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72" r:id="rId5"/>
    <p:sldMasterId id="2147493481" r:id="rId6"/>
    <p:sldMasterId id="2147493487" r:id="rId7"/>
    <p:sldMasterId id="2147493493" r:id="rId8"/>
  </p:sldMasterIdLst>
  <p:notesMasterIdLst>
    <p:notesMasterId r:id="rId26"/>
  </p:notesMasterIdLst>
  <p:handoutMasterIdLst>
    <p:handoutMasterId r:id="rId27"/>
  </p:handoutMasterIdLst>
  <p:sldIdLst>
    <p:sldId id="360" r:id="rId9"/>
    <p:sldId id="388" r:id="rId10"/>
    <p:sldId id="385" r:id="rId11"/>
    <p:sldId id="394" r:id="rId12"/>
    <p:sldId id="397" r:id="rId13"/>
    <p:sldId id="398" r:id="rId14"/>
    <p:sldId id="390" r:id="rId15"/>
    <p:sldId id="392" r:id="rId16"/>
    <p:sldId id="336" r:id="rId17"/>
    <p:sldId id="373" r:id="rId18"/>
    <p:sldId id="395" r:id="rId19"/>
    <p:sldId id="399" r:id="rId20"/>
    <p:sldId id="389" r:id="rId21"/>
    <p:sldId id="396" r:id="rId22"/>
    <p:sldId id="400" r:id="rId23"/>
    <p:sldId id="387" r:id="rId24"/>
    <p:sldId id="381"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37A927"/>
    <a:srgbClr val="2C2D55"/>
    <a:srgbClr val="143D0E"/>
    <a:srgbClr val="3BAF29"/>
    <a:srgbClr val="0971CE"/>
    <a:srgbClr val="FF6B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9310" autoAdjust="0"/>
  </p:normalViewPr>
  <p:slideViewPr>
    <p:cSldViewPr snapToGrid="0" snapToObjects="1">
      <p:cViewPr varScale="1">
        <p:scale>
          <a:sx n="77" d="100"/>
          <a:sy n="77" d="100"/>
        </p:scale>
        <p:origin x="1080" y="78"/>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DB3B964-C5D2-0C47-BB6A-D7315AF523BD}" type="datetimeFigureOut">
              <a:rPr lang="en-US" smtClean="0"/>
              <a:t>8/13/2014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99F56FA-2DD1-9C4A-B6A8-F8EE4463C79B}" type="slidenum">
              <a:rPr lang="en-US" smtClean="0"/>
              <a:t>‹#›</a:t>
            </a:fld>
            <a:endParaRPr lang="en-US" dirty="0"/>
          </a:p>
        </p:txBody>
      </p:sp>
    </p:spTree>
    <p:extLst>
      <p:ext uri="{BB962C8B-B14F-4D97-AF65-F5344CB8AC3E}">
        <p14:creationId xmlns:p14="http://schemas.microsoft.com/office/powerpoint/2010/main" val="98032259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7A8953-0624-C746-BDD4-E9F51EF659C7}" type="datetimeFigureOut">
              <a:rPr lang="en-US" smtClean="0"/>
              <a:t>8/13/2014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F8E1DE-2B0A-B84B-B8C1-38D4BBFCC2FF}" type="slidenum">
              <a:rPr lang="en-US" smtClean="0"/>
              <a:t>‹#›</a:t>
            </a:fld>
            <a:endParaRPr lang="en-US" dirty="0"/>
          </a:p>
        </p:txBody>
      </p:sp>
    </p:spTree>
    <p:extLst>
      <p:ext uri="{BB962C8B-B14F-4D97-AF65-F5344CB8AC3E}">
        <p14:creationId xmlns:p14="http://schemas.microsoft.com/office/powerpoint/2010/main" val="1272708314"/>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computerworld.com/s/author/22/Matt+Hamblen"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computerworld.com/s/article/9178688/Android_news_reviews_more" TargetMode="External"/><Relationship Id="rId5" Type="http://schemas.openxmlformats.org/officeDocument/2006/relationships/hyperlink" Target="http://www.computerworld.com/s/article/9149338/Continuing_coverage_Apple_s_iPad_tablet" TargetMode="External"/><Relationship Id="rId4" Type="http://schemas.openxmlformats.org/officeDocument/2006/relationships/hyperlink" Target="http://www.computerworld.com/s/article/9108338/Continuing_coverage_Apple_s_iPhone"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2A3095-B1F7-894C-859A-717B0A6D0CE8}" type="slidenum">
              <a:rPr lang="en-US" smtClean="0"/>
              <a:t>1</a:t>
            </a:fld>
            <a:endParaRPr lang="en-US" dirty="0"/>
          </a:p>
        </p:txBody>
      </p:sp>
    </p:spTree>
    <p:extLst>
      <p:ext uri="{BB962C8B-B14F-4D97-AF65-F5344CB8AC3E}">
        <p14:creationId xmlns:p14="http://schemas.microsoft.com/office/powerpoint/2010/main" val="2762733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Cloud</a:t>
            </a:r>
            <a:r>
              <a:rPr lang="en-US" baseline="0" dirty="0" smtClean="0"/>
              <a:t> storage usage can be suspicious if used improperly by local users to upload sensitive data.  The Cloud Storage section shows elevated Microsoft SkyDrive usage compared to the approved Box application.   Other possibilities to point out would be if p2p applications start to take a huge percentage of available bandwidth.</a:t>
            </a:r>
            <a:endParaRPr lang="en-US" dirty="0" smtClean="0"/>
          </a:p>
          <a:p>
            <a:endParaRPr lang="en-US" dirty="0"/>
          </a:p>
        </p:txBody>
      </p:sp>
      <p:sp>
        <p:nvSpPr>
          <p:cNvPr id="4" name="Footer Placeholder 3"/>
          <p:cNvSpPr>
            <a:spLocks noGrp="1"/>
          </p:cNvSpPr>
          <p:nvPr>
            <p:ph type="ftr" sz="quarter" idx="10"/>
          </p:nvPr>
        </p:nvSpPr>
        <p:spPr/>
        <p:txBody>
          <a:bodyPr/>
          <a:lstStyle/>
          <a:p>
            <a:r>
              <a:rPr lang="en-US" dirty="0" smtClean="0">
                <a:solidFill>
                  <a:prstClr val="black"/>
                </a:solidFill>
              </a:rPr>
              <a:t>© 2011 Extreme Networks, Inc. All rights reserved. </a:t>
            </a:r>
            <a:endParaRPr lang="en-US" dirty="0">
              <a:solidFill>
                <a:prstClr val="black"/>
              </a:solidFill>
            </a:endParaRPr>
          </a:p>
        </p:txBody>
      </p:sp>
      <p:sp>
        <p:nvSpPr>
          <p:cNvPr id="5" name="Slide Number Placeholder 4"/>
          <p:cNvSpPr>
            <a:spLocks noGrp="1"/>
          </p:cNvSpPr>
          <p:nvPr>
            <p:ph type="sldNum" sz="quarter" idx="11"/>
          </p:nvPr>
        </p:nvSpPr>
        <p:spPr/>
        <p:txBody>
          <a:bodyPr/>
          <a:lstStyle/>
          <a:p>
            <a:fld id="{B5D1346B-89EE-43B8-8E76-1A5357F0FE0B}"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838541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Matt says his</a:t>
            </a:r>
            <a:r>
              <a:rPr lang="en-US" baseline="0" dirty="0" smtClean="0"/>
              <a:t> the network is slow while doing an online demo…. Purview says it is not</a:t>
            </a:r>
          </a:p>
          <a:p>
            <a:r>
              <a:rPr lang="en-US" baseline="0" dirty="0" smtClean="0"/>
              <a:t>However, the application is slow so focus troubleshooting there.</a:t>
            </a:r>
            <a:endParaRPr lang="en-US" dirty="0"/>
          </a:p>
        </p:txBody>
      </p:sp>
      <p:sp>
        <p:nvSpPr>
          <p:cNvPr id="4" name="Footer Placeholder 3"/>
          <p:cNvSpPr>
            <a:spLocks noGrp="1"/>
          </p:cNvSpPr>
          <p:nvPr>
            <p:ph type="ftr" sz="quarter" idx="10"/>
          </p:nvPr>
        </p:nvSpPr>
        <p:spPr/>
        <p:txBody>
          <a:bodyPr/>
          <a:lstStyle/>
          <a:p>
            <a:r>
              <a:rPr lang="en-US" dirty="0" smtClean="0">
                <a:solidFill>
                  <a:prstClr val="black"/>
                </a:solidFill>
              </a:rPr>
              <a:t>© 2011 Extreme Networks, Inc. All rights reserved. </a:t>
            </a:r>
            <a:endParaRPr lang="en-US" dirty="0">
              <a:solidFill>
                <a:prstClr val="black"/>
              </a:solidFill>
            </a:endParaRPr>
          </a:p>
        </p:txBody>
      </p:sp>
      <p:sp>
        <p:nvSpPr>
          <p:cNvPr id="5" name="Slide Number Placeholder 4"/>
          <p:cNvSpPr>
            <a:spLocks noGrp="1"/>
          </p:cNvSpPr>
          <p:nvPr>
            <p:ph type="sldNum" sz="quarter" idx="11"/>
          </p:nvPr>
        </p:nvSpPr>
        <p:spPr/>
        <p:txBody>
          <a:bodyPr/>
          <a:lstStyle/>
          <a:p>
            <a:fld id="{B5D1346B-89EE-43B8-8E76-1A5357F0FE0B}"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908826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a:t>
            </a:r>
            <a:r>
              <a:rPr lang="en-US" baseline="0" dirty="0" smtClean="0"/>
              <a:t> should represent a network…</a:t>
            </a:r>
            <a:endParaRPr lang="en-US" dirty="0" smtClean="0"/>
          </a:p>
          <a:p>
            <a:endParaRPr lang="en-US" dirty="0" smtClean="0"/>
          </a:p>
          <a:p>
            <a:r>
              <a:rPr lang="en-US" dirty="0" smtClean="0"/>
              <a:t>Traditionally</a:t>
            </a:r>
            <a:r>
              <a:rPr lang="en-US" dirty="0"/>
              <a:t>, IT infrastructure, wired and wireless networks, are seen as expenses to the company. It is needed as a necessary evil. It costs a lot of money, but you don’t get a lot back. Our mission is to enable the CIO and the IT staff to build the strategic infrastructure to grow the business; to unlock additional revenue. We want to be sure that IT has a seat at the C-level table to show how technology can open the door to additional business growth. </a:t>
            </a:r>
          </a:p>
          <a:p>
            <a:endParaRPr lang="en-US" dirty="0"/>
          </a:p>
          <a:p>
            <a:r>
              <a:rPr lang="en-US" dirty="0"/>
              <a:t>Let’s face the challenge that CIOs are seeing today. We spoke with Gartner Group VP and Fellow, Mark McDonald about the relevance of CIOs and the fact that Gartner is predicting that in two years a quarter of all businesses will appoint Chief Digital Officers who will be responsible for the mobile, social revolution and the digital transformation of business, and these folks are </a:t>
            </a:r>
            <a:r>
              <a:rPr lang="en-US" i="1" dirty="0"/>
              <a:t>not</a:t>
            </a:r>
            <a:r>
              <a:rPr lang="en-US" dirty="0"/>
              <a:t> the CIOs, they are the CDOs . And they will potentially have more clout in business because they are tackling mobile, social, cloud, and big data initiatives within their businesses. </a:t>
            </a:r>
          </a:p>
          <a:p>
            <a:r>
              <a:rPr lang="en-US" dirty="0"/>
              <a:t> </a:t>
            </a:r>
          </a:p>
          <a:p>
            <a:r>
              <a:rPr lang="en-US" dirty="0"/>
              <a:t>Gartner in 2012 wrote the seminal report that shook the industry, forecasting that in 5 years, 2017, the vast majority of the tech budget will NOT be within IT; it will be with the CMO or CDO. In fact, whereas at the beginning of the decade only 10% of IT spend was outside of IT control, by the end of this decade Gartner predicts that will reverse and </a:t>
            </a:r>
            <a:r>
              <a:rPr lang="en-US" i="1" dirty="0"/>
              <a:t>90% </a:t>
            </a:r>
            <a:r>
              <a:rPr lang="en-US" dirty="0"/>
              <a:t>of tech spend could be outside of IT. So the main question the CIO should ask according to Gartner and others is how will technology enable our business to grow. As a CIO, do you have a strategy whereby the use of technology is aimed at growing your business? Growing the business means different things in different industries. It could mean growing revenue, or in education, it could be increasing student retention or improved fund raising. In retail it’s making sure your on-premises customers who are doing price-checking on their mobile devices stay on-premises rather than go to a competitor. In healthcare, it may mean improving the patient experience. </a:t>
            </a:r>
          </a:p>
          <a:p>
            <a:endParaRPr lang="en-US" dirty="0"/>
          </a:p>
          <a:p>
            <a:r>
              <a:rPr lang="en-US" dirty="0"/>
              <a:t>This is why any successful CIO today views the network as a strategic business asset. </a:t>
            </a:r>
            <a:endParaRPr lang="en-US" i="1" dirty="0"/>
          </a:p>
          <a:p>
            <a:r>
              <a:rPr lang="en-US" i="1" dirty="0"/>
              <a:t>[Note: If your audience asks “how fast is it”; “how much does it cost” – that indicates they are not on the right wavelength. Cost, capacity, connectivity have nothing to do with the user experience and delighting their customers.]</a:t>
            </a:r>
          </a:p>
          <a:p>
            <a:r>
              <a:rPr lang="en-US" dirty="0"/>
              <a:t> </a:t>
            </a:r>
          </a:p>
          <a:p>
            <a:r>
              <a:rPr lang="en-US" dirty="0"/>
              <a:t>Think about how technology can relate to user experience: For example at Ruth’s Chris restaurants customers expect a top-of-the line experience. But if you go there expecting </a:t>
            </a:r>
            <a:r>
              <a:rPr lang="en-US" dirty="0" smtClean="0"/>
              <a:t>Wi-Fi </a:t>
            </a:r>
            <a:r>
              <a:rPr lang="en-US" dirty="0"/>
              <a:t>you’ll find they have none. So you question their brand and how well they are servicing their customers. But at 99 Restaurants, a family restaurant, they have great </a:t>
            </a:r>
            <a:r>
              <a:rPr lang="en-US" dirty="0" smtClean="0"/>
              <a:t>Wi-Fi </a:t>
            </a:r>
            <a:r>
              <a:rPr lang="en-US" dirty="0"/>
              <a:t>and customers give them a better brand standing because of it. </a:t>
            </a:r>
          </a:p>
          <a:p>
            <a:r>
              <a:rPr lang="en-US" dirty="0"/>
              <a:t> </a:t>
            </a:r>
          </a:p>
          <a:p>
            <a:r>
              <a:rPr lang="en-US" dirty="0"/>
              <a:t>We want to help you as a CIO make sure you provide your customers with a consistent user experience; meeting the requirements of today’s hyper-connected, hyper-knowledge-sharing economy that we are in. </a:t>
            </a:r>
          </a:p>
          <a:p>
            <a:r>
              <a:rPr lang="en-US" dirty="0"/>
              <a:t> </a:t>
            </a:r>
          </a:p>
          <a:p>
            <a:endParaRPr lang="en-US" dirty="0"/>
          </a:p>
        </p:txBody>
      </p:sp>
      <p:sp>
        <p:nvSpPr>
          <p:cNvPr id="4" name="Slide Number Placeholder 3"/>
          <p:cNvSpPr>
            <a:spLocks noGrp="1"/>
          </p:cNvSpPr>
          <p:nvPr>
            <p:ph type="sldNum" sz="quarter" idx="10"/>
          </p:nvPr>
        </p:nvSpPr>
        <p:spPr/>
        <p:txBody>
          <a:bodyPr/>
          <a:lstStyle/>
          <a:p>
            <a:fld id="{C22A3095-B1F7-894C-859A-717B0A6D0CE8}" type="slidenum">
              <a:rPr lang="en-US" smtClean="0"/>
              <a:t>16</a:t>
            </a:fld>
            <a:endParaRPr lang="en-US" dirty="0"/>
          </a:p>
        </p:txBody>
      </p:sp>
    </p:spTree>
    <p:extLst>
      <p:ext uri="{BB962C8B-B14F-4D97-AF65-F5344CB8AC3E}">
        <p14:creationId xmlns:p14="http://schemas.microsoft.com/office/powerpoint/2010/main" val="2312242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use the image from the next slide:</a:t>
            </a:r>
          </a:p>
          <a:p>
            <a:endParaRPr lang="en-US" dirty="0" smtClean="0"/>
          </a:p>
          <a:p>
            <a:r>
              <a:rPr lang="en-US" dirty="0" smtClean="0"/>
              <a:t>“Better Connections</a:t>
            </a:r>
            <a:r>
              <a:rPr lang="en-US" baseline="0" dirty="0" smtClean="0"/>
              <a:t>.  Better Experiences.  For Everyone” can only be achieved if you consider the most impactful and influential trends of our (or possible any) time in history.  </a:t>
            </a:r>
            <a:endParaRPr lang="en-US" dirty="0"/>
          </a:p>
        </p:txBody>
      </p:sp>
      <p:sp>
        <p:nvSpPr>
          <p:cNvPr id="4" name="Slide Number Placeholder 3"/>
          <p:cNvSpPr>
            <a:spLocks noGrp="1"/>
          </p:cNvSpPr>
          <p:nvPr>
            <p:ph type="sldNum" sz="quarter" idx="10"/>
          </p:nvPr>
        </p:nvSpPr>
        <p:spPr/>
        <p:txBody>
          <a:bodyPr/>
          <a:lstStyle/>
          <a:p>
            <a:fld id="{C22A3095-B1F7-894C-859A-717B0A6D0CE8}" type="slidenum">
              <a:rPr lang="en-US" smtClean="0"/>
              <a:t>2</a:t>
            </a:fld>
            <a:endParaRPr lang="en-US" dirty="0"/>
          </a:p>
        </p:txBody>
      </p:sp>
    </p:spTree>
    <p:extLst>
      <p:ext uri="{BB962C8B-B14F-4D97-AF65-F5344CB8AC3E}">
        <p14:creationId xmlns:p14="http://schemas.microsoft.com/office/powerpoint/2010/main" val="3937433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statistics in terms of app usage are stunning… </a:t>
            </a:r>
          </a:p>
          <a:p>
            <a:r>
              <a:rPr lang="en-US" dirty="0"/>
              <a:t>47,000 apps downloaded every 60 seconds.</a:t>
            </a:r>
          </a:p>
          <a:p>
            <a:r>
              <a:rPr lang="en-US" dirty="0"/>
              <a:t>Two years ago Extreme Networks recognized this app economy that we live in and commissioned our engineering organization to build a solution for us to provide visibility, insight and control of application usage in the enterprise. Today, we model our own employees at Extreme Networks and we know that on average there are about 35 apps on every smart device that employees carry on our campus. We are using our understanding and capabilities in our Coreflow technologies and our OneFabric architecture to bring to market a solution whereby we can model every single app on every employee device on both wired and wireless ports. By “everywhere” in the business environment, we don’t mean just at a firewall or Internet choke-point. We are talking about ubiquitous visibility all the way to application layer 7 of OSI. So we know the app that someone is running is not just “Google”; but it is Google Hangout or Gmail, or Google Calendar or Google whatever. This capability stems from our heritage of deep packet inspection logic, our industry-leading deep packet IPS/IDS solution, coupled with our Coreflow2 custom ASIC logic, in which we’ve invested over $1B over the last ten years; to produce a highly scalable capability - with 10s of millions of flows. So companies can tackle this application storm that’s happening in the enterprise. </a:t>
            </a:r>
          </a:p>
          <a:p>
            <a:endParaRPr lang="en-US" dirty="0"/>
          </a:p>
          <a:p>
            <a:r>
              <a:rPr lang="en-US" dirty="0"/>
              <a:t>You can’t tell users which apps they can use - that notion of “control” is a complete illusion in today’s environment. It’s about co-creation of value, which you only get by partnering with the right vendor and right system integrator and having the right IT staff in your organization. </a:t>
            </a:r>
          </a:p>
          <a:p>
            <a:r>
              <a:rPr lang="en-US" dirty="0" smtClean="0"/>
              <a:t>------------------------------------------------------------------------------------------------------</a:t>
            </a:r>
          </a:p>
          <a:p>
            <a:r>
              <a:rPr lang="en-US" dirty="0" smtClean="0"/>
              <a:t>Notes:</a:t>
            </a:r>
          </a:p>
          <a:p>
            <a:r>
              <a:rPr lang="en-US" dirty="0" smtClean="0"/>
              <a:t>By 2014, there will be more than 70 billion mobile app downloads from app stores every year. (Forbes)</a:t>
            </a:r>
          </a:p>
          <a:p>
            <a:r>
              <a:rPr lang="en-US" dirty="0" smtClean="0"/>
              <a:t>84% Mobile traffic</a:t>
            </a:r>
            <a:r>
              <a:rPr lang="en-US" baseline="0" dirty="0" smtClean="0"/>
              <a:t> related to apps (JumpTab)</a:t>
            </a:r>
          </a:p>
          <a:p>
            <a:r>
              <a:rPr lang="en-US" baseline="0" dirty="0" smtClean="0"/>
              <a:t>0% of Businesses know what apps are running everywhere (Extreme Networks)</a:t>
            </a:r>
          </a:p>
          <a:p>
            <a:endParaRPr lang="en-US" baseline="0" dirty="0" smtClean="0"/>
          </a:p>
          <a:p>
            <a:r>
              <a:rPr lang="en-US" dirty="0" smtClean="0"/>
              <a:t>80% of mobile device user’s time is spent within apps (games, news, productivity, utility, and social networking) (Business Insider)</a:t>
            </a:r>
          </a:p>
          <a:p>
            <a:r>
              <a:rPr lang="en-US" dirty="0" smtClean="0"/>
              <a:t>85% increase in mobile apps in 2012 (TechCrunch)</a:t>
            </a:r>
          </a:p>
          <a:p>
            <a:r>
              <a:rPr lang="en-US" dirty="0" smtClean="0"/>
              <a:t>103 Million Smartphone users download apps, and each one downloads an average of 36 apps per year. (Online Publishers Association with Frank N. Magid Associates, Inc.)</a:t>
            </a:r>
          </a:p>
          <a:p>
            <a:endParaRPr lang="en-US" dirty="0" smtClean="0"/>
          </a:p>
          <a:p>
            <a:r>
              <a:rPr lang="en-US" dirty="0" smtClean="0"/>
              <a:t>Facts:</a:t>
            </a:r>
          </a:p>
          <a:p>
            <a:r>
              <a:rPr lang="en-US" dirty="0" smtClean="0"/>
              <a:t>We</a:t>
            </a:r>
            <a:r>
              <a:rPr lang="en-US" baseline="0" dirty="0" smtClean="0"/>
              <a:t> commissioned our R&amp;D organization and started an application intelligence development project more than 2 years go, leveraging our award winning and industry leading NAC technologies, coupled with our industry's only flow-based customer ASIC technology that powers our switching and routing platforms with the objective to bring to market a highly scalable, ubiquitous (wired and wireless) solution that would provide IT application visibility at layer 7, at wire speed for the entire enterprise.  Later this year, we will have a 2.6 Terrabit, 100 million application flow capable solution that will provide visibility and later control of all application usage, for every user, connected on every wired/wireless port, with reporting capabilities like no other. </a:t>
            </a:r>
          </a:p>
          <a:p>
            <a:endParaRPr lang="en-US" baseline="0" dirty="0" smtClean="0"/>
          </a:p>
          <a:p>
            <a:r>
              <a:rPr lang="en-US" baseline="0" dirty="0" smtClean="0"/>
              <a:t>In my humble opinion, this is the most exciting piece of innovation that I have seen in over 10 years. The possible use cases for this type of innovation are endless, from education, to hospitality, to retail, healthcare and more. Absolutely stunning. We can demonstrate this today and we are using it to better understand our own company’s employee productivity and business growth drivers. </a:t>
            </a:r>
            <a:endParaRPr lang="en-US" dirty="0" smtClean="0"/>
          </a:p>
        </p:txBody>
      </p:sp>
      <p:sp>
        <p:nvSpPr>
          <p:cNvPr id="4" name="Slide Number Placeholder 3"/>
          <p:cNvSpPr>
            <a:spLocks noGrp="1"/>
          </p:cNvSpPr>
          <p:nvPr>
            <p:ph type="sldNum" sz="quarter" idx="10"/>
          </p:nvPr>
        </p:nvSpPr>
        <p:spPr/>
        <p:txBody>
          <a:bodyPr/>
          <a:lstStyle/>
          <a:p>
            <a:fld id="{C22A3095-B1F7-894C-859A-717B0A6D0CE8}" type="slidenum">
              <a:rPr lang="en-US" smtClean="0"/>
              <a:t>3</a:t>
            </a:fld>
            <a:endParaRPr lang="en-US" dirty="0"/>
          </a:p>
        </p:txBody>
      </p:sp>
    </p:spTree>
    <p:extLst>
      <p:ext uri="{BB962C8B-B14F-4D97-AF65-F5344CB8AC3E}">
        <p14:creationId xmlns:p14="http://schemas.microsoft.com/office/powerpoint/2010/main" val="88537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956399" y="8818580"/>
            <a:ext cx="3027043" cy="463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7094" tIns="43547" rIns="87094" bIns="43547" anchor="b"/>
          <a:lstStyle>
            <a:lvl1pPr eaLnBrk="0" hangingPunct="0">
              <a:defRPr sz="1000">
                <a:solidFill>
                  <a:schemeClr val="tx1"/>
                </a:solidFill>
                <a:latin typeface="Arial" charset="0"/>
                <a:ea typeface="ＭＳ Ｐゴシック" pitchFamily="34" charset="-128"/>
              </a:defRPr>
            </a:lvl1pPr>
            <a:lvl2pPr marL="742950" indent="-285750" eaLnBrk="0" hangingPunct="0">
              <a:defRPr sz="1000">
                <a:solidFill>
                  <a:schemeClr val="tx1"/>
                </a:solidFill>
                <a:latin typeface="Arial" charset="0"/>
                <a:ea typeface="ＭＳ Ｐゴシック" pitchFamily="34" charset="-128"/>
              </a:defRPr>
            </a:lvl2pPr>
            <a:lvl3pPr marL="1143000" indent="-228600" eaLnBrk="0" hangingPunct="0">
              <a:defRPr sz="1000">
                <a:solidFill>
                  <a:schemeClr val="tx1"/>
                </a:solidFill>
                <a:latin typeface="Arial" charset="0"/>
                <a:ea typeface="ＭＳ Ｐゴシック" pitchFamily="34" charset="-128"/>
              </a:defRPr>
            </a:lvl3pPr>
            <a:lvl4pPr marL="1600200" indent="-228600" eaLnBrk="0" hangingPunct="0">
              <a:defRPr sz="1000">
                <a:solidFill>
                  <a:schemeClr val="tx1"/>
                </a:solidFill>
                <a:latin typeface="Arial" charset="0"/>
                <a:ea typeface="ＭＳ Ｐゴシック" pitchFamily="34" charset="-128"/>
              </a:defRPr>
            </a:lvl4pPr>
            <a:lvl5pPr marL="2057400" indent="-228600" eaLnBrk="0" hangingPunct="0">
              <a:defRPr sz="1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34" charset="-128"/>
              </a:defRPr>
            </a:lvl9pPr>
          </a:lstStyle>
          <a:p>
            <a:pPr algn="r" eaLnBrk="1" hangingPunct="1"/>
            <a:fld id="{483995FE-EF92-48E5-94FC-1EA1970913A4}" type="slidenum">
              <a:rPr lang="de-DE" sz="1100">
                <a:solidFill>
                  <a:prstClr val="black"/>
                </a:solidFill>
              </a:rPr>
              <a:pPr algn="r" eaLnBrk="1" hangingPunct="1"/>
              <a:t>4</a:t>
            </a:fld>
            <a:endParaRPr lang="de-DE" sz="1100">
              <a:solidFill>
                <a:prstClr val="black"/>
              </a:solidFill>
            </a:endParaRPr>
          </a:p>
        </p:txBody>
      </p:sp>
      <p:sp>
        <p:nvSpPr>
          <p:cNvPr id="26627" name="Rectangle 7"/>
          <p:cNvSpPr txBox="1">
            <a:spLocks noGrp="1" noChangeArrowheads="1"/>
          </p:cNvSpPr>
          <p:nvPr/>
        </p:nvSpPr>
        <p:spPr bwMode="auto">
          <a:xfrm>
            <a:off x="3956399" y="8817141"/>
            <a:ext cx="3027043" cy="465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249" tIns="45124" rIns="90249" bIns="45124" anchor="b"/>
          <a:lstStyle>
            <a:lvl1pPr defTabSz="946150" eaLnBrk="0" hangingPunct="0">
              <a:defRPr sz="1000">
                <a:solidFill>
                  <a:schemeClr val="tx1"/>
                </a:solidFill>
                <a:latin typeface="Arial" charset="0"/>
                <a:ea typeface="ＭＳ Ｐゴシック" pitchFamily="34" charset="-128"/>
              </a:defRPr>
            </a:lvl1pPr>
            <a:lvl2pPr marL="742950" indent="-285750" defTabSz="946150" eaLnBrk="0" hangingPunct="0">
              <a:defRPr sz="1000">
                <a:solidFill>
                  <a:schemeClr val="tx1"/>
                </a:solidFill>
                <a:latin typeface="Arial" charset="0"/>
                <a:ea typeface="ＭＳ Ｐゴシック" pitchFamily="34" charset="-128"/>
              </a:defRPr>
            </a:lvl2pPr>
            <a:lvl3pPr marL="1143000" indent="-228600" defTabSz="946150" eaLnBrk="0" hangingPunct="0">
              <a:defRPr sz="1000">
                <a:solidFill>
                  <a:schemeClr val="tx1"/>
                </a:solidFill>
                <a:latin typeface="Arial" charset="0"/>
                <a:ea typeface="ＭＳ Ｐゴシック" pitchFamily="34" charset="-128"/>
              </a:defRPr>
            </a:lvl3pPr>
            <a:lvl4pPr marL="1600200" indent="-228600" defTabSz="946150" eaLnBrk="0" hangingPunct="0">
              <a:defRPr sz="1000">
                <a:solidFill>
                  <a:schemeClr val="tx1"/>
                </a:solidFill>
                <a:latin typeface="Arial" charset="0"/>
                <a:ea typeface="ＭＳ Ｐゴシック" pitchFamily="34" charset="-128"/>
              </a:defRPr>
            </a:lvl4pPr>
            <a:lvl5pPr marL="2057400" indent="-228600" defTabSz="946150" eaLnBrk="0" hangingPunct="0">
              <a:defRPr sz="1000">
                <a:solidFill>
                  <a:schemeClr val="tx1"/>
                </a:solidFill>
                <a:latin typeface="Arial" charset="0"/>
                <a:ea typeface="ＭＳ Ｐゴシック" pitchFamily="34" charset="-128"/>
              </a:defRPr>
            </a:lvl5pPr>
            <a:lvl6pPr marL="2514600" indent="-228600" defTabSz="946150" eaLnBrk="0" fontAlgn="base" hangingPunct="0">
              <a:spcBef>
                <a:spcPct val="0"/>
              </a:spcBef>
              <a:spcAft>
                <a:spcPct val="0"/>
              </a:spcAft>
              <a:defRPr sz="1000">
                <a:solidFill>
                  <a:schemeClr val="tx1"/>
                </a:solidFill>
                <a:latin typeface="Arial" charset="0"/>
                <a:ea typeface="ＭＳ Ｐゴシック" pitchFamily="34" charset="-128"/>
              </a:defRPr>
            </a:lvl6pPr>
            <a:lvl7pPr marL="2971800" indent="-228600" defTabSz="946150" eaLnBrk="0" fontAlgn="base" hangingPunct="0">
              <a:spcBef>
                <a:spcPct val="0"/>
              </a:spcBef>
              <a:spcAft>
                <a:spcPct val="0"/>
              </a:spcAft>
              <a:defRPr sz="1000">
                <a:solidFill>
                  <a:schemeClr val="tx1"/>
                </a:solidFill>
                <a:latin typeface="Arial" charset="0"/>
                <a:ea typeface="ＭＳ Ｐゴシック" pitchFamily="34" charset="-128"/>
              </a:defRPr>
            </a:lvl7pPr>
            <a:lvl8pPr marL="3429000" indent="-228600" defTabSz="946150" eaLnBrk="0" fontAlgn="base" hangingPunct="0">
              <a:spcBef>
                <a:spcPct val="0"/>
              </a:spcBef>
              <a:spcAft>
                <a:spcPct val="0"/>
              </a:spcAft>
              <a:defRPr sz="1000">
                <a:solidFill>
                  <a:schemeClr val="tx1"/>
                </a:solidFill>
                <a:latin typeface="Arial" charset="0"/>
                <a:ea typeface="ＭＳ Ｐゴシック" pitchFamily="34" charset="-128"/>
              </a:defRPr>
            </a:lvl8pPr>
            <a:lvl9pPr marL="3886200" indent="-228600" defTabSz="946150" eaLnBrk="0" fontAlgn="base" hangingPunct="0">
              <a:spcBef>
                <a:spcPct val="0"/>
              </a:spcBef>
              <a:spcAft>
                <a:spcPct val="0"/>
              </a:spcAft>
              <a:defRPr sz="1000">
                <a:solidFill>
                  <a:schemeClr val="tx1"/>
                </a:solidFill>
                <a:latin typeface="Arial" charset="0"/>
                <a:ea typeface="ＭＳ Ｐゴシック" pitchFamily="34" charset="-128"/>
              </a:defRPr>
            </a:lvl9pPr>
          </a:lstStyle>
          <a:p>
            <a:pPr algn="r" eaLnBrk="1" hangingPunct="1"/>
            <a:fld id="{E83DD529-287B-4EB0-BFFE-9F9C01147F19}" type="slidenum">
              <a:rPr lang="en-US" sz="1200">
                <a:solidFill>
                  <a:prstClr val="black"/>
                </a:solidFill>
                <a:cs typeface="Arial" charset="0"/>
              </a:rPr>
              <a:pPr algn="r" eaLnBrk="1" hangingPunct="1"/>
              <a:t>4</a:t>
            </a:fld>
            <a:endParaRPr lang="en-US" sz="1200" dirty="0">
              <a:solidFill>
                <a:prstClr val="black"/>
              </a:solidFill>
              <a:cs typeface="Arial" charset="0"/>
            </a:endParaRPr>
          </a:p>
        </p:txBody>
      </p:sp>
      <p:sp>
        <p:nvSpPr>
          <p:cNvPr id="26628" name="Rectangle 2"/>
          <p:cNvSpPr>
            <a:spLocks noGrp="1" noRot="1" noChangeAspect="1" noChangeArrowheads="1" noTextEdit="1"/>
          </p:cNvSpPr>
          <p:nvPr>
            <p:ph type="sldImg"/>
          </p:nvPr>
        </p:nvSpPr>
        <p:spPr>
          <a:xfrm>
            <a:off x="511175" y="693738"/>
            <a:ext cx="5967413" cy="3357562"/>
          </a:xfrm>
          <a:ln/>
        </p:spPr>
      </p:sp>
      <p:sp>
        <p:nvSpPr>
          <p:cNvPr id="30725" name="Rectangle 3"/>
          <p:cNvSpPr>
            <a:spLocks noGrp="1" noChangeArrowheads="1"/>
          </p:cNvSpPr>
          <p:nvPr>
            <p:ph type="body" idx="1"/>
          </p:nvPr>
        </p:nvSpPr>
        <p:spPr>
          <a:xfrm>
            <a:off x="698188" y="4407852"/>
            <a:ext cx="5588626" cy="4180328"/>
          </a:xfrm>
          <a:ln/>
        </p:spPr>
        <p:txBody>
          <a:bodyPr lIns="90249" tIns="45124" rIns="90249" bIns="45124"/>
          <a:lstStyle/>
          <a:p>
            <a:pPr defTabSz="456103">
              <a:defRPr/>
            </a:pPr>
            <a:r>
              <a:rPr lang="en-US" dirty="0" smtClean="0">
                <a:latin typeface="Arial" charset="0"/>
                <a:ea typeface="ＭＳ Ｐゴシック" pitchFamily="34" charset="-128"/>
              </a:rPr>
              <a:t>Transition into this</a:t>
            </a:r>
            <a:r>
              <a:rPr lang="en-US" baseline="0" dirty="0" smtClean="0">
                <a:latin typeface="Arial" charset="0"/>
                <a:ea typeface="ＭＳ Ｐゴシック" pitchFamily="34" charset="-128"/>
              </a:rPr>
              <a:t> slide by taking it down one level (from a big global problem on the last slide, down to a business problem). Connect these stats from 300 of our own customers to the story of how customers desire solutions to affect change, create efficiencies, and make better business decisions….. </a:t>
            </a:r>
            <a:endParaRPr lang="en-US" dirty="0" smtClean="0">
              <a:latin typeface="Arial" charset="0"/>
              <a:ea typeface="ＭＳ Ｐゴシック" pitchFamily="34" charset="-128"/>
            </a:endParaRPr>
          </a:p>
          <a:p>
            <a:pPr defTabSz="456103">
              <a:defRPr/>
            </a:pPr>
            <a:endParaRPr lang="en-US" dirty="0" smtClean="0">
              <a:latin typeface="Arial" charset="0"/>
              <a:ea typeface="ＭＳ Ｐゴシック" pitchFamily="34" charset="-128"/>
            </a:endParaRPr>
          </a:p>
          <a:p>
            <a:pPr defTabSz="456103">
              <a:defRPr/>
            </a:pPr>
            <a:endParaRPr lang="en-US" dirty="0" smtClean="0">
              <a:latin typeface="Arial" charset="0"/>
              <a:ea typeface="ＭＳ Ｐゴシック" pitchFamily="34" charset="-128"/>
            </a:endParaRPr>
          </a:p>
          <a:p>
            <a:pPr eaLnBrk="1" hangingPunct="1"/>
            <a:endParaRPr lang="en-US" b="1" baseline="0" dirty="0" smtClean="0"/>
          </a:p>
        </p:txBody>
      </p:sp>
    </p:spTree>
    <p:extLst>
      <p:ext uri="{BB962C8B-B14F-4D97-AF65-F5344CB8AC3E}">
        <p14:creationId xmlns:p14="http://schemas.microsoft.com/office/powerpoint/2010/main" val="2497525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 into</a:t>
            </a:r>
            <a:r>
              <a:rPr lang="en-US" baseline="0" dirty="0" smtClean="0"/>
              <a:t> this slide setting the stage that Purview is without competition!</a:t>
            </a:r>
          </a:p>
          <a:p>
            <a:endParaRPr lang="en-US" baseline="0" dirty="0" smtClean="0"/>
          </a:p>
          <a:p>
            <a:r>
              <a:rPr lang="en-US" dirty="0" smtClean="0"/>
              <a:t>There are several unique benefits of Purview</a:t>
            </a:r>
          </a:p>
          <a:p>
            <a:endParaRPr lang="en-US" dirty="0" smtClean="0"/>
          </a:p>
          <a:p>
            <a:pPr lvl="0"/>
            <a:r>
              <a:rPr lang="en-US" b="1" dirty="0"/>
              <a:t>Highly Pervasive, Scalable, and No Network Overlay – </a:t>
            </a:r>
            <a:r>
              <a:rPr lang="en-US" dirty="0"/>
              <a:t>Networks that have already deployed K and S series switches are already flow-based and are ready to start using Purview. For non-Extreme Networks based networks or those not-based on our CoreFlow2 switches, appliance single data collection device can be placed anywhere in the network. A </a:t>
            </a:r>
            <a:r>
              <a:rPr lang="en-US" dirty="0" smtClean="0"/>
              <a:t>million </a:t>
            </a:r>
            <a:r>
              <a:rPr lang="en-US" dirty="0"/>
              <a:t>flows a minute!</a:t>
            </a:r>
          </a:p>
          <a:p>
            <a:pPr lvl="0"/>
            <a:endParaRPr lang="en-US" sz="1600" dirty="0"/>
          </a:p>
          <a:p>
            <a:pPr lvl="0"/>
            <a:r>
              <a:rPr lang="en-US" b="1" dirty="0"/>
              <a:t>Contextual Information with Depth and Granularity – </a:t>
            </a:r>
            <a:r>
              <a:rPr lang="en-US" dirty="0"/>
              <a:t>Beyond the application – user, role, location, time, device, and application context for each application.  Purview along with Mobile IAM can integrate detailed contextual information on end-systems with each application. Additionally, Purview allows the administrator to drill down on an individual flow to provide very granular information about that flow with application context information such as URL, certificate information, browser version, device hardware, OS, and more.</a:t>
            </a:r>
          </a:p>
          <a:p>
            <a:pPr lvl="0"/>
            <a:endParaRPr lang="en-US" sz="1600" dirty="0"/>
          </a:p>
          <a:p>
            <a:pPr lvl="0"/>
            <a:r>
              <a:rPr lang="en-US" b="1" dirty="0"/>
              <a:t>Open and Customizable Application Fingerprints – </a:t>
            </a:r>
            <a:r>
              <a:rPr lang="en-US" dirty="0"/>
              <a:t>Purview fingerprints are in XML formatted so they can be easily created and edited. Purview fingerprints are completely open and someone interested in developing or customizing purview fingerprints can view and edit all fingerprints supported within the product.</a:t>
            </a:r>
          </a:p>
          <a:p>
            <a:pPr lvl="0"/>
            <a:endParaRPr lang="en-US" sz="1600" dirty="0"/>
          </a:p>
          <a:p>
            <a:pPr lvl="0"/>
            <a:r>
              <a:rPr lang="en-US" b="1" dirty="0"/>
              <a:t>Simplified Integration with Connect SDN API –</a:t>
            </a:r>
            <a:r>
              <a:rPr lang="en-US" dirty="0"/>
              <a:t>Purview can easily integrate with 3rd party applications. In fact, Purview has already integrated and acts as a data broker for the Extreme Networks SIEM product and Splunk software from Splunk, Inc.</a:t>
            </a:r>
          </a:p>
          <a:p>
            <a:pPr lvl="0"/>
            <a:endParaRPr lang="en-US" sz="1600" dirty="0"/>
          </a:p>
          <a:p>
            <a:pPr lvl="0"/>
            <a:r>
              <a:rPr lang="en-US" b="1" dirty="0"/>
              <a:t>Experience with high-density venues</a:t>
            </a:r>
            <a:r>
              <a:rPr lang="en-US" dirty="0"/>
              <a:t> – Our deployments in stadiums and other high-density venues like universities’ campuses have provided us unique advantages in terms of leveraging our experience with earlier analytics software and having the environments to solidify the solution. </a:t>
            </a:r>
            <a:endParaRPr lang="en-US" sz="1600" dirty="0"/>
          </a:p>
          <a:p>
            <a:endParaRPr lang="en-US" dirty="0"/>
          </a:p>
        </p:txBody>
      </p:sp>
      <p:sp>
        <p:nvSpPr>
          <p:cNvPr id="4" name="Slide Number Placeholder 3"/>
          <p:cNvSpPr>
            <a:spLocks noGrp="1"/>
          </p:cNvSpPr>
          <p:nvPr>
            <p:ph type="sldNum" sz="quarter" idx="10"/>
          </p:nvPr>
        </p:nvSpPr>
        <p:spPr/>
        <p:txBody>
          <a:bodyPr/>
          <a:lstStyle/>
          <a:p>
            <a:fld id="{C22A3095-B1F7-894C-859A-717B0A6D0CE8}" type="slidenum">
              <a:rPr lang="en-US" smtClean="0"/>
              <a:t>5</a:t>
            </a:fld>
            <a:endParaRPr lang="en-US" dirty="0"/>
          </a:p>
        </p:txBody>
      </p:sp>
    </p:spTree>
    <p:extLst>
      <p:ext uri="{BB962C8B-B14F-4D97-AF65-F5344CB8AC3E}">
        <p14:creationId xmlns:p14="http://schemas.microsoft.com/office/powerpoint/2010/main" val="3261748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Transition into this slide with</a:t>
            </a:r>
            <a:r>
              <a:rPr lang="en-US" baseline="0" dirty="0" smtClean="0">
                <a:latin typeface="Calibri" charset="0"/>
              </a:rPr>
              <a:t> enthusiasm – this is a huge case-study and validation of Purview’s capabilities.</a:t>
            </a:r>
          </a:p>
          <a:p>
            <a:pPr eaLnBrk="1" hangingPunct="1">
              <a:spcBef>
                <a:spcPct val="0"/>
              </a:spcBef>
            </a:pPr>
            <a:endParaRPr lang="en-US" baseline="0" dirty="0" smtClean="0">
              <a:latin typeface="Calibri" charset="0"/>
            </a:endParaRPr>
          </a:p>
          <a:p>
            <a:pPr marL="0" lvl="1" defTabSz="449678">
              <a:spcBef>
                <a:spcPct val="0"/>
              </a:spcBef>
              <a:defRPr/>
            </a:pPr>
            <a:r>
              <a:rPr lang="en-US" dirty="0" smtClean="0">
                <a:solidFill>
                  <a:schemeClr val="bg1"/>
                </a:solidFill>
              </a:rPr>
              <a:t>NFL is transforming the in-game fan experience through mobile technologies</a:t>
            </a:r>
          </a:p>
          <a:p>
            <a:pPr defTabSz="449678">
              <a:spcBef>
                <a:spcPct val="0"/>
              </a:spcBef>
              <a:defRPr/>
            </a:pPr>
            <a:r>
              <a:rPr lang="en-US" dirty="0" smtClean="0">
                <a:solidFill>
                  <a:schemeClr val="bg1"/>
                </a:solidFill>
              </a:rPr>
              <a:t>Purview offers critical Wi-Fi and mobile application use details previously unavailable</a:t>
            </a:r>
          </a:p>
          <a:p>
            <a:pPr defTabSz="449678">
              <a:spcBef>
                <a:spcPct val="0"/>
              </a:spcBef>
              <a:defRPr/>
            </a:pPr>
            <a:r>
              <a:rPr lang="en-US" dirty="0" smtClean="0">
                <a:solidFill>
                  <a:schemeClr val="bg1"/>
                </a:solidFill>
              </a:rPr>
              <a:t>Purview enables better decisions to create the interactive event fans desire</a:t>
            </a:r>
          </a:p>
          <a:p>
            <a:pPr defTabSz="449678">
              <a:spcBef>
                <a:spcPct val="0"/>
              </a:spcBef>
              <a:defRPr/>
            </a:pPr>
            <a:r>
              <a:rPr lang="en-US" dirty="0" smtClean="0">
                <a:solidFill>
                  <a:schemeClr val="bg1"/>
                </a:solidFill>
              </a:rPr>
              <a:t>Purview will be deployed in every Wi-Fi-enabled stadium</a:t>
            </a:r>
          </a:p>
          <a:p>
            <a:pPr eaLnBrk="1" hangingPunct="1">
              <a:spcBef>
                <a:spcPct val="0"/>
              </a:spcBef>
            </a:pPr>
            <a:endParaRPr lang="en-US" baseline="0" dirty="0" smtClean="0">
              <a:latin typeface="Calibri" charset="0"/>
            </a:endParaRPr>
          </a:p>
          <a:p>
            <a:pPr eaLnBrk="1" hangingPunct="1">
              <a:spcBef>
                <a:spcPct val="0"/>
              </a:spcBef>
            </a:pPr>
            <a:endParaRPr lang="en-US" baseline="0" dirty="0" smtClean="0">
              <a:latin typeface="Calibri" charset="0"/>
            </a:endParaRPr>
          </a:p>
          <a:p>
            <a:pPr eaLnBrk="1" hangingPunct="1">
              <a:spcBef>
                <a:spcPct val="0"/>
              </a:spcBef>
            </a:pPr>
            <a:r>
              <a:rPr lang="en-US" baseline="0" dirty="0" smtClean="0">
                <a:latin typeface="Calibri" charset="0"/>
              </a:rPr>
              <a:t>The NFL will transform, and revolutionize the in-game fan experience through mobile applications and Wi-Fi connectivity. They quickly realized that without any visibility, or understanding of the traffic, use, patterns and experience of fans they couldn’t make any business decision that would impact the experience. The NFL sought a digital presence in every stadium to capture and analyze the traffic, much like a Nielsen rating box for home Television. </a:t>
            </a:r>
          </a:p>
          <a:p>
            <a:pPr eaLnBrk="1" hangingPunct="1">
              <a:spcBef>
                <a:spcPct val="0"/>
              </a:spcBef>
            </a:pPr>
            <a:endParaRPr lang="en-US" baseline="0" dirty="0" smtClean="0">
              <a:latin typeface="Calibri" charset="0"/>
            </a:endParaRPr>
          </a:p>
          <a:p>
            <a:pPr eaLnBrk="1" hangingPunct="1">
              <a:spcBef>
                <a:spcPct val="0"/>
              </a:spcBef>
            </a:pPr>
            <a:r>
              <a:rPr lang="en-US" baseline="0" dirty="0" smtClean="0">
                <a:latin typeface="Calibri" charset="0"/>
              </a:rPr>
              <a:t>Connect their transformative business changes back to slide #2  – they understood that data within the network carried valuable insight – they needed to harvest the information, understand their fan use and make business decisions to improve the fan experience (ultimately to improve/gain attendance in every building around the league)</a:t>
            </a:r>
          </a:p>
          <a:p>
            <a:pPr eaLnBrk="1" hangingPunct="1">
              <a:spcBef>
                <a:spcPct val="0"/>
              </a:spcBef>
            </a:pPr>
            <a:endParaRPr lang="en-US" baseline="0" dirty="0" smtClean="0">
              <a:latin typeface="Calibri" charset="0"/>
            </a:endParaRPr>
          </a:p>
          <a:p>
            <a:pPr eaLnBrk="1" hangingPunct="1">
              <a:spcBef>
                <a:spcPct val="0"/>
              </a:spcBef>
            </a:pPr>
            <a:r>
              <a:rPr lang="en-US" baseline="0" dirty="0" smtClean="0">
                <a:latin typeface="Calibri" charset="0"/>
              </a:rPr>
              <a:t>Our relationship with the NFL will see Purview installed in every Wi-Fi enabled stadium in the league……. </a:t>
            </a:r>
          </a:p>
          <a:p>
            <a:pPr eaLnBrk="1" hangingPunct="1">
              <a:spcBef>
                <a:spcPct val="0"/>
              </a:spcBef>
            </a:pPr>
            <a:endParaRPr lang="en-US" baseline="0" dirty="0" smtClean="0">
              <a:latin typeface="Calibri" charset="0"/>
            </a:endParaRPr>
          </a:p>
          <a:p>
            <a:pPr eaLnBrk="1" hangingPunct="1">
              <a:spcBef>
                <a:spcPct val="0"/>
              </a:spcBef>
            </a:pPr>
            <a:r>
              <a:rPr lang="en-US" baseline="0" dirty="0" smtClean="0">
                <a:latin typeface="Calibri" charset="0"/>
              </a:rPr>
              <a:t>Transition to the next slide ready to make a case that Extreme IS now an industry leader!</a:t>
            </a:r>
          </a:p>
          <a:p>
            <a:pPr eaLnBrk="1" hangingPunct="1">
              <a:spcBef>
                <a:spcPct val="0"/>
              </a:spcBef>
            </a:pPr>
            <a:endParaRPr lang="en-US" baseline="0" dirty="0" smtClean="0">
              <a:latin typeface="Calibri" charset="0"/>
            </a:endParaRPr>
          </a:p>
          <a:p>
            <a:pPr eaLnBrk="1" hangingPunct="1">
              <a:spcBef>
                <a:spcPct val="0"/>
              </a:spcBef>
            </a:pPr>
            <a:endParaRPr lang="en-US" dirty="0">
              <a:latin typeface="Calibri" charset="0"/>
            </a:endParaRPr>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823" indent="-285701" eaLnBrk="0" hangingPunct="0">
              <a:defRPr sz="2400">
                <a:solidFill>
                  <a:schemeClr val="tx1"/>
                </a:solidFill>
                <a:latin typeface="Arial" charset="0"/>
                <a:ea typeface="ＭＳ Ｐゴシック" charset="0"/>
              </a:defRPr>
            </a:lvl2pPr>
            <a:lvl3pPr marL="1142804" indent="-228561" eaLnBrk="0" hangingPunct="0">
              <a:defRPr sz="2400">
                <a:solidFill>
                  <a:schemeClr val="tx1"/>
                </a:solidFill>
                <a:latin typeface="Arial" charset="0"/>
                <a:ea typeface="ＭＳ Ｐゴシック" charset="0"/>
              </a:defRPr>
            </a:lvl3pPr>
            <a:lvl4pPr marL="1599926" indent="-228561" eaLnBrk="0" hangingPunct="0">
              <a:defRPr sz="2400">
                <a:solidFill>
                  <a:schemeClr val="tx1"/>
                </a:solidFill>
                <a:latin typeface="Arial" charset="0"/>
                <a:ea typeface="ＭＳ Ｐゴシック" charset="0"/>
              </a:defRPr>
            </a:lvl4pPr>
            <a:lvl5pPr marL="2057048" indent="-228561" eaLnBrk="0" hangingPunct="0">
              <a:defRPr sz="2400">
                <a:solidFill>
                  <a:schemeClr val="tx1"/>
                </a:solidFill>
                <a:latin typeface="Arial" charset="0"/>
                <a:ea typeface="ＭＳ Ｐゴシック" charset="0"/>
              </a:defRPr>
            </a:lvl5pPr>
            <a:lvl6pPr marL="2514169" indent="-228561" eaLnBrk="0" fontAlgn="base" hangingPunct="0">
              <a:spcBef>
                <a:spcPct val="0"/>
              </a:spcBef>
              <a:spcAft>
                <a:spcPct val="0"/>
              </a:spcAft>
              <a:defRPr sz="2400">
                <a:solidFill>
                  <a:schemeClr val="tx1"/>
                </a:solidFill>
                <a:latin typeface="Arial" charset="0"/>
                <a:ea typeface="ＭＳ Ｐゴシック" charset="0"/>
              </a:defRPr>
            </a:lvl6pPr>
            <a:lvl7pPr marL="2971291" indent="-228561" eaLnBrk="0" fontAlgn="base" hangingPunct="0">
              <a:spcBef>
                <a:spcPct val="0"/>
              </a:spcBef>
              <a:spcAft>
                <a:spcPct val="0"/>
              </a:spcAft>
              <a:defRPr sz="2400">
                <a:solidFill>
                  <a:schemeClr val="tx1"/>
                </a:solidFill>
                <a:latin typeface="Arial" charset="0"/>
                <a:ea typeface="ＭＳ Ｐゴシック" charset="0"/>
              </a:defRPr>
            </a:lvl7pPr>
            <a:lvl8pPr marL="3428413" indent="-228561" eaLnBrk="0" fontAlgn="base" hangingPunct="0">
              <a:spcBef>
                <a:spcPct val="0"/>
              </a:spcBef>
              <a:spcAft>
                <a:spcPct val="0"/>
              </a:spcAft>
              <a:defRPr sz="2400">
                <a:solidFill>
                  <a:schemeClr val="tx1"/>
                </a:solidFill>
                <a:latin typeface="Arial" charset="0"/>
                <a:ea typeface="ＭＳ Ｐゴシック" charset="0"/>
              </a:defRPr>
            </a:lvl8pPr>
            <a:lvl9pPr marL="3885535" indent="-22856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A405339-502E-F348-BB24-63CFD28E74E6}" type="slidenum">
              <a:rPr lang="en-US" sz="1100">
                <a:latin typeface="Calibri" charset="0"/>
              </a:rPr>
              <a:pPr eaLnBrk="1" hangingPunct="1"/>
              <a:t>7</a:t>
            </a:fld>
            <a:endParaRPr lang="en-US" sz="1100" dirty="0">
              <a:latin typeface="Calibri" charset="0"/>
            </a:endParaRPr>
          </a:p>
        </p:txBody>
      </p:sp>
      <p:sp>
        <p:nvSpPr>
          <p:cNvPr id="13316"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823" indent="-285701" eaLnBrk="0" hangingPunct="0">
              <a:defRPr sz="2400">
                <a:solidFill>
                  <a:schemeClr val="tx1"/>
                </a:solidFill>
                <a:latin typeface="Arial" charset="0"/>
                <a:ea typeface="ＭＳ Ｐゴシック" charset="0"/>
              </a:defRPr>
            </a:lvl2pPr>
            <a:lvl3pPr marL="1142804" indent="-228561" eaLnBrk="0" hangingPunct="0">
              <a:defRPr sz="2400">
                <a:solidFill>
                  <a:schemeClr val="tx1"/>
                </a:solidFill>
                <a:latin typeface="Arial" charset="0"/>
                <a:ea typeface="ＭＳ Ｐゴシック" charset="0"/>
              </a:defRPr>
            </a:lvl3pPr>
            <a:lvl4pPr marL="1599926" indent="-228561" eaLnBrk="0" hangingPunct="0">
              <a:defRPr sz="2400">
                <a:solidFill>
                  <a:schemeClr val="tx1"/>
                </a:solidFill>
                <a:latin typeface="Arial" charset="0"/>
                <a:ea typeface="ＭＳ Ｐゴシック" charset="0"/>
              </a:defRPr>
            </a:lvl4pPr>
            <a:lvl5pPr marL="2057048" indent="-228561" eaLnBrk="0" hangingPunct="0">
              <a:defRPr sz="2400">
                <a:solidFill>
                  <a:schemeClr val="tx1"/>
                </a:solidFill>
                <a:latin typeface="Arial" charset="0"/>
                <a:ea typeface="ＭＳ Ｐゴシック" charset="0"/>
              </a:defRPr>
            </a:lvl5pPr>
            <a:lvl6pPr marL="2514169" indent="-228561" eaLnBrk="0" fontAlgn="base" hangingPunct="0">
              <a:spcBef>
                <a:spcPct val="0"/>
              </a:spcBef>
              <a:spcAft>
                <a:spcPct val="0"/>
              </a:spcAft>
              <a:defRPr sz="2400">
                <a:solidFill>
                  <a:schemeClr val="tx1"/>
                </a:solidFill>
                <a:latin typeface="Arial" charset="0"/>
                <a:ea typeface="ＭＳ Ｐゴシック" charset="0"/>
              </a:defRPr>
            </a:lvl6pPr>
            <a:lvl7pPr marL="2971291" indent="-228561" eaLnBrk="0" fontAlgn="base" hangingPunct="0">
              <a:spcBef>
                <a:spcPct val="0"/>
              </a:spcBef>
              <a:spcAft>
                <a:spcPct val="0"/>
              </a:spcAft>
              <a:defRPr sz="2400">
                <a:solidFill>
                  <a:schemeClr val="tx1"/>
                </a:solidFill>
                <a:latin typeface="Arial" charset="0"/>
                <a:ea typeface="ＭＳ Ｐゴシック" charset="0"/>
              </a:defRPr>
            </a:lvl7pPr>
            <a:lvl8pPr marL="3428413" indent="-228561" eaLnBrk="0" fontAlgn="base" hangingPunct="0">
              <a:spcBef>
                <a:spcPct val="0"/>
              </a:spcBef>
              <a:spcAft>
                <a:spcPct val="0"/>
              </a:spcAft>
              <a:defRPr sz="2400">
                <a:solidFill>
                  <a:schemeClr val="tx1"/>
                </a:solidFill>
                <a:latin typeface="Arial" charset="0"/>
                <a:ea typeface="ＭＳ Ｐゴシック" charset="0"/>
              </a:defRPr>
            </a:lvl8pPr>
            <a:lvl9pPr marL="3885535" indent="-22856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dirty="0">
                <a:latin typeface="Calibri" charset="0"/>
              </a:rPr>
              <a:t>©2013 Enterasys Networks, Inc.</a:t>
            </a:r>
          </a:p>
        </p:txBody>
      </p:sp>
    </p:spTree>
    <p:extLst>
      <p:ext uri="{BB962C8B-B14F-4D97-AF65-F5344CB8AC3E}">
        <p14:creationId xmlns:p14="http://schemas.microsoft.com/office/powerpoint/2010/main" val="3704265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rPr>
              <a:t>Patriots fans to be first to use new Wi-Fi at home opener</a:t>
            </a:r>
          </a:p>
          <a:p>
            <a:r>
              <a:rPr lang="en-US" sz="1200" b="0" i="0" kern="1200" dirty="0" smtClean="0">
                <a:solidFill>
                  <a:schemeClr val="tx1"/>
                </a:solidFill>
                <a:effectLst/>
                <a:latin typeface="Times New Roman" pitchFamily="18" charset="0"/>
                <a:ea typeface="+mn-ea"/>
                <a:cs typeface="+mn-cs"/>
              </a:rPr>
              <a:t>Multimillion-dollar Wi-Fi deployment at Gillette Stadium designed to send quality instant replays to smartphones and tablets</a:t>
            </a:r>
          </a:p>
          <a:p>
            <a:endParaRPr lang="en-US" sz="1200" b="1" i="0" kern="1200" dirty="0" smtClean="0">
              <a:solidFill>
                <a:schemeClr val="tx1"/>
              </a:solidFill>
              <a:effectLst/>
              <a:latin typeface="Times New Roman" pitchFamily="18" charset="0"/>
              <a:ea typeface="+mn-ea"/>
              <a:cs typeface="+mn-cs"/>
            </a:endParaRPr>
          </a:p>
          <a:p>
            <a:r>
              <a:rPr lang="en-US" sz="1200" b="1" i="0" kern="1200" dirty="0" smtClean="0">
                <a:solidFill>
                  <a:schemeClr val="tx1"/>
                </a:solidFill>
                <a:effectLst/>
                <a:latin typeface="Times New Roman" pitchFamily="18" charset="0"/>
                <a:ea typeface="+mn-ea"/>
                <a:cs typeface="+mn-cs"/>
              </a:rPr>
              <a:t>By </a:t>
            </a:r>
            <a:r>
              <a:rPr lang="en-US" sz="1200" b="1" i="0" u="none" strike="noStrike" kern="1200" dirty="0" smtClean="0">
                <a:solidFill>
                  <a:schemeClr val="tx1"/>
                </a:solidFill>
                <a:effectLst/>
                <a:latin typeface="Times New Roman" pitchFamily="18" charset="0"/>
                <a:ea typeface="+mn-ea"/>
                <a:cs typeface="+mn-cs"/>
                <a:hlinkClick r:id="rId3"/>
              </a:rPr>
              <a:t>Matt Hamblen</a:t>
            </a:r>
            <a:endParaRPr lang="en-US" sz="1200" b="1"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rPr>
              <a:t>September 10, 2012 06:00 AM ET</a:t>
            </a:r>
          </a:p>
          <a:p>
            <a:endParaRPr lang="en-US" sz="1200" b="0"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rPr>
              <a:t>Computerworld - When nearly 69,000 fans crowd into Gillette Stadium for the New England Patriots NFL home opener on Sept. 16, a new multimillion-dollar, high-density, bowl-wide Wi-Fi network will be fired up for its first public use.</a:t>
            </a:r>
          </a:p>
          <a:p>
            <a:endParaRPr lang="en-US" sz="1200" b="0"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rPr>
              <a:t>Fans will be able to see instant replays and real-time stat over various mobile apps for </a:t>
            </a:r>
            <a:r>
              <a:rPr lang="en-US" sz="1200" b="0" i="0" u="sng" kern="1200" dirty="0" smtClean="0">
                <a:solidFill>
                  <a:schemeClr val="tx1"/>
                </a:solidFill>
                <a:effectLst/>
                <a:latin typeface="Times New Roman" pitchFamily="18" charset="0"/>
                <a:ea typeface="+mn-ea"/>
                <a:cs typeface="+mn-cs"/>
                <a:hlinkClick r:id="rId4" tooltip="Computerworld coverage of the iPhone"/>
              </a:rPr>
              <a:t>iPhone</a:t>
            </a:r>
            <a:r>
              <a:rPr lang="en-US" sz="1200" b="0" i="0" kern="1200" dirty="0" smtClean="0">
                <a:solidFill>
                  <a:schemeClr val="tx1"/>
                </a:solidFill>
                <a:effectLst/>
                <a:latin typeface="Times New Roman" pitchFamily="18" charset="0"/>
                <a:ea typeface="+mn-ea"/>
                <a:cs typeface="+mn-cs"/>
              </a:rPr>
              <a:t>, </a:t>
            </a:r>
            <a:r>
              <a:rPr lang="en-US" sz="1200" b="0" i="0" u="sng" kern="1200" dirty="0" smtClean="0">
                <a:solidFill>
                  <a:schemeClr val="tx1"/>
                </a:solidFill>
                <a:effectLst/>
                <a:latin typeface="Times New Roman" pitchFamily="18" charset="0"/>
                <a:ea typeface="+mn-ea"/>
                <a:cs typeface="+mn-cs"/>
                <a:hlinkClick r:id="rId5" tooltip="Computerworld coverage of the iPad"/>
              </a:rPr>
              <a:t>iPad</a:t>
            </a:r>
            <a:r>
              <a:rPr lang="en-US" sz="1200" b="0" i="0" kern="1200" dirty="0" smtClean="0">
                <a:solidFill>
                  <a:schemeClr val="tx1"/>
                </a:solidFill>
                <a:effectLst/>
                <a:latin typeface="Times New Roman" pitchFamily="18" charset="0"/>
                <a:ea typeface="+mn-ea"/>
                <a:cs typeface="+mn-cs"/>
              </a:rPr>
              <a:t> and  </a:t>
            </a:r>
            <a:r>
              <a:rPr lang="en-US" sz="1200" b="0" i="0" u="sng" kern="1200" dirty="0" smtClean="0">
                <a:solidFill>
                  <a:schemeClr val="tx1"/>
                </a:solidFill>
                <a:effectLst/>
                <a:latin typeface="Times New Roman" pitchFamily="18" charset="0"/>
                <a:ea typeface="+mn-ea"/>
                <a:cs typeface="+mn-cs"/>
                <a:hlinkClick r:id="rId6" tooltip="Computerworld coverage of Android"/>
              </a:rPr>
              <a:t>Android</a:t>
            </a:r>
            <a:r>
              <a:rPr lang="en-US" sz="1200" b="0" i="0" kern="1200" dirty="0" smtClean="0">
                <a:solidFill>
                  <a:schemeClr val="tx1"/>
                </a:solidFill>
                <a:effectLst/>
                <a:latin typeface="Times New Roman" pitchFamily="18" charset="0"/>
                <a:ea typeface="+mn-ea"/>
                <a:cs typeface="+mn-cs"/>
              </a:rPr>
              <a:t> devices, officials said. Social networking and access to NFL Red Zone and Gillette Stadium and Patriots apps will also be available.</a:t>
            </a:r>
          </a:p>
          <a:p>
            <a:endParaRPr lang="en-US" sz="1200" b="0"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rPr>
              <a:t>Crowds that fill Gillette Stadium in Foxboro, Mass., for the New England Patriots NFL season opener on Sept. 16 will be the first to use the stadium's new Wi-Fi service. (Photo via Reuters)</a:t>
            </a:r>
          </a:p>
          <a:p>
            <a:r>
              <a:rPr lang="en-US" sz="1200" b="0" i="0" kern="1200" dirty="0" smtClean="0">
                <a:solidFill>
                  <a:schemeClr val="tx1"/>
                </a:solidFill>
                <a:effectLst/>
                <a:latin typeface="Times New Roman" pitchFamily="18" charset="0"/>
                <a:ea typeface="+mn-ea"/>
                <a:cs typeface="+mn-cs"/>
              </a:rPr>
              <a:t>The new 802.11n Wi-Fi network is composed of more than 200 indoor and outdoor access points from Enterasys Networks, a Siemens Enterprise Communications company, said Ram Appalaraju, vice president of Enterasys marketing.</a:t>
            </a:r>
          </a:p>
          <a:p>
            <a:endParaRPr lang="en-US" sz="1200" b="0"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rPr>
              <a:t>Enterasys also provided its S-series switches to integrate the Wi-Fi with the wired network at the core, along with a OneFabric control center for network management, which includes Enterasys software for identity and access management.</a:t>
            </a:r>
          </a:p>
          <a:p>
            <a:endParaRPr lang="en-US" sz="1200" b="0"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rPr>
              <a:t>Fred Kirsch, vice president of content and publisher at the Patriots, said the team and Kraft Sports Group, which owns the Patriots team and Gillette Stadium, picked Enterasys over other vendors in part because of the high quality Wi-Fi experience that Enterasys could provide with centralized management and dense coverage.</a:t>
            </a:r>
          </a:p>
          <a:p>
            <a:endParaRPr lang="en-US" sz="1200" b="0"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rPr>
              <a:t>The Gillette Wi-Fi network is designed to allow 40% of the fans in the stadium to simultaneously send video wirelessly. Enterasys found with other stadium deployments at soccer venues in Europe that about 12% of fans send video at the same time.</a:t>
            </a:r>
          </a:p>
          <a:p>
            <a:endParaRPr lang="en-US" sz="1200" b="0"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rPr>
              <a:t>The biggest concern is video used by fans, which takes up far more bandwidth than other wireless uses, including access to real-time stats. Kirsch said he expects some fans to even use FaceTime and other video chat functions as they realize how well it works in the stadium.</a:t>
            </a:r>
          </a:p>
          <a:p>
            <a:endParaRPr lang="en-US" sz="1200" b="0"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rPr>
              <a:t>The access points, from the Enterasys AP 3000 family, will operate over both 2.4 GHz and 5 GHz frequencies, supporting 200 users per access point.</a:t>
            </a:r>
          </a:p>
          <a:p>
            <a:endParaRPr lang="en-US" sz="1200" b="0"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rPr>
              <a:t>Club level suites at Gillette have had Wi-Fi access for about three years, provided by another vendor that Kirsch refused to name. "We had a lot of lessons learned from that experience," he said.</a:t>
            </a:r>
          </a:p>
          <a:p>
            <a:r>
              <a:rPr lang="en-US" sz="1200" b="0" i="0" kern="1200" dirty="0" smtClean="0">
                <a:solidFill>
                  <a:schemeClr val="tx1"/>
                </a:solidFill>
                <a:effectLst/>
                <a:latin typeface="Times New Roman" pitchFamily="18" charset="0"/>
                <a:ea typeface="+mn-ea"/>
                <a:cs typeface="+mn-cs"/>
              </a:rPr>
              <a:t>One thing Kirsch learned was to understand user habits, including that bandwidth can be throttled up and down and that fans use smartphones during specific times of a game.</a:t>
            </a:r>
          </a:p>
          <a:p>
            <a:endParaRPr lang="en-US" sz="1200" b="0"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rPr>
              <a:t>His experience has taught him that video to a smartphone requires about 400 Kbps per mobile device to come through at good quality. Kirsch said that much bandwidth works well, although he admitted it might seem like a surprisingly small amount. He's tested it extensively, transferring video on the new network with various devices.</a:t>
            </a:r>
          </a:p>
          <a:p>
            <a:endParaRPr lang="en-US" sz="1200" b="0"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rPr>
              <a:t>The installation of the new network took about a month and cost the Kraft Sports Group "multimillions" of dollars, Kirsch said, without being more specific. That much of an investment is probably a fraction of what NFL teams pay star quarterbacks, but "it's worth it for our fans," he added.</a:t>
            </a:r>
          </a:p>
          <a:p>
            <a:endParaRPr lang="en-US" sz="1200" b="0"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rPr>
              <a:t>Kirsch said Enterasys was chosen for many factors over other providers, but the ability to focus the direction of the access point antennas for a solid radio signal was "the best out there." The technical support and customer service from Enterasys were also a plus.</a:t>
            </a:r>
          </a:p>
          <a:p>
            <a:endParaRPr lang="en-US" sz="1200" b="0"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rPr>
              <a:t>"I don't care which vendor you are using, if the people aren't up to snuff and won't give the best customer service, it doesn't really matter how good the hardware is," Kirsch added. "Most football teams don't have massive IT staffs, and if you bring in a massive project with bowl-wide Wi-Fi, that's a serious ramp-up. So you have to have a company that stands behind it."</a:t>
            </a:r>
            <a:endParaRPr lang="en-US" sz="1200" b="0" i="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E09CFE67-7DC1-44CE-983B-C37CA38F9E24}" type="slidenum">
              <a:rPr lang="de-DE" smtClean="0">
                <a:solidFill>
                  <a:prstClr val="black"/>
                </a:solidFill>
              </a:rPr>
              <a:pPr/>
              <a:t>8</a:t>
            </a:fld>
            <a:endParaRPr lang="de-DE">
              <a:solidFill>
                <a:prstClr val="black"/>
              </a:solidFill>
            </a:endParaRPr>
          </a:p>
        </p:txBody>
      </p:sp>
    </p:spTree>
    <p:extLst>
      <p:ext uri="{BB962C8B-B14F-4D97-AF65-F5344CB8AC3E}">
        <p14:creationId xmlns:p14="http://schemas.microsoft.com/office/powerpoint/2010/main" val="2717632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5513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applications by bytes,</a:t>
            </a:r>
            <a:r>
              <a:rPr lang="en-US" baseline="0" dirty="0" smtClean="0"/>
              <a:t> flows, location</a:t>
            </a:r>
          </a:p>
          <a:p>
            <a:r>
              <a:rPr lang="en-US" baseline="0" dirty="0" smtClean="0"/>
              <a:t>Top profiles – Guests are using more bandwidth than anyone else</a:t>
            </a:r>
          </a:p>
          <a:p>
            <a:r>
              <a:rPr lang="en-US" baseline="0" dirty="0" smtClean="0"/>
              <a:t>Investigate to see why</a:t>
            </a:r>
          </a:p>
          <a:p>
            <a:r>
              <a:rPr lang="en-US" baseline="0" dirty="0" smtClean="0"/>
              <a:t/>
            </a:r>
            <a:br>
              <a:rPr lang="en-US" baseline="0" dirty="0" smtClean="0"/>
            </a:br>
            <a:r>
              <a:rPr lang="en-US" baseline="0" dirty="0" smtClean="0"/>
              <a:t>See what you didn’t know.</a:t>
            </a:r>
            <a:endParaRPr lang="en-US" dirty="0"/>
          </a:p>
        </p:txBody>
      </p:sp>
      <p:sp>
        <p:nvSpPr>
          <p:cNvPr id="4" name="Footer Placeholder 3"/>
          <p:cNvSpPr>
            <a:spLocks noGrp="1"/>
          </p:cNvSpPr>
          <p:nvPr>
            <p:ph type="ftr" sz="quarter" idx="10"/>
          </p:nvPr>
        </p:nvSpPr>
        <p:spPr/>
        <p:txBody>
          <a:bodyPr/>
          <a:lstStyle/>
          <a:p>
            <a:r>
              <a:rPr lang="en-US" dirty="0" smtClean="0">
                <a:solidFill>
                  <a:prstClr val="black"/>
                </a:solidFill>
              </a:rPr>
              <a:t>© 2011 Extreme Networks, Inc. All rights reserved. </a:t>
            </a:r>
            <a:endParaRPr lang="en-US" dirty="0">
              <a:solidFill>
                <a:prstClr val="black"/>
              </a:solidFill>
            </a:endParaRPr>
          </a:p>
        </p:txBody>
      </p:sp>
      <p:sp>
        <p:nvSpPr>
          <p:cNvPr id="5" name="Slide Number Placeholder 4"/>
          <p:cNvSpPr>
            <a:spLocks noGrp="1"/>
          </p:cNvSpPr>
          <p:nvPr>
            <p:ph type="sldNum" sz="quarter" idx="11"/>
          </p:nvPr>
        </p:nvSpPr>
        <p:spPr/>
        <p:txBody>
          <a:bodyPr/>
          <a:lstStyle/>
          <a:p>
            <a:fld id="{B5D1346B-89EE-43B8-8E76-1A5357F0FE0B}"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8796572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descr="3678-PPT-Template-Cover_v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3030285" y="1994875"/>
            <a:ext cx="5803292" cy="755794"/>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065990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3"/>
          <p:cNvGrpSpPr/>
          <p:nvPr userDrawn="1"/>
        </p:nvGrpSpPr>
        <p:grpSpPr>
          <a:xfrm>
            <a:off x="-1" y="1217002"/>
            <a:ext cx="9144001" cy="2901087"/>
            <a:chOff x="-1" y="1217002"/>
            <a:chExt cx="9144001" cy="2901087"/>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 r="59861" b="65418"/>
            <a:stretch/>
          </p:blipFill>
          <p:spPr>
            <a:xfrm rot="10800000" flipH="1" flipV="1">
              <a:off x="3278796" y="1217002"/>
              <a:ext cx="5865204" cy="2842162"/>
            </a:xfrm>
            <a:prstGeom prst="rect">
              <a:avLst/>
            </a:prstGeom>
          </p:spPr>
        </p:pic>
        <p:sp>
          <p:nvSpPr>
            <p:cNvPr id="39" name="Freeform 7"/>
            <p:cNvSpPr>
              <a:spLocks/>
            </p:cNvSpPr>
            <p:nvPr userDrawn="1"/>
          </p:nvSpPr>
          <p:spPr bwMode="auto">
            <a:xfrm>
              <a:off x="-1" y="1231013"/>
              <a:ext cx="6901571" cy="2887076"/>
            </a:xfrm>
            <a:custGeom>
              <a:avLst/>
              <a:gdLst>
                <a:gd name="T0" fmla="*/ 0 w 3122"/>
                <a:gd name="T1" fmla="*/ 0 h 1306"/>
                <a:gd name="T2" fmla="*/ 0 w 3122"/>
                <a:gd name="T3" fmla="*/ 1306 h 1306"/>
                <a:gd name="T4" fmla="*/ 1816 w 3122"/>
                <a:gd name="T5" fmla="*/ 1306 h 1306"/>
                <a:gd name="T6" fmla="*/ 3122 w 3122"/>
                <a:gd name="T7" fmla="*/ 0 h 1306"/>
                <a:gd name="T8" fmla="*/ 0 w 3122"/>
                <a:gd name="T9" fmla="*/ 0 h 1306"/>
              </a:gdLst>
              <a:ahLst/>
              <a:cxnLst>
                <a:cxn ang="0">
                  <a:pos x="T0" y="T1"/>
                </a:cxn>
                <a:cxn ang="0">
                  <a:pos x="T2" y="T3"/>
                </a:cxn>
                <a:cxn ang="0">
                  <a:pos x="T4" y="T5"/>
                </a:cxn>
                <a:cxn ang="0">
                  <a:pos x="T6" y="T7"/>
                </a:cxn>
                <a:cxn ang="0">
                  <a:pos x="T8" y="T9"/>
                </a:cxn>
              </a:cxnLst>
              <a:rect l="0" t="0" r="r" b="b"/>
              <a:pathLst>
                <a:path w="3122" h="1306">
                  <a:moveTo>
                    <a:pt x="0" y="0"/>
                  </a:moveTo>
                  <a:lnTo>
                    <a:pt x="0" y="1306"/>
                  </a:lnTo>
                  <a:lnTo>
                    <a:pt x="1816" y="1306"/>
                  </a:lnTo>
                  <a:lnTo>
                    <a:pt x="3122"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grpSp>
      <p:sp>
        <p:nvSpPr>
          <p:cNvPr id="2" name="Title 1"/>
          <p:cNvSpPr>
            <a:spLocks noGrp="1"/>
          </p:cNvSpPr>
          <p:nvPr userDrawn="1">
            <p:ph type="title"/>
          </p:nvPr>
        </p:nvSpPr>
        <p:spPr>
          <a:xfrm>
            <a:off x="158118" y="2320944"/>
            <a:ext cx="7085746" cy="1021556"/>
          </a:xfrm>
        </p:spPr>
        <p:txBody>
          <a:bodyPr anchor="t"/>
          <a:lstStyle>
            <a:lvl1pPr algn="l">
              <a:defRPr sz="3200" b="1" cap="none" baseline="0">
                <a:solidFill>
                  <a:srgbClr val="400099"/>
                </a:solidFill>
              </a:defRPr>
            </a:lvl1pPr>
          </a:lstStyle>
          <a:p>
            <a:r>
              <a:rPr lang="en-CA" smtClean="0"/>
              <a:t>Click to edit Master title style</a:t>
            </a:r>
            <a:endParaRPr lang="en-US" dirty="0"/>
          </a:p>
        </p:txBody>
      </p:sp>
      <p:sp>
        <p:nvSpPr>
          <p:cNvPr id="3" name="Text Placeholder 2"/>
          <p:cNvSpPr>
            <a:spLocks noGrp="1"/>
          </p:cNvSpPr>
          <p:nvPr userDrawn="1">
            <p:ph type="body" idx="1"/>
          </p:nvPr>
        </p:nvSpPr>
        <p:spPr>
          <a:xfrm>
            <a:off x="158118" y="1754661"/>
            <a:ext cx="7085746" cy="566281"/>
          </a:xfrm>
        </p:spPr>
        <p:txBody>
          <a:bodyPr anchor="b"/>
          <a:lstStyle>
            <a:lvl1pPr marL="0" indent="0" algn="l">
              <a:spcBef>
                <a:spcPts val="0"/>
              </a:spcBef>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2" name="Rectangle 41"/>
          <p:cNvSpPr/>
          <p:nvPr userDrawn="1"/>
        </p:nvSpPr>
        <p:spPr>
          <a:xfrm>
            <a:off x="0" y="0"/>
            <a:ext cx="9144000" cy="1230164"/>
          </a:xfrm>
          <a:prstGeom prst="rect">
            <a:avLst/>
          </a:prstGeom>
          <a:solidFill>
            <a:srgbClr val="4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6" name="Rectangle 35"/>
          <p:cNvSpPr/>
          <p:nvPr userDrawn="1"/>
        </p:nvSpPr>
        <p:spPr>
          <a:xfrm>
            <a:off x="0" y="3913336"/>
            <a:ext cx="9144000" cy="1230164"/>
          </a:xfrm>
          <a:prstGeom prst="rect">
            <a:avLst/>
          </a:prstGeom>
          <a:solidFill>
            <a:srgbClr val="4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grpSp>
        <p:nvGrpSpPr>
          <p:cNvPr id="8" name="Group 7"/>
          <p:cNvGrpSpPr/>
          <p:nvPr userDrawn="1"/>
        </p:nvGrpSpPr>
        <p:grpSpPr>
          <a:xfrm>
            <a:off x="7053006" y="228800"/>
            <a:ext cx="1884198" cy="764545"/>
            <a:chOff x="9250363" y="150813"/>
            <a:chExt cx="3082925" cy="1250949"/>
          </a:xfrm>
          <a:solidFill>
            <a:schemeClr val="bg1"/>
          </a:solidFill>
        </p:grpSpPr>
        <p:sp>
          <p:nvSpPr>
            <p:cNvPr id="9" name="Freeform 7"/>
            <p:cNvSpPr>
              <a:spLocks/>
            </p:cNvSpPr>
            <p:nvPr userDrawn="1"/>
          </p:nvSpPr>
          <p:spPr bwMode="auto">
            <a:xfrm>
              <a:off x="11606213" y="781050"/>
              <a:ext cx="727075" cy="620712"/>
            </a:xfrm>
            <a:custGeom>
              <a:avLst/>
              <a:gdLst>
                <a:gd name="T0" fmla="*/ 408 w 458"/>
                <a:gd name="T1" fmla="*/ 50 h 391"/>
                <a:gd name="T2" fmla="*/ 408 w 458"/>
                <a:gd name="T3" fmla="*/ 340 h 391"/>
                <a:gd name="T4" fmla="*/ 0 w 458"/>
                <a:gd name="T5" fmla="*/ 340 h 391"/>
                <a:gd name="T6" fmla="*/ 0 w 458"/>
                <a:gd name="T7" fmla="*/ 391 h 391"/>
                <a:gd name="T8" fmla="*/ 458 w 458"/>
                <a:gd name="T9" fmla="*/ 391 h 391"/>
                <a:gd name="T10" fmla="*/ 458 w 458"/>
                <a:gd name="T11" fmla="*/ 0 h 391"/>
                <a:gd name="T12" fmla="*/ 408 w 458"/>
                <a:gd name="T13" fmla="*/ 50 h 391"/>
              </a:gdLst>
              <a:ahLst/>
              <a:cxnLst>
                <a:cxn ang="0">
                  <a:pos x="T0" y="T1"/>
                </a:cxn>
                <a:cxn ang="0">
                  <a:pos x="T2" y="T3"/>
                </a:cxn>
                <a:cxn ang="0">
                  <a:pos x="T4" y="T5"/>
                </a:cxn>
                <a:cxn ang="0">
                  <a:pos x="T6" y="T7"/>
                </a:cxn>
                <a:cxn ang="0">
                  <a:pos x="T8" y="T9"/>
                </a:cxn>
                <a:cxn ang="0">
                  <a:pos x="T10" y="T11"/>
                </a:cxn>
                <a:cxn ang="0">
                  <a:pos x="T12" y="T13"/>
                </a:cxn>
              </a:cxnLst>
              <a:rect l="0" t="0" r="r" b="b"/>
              <a:pathLst>
                <a:path w="458" h="391">
                  <a:moveTo>
                    <a:pt x="408" y="50"/>
                  </a:moveTo>
                  <a:lnTo>
                    <a:pt x="408" y="340"/>
                  </a:lnTo>
                  <a:lnTo>
                    <a:pt x="0" y="340"/>
                  </a:lnTo>
                  <a:lnTo>
                    <a:pt x="0" y="391"/>
                  </a:lnTo>
                  <a:lnTo>
                    <a:pt x="458" y="391"/>
                  </a:lnTo>
                  <a:lnTo>
                    <a:pt x="458" y="0"/>
                  </a:lnTo>
                  <a:lnTo>
                    <a:pt x="408" y="50"/>
                  </a:ln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0" name="Freeform 8"/>
            <p:cNvSpPr>
              <a:spLocks/>
            </p:cNvSpPr>
            <p:nvPr userDrawn="1"/>
          </p:nvSpPr>
          <p:spPr bwMode="auto">
            <a:xfrm>
              <a:off x="9250363" y="150813"/>
              <a:ext cx="725487" cy="620712"/>
            </a:xfrm>
            <a:custGeom>
              <a:avLst/>
              <a:gdLst>
                <a:gd name="T0" fmla="*/ 49 w 457"/>
                <a:gd name="T1" fmla="*/ 48 h 391"/>
                <a:gd name="T2" fmla="*/ 457 w 457"/>
                <a:gd name="T3" fmla="*/ 48 h 391"/>
                <a:gd name="T4" fmla="*/ 457 w 457"/>
                <a:gd name="T5" fmla="*/ 0 h 391"/>
                <a:gd name="T6" fmla="*/ 0 w 457"/>
                <a:gd name="T7" fmla="*/ 0 h 391"/>
                <a:gd name="T8" fmla="*/ 0 w 457"/>
                <a:gd name="T9" fmla="*/ 391 h 391"/>
                <a:gd name="T10" fmla="*/ 49 w 457"/>
                <a:gd name="T11" fmla="*/ 342 h 391"/>
                <a:gd name="T12" fmla="*/ 49 w 457"/>
                <a:gd name="T13" fmla="*/ 48 h 391"/>
              </a:gdLst>
              <a:ahLst/>
              <a:cxnLst>
                <a:cxn ang="0">
                  <a:pos x="T0" y="T1"/>
                </a:cxn>
                <a:cxn ang="0">
                  <a:pos x="T2" y="T3"/>
                </a:cxn>
                <a:cxn ang="0">
                  <a:pos x="T4" y="T5"/>
                </a:cxn>
                <a:cxn ang="0">
                  <a:pos x="T6" y="T7"/>
                </a:cxn>
                <a:cxn ang="0">
                  <a:pos x="T8" y="T9"/>
                </a:cxn>
                <a:cxn ang="0">
                  <a:pos x="T10" y="T11"/>
                </a:cxn>
                <a:cxn ang="0">
                  <a:pos x="T12" y="T13"/>
                </a:cxn>
              </a:cxnLst>
              <a:rect l="0" t="0" r="r" b="b"/>
              <a:pathLst>
                <a:path w="457" h="391">
                  <a:moveTo>
                    <a:pt x="49" y="48"/>
                  </a:moveTo>
                  <a:lnTo>
                    <a:pt x="457" y="48"/>
                  </a:lnTo>
                  <a:lnTo>
                    <a:pt x="457" y="0"/>
                  </a:lnTo>
                  <a:lnTo>
                    <a:pt x="0" y="0"/>
                  </a:lnTo>
                  <a:lnTo>
                    <a:pt x="0" y="391"/>
                  </a:lnTo>
                  <a:lnTo>
                    <a:pt x="49" y="342"/>
                  </a:lnTo>
                  <a:lnTo>
                    <a:pt x="49" y="48"/>
                  </a:ln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1" name="Freeform 9"/>
            <p:cNvSpPr>
              <a:spLocks noEditPoints="1"/>
            </p:cNvSpPr>
            <p:nvPr userDrawn="1"/>
          </p:nvSpPr>
          <p:spPr bwMode="auto">
            <a:xfrm>
              <a:off x="9505950" y="406400"/>
              <a:ext cx="242887" cy="298450"/>
            </a:xfrm>
            <a:custGeom>
              <a:avLst/>
              <a:gdLst>
                <a:gd name="T0" fmla="*/ 0 w 215"/>
                <a:gd name="T1" fmla="*/ 0 h 264"/>
                <a:gd name="T2" fmla="*/ 111 w 215"/>
                <a:gd name="T3" fmla="*/ 0 h 264"/>
                <a:gd name="T4" fmla="*/ 154 w 215"/>
                <a:gd name="T5" fmla="*/ 7 h 264"/>
                <a:gd name="T6" fmla="*/ 185 w 215"/>
                <a:gd name="T7" fmla="*/ 26 h 264"/>
                <a:gd name="T8" fmla="*/ 200 w 215"/>
                <a:gd name="T9" fmla="*/ 48 h 264"/>
                <a:gd name="T10" fmla="*/ 205 w 215"/>
                <a:gd name="T11" fmla="*/ 75 h 264"/>
                <a:gd name="T12" fmla="*/ 205 w 215"/>
                <a:gd name="T13" fmla="*/ 75 h 264"/>
                <a:gd name="T14" fmla="*/ 200 w 215"/>
                <a:gd name="T15" fmla="*/ 105 h 264"/>
                <a:gd name="T16" fmla="*/ 183 w 215"/>
                <a:gd name="T17" fmla="*/ 127 h 264"/>
                <a:gd name="T18" fmla="*/ 159 w 215"/>
                <a:gd name="T19" fmla="*/ 143 h 264"/>
                <a:gd name="T20" fmla="*/ 128 w 215"/>
                <a:gd name="T21" fmla="*/ 151 h 264"/>
                <a:gd name="T22" fmla="*/ 215 w 215"/>
                <a:gd name="T23" fmla="*/ 264 h 264"/>
                <a:gd name="T24" fmla="*/ 190 w 215"/>
                <a:gd name="T25" fmla="*/ 264 h 264"/>
                <a:gd name="T26" fmla="*/ 106 w 215"/>
                <a:gd name="T27" fmla="*/ 154 h 264"/>
                <a:gd name="T28" fmla="*/ 105 w 215"/>
                <a:gd name="T29" fmla="*/ 154 h 264"/>
                <a:gd name="T30" fmla="*/ 20 w 215"/>
                <a:gd name="T31" fmla="*/ 154 h 264"/>
                <a:gd name="T32" fmla="*/ 20 w 215"/>
                <a:gd name="T33" fmla="*/ 264 h 264"/>
                <a:gd name="T34" fmla="*/ 0 w 215"/>
                <a:gd name="T35" fmla="*/ 264 h 264"/>
                <a:gd name="T36" fmla="*/ 0 w 215"/>
                <a:gd name="T37" fmla="*/ 0 h 264"/>
                <a:gd name="T38" fmla="*/ 109 w 215"/>
                <a:gd name="T39" fmla="*/ 137 h 264"/>
                <a:gd name="T40" fmla="*/ 140 w 215"/>
                <a:gd name="T41" fmla="*/ 132 h 264"/>
                <a:gd name="T42" fmla="*/ 164 w 215"/>
                <a:gd name="T43" fmla="*/ 120 h 264"/>
                <a:gd name="T44" fmla="*/ 180 w 215"/>
                <a:gd name="T45" fmla="*/ 102 h 264"/>
                <a:gd name="T46" fmla="*/ 186 w 215"/>
                <a:gd name="T47" fmla="*/ 76 h 264"/>
                <a:gd name="T48" fmla="*/ 186 w 215"/>
                <a:gd name="T49" fmla="*/ 75 h 264"/>
                <a:gd name="T50" fmla="*/ 166 w 215"/>
                <a:gd name="T51" fmla="*/ 33 h 264"/>
                <a:gd name="T52" fmla="*/ 110 w 215"/>
                <a:gd name="T53" fmla="*/ 17 h 264"/>
                <a:gd name="T54" fmla="*/ 20 w 215"/>
                <a:gd name="T55" fmla="*/ 17 h 264"/>
                <a:gd name="T56" fmla="*/ 20 w 215"/>
                <a:gd name="T57" fmla="*/ 137 h 264"/>
                <a:gd name="T58" fmla="*/ 109 w 215"/>
                <a:gd name="T59" fmla="*/ 13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5" h="264">
                  <a:moveTo>
                    <a:pt x="0" y="0"/>
                  </a:moveTo>
                  <a:cubicBezTo>
                    <a:pt x="111" y="0"/>
                    <a:pt x="111" y="0"/>
                    <a:pt x="111" y="0"/>
                  </a:cubicBezTo>
                  <a:cubicBezTo>
                    <a:pt x="127" y="0"/>
                    <a:pt x="142" y="2"/>
                    <a:pt x="154" y="7"/>
                  </a:cubicBezTo>
                  <a:cubicBezTo>
                    <a:pt x="167" y="11"/>
                    <a:pt x="177" y="18"/>
                    <a:pt x="185" y="26"/>
                  </a:cubicBezTo>
                  <a:cubicBezTo>
                    <a:pt x="192" y="32"/>
                    <a:pt x="197" y="39"/>
                    <a:pt x="200" y="48"/>
                  </a:cubicBezTo>
                  <a:cubicBezTo>
                    <a:pt x="204" y="56"/>
                    <a:pt x="205" y="65"/>
                    <a:pt x="205" y="75"/>
                  </a:cubicBezTo>
                  <a:cubicBezTo>
                    <a:pt x="205" y="75"/>
                    <a:pt x="205" y="75"/>
                    <a:pt x="205" y="75"/>
                  </a:cubicBezTo>
                  <a:cubicBezTo>
                    <a:pt x="205" y="87"/>
                    <a:pt x="203" y="96"/>
                    <a:pt x="200" y="105"/>
                  </a:cubicBezTo>
                  <a:cubicBezTo>
                    <a:pt x="196" y="114"/>
                    <a:pt x="190" y="121"/>
                    <a:pt x="183" y="127"/>
                  </a:cubicBezTo>
                  <a:cubicBezTo>
                    <a:pt x="176" y="134"/>
                    <a:pt x="168" y="139"/>
                    <a:pt x="159" y="143"/>
                  </a:cubicBezTo>
                  <a:cubicBezTo>
                    <a:pt x="149" y="147"/>
                    <a:pt x="139" y="149"/>
                    <a:pt x="128" y="151"/>
                  </a:cubicBezTo>
                  <a:cubicBezTo>
                    <a:pt x="215" y="264"/>
                    <a:pt x="215" y="264"/>
                    <a:pt x="215" y="264"/>
                  </a:cubicBezTo>
                  <a:cubicBezTo>
                    <a:pt x="190" y="264"/>
                    <a:pt x="190" y="264"/>
                    <a:pt x="190" y="264"/>
                  </a:cubicBezTo>
                  <a:cubicBezTo>
                    <a:pt x="106" y="154"/>
                    <a:pt x="106" y="154"/>
                    <a:pt x="106" y="154"/>
                  </a:cubicBezTo>
                  <a:cubicBezTo>
                    <a:pt x="105" y="154"/>
                    <a:pt x="105" y="154"/>
                    <a:pt x="105" y="154"/>
                  </a:cubicBezTo>
                  <a:cubicBezTo>
                    <a:pt x="20" y="154"/>
                    <a:pt x="20" y="154"/>
                    <a:pt x="20" y="154"/>
                  </a:cubicBezTo>
                  <a:cubicBezTo>
                    <a:pt x="20" y="264"/>
                    <a:pt x="20" y="264"/>
                    <a:pt x="20" y="264"/>
                  </a:cubicBezTo>
                  <a:cubicBezTo>
                    <a:pt x="0" y="264"/>
                    <a:pt x="0" y="264"/>
                    <a:pt x="0" y="264"/>
                  </a:cubicBezTo>
                  <a:lnTo>
                    <a:pt x="0" y="0"/>
                  </a:lnTo>
                  <a:close/>
                  <a:moveTo>
                    <a:pt x="109" y="137"/>
                  </a:moveTo>
                  <a:cubicBezTo>
                    <a:pt x="120" y="137"/>
                    <a:pt x="130" y="135"/>
                    <a:pt x="140" y="132"/>
                  </a:cubicBezTo>
                  <a:cubicBezTo>
                    <a:pt x="149" y="130"/>
                    <a:pt x="157" y="126"/>
                    <a:pt x="164" y="120"/>
                  </a:cubicBezTo>
                  <a:cubicBezTo>
                    <a:pt x="171" y="115"/>
                    <a:pt x="176" y="109"/>
                    <a:pt x="180" y="102"/>
                  </a:cubicBezTo>
                  <a:cubicBezTo>
                    <a:pt x="184" y="94"/>
                    <a:pt x="186" y="86"/>
                    <a:pt x="186" y="76"/>
                  </a:cubicBezTo>
                  <a:cubicBezTo>
                    <a:pt x="186" y="75"/>
                    <a:pt x="186" y="75"/>
                    <a:pt x="186" y="75"/>
                  </a:cubicBezTo>
                  <a:cubicBezTo>
                    <a:pt x="186" y="57"/>
                    <a:pt x="179" y="43"/>
                    <a:pt x="166" y="33"/>
                  </a:cubicBezTo>
                  <a:cubicBezTo>
                    <a:pt x="153" y="23"/>
                    <a:pt x="134" y="17"/>
                    <a:pt x="110" y="17"/>
                  </a:cubicBezTo>
                  <a:cubicBezTo>
                    <a:pt x="20" y="17"/>
                    <a:pt x="20" y="17"/>
                    <a:pt x="20" y="17"/>
                  </a:cubicBezTo>
                  <a:cubicBezTo>
                    <a:pt x="20" y="137"/>
                    <a:pt x="20" y="137"/>
                    <a:pt x="20" y="137"/>
                  </a:cubicBezTo>
                  <a:lnTo>
                    <a:pt x="109" y="137"/>
                  </a:ln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2" name="Rectangle 10"/>
            <p:cNvSpPr>
              <a:spLocks noChangeArrowheads="1"/>
            </p:cNvSpPr>
            <p:nvPr userDrawn="1"/>
          </p:nvSpPr>
          <p:spPr bwMode="auto">
            <a:xfrm>
              <a:off x="9805988" y="406400"/>
              <a:ext cx="23812" cy="298450"/>
            </a:xfrm>
            <a:prstGeom prst="rect">
              <a:avLst/>
            </a:prstGeom>
            <a:grpFill/>
            <a:ln>
              <a:noFill/>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3" name="Freeform 11"/>
            <p:cNvSpPr>
              <a:spLocks/>
            </p:cNvSpPr>
            <p:nvPr userDrawn="1"/>
          </p:nvSpPr>
          <p:spPr bwMode="auto">
            <a:xfrm>
              <a:off x="9896475" y="401638"/>
              <a:ext cx="266700" cy="307975"/>
            </a:xfrm>
            <a:custGeom>
              <a:avLst/>
              <a:gdLst>
                <a:gd name="T0" fmla="*/ 132 w 236"/>
                <a:gd name="T1" fmla="*/ 273 h 273"/>
                <a:gd name="T2" fmla="*/ 76 w 236"/>
                <a:gd name="T3" fmla="*/ 262 h 273"/>
                <a:gd name="T4" fmla="*/ 35 w 236"/>
                <a:gd name="T5" fmla="*/ 233 h 273"/>
                <a:gd name="T6" fmla="*/ 9 w 236"/>
                <a:gd name="T7" fmla="*/ 190 h 273"/>
                <a:gd name="T8" fmla="*/ 0 w 236"/>
                <a:gd name="T9" fmla="*/ 137 h 273"/>
                <a:gd name="T10" fmla="*/ 0 w 236"/>
                <a:gd name="T11" fmla="*/ 137 h 273"/>
                <a:gd name="T12" fmla="*/ 9 w 236"/>
                <a:gd name="T13" fmla="*/ 85 h 273"/>
                <a:gd name="T14" fmla="*/ 35 w 236"/>
                <a:gd name="T15" fmla="*/ 42 h 273"/>
                <a:gd name="T16" fmla="*/ 77 w 236"/>
                <a:gd name="T17" fmla="*/ 11 h 273"/>
                <a:gd name="T18" fmla="*/ 130 w 236"/>
                <a:gd name="T19" fmla="*/ 0 h 273"/>
                <a:gd name="T20" fmla="*/ 160 w 236"/>
                <a:gd name="T21" fmla="*/ 2 h 273"/>
                <a:gd name="T22" fmla="*/ 185 w 236"/>
                <a:gd name="T23" fmla="*/ 9 h 273"/>
                <a:gd name="T24" fmla="*/ 206 w 236"/>
                <a:gd name="T25" fmla="*/ 20 h 273"/>
                <a:gd name="T26" fmla="*/ 227 w 236"/>
                <a:gd name="T27" fmla="*/ 35 h 273"/>
                <a:gd name="T28" fmla="*/ 214 w 236"/>
                <a:gd name="T29" fmla="*/ 50 h 273"/>
                <a:gd name="T30" fmla="*/ 179 w 236"/>
                <a:gd name="T31" fmla="*/ 27 h 273"/>
                <a:gd name="T32" fmla="*/ 129 w 236"/>
                <a:gd name="T33" fmla="*/ 18 h 273"/>
                <a:gd name="T34" fmla="*/ 85 w 236"/>
                <a:gd name="T35" fmla="*/ 27 h 273"/>
                <a:gd name="T36" fmla="*/ 50 w 236"/>
                <a:gd name="T37" fmla="*/ 53 h 273"/>
                <a:gd name="T38" fmla="*/ 28 w 236"/>
                <a:gd name="T39" fmla="*/ 91 h 273"/>
                <a:gd name="T40" fmla="*/ 20 w 236"/>
                <a:gd name="T41" fmla="*/ 136 h 273"/>
                <a:gd name="T42" fmla="*/ 20 w 236"/>
                <a:gd name="T43" fmla="*/ 136 h 273"/>
                <a:gd name="T44" fmla="*/ 28 w 236"/>
                <a:gd name="T45" fmla="*/ 184 h 273"/>
                <a:gd name="T46" fmla="*/ 50 w 236"/>
                <a:gd name="T47" fmla="*/ 222 h 273"/>
                <a:gd name="T48" fmla="*/ 86 w 236"/>
                <a:gd name="T49" fmla="*/ 246 h 273"/>
                <a:gd name="T50" fmla="*/ 133 w 236"/>
                <a:gd name="T51" fmla="*/ 255 h 273"/>
                <a:gd name="T52" fmla="*/ 158 w 236"/>
                <a:gd name="T53" fmla="*/ 253 h 273"/>
                <a:gd name="T54" fmla="*/ 180 w 236"/>
                <a:gd name="T55" fmla="*/ 246 h 273"/>
                <a:gd name="T56" fmla="*/ 201 w 236"/>
                <a:gd name="T57" fmla="*/ 237 h 273"/>
                <a:gd name="T58" fmla="*/ 217 w 236"/>
                <a:gd name="T59" fmla="*/ 225 h 273"/>
                <a:gd name="T60" fmla="*/ 217 w 236"/>
                <a:gd name="T61" fmla="*/ 150 h 273"/>
                <a:gd name="T62" fmla="*/ 129 w 236"/>
                <a:gd name="T63" fmla="*/ 150 h 273"/>
                <a:gd name="T64" fmla="*/ 129 w 236"/>
                <a:gd name="T65" fmla="*/ 132 h 273"/>
                <a:gd name="T66" fmla="*/ 236 w 236"/>
                <a:gd name="T67" fmla="*/ 132 h 273"/>
                <a:gd name="T68" fmla="*/ 236 w 236"/>
                <a:gd name="T69" fmla="*/ 234 h 273"/>
                <a:gd name="T70" fmla="*/ 191 w 236"/>
                <a:gd name="T71" fmla="*/ 261 h 273"/>
                <a:gd name="T72" fmla="*/ 132 w 236"/>
                <a:gd name="T73" fmla="*/ 27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6" h="273">
                  <a:moveTo>
                    <a:pt x="132" y="273"/>
                  </a:moveTo>
                  <a:cubicBezTo>
                    <a:pt x="111" y="273"/>
                    <a:pt x="93" y="270"/>
                    <a:pt x="76" y="262"/>
                  </a:cubicBezTo>
                  <a:cubicBezTo>
                    <a:pt x="60" y="255"/>
                    <a:pt x="46" y="246"/>
                    <a:pt x="35" y="233"/>
                  </a:cubicBezTo>
                  <a:cubicBezTo>
                    <a:pt x="23" y="221"/>
                    <a:pt x="15" y="206"/>
                    <a:pt x="9" y="190"/>
                  </a:cubicBezTo>
                  <a:cubicBezTo>
                    <a:pt x="3" y="174"/>
                    <a:pt x="0" y="156"/>
                    <a:pt x="0" y="137"/>
                  </a:cubicBezTo>
                  <a:cubicBezTo>
                    <a:pt x="0" y="137"/>
                    <a:pt x="0" y="137"/>
                    <a:pt x="0" y="137"/>
                  </a:cubicBezTo>
                  <a:cubicBezTo>
                    <a:pt x="0" y="119"/>
                    <a:pt x="3" y="102"/>
                    <a:pt x="9" y="85"/>
                  </a:cubicBezTo>
                  <a:cubicBezTo>
                    <a:pt x="15" y="69"/>
                    <a:pt x="24" y="54"/>
                    <a:pt x="35" y="42"/>
                  </a:cubicBezTo>
                  <a:cubicBezTo>
                    <a:pt x="47" y="29"/>
                    <a:pt x="60" y="19"/>
                    <a:pt x="77" y="11"/>
                  </a:cubicBezTo>
                  <a:cubicBezTo>
                    <a:pt x="93" y="4"/>
                    <a:pt x="110" y="0"/>
                    <a:pt x="130" y="0"/>
                  </a:cubicBezTo>
                  <a:cubicBezTo>
                    <a:pt x="141" y="0"/>
                    <a:pt x="151" y="1"/>
                    <a:pt x="160" y="2"/>
                  </a:cubicBezTo>
                  <a:cubicBezTo>
                    <a:pt x="169" y="4"/>
                    <a:pt x="177" y="6"/>
                    <a:pt x="185" y="9"/>
                  </a:cubicBezTo>
                  <a:cubicBezTo>
                    <a:pt x="192" y="12"/>
                    <a:pt x="200" y="16"/>
                    <a:pt x="206" y="20"/>
                  </a:cubicBezTo>
                  <a:cubicBezTo>
                    <a:pt x="213" y="24"/>
                    <a:pt x="220" y="29"/>
                    <a:pt x="227" y="35"/>
                  </a:cubicBezTo>
                  <a:cubicBezTo>
                    <a:pt x="214" y="50"/>
                    <a:pt x="214" y="50"/>
                    <a:pt x="214" y="50"/>
                  </a:cubicBezTo>
                  <a:cubicBezTo>
                    <a:pt x="204" y="40"/>
                    <a:pt x="192" y="33"/>
                    <a:pt x="179" y="27"/>
                  </a:cubicBezTo>
                  <a:cubicBezTo>
                    <a:pt x="165" y="21"/>
                    <a:pt x="149" y="18"/>
                    <a:pt x="129" y="18"/>
                  </a:cubicBezTo>
                  <a:cubicBezTo>
                    <a:pt x="113" y="18"/>
                    <a:pt x="98" y="21"/>
                    <a:pt x="85" y="27"/>
                  </a:cubicBezTo>
                  <a:cubicBezTo>
                    <a:pt x="72" y="34"/>
                    <a:pt x="60" y="42"/>
                    <a:pt x="50" y="53"/>
                  </a:cubicBezTo>
                  <a:cubicBezTo>
                    <a:pt x="41" y="64"/>
                    <a:pt x="33" y="76"/>
                    <a:pt x="28" y="91"/>
                  </a:cubicBezTo>
                  <a:cubicBezTo>
                    <a:pt x="23" y="105"/>
                    <a:pt x="20" y="120"/>
                    <a:pt x="20" y="136"/>
                  </a:cubicBezTo>
                  <a:cubicBezTo>
                    <a:pt x="20" y="136"/>
                    <a:pt x="20" y="136"/>
                    <a:pt x="20" y="136"/>
                  </a:cubicBezTo>
                  <a:cubicBezTo>
                    <a:pt x="20" y="154"/>
                    <a:pt x="23" y="169"/>
                    <a:pt x="28" y="184"/>
                  </a:cubicBezTo>
                  <a:cubicBezTo>
                    <a:pt x="33" y="198"/>
                    <a:pt x="40" y="211"/>
                    <a:pt x="50" y="222"/>
                  </a:cubicBezTo>
                  <a:cubicBezTo>
                    <a:pt x="60" y="232"/>
                    <a:pt x="72" y="240"/>
                    <a:pt x="86" y="246"/>
                  </a:cubicBezTo>
                  <a:cubicBezTo>
                    <a:pt x="100" y="252"/>
                    <a:pt x="116" y="255"/>
                    <a:pt x="133" y="255"/>
                  </a:cubicBezTo>
                  <a:cubicBezTo>
                    <a:pt x="141" y="255"/>
                    <a:pt x="150" y="255"/>
                    <a:pt x="158" y="253"/>
                  </a:cubicBezTo>
                  <a:cubicBezTo>
                    <a:pt x="166" y="251"/>
                    <a:pt x="173" y="249"/>
                    <a:pt x="180" y="246"/>
                  </a:cubicBezTo>
                  <a:cubicBezTo>
                    <a:pt x="188" y="244"/>
                    <a:pt x="194" y="240"/>
                    <a:pt x="201" y="237"/>
                  </a:cubicBezTo>
                  <a:cubicBezTo>
                    <a:pt x="207" y="233"/>
                    <a:pt x="212" y="229"/>
                    <a:pt x="217" y="225"/>
                  </a:cubicBezTo>
                  <a:cubicBezTo>
                    <a:pt x="217" y="150"/>
                    <a:pt x="217" y="150"/>
                    <a:pt x="217" y="150"/>
                  </a:cubicBezTo>
                  <a:cubicBezTo>
                    <a:pt x="129" y="150"/>
                    <a:pt x="129" y="150"/>
                    <a:pt x="129" y="150"/>
                  </a:cubicBezTo>
                  <a:cubicBezTo>
                    <a:pt x="129" y="132"/>
                    <a:pt x="129" y="132"/>
                    <a:pt x="129" y="132"/>
                  </a:cubicBezTo>
                  <a:cubicBezTo>
                    <a:pt x="236" y="132"/>
                    <a:pt x="236" y="132"/>
                    <a:pt x="236" y="132"/>
                  </a:cubicBezTo>
                  <a:cubicBezTo>
                    <a:pt x="236" y="234"/>
                    <a:pt x="236" y="234"/>
                    <a:pt x="236" y="234"/>
                  </a:cubicBezTo>
                  <a:cubicBezTo>
                    <a:pt x="224" y="244"/>
                    <a:pt x="209" y="253"/>
                    <a:pt x="191" y="261"/>
                  </a:cubicBezTo>
                  <a:cubicBezTo>
                    <a:pt x="174" y="269"/>
                    <a:pt x="154" y="273"/>
                    <a:pt x="132" y="273"/>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4" name="Freeform 12"/>
            <p:cNvSpPr>
              <a:spLocks/>
            </p:cNvSpPr>
            <p:nvPr userDrawn="1"/>
          </p:nvSpPr>
          <p:spPr bwMode="auto">
            <a:xfrm>
              <a:off x="10233025" y="406400"/>
              <a:ext cx="234950" cy="298450"/>
            </a:xfrm>
            <a:custGeom>
              <a:avLst/>
              <a:gdLst>
                <a:gd name="T0" fmla="*/ 0 w 148"/>
                <a:gd name="T1" fmla="*/ 0 h 188"/>
                <a:gd name="T2" fmla="*/ 14 w 148"/>
                <a:gd name="T3" fmla="*/ 0 h 188"/>
                <a:gd name="T4" fmla="*/ 14 w 148"/>
                <a:gd name="T5" fmla="*/ 87 h 188"/>
                <a:gd name="T6" fmla="*/ 134 w 148"/>
                <a:gd name="T7" fmla="*/ 87 h 188"/>
                <a:gd name="T8" fmla="*/ 134 w 148"/>
                <a:gd name="T9" fmla="*/ 0 h 188"/>
                <a:gd name="T10" fmla="*/ 148 w 148"/>
                <a:gd name="T11" fmla="*/ 0 h 188"/>
                <a:gd name="T12" fmla="*/ 148 w 148"/>
                <a:gd name="T13" fmla="*/ 188 h 188"/>
                <a:gd name="T14" fmla="*/ 134 w 148"/>
                <a:gd name="T15" fmla="*/ 188 h 188"/>
                <a:gd name="T16" fmla="*/ 134 w 148"/>
                <a:gd name="T17" fmla="*/ 100 h 188"/>
                <a:gd name="T18" fmla="*/ 14 w 148"/>
                <a:gd name="T19" fmla="*/ 100 h 188"/>
                <a:gd name="T20" fmla="*/ 14 w 148"/>
                <a:gd name="T21" fmla="*/ 188 h 188"/>
                <a:gd name="T22" fmla="*/ 0 w 148"/>
                <a:gd name="T23" fmla="*/ 188 h 188"/>
                <a:gd name="T24" fmla="*/ 0 w 148"/>
                <a:gd name="T25"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88">
                  <a:moveTo>
                    <a:pt x="0" y="0"/>
                  </a:moveTo>
                  <a:lnTo>
                    <a:pt x="14" y="0"/>
                  </a:lnTo>
                  <a:lnTo>
                    <a:pt x="14" y="87"/>
                  </a:lnTo>
                  <a:lnTo>
                    <a:pt x="134" y="87"/>
                  </a:lnTo>
                  <a:lnTo>
                    <a:pt x="134" y="0"/>
                  </a:lnTo>
                  <a:lnTo>
                    <a:pt x="148" y="0"/>
                  </a:lnTo>
                  <a:lnTo>
                    <a:pt x="148" y="188"/>
                  </a:lnTo>
                  <a:lnTo>
                    <a:pt x="134" y="188"/>
                  </a:lnTo>
                  <a:lnTo>
                    <a:pt x="134" y="100"/>
                  </a:lnTo>
                  <a:lnTo>
                    <a:pt x="14" y="100"/>
                  </a:lnTo>
                  <a:lnTo>
                    <a:pt x="14" y="188"/>
                  </a:lnTo>
                  <a:lnTo>
                    <a:pt x="0" y="188"/>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5" name="Freeform 13"/>
            <p:cNvSpPr>
              <a:spLocks/>
            </p:cNvSpPr>
            <p:nvPr userDrawn="1"/>
          </p:nvSpPr>
          <p:spPr bwMode="auto">
            <a:xfrm>
              <a:off x="10525125" y="406400"/>
              <a:ext cx="228600" cy="298450"/>
            </a:xfrm>
            <a:custGeom>
              <a:avLst/>
              <a:gdLst>
                <a:gd name="T0" fmla="*/ 65 w 144"/>
                <a:gd name="T1" fmla="*/ 13 h 188"/>
                <a:gd name="T2" fmla="*/ 0 w 144"/>
                <a:gd name="T3" fmla="*/ 13 h 188"/>
                <a:gd name="T4" fmla="*/ 0 w 144"/>
                <a:gd name="T5" fmla="*/ 0 h 188"/>
                <a:gd name="T6" fmla="*/ 144 w 144"/>
                <a:gd name="T7" fmla="*/ 0 h 188"/>
                <a:gd name="T8" fmla="*/ 144 w 144"/>
                <a:gd name="T9" fmla="*/ 13 h 188"/>
                <a:gd name="T10" fmla="*/ 79 w 144"/>
                <a:gd name="T11" fmla="*/ 13 h 188"/>
                <a:gd name="T12" fmla="*/ 79 w 144"/>
                <a:gd name="T13" fmla="*/ 188 h 188"/>
                <a:gd name="T14" fmla="*/ 65 w 144"/>
                <a:gd name="T15" fmla="*/ 188 h 188"/>
                <a:gd name="T16" fmla="*/ 65 w 144"/>
                <a:gd name="T17" fmla="*/ 1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88">
                  <a:moveTo>
                    <a:pt x="65" y="13"/>
                  </a:moveTo>
                  <a:lnTo>
                    <a:pt x="0" y="13"/>
                  </a:lnTo>
                  <a:lnTo>
                    <a:pt x="0" y="0"/>
                  </a:lnTo>
                  <a:lnTo>
                    <a:pt x="144" y="0"/>
                  </a:lnTo>
                  <a:lnTo>
                    <a:pt x="144" y="13"/>
                  </a:lnTo>
                  <a:lnTo>
                    <a:pt x="79" y="13"/>
                  </a:lnTo>
                  <a:lnTo>
                    <a:pt x="79" y="188"/>
                  </a:lnTo>
                  <a:lnTo>
                    <a:pt x="65" y="188"/>
                  </a:lnTo>
                  <a:lnTo>
                    <a:pt x="65" y="13"/>
                  </a:ln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6" name="Freeform 14"/>
            <p:cNvSpPr>
              <a:spLocks/>
            </p:cNvSpPr>
            <p:nvPr userDrawn="1"/>
          </p:nvSpPr>
          <p:spPr bwMode="auto">
            <a:xfrm>
              <a:off x="10847388" y="406400"/>
              <a:ext cx="247650" cy="298450"/>
            </a:xfrm>
            <a:custGeom>
              <a:avLst/>
              <a:gdLst>
                <a:gd name="T0" fmla="*/ 0 w 156"/>
                <a:gd name="T1" fmla="*/ 0 h 188"/>
                <a:gd name="T2" fmla="*/ 33 w 156"/>
                <a:gd name="T3" fmla="*/ 0 h 188"/>
                <a:gd name="T4" fmla="*/ 33 w 156"/>
                <a:gd name="T5" fmla="*/ 78 h 188"/>
                <a:gd name="T6" fmla="*/ 123 w 156"/>
                <a:gd name="T7" fmla="*/ 78 h 188"/>
                <a:gd name="T8" fmla="*/ 123 w 156"/>
                <a:gd name="T9" fmla="*/ 0 h 188"/>
                <a:gd name="T10" fmla="*/ 156 w 156"/>
                <a:gd name="T11" fmla="*/ 0 h 188"/>
                <a:gd name="T12" fmla="*/ 156 w 156"/>
                <a:gd name="T13" fmla="*/ 188 h 188"/>
                <a:gd name="T14" fmla="*/ 123 w 156"/>
                <a:gd name="T15" fmla="*/ 188 h 188"/>
                <a:gd name="T16" fmla="*/ 123 w 156"/>
                <a:gd name="T17" fmla="*/ 109 h 188"/>
                <a:gd name="T18" fmla="*/ 33 w 156"/>
                <a:gd name="T19" fmla="*/ 109 h 188"/>
                <a:gd name="T20" fmla="*/ 33 w 156"/>
                <a:gd name="T21" fmla="*/ 188 h 188"/>
                <a:gd name="T22" fmla="*/ 0 w 156"/>
                <a:gd name="T23" fmla="*/ 188 h 188"/>
                <a:gd name="T24" fmla="*/ 0 w 156"/>
                <a:gd name="T25"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 h="188">
                  <a:moveTo>
                    <a:pt x="0" y="0"/>
                  </a:moveTo>
                  <a:lnTo>
                    <a:pt x="33" y="0"/>
                  </a:lnTo>
                  <a:lnTo>
                    <a:pt x="33" y="78"/>
                  </a:lnTo>
                  <a:lnTo>
                    <a:pt x="123" y="78"/>
                  </a:lnTo>
                  <a:lnTo>
                    <a:pt x="123" y="0"/>
                  </a:lnTo>
                  <a:lnTo>
                    <a:pt x="156" y="0"/>
                  </a:lnTo>
                  <a:lnTo>
                    <a:pt x="156" y="188"/>
                  </a:lnTo>
                  <a:lnTo>
                    <a:pt x="123" y="188"/>
                  </a:lnTo>
                  <a:lnTo>
                    <a:pt x="123" y="109"/>
                  </a:lnTo>
                  <a:lnTo>
                    <a:pt x="33" y="109"/>
                  </a:lnTo>
                  <a:lnTo>
                    <a:pt x="33" y="188"/>
                  </a:lnTo>
                  <a:lnTo>
                    <a:pt x="0" y="188"/>
                  </a:lnTo>
                  <a:lnTo>
                    <a:pt x="0" y="0"/>
                  </a:lnTo>
                  <a:close/>
                </a:path>
              </a:pathLst>
            </a:custGeom>
            <a:grp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7" name="Freeform 15"/>
            <p:cNvSpPr>
              <a:spLocks/>
            </p:cNvSpPr>
            <p:nvPr userDrawn="1"/>
          </p:nvSpPr>
          <p:spPr bwMode="auto">
            <a:xfrm>
              <a:off x="11199813" y="406400"/>
              <a:ext cx="223837" cy="298450"/>
            </a:xfrm>
            <a:custGeom>
              <a:avLst/>
              <a:gdLst>
                <a:gd name="T0" fmla="*/ 0 w 141"/>
                <a:gd name="T1" fmla="*/ 0 h 188"/>
                <a:gd name="T2" fmla="*/ 139 w 141"/>
                <a:gd name="T3" fmla="*/ 0 h 188"/>
                <a:gd name="T4" fmla="*/ 139 w 141"/>
                <a:gd name="T5" fmla="*/ 30 h 188"/>
                <a:gd name="T6" fmla="*/ 33 w 141"/>
                <a:gd name="T7" fmla="*/ 30 h 188"/>
                <a:gd name="T8" fmla="*/ 33 w 141"/>
                <a:gd name="T9" fmla="*/ 78 h 188"/>
                <a:gd name="T10" fmla="*/ 127 w 141"/>
                <a:gd name="T11" fmla="*/ 78 h 188"/>
                <a:gd name="T12" fmla="*/ 127 w 141"/>
                <a:gd name="T13" fmla="*/ 108 h 188"/>
                <a:gd name="T14" fmla="*/ 33 w 141"/>
                <a:gd name="T15" fmla="*/ 108 h 188"/>
                <a:gd name="T16" fmla="*/ 33 w 141"/>
                <a:gd name="T17" fmla="*/ 158 h 188"/>
                <a:gd name="T18" fmla="*/ 141 w 141"/>
                <a:gd name="T19" fmla="*/ 158 h 188"/>
                <a:gd name="T20" fmla="*/ 141 w 141"/>
                <a:gd name="T21" fmla="*/ 188 h 188"/>
                <a:gd name="T22" fmla="*/ 0 w 141"/>
                <a:gd name="T23" fmla="*/ 188 h 188"/>
                <a:gd name="T24" fmla="*/ 0 w 141"/>
                <a:gd name="T25"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188">
                  <a:moveTo>
                    <a:pt x="0" y="0"/>
                  </a:moveTo>
                  <a:lnTo>
                    <a:pt x="139" y="0"/>
                  </a:lnTo>
                  <a:lnTo>
                    <a:pt x="139" y="30"/>
                  </a:lnTo>
                  <a:lnTo>
                    <a:pt x="33" y="30"/>
                  </a:lnTo>
                  <a:lnTo>
                    <a:pt x="33" y="78"/>
                  </a:lnTo>
                  <a:lnTo>
                    <a:pt x="127" y="78"/>
                  </a:lnTo>
                  <a:lnTo>
                    <a:pt x="127" y="108"/>
                  </a:lnTo>
                  <a:lnTo>
                    <a:pt x="33" y="108"/>
                  </a:lnTo>
                  <a:lnTo>
                    <a:pt x="33" y="158"/>
                  </a:lnTo>
                  <a:lnTo>
                    <a:pt x="141" y="158"/>
                  </a:lnTo>
                  <a:lnTo>
                    <a:pt x="141" y="188"/>
                  </a:lnTo>
                  <a:lnTo>
                    <a:pt x="0" y="188"/>
                  </a:lnTo>
                  <a:lnTo>
                    <a:pt x="0" y="0"/>
                  </a:lnTo>
                  <a:close/>
                </a:path>
              </a:pathLst>
            </a:custGeom>
            <a:grp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8" name="Freeform 16"/>
            <p:cNvSpPr>
              <a:spLocks noEditPoints="1"/>
            </p:cNvSpPr>
            <p:nvPr userDrawn="1"/>
          </p:nvSpPr>
          <p:spPr bwMode="auto">
            <a:xfrm>
              <a:off x="11515725" y="406400"/>
              <a:ext cx="252412" cy="298450"/>
            </a:xfrm>
            <a:custGeom>
              <a:avLst/>
              <a:gdLst>
                <a:gd name="T0" fmla="*/ 0 w 224"/>
                <a:gd name="T1" fmla="*/ 0 h 264"/>
                <a:gd name="T2" fmla="*/ 118 w 224"/>
                <a:gd name="T3" fmla="*/ 0 h 264"/>
                <a:gd name="T4" fmla="*/ 162 w 224"/>
                <a:gd name="T5" fmla="*/ 7 h 264"/>
                <a:gd name="T6" fmla="*/ 194 w 224"/>
                <a:gd name="T7" fmla="*/ 26 h 264"/>
                <a:gd name="T8" fmla="*/ 210 w 224"/>
                <a:gd name="T9" fmla="*/ 51 h 264"/>
                <a:gd name="T10" fmla="*/ 216 w 224"/>
                <a:gd name="T11" fmla="*/ 83 h 264"/>
                <a:gd name="T12" fmla="*/ 216 w 224"/>
                <a:gd name="T13" fmla="*/ 84 h 264"/>
                <a:gd name="T14" fmla="*/ 211 w 224"/>
                <a:gd name="T15" fmla="*/ 113 h 264"/>
                <a:gd name="T16" fmla="*/ 198 w 224"/>
                <a:gd name="T17" fmla="*/ 136 h 264"/>
                <a:gd name="T18" fmla="*/ 178 w 224"/>
                <a:gd name="T19" fmla="*/ 153 h 264"/>
                <a:gd name="T20" fmla="*/ 153 w 224"/>
                <a:gd name="T21" fmla="*/ 164 h 264"/>
                <a:gd name="T22" fmla="*/ 224 w 224"/>
                <a:gd name="T23" fmla="*/ 264 h 264"/>
                <a:gd name="T24" fmla="*/ 169 w 224"/>
                <a:gd name="T25" fmla="*/ 264 h 264"/>
                <a:gd name="T26" fmla="*/ 104 w 224"/>
                <a:gd name="T27" fmla="*/ 172 h 264"/>
                <a:gd name="T28" fmla="*/ 104 w 224"/>
                <a:gd name="T29" fmla="*/ 172 h 264"/>
                <a:gd name="T30" fmla="*/ 46 w 224"/>
                <a:gd name="T31" fmla="*/ 172 h 264"/>
                <a:gd name="T32" fmla="*/ 46 w 224"/>
                <a:gd name="T33" fmla="*/ 264 h 264"/>
                <a:gd name="T34" fmla="*/ 0 w 224"/>
                <a:gd name="T35" fmla="*/ 264 h 264"/>
                <a:gd name="T36" fmla="*/ 0 w 224"/>
                <a:gd name="T37" fmla="*/ 0 h 264"/>
                <a:gd name="T38" fmla="*/ 114 w 224"/>
                <a:gd name="T39" fmla="*/ 131 h 264"/>
                <a:gd name="T40" fmla="*/ 154 w 224"/>
                <a:gd name="T41" fmla="*/ 119 h 264"/>
                <a:gd name="T42" fmla="*/ 169 w 224"/>
                <a:gd name="T43" fmla="*/ 86 h 264"/>
                <a:gd name="T44" fmla="*/ 169 w 224"/>
                <a:gd name="T45" fmla="*/ 85 h 264"/>
                <a:gd name="T46" fmla="*/ 154 w 224"/>
                <a:gd name="T47" fmla="*/ 53 h 264"/>
                <a:gd name="T48" fmla="*/ 114 w 224"/>
                <a:gd name="T49" fmla="*/ 42 h 264"/>
                <a:gd name="T50" fmla="*/ 46 w 224"/>
                <a:gd name="T51" fmla="*/ 42 h 264"/>
                <a:gd name="T52" fmla="*/ 46 w 224"/>
                <a:gd name="T53" fmla="*/ 131 h 264"/>
                <a:gd name="T54" fmla="*/ 114 w 224"/>
                <a:gd name="T55" fmla="*/ 13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4" h="264">
                  <a:moveTo>
                    <a:pt x="0" y="0"/>
                  </a:moveTo>
                  <a:cubicBezTo>
                    <a:pt x="118" y="0"/>
                    <a:pt x="118" y="0"/>
                    <a:pt x="118" y="0"/>
                  </a:cubicBezTo>
                  <a:cubicBezTo>
                    <a:pt x="134" y="0"/>
                    <a:pt x="149" y="2"/>
                    <a:pt x="162" y="7"/>
                  </a:cubicBezTo>
                  <a:cubicBezTo>
                    <a:pt x="175" y="11"/>
                    <a:pt x="185" y="18"/>
                    <a:pt x="194" y="26"/>
                  </a:cubicBezTo>
                  <a:cubicBezTo>
                    <a:pt x="201" y="33"/>
                    <a:pt x="206" y="42"/>
                    <a:pt x="210" y="51"/>
                  </a:cubicBezTo>
                  <a:cubicBezTo>
                    <a:pt x="214" y="61"/>
                    <a:pt x="216" y="71"/>
                    <a:pt x="216" y="83"/>
                  </a:cubicBezTo>
                  <a:cubicBezTo>
                    <a:pt x="216" y="84"/>
                    <a:pt x="216" y="84"/>
                    <a:pt x="216" y="84"/>
                  </a:cubicBezTo>
                  <a:cubicBezTo>
                    <a:pt x="216" y="95"/>
                    <a:pt x="214" y="104"/>
                    <a:pt x="211" y="113"/>
                  </a:cubicBezTo>
                  <a:cubicBezTo>
                    <a:pt x="208" y="122"/>
                    <a:pt x="204" y="129"/>
                    <a:pt x="198" y="136"/>
                  </a:cubicBezTo>
                  <a:cubicBezTo>
                    <a:pt x="193" y="143"/>
                    <a:pt x="186" y="148"/>
                    <a:pt x="178" y="153"/>
                  </a:cubicBezTo>
                  <a:cubicBezTo>
                    <a:pt x="171" y="158"/>
                    <a:pt x="162" y="161"/>
                    <a:pt x="153" y="164"/>
                  </a:cubicBezTo>
                  <a:cubicBezTo>
                    <a:pt x="224" y="264"/>
                    <a:pt x="224" y="264"/>
                    <a:pt x="224" y="264"/>
                  </a:cubicBezTo>
                  <a:cubicBezTo>
                    <a:pt x="169" y="264"/>
                    <a:pt x="169" y="264"/>
                    <a:pt x="169" y="264"/>
                  </a:cubicBezTo>
                  <a:cubicBezTo>
                    <a:pt x="104" y="172"/>
                    <a:pt x="104" y="172"/>
                    <a:pt x="104" y="172"/>
                  </a:cubicBezTo>
                  <a:cubicBezTo>
                    <a:pt x="104" y="172"/>
                    <a:pt x="104" y="172"/>
                    <a:pt x="104" y="172"/>
                  </a:cubicBezTo>
                  <a:cubicBezTo>
                    <a:pt x="46" y="172"/>
                    <a:pt x="46" y="172"/>
                    <a:pt x="46" y="172"/>
                  </a:cubicBezTo>
                  <a:cubicBezTo>
                    <a:pt x="46" y="264"/>
                    <a:pt x="46" y="264"/>
                    <a:pt x="46" y="264"/>
                  </a:cubicBezTo>
                  <a:cubicBezTo>
                    <a:pt x="0" y="264"/>
                    <a:pt x="0" y="264"/>
                    <a:pt x="0" y="264"/>
                  </a:cubicBezTo>
                  <a:lnTo>
                    <a:pt x="0" y="0"/>
                  </a:lnTo>
                  <a:close/>
                  <a:moveTo>
                    <a:pt x="114" y="131"/>
                  </a:moveTo>
                  <a:cubicBezTo>
                    <a:pt x="131" y="131"/>
                    <a:pt x="144" y="127"/>
                    <a:pt x="154" y="119"/>
                  </a:cubicBezTo>
                  <a:cubicBezTo>
                    <a:pt x="164" y="111"/>
                    <a:pt x="169" y="100"/>
                    <a:pt x="169" y="86"/>
                  </a:cubicBezTo>
                  <a:cubicBezTo>
                    <a:pt x="169" y="85"/>
                    <a:pt x="169" y="85"/>
                    <a:pt x="169" y="85"/>
                  </a:cubicBezTo>
                  <a:cubicBezTo>
                    <a:pt x="169" y="71"/>
                    <a:pt x="164" y="60"/>
                    <a:pt x="154" y="53"/>
                  </a:cubicBezTo>
                  <a:cubicBezTo>
                    <a:pt x="145" y="45"/>
                    <a:pt x="131" y="42"/>
                    <a:pt x="114" y="42"/>
                  </a:cubicBezTo>
                  <a:cubicBezTo>
                    <a:pt x="46" y="42"/>
                    <a:pt x="46" y="42"/>
                    <a:pt x="46" y="42"/>
                  </a:cubicBezTo>
                  <a:cubicBezTo>
                    <a:pt x="46" y="131"/>
                    <a:pt x="46" y="131"/>
                    <a:pt x="46" y="131"/>
                  </a:cubicBezTo>
                  <a:lnTo>
                    <a:pt x="114" y="131"/>
                  </a:lnTo>
                  <a:close/>
                </a:path>
              </a:pathLst>
            </a:custGeom>
            <a:grp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9" name="Freeform 17"/>
            <p:cNvSpPr>
              <a:spLocks/>
            </p:cNvSpPr>
            <p:nvPr userDrawn="1"/>
          </p:nvSpPr>
          <p:spPr bwMode="auto">
            <a:xfrm>
              <a:off x="11852275" y="406400"/>
              <a:ext cx="222250" cy="298450"/>
            </a:xfrm>
            <a:custGeom>
              <a:avLst/>
              <a:gdLst>
                <a:gd name="T0" fmla="*/ 0 w 140"/>
                <a:gd name="T1" fmla="*/ 0 h 188"/>
                <a:gd name="T2" fmla="*/ 139 w 140"/>
                <a:gd name="T3" fmla="*/ 0 h 188"/>
                <a:gd name="T4" fmla="*/ 139 w 140"/>
                <a:gd name="T5" fmla="*/ 30 h 188"/>
                <a:gd name="T6" fmla="*/ 33 w 140"/>
                <a:gd name="T7" fmla="*/ 30 h 188"/>
                <a:gd name="T8" fmla="*/ 33 w 140"/>
                <a:gd name="T9" fmla="*/ 78 h 188"/>
                <a:gd name="T10" fmla="*/ 128 w 140"/>
                <a:gd name="T11" fmla="*/ 78 h 188"/>
                <a:gd name="T12" fmla="*/ 128 w 140"/>
                <a:gd name="T13" fmla="*/ 108 h 188"/>
                <a:gd name="T14" fmla="*/ 33 w 140"/>
                <a:gd name="T15" fmla="*/ 108 h 188"/>
                <a:gd name="T16" fmla="*/ 33 w 140"/>
                <a:gd name="T17" fmla="*/ 158 h 188"/>
                <a:gd name="T18" fmla="*/ 140 w 140"/>
                <a:gd name="T19" fmla="*/ 158 h 188"/>
                <a:gd name="T20" fmla="*/ 140 w 140"/>
                <a:gd name="T21" fmla="*/ 188 h 188"/>
                <a:gd name="T22" fmla="*/ 0 w 140"/>
                <a:gd name="T23" fmla="*/ 188 h 188"/>
                <a:gd name="T24" fmla="*/ 0 w 140"/>
                <a:gd name="T25"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188">
                  <a:moveTo>
                    <a:pt x="0" y="0"/>
                  </a:moveTo>
                  <a:lnTo>
                    <a:pt x="139" y="0"/>
                  </a:lnTo>
                  <a:lnTo>
                    <a:pt x="139" y="30"/>
                  </a:lnTo>
                  <a:lnTo>
                    <a:pt x="33" y="30"/>
                  </a:lnTo>
                  <a:lnTo>
                    <a:pt x="33" y="78"/>
                  </a:lnTo>
                  <a:lnTo>
                    <a:pt x="128" y="78"/>
                  </a:lnTo>
                  <a:lnTo>
                    <a:pt x="128" y="108"/>
                  </a:lnTo>
                  <a:lnTo>
                    <a:pt x="33" y="108"/>
                  </a:lnTo>
                  <a:lnTo>
                    <a:pt x="33" y="158"/>
                  </a:lnTo>
                  <a:lnTo>
                    <a:pt x="140" y="158"/>
                  </a:lnTo>
                  <a:lnTo>
                    <a:pt x="140" y="188"/>
                  </a:lnTo>
                  <a:lnTo>
                    <a:pt x="0" y="188"/>
                  </a:lnTo>
                  <a:lnTo>
                    <a:pt x="0" y="0"/>
                  </a:lnTo>
                  <a:close/>
                </a:path>
              </a:pathLst>
            </a:custGeom>
            <a:grp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0" name="Freeform 18"/>
            <p:cNvSpPr>
              <a:spLocks noEditPoints="1"/>
            </p:cNvSpPr>
            <p:nvPr userDrawn="1"/>
          </p:nvSpPr>
          <p:spPr bwMode="auto">
            <a:xfrm>
              <a:off x="9505950" y="836613"/>
              <a:ext cx="242887" cy="296862"/>
            </a:xfrm>
            <a:custGeom>
              <a:avLst/>
              <a:gdLst>
                <a:gd name="T0" fmla="*/ 0 w 215"/>
                <a:gd name="T1" fmla="*/ 0 h 264"/>
                <a:gd name="T2" fmla="*/ 111 w 215"/>
                <a:gd name="T3" fmla="*/ 0 h 264"/>
                <a:gd name="T4" fmla="*/ 154 w 215"/>
                <a:gd name="T5" fmla="*/ 7 h 264"/>
                <a:gd name="T6" fmla="*/ 185 w 215"/>
                <a:gd name="T7" fmla="*/ 26 h 264"/>
                <a:gd name="T8" fmla="*/ 200 w 215"/>
                <a:gd name="T9" fmla="*/ 48 h 264"/>
                <a:gd name="T10" fmla="*/ 205 w 215"/>
                <a:gd name="T11" fmla="*/ 75 h 264"/>
                <a:gd name="T12" fmla="*/ 205 w 215"/>
                <a:gd name="T13" fmla="*/ 76 h 264"/>
                <a:gd name="T14" fmla="*/ 200 w 215"/>
                <a:gd name="T15" fmla="*/ 106 h 264"/>
                <a:gd name="T16" fmla="*/ 183 w 215"/>
                <a:gd name="T17" fmla="*/ 128 h 264"/>
                <a:gd name="T18" fmla="*/ 159 w 215"/>
                <a:gd name="T19" fmla="*/ 143 h 264"/>
                <a:gd name="T20" fmla="*/ 128 w 215"/>
                <a:gd name="T21" fmla="*/ 151 h 264"/>
                <a:gd name="T22" fmla="*/ 215 w 215"/>
                <a:gd name="T23" fmla="*/ 264 h 264"/>
                <a:gd name="T24" fmla="*/ 190 w 215"/>
                <a:gd name="T25" fmla="*/ 264 h 264"/>
                <a:gd name="T26" fmla="*/ 106 w 215"/>
                <a:gd name="T27" fmla="*/ 155 h 264"/>
                <a:gd name="T28" fmla="*/ 105 w 215"/>
                <a:gd name="T29" fmla="*/ 155 h 264"/>
                <a:gd name="T30" fmla="*/ 20 w 215"/>
                <a:gd name="T31" fmla="*/ 155 h 264"/>
                <a:gd name="T32" fmla="*/ 20 w 215"/>
                <a:gd name="T33" fmla="*/ 264 h 264"/>
                <a:gd name="T34" fmla="*/ 0 w 215"/>
                <a:gd name="T35" fmla="*/ 264 h 264"/>
                <a:gd name="T36" fmla="*/ 0 w 215"/>
                <a:gd name="T37" fmla="*/ 0 h 264"/>
                <a:gd name="T38" fmla="*/ 109 w 215"/>
                <a:gd name="T39" fmla="*/ 137 h 264"/>
                <a:gd name="T40" fmla="*/ 140 w 215"/>
                <a:gd name="T41" fmla="*/ 133 h 264"/>
                <a:gd name="T42" fmla="*/ 164 w 215"/>
                <a:gd name="T43" fmla="*/ 121 h 264"/>
                <a:gd name="T44" fmla="*/ 180 w 215"/>
                <a:gd name="T45" fmla="*/ 102 h 264"/>
                <a:gd name="T46" fmla="*/ 186 w 215"/>
                <a:gd name="T47" fmla="*/ 77 h 264"/>
                <a:gd name="T48" fmla="*/ 186 w 215"/>
                <a:gd name="T49" fmla="*/ 76 h 264"/>
                <a:gd name="T50" fmla="*/ 166 w 215"/>
                <a:gd name="T51" fmla="*/ 33 h 264"/>
                <a:gd name="T52" fmla="*/ 110 w 215"/>
                <a:gd name="T53" fmla="*/ 18 h 264"/>
                <a:gd name="T54" fmla="*/ 20 w 215"/>
                <a:gd name="T55" fmla="*/ 18 h 264"/>
                <a:gd name="T56" fmla="*/ 20 w 215"/>
                <a:gd name="T57" fmla="*/ 137 h 264"/>
                <a:gd name="T58" fmla="*/ 109 w 215"/>
                <a:gd name="T59" fmla="*/ 13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5" h="264">
                  <a:moveTo>
                    <a:pt x="0" y="0"/>
                  </a:moveTo>
                  <a:cubicBezTo>
                    <a:pt x="111" y="0"/>
                    <a:pt x="111" y="0"/>
                    <a:pt x="111" y="0"/>
                  </a:cubicBezTo>
                  <a:cubicBezTo>
                    <a:pt x="127" y="0"/>
                    <a:pt x="142" y="3"/>
                    <a:pt x="154" y="7"/>
                  </a:cubicBezTo>
                  <a:cubicBezTo>
                    <a:pt x="167" y="12"/>
                    <a:pt x="177" y="18"/>
                    <a:pt x="185" y="26"/>
                  </a:cubicBezTo>
                  <a:cubicBezTo>
                    <a:pt x="192" y="33"/>
                    <a:pt x="197" y="40"/>
                    <a:pt x="200" y="48"/>
                  </a:cubicBezTo>
                  <a:cubicBezTo>
                    <a:pt x="204" y="57"/>
                    <a:pt x="205" y="66"/>
                    <a:pt x="205" y="75"/>
                  </a:cubicBezTo>
                  <a:cubicBezTo>
                    <a:pt x="205" y="76"/>
                    <a:pt x="205" y="76"/>
                    <a:pt x="205" y="76"/>
                  </a:cubicBezTo>
                  <a:cubicBezTo>
                    <a:pt x="205" y="87"/>
                    <a:pt x="203" y="97"/>
                    <a:pt x="200" y="106"/>
                  </a:cubicBezTo>
                  <a:cubicBezTo>
                    <a:pt x="196" y="114"/>
                    <a:pt x="190" y="122"/>
                    <a:pt x="183" y="128"/>
                  </a:cubicBezTo>
                  <a:cubicBezTo>
                    <a:pt x="176" y="134"/>
                    <a:pt x="168" y="139"/>
                    <a:pt x="159" y="143"/>
                  </a:cubicBezTo>
                  <a:cubicBezTo>
                    <a:pt x="149" y="147"/>
                    <a:pt x="139" y="150"/>
                    <a:pt x="128" y="151"/>
                  </a:cubicBezTo>
                  <a:cubicBezTo>
                    <a:pt x="215" y="264"/>
                    <a:pt x="215" y="264"/>
                    <a:pt x="215" y="264"/>
                  </a:cubicBezTo>
                  <a:cubicBezTo>
                    <a:pt x="190" y="264"/>
                    <a:pt x="190" y="264"/>
                    <a:pt x="190" y="264"/>
                  </a:cubicBezTo>
                  <a:cubicBezTo>
                    <a:pt x="106" y="155"/>
                    <a:pt x="106" y="155"/>
                    <a:pt x="106" y="155"/>
                  </a:cubicBezTo>
                  <a:cubicBezTo>
                    <a:pt x="105" y="155"/>
                    <a:pt x="105" y="155"/>
                    <a:pt x="105" y="155"/>
                  </a:cubicBezTo>
                  <a:cubicBezTo>
                    <a:pt x="20" y="155"/>
                    <a:pt x="20" y="155"/>
                    <a:pt x="20" y="155"/>
                  </a:cubicBezTo>
                  <a:cubicBezTo>
                    <a:pt x="20" y="264"/>
                    <a:pt x="20" y="264"/>
                    <a:pt x="20" y="264"/>
                  </a:cubicBezTo>
                  <a:cubicBezTo>
                    <a:pt x="0" y="264"/>
                    <a:pt x="0" y="264"/>
                    <a:pt x="0" y="264"/>
                  </a:cubicBezTo>
                  <a:lnTo>
                    <a:pt x="0" y="0"/>
                  </a:lnTo>
                  <a:close/>
                  <a:moveTo>
                    <a:pt x="109" y="137"/>
                  </a:moveTo>
                  <a:cubicBezTo>
                    <a:pt x="120" y="137"/>
                    <a:pt x="130" y="136"/>
                    <a:pt x="140" y="133"/>
                  </a:cubicBezTo>
                  <a:cubicBezTo>
                    <a:pt x="149" y="130"/>
                    <a:pt x="157" y="126"/>
                    <a:pt x="164" y="121"/>
                  </a:cubicBezTo>
                  <a:cubicBezTo>
                    <a:pt x="171" y="116"/>
                    <a:pt x="176" y="110"/>
                    <a:pt x="180" y="102"/>
                  </a:cubicBezTo>
                  <a:cubicBezTo>
                    <a:pt x="184" y="95"/>
                    <a:pt x="186" y="86"/>
                    <a:pt x="186" y="77"/>
                  </a:cubicBezTo>
                  <a:cubicBezTo>
                    <a:pt x="186" y="76"/>
                    <a:pt x="186" y="76"/>
                    <a:pt x="186" y="76"/>
                  </a:cubicBezTo>
                  <a:cubicBezTo>
                    <a:pt x="186" y="58"/>
                    <a:pt x="179" y="44"/>
                    <a:pt x="166" y="33"/>
                  </a:cubicBezTo>
                  <a:cubicBezTo>
                    <a:pt x="153" y="23"/>
                    <a:pt x="134" y="18"/>
                    <a:pt x="110" y="18"/>
                  </a:cubicBezTo>
                  <a:cubicBezTo>
                    <a:pt x="20" y="18"/>
                    <a:pt x="20" y="18"/>
                    <a:pt x="20" y="18"/>
                  </a:cubicBezTo>
                  <a:cubicBezTo>
                    <a:pt x="20" y="137"/>
                    <a:pt x="20" y="137"/>
                    <a:pt x="20" y="137"/>
                  </a:cubicBezTo>
                  <a:lnTo>
                    <a:pt x="109" y="137"/>
                  </a:ln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1" name="Rectangle 19"/>
            <p:cNvSpPr>
              <a:spLocks noChangeArrowheads="1"/>
            </p:cNvSpPr>
            <p:nvPr userDrawn="1"/>
          </p:nvSpPr>
          <p:spPr bwMode="auto">
            <a:xfrm>
              <a:off x="9805988" y="836613"/>
              <a:ext cx="23812" cy="296862"/>
            </a:xfrm>
            <a:prstGeom prst="rect">
              <a:avLst/>
            </a:prstGeom>
            <a:grpFill/>
            <a:ln>
              <a:noFill/>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2" name="Freeform 20"/>
            <p:cNvSpPr>
              <a:spLocks/>
            </p:cNvSpPr>
            <p:nvPr userDrawn="1"/>
          </p:nvSpPr>
          <p:spPr bwMode="auto">
            <a:xfrm>
              <a:off x="9896475" y="831850"/>
              <a:ext cx="266700" cy="307975"/>
            </a:xfrm>
            <a:custGeom>
              <a:avLst/>
              <a:gdLst>
                <a:gd name="T0" fmla="*/ 132 w 236"/>
                <a:gd name="T1" fmla="*/ 273 h 273"/>
                <a:gd name="T2" fmla="*/ 76 w 236"/>
                <a:gd name="T3" fmla="*/ 262 h 273"/>
                <a:gd name="T4" fmla="*/ 35 w 236"/>
                <a:gd name="T5" fmla="*/ 233 h 273"/>
                <a:gd name="T6" fmla="*/ 9 w 236"/>
                <a:gd name="T7" fmla="*/ 190 h 273"/>
                <a:gd name="T8" fmla="*/ 0 w 236"/>
                <a:gd name="T9" fmla="*/ 137 h 273"/>
                <a:gd name="T10" fmla="*/ 0 w 236"/>
                <a:gd name="T11" fmla="*/ 136 h 273"/>
                <a:gd name="T12" fmla="*/ 9 w 236"/>
                <a:gd name="T13" fmla="*/ 85 h 273"/>
                <a:gd name="T14" fmla="*/ 35 w 236"/>
                <a:gd name="T15" fmla="*/ 41 h 273"/>
                <a:gd name="T16" fmla="*/ 77 w 236"/>
                <a:gd name="T17" fmla="*/ 11 h 273"/>
                <a:gd name="T18" fmla="*/ 130 w 236"/>
                <a:gd name="T19" fmla="*/ 0 h 273"/>
                <a:gd name="T20" fmla="*/ 160 w 236"/>
                <a:gd name="T21" fmla="*/ 2 h 273"/>
                <a:gd name="T22" fmla="*/ 185 w 236"/>
                <a:gd name="T23" fmla="*/ 9 h 273"/>
                <a:gd name="T24" fmla="*/ 206 w 236"/>
                <a:gd name="T25" fmla="*/ 20 h 273"/>
                <a:gd name="T26" fmla="*/ 227 w 236"/>
                <a:gd name="T27" fmla="*/ 34 h 273"/>
                <a:gd name="T28" fmla="*/ 214 w 236"/>
                <a:gd name="T29" fmla="*/ 49 h 273"/>
                <a:gd name="T30" fmla="*/ 179 w 236"/>
                <a:gd name="T31" fmla="*/ 27 h 273"/>
                <a:gd name="T32" fmla="*/ 129 w 236"/>
                <a:gd name="T33" fmla="*/ 17 h 273"/>
                <a:gd name="T34" fmla="*/ 85 w 236"/>
                <a:gd name="T35" fmla="*/ 27 h 273"/>
                <a:gd name="T36" fmla="*/ 50 w 236"/>
                <a:gd name="T37" fmla="*/ 52 h 273"/>
                <a:gd name="T38" fmla="*/ 28 w 236"/>
                <a:gd name="T39" fmla="*/ 90 h 273"/>
                <a:gd name="T40" fmla="*/ 20 w 236"/>
                <a:gd name="T41" fmla="*/ 135 h 273"/>
                <a:gd name="T42" fmla="*/ 20 w 236"/>
                <a:gd name="T43" fmla="*/ 136 h 273"/>
                <a:gd name="T44" fmla="*/ 28 w 236"/>
                <a:gd name="T45" fmla="*/ 183 h 273"/>
                <a:gd name="T46" fmla="*/ 50 w 236"/>
                <a:gd name="T47" fmla="*/ 221 h 273"/>
                <a:gd name="T48" fmla="*/ 86 w 236"/>
                <a:gd name="T49" fmla="*/ 246 h 273"/>
                <a:gd name="T50" fmla="*/ 133 w 236"/>
                <a:gd name="T51" fmla="*/ 255 h 273"/>
                <a:gd name="T52" fmla="*/ 158 w 236"/>
                <a:gd name="T53" fmla="*/ 253 h 273"/>
                <a:gd name="T54" fmla="*/ 180 w 236"/>
                <a:gd name="T55" fmla="*/ 246 h 273"/>
                <a:gd name="T56" fmla="*/ 201 w 236"/>
                <a:gd name="T57" fmla="*/ 236 h 273"/>
                <a:gd name="T58" fmla="*/ 217 w 236"/>
                <a:gd name="T59" fmla="*/ 225 h 273"/>
                <a:gd name="T60" fmla="*/ 217 w 236"/>
                <a:gd name="T61" fmla="*/ 149 h 273"/>
                <a:gd name="T62" fmla="*/ 129 w 236"/>
                <a:gd name="T63" fmla="*/ 149 h 273"/>
                <a:gd name="T64" fmla="*/ 129 w 236"/>
                <a:gd name="T65" fmla="*/ 132 h 273"/>
                <a:gd name="T66" fmla="*/ 236 w 236"/>
                <a:gd name="T67" fmla="*/ 132 h 273"/>
                <a:gd name="T68" fmla="*/ 236 w 236"/>
                <a:gd name="T69" fmla="*/ 233 h 273"/>
                <a:gd name="T70" fmla="*/ 191 w 236"/>
                <a:gd name="T71" fmla="*/ 261 h 273"/>
                <a:gd name="T72" fmla="*/ 132 w 236"/>
                <a:gd name="T73" fmla="*/ 27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6" h="273">
                  <a:moveTo>
                    <a:pt x="132" y="273"/>
                  </a:moveTo>
                  <a:cubicBezTo>
                    <a:pt x="111" y="273"/>
                    <a:pt x="93" y="269"/>
                    <a:pt x="76" y="262"/>
                  </a:cubicBezTo>
                  <a:cubicBezTo>
                    <a:pt x="60" y="255"/>
                    <a:pt x="46" y="245"/>
                    <a:pt x="35" y="233"/>
                  </a:cubicBezTo>
                  <a:cubicBezTo>
                    <a:pt x="23" y="220"/>
                    <a:pt x="15" y="206"/>
                    <a:pt x="9" y="190"/>
                  </a:cubicBezTo>
                  <a:cubicBezTo>
                    <a:pt x="3" y="173"/>
                    <a:pt x="0" y="156"/>
                    <a:pt x="0" y="137"/>
                  </a:cubicBezTo>
                  <a:cubicBezTo>
                    <a:pt x="0" y="136"/>
                    <a:pt x="0" y="136"/>
                    <a:pt x="0" y="136"/>
                  </a:cubicBezTo>
                  <a:cubicBezTo>
                    <a:pt x="0" y="118"/>
                    <a:pt x="3" y="101"/>
                    <a:pt x="9" y="85"/>
                  </a:cubicBezTo>
                  <a:cubicBezTo>
                    <a:pt x="15" y="68"/>
                    <a:pt x="24" y="54"/>
                    <a:pt x="35" y="41"/>
                  </a:cubicBezTo>
                  <a:cubicBezTo>
                    <a:pt x="47" y="29"/>
                    <a:pt x="60" y="19"/>
                    <a:pt x="77" y="11"/>
                  </a:cubicBezTo>
                  <a:cubicBezTo>
                    <a:pt x="93" y="4"/>
                    <a:pt x="110" y="0"/>
                    <a:pt x="130" y="0"/>
                  </a:cubicBezTo>
                  <a:cubicBezTo>
                    <a:pt x="141" y="0"/>
                    <a:pt x="151" y="0"/>
                    <a:pt x="160" y="2"/>
                  </a:cubicBezTo>
                  <a:cubicBezTo>
                    <a:pt x="169" y="4"/>
                    <a:pt x="177" y="6"/>
                    <a:pt x="185" y="9"/>
                  </a:cubicBezTo>
                  <a:cubicBezTo>
                    <a:pt x="192" y="12"/>
                    <a:pt x="200" y="15"/>
                    <a:pt x="206" y="20"/>
                  </a:cubicBezTo>
                  <a:cubicBezTo>
                    <a:pt x="213" y="24"/>
                    <a:pt x="220" y="29"/>
                    <a:pt x="227" y="34"/>
                  </a:cubicBezTo>
                  <a:cubicBezTo>
                    <a:pt x="214" y="49"/>
                    <a:pt x="214" y="49"/>
                    <a:pt x="214" y="49"/>
                  </a:cubicBezTo>
                  <a:cubicBezTo>
                    <a:pt x="204" y="40"/>
                    <a:pt x="192" y="33"/>
                    <a:pt x="179" y="27"/>
                  </a:cubicBezTo>
                  <a:cubicBezTo>
                    <a:pt x="165" y="20"/>
                    <a:pt x="149" y="17"/>
                    <a:pt x="129" y="17"/>
                  </a:cubicBezTo>
                  <a:cubicBezTo>
                    <a:pt x="113" y="17"/>
                    <a:pt x="98" y="21"/>
                    <a:pt x="85" y="27"/>
                  </a:cubicBezTo>
                  <a:cubicBezTo>
                    <a:pt x="72" y="33"/>
                    <a:pt x="60" y="42"/>
                    <a:pt x="50" y="52"/>
                  </a:cubicBezTo>
                  <a:cubicBezTo>
                    <a:pt x="41" y="63"/>
                    <a:pt x="33" y="76"/>
                    <a:pt x="28" y="90"/>
                  </a:cubicBezTo>
                  <a:cubicBezTo>
                    <a:pt x="23" y="104"/>
                    <a:pt x="20" y="119"/>
                    <a:pt x="20" y="135"/>
                  </a:cubicBezTo>
                  <a:cubicBezTo>
                    <a:pt x="20" y="136"/>
                    <a:pt x="20" y="136"/>
                    <a:pt x="20" y="136"/>
                  </a:cubicBezTo>
                  <a:cubicBezTo>
                    <a:pt x="20" y="153"/>
                    <a:pt x="23" y="169"/>
                    <a:pt x="28" y="183"/>
                  </a:cubicBezTo>
                  <a:cubicBezTo>
                    <a:pt x="33" y="198"/>
                    <a:pt x="40" y="211"/>
                    <a:pt x="50" y="221"/>
                  </a:cubicBezTo>
                  <a:cubicBezTo>
                    <a:pt x="60" y="232"/>
                    <a:pt x="72" y="240"/>
                    <a:pt x="86" y="246"/>
                  </a:cubicBezTo>
                  <a:cubicBezTo>
                    <a:pt x="100" y="252"/>
                    <a:pt x="116" y="255"/>
                    <a:pt x="133" y="255"/>
                  </a:cubicBezTo>
                  <a:cubicBezTo>
                    <a:pt x="141" y="255"/>
                    <a:pt x="150" y="254"/>
                    <a:pt x="158" y="253"/>
                  </a:cubicBezTo>
                  <a:cubicBezTo>
                    <a:pt x="166" y="251"/>
                    <a:pt x="173" y="249"/>
                    <a:pt x="180" y="246"/>
                  </a:cubicBezTo>
                  <a:cubicBezTo>
                    <a:pt x="188" y="243"/>
                    <a:pt x="194" y="240"/>
                    <a:pt x="201" y="236"/>
                  </a:cubicBezTo>
                  <a:cubicBezTo>
                    <a:pt x="207" y="233"/>
                    <a:pt x="212" y="229"/>
                    <a:pt x="217" y="225"/>
                  </a:cubicBezTo>
                  <a:cubicBezTo>
                    <a:pt x="217" y="149"/>
                    <a:pt x="217" y="149"/>
                    <a:pt x="217" y="149"/>
                  </a:cubicBezTo>
                  <a:cubicBezTo>
                    <a:pt x="129" y="149"/>
                    <a:pt x="129" y="149"/>
                    <a:pt x="129" y="149"/>
                  </a:cubicBezTo>
                  <a:cubicBezTo>
                    <a:pt x="129" y="132"/>
                    <a:pt x="129" y="132"/>
                    <a:pt x="129" y="132"/>
                  </a:cubicBezTo>
                  <a:cubicBezTo>
                    <a:pt x="236" y="132"/>
                    <a:pt x="236" y="132"/>
                    <a:pt x="236" y="132"/>
                  </a:cubicBezTo>
                  <a:cubicBezTo>
                    <a:pt x="236" y="233"/>
                    <a:pt x="236" y="233"/>
                    <a:pt x="236" y="233"/>
                  </a:cubicBezTo>
                  <a:cubicBezTo>
                    <a:pt x="224" y="244"/>
                    <a:pt x="209" y="253"/>
                    <a:pt x="191" y="261"/>
                  </a:cubicBezTo>
                  <a:cubicBezTo>
                    <a:pt x="174" y="269"/>
                    <a:pt x="154" y="273"/>
                    <a:pt x="132" y="273"/>
                  </a:cubicBez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3" name="Freeform 21"/>
            <p:cNvSpPr>
              <a:spLocks/>
            </p:cNvSpPr>
            <p:nvPr userDrawn="1"/>
          </p:nvSpPr>
          <p:spPr bwMode="auto">
            <a:xfrm>
              <a:off x="10233025" y="836613"/>
              <a:ext cx="234950" cy="296862"/>
            </a:xfrm>
            <a:custGeom>
              <a:avLst/>
              <a:gdLst>
                <a:gd name="T0" fmla="*/ 0 w 148"/>
                <a:gd name="T1" fmla="*/ 0 h 187"/>
                <a:gd name="T2" fmla="*/ 14 w 148"/>
                <a:gd name="T3" fmla="*/ 0 h 187"/>
                <a:gd name="T4" fmla="*/ 14 w 148"/>
                <a:gd name="T5" fmla="*/ 87 h 187"/>
                <a:gd name="T6" fmla="*/ 134 w 148"/>
                <a:gd name="T7" fmla="*/ 87 h 187"/>
                <a:gd name="T8" fmla="*/ 134 w 148"/>
                <a:gd name="T9" fmla="*/ 0 h 187"/>
                <a:gd name="T10" fmla="*/ 148 w 148"/>
                <a:gd name="T11" fmla="*/ 0 h 187"/>
                <a:gd name="T12" fmla="*/ 148 w 148"/>
                <a:gd name="T13" fmla="*/ 187 h 187"/>
                <a:gd name="T14" fmla="*/ 134 w 148"/>
                <a:gd name="T15" fmla="*/ 187 h 187"/>
                <a:gd name="T16" fmla="*/ 134 w 148"/>
                <a:gd name="T17" fmla="*/ 100 h 187"/>
                <a:gd name="T18" fmla="*/ 14 w 148"/>
                <a:gd name="T19" fmla="*/ 100 h 187"/>
                <a:gd name="T20" fmla="*/ 14 w 148"/>
                <a:gd name="T21" fmla="*/ 187 h 187"/>
                <a:gd name="T22" fmla="*/ 0 w 148"/>
                <a:gd name="T23" fmla="*/ 187 h 187"/>
                <a:gd name="T24" fmla="*/ 0 w 148"/>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87">
                  <a:moveTo>
                    <a:pt x="0" y="0"/>
                  </a:moveTo>
                  <a:lnTo>
                    <a:pt x="14" y="0"/>
                  </a:lnTo>
                  <a:lnTo>
                    <a:pt x="14" y="87"/>
                  </a:lnTo>
                  <a:lnTo>
                    <a:pt x="134" y="87"/>
                  </a:lnTo>
                  <a:lnTo>
                    <a:pt x="134" y="0"/>
                  </a:lnTo>
                  <a:lnTo>
                    <a:pt x="148" y="0"/>
                  </a:lnTo>
                  <a:lnTo>
                    <a:pt x="148" y="187"/>
                  </a:lnTo>
                  <a:lnTo>
                    <a:pt x="134" y="187"/>
                  </a:lnTo>
                  <a:lnTo>
                    <a:pt x="134" y="100"/>
                  </a:lnTo>
                  <a:lnTo>
                    <a:pt x="14" y="100"/>
                  </a:lnTo>
                  <a:lnTo>
                    <a:pt x="14" y="187"/>
                  </a:lnTo>
                  <a:lnTo>
                    <a:pt x="0" y="187"/>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4" name="Freeform 22"/>
            <p:cNvSpPr>
              <a:spLocks/>
            </p:cNvSpPr>
            <p:nvPr userDrawn="1"/>
          </p:nvSpPr>
          <p:spPr bwMode="auto">
            <a:xfrm>
              <a:off x="10525125" y="836613"/>
              <a:ext cx="228600" cy="296862"/>
            </a:xfrm>
            <a:custGeom>
              <a:avLst/>
              <a:gdLst>
                <a:gd name="T0" fmla="*/ 65 w 144"/>
                <a:gd name="T1" fmla="*/ 12 h 187"/>
                <a:gd name="T2" fmla="*/ 0 w 144"/>
                <a:gd name="T3" fmla="*/ 12 h 187"/>
                <a:gd name="T4" fmla="*/ 0 w 144"/>
                <a:gd name="T5" fmla="*/ 0 h 187"/>
                <a:gd name="T6" fmla="*/ 144 w 144"/>
                <a:gd name="T7" fmla="*/ 0 h 187"/>
                <a:gd name="T8" fmla="*/ 144 w 144"/>
                <a:gd name="T9" fmla="*/ 12 h 187"/>
                <a:gd name="T10" fmla="*/ 79 w 144"/>
                <a:gd name="T11" fmla="*/ 12 h 187"/>
                <a:gd name="T12" fmla="*/ 79 w 144"/>
                <a:gd name="T13" fmla="*/ 187 h 187"/>
                <a:gd name="T14" fmla="*/ 65 w 144"/>
                <a:gd name="T15" fmla="*/ 187 h 187"/>
                <a:gd name="T16" fmla="*/ 65 w 144"/>
                <a:gd name="T17" fmla="*/ 1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87">
                  <a:moveTo>
                    <a:pt x="65" y="12"/>
                  </a:moveTo>
                  <a:lnTo>
                    <a:pt x="0" y="12"/>
                  </a:lnTo>
                  <a:lnTo>
                    <a:pt x="0" y="0"/>
                  </a:lnTo>
                  <a:lnTo>
                    <a:pt x="144" y="0"/>
                  </a:lnTo>
                  <a:lnTo>
                    <a:pt x="144" y="12"/>
                  </a:lnTo>
                  <a:lnTo>
                    <a:pt x="79" y="12"/>
                  </a:lnTo>
                  <a:lnTo>
                    <a:pt x="79" y="187"/>
                  </a:lnTo>
                  <a:lnTo>
                    <a:pt x="65" y="187"/>
                  </a:lnTo>
                  <a:lnTo>
                    <a:pt x="65" y="12"/>
                  </a:lnTo>
                  <a:close/>
                </a:path>
              </a:pathLst>
            </a:custGeom>
            <a:grpFill/>
            <a:ln>
              <a:noFill/>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5" name="Freeform 23"/>
            <p:cNvSpPr>
              <a:spLocks/>
            </p:cNvSpPr>
            <p:nvPr userDrawn="1"/>
          </p:nvSpPr>
          <p:spPr bwMode="auto">
            <a:xfrm>
              <a:off x="10848975" y="828675"/>
              <a:ext cx="265112" cy="304800"/>
            </a:xfrm>
            <a:custGeom>
              <a:avLst/>
              <a:gdLst>
                <a:gd name="T0" fmla="*/ 0 w 167"/>
                <a:gd name="T1" fmla="*/ 0 h 192"/>
                <a:gd name="T2" fmla="*/ 31 w 167"/>
                <a:gd name="T3" fmla="*/ 0 h 192"/>
                <a:gd name="T4" fmla="*/ 133 w 167"/>
                <a:gd name="T5" fmla="*/ 133 h 192"/>
                <a:gd name="T6" fmla="*/ 133 w 167"/>
                <a:gd name="T7" fmla="*/ 0 h 192"/>
                <a:gd name="T8" fmla="*/ 167 w 167"/>
                <a:gd name="T9" fmla="*/ 0 h 192"/>
                <a:gd name="T10" fmla="*/ 167 w 167"/>
                <a:gd name="T11" fmla="*/ 192 h 192"/>
                <a:gd name="T12" fmla="*/ 139 w 167"/>
                <a:gd name="T13" fmla="*/ 192 h 192"/>
                <a:gd name="T14" fmla="*/ 33 w 167"/>
                <a:gd name="T15" fmla="*/ 56 h 192"/>
                <a:gd name="T16" fmla="*/ 33 w 167"/>
                <a:gd name="T17" fmla="*/ 192 h 192"/>
                <a:gd name="T18" fmla="*/ 0 w 167"/>
                <a:gd name="T19" fmla="*/ 192 h 192"/>
                <a:gd name="T20" fmla="*/ 0 w 167"/>
                <a:gd name="T21"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92">
                  <a:moveTo>
                    <a:pt x="0" y="0"/>
                  </a:moveTo>
                  <a:lnTo>
                    <a:pt x="31" y="0"/>
                  </a:lnTo>
                  <a:lnTo>
                    <a:pt x="133" y="133"/>
                  </a:lnTo>
                  <a:lnTo>
                    <a:pt x="133" y="0"/>
                  </a:lnTo>
                  <a:lnTo>
                    <a:pt x="167" y="0"/>
                  </a:lnTo>
                  <a:lnTo>
                    <a:pt x="167" y="192"/>
                  </a:lnTo>
                  <a:lnTo>
                    <a:pt x="139" y="192"/>
                  </a:lnTo>
                  <a:lnTo>
                    <a:pt x="33" y="56"/>
                  </a:lnTo>
                  <a:lnTo>
                    <a:pt x="33" y="192"/>
                  </a:lnTo>
                  <a:lnTo>
                    <a:pt x="0" y="192"/>
                  </a:lnTo>
                  <a:lnTo>
                    <a:pt x="0" y="0"/>
                  </a:lnTo>
                  <a:close/>
                </a:path>
              </a:pathLst>
            </a:custGeom>
            <a:grp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6" name="Freeform 24"/>
            <p:cNvSpPr>
              <a:spLocks noEditPoints="1"/>
            </p:cNvSpPr>
            <p:nvPr userDrawn="1"/>
          </p:nvSpPr>
          <p:spPr bwMode="auto">
            <a:xfrm>
              <a:off x="11222038" y="823913"/>
              <a:ext cx="319087" cy="315912"/>
            </a:xfrm>
            <a:custGeom>
              <a:avLst/>
              <a:gdLst>
                <a:gd name="T0" fmla="*/ 141 w 283"/>
                <a:gd name="T1" fmla="*/ 280 h 280"/>
                <a:gd name="T2" fmla="*/ 84 w 283"/>
                <a:gd name="T3" fmla="*/ 269 h 280"/>
                <a:gd name="T4" fmla="*/ 40 w 283"/>
                <a:gd name="T5" fmla="*/ 239 h 280"/>
                <a:gd name="T6" fmla="*/ 11 w 283"/>
                <a:gd name="T7" fmla="*/ 195 h 280"/>
                <a:gd name="T8" fmla="*/ 0 w 283"/>
                <a:gd name="T9" fmla="*/ 141 h 280"/>
                <a:gd name="T10" fmla="*/ 0 w 283"/>
                <a:gd name="T11" fmla="*/ 140 h 280"/>
                <a:gd name="T12" fmla="*/ 11 w 283"/>
                <a:gd name="T13" fmla="*/ 86 h 280"/>
                <a:gd name="T14" fmla="*/ 40 w 283"/>
                <a:gd name="T15" fmla="*/ 42 h 280"/>
                <a:gd name="T16" fmla="*/ 85 w 283"/>
                <a:gd name="T17" fmla="*/ 12 h 280"/>
                <a:gd name="T18" fmla="*/ 142 w 283"/>
                <a:gd name="T19" fmla="*/ 0 h 280"/>
                <a:gd name="T20" fmla="*/ 199 w 283"/>
                <a:gd name="T21" fmla="*/ 11 h 280"/>
                <a:gd name="T22" fmla="*/ 243 w 283"/>
                <a:gd name="T23" fmla="*/ 41 h 280"/>
                <a:gd name="T24" fmla="*/ 272 w 283"/>
                <a:gd name="T25" fmla="*/ 86 h 280"/>
                <a:gd name="T26" fmla="*/ 283 w 283"/>
                <a:gd name="T27" fmla="*/ 139 h 280"/>
                <a:gd name="T28" fmla="*/ 283 w 283"/>
                <a:gd name="T29" fmla="*/ 140 h 280"/>
                <a:gd name="T30" fmla="*/ 272 w 283"/>
                <a:gd name="T31" fmla="*/ 194 h 280"/>
                <a:gd name="T32" fmla="*/ 243 w 283"/>
                <a:gd name="T33" fmla="*/ 238 h 280"/>
                <a:gd name="T34" fmla="*/ 198 w 283"/>
                <a:gd name="T35" fmla="*/ 269 h 280"/>
                <a:gd name="T36" fmla="*/ 141 w 283"/>
                <a:gd name="T37" fmla="*/ 280 h 280"/>
                <a:gd name="T38" fmla="*/ 142 w 283"/>
                <a:gd name="T39" fmla="*/ 236 h 280"/>
                <a:gd name="T40" fmla="*/ 179 w 283"/>
                <a:gd name="T41" fmla="*/ 229 h 280"/>
                <a:gd name="T42" fmla="*/ 207 w 283"/>
                <a:gd name="T43" fmla="*/ 208 h 280"/>
                <a:gd name="T44" fmla="*/ 226 w 283"/>
                <a:gd name="T45" fmla="*/ 178 h 280"/>
                <a:gd name="T46" fmla="*/ 233 w 283"/>
                <a:gd name="T47" fmla="*/ 141 h 280"/>
                <a:gd name="T48" fmla="*/ 233 w 283"/>
                <a:gd name="T49" fmla="*/ 140 h 280"/>
                <a:gd name="T50" fmla="*/ 226 w 283"/>
                <a:gd name="T51" fmla="*/ 103 h 280"/>
                <a:gd name="T52" fmla="*/ 207 w 283"/>
                <a:gd name="T53" fmla="*/ 72 h 280"/>
                <a:gd name="T54" fmla="*/ 178 w 283"/>
                <a:gd name="T55" fmla="*/ 52 h 280"/>
                <a:gd name="T56" fmla="*/ 141 w 283"/>
                <a:gd name="T57" fmla="*/ 44 h 280"/>
                <a:gd name="T58" fmla="*/ 105 w 283"/>
                <a:gd name="T59" fmla="*/ 52 h 280"/>
                <a:gd name="T60" fmla="*/ 76 w 283"/>
                <a:gd name="T61" fmla="*/ 72 h 280"/>
                <a:gd name="T62" fmla="*/ 57 w 283"/>
                <a:gd name="T63" fmla="*/ 102 h 280"/>
                <a:gd name="T64" fmla="*/ 51 w 283"/>
                <a:gd name="T65" fmla="*/ 139 h 280"/>
                <a:gd name="T66" fmla="*/ 51 w 283"/>
                <a:gd name="T67" fmla="*/ 140 h 280"/>
                <a:gd name="T68" fmla="*/ 57 w 283"/>
                <a:gd name="T69" fmla="*/ 177 h 280"/>
                <a:gd name="T70" fmla="*/ 76 w 283"/>
                <a:gd name="T71" fmla="*/ 208 h 280"/>
                <a:gd name="T72" fmla="*/ 105 w 283"/>
                <a:gd name="T73" fmla="*/ 229 h 280"/>
                <a:gd name="T74" fmla="*/ 142 w 283"/>
                <a:gd name="T75" fmla="*/ 23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3" h="280">
                  <a:moveTo>
                    <a:pt x="141" y="280"/>
                  </a:moveTo>
                  <a:cubicBezTo>
                    <a:pt x="120" y="280"/>
                    <a:pt x="101" y="276"/>
                    <a:pt x="84" y="269"/>
                  </a:cubicBezTo>
                  <a:cubicBezTo>
                    <a:pt x="67" y="262"/>
                    <a:pt x="52" y="252"/>
                    <a:pt x="40" y="239"/>
                  </a:cubicBezTo>
                  <a:cubicBezTo>
                    <a:pt x="27" y="226"/>
                    <a:pt x="18" y="212"/>
                    <a:pt x="11" y="195"/>
                  </a:cubicBezTo>
                  <a:cubicBezTo>
                    <a:pt x="4" y="178"/>
                    <a:pt x="0" y="160"/>
                    <a:pt x="0" y="141"/>
                  </a:cubicBezTo>
                  <a:cubicBezTo>
                    <a:pt x="0" y="140"/>
                    <a:pt x="0" y="140"/>
                    <a:pt x="0" y="140"/>
                  </a:cubicBezTo>
                  <a:cubicBezTo>
                    <a:pt x="0" y="121"/>
                    <a:pt x="4" y="103"/>
                    <a:pt x="11" y="86"/>
                  </a:cubicBezTo>
                  <a:cubicBezTo>
                    <a:pt x="18" y="69"/>
                    <a:pt x="27" y="55"/>
                    <a:pt x="40" y="42"/>
                  </a:cubicBezTo>
                  <a:cubicBezTo>
                    <a:pt x="53" y="29"/>
                    <a:pt x="68" y="19"/>
                    <a:pt x="85" y="12"/>
                  </a:cubicBezTo>
                  <a:cubicBezTo>
                    <a:pt x="102" y="4"/>
                    <a:pt x="121" y="0"/>
                    <a:pt x="142" y="0"/>
                  </a:cubicBezTo>
                  <a:cubicBezTo>
                    <a:pt x="163" y="0"/>
                    <a:pt x="182" y="4"/>
                    <a:pt x="199" y="11"/>
                  </a:cubicBezTo>
                  <a:cubicBezTo>
                    <a:pt x="216" y="19"/>
                    <a:pt x="231" y="29"/>
                    <a:pt x="243" y="41"/>
                  </a:cubicBezTo>
                  <a:cubicBezTo>
                    <a:pt x="256" y="54"/>
                    <a:pt x="265" y="69"/>
                    <a:pt x="272" y="86"/>
                  </a:cubicBezTo>
                  <a:cubicBezTo>
                    <a:pt x="279" y="102"/>
                    <a:pt x="283" y="120"/>
                    <a:pt x="283" y="139"/>
                  </a:cubicBezTo>
                  <a:cubicBezTo>
                    <a:pt x="283" y="140"/>
                    <a:pt x="283" y="140"/>
                    <a:pt x="283" y="140"/>
                  </a:cubicBezTo>
                  <a:cubicBezTo>
                    <a:pt x="283" y="159"/>
                    <a:pt x="279" y="177"/>
                    <a:pt x="272" y="194"/>
                  </a:cubicBezTo>
                  <a:cubicBezTo>
                    <a:pt x="265" y="211"/>
                    <a:pt x="256" y="226"/>
                    <a:pt x="243" y="238"/>
                  </a:cubicBezTo>
                  <a:cubicBezTo>
                    <a:pt x="230" y="251"/>
                    <a:pt x="216" y="261"/>
                    <a:pt x="198" y="269"/>
                  </a:cubicBezTo>
                  <a:cubicBezTo>
                    <a:pt x="181" y="276"/>
                    <a:pt x="162" y="280"/>
                    <a:pt x="141" y="280"/>
                  </a:cubicBezTo>
                  <a:close/>
                  <a:moveTo>
                    <a:pt x="142" y="236"/>
                  </a:moveTo>
                  <a:cubicBezTo>
                    <a:pt x="155" y="236"/>
                    <a:pt x="168" y="234"/>
                    <a:pt x="179" y="229"/>
                  </a:cubicBezTo>
                  <a:cubicBezTo>
                    <a:pt x="190" y="224"/>
                    <a:pt x="199" y="217"/>
                    <a:pt x="207" y="208"/>
                  </a:cubicBezTo>
                  <a:cubicBezTo>
                    <a:pt x="215" y="200"/>
                    <a:pt x="221" y="190"/>
                    <a:pt x="226" y="178"/>
                  </a:cubicBezTo>
                  <a:cubicBezTo>
                    <a:pt x="230" y="166"/>
                    <a:pt x="233" y="154"/>
                    <a:pt x="233" y="141"/>
                  </a:cubicBezTo>
                  <a:cubicBezTo>
                    <a:pt x="233" y="140"/>
                    <a:pt x="233" y="140"/>
                    <a:pt x="233" y="140"/>
                  </a:cubicBezTo>
                  <a:cubicBezTo>
                    <a:pt x="233" y="127"/>
                    <a:pt x="230" y="115"/>
                    <a:pt x="226" y="103"/>
                  </a:cubicBezTo>
                  <a:cubicBezTo>
                    <a:pt x="221" y="91"/>
                    <a:pt x="215" y="81"/>
                    <a:pt x="207" y="72"/>
                  </a:cubicBezTo>
                  <a:cubicBezTo>
                    <a:pt x="199" y="64"/>
                    <a:pt x="189" y="57"/>
                    <a:pt x="178" y="52"/>
                  </a:cubicBezTo>
                  <a:cubicBezTo>
                    <a:pt x="167" y="47"/>
                    <a:pt x="155" y="44"/>
                    <a:pt x="141" y="44"/>
                  </a:cubicBezTo>
                  <a:cubicBezTo>
                    <a:pt x="128" y="44"/>
                    <a:pt x="116" y="47"/>
                    <a:pt x="105" y="52"/>
                  </a:cubicBezTo>
                  <a:cubicBezTo>
                    <a:pt x="93" y="57"/>
                    <a:pt x="84" y="63"/>
                    <a:pt x="76" y="72"/>
                  </a:cubicBezTo>
                  <a:cubicBezTo>
                    <a:pt x="68" y="81"/>
                    <a:pt x="62" y="91"/>
                    <a:pt x="57" y="102"/>
                  </a:cubicBezTo>
                  <a:cubicBezTo>
                    <a:pt x="53" y="114"/>
                    <a:pt x="51" y="126"/>
                    <a:pt x="51" y="139"/>
                  </a:cubicBezTo>
                  <a:cubicBezTo>
                    <a:pt x="51" y="140"/>
                    <a:pt x="51" y="140"/>
                    <a:pt x="51" y="140"/>
                  </a:cubicBezTo>
                  <a:cubicBezTo>
                    <a:pt x="51" y="153"/>
                    <a:pt x="53" y="166"/>
                    <a:pt x="57" y="177"/>
                  </a:cubicBezTo>
                  <a:cubicBezTo>
                    <a:pt x="62" y="189"/>
                    <a:pt x="68" y="199"/>
                    <a:pt x="76" y="208"/>
                  </a:cubicBezTo>
                  <a:cubicBezTo>
                    <a:pt x="84" y="217"/>
                    <a:pt x="94" y="223"/>
                    <a:pt x="105" y="229"/>
                  </a:cubicBezTo>
                  <a:cubicBezTo>
                    <a:pt x="116" y="234"/>
                    <a:pt x="129" y="236"/>
                    <a:pt x="142" y="236"/>
                  </a:cubicBezTo>
                  <a:close/>
                </a:path>
              </a:pathLst>
            </a:custGeom>
            <a:grp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7" name="Freeform 25"/>
            <p:cNvSpPr>
              <a:spLocks/>
            </p:cNvSpPr>
            <p:nvPr userDrawn="1"/>
          </p:nvSpPr>
          <p:spPr bwMode="auto">
            <a:xfrm>
              <a:off x="11614150" y="828675"/>
              <a:ext cx="455612" cy="307975"/>
            </a:xfrm>
            <a:custGeom>
              <a:avLst/>
              <a:gdLst>
                <a:gd name="T0" fmla="*/ 0 w 287"/>
                <a:gd name="T1" fmla="*/ 0 h 194"/>
                <a:gd name="T2" fmla="*/ 37 w 287"/>
                <a:gd name="T3" fmla="*/ 0 h 194"/>
                <a:gd name="T4" fmla="*/ 83 w 287"/>
                <a:gd name="T5" fmla="*/ 143 h 194"/>
                <a:gd name="T6" fmla="*/ 131 w 287"/>
                <a:gd name="T7" fmla="*/ 0 h 194"/>
                <a:gd name="T8" fmla="*/ 159 w 287"/>
                <a:gd name="T9" fmla="*/ 0 h 194"/>
                <a:gd name="T10" fmla="*/ 206 w 287"/>
                <a:gd name="T11" fmla="*/ 143 h 194"/>
                <a:gd name="T12" fmla="*/ 252 w 287"/>
                <a:gd name="T13" fmla="*/ 0 h 194"/>
                <a:gd name="T14" fmla="*/ 287 w 287"/>
                <a:gd name="T15" fmla="*/ 0 h 194"/>
                <a:gd name="T16" fmla="*/ 220 w 287"/>
                <a:gd name="T17" fmla="*/ 194 h 194"/>
                <a:gd name="T18" fmla="*/ 191 w 287"/>
                <a:gd name="T19" fmla="*/ 194 h 194"/>
                <a:gd name="T20" fmla="*/ 144 w 287"/>
                <a:gd name="T21" fmla="*/ 56 h 194"/>
                <a:gd name="T22" fmla="*/ 96 w 287"/>
                <a:gd name="T23" fmla="*/ 194 h 194"/>
                <a:gd name="T24" fmla="*/ 68 w 287"/>
                <a:gd name="T25" fmla="*/ 194 h 194"/>
                <a:gd name="T26" fmla="*/ 0 w 287"/>
                <a:gd name="T2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7" h="194">
                  <a:moveTo>
                    <a:pt x="0" y="0"/>
                  </a:moveTo>
                  <a:lnTo>
                    <a:pt x="37" y="0"/>
                  </a:lnTo>
                  <a:lnTo>
                    <a:pt x="83" y="143"/>
                  </a:lnTo>
                  <a:lnTo>
                    <a:pt x="131" y="0"/>
                  </a:lnTo>
                  <a:lnTo>
                    <a:pt x="159" y="0"/>
                  </a:lnTo>
                  <a:lnTo>
                    <a:pt x="206" y="143"/>
                  </a:lnTo>
                  <a:lnTo>
                    <a:pt x="252" y="0"/>
                  </a:lnTo>
                  <a:lnTo>
                    <a:pt x="287" y="0"/>
                  </a:lnTo>
                  <a:lnTo>
                    <a:pt x="220" y="194"/>
                  </a:lnTo>
                  <a:lnTo>
                    <a:pt x="191" y="194"/>
                  </a:lnTo>
                  <a:lnTo>
                    <a:pt x="144" y="56"/>
                  </a:lnTo>
                  <a:lnTo>
                    <a:pt x="96" y="194"/>
                  </a:lnTo>
                  <a:lnTo>
                    <a:pt x="68" y="194"/>
                  </a:lnTo>
                  <a:lnTo>
                    <a:pt x="0" y="0"/>
                  </a:lnTo>
                  <a:close/>
                </a:path>
              </a:pathLst>
            </a:custGeom>
            <a:grp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grpSp>
      <p:sp>
        <p:nvSpPr>
          <p:cNvPr id="31" name="Rectangle 30"/>
          <p:cNvSpPr/>
          <p:nvPr userDrawn="1"/>
        </p:nvSpPr>
        <p:spPr>
          <a:xfrm>
            <a:off x="4456511" y="4801780"/>
            <a:ext cx="4572000" cy="230832"/>
          </a:xfrm>
          <a:prstGeom prst="rect">
            <a:avLst/>
          </a:prstGeom>
        </p:spPr>
        <p:txBody>
          <a:bodyPr>
            <a:spAutoFit/>
          </a:bodyPr>
          <a:lstStyle/>
          <a:p>
            <a:pPr defTabSz="914400"/>
            <a:r>
              <a:rPr lang="en-US" sz="900" dirty="0" smtClean="0">
                <a:solidFill>
                  <a:prstClr val="white"/>
                </a:solidFill>
                <a:latin typeface="Arial" panose="020B0604020202020204" pitchFamily="34" charset="0"/>
                <a:cs typeface="Arial" panose="020B0604020202020204" pitchFamily="34" charset="0"/>
              </a:rPr>
              <a:t>Extreme Networks   |   North America Partner Conference   |   Las Vegas   |   July 2014</a:t>
            </a:r>
            <a:endParaRPr lang="en-US" sz="9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128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solidFill>
                  <a:prstClr val="black">
                    <a:tint val="75000"/>
                  </a:prstClr>
                </a:solidFill>
              </a:rPr>
              <a:t>Extreme Networks   |   North America Partner Conference   |   Las Vegas   |   July 2014</a:t>
            </a:r>
            <a:endParaRPr lang="en-US" dirty="0">
              <a:solidFill>
                <a:prstClr val="black">
                  <a:tint val="75000"/>
                </a:prstClr>
              </a:solidFill>
            </a:endParaRPr>
          </a:p>
        </p:txBody>
      </p:sp>
      <p:sp>
        <p:nvSpPr>
          <p:cNvPr id="2" name="Title 1"/>
          <p:cNvSpPr>
            <a:spLocks noGrp="1"/>
          </p:cNvSpPr>
          <p:nvPr>
            <p:ph type="title"/>
          </p:nvPr>
        </p:nvSpPr>
        <p:spPr/>
        <p:txBody>
          <a:bodyPr/>
          <a:lstStyle/>
          <a:p>
            <a:r>
              <a:rPr lang="en-CA" smtClean="0"/>
              <a:t>Click to edit Master title style</a:t>
            </a:r>
            <a:endParaRPr lang="en-US" dirty="0"/>
          </a:p>
        </p:txBody>
      </p:sp>
      <p:sp>
        <p:nvSpPr>
          <p:cNvPr id="3" name="Content Placeholder 2"/>
          <p:cNvSpPr>
            <a:spLocks noGrp="1"/>
          </p:cNvSpPr>
          <p:nvPr>
            <p:ph sz="half" idx="1"/>
          </p:nvPr>
        </p:nvSpPr>
        <p:spPr>
          <a:xfrm>
            <a:off x="161925" y="997387"/>
            <a:ext cx="4333875" cy="3808075"/>
          </a:xfrm>
        </p:spPr>
        <p:txBody>
          <a:bodyPr/>
          <a:lstStyle>
            <a:lvl1pPr>
              <a:defRPr sz="2200"/>
            </a:lvl1pPr>
            <a:lvl2pPr>
              <a:defRPr sz="1800"/>
            </a:lvl2pPr>
            <a:lvl3pPr>
              <a:defRPr sz="1600"/>
            </a:lvl3pPr>
            <a:lvl4pPr>
              <a:defRPr sz="1200"/>
            </a:lvl4pPr>
            <a:lvl5pPr>
              <a:defRPr sz="12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997387"/>
            <a:ext cx="4333672" cy="3808075"/>
          </a:xfrm>
        </p:spPr>
        <p:txBody>
          <a:bodyPr/>
          <a:lstStyle>
            <a:lvl1pPr>
              <a:defRPr sz="22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 name="Slide Number Placeholder 6"/>
          <p:cNvSpPr>
            <a:spLocks noGrp="1"/>
          </p:cNvSpPr>
          <p:nvPr>
            <p:ph type="sldNum" sz="quarter" idx="12"/>
          </p:nvPr>
        </p:nvSpPr>
        <p:spPr/>
        <p:txBody>
          <a:bodyPr/>
          <a:lstStyle/>
          <a:p>
            <a:fld id="{3EE012AE-3E0E-4714-8B35-ED820D4F0943}"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a:off x="0" y="4909224"/>
            <a:ext cx="9144000" cy="0"/>
          </a:xfrm>
          <a:prstGeom prst="line">
            <a:avLst/>
          </a:prstGeom>
          <a:ln>
            <a:solidFill>
              <a:srgbClr val="4000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8077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smtClean="0">
                <a:solidFill>
                  <a:prstClr val="black">
                    <a:tint val="75000"/>
                  </a:prstClr>
                </a:solidFill>
              </a:rPr>
              <a:t>Extreme Networks   |   North America Partner Conference   |   Las Vegas   |   July 2014</a:t>
            </a:r>
            <a:endParaRPr lang="en-US" dirty="0">
              <a:solidFill>
                <a:prstClr val="black">
                  <a:tint val="75000"/>
                </a:prstClr>
              </a:solidFill>
            </a:endParaRPr>
          </a:p>
        </p:txBody>
      </p:sp>
      <p:sp>
        <p:nvSpPr>
          <p:cNvPr id="2" name="Title 1"/>
          <p:cNvSpPr>
            <a:spLocks noGrp="1"/>
          </p:cNvSpPr>
          <p:nvPr>
            <p:ph type="title"/>
          </p:nvPr>
        </p:nvSpPr>
        <p:spPr>
          <a:xfrm>
            <a:off x="48645" y="56824"/>
            <a:ext cx="8229600" cy="857250"/>
          </a:xfrm>
        </p:spPr>
        <p:txBody>
          <a:bodyPr/>
          <a:lstStyle>
            <a:lvl1pPr>
              <a:defRPr/>
            </a:lvl1pPr>
          </a:lstStyle>
          <a:p>
            <a:r>
              <a:rPr lang="en-CA" smtClean="0"/>
              <a:t>Click to edit Master title style</a:t>
            </a:r>
            <a:endParaRPr lang="en-US" dirty="0"/>
          </a:p>
        </p:txBody>
      </p:sp>
      <p:sp>
        <p:nvSpPr>
          <p:cNvPr id="3" name="Text Placeholder 2"/>
          <p:cNvSpPr>
            <a:spLocks noGrp="1"/>
          </p:cNvSpPr>
          <p:nvPr>
            <p:ph type="body" idx="1"/>
          </p:nvPr>
        </p:nvSpPr>
        <p:spPr>
          <a:xfrm>
            <a:off x="161925" y="911390"/>
            <a:ext cx="4335463" cy="47982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161925" y="1533881"/>
            <a:ext cx="4335463" cy="3245642"/>
          </a:xfrm>
        </p:spPr>
        <p:txBody>
          <a:bodyPr/>
          <a:lstStyle>
            <a:lvl1pPr>
              <a:defRPr sz="20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4645026" y="911390"/>
            <a:ext cx="4291451" cy="47982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6" y="1533881"/>
            <a:ext cx="4297936" cy="3245642"/>
          </a:xfrm>
        </p:spPr>
        <p:txBody>
          <a:bodyPr/>
          <a:lstStyle>
            <a:lvl1pPr>
              <a:defRPr sz="20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9" name="Slide Number Placeholder 8"/>
          <p:cNvSpPr>
            <a:spLocks noGrp="1"/>
          </p:cNvSpPr>
          <p:nvPr>
            <p:ph type="sldNum" sz="quarter" idx="12"/>
          </p:nvPr>
        </p:nvSpPr>
        <p:spPr/>
        <p:txBody>
          <a:bodyPr/>
          <a:lstStyle/>
          <a:p>
            <a:fld id="{3EE012AE-3E0E-4714-8B35-ED820D4F0943}" type="slidenum">
              <a:rPr lang="en-US" smtClean="0">
                <a:solidFill>
                  <a:prstClr val="black">
                    <a:tint val="75000"/>
                  </a:prstClr>
                </a:solidFill>
              </a:rPr>
              <a:pPr/>
              <a:t>‹#›</a:t>
            </a:fld>
            <a:endParaRPr lang="en-US" dirty="0">
              <a:solidFill>
                <a:prstClr val="black">
                  <a:tint val="75000"/>
                </a:prstClr>
              </a:solidFill>
            </a:endParaRPr>
          </a:p>
        </p:txBody>
      </p:sp>
      <p:cxnSp>
        <p:nvCxnSpPr>
          <p:cNvPr id="10" name="Straight Connector 9"/>
          <p:cNvCxnSpPr/>
          <p:nvPr userDrawn="1"/>
        </p:nvCxnSpPr>
        <p:spPr>
          <a:xfrm>
            <a:off x="0" y="4909224"/>
            <a:ext cx="9144000" cy="0"/>
          </a:xfrm>
          <a:prstGeom prst="line">
            <a:avLst/>
          </a:prstGeom>
          <a:ln>
            <a:solidFill>
              <a:srgbClr val="4000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6878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solidFill>
                  <a:prstClr val="black">
                    <a:tint val="75000"/>
                  </a:prstClr>
                </a:solidFill>
              </a:rPr>
              <a:t>Extreme Networks   |   North America Partner Conference   |   Las Vegas   |   July 2014</a:t>
            </a:r>
            <a:endParaRPr lang="en-US" dirty="0">
              <a:solidFill>
                <a:prstClr val="black">
                  <a:tint val="75000"/>
                </a:prstClr>
              </a:solidFill>
            </a:endParaRPr>
          </a:p>
        </p:txBody>
      </p:sp>
      <p:sp>
        <p:nvSpPr>
          <p:cNvPr id="2" name="Title 1"/>
          <p:cNvSpPr>
            <a:spLocks noGrp="1"/>
          </p:cNvSpPr>
          <p:nvPr>
            <p:ph type="title"/>
          </p:nvPr>
        </p:nvSpPr>
        <p:spPr/>
        <p:txBody>
          <a:bodyPr/>
          <a:lstStyle/>
          <a:p>
            <a:r>
              <a:rPr lang="en-CA" smtClean="0"/>
              <a:t>Click to edit Master title style</a:t>
            </a:r>
            <a:endParaRPr lang="en-US"/>
          </a:p>
        </p:txBody>
      </p:sp>
      <p:sp>
        <p:nvSpPr>
          <p:cNvPr id="5" name="Slide Number Placeholder 4"/>
          <p:cNvSpPr>
            <a:spLocks noGrp="1"/>
          </p:cNvSpPr>
          <p:nvPr>
            <p:ph type="sldNum" sz="quarter" idx="12"/>
          </p:nvPr>
        </p:nvSpPr>
        <p:spPr/>
        <p:txBody>
          <a:bodyPr/>
          <a:lstStyle/>
          <a:p>
            <a:fld id="{3EE012AE-3E0E-4714-8B35-ED820D4F0943}" type="slidenum">
              <a:rPr lang="en-US" smtClean="0">
                <a:solidFill>
                  <a:prstClr val="black">
                    <a:tint val="75000"/>
                  </a:prstClr>
                </a:solidFill>
              </a:rPr>
              <a:pPr/>
              <a:t>‹#›</a:t>
            </a:fld>
            <a:endParaRPr lang="en-US" dirty="0">
              <a:solidFill>
                <a:prstClr val="black">
                  <a:tint val="75000"/>
                </a:prstClr>
              </a:solidFill>
            </a:endParaRPr>
          </a:p>
        </p:txBody>
      </p:sp>
      <p:cxnSp>
        <p:nvCxnSpPr>
          <p:cNvPr id="6" name="Straight Connector 5"/>
          <p:cNvCxnSpPr/>
          <p:nvPr userDrawn="1"/>
        </p:nvCxnSpPr>
        <p:spPr>
          <a:xfrm>
            <a:off x="0" y="4909224"/>
            <a:ext cx="9144000" cy="0"/>
          </a:xfrm>
          <a:prstGeom prst="line">
            <a:avLst/>
          </a:prstGeom>
          <a:ln>
            <a:solidFill>
              <a:srgbClr val="4000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8774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solidFill>
                  <a:prstClr val="black">
                    <a:tint val="75000"/>
                  </a:prstClr>
                </a:solidFill>
              </a:rPr>
              <a:t>Extreme Networks   |   North America Partner Conference   |   Las Vegas   |   July 2014</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EE012AE-3E0E-4714-8B35-ED820D4F0943}" type="slidenum">
              <a:rPr lang="en-US" smtClean="0">
                <a:solidFill>
                  <a:prstClr val="black">
                    <a:tint val="75000"/>
                  </a:prstClr>
                </a:solidFill>
              </a:rPr>
              <a:pPr/>
              <a:t>‹#›</a:t>
            </a:fld>
            <a:endParaRPr lang="en-US" dirty="0">
              <a:solidFill>
                <a:prstClr val="black">
                  <a:tint val="75000"/>
                </a:prstClr>
              </a:solidFill>
            </a:endParaRPr>
          </a:p>
        </p:txBody>
      </p:sp>
      <p:cxnSp>
        <p:nvCxnSpPr>
          <p:cNvPr id="5" name="Straight Connector 4"/>
          <p:cNvCxnSpPr/>
          <p:nvPr userDrawn="1"/>
        </p:nvCxnSpPr>
        <p:spPr>
          <a:xfrm>
            <a:off x="0" y="4909224"/>
            <a:ext cx="9144000" cy="0"/>
          </a:xfrm>
          <a:prstGeom prst="line">
            <a:avLst/>
          </a:prstGeom>
          <a:ln>
            <a:solidFill>
              <a:srgbClr val="4000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8374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plit horizon">
    <p:spTree>
      <p:nvGrpSpPr>
        <p:cNvPr id="1" name=""/>
        <p:cNvGrpSpPr/>
        <p:nvPr/>
      </p:nvGrpSpPr>
      <p:grpSpPr>
        <a:xfrm>
          <a:off x="0" y="0"/>
          <a:ext cx="0" cy="0"/>
          <a:chOff x="0" y="0"/>
          <a:chExt cx="0" cy="0"/>
        </a:xfrm>
      </p:grpSpPr>
      <p:sp>
        <p:nvSpPr>
          <p:cNvPr id="5" name="Rectangle 4"/>
          <p:cNvSpPr/>
          <p:nvPr userDrawn="1"/>
        </p:nvSpPr>
        <p:spPr>
          <a:xfrm>
            <a:off x="0" y="2574925"/>
            <a:ext cx="9144000" cy="25685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prstClr val="white"/>
              </a:solidFill>
            </a:endParaRPr>
          </a:p>
        </p:txBody>
      </p:sp>
      <p:sp>
        <p:nvSpPr>
          <p:cNvPr id="11" name="Text Placeholder 10"/>
          <p:cNvSpPr>
            <a:spLocks noGrp="1"/>
          </p:cNvSpPr>
          <p:nvPr>
            <p:ph type="body" sz="quarter" idx="10"/>
          </p:nvPr>
        </p:nvSpPr>
        <p:spPr>
          <a:xfrm>
            <a:off x="268288" y="2067919"/>
            <a:ext cx="6410170" cy="665864"/>
          </a:xfrm>
        </p:spPr>
        <p:txBody>
          <a:bodyPr>
            <a:noAutofit/>
          </a:bodyPr>
          <a:lstStyle>
            <a:lvl1pPr marL="0" indent="0">
              <a:buNone/>
              <a:defRPr sz="36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3" name="Text Placeholder 12"/>
          <p:cNvSpPr>
            <a:spLocks noGrp="1"/>
          </p:cNvSpPr>
          <p:nvPr>
            <p:ph type="body" sz="quarter" idx="11"/>
          </p:nvPr>
        </p:nvSpPr>
        <p:spPr>
          <a:xfrm>
            <a:off x="268497" y="2487879"/>
            <a:ext cx="8780463" cy="914400"/>
          </a:xfrm>
        </p:spPr>
        <p:txBody>
          <a:bodyPr>
            <a:noAutofit/>
          </a:bodyPr>
          <a:lstStyle>
            <a:lvl1pPr marL="0" indent="0">
              <a:buNone/>
              <a:defRPr sz="4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5" name="Text Placeholder 14"/>
          <p:cNvSpPr>
            <a:spLocks noGrp="1"/>
          </p:cNvSpPr>
          <p:nvPr>
            <p:ph type="body" sz="quarter" idx="12"/>
          </p:nvPr>
        </p:nvSpPr>
        <p:spPr>
          <a:xfrm>
            <a:off x="267120" y="3436835"/>
            <a:ext cx="8781840" cy="1511566"/>
          </a:xfrm>
        </p:spPr>
        <p:txBody>
          <a:bodyPr/>
          <a:lstStyle>
            <a:lvl1pPr>
              <a:defRPr>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2025025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0" name="Picture 9" descr="3678-PPT-Template-Cover_v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3030285" y="1994875"/>
            <a:ext cx="5803292" cy="755794"/>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63899800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3766818728"/>
      </p:ext>
    </p:extLst>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028CECAA-BC25-4A20-A0F9-515508910486}" type="slidenum">
              <a:rPr lang="en-US" smtClean="0">
                <a:solidFill>
                  <a:srgbClr val="584A83"/>
                </a:solidFill>
              </a:rPr>
              <a:pPr/>
              <a:t>‹#›</a:t>
            </a:fld>
            <a:endParaRPr lang="en-US" dirty="0">
              <a:solidFill>
                <a:srgbClr val="584A83"/>
              </a:solidFill>
            </a:endParaRPr>
          </a:p>
        </p:txBody>
      </p:sp>
    </p:spTree>
    <p:extLst>
      <p:ext uri="{BB962C8B-B14F-4D97-AF65-F5344CB8AC3E}">
        <p14:creationId xmlns:p14="http://schemas.microsoft.com/office/powerpoint/2010/main" val="1473882956"/>
      </p:ext>
    </p:extLst>
  </p:cSld>
  <p:clrMapOvr>
    <a:masterClrMapping/>
  </p:clrMapOvr>
  <p:timing>
    <p:tnLst>
      <p:par>
        <p:cTn id="1" dur="indefinite" restart="never" nodeType="tmRoot"/>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028CECAA-BC25-4A20-A0F9-515508910486}" type="slidenum">
              <a:rPr lang="en-US" smtClean="0">
                <a:solidFill>
                  <a:srgbClr val="584A83"/>
                </a:solidFill>
              </a:rPr>
              <a:pPr/>
              <a:t>‹#›</a:t>
            </a:fld>
            <a:endParaRPr lang="en-US" dirty="0">
              <a:solidFill>
                <a:srgbClr val="584A83"/>
              </a:solidFill>
            </a:endParaRPr>
          </a:p>
        </p:txBody>
      </p:sp>
    </p:spTree>
    <p:extLst>
      <p:ext uri="{BB962C8B-B14F-4D97-AF65-F5344CB8AC3E}">
        <p14:creationId xmlns:p14="http://schemas.microsoft.com/office/powerpoint/2010/main" val="417685129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038221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End">
    <p:spTree>
      <p:nvGrpSpPr>
        <p:cNvPr id="1" name=""/>
        <p:cNvGrpSpPr/>
        <p:nvPr/>
      </p:nvGrpSpPr>
      <p:grpSpPr>
        <a:xfrm>
          <a:off x="0" y="0"/>
          <a:ext cx="0" cy="0"/>
          <a:chOff x="0" y="0"/>
          <a:chExt cx="0" cy="0"/>
        </a:xfrm>
      </p:grpSpPr>
      <p:pic>
        <p:nvPicPr>
          <p:cNvPr id="4" name="Picture 3" descr="31-Corporate-Deck_v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01731947"/>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0" name="Picture 9" descr="3678-PPT-Template-Cover_v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3030285" y="1994875"/>
            <a:ext cx="5803292" cy="755794"/>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685320024"/>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549167058"/>
      </p:ext>
    </p:extLst>
  </p:cSld>
  <p:clrMapOvr>
    <a:masterClrMapping/>
  </p:clrMapOvr>
  <p:transition spd="med">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028CECAA-BC25-4A20-A0F9-515508910486}" type="slidenum">
              <a:rPr lang="en-US" smtClean="0">
                <a:solidFill>
                  <a:srgbClr val="584A83"/>
                </a:solidFill>
              </a:rPr>
              <a:pPr/>
              <a:t>‹#›</a:t>
            </a:fld>
            <a:endParaRPr lang="en-US" dirty="0">
              <a:solidFill>
                <a:srgbClr val="584A83"/>
              </a:solidFill>
            </a:endParaRPr>
          </a:p>
        </p:txBody>
      </p:sp>
    </p:spTree>
    <p:extLst>
      <p:ext uri="{BB962C8B-B14F-4D97-AF65-F5344CB8AC3E}">
        <p14:creationId xmlns:p14="http://schemas.microsoft.com/office/powerpoint/2010/main" val="3667703552"/>
      </p:ext>
    </p:extLst>
  </p:cSld>
  <p:clrMapOvr>
    <a:masterClrMapping/>
  </p:clrMapOvr>
  <p:timing>
    <p:tnLst>
      <p:par>
        <p:cTn id="1" dur="indefinite" restart="never" nodeType="tmRoot"/>
      </p:par>
    </p:tnLst>
  </p:timing>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028CECAA-BC25-4A20-A0F9-515508910486}" type="slidenum">
              <a:rPr lang="en-US" smtClean="0">
                <a:solidFill>
                  <a:srgbClr val="584A83"/>
                </a:solidFill>
              </a:rPr>
              <a:pPr/>
              <a:t>‹#›</a:t>
            </a:fld>
            <a:endParaRPr lang="en-US" dirty="0">
              <a:solidFill>
                <a:srgbClr val="584A83"/>
              </a:solidFill>
            </a:endParaRPr>
          </a:p>
        </p:txBody>
      </p:sp>
    </p:spTree>
    <p:extLst>
      <p:ext uri="{BB962C8B-B14F-4D97-AF65-F5344CB8AC3E}">
        <p14:creationId xmlns:p14="http://schemas.microsoft.com/office/powerpoint/2010/main" val="3376206442"/>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End">
    <p:spTree>
      <p:nvGrpSpPr>
        <p:cNvPr id="1" name=""/>
        <p:cNvGrpSpPr/>
        <p:nvPr/>
      </p:nvGrpSpPr>
      <p:grpSpPr>
        <a:xfrm>
          <a:off x="0" y="0"/>
          <a:ext cx="0" cy="0"/>
          <a:chOff x="0" y="0"/>
          <a:chExt cx="0" cy="0"/>
        </a:xfrm>
      </p:grpSpPr>
      <p:pic>
        <p:nvPicPr>
          <p:cNvPr id="4" name="Picture 3" descr="31-Corporate-Deck_v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37475919"/>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0" name="Picture 9" descr="3678-PPT-Template-Cover_v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3030285" y="1994875"/>
            <a:ext cx="5803292" cy="755794"/>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748763578"/>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2465783872"/>
      </p:ext>
    </p:extLst>
  </p:cSld>
  <p:clrMapOvr>
    <a:masterClrMapping/>
  </p:clrMapOvr>
  <p:transition spd="med">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028CECAA-BC25-4A20-A0F9-515508910486}" type="slidenum">
              <a:rPr lang="en-US" smtClean="0">
                <a:solidFill>
                  <a:srgbClr val="584A83"/>
                </a:solidFill>
              </a:rPr>
              <a:pPr/>
              <a:t>‹#›</a:t>
            </a:fld>
            <a:endParaRPr lang="en-US" dirty="0">
              <a:solidFill>
                <a:srgbClr val="584A83"/>
              </a:solidFill>
            </a:endParaRPr>
          </a:p>
        </p:txBody>
      </p:sp>
    </p:spTree>
    <p:extLst>
      <p:ext uri="{BB962C8B-B14F-4D97-AF65-F5344CB8AC3E}">
        <p14:creationId xmlns:p14="http://schemas.microsoft.com/office/powerpoint/2010/main" val="2484014378"/>
      </p:ext>
    </p:extLst>
  </p:cSld>
  <p:clrMapOvr>
    <a:masterClrMapping/>
  </p:clrMapOvr>
  <p:timing>
    <p:tnLst>
      <p:par>
        <p:cTn id="1" dur="indefinite" restart="never" nodeType="tmRoot"/>
      </p:par>
    </p:tnLst>
  </p:timing>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028CECAA-BC25-4A20-A0F9-515508910486}" type="slidenum">
              <a:rPr lang="en-US" smtClean="0">
                <a:solidFill>
                  <a:srgbClr val="584A83"/>
                </a:solidFill>
              </a:rPr>
              <a:pPr/>
              <a:t>‹#›</a:t>
            </a:fld>
            <a:endParaRPr lang="en-US" dirty="0">
              <a:solidFill>
                <a:srgbClr val="584A83"/>
              </a:solidFill>
            </a:endParaRPr>
          </a:p>
        </p:txBody>
      </p:sp>
    </p:spTree>
    <p:extLst>
      <p:ext uri="{BB962C8B-B14F-4D97-AF65-F5344CB8AC3E}">
        <p14:creationId xmlns:p14="http://schemas.microsoft.com/office/powerpoint/2010/main" val="223270413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26059461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End">
    <p:spTree>
      <p:nvGrpSpPr>
        <p:cNvPr id="1" name=""/>
        <p:cNvGrpSpPr/>
        <p:nvPr/>
      </p:nvGrpSpPr>
      <p:grpSpPr>
        <a:xfrm>
          <a:off x="0" y="0"/>
          <a:ext cx="0" cy="0"/>
          <a:chOff x="0" y="0"/>
          <a:chExt cx="0" cy="0"/>
        </a:xfrm>
      </p:grpSpPr>
      <p:pic>
        <p:nvPicPr>
          <p:cNvPr id="4" name="Picture 3" descr="31-Corporate-Deck_v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450828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084712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4" name="Picture 3" descr="31-Corporate-Deck_v1.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033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FC53C1E-EA2A-4099-BDC8-9BCDAEB0229E}" type="slidenum">
              <a:rPr lang="en-US" smtClean="0">
                <a:latin typeface="Calibri"/>
              </a:rPr>
              <a:pPr/>
              <a:t>‹#›</a:t>
            </a:fld>
            <a:endParaRPr lang="en-US" dirty="0">
              <a:latin typeface="Calibri"/>
            </a:endParaRPr>
          </a:p>
        </p:txBody>
      </p:sp>
      <p:sp>
        <p:nvSpPr>
          <p:cNvPr id="4" name="Title 16"/>
          <p:cNvSpPr>
            <a:spLocks noGrp="1"/>
          </p:cNvSpPr>
          <p:nvPr>
            <p:ph type="title"/>
          </p:nvPr>
        </p:nvSpPr>
        <p:spPr>
          <a:xfrm>
            <a:off x="2819400" y="0"/>
            <a:ext cx="6324600" cy="914400"/>
          </a:xfrm>
          <a:prstGeom prst="rect">
            <a:avLst/>
          </a:prstGeom>
        </p:spPr>
        <p:txBody>
          <a:bodyPr lIns="89879" tIns="44940" rIns="89879" bIns="44940" anchor="ctr"/>
          <a:lstStyle>
            <a:lvl1pPr marL="168524" indent="0" algn="l">
              <a:defRPr sz="2800"/>
            </a:lvl1pPr>
          </a:lstStyle>
          <a:p>
            <a:r>
              <a:rPr lang="en-US" smtClean="0"/>
              <a:t>Click to edit Master title style</a:t>
            </a:r>
            <a:endParaRPr lang="en-US" dirty="0"/>
          </a:p>
        </p:txBody>
      </p:sp>
    </p:spTree>
    <p:extLst>
      <p:ext uri="{BB962C8B-B14F-4D97-AF65-F5344CB8AC3E}">
        <p14:creationId xmlns:p14="http://schemas.microsoft.com/office/powerpoint/2010/main" val="16448109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254332" y="2175266"/>
            <a:ext cx="8721037" cy="498248"/>
          </a:xfrm>
        </p:spPr>
        <p:txBody>
          <a:bodyPr/>
          <a:lstStyle>
            <a:lvl1pPr>
              <a:lnSpc>
                <a:spcPct val="80000"/>
              </a:lnSpc>
              <a:defRPr sz="3600" baseline="0">
                <a:solidFill>
                  <a:srgbClr val="FFFFFF"/>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254333" y="2570217"/>
            <a:ext cx="8721036" cy="1160555"/>
          </a:xfrm>
        </p:spPr>
        <p:txBody>
          <a:bodyPr>
            <a:noAutofit/>
          </a:bodyPr>
          <a:lstStyle>
            <a:lvl1pPr marL="0" indent="0" algn="l">
              <a:lnSpc>
                <a:spcPct val="80000"/>
              </a:lnSpc>
              <a:buNone/>
              <a:defRPr sz="8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29"/>
          <p:cNvSpPr>
            <a:spLocks noGrp="1"/>
          </p:cNvSpPr>
          <p:nvPr>
            <p:ph type="body" sz="quarter" idx="10"/>
          </p:nvPr>
        </p:nvSpPr>
        <p:spPr>
          <a:xfrm>
            <a:off x="254334" y="4071220"/>
            <a:ext cx="6400800" cy="303637"/>
          </a:xfrm>
        </p:spPr>
        <p:txBody>
          <a:bodyPr>
            <a:normAutofit/>
          </a:bodyPr>
          <a:lstStyle>
            <a:lvl1pPr marL="0" indent="0">
              <a:lnSpc>
                <a:spcPct val="80000"/>
              </a:lnSpc>
              <a:buNone/>
              <a:defRPr sz="1800" baseline="0">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1061142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 name="Title 1"/>
          <p:cNvSpPr>
            <a:spLocks noGrp="1"/>
          </p:cNvSpPr>
          <p:nvPr>
            <p:ph type="ctrTitle"/>
          </p:nvPr>
        </p:nvSpPr>
        <p:spPr>
          <a:xfrm>
            <a:off x="3229583" y="693909"/>
            <a:ext cx="5622591" cy="1721090"/>
          </a:xfrm>
        </p:spPr>
        <p:txBody>
          <a:bodyPr anchor="b" anchorCtr="0"/>
          <a:lstStyle>
            <a:lvl1pPr algn="r">
              <a:lnSpc>
                <a:spcPts val="3600"/>
              </a:lnSpc>
              <a:defRPr>
                <a:solidFill>
                  <a:schemeClr val="bg1"/>
                </a:solidFill>
              </a:defRPr>
            </a:lvl1pPr>
          </a:lstStyle>
          <a:p>
            <a:r>
              <a:rPr lang="en-CA" smtClean="0"/>
              <a:t>Click to edit Master title style</a:t>
            </a:r>
            <a:endParaRPr lang="en-US" dirty="0"/>
          </a:p>
        </p:txBody>
      </p:sp>
      <p:sp>
        <p:nvSpPr>
          <p:cNvPr id="3" name="Subtitle 2"/>
          <p:cNvSpPr>
            <a:spLocks noGrp="1"/>
          </p:cNvSpPr>
          <p:nvPr>
            <p:ph type="subTitle" idx="1"/>
          </p:nvPr>
        </p:nvSpPr>
        <p:spPr>
          <a:xfrm>
            <a:off x="3612208" y="2441245"/>
            <a:ext cx="5239967" cy="1034780"/>
          </a:xfrm>
        </p:spPr>
        <p:txBody>
          <a:bodyPr>
            <a:noAutofit/>
          </a:bodyPr>
          <a:lstStyle>
            <a:lvl1pPr marL="0" indent="0" algn="r">
              <a:lnSpc>
                <a:spcPts val="2000"/>
              </a:lnSpc>
              <a:spcBef>
                <a:spcPts val="0"/>
              </a:spcBef>
              <a:buNone/>
              <a:defRPr sz="1600">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grpSp>
        <p:nvGrpSpPr>
          <p:cNvPr id="29" name="Group 28"/>
          <p:cNvGrpSpPr/>
          <p:nvPr userDrawn="1"/>
        </p:nvGrpSpPr>
        <p:grpSpPr>
          <a:xfrm>
            <a:off x="152994" y="150813"/>
            <a:ext cx="3082925" cy="1250949"/>
            <a:chOff x="9250363" y="150813"/>
            <a:chExt cx="3082925" cy="1250949"/>
          </a:xfrm>
        </p:grpSpPr>
        <p:sp>
          <p:nvSpPr>
            <p:cNvPr id="10" name="Freeform 7"/>
            <p:cNvSpPr>
              <a:spLocks/>
            </p:cNvSpPr>
            <p:nvPr userDrawn="1"/>
          </p:nvSpPr>
          <p:spPr bwMode="auto">
            <a:xfrm>
              <a:off x="11606213" y="781050"/>
              <a:ext cx="727075" cy="620712"/>
            </a:xfrm>
            <a:custGeom>
              <a:avLst/>
              <a:gdLst>
                <a:gd name="T0" fmla="*/ 408 w 458"/>
                <a:gd name="T1" fmla="*/ 50 h 391"/>
                <a:gd name="T2" fmla="*/ 408 w 458"/>
                <a:gd name="T3" fmla="*/ 340 h 391"/>
                <a:gd name="T4" fmla="*/ 0 w 458"/>
                <a:gd name="T5" fmla="*/ 340 h 391"/>
                <a:gd name="T6" fmla="*/ 0 w 458"/>
                <a:gd name="T7" fmla="*/ 391 h 391"/>
                <a:gd name="T8" fmla="*/ 458 w 458"/>
                <a:gd name="T9" fmla="*/ 391 h 391"/>
                <a:gd name="T10" fmla="*/ 458 w 458"/>
                <a:gd name="T11" fmla="*/ 0 h 391"/>
                <a:gd name="T12" fmla="*/ 408 w 458"/>
                <a:gd name="T13" fmla="*/ 50 h 391"/>
              </a:gdLst>
              <a:ahLst/>
              <a:cxnLst>
                <a:cxn ang="0">
                  <a:pos x="T0" y="T1"/>
                </a:cxn>
                <a:cxn ang="0">
                  <a:pos x="T2" y="T3"/>
                </a:cxn>
                <a:cxn ang="0">
                  <a:pos x="T4" y="T5"/>
                </a:cxn>
                <a:cxn ang="0">
                  <a:pos x="T6" y="T7"/>
                </a:cxn>
                <a:cxn ang="0">
                  <a:pos x="T8" y="T9"/>
                </a:cxn>
                <a:cxn ang="0">
                  <a:pos x="T10" y="T11"/>
                </a:cxn>
                <a:cxn ang="0">
                  <a:pos x="T12" y="T13"/>
                </a:cxn>
              </a:cxnLst>
              <a:rect l="0" t="0" r="r" b="b"/>
              <a:pathLst>
                <a:path w="458" h="391">
                  <a:moveTo>
                    <a:pt x="408" y="50"/>
                  </a:moveTo>
                  <a:lnTo>
                    <a:pt x="408" y="340"/>
                  </a:lnTo>
                  <a:lnTo>
                    <a:pt x="0" y="340"/>
                  </a:lnTo>
                  <a:lnTo>
                    <a:pt x="0" y="391"/>
                  </a:lnTo>
                  <a:lnTo>
                    <a:pt x="458" y="391"/>
                  </a:lnTo>
                  <a:lnTo>
                    <a:pt x="458" y="0"/>
                  </a:lnTo>
                  <a:lnTo>
                    <a:pt x="408" y="50"/>
                  </a:lnTo>
                  <a:close/>
                </a:path>
              </a:pathLst>
            </a:custGeom>
            <a:solidFill>
              <a:srgbClr val="400099"/>
            </a:solidFill>
            <a:ln>
              <a:noFill/>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1" name="Freeform 8"/>
            <p:cNvSpPr>
              <a:spLocks/>
            </p:cNvSpPr>
            <p:nvPr userDrawn="1"/>
          </p:nvSpPr>
          <p:spPr bwMode="auto">
            <a:xfrm>
              <a:off x="9250363" y="150813"/>
              <a:ext cx="725487" cy="620712"/>
            </a:xfrm>
            <a:custGeom>
              <a:avLst/>
              <a:gdLst>
                <a:gd name="T0" fmla="*/ 49 w 457"/>
                <a:gd name="T1" fmla="*/ 48 h 391"/>
                <a:gd name="T2" fmla="*/ 457 w 457"/>
                <a:gd name="T3" fmla="*/ 48 h 391"/>
                <a:gd name="T4" fmla="*/ 457 w 457"/>
                <a:gd name="T5" fmla="*/ 0 h 391"/>
                <a:gd name="T6" fmla="*/ 0 w 457"/>
                <a:gd name="T7" fmla="*/ 0 h 391"/>
                <a:gd name="T8" fmla="*/ 0 w 457"/>
                <a:gd name="T9" fmla="*/ 391 h 391"/>
                <a:gd name="T10" fmla="*/ 49 w 457"/>
                <a:gd name="T11" fmla="*/ 342 h 391"/>
                <a:gd name="T12" fmla="*/ 49 w 457"/>
                <a:gd name="T13" fmla="*/ 48 h 391"/>
              </a:gdLst>
              <a:ahLst/>
              <a:cxnLst>
                <a:cxn ang="0">
                  <a:pos x="T0" y="T1"/>
                </a:cxn>
                <a:cxn ang="0">
                  <a:pos x="T2" y="T3"/>
                </a:cxn>
                <a:cxn ang="0">
                  <a:pos x="T4" y="T5"/>
                </a:cxn>
                <a:cxn ang="0">
                  <a:pos x="T6" y="T7"/>
                </a:cxn>
                <a:cxn ang="0">
                  <a:pos x="T8" y="T9"/>
                </a:cxn>
                <a:cxn ang="0">
                  <a:pos x="T10" y="T11"/>
                </a:cxn>
                <a:cxn ang="0">
                  <a:pos x="T12" y="T13"/>
                </a:cxn>
              </a:cxnLst>
              <a:rect l="0" t="0" r="r" b="b"/>
              <a:pathLst>
                <a:path w="457" h="391">
                  <a:moveTo>
                    <a:pt x="49" y="48"/>
                  </a:moveTo>
                  <a:lnTo>
                    <a:pt x="457" y="48"/>
                  </a:lnTo>
                  <a:lnTo>
                    <a:pt x="457" y="0"/>
                  </a:lnTo>
                  <a:lnTo>
                    <a:pt x="0" y="0"/>
                  </a:lnTo>
                  <a:lnTo>
                    <a:pt x="0" y="391"/>
                  </a:lnTo>
                  <a:lnTo>
                    <a:pt x="49" y="342"/>
                  </a:lnTo>
                  <a:lnTo>
                    <a:pt x="49" y="48"/>
                  </a:lnTo>
                  <a:close/>
                </a:path>
              </a:pathLst>
            </a:custGeom>
            <a:solidFill>
              <a:srgbClr val="400099"/>
            </a:solidFill>
            <a:ln>
              <a:noFill/>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2" name="Freeform 9"/>
            <p:cNvSpPr>
              <a:spLocks noEditPoints="1"/>
            </p:cNvSpPr>
            <p:nvPr userDrawn="1"/>
          </p:nvSpPr>
          <p:spPr bwMode="auto">
            <a:xfrm>
              <a:off x="9505950" y="406400"/>
              <a:ext cx="242887" cy="298450"/>
            </a:xfrm>
            <a:custGeom>
              <a:avLst/>
              <a:gdLst>
                <a:gd name="T0" fmla="*/ 0 w 215"/>
                <a:gd name="T1" fmla="*/ 0 h 264"/>
                <a:gd name="T2" fmla="*/ 111 w 215"/>
                <a:gd name="T3" fmla="*/ 0 h 264"/>
                <a:gd name="T4" fmla="*/ 154 w 215"/>
                <a:gd name="T5" fmla="*/ 7 h 264"/>
                <a:gd name="T6" fmla="*/ 185 w 215"/>
                <a:gd name="T7" fmla="*/ 26 h 264"/>
                <a:gd name="T8" fmla="*/ 200 w 215"/>
                <a:gd name="T9" fmla="*/ 48 h 264"/>
                <a:gd name="T10" fmla="*/ 205 w 215"/>
                <a:gd name="T11" fmla="*/ 75 h 264"/>
                <a:gd name="T12" fmla="*/ 205 w 215"/>
                <a:gd name="T13" fmla="*/ 75 h 264"/>
                <a:gd name="T14" fmla="*/ 200 w 215"/>
                <a:gd name="T15" fmla="*/ 105 h 264"/>
                <a:gd name="T16" fmla="*/ 183 w 215"/>
                <a:gd name="T17" fmla="*/ 127 h 264"/>
                <a:gd name="T18" fmla="*/ 159 w 215"/>
                <a:gd name="T19" fmla="*/ 143 h 264"/>
                <a:gd name="T20" fmla="*/ 128 w 215"/>
                <a:gd name="T21" fmla="*/ 151 h 264"/>
                <a:gd name="T22" fmla="*/ 215 w 215"/>
                <a:gd name="T23" fmla="*/ 264 h 264"/>
                <a:gd name="T24" fmla="*/ 190 w 215"/>
                <a:gd name="T25" fmla="*/ 264 h 264"/>
                <a:gd name="T26" fmla="*/ 106 w 215"/>
                <a:gd name="T27" fmla="*/ 154 h 264"/>
                <a:gd name="T28" fmla="*/ 105 w 215"/>
                <a:gd name="T29" fmla="*/ 154 h 264"/>
                <a:gd name="T30" fmla="*/ 20 w 215"/>
                <a:gd name="T31" fmla="*/ 154 h 264"/>
                <a:gd name="T32" fmla="*/ 20 w 215"/>
                <a:gd name="T33" fmla="*/ 264 h 264"/>
                <a:gd name="T34" fmla="*/ 0 w 215"/>
                <a:gd name="T35" fmla="*/ 264 h 264"/>
                <a:gd name="T36" fmla="*/ 0 w 215"/>
                <a:gd name="T37" fmla="*/ 0 h 264"/>
                <a:gd name="T38" fmla="*/ 109 w 215"/>
                <a:gd name="T39" fmla="*/ 137 h 264"/>
                <a:gd name="T40" fmla="*/ 140 w 215"/>
                <a:gd name="T41" fmla="*/ 132 h 264"/>
                <a:gd name="T42" fmla="*/ 164 w 215"/>
                <a:gd name="T43" fmla="*/ 120 h 264"/>
                <a:gd name="T44" fmla="*/ 180 w 215"/>
                <a:gd name="T45" fmla="*/ 102 h 264"/>
                <a:gd name="T46" fmla="*/ 186 w 215"/>
                <a:gd name="T47" fmla="*/ 76 h 264"/>
                <a:gd name="T48" fmla="*/ 186 w 215"/>
                <a:gd name="T49" fmla="*/ 75 h 264"/>
                <a:gd name="T50" fmla="*/ 166 w 215"/>
                <a:gd name="T51" fmla="*/ 33 h 264"/>
                <a:gd name="T52" fmla="*/ 110 w 215"/>
                <a:gd name="T53" fmla="*/ 17 h 264"/>
                <a:gd name="T54" fmla="*/ 20 w 215"/>
                <a:gd name="T55" fmla="*/ 17 h 264"/>
                <a:gd name="T56" fmla="*/ 20 w 215"/>
                <a:gd name="T57" fmla="*/ 137 h 264"/>
                <a:gd name="T58" fmla="*/ 109 w 215"/>
                <a:gd name="T59" fmla="*/ 13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5" h="264">
                  <a:moveTo>
                    <a:pt x="0" y="0"/>
                  </a:moveTo>
                  <a:cubicBezTo>
                    <a:pt x="111" y="0"/>
                    <a:pt x="111" y="0"/>
                    <a:pt x="111" y="0"/>
                  </a:cubicBezTo>
                  <a:cubicBezTo>
                    <a:pt x="127" y="0"/>
                    <a:pt x="142" y="2"/>
                    <a:pt x="154" y="7"/>
                  </a:cubicBezTo>
                  <a:cubicBezTo>
                    <a:pt x="167" y="11"/>
                    <a:pt x="177" y="18"/>
                    <a:pt x="185" y="26"/>
                  </a:cubicBezTo>
                  <a:cubicBezTo>
                    <a:pt x="192" y="32"/>
                    <a:pt x="197" y="39"/>
                    <a:pt x="200" y="48"/>
                  </a:cubicBezTo>
                  <a:cubicBezTo>
                    <a:pt x="204" y="56"/>
                    <a:pt x="205" y="65"/>
                    <a:pt x="205" y="75"/>
                  </a:cubicBezTo>
                  <a:cubicBezTo>
                    <a:pt x="205" y="75"/>
                    <a:pt x="205" y="75"/>
                    <a:pt x="205" y="75"/>
                  </a:cubicBezTo>
                  <a:cubicBezTo>
                    <a:pt x="205" y="87"/>
                    <a:pt x="203" y="96"/>
                    <a:pt x="200" y="105"/>
                  </a:cubicBezTo>
                  <a:cubicBezTo>
                    <a:pt x="196" y="114"/>
                    <a:pt x="190" y="121"/>
                    <a:pt x="183" y="127"/>
                  </a:cubicBezTo>
                  <a:cubicBezTo>
                    <a:pt x="176" y="134"/>
                    <a:pt x="168" y="139"/>
                    <a:pt x="159" y="143"/>
                  </a:cubicBezTo>
                  <a:cubicBezTo>
                    <a:pt x="149" y="147"/>
                    <a:pt x="139" y="149"/>
                    <a:pt x="128" y="151"/>
                  </a:cubicBezTo>
                  <a:cubicBezTo>
                    <a:pt x="215" y="264"/>
                    <a:pt x="215" y="264"/>
                    <a:pt x="215" y="264"/>
                  </a:cubicBezTo>
                  <a:cubicBezTo>
                    <a:pt x="190" y="264"/>
                    <a:pt x="190" y="264"/>
                    <a:pt x="190" y="264"/>
                  </a:cubicBezTo>
                  <a:cubicBezTo>
                    <a:pt x="106" y="154"/>
                    <a:pt x="106" y="154"/>
                    <a:pt x="106" y="154"/>
                  </a:cubicBezTo>
                  <a:cubicBezTo>
                    <a:pt x="105" y="154"/>
                    <a:pt x="105" y="154"/>
                    <a:pt x="105" y="154"/>
                  </a:cubicBezTo>
                  <a:cubicBezTo>
                    <a:pt x="20" y="154"/>
                    <a:pt x="20" y="154"/>
                    <a:pt x="20" y="154"/>
                  </a:cubicBezTo>
                  <a:cubicBezTo>
                    <a:pt x="20" y="264"/>
                    <a:pt x="20" y="264"/>
                    <a:pt x="20" y="264"/>
                  </a:cubicBezTo>
                  <a:cubicBezTo>
                    <a:pt x="0" y="264"/>
                    <a:pt x="0" y="264"/>
                    <a:pt x="0" y="264"/>
                  </a:cubicBezTo>
                  <a:lnTo>
                    <a:pt x="0" y="0"/>
                  </a:lnTo>
                  <a:close/>
                  <a:moveTo>
                    <a:pt x="109" y="137"/>
                  </a:moveTo>
                  <a:cubicBezTo>
                    <a:pt x="120" y="137"/>
                    <a:pt x="130" y="135"/>
                    <a:pt x="140" y="132"/>
                  </a:cubicBezTo>
                  <a:cubicBezTo>
                    <a:pt x="149" y="130"/>
                    <a:pt x="157" y="126"/>
                    <a:pt x="164" y="120"/>
                  </a:cubicBezTo>
                  <a:cubicBezTo>
                    <a:pt x="171" y="115"/>
                    <a:pt x="176" y="109"/>
                    <a:pt x="180" y="102"/>
                  </a:cubicBezTo>
                  <a:cubicBezTo>
                    <a:pt x="184" y="94"/>
                    <a:pt x="186" y="86"/>
                    <a:pt x="186" y="76"/>
                  </a:cubicBezTo>
                  <a:cubicBezTo>
                    <a:pt x="186" y="75"/>
                    <a:pt x="186" y="75"/>
                    <a:pt x="186" y="75"/>
                  </a:cubicBezTo>
                  <a:cubicBezTo>
                    <a:pt x="186" y="57"/>
                    <a:pt x="179" y="43"/>
                    <a:pt x="166" y="33"/>
                  </a:cubicBezTo>
                  <a:cubicBezTo>
                    <a:pt x="153" y="23"/>
                    <a:pt x="134" y="17"/>
                    <a:pt x="110" y="17"/>
                  </a:cubicBezTo>
                  <a:cubicBezTo>
                    <a:pt x="20" y="17"/>
                    <a:pt x="20" y="17"/>
                    <a:pt x="20" y="17"/>
                  </a:cubicBezTo>
                  <a:cubicBezTo>
                    <a:pt x="20" y="137"/>
                    <a:pt x="20" y="137"/>
                    <a:pt x="20" y="137"/>
                  </a:cubicBezTo>
                  <a:lnTo>
                    <a:pt x="109" y="137"/>
                  </a:lnTo>
                  <a:close/>
                </a:path>
              </a:pathLst>
            </a:custGeom>
            <a:solidFill>
              <a:srgbClr val="400099"/>
            </a:solidFill>
            <a:ln>
              <a:noFill/>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3" name="Rectangle 10"/>
            <p:cNvSpPr>
              <a:spLocks noChangeArrowheads="1"/>
            </p:cNvSpPr>
            <p:nvPr userDrawn="1"/>
          </p:nvSpPr>
          <p:spPr bwMode="auto">
            <a:xfrm>
              <a:off x="9805988" y="406400"/>
              <a:ext cx="23812" cy="298450"/>
            </a:xfrm>
            <a:prstGeom prst="rect">
              <a:avLst/>
            </a:prstGeom>
            <a:solidFill>
              <a:srgbClr val="400099"/>
            </a:solidFill>
            <a:ln>
              <a:noFill/>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4" name="Freeform 11"/>
            <p:cNvSpPr>
              <a:spLocks/>
            </p:cNvSpPr>
            <p:nvPr userDrawn="1"/>
          </p:nvSpPr>
          <p:spPr bwMode="auto">
            <a:xfrm>
              <a:off x="9896475" y="401638"/>
              <a:ext cx="266700" cy="307975"/>
            </a:xfrm>
            <a:custGeom>
              <a:avLst/>
              <a:gdLst>
                <a:gd name="T0" fmla="*/ 132 w 236"/>
                <a:gd name="T1" fmla="*/ 273 h 273"/>
                <a:gd name="T2" fmla="*/ 76 w 236"/>
                <a:gd name="T3" fmla="*/ 262 h 273"/>
                <a:gd name="T4" fmla="*/ 35 w 236"/>
                <a:gd name="T5" fmla="*/ 233 h 273"/>
                <a:gd name="T6" fmla="*/ 9 w 236"/>
                <a:gd name="T7" fmla="*/ 190 h 273"/>
                <a:gd name="T8" fmla="*/ 0 w 236"/>
                <a:gd name="T9" fmla="*/ 137 h 273"/>
                <a:gd name="T10" fmla="*/ 0 w 236"/>
                <a:gd name="T11" fmla="*/ 137 h 273"/>
                <a:gd name="T12" fmla="*/ 9 w 236"/>
                <a:gd name="T13" fmla="*/ 85 h 273"/>
                <a:gd name="T14" fmla="*/ 35 w 236"/>
                <a:gd name="T15" fmla="*/ 42 h 273"/>
                <a:gd name="T16" fmla="*/ 77 w 236"/>
                <a:gd name="T17" fmla="*/ 11 h 273"/>
                <a:gd name="T18" fmla="*/ 130 w 236"/>
                <a:gd name="T19" fmla="*/ 0 h 273"/>
                <a:gd name="T20" fmla="*/ 160 w 236"/>
                <a:gd name="T21" fmla="*/ 2 h 273"/>
                <a:gd name="T22" fmla="*/ 185 w 236"/>
                <a:gd name="T23" fmla="*/ 9 h 273"/>
                <a:gd name="T24" fmla="*/ 206 w 236"/>
                <a:gd name="T25" fmla="*/ 20 h 273"/>
                <a:gd name="T26" fmla="*/ 227 w 236"/>
                <a:gd name="T27" fmla="*/ 35 h 273"/>
                <a:gd name="T28" fmla="*/ 214 w 236"/>
                <a:gd name="T29" fmla="*/ 50 h 273"/>
                <a:gd name="T30" fmla="*/ 179 w 236"/>
                <a:gd name="T31" fmla="*/ 27 h 273"/>
                <a:gd name="T32" fmla="*/ 129 w 236"/>
                <a:gd name="T33" fmla="*/ 18 h 273"/>
                <a:gd name="T34" fmla="*/ 85 w 236"/>
                <a:gd name="T35" fmla="*/ 27 h 273"/>
                <a:gd name="T36" fmla="*/ 50 w 236"/>
                <a:gd name="T37" fmla="*/ 53 h 273"/>
                <a:gd name="T38" fmla="*/ 28 w 236"/>
                <a:gd name="T39" fmla="*/ 91 h 273"/>
                <a:gd name="T40" fmla="*/ 20 w 236"/>
                <a:gd name="T41" fmla="*/ 136 h 273"/>
                <a:gd name="T42" fmla="*/ 20 w 236"/>
                <a:gd name="T43" fmla="*/ 136 h 273"/>
                <a:gd name="T44" fmla="*/ 28 w 236"/>
                <a:gd name="T45" fmla="*/ 184 h 273"/>
                <a:gd name="T46" fmla="*/ 50 w 236"/>
                <a:gd name="T47" fmla="*/ 222 h 273"/>
                <a:gd name="T48" fmla="*/ 86 w 236"/>
                <a:gd name="T49" fmla="*/ 246 h 273"/>
                <a:gd name="T50" fmla="*/ 133 w 236"/>
                <a:gd name="T51" fmla="*/ 255 h 273"/>
                <a:gd name="T52" fmla="*/ 158 w 236"/>
                <a:gd name="T53" fmla="*/ 253 h 273"/>
                <a:gd name="T54" fmla="*/ 180 w 236"/>
                <a:gd name="T55" fmla="*/ 246 h 273"/>
                <a:gd name="T56" fmla="*/ 201 w 236"/>
                <a:gd name="T57" fmla="*/ 237 h 273"/>
                <a:gd name="T58" fmla="*/ 217 w 236"/>
                <a:gd name="T59" fmla="*/ 225 h 273"/>
                <a:gd name="T60" fmla="*/ 217 w 236"/>
                <a:gd name="T61" fmla="*/ 150 h 273"/>
                <a:gd name="T62" fmla="*/ 129 w 236"/>
                <a:gd name="T63" fmla="*/ 150 h 273"/>
                <a:gd name="T64" fmla="*/ 129 w 236"/>
                <a:gd name="T65" fmla="*/ 132 h 273"/>
                <a:gd name="T66" fmla="*/ 236 w 236"/>
                <a:gd name="T67" fmla="*/ 132 h 273"/>
                <a:gd name="T68" fmla="*/ 236 w 236"/>
                <a:gd name="T69" fmla="*/ 234 h 273"/>
                <a:gd name="T70" fmla="*/ 191 w 236"/>
                <a:gd name="T71" fmla="*/ 261 h 273"/>
                <a:gd name="T72" fmla="*/ 132 w 236"/>
                <a:gd name="T73" fmla="*/ 27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6" h="273">
                  <a:moveTo>
                    <a:pt x="132" y="273"/>
                  </a:moveTo>
                  <a:cubicBezTo>
                    <a:pt x="111" y="273"/>
                    <a:pt x="93" y="270"/>
                    <a:pt x="76" y="262"/>
                  </a:cubicBezTo>
                  <a:cubicBezTo>
                    <a:pt x="60" y="255"/>
                    <a:pt x="46" y="246"/>
                    <a:pt x="35" y="233"/>
                  </a:cubicBezTo>
                  <a:cubicBezTo>
                    <a:pt x="23" y="221"/>
                    <a:pt x="15" y="206"/>
                    <a:pt x="9" y="190"/>
                  </a:cubicBezTo>
                  <a:cubicBezTo>
                    <a:pt x="3" y="174"/>
                    <a:pt x="0" y="156"/>
                    <a:pt x="0" y="137"/>
                  </a:cubicBezTo>
                  <a:cubicBezTo>
                    <a:pt x="0" y="137"/>
                    <a:pt x="0" y="137"/>
                    <a:pt x="0" y="137"/>
                  </a:cubicBezTo>
                  <a:cubicBezTo>
                    <a:pt x="0" y="119"/>
                    <a:pt x="3" y="102"/>
                    <a:pt x="9" y="85"/>
                  </a:cubicBezTo>
                  <a:cubicBezTo>
                    <a:pt x="15" y="69"/>
                    <a:pt x="24" y="54"/>
                    <a:pt x="35" y="42"/>
                  </a:cubicBezTo>
                  <a:cubicBezTo>
                    <a:pt x="47" y="29"/>
                    <a:pt x="60" y="19"/>
                    <a:pt x="77" y="11"/>
                  </a:cubicBezTo>
                  <a:cubicBezTo>
                    <a:pt x="93" y="4"/>
                    <a:pt x="110" y="0"/>
                    <a:pt x="130" y="0"/>
                  </a:cubicBezTo>
                  <a:cubicBezTo>
                    <a:pt x="141" y="0"/>
                    <a:pt x="151" y="1"/>
                    <a:pt x="160" y="2"/>
                  </a:cubicBezTo>
                  <a:cubicBezTo>
                    <a:pt x="169" y="4"/>
                    <a:pt x="177" y="6"/>
                    <a:pt x="185" y="9"/>
                  </a:cubicBezTo>
                  <a:cubicBezTo>
                    <a:pt x="192" y="12"/>
                    <a:pt x="200" y="16"/>
                    <a:pt x="206" y="20"/>
                  </a:cubicBezTo>
                  <a:cubicBezTo>
                    <a:pt x="213" y="24"/>
                    <a:pt x="220" y="29"/>
                    <a:pt x="227" y="35"/>
                  </a:cubicBezTo>
                  <a:cubicBezTo>
                    <a:pt x="214" y="50"/>
                    <a:pt x="214" y="50"/>
                    <a:pt x="214" y="50"/>
                  </a:cubicBezTo>
                  <a:cubicBezTo>
                    <a:pt x="204" y="40"/>
                    <a:pt x="192" y="33"/>
                    <a:pt x="179" y="27"/>
                  </a:cubicBezTo>
                  <a:cubicBezTo>
                    <a:pt x="165" y="21"/>
                    <a:pt x="149" y="18"/>
                    <a:pt x="129" y="18"/>
                  </a:cubicBezTo>
                  <a:cubicBezTo>
                    <a:pt x="113" y="18"/>
                    <a:pt x="98" y="21"/>
                    <a:pt x="85" y="27"/>
                  </a:cubicBezTo>
                  <a:cubicBezTo>
                    <a:pt x="72" y="34"/>
                    <a:pt x="60" y="42"/>
                    <a:pt x="50" y="53"/>
                  </a:cubicBezTo>
                  <a:cubicBezTo>
                    <a:pt x="41" y="64"/>
                    <a:pt x="33" y="76"/>
                    <a:pt x="28" y="91"/>
                  </a:cubicBezTo>
                  <a:cubicBezTo>
                    <a:pt x="23" y="105"/>
                    <a:pt x="20" y="120"/>
                    <a:pt x="20" y="136"/>
                  </a:cubicBezTo>
                  <a:cubicBezTo>
                    <a:pt x="20" y="136"/>
                    <a:pt x="20" y="136"/>
                    <a:pt x="20" y="136"/>
                  </a:cubicBezTo>
                  <a:cubicBezTo>
                    <a:pt x="20" y="154"/>
                    <a:pt x="23" y="169"/>
                    <a:pt x="28" y="184"/>
                  </a:cubicBezTo>
                  <a:cubicBezTo>
                    <a:pt x="33" y="198"/>
                    <a:pt x="40" y="211"/>
                    <a:pt x="50" y="222"/>
                  </a:cubicBezTo>
                  <a:cubicBezTo>
                    <a:pt x="60" y="232"/>
                    <a:pt x="72" y="240"/>
                    <a:pt x="86" y="246"/>
                  </a:cubicBezTo>
                  <a:cubicBezTo>
                    <a:pt x="100" y="252"/>
                    <a:pt x="116" y="255"/>
                    <a:pt x="133" y="255"/>
                  </a:cubicBezTo>
                  <a:cubicBezTo>
                    <a:pt x="141" y="255"/>
                    <a:pt x="150" y="255"/>
                    <a:pt x="158" y="253"/>
                  </a:cubicBezTo>
                  <a:cubicBezTo>
                    <a:pt x="166" y="251"/>
                    <a:pt x="173" y="249"/>
                    <a:pt x="180" y="246"/>
                  </a:cubicBezTo>
                  <a:cubicBezTo>
                    <a:pt x="188" y="244"/>
                    <a:pt x="194" y="240"/>
                    <a:pt x="201" y="237"/>
                  </a:cubicBezTo>
                  <a:cubicBezTo>
                    <a:pt x="207" y="233"/>
                    <a:pt x="212" y="229"/>
                    <a:pt x="217" y="225"/>
                  </a:cubicBezTo>
                  <a:cubicBezTo>
                    <a:pt x="217" y="150"/>
                    <a:pt x="217" y="150"/>
                    <a:pt x="217" y="150"/>
                  </a:cubicBezTo>
                  <a:cubicBezTo>
                    <a:pt x="129" y="150"/>
                    <a:pt x="129" y="150"/>
                    <a:pt x="129" y="150"/>
                  </a:cubicBezTo>
                  <a:cubicBezTo>
                    <a:pt x="129" y="132"/>
                    <a:pt x="129" y="132"/>
                    <a:pt x="129" y="132"/>
                  </a:cubicBezTo>
                  <a:cubicBezTo>
                    <a:pt x="236" y="132"/>
                    <a:pt x="236" y="132"/>
                    <a:pt x="236" y="132"/>
                  </a:cubicBezTo>
                  <a:cubicBezTo>
                    <a:pt x="236" y="234"/>
                    <a:pt x="236" y="234"/>
                    <a:pt x="236" y="234"/>
                  </a:cubicBezTo>
                  <a:cubicBezTo>
                    <a:pt x="224" y="244"/>
                    <a:pt x="209" y="253"/>
                    <a:pt x="191" y="261"/>
                  </a:cubicBezTo>
                  <a:cubicBezTo>
                    <a:pt x="174" y="269"/>
                    <a:pt x="154" y="273"/>
                    <a:pt x="132" y="273"/>
                  </a:cubicBezTo>
                  <a:close/>
                </a:path>
              </a:pathLst>
            </a:custGeom>
            <a:solidFill>
              <a:srgbClr val="400099"/>
            </a:solidFill>
            <a:ln>
              <a:noFill/>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5" name="Freeform 12"/>
            <p:cNvSpPr>
              <a:spLocks/>
            </p:cNvSpPr>
            <p:nvPr userDrawn="1"/>
          </p:nvSpPr>
          <p:spPr bwMode="auto">
            <a:xfrm>
              <a:off x="10233025" y="406400"/>
              <a:ext cx="234950" cy="298450"/>
            </a:xfrm>
            <a:custGeom>
              <a:avLst/>
              <a:gdLst>
                <a:gd name="T0" fmla="*/ 0 w 148"/>
                <a:gd name="T1" fmla="*/ 0 h 188"/>
                <a:gd name="T2" fmla="*/ 14 w 148"/>
                <a:gd name="T3" fmla="*/ 0 h 188"/>
                <a:gd name="T4" fmla="*/ 14 w 148"/>
                <a:gd name="T5" fmla="*/ 87 h 188"/>
                <a:gd name="T6" fmla="*/ 134 w 148"/>
                <a:gd name="T7" fmla="*/ 87 h 188"/>
                <a:gd name="T8" fmla="*/ 134 w 148"/>
                <a:gd name="T9" fmla="*/ 0 h 188"/>
                <a:gd name="T10" fmla="*/ 148 w 148"/>
                <a:gd name="T11" fmla="*/ 0 h 188"/>
                <a:gd name="T12" fmla="*/ 148 w 148"/>
                <a:gd name="T13" fmla="*/ 188 h 188"/>
                <a:gd name="T14" fmla="*/ 134 w 148"/>
                <a:gd name="T15" fmla="*/ 188 h 188"/>
                <a:gd name="T16" fmla="*/ 134 w 148"/>
                <a:gd name="T17" fmla="*/ 100 h 188"/>
                <a:gd name="T18" fmla="*/ 14 w 148"/>
                <a:gd name="T19" fmla="*/ 100 h 188"/>
                <a:gd name="T20" fmla="*/ 14 w 148"/>
                <a:gd name="T21" fmla="*/ 188 h 188"/>
                <a:gd name="T22" fmla="*/ 0 w 148"/>
                <a:gd name="T23" fmla="*/ 188 h 188"/>
                <a:gd name="T24" fmla="*/ 0 w 148"/>
                <a:gd name="T25"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88">
                  <a:moveTo>
                    <a:pt x="0" y="0"/>
                  </a:moveTo>
                  <a:lnTo>
                    <a:pt x="14" y="0"/>
                  </a:lnTo>
                  <a:lnTo>
                    <a:pt x="14" y="87"/>
                  </a:lnTo>
                  <a:lnTo>
                    <a:pt x="134" y="87"/>
                  </a:lnTo>
                  <a:lnTo>
                    <a:pt x="134" y="0"/>
                  </a:lnTo>
                  <a:lnTo>
                    <a:pt x="148" y="0"/>
                  </a:lnTo>
                  <a:lnTo>
                    <a:pt x="148" y="188"/>
                  </a:lnTo>
                  <a:lnTo>
                    <a:pt x="134" y="188"/>
                  </a:lnTo>
                  <a:lnTo>
                    <a:pt x="134" y="100"/>
                  </a:lnTo>
                  <a:lnTo>
                    <a:pt x="14" y="100"/>
                  </a:lnTo>
                  <a:lnTo>
                    <a:pt x="14" y="188"/>
                  </a:lnTo>
                  <a:lnTo>
                    <a:pt x="0" y="188"/>
                  </a:lnTo>
                  <a:lnTo>
                    <a:pt x="0" y="0"/>
                  </a:lnTo>
                  <a:close/>
                </a:path>
              </a:pathLst>
            </a:custGeom>
            <a:solidFill>
              <a:srgbClr val="400099"/>
            </a:solidFill>
            <a:ln>
              <a:noFill/>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6" name="Freeform 13"/>
            <p:cNvSpPr>
              <a:spLocks/>
            </p:cNvSpPr>
            <p:nvPr userDrawn="1"/>
          </p:nvSpPr>
          <p:spPr bwMode="auto">
            <a:xfrm>
              <a:off x="10525125" y="406400"/>
              <a:ext cx="228600" cy="298450"/>
            </a:xfrm>
            <a:custGeom>
              <a:avLst/>
              <a:gdLst>
                <a:gd name="T0" fmla="*/ 65 w 144"/>
                <a:gd name="T1" fmla="*/ 13 h 188"/>
                <a:gd name="T2" fmla="*/ 0 w 144"/>
                <a:gd name="T3" fmla="*/ 13 h 188"/>
                <a:gd name="T4" fmla="*/ 0 w 144"/>
                <a:gd name="T5" fmla="*/ 0 h 188"/>
                <a:gd name="T6" fmla="*/ 144 w 144"/>
                <a:gd name="T7" fmla="*/ 0 h 188"/>
                <a:gd name="T8" fmla="*/ 144 w 144"/>
                <a:gd name="T9" fmla="*/ 13 h 188"/>
                <a:gd name="T10" fmla="*/ 79 w 144"/>
                <a:gd name="T11" fmla="*/ 13 h 188"/>
                <a:gd name="T12" fmla="*/ 79 w 144"/>
                <a:gd name="T13" fmla="*/ 188 h 188"/>
                <a:gd name="T14" fmla="*/ 65 w 144"/>
                <a:gd name="T15" fmla="*/ 188 h 188"/>
                <a:gd name="T16" fmla="*/ 65 w 144"/>
                <a:gd name="T17" fmla="*/ 1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88">
                  <a:moveTo>
                    <a:pt x="65" y="13"/>
                  </a:moveTo>
                  <a:lnTo>
                    <a:pt x="0" y="13"/>
                  </a:lnTo>
                  <a:lnTo>
                    <a:pt x="0" y="0"/>
                  </a:lnTo>
                  <a:lnTo>
                    <a:pt x="144" y="0"/>
                  </a:lnTo>
                  <a:lnTo>
                    <a:pt x="144" y="13"/>
                  </a:lnTo>
                  <a:lnTo>
                    <a:pt x="79" y="13"/>
                  </a:lnTo>
                  <a:lnTo>
                    <a:pt x="79" y="188"/>
                  </a:lnTo>
                  <a:lnTo>
                    <a:pt x="65" y="188"/>
                  </a:lnTo>
                  <a:lnTo>
                    <a:pt x="65" y="13"/>
                  </a:lnTo>
                  <a:close/>
                </a:path>
              </a:pathLst>
            </a:custGeom>
            <a:solidFill>
              <a:srgbClr val="400099"/>
            </a:solidFill>
            <a:ln>
              <a:noFill/>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7" name="Freeform 14"/>
            <p:cNvSpPr>
              <a:spLocks/>
            </p:cNvSpPr>
            <p:nvPr userDrawn="1"/>
          </p:nvSpPr>
          <p:spPr bwMode="auto">
            <a:xfrm>
              <a:off x="10847388" y="406400"/>
              <a:ext cx="247650" cy="298450"/>
            </a:xfrm>
            <a:custGeom>
              <a:avLst/>
              <a:gdLst>
                <a:gd name="T0" fmla="*/ 0 w 156"/>
                <a:gd name="T1" fmla="*/ 0 h 188"/>
                <a:gd name="T2" fmla="*/ 33 w 156"/>
                <a:gd name="T3" fmla="*/ 0 h 188"/>
                <a:gd name="T4" fmla="*/ 33 w 156"/>
                <a:gd name="T5" fmla="*/ 78 h 188"/>
                <a:gd name="T6" fmla="*/ 123 w 156"/>
                <a:gd name="T7" fmla="*/ 78 h 188"/>
                <a:gd name="T8" fmla="*/ 123 w 156"/>
                <a:gd name="T9" fmla="*/ 0 h 188"/>
                <a:gd name="T10" fmla="*/ 156 w 156"/>
                <a:gd name="T11" fmla="*/ 0 h 188"/>
                <a:gd name="T12" fmla="*/ 156 w 156"/>
                <a:gd name="T13" fmla="*/ 188 h 188"/>
                <a:gd name="T14" fmla="*/ 123 w 156"/>
                <a:gd name="T15" fmla="*/ 188 h 188"/>
                <a:gd name="T16" fmla="*/ 123 w 156"/>
                <a:gd name="T17" fmla="*/ 109 h 188"/>
                <a:gd name="T18" fmla="*/ 33 w 156"/>
                <a:gd name="T19" fmla="*/ 109 h 188"/>
                <a:gd name="T20" fmla="*/ 33 w 156"/>
                <a:gd name="T21" fmla="*/ 188 h 188"/>
                <a:gd name="T22" fmla="*/ 0 w 156"/>
                <a:gd name="T23" fmla="*/ 188 h 188"/>
                <a:gd name="T24" fmla="*/ 0 w 156"/>
                <a:gd name="T25"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 h="188">
                  <a:moveTo>
                    <a:pt x="0" y="0"/>
                  </a:moveTo>
                  <a:lnTo>
                    <a:pt x="33" y="0"/>
                  </a:lnTo>
                  <a:lnTo>
                    <a:pt x="33" y="78"/>
                  </a:lnTo>
                  <a:lnTo>
                    <a:pt x="123" y="78"/>
                  </a:lnTo>
                  <a:lnTo>
                    <a:pt x="123" y="0"/>
                  </a:lnTo>
                  <a:lnTo>
                    <a:pt x="156" y="0"/>
                  </a:lnTo>
                  <a:lnTo>
                    <a:pt x="156" y="188"/>
                  </a:lnTo>
                  <a:lnTo>
                    <a:pt x="123" y="188"/>
                  </a:lnTo>
                  <a:lnTo>
                    <a:pt x="123" y="109"/>
                  </a:lnTo>
                  <a:lnTo>
                    <a:pt x="33" y="109"/>
                  </a:lnTo>
                  <a:lnTo>
                    <a:pt x="33" y="188"/>
                  </a:lnTo>
                  <a:lnTo>
                    <a:pt x="0" y="188"/>
                  </a:lnTo>
                  <a:lnTo>
                    <a:pt x="0" y="0"/>
                  </a:lnTo>
                  <a:close/>
                </a:path>
              </a:pathLst>
            </a:custGeom>
            <a:solidFill>
              <a:srgbClr val="400099"/>
            </a:solidFill>
            <a:ln w="12700" cap="flat">
              <a:solidFill>
                <a:srgbClr val="430098"/>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8" name="Freeform 15"/>
            <p:cNvSpPr>
              <a:spLocks/>
            </p:cNvSpPr>
            <p:nvPr userDrawn="1"/>
          </p:nvSpPr>
          <p:spPr bwMode="auto">
            <a:xfrm>
              <a:off x="11199813" y="406400"/>
              <a:ext cx="223837" cy="298450"/>
            </a:xfrm>
            <a:custGeom>
              <a:avLst/>
              <a:gdLst>
                <a:gd name="T0" fmla="*/ 0 w 141"/>
                <a:gd name="T1" fmla="*/ 0 h 188"/>
                <a:gd name="T2" fmla="*/ 139 w 141"/>
                <a:gd name="T3" fmla="*/ 0 h 188"/>
                <a:gd name="T4" fmla="*/ 139 w 141"/>
                <a:gd name="T5" fmla="*/ 30 h 188"/>
                <a:gd name="T6" fmla="*/ 33 w 141"/>
                <a:gd name="T7" fmla="*/ 30 h 188"/>
                <a:gd name="T8" fmla="*/ 33 w 141"/>
                <a:gd name="T9" fmla="*/ 78 h 188"/>
                <a:gd name="T10" fmla="*/ 127 w 141"/>
                <a:gd name="T11" fmla="*/ 78 h 188"/>
                <a:gd name="T12" fmla="*/ 127 w 141"/>
                <a:gd name="T13" fmla="*/ 108 h 188"/>
                <a:gd name="T14" fmla="*/ 33 w 141"/>
                <a:gd name="T15" fmla="*/ 108 h 188"/>
                <a:gd name="T16" fmla="*/ 33 w 141"/>
                <a:gd name="T17" fmla="*/ 158 h 188"/>
                <a:gd name="T18" fmla="*/ 141 w 141"/>
                <a:gd name="T19" fmla="*/ 158 h 188"/>
                <a:gd name="T20" fmla="*/ 141 w 141"/>
                <a:gd name="T21" fmla="*/ 188 h 188"/>
                <a:gd name="T22" fmla="*/ 0 w 141"/>
                <a:gd name="T23" fmla="*/ 188 h 188"/>
                <a:gd name="T24" fmla="*/ 0 w 141"/>
                <a:gd name="T25"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188">
                  <a:moveTo>
                    <a:pt x="0" y="0"/>
                  </a:moveTo>
                  <a:lnTo>
                    <a:pt x="139" y="0"/>
                  </a:lnTo>
                  <a:lnTo>
                    <a:pt x="139" y="30"/>
                  </a:lnTo>
                  <a:lnTo>
                    <a:pt x="33" y="30"/>
                  </a:lnTo>
                  <a:lnTo>
                    <a:pt x="33" y="78"/>
                  </a:lnTo>
                  <a:lnTo>
                    <a:pt x="127" y="78"/>
                  </a:lnTo>
                  <a:lnTo>
                    <a:pt x="127" y="108"/>
                  </a:lnTo>
                  <a:lnTo>
                    <a:pt x="33" y="108"/>
                  </a:lnTo>
                  <a:lnTo>
                    <a:pt x="33" y="158"/>
                  </a:lnTo>
                  <a:lnTo>
                    <a:pt x="141" y="158"/>
                  </a:lnTo>
                  <a:lnTo>
                    <a:pt x="141" y="188"/>
                  </a:lnTo>
                  <a:lnTo>
                    <a:pt x="0" y="188"/>
                  </a:lnTo>
                  <a:lnTo>
                    <a:pt x="0" y="0"/>
                  </a:lnTo>
                  <a:close/>
                </a:path>
              </a:pathLst>
            </a:custGeom>
            <a:solidFill>
              <a:srgbClr val="400099"/>
            </a:solidFill>
            <a:ln w="12700" cap="flat">
              <a:solidFill>
                <a:srgbClr val="430098"/>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9" name="Freeform 16"/>
            <p:cNvSpPr>
              <a:spLocks noEditPoints="1"/>
            </p:cNvSpPr>
            <p:nvPr userDrawn="1"/>
          </p:nvSpPr>
          <p:spPr bwMode="auto">
            <a:xfrm>
              <a:off x="11515725" y="406400"/>
              <a:ext cx="252412" cy="298450"/>
            </a:xfrm>
            <a:custGeom>
              <a:avLst/>
              <a:gdLst>
                <a:gd name="T0" fmla="*/ 0 w 224"/>
                <a:gd name="T1" fmla="*/ 0 h 264"/>
                <a:gd name="T2" fmla="*/ 118 w 224"/>
                <a:gd name="T3" fmla="*/ 0 h 264"/>
                <a:gd name="T4" fmla="*/ 162 w 224"/>
                <a:gd name="T5" fmla="*/ 7 h 264"/>
                <a:gd name="T6" fmla="*/ 194 w 224"/>
                <a:gd name="T7" fmla="*/ 26 h 264"/>
                <a:gd name="T8" fmla="*/ 210 w 224"/>
                <a:gd name="T9" fmla="*/ 51 h 264"/>
                <a:gd name="T10" fmla="*/ 216 w 224"/>
                <a:gd name="T11" fmla="*/ 83 h 264"/>
                <a:gd name="T12" fmla="*/ 216 w 224"/>
                <a:gd name="T13" fmla="*/ 84 h 264"/>
                <a:gd name="T14" fmla="*/ 211 w 224"/>
                <a:gd name="T15" fmla="*/ 113 h 264"/>
                <a:gd name="T16" fmla="*/ 198 w 224"/>
                <a:gd name="T17" fmla="*/ 136 h 264"/>
                <a:gd name="T18" fmla="*/ 178 w 224"/>
                <a:gd name="T19" fmla="*/ 153 h 264"/>
                <a:gd name="T20" fmla="*/ 153 w 224"/>
                <a:gd name="T21" fmla="*/ 164 h 264"/>
                <a:gd name="T22" fmla="*/ 224 w 224"/>
                <a:gd name="T23" fmla="*/ 264 h 264"/>
                <a:gd name="T24" fmla="*/ 169 w 224"/>
                <a:gd name="T25" fmla="*/ 264 h 264"/>
                <a:gd name="T26" fmla="*/ 104 w 224"/>
                <a:gd name="T27" fmla="*/ 172 h 264"/>
                <a:gd name="T28" fmla="*/ 104 w 224"/>
                <a:gd name="T29" fmla="*/ 172 h 264"/>
                <a:gd name="T30" fmla="*/ 46 w 224"/>
                <a:gd name="T31" fmla="*/ 172 h 264"/>
                <a:gd name="T32" fmla="*/ 46 w 224"/>
                <a:gd name="T33" fmla="*/ 264 h 264"/>
                <a:gd name="T34" fmla="*/ 0 w 224"/>
                <a:gd name="T35" fmla="*/ 264 h 264"/>
                <a:gd name="T36" fmla="*/ 0 w 224"/>
                <a:gd name="T37" fmla="*/ 0 h 264"/>
                <a:gd name="T38" fmla="*/ 114 w 224"/>
                <a:gd name="T39" fmla="*/ 131 h 264"/>
                <a:gd name="T40" fmla="*/ 154 w 224"/>
                <a:gd name="T41" fmla="*/ 119 h 264"/>
                <a:gd name="T42" fmla="*/ 169 w 224"/>
                <a:gd name="T43" fmla="*/ 86 h 264"/>
                <a:gd name="T44" fmla="*/ 169 w 224"/>
                <a:gd name="T45" fmla="*/ 85 h 264"/>
                <a:gd name="T46" fmla="*/ 154 w 224"/>
                <a:gd name="T47" fmla="*/ 53 h 264"/>
                <a:gd name="T48" fmla="*/ 114 w 224"/>
                <a:gd name="T49" fmla="*/ 42 h 264"/>
                <a:gd name="T50" fmla="*/ 46 w 224"/>
                <a:gd name="T51" fmla="*/ 42 h 264"/>
                <a:gd name="T52" fmla="*/ 46 w 224"/>
                <a:gd name="T53" fmla="*/ 131 h 264"/>
                <a:gd name="T54" fmla="*/ 114 w 224"/>
                <a:gd name="T55" fmla="*/ 13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4" h="264">
                  <a:moveTo>
                    <a:pt x="0" y="0"/>
                  </a:moveTo>
                  <a:cubicBezTo>
                    <a:pt x="118" y="0"/>
                    <a:pt x="118" y="0"/>
                    <a:pt x="118" y="0"/>
                  </a:cubicBezTo>
                  <a:cubicBezTo>
                    <a:pt x="134" y="0"/>
                    <a:pt x="149" y="2"/>
                    <a:pt x="162" y="7"/>
                  </a:cubicBezTo>
                  <a:cubicBezTo>
                    <a:pt x="175" y="11"/>
                    <a:pt x="185" y="18"/>
                    <a:pt x="194" y="26"/>
                  </a:cubicBezTo>
                  <a:cubicBezTo>
                    <a:pt x="201" y="33"/>
                    <a:pt x="206" y="42"/>
                    <a:pt x="210" y="51"/>
                  </a:cubicBezTo>
                  <a:cubicBezTo>
                    <a:pt x="214" y="61"/>
                    <a:pt x="216" y="71"/>
                    <a:pt x="216" y="83"/>
                  </a:cubicBezTo>
                  <a:cubicBezTo>
                    <a:pt x="216" y="84"/>
                    <a:pt x="216" y="84"/>
                    <a:pt x="216" y="84"/>
                  </a:cubicBezTo>
                  <a:cubicBezTo>
                    <a:pt x="216" y="95"/>
                    <a:pt x="214" y="104"/>
                    <a:pt x="211" y="113"/>
                  </a:cubicBezTo>
                  <a:cubicBezTo>
                    <a:pt x="208" y="122"/>
                    <a:pt x="204" y="129"/>
                    <a:pt x="198" y="136"/>
                  </a:cubicBezTo>
                  <a:cubicBezTo>
                    <a:pt x="193" y="143"/>
                    <a:pt x="186" y="148"/>
                    <a:pt x="178" y="153"/>
                  </a:cubicBezTo>
                  <a:cubicBezTo>
                    <a:pt x="171" y="158"/>
                    <a:pt x="162" y="161"/>
                    <a:pt x="153" y="164"/>
                  </a:cubicBezTo>
                  <a:cubicBezTo>
                    <a:pt x="224" y="264"/>
                    <a:pt x="224" y="264"/>
                    <a:pt x="224" y="264"/>
                  </a:cubicBezTo>
                  <a:cubicBezTo>
                    <a:pt x="169" y="264"/>
                    <a:pt x="169" y="264"/>
                    <a:pt x="169" y="264"/>
                  </a:cubicBezTo>
                  <a:cubicBezTo>
                    <a:pt x="104" y="172"/>
                    <a:pt x="104" y="172"/>
                    <a:pt x="104" y="172"/>
                  </a:cubicBezTo>
                  <a:cubicBezTo>
                    <a:pt x="104" y="172"/>
                    <a:pt x="104" y="172"/>
                    <a:pt x="104" y="172"/>
                  </a:cubicBezTo>
                  <a:cubicBezTo>
                    <a:pt x="46" y="172"/>
                    <a:pt x="46" y="172"/>
                    <a:pt x="46" y="172"/>
                  </a:cubicBezTo>
                  <a:cubicBezTo>
                    <a:pt x="46" y="264"/>
                    <a:pt x="46" y="264"/>
                    <a:pt x="46" y="264"/>
                  </a:cubicBezTo>
                  <a:cubicBezTo>
                    <a:pt x="0" y="264"/>
                    <a:pt x="0" y="264"/>
                    <a:pt x="0" y="264"/>
                  </a:cubicBezTo>
                  <a:lnTo>
                    <a:pt x="0" y="0"/>
                  </a:lnTo>
                  <a:close/>
                  <a:moveTo>
                    <a:pt x="114" y="131"/>
                  </a:moveTo>
                  <a:cubicBezTo>
                    <a:pt x="131" y="131"/>
                    <a:pt x="144" y="127"/>
                    <a:pt x="154" y="119"/>
                  </a:cubicBezTo>
                  <a:cubicBezTo>
                    <a:pt x="164" y="111"/>
                    <a:pt x="169" y="100"/>
                    <a:pt x="169" y="86"/>
                  </a:cubicBezTo>
                  <a:cubicBezTo>
                    <a:pt x="169" y="85"/>
                    <a:pt x="169" y="85"/>
                    <a:pt x="169" y="85"/>
                  </a:cubicBezTo>
                  <a:cubicBezTo>
                    <a:pt x="169" y="71"/>
                    <a:pt x="164" y="60"/>
                    <a:pt x="154" y="53"/>
                  </a:cubicBezTo>
                  <a:cubicBezTo>
                    <a:pt x="145" y="45"/>
                    <a:pt x="131" y="42"/>
                    <a:pt x="114" y="42"/>
                  </a:cubicBezTo>
                  <a:cubicBezTo>
                    <a:pt x="46" y="42"/>
                    <a:pt x="46" y="42"/>
                    <a:pt x="46" y="42"/>
                  </a:cubicBezTo>
                  <a:cubicBezTo>
                    <a:pt x="46" y="131"/>
                    <a:pt x="46" y="131"/>
                    <a:pt x="46" y="131"/>
                  </a:cubicBezTo>
                  <a:lnTo>
                    <a:pt x="114" y="131"/>
                  </a:lnTo>
                  <a:close/>
                </a:path>
              </a:pathLst>
            </a:custGeom>
            <a:solidFill>
              <a:srgbClr val="400099"/>
            </a:solidFill>
            <a:ln w="12700" cap="flat">
              <a:solidFill>
                <a:srgbClr val="430098"/>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0" name="Freeform 17"/>
            <p:cNvSpPr>
              <a:spLocks/>
            </p:cNvSpPr>
            <p:nvPr userDrawn="1"/>
          </p:nvSpPr>
          <p:spPr bwMode="auto">
            <a:xfrm>
              <a:off x="11852275" y="406400"/>
              <a:ext cx="222250" cy="298450"/>
            </a:xfrm>
            <a:custGeom>
              <a:avLst/>
              <a:gdLst>
                <a:gd name="T0" fmla="*/ 0 w 140"/>
                <a:gd name="T1" fmla="*/ 0 h 188"/>
                <a:gd name="T2" fmla="*/ 139 w 140"/>
                <a:gd name="T3" fmla="*/ 0 h 188"/>
                <a:gd name="T4" fmla="*/ 139 w 140"/>
                <a:gd name="T5" fmla="*/ 30 h 188"/>
                <a:gd name="T6" fmla="*/ 33 w 140"/>
                <a:gd name="T7" fmla="*/ 30 h 188"/>
                <a:gd name="T8" fmla="*/ 33 w 140"/>
                <a:gd name="T9" fmla="*/ 78 h 188"/>
                <a:gd name="T10" fmla="*/ 128 w 140"/>
                <a:gd name="T11" fmla="*/ 78 h 188"/>
                <a:gd name="T12" fmla="*/ 128 w 140"/>
                <a:gd name="T13" fmla="*/ 108 h 188"/>
                <a:gd name="T14" fmla="*/ 33 w 140"/>
                <a:gd name="T15" fmla="*/ 108 h 188"/>
                <a:gd name="T16" fmla="*/ 33 w 140"/>
                <a:gd name="T17" fmla="*/ 158 h 188"/>
                <a:gd name="T18" fmla="*/ 140 w 140"/>
                <a:gd name="T19" fmla="*/ 158 h 188"/>
                <a:gd name="T20" fmla="*/ 140 w 140"/>
                <a:gd name="T21" fmla="*/ 188 h 188"/>
                <a:gd name="T22" fmla="*/ 0 w 140"/>
                <a:gd name="T23" fmla="*/ 188 h 188"/>
                <a:gd name="T24" fmla="*/ 0 w 140"/>
                <a:gd name="T25"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188">
                  <a:moveTo>
                    <a:pt x="0" y="0"/>
                  </a:moveTo>
                  <a:lnTo>
                    <a:pt x="139" y="0"/>
                  </a:lnTo>
                  <a:lnTo>
                    <a:pt x="139" y="30"/>
                  </a:lnTo>
                  <a:lnTo>
                    <a:pt x="33" y="30"/>
                  </a:lnTo>
                  <a:lnTo>
                    <a:pt x="33" y="78"/>
                  </a:lnTo>
                  <a:lnTo>
                    <a:pt x="128" y="78"/>
                  </a:lnTo>
                  <a:lnTo>
                    <a:pt x="128" y="108"/>
                  </a:lnTo>
                  <a:lnTo>
                    <a:pt x="33" y="108"/>
                  </a:lnTo>
                  <a:lnTo>
                    <a:pt x="33" y="158"/>
                  </a:lnTo>
                  <a:lnTo>
                    <a:pt x="140" y="158"/>
                  </a:lnTo>
                  <a:lnTo>
                    <a:pt x="140" y="188"/>
                  </a:lnTo>
                  <a:lnTo>
                    <a:pt x="0" y="188"/>
                  </a:lnTo>
                  <a:lnTo>
                    <a:pt x="0" y="0"/>
                  </a:lnTo>
                  <a:close/>
                </a:path>
              </a:pathLst>
            </a:custGeom>
            <a:solidFill>
              <a:srgbClr val="400099"/>
            </a:solidFill>
            <a:ln w="12700" cap="flat">
              <a:solidFill>
                <a:srgbClr val="430098"/>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1" name="Freeform 18"/>
            <p:cNvSpPr>
              <a:spLocks noEditPoints="1"/>
            </p:cNvSpPr>
            <p:nvPr userDrawn="1"/>
          </p:nvSpPr>
          <p:spPr bwMode="auto">
            <a:xfrm>
              <a:off x="9505950" y="836613"/>
              <a:ext cx="242887" cy="296862"/>
            </a:xfrm>
            <a:custGeom>
              <a:avLst/>
              <a:gdLst>
                <a:gd name="T0" fmla="*/ 0 w 215"/>
                <a:gd name="T1" fmla="*/ 0 h 264"/>
                <a:gd name="T2" fmla="*/ 111 w 215"/>
                <a:gd name="T3" fmla="*/ 0 h 264"/>
                <a:gd name="T4" fmla="*/ 154 w 215"/>
                <a:gd name="T5" fmla="*/ 7 h 264"/>
                <a:gd name="T6" fmla="*/ 185 w 215"/>
                <a:gd name="T7" fmla="*/ 26 h 264"/>
                <a:gd name="T8" fmla="*/ 200 w 215"/>
                <a:gd name="T9" fmla="*/ 48 h 264"/>
                <a:gd name="T10" fmla="*/ 205 w 215"/>
                <a:gd name="T11" fmla="*/ 75 h 264"/>
                <a:gd name="T12" fmla="*/ 205 w 215"/>
                <a:gd name="T13" fmla="*/ 76 h 264"/>
                <a:gd name="T14" fmla="*/ 200 w 215"/>
                <a:gd name="T15" fmla="*/ 106 h 264"/>
                <a:gd name="T16" fmla="*/ 183 w 215"/>
                <a:gd name="T17" fmla="*/ 128 h 264"/>
                <a:gd name="T18" fmla="*/ 159 w 215"/>
                <a:gd name="T19" fmla="*/ 143 h 264"/>
                <a:gd name="T20" fmla="*/ 128 w 215"/>
                <a:gd name="T21" fmla="*/ 151 h 264"/>
                <a:gd name="T22" fmla="*/ 215 w 215"/>
                <a:gd name="T23" fmla="*/ 264 h 264"/>
                <a:gd name="T24" fmla="*/ 190 w 215"/>
                <a:gd name="T25" fmla="*/ 264 h 264"/>
                <a:gd name="T26" fmla="*/ 106 w 215"/>
                <a:gd name="T27" fmla="*/ 155 h 264"/>
                <a:gd name="T28" fmla="*/ 105 w 215"/>
                <a:gd name="T29" fmla="*/ 155 h 264"/>
                <a:gd name="T30" fmla="*/ 20 w 215"/>
                <a:gd name="T31" fmla="*/ 155 h 264"/>
                <a:gd name="T32" fmla="*/ 20 w 215"/>
                <a:gd name="T33" fmla="*/ 264 h 264"/>
                <a:gd name="T34" fmla="*/ 0 w 215"/>
                <a:gd name="T35" fmla="*/ 264 h 264"/>
                <a:gd name="T36" fmla="*/ 0 w 215"/>
                <a:gd name="T37" fmla="*/ 0 h 264"/>
                <a:gd name="T38" fmla="*/ 109 w 215"/>
                <a:gd name="T39" fmla="*/ 137 h 264"/>
                <a:gd name="T40" fmla="*/ 140 w 215"/>
                <a:gd name="T41" fmla="*/ 133 h 264"/>
                <a:gd name="T42" fmla="*/ 164 w 215"/>
                <a:gd name="T43" fmla="*/ 121 h 264"/>
                <a:gd name="T44" fmla="*/ 180 w 215"/>
                <a:gd name="T45" fmla="*/ 102 h 264"/>
                <a:gd name="T46" fmla="*/ 186 w 215"/>
                <a:gd name="T47" fmla="*/ 77 h 264"/>
                <a:gd name="T48" fmla="*/ 186 w 215"/>
                <a:gd name="T49" fmla="*/ 76 h 264"/>
                <a:gd name="T50" fmla="*/ 166 w 215"/>
                <a:gd name="T51" fmla="*/ 33 h 264"/>
                <a:gd name="T52" fmla="*/ 110 w 215"/>
                <a:gd name="T53" fmla="*/ 18 h 264"/>
                <a:gd name="T54" fmla="*/ 20 w 215"/>
                <a:gd name="T55" fmla="*/ 18 h 264"/>
                <a:gd name="T56" fmla="*/ 20 w 215"/>
                <a:gd name="T57" fmla="*/ 137 h 264"/>
                <a:gd name="T58" fmla="*/ 109 w 215"/>
                <a:gd name="T59" fmla="*/ 13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5" h="264">
                  <a:moveTo>
                    <a:pt x="0" y="0"/>
                  </a:moveTo>
                  <a:cubicBezTo>
                    <a:pt x="111" y="0"/>
                    <a:pt x="111" y="0"/>
                    <a:pt x="111" y="0"/>
                  </a:cubicBezTo>
                  <a:cubicBezTo>
                    <a:pt x="127" y="0"/>
                    <a:pt x="142" y="3"/>
                    <a:pt x="154" y="7"/>
                  </a:cubicBezTo>
                  <a:cubicBezTo>
                    <a:pt x="167" y="12"/>
                    <a:pt x="177" y="18"/>
                    <a:pt x="185" y="26"/>
                  </a:cubicBezTo>
                  <a:cubicBezTo>
                    <a:pt x="192" y="33"/>
                    <a:pt x="197" y="40"/>
                    <a:pt x="200" y="48"/>
                  </a:cubicBezTo>
                  <a:cubicBezTo>
                    <a:pt x="204" y="57"/>
                    <a:pt x="205" y="66"/>
                    <a:pt x="205" y="75"/>
                  </a:cubicBezTo>
                  <a:cubicBezTo>
                    <a:pt x="205" y="76"/>
                    <a:pt x="205" y="76"/>
                    <a:pt x="205" y="76"/>
                  </a:cubicBezTo>
                  <a:cubicBezTo>
                    <a:pt x="205" y="87"/>
                    <a:pt x="203" y="97"/>
                    <a:pt x="200" y="106"/>
                  </a:cubicBezTo>
                  <a:cubicBezTo>
                    <a:pt x="196" y="114"/>
                    <a:pt x="190" y="122"/>
                    <a:pt x="183" y="128"/>
                  </a:cubicBezTo>
                  <a:cubicBezTo>
                    <a:pt x="176" y="134"/>
                    <a:pt x="168" y="139"/>
                    <a:pt x="159" y="143"/>
                  </a:cubicBezTo>
                  <a:cubicBezTo>
                    <a:pt x="149" y="147"/>
                    <a:pt x="139" y="150"/>
                    <a:pt x="128" y="151"/>
                  </a:cubicBezTo>
                  <a:cubicBezTo>
                    <a:pt x="215" y="264"/>
                    <a:pt x="215" y="264"/>
                    <a:pt x="215" y="264"/>
                  </a:cubicBezTo>
                  <a:cubicBezTo>
                    <a:pt x="190" y="264"/>
                    <a:pt x="190" y="264"/>
                    <a:pt x="190" y="264"/>
                  </a:cubicBezTo>
                  <a:cubicBezTo>
                    <a:pt x="106" y="155"/>
                    <a:pt x="106" y="155"/>
                    <a:pt x="106" y="155"/>
                  </a:cubicBezTo>
                  <a:cubicBezTo>
                    <a:pt x="105" y="155"/>
                    <a:pt x="105" y="155"/>
                    <a:pt x="105" y="155"/>
                  </a:cubicBezTo>
                  <a:cubicBezTo>
                    <a:pt x="20" y="155"/>
                    <a:pt x="20" y="155"/>
                    <a:pt x="20" y="155"/>
                  </a:cubicBezTo>
                  <a:cubicBezTo>
                    <a:pt x="20" y="264"/>
                    <a:pt x="20" y="264"/>
                    <a:pt x="20" y="264"/>
                  </a:cubicBezTo>
                  <a:cubicBezTo>
                    <a:pt x="0" y="264"/>
                    <a:pt x="0" y="264"/>
                    <a:pt x="0" y="264"/>
                  </a:cubicBezTo>
                  <a:lnTo>
                    <a:pt x="0" y="0"/>
                  </a:lnTo>
                  <a:close/>
                  <a:moveTo>
                    <a:pt x="109" y="137"/>
                  </a:moveTo>
                  <a:cubicBezTo>
                    <a:pt x="120" y="137"/>
                    <a:pt x="130" y="136"/>
                    <a:pt x="140" y="133"/>
                  </a:cubicBezTo>
                  <a:cubicBezTo>
                    <a:pt x="149" y="130"/>
                    <a:pt x="157" y="126"/>
                    <a:pt x="164" y="121"/>
                  </a:cubicBezTo>
                  <a:cubicBezTo>
                    <a:pt x="171" y="116"/>
                    <a:pt x="176" y="110"/>
                    <a:pt x="180" y="102"/>
                  </a:cubicBezTo>
                  <a:cubicBezTo>
                    <a:pt x="184" y="95"/>
                    <a:pt x="186" y="86"/>
                    <a:pt x="186" y="77"/>
                  </a:cubicBezTo>
                  <a:cubicBezTo>
                    <a:pt x="186" y="76"/>
                    <a:pt x="186" y="76"/>
                    <a:pt x="186" y="76"/>
                  </a:cubicBezTo>
                  <a:cubicBezTo>
                    <a:pt x="186" y="58"/>
                    <a:pt x="179" y="44"/>
                    <a:pt x="166" y="33"/>
                  </a:cubicBezTo>
                  <a:cubicBezTo>
                    <a:pt x="153" y="23"/>
                    <a:pt x="134" y="18"/>
                    <a:pt x="110" y="18"/>
                  </a:cubicBezTo>
                  <a:cubicBezTo>
                    <a:pt x="20" y="18"/>
                    <a:pt x="20" y="18"/>
                    <a:pt x="20" y="18"/>
                  </a:cubicBezTo>
                  <a:cubicBezTo>
                    <a:pt x="20" y="137"/>
                    <a:pt x="20" y="137"/>
                    <a:pt x="20" y="137"/>
                  </a:cubicBezTo>
                  <a:lnTo>
                    <a:pt x="109" y="137"/>
                  </a:lnTo>
                  <a:close/>
                </a:path>
              </a:pathLst>
            </a:custGeom>
            <a:solidFill>
              <a:srgbClr val="400099"/>
            </a:solidFill>
            <a:ln>
              <a:noFill/>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2" name="Rectangle 19"/>
            <p:cNvSpPr>
              <a:spLocks noChangeArrowheads="1"/>
            </p:cNvSpPr>
            <p:nvPr userDrawn="1"/>
          </p:nvSpPr>
          <p:spPr bwMode="auto">
            <a:xfrm>
              <a:off x="9805988" y="836613"/>
              <a:ext cx="23812" cy="296862"/>
            </a:xfrm>
            <a:prstGeom prst="rect">
              <a:avLst/>
            </a:prstGeom>
            <a:solidFill>
              <a:srgbClr val="400099"/>
            </a:solidFill>
            <a:ln>
              <a:noFill/>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3" name="Freeform 20"/>
            <p:cNvSpPr>
              <a:spLocks/>
            </p:cNvSpPr>
            <p:nvPr userDrawn="1"/>
          </p:nvSpPr>
          <p:spPr bwMode="auto">
            <a:xfrm>
              <a:off x="9896475" y="831850"/>
              <a:ext cx="266700" cy="307975"/>
            </a:xfrm>
            <a:custGeom>
              <a:avLst/>
              <a:gdLst>
                <a:gd name="T0" fmla="*/ 132 w 236"/>
                <a:gd name="T1" fmla="*/ 273 h 273"/>
                <a:gd name="T2" fmla="*/ 76 w 236"/>
                <a:gd name="T3" fmla="*/ 262 h 273"/>
                <a:gd name="T4" fmla="*/ 35 w 236"/>
                <a:gd name="T5" fmla="*/ 233 h 273"/>
                <a:gd name="T6" fmla="*/ 9 w 236"/>
                <a:gd name="T7" fmla="*/ 190 h 273"/>
                <a:gd name="T8" fmla="*/ 0 w 236"/>
                <a:gd name="T9" fmla="*/ 137 h 273"/>
                <a:gd name="T10" fmla="*/ 0 w 236"/>
                <a:gd name="T11" fmla="*/ 136 h 273"/>
                <a:gd name="T12" fmla="*/ 9 w 236"/>
                <a:gd name="T13" fmla="*/ 85 h 273"/>
                <a:gd name="T14" fmla="*/ 35 w 236"/>
                <a:gd name="T15" fmla="*/ 41 h 273"/>
                <a:gd name="T16" fmla="*/ 77 w 236"/>
                <a:gd name="T17" fmla="*/ 11 h 273"/>
                <a:gd name="T18" fmla="*/ 130 w 236"/>
                <a:gd name="T19" fmla="*/ 0 h 273"/>
                <a:gd name="T20" fmla="*/ 160 w 236"/>
                <a:gd name="T21" fmla="*/ 2 h 273"/>
                <a:gd name="T22" fmla="*/ 185 w 236"/>
                <a:gd name="T23" fmla="*/ 9 h 273"/>
                <a:gd name="T24" fmla="*/ 206 w 236"/>
                <a:gd name="T25" fmla="*/ 20 h 273"/>
                <a:gd name="T26" fmla="*/ 227 w 236"/>
                <a:gd name="T27" fmla="*/ 34 h 273"/>
                <a:gd name="T28" fmla="*/ 214 w 236"/>
                <a:gd name="T29" fmla="*/ 49 h 273"/>
                <a:gd name="T30" fmla="*/ 179 w 236"/>
                <a:gd name="T31" fmla="*/ 27 h 273"/>
                <a:gd name="T32" fmla="*/ 129 w 236"/>
                <a:gd name="T33" fmla="*/ 17 h 273"/>
                <a:gd name="T34" fmla="*/ 85 w 236"/>
                <a:gd name="T35" fmla="*/ 27 h 273"/>
                <a:gd name="T36" fmla="*/ 50 w 236"/>
                <a:gd name="T37" fmla="*/ 52 h 273"/>
                <a:gd name="T38" fmla="*/ 28 w 236"/>
                <a:gd name="T39" fmla="*/ 90 h 273"/>
                <a:gd name="T40" fmla="*/ 20 w 236"/>
                <a:gd name="T41" fmla="*/ 135 h 273"/>
                <a:gd name="T42" fmla="*/ 20 w 236"/>
                <a:gd name="T43" fmla="*/ 136 h 273"/>
                <a:gd name="T44" fmla="*/ 28 w 236"/>
                <a:gd name="T45" fmla="*/ 183 h 273"/>
                <a:gd name="T46" fmla="*/ 50 w 236"/>
                <a:gd name="T47" fmla="*/ 221 h 273"/>
                <a:gd name="T48" fmla="*/ 86 w 236"/>
                <a:gd name="T49" fmla="*/ 246 h 273"/>
                <a:gd name="T50" fmla="*/ 133 w 236"/>
                <a:gd name="T51" fmla="*/ 255 h 273"/>
                <a:gd name="T52" fmla="*/ 158 w 236"/>
                <a:gd name="T53" fmla="*/ 253 h 273"/>
                <a:gd name="T54" fmla="*/ 180 w 236"/>
                <a:gd name="T55" fmla="*/ 246 h 273"/>
                <a:gd name="T56" fmla="*/ 201 w 236"/>
                <a:gd name="T57" fmla="*/ 236 h 273"/>
                <a:gd name="T58" fmla="*/ 217 w 236"/>
                <a:gd name="T59" fmla="*/ 225 h 273"/>
                <a:gd name="T60" fmla="*/ 217 w 236"/>
                <a:gd name="T61" fmla="*/ 149 h 273"/>
                <a:gd name="T62" fmla="*/ 129 w 236"/>
                <a:gd name="T63" fmla="*/ 149 h 273"/>
                <a:gd name="T64" fmla="*/ 129 w 236"/>
                <a:gd name="T65" fmla="*/ 132 h 273"/>
                <a:gd name="T66" fmla="*/ 236 w 236"/>
                <a:gd name="T67" fmla="*/ 132 h 273"/>
                <a:gd name="T68" fmla="*/ 236 w 236"/>
                <a:gd name="T69" fmla="*/ 233 h 273"/>
                <a:gd name="T70" fmla="*/ 191 w 236"/>
                <a:gd name="T71" fmla="*/ 261 h 273"/>
                <a:gd name="T72" fmla="*/ 132 w 236"/>
                <a:gd name="T73" fmla="*/ 27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6" h="273">
                  <a:moveTo>
                    <a:pt x="132" y="273"/>
                  </a:moveTo>
                  <a:cubicBezTo>
                    <a:pt x="111" y="273"/>
                    <a:pt x="93" y="269"/>
                    <a:pt x="76" y="262"/>
                  </a:cubicBezTo>
                  <a:cubicBezTo>
                    <a:pt x="60" y="255"/>
                    <a:pt x="46" y="245"/>
                    <a:pt x="35" y="233"/>
                  </a:cubicBezTo>
                  <a:cubicBezTo>
                    <a:pt x="23" y="220"/>
                    <a:pt x="15" y="206"/>
                    <a:pt x="9" y="190"/>
                  </a:cubicBezTo>
                  <a:cubicBezTo>
                    <a:pt x="3" y="173"/>
                    <a:pt x="0" y="156"/>
                    <a:pt x="0" y="137"/>
                  </a:cubicBezTo>
                  <a:cubicBezTo>
                    <a:pt x="0" y="136"/>
                    <a:pt x="0" y="136"/>
                    <a:pt x="0" y="136"/>
                  </a:cubicBezTo>
                  <a:cubicBezTo>
                    <a:pt x="0" y="118"/>
                    <a:pt x="3" y="101"/>
                    <a:pt x="9" y="85"/>
                  </a:cubicBezTo>
                  <a:cubicBezTo>
                    <a:pt x="15" y="68"/>
                    <a:pt x="24" y="54"/>
                    <a:pt x="35" y="41"/>
                  </a:cubicBezTo>
                  <a:cubicBezTo>
                    <a:pt x="47" y="29"/>
                    <a:pt x="60" y="19"/>
                    <a:pt x="77" y="11"/>
                  </a:cubicBezTo>
                  <a:cubicBezTo>
                    <a:pt x="93" y="4"/>
                    <a:pt x="110" y="0"/>
                    <a:pt x="130" y="0"/>
                  </a:cubicBezTo>
                  <a:cubicBezTo>
                    <a:pt x="141" y="0"/>
                    <a:pt x="151" y="0"/>
                    <a:pt x="160" y="2"/>
                  </a:cubicBezTo>
                  <a:cubicBezTo>
                    <a:pt x="169" y="4"/>
                    <a:pt x="177" y="6"/>
                    <a:pt x="185" y="9"/>
                  </a:cubicBezTo>
                  <a:cubicBezTo>
                    <a:pt x="192" y="12"/>
                    <a:pt x="200" y="15"/>
                    <a:pt x="206" y="20"/>
                  </a:cubicBezTo>
                  <a:cubicBezTo>
                    <a:pt x="213" y="24"/>
                    <a:pt x="220" y="29"/>
                    <a:pt x="227" y="34"/>
                  </a:cubicBezTo>
                  <a:cubicBezTo>
                    <a:pt x="214" y="49"/>
                    <a:pt x="214" y="49"/>
                    <a:pt x="214" y="49"/>
                  </a:cubicBezTo>
                  <a:cubicBezTo>
                    <a:pt x="204" y="40"/>
                    <a:pt x="192" y="33"/>
                    <a:pt x="179" y="27"/>
                  </a:cubicBezTo>
                  <a:cubicBezTo>
                    <a:pt x="165" y="20"/>
                    <a:pt x="149" y="17"/>
                    <a:pt x="129" y="17"/>
                  </a:cubicBezTo>
                  <a:cubicBezTo>
                    <a:pt x="113" y="17"/>
                    <a:pt x="98" y="21"/>
                    <a:pt x="85" y="27"/>
                  </a:cubicBezTo>
                  <a:cubicBezTo>
                    <a:pt x="72" y="33"/>
                    <a:pt x="60" y="42"/>
                    <a:pt x="50" y="52"/>
                  </a:cubicBezTo>
                  <a:cubicBezTo>
                    <a:pt x="41" y="63"/>
                    <a:pt x="33" y="76"/>
                    <a:pt x="28" y="90"/>
                  </a:cubicBezTo>
                  <a:cubicBezTo>
                    <a:pt x="23" y="104"/>
                    <a:pt x="20" y="119"/>
                    <a:pt x="20" y="135"/>
                  </a:cubicBezTo>
                  <a:cubicBezTo>
                    <a:pt x="20" y="136"/>
                    <a:pt x="20" y="136"/>
                    <a:pt x="20" y="136"/>
                  </a:cubicBezTo>
                  <a:cubicBezTo>
                    <a:pt x="20" y="153"/>
                    <a:pt x="23" y="169"/>
                    <a:pt x="28" y="183"/>
                  </a:cubicBezTo>
                  <a:cubicBezTo>
                    <a:pt x="33" y="198"/>
                    <a:pt x="40" y="211"/>
                    <a:pt x="50" y="221"/>
                  </a:cubicBezTo>
                  <a:cubicBezTo>
                    <a:pt x="60" y="232"/>
                    <a:pt x="72" y="240"/>
                    <a:pt x="86" y="246"/>
                  </a:cubicBezTo>
                  <a:cubicBezTo>
                    <a:pt x="100" y="252"/>
                    <a:pt x="116" y="255"/>
                    <a:pt x="133" y="255"/>
                  </a:cubicBezTo>
                  <a:cubicBezTo>
                    <a:pt x="141" y="255"/>
                    <a:pt x="150" y="254"/>
                    <a:pt x="158" y="253"/>
                  </a:cubicBezTo>
                  <a:cubicBezTo>
                    <a:pt x="166" y="251"/>
                    <a:pt x="173" y="249"/>
                    <a:pt x="180" y="246"/>
                  </a:cubicBezTo>
                  <a:cubicBezTo>
                    <a:pt x="188" y="243"/>
                    <a:pt x="194" y="240"/>
                    <a:pt x="201" y="236"/>
                  </a:cubicBezTo>
                  <a:cubicBezTo>
                    <a:pt x="207" y="233"/>
                    <a:pt x="212" y="229"/>
                    <a:pt x="217" y="225"/>
                  </a:cubicBezTo>
                  <a:cubicBezTo>
                    <a:pt x="217" y="149"/>
                    <a:pt x="217" y="149"/>
                    <a:pt x="217" y="149"/>
                  </a:cubicBezTo>
                  <a:cubicBezTo>
                    <a:pt x="129" y="149"/>
                    <a:pt x="129" y="149"/>
                    <a:pt x="129" y="149"/>
                  </a:cubicBezTo>
                  <a:cubicBezTo>
                    <a:pt x="129" y="132"/>
                    <a:pt x="129" y="132"/>
                    <a:pt x="129" y="132"/>
                  </a:cubicBezTo>
                  <a:cubicBezTo>
                    <a:pt x="236" y="132"/>
                    <a:pt x="236" y="132"/>
                    <a:pt x="236" y="132"/>
                  </a:cubicBezTo>
                  <a:cubicBezTo>
                    <a:pt x="236" y="233"/>
                    <a:pt x="236" y="233"/>
                    <a:pt x="236" y="233"/>
                  </a:cubicBezTo>
                  <a:cubicBezTo>
                    <a:pt x="224" y="244"/>
                    <a:pt x="209" y="253"/>
                    <a:pt x="191" y="261"/>
                  </a:cubicBezTo>
                  <a:cubicBezTo>
                    <a:pt x="174" y="269"/>
                    <a:pt x="154" y="273"/>
                    <a:pt x="132" y="273"/>
                  </a:cubicBezTo>
                  <a:close/>
                </a:path>
              </a:pathLst>
            </a:custGeom>
            <a:solidFill>
              <a:srgbClr val="400099"/>
            </a:solidFill>
            <a:ln>
              <a:noFill/>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4" name="Freeform 21"/>
            <p:cNvSpPr>
              <a:spLocks/>
            </p:cNvSpPr>
            <p:nvPr userDrawn="1"/>
          </p:nvSpPr>
          <p:spPr bwMode="auto">
            <a:xfrm>
              <a:off x="10233025" y="836613"/>
              <a:ext cx="234950" cy="296862"/>
            </a:xfrm>
            <a:custGeom>
              <a:avLst/>
              <a:gdLst>
                <a:gd name="T0" fmla="*/ 0 w 148"/>
                <a:gd name="T1" fmla="*/ 0 h 187"/>
                <a:gd name="T2" fmla="*/ 14 w 148"/>
                <a:gd name="T3" fmla="*/ 0 h 187"/>
                <a:gd name="T4" fmla="*/ 14 w 148"/>
                <a:gd name="T5" fmla="*/ 87 h 187"/>
                <a:gd name="T6" fmla="*/ 134 w 148"/>
                <a:gd name="T7" fmla="*/ 87 h 187"/>
                <a:gd name="T8" fmla="*/ 134 w 148"/>
                <a:gd name="T9" fmla="*/ 0 h 187"/>
                <a:gd name="T10" fmla="*/ 148 w 148"/>
                <a:gd name="T11" fmla="*/ 0 h 187"/>
                <a:gd name="T12" fmla="*/ 148 w 148"/>
                <a:gd name="T13" fmla="*/ 187 h 187"/>
                <a:gd name="T14" fmla="*/ 134 w 148"/>
                <a:gd name="T15" fmla="*/ 187 h 187"/>
                <a:gd name="T16" fmla="*/ 134 w 148"/>
                <a:gd name="T17" fmla="*/ 100 h 187"/>
                <a:gd name="T18" fmla="*/ 14 w 148"/>
                <a:gd name="T19" fmla="*/ 100 h 187"/>
                <a:gd name="T20" fmla="*/ 14 w 148"/>
                <a:gd name="T21" fmla="*/ 187 h 187"/>
                <a:gd name="T22" fmla="*/ 0 w 148"/>
                <a:gd name="T23" fmla="*/ 187 h 187"/>
                <a:gd name="T24" fmla="*/ 0 w 148"/>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87">
                  <a:moveTo>
                    <a:pt x="0" y="0"/>
                  </a:moveTo>
                  <a:lnTo>
                    <a:pt x="14" y="0"/>
                  </a:lnTo>
                  <a:lnTo>
                    <a:pt x="14" y="87"/>
                  </a:lnTo>
                  <a:lnTo>
                    <a:pt x="134" y="87"/>
                  </a:lnTo>
                  <a:lnTo>
                    <a:pt x="134" y="0"/>
                  </a:lnTo>
                  <a:lnTo>
                    <a:pt x="148" y="0"/>
                  </a:lnTo>
                  <a:lnTo>
                    <a:pt x="148" y="187"/>
                  </a:lnTo>
                  <a:lnTo>
                    <a:pt x="134" y="187"/>
                  </a:lnTo>
                  <a:lnTo>
                    <a:pt x="134" y="100"/>
                  </a:lnTo>
                  <a:lnTo>
                    <a:pt x="14" y="100"/>
                  </a:lnTo>
                  <a:lnTo>
                    <a:pt x="14" y="187"/>
                  </a:lnTo>
                  <a:lnTo>
                    <a:pt x="0" y="187"/>
                  </a:lnTo>
                  <a:lnTo>
                    <a:pt x="0" y="0"/>
                  </a:lnTo>
                  <a:close/>
                </a:path>
              </a:pathLst>
            </a:custGeom>
            <a:solidFill>
              <a:srgbClr val="400099"/>
            </a:solidFill>
            <a:ln>
              <a:noFill/>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5" name="Freeform 22"/>
            <p:cNvSpPr>
              <a:spLocks/>
            </p:cNvSpPr>
            <p:nvPr userDrawn="1"/>
          </p:nvSpPr>
          <p:spPr bwMode="auto">
            <a:xfrm>
              <a:off x="10525125" y="836613"/>
              <a:ext cx="228600" cy="296862"/>
            </a:xfrm>
            <a:custGeom>
              <a:avLst/>
              <a:gdLst>
                <a:gd name="T0" fmla="*/ 65 w 144"/>
                <a:gd name="T1" fmla="*/ 12 h 187"/>
                <a:gd name="T2" fmla="*/ 0 w 144"/>
                <a:gd name="T3" fmla="*/ 12 h 187"/>
                <a:gd name="T4" fmla="*/ 0 w 144"/>
                <a:gd name="T5" fmla="*/ 0 h 187"/>
                <a:gd name="T6" fmla="*/ 144 w 144"/>
                <a:gd name="T7" fmla="*/ 0 h 187"/>
                <a:gd name="T8" fmla="*/ 144 w 144"/>
                <a:gd name="T9" fmla="*/ 12 h 187"/>
                <a:gd name="T10" fmla="*/ 79 w 144"/>
                <a:gd name="T11" fmla="*/ 12 h 187"/>
                <a:gd name="T12" fmla="*/ 79 w 144"/>
                <a:gd name="T13" fmla="*/ 187 h 187"/>
                <a:gd name="T14" fmla="*/ 65 w 144"/>
                <a:gd name="T15" fmla="*/ 187 h 187"/>
                <a:gd name="T16" fmla="*/ 65 w 144"/>
                <a:gd name="T17" fmla="*/ 1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87">
                  <a:moveTo>
                    <a:pt x="65" y="12"/>
                  </a:moveTo>
                  <a:lnTo>
                    <a:pt x="0" y="12"/>
                  </a:lnTo>
                  <a:lnTo>
                    <a:pt x="0" y="0"/>
                  </a:lnTo>
                  <a:lnTo>
                    <a:pt x="144" y="0"/>
                  </a:lnTo>
                  <a:lnTo>
                    <a:pt x="144" y="12"/>
                  </a:lnTo>
                  <a:lnTo>
                    <a:pt x="79" y="12"/>
                  </a:lnTo>
                  <a:lnTo>
                    <a:pt x="79" y="187"/>
                  </a:lnTo>
                  <a:lnTo>
                    <a:pt x="65" y="187"/>
                  </a:lnTo>
                  <a:lnTo>
                    <a:pt x="65" y="12"/>
                  </a:lnTo>
                  <a:close/>
                </a:path>
              </a:pathLst>
            </a:custGeom>
            <a:solidFill>
              <a:srgbClr val="400099"/>
            </a:solidFill>
            <a:ln>
              <a:noFill/>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6" name="Freeform 23"/>
            <p:cNvSpPr>
              <a:spLocks/>
            </p:cNvSpPr>
            <p:nvPr userDrawn="1"/>
          </p:nvSpPr>
          <p:spPr bwMode="auto">
            <a:xfrm>
              <a:off x="10848975" y="828675"/>
              <a:ext cx="265112" cy="304800"/>
            </a:xfrm>
            <a:custGeom>
              <a:avLst/>
              <a:gdLst>
                <a:gd name="T0" fmla="*/ 0 w 167"/>
                <a:gd name="T1" fmla="*/ 0 h 192"/>
                <a:gd name="T2" fmla="*/ 31 w 167"/>
                <a:gd name="T3" fmla="*/ 0 h 192"/>
                <a:gd name="T4" fmla="*/ 133 w 167"/>
                <a:gd name="T5" fmla="*/ 133 h 192"/>
                <a:gd name="T6" fmla="*/ 133 w 167"/>
                <a:gd name="T7" fmla="*/ 0 h 192"/>
                <a:gd name="T8" fmla="*/ 167 w 167"/>
                <a:gd name="T9" fmla="*/ 0 h 192"/>
                <a:gd name="T10" fmla="*/ 167 w 167"/>
                <a:gd name="T11" fmla="*/ 192 h 192"/>
                <a:gd name="T12" fmla="*/ 139 w 167"/>
                <a:gd name="T13" fmla="*/ 192 h 192"/>
                <a:gd name="T14" fmla="*/ 33 w 167"/>
                <a:gd name="T15" fmla="*/ 56 h 192"/>
                <a:gd name="T16" fmla="*/ 33 w 167"/>
                <a:gd name="T17" fmla="*/ 192 h 192"/>
                <a:gd name="T18" fmla="*/ 0 w 167"/>
                <a:gd name="T19" fmla="*/ 192 h 192"/>
                <a:gd name="T20" fmla="*/ 0 w 167"/>
                <a:gd name="T21"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92">
                  <a:moveTo>
                    <a:pt x="0" y="0"/>
                  </a:moveTo>
                  <a:lnTo>
                    <a:pt x="31" y="0"/>
                  </a:lnTo>
                  <a:lnTo>
                    <a:pt x="133" y="133"/>
                  </a:lnTo>
                  <a:lnTo>
                    <a:pt x="133" y="0"/>
                  </a:lnTo>
                  <a:lnTo>
                    <a:pt x="167" y="0"/>
                  </a:lnTo>
                  <a:lnTo>
                    <a:pt x="167" y="192"/>
                  </a:lnTo>
                  <a:lnTo>
                    <a:pt x="139" y="192"/>
                  </a:lnTo>
                  <a:lnTo>
                    <a:pt x="33" y="56"/>
                  </a:lnTo>
                  <a:lnTo>
                    <a:pt x="33" y="192"/>
                  </a:lnTo>
                  <a:lnTo>
                    <a:pt x="0" y="192"/>
                  </a:lnTo>
                  <a:lnTo>
                    <a:pt x="0" y="0"/>
                  </a:lnTo>
                  <a:close/>
                </a:path>
              </a:pathLst>
            </a:custGeom>
            <a:solidFill>
              <a:srgbClr val="400099"/>
            </a:solidFill>
            <a:ln w="12700" cap="flat">
              <a:solidFill>
                <a:srgbClr val="430098"/>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7" name="Freeform 24"/>
            <p:cNvSpPr>
              <a:spLocks noEditPoints="1"/>
            </p:cNvSpPr>
            <p:nvPr userDrawn="1"/>
          </p:nvSpPr>
          <p:spPr bwMode="auto">
            <a:xfrm>
              <a:off x="11222038" y="823913"/>
              <a:ext cx="319087" cy="315912"/>
            </a:xfrm>
            <a:custGeom>
              <a:avLst/>
              <a:gdLst>
                <a:gd name="T0" fmla="*/ 141 w 283"/>
                <a:gd name="T1" fmla="*/ 280 h 280"/>
                <a:gd name="T2" fmla="*/ 84 w 283"/>
                <a:gd name="T3" fmla="*/ 269 h 280"/>
                <a:gd name="T4" fmla="*/ 40 w 283"/>
                <a:gd name="T5" fmla="*/ 239 h 280"/>
                <a:gd name="T6" fmla="*/ 11 w 283"/>
                <a:gd name="T7" fmla="*/ 195 h 280"/>
                <a:gd name="T8" fmla="*/ 0 w 283"/>
                <a:gd name="T9" fmla="*/ 141 h 280"/>
                <a:gd name="T10" fmla="*/ 0 w 283"/>
                <a:gd name="T11" fmla="*/ 140 h 280"/>
                <a:gd name="T12" fmla="*/ 11 w 283"/>
                <a:gd name="T13" fmla="*/ 86 h 280"/>
                <a:gd name="T14" fmla="*/ 40 w 283"/>
                <a:gd name="T15" fmla="*/ 42 h 280"/>
                <a:gd name="T16" fmla="*/ 85 w 283"/>
                <a:gd name="T17" fmla="*/ 12 h 280"/>
                <a:gd name="T18" fmla="*/ 142 w 283"/>
                <a:gd name="T19" fmla="*/ 0 h 280"/>
                <a:gd name="T20" fmla="*/ 199 w 283"/>
                <a:gd name="T21" fmla="*/ 11 h 280"/>
                <a:gd name="T22" fmla="*/ 243 w 283"/>
                <a:gd name="T23" fmla="*/ 41 h 280"/>
                <a:gd name="T24" fmla="*/ 272 w 283"/>
                <a:gd name="T25" fmla="*/ 86 h 280"/>
                <a:gd name="T26" fmla="*/ 283 w 283"/>
                <a:gd name="T27" fmla="*/ 139 h 280"/>
                <a:gd name="T28" fmla="*/ 283 w 283"/>
                <a:gd name="T29" fmla="*/ 140 h 280"/>
                <a:gd name="T30" fmla="*/ 272 w 283"/>
                <a:gd name="T31" fmla="*/ 194 h 280"/>
                <a:gd name="T32" fmla="*/ 243 w 283"/>
                <a:gd name="T33" fmla="*/ 238 h 280"/>
                <a:gd name="T34" fmla="*/ 198 w 283"/>
                <a:gd name="T35" fmla="*/ 269 h 280"/>
                <a:gd name="T36" fmla="*/ 141 w 283"/>
                <a:gd name="T37" fmla="*/ 280 h 280"/>
                <a:gd name="T38" fmla="*/ 142 w 283"/>
                <a:gd name="T39" fmla="*/ 236 h 280"/>
                <a:gd name="T40" fmla="*/ 179 w 283"/>
                <a:gd name="T41" fmla="*/ 229 h 280"/>
                <a:gd name="T42" fmla="*/ 207 w 283"/>
                <a:gd name="T43" fmla="*/ 208 h 280"/>
                <a:gd name="T44" fmla="*/ 226 w 283"/>
                <a:gd name="T45" fmla="*/ 178 h 280"/>
                <a:gd name="T46" fmla="*/ 233 w 283"/>
                <a:gd name="T47" fmla="*/ 141 h 280"/>
                <a:gd name="T48" fmla="*/ 233 w 283"/>
                <a:gd name="T49" fmla="*/ 140 h 280"/>
                <a:gd name="T50" fmla="*/ 226 w 283"/>
                <a:gd name="T51" fmla="*/ 103 h 280"/>
                <a:gd name="T52" fmla="*/ 207 w 283"/>
                <a:gd name="T53" fmla="*/ 72 h 280"/>
                <a:gd name="T54" fmla="*/ 178 w 283"/>
                <a:gd name="T55" fmla="*/ 52 h 280"/>
                <a:gd name="T56" fmla="*/ 141 w 283"/>
                <a:gd name="T57" fmla="*/ 44 h 280"/>
                <a:gd name="T58" fmla="*/ 105 w 283"/>
                <a:gd name="T59" fmla="*/ 52 h 280"/>
                <a:gd name="T60" fmla="*/ 76 w 283"/>
                <a:gd name="T61" fmla="*/ 72 h 280"/>
                <a:gd name="T62" fmla="*/ 57 w 283"/>
                <a:gd name="T63" fmla="*/ 102 h 280"/>
                <a:gd name="T64" fmla="*/ 51 w 283"/>
                <a:gd name="T65" fmla="*/ 139 h 280"/>
                <a:gd name="T66" fmla="*/ 51 w 283"/>
                <a:gd name="T67" fmla="*/ 140 h 280"/>
                <a:gd name="T68" fmla="*/ 57 w 283"/>
                <a:gd name="T69" fmla="*/ 177 h 280"/>
                <a:gd name="T70" fmla="*/ 76 w 283"/>
                <a:gd name="T71" fmla="*/ 208 h 280"/>
                <a:gd name="T72" fmla="*/ 105 w 283"/>
                <a:gd name="T73" fmla="*/ 229 h 280"/>
                <a:gd name="T74" fmla="*/ 142 w 283"/>
                <a:gd name="T75" fmla="*/ 23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3" h="280">
                  <a:moveTo>
                    <a:pt x="141" y="280"/>
                  </a:moveTo>
                  <a:cubicBezTo>
                    <a:pt x="120" y="280"/>
                    <a:pt x="101" y="276"/>
                    <a:pt x="84" y="269"/>
                  </a:cubicBezTo>
                  <a:cubicBezTo>
                    <a:pt x="67" y="262"/>
                    <a:pt x="52" y="252"/>
                    <a:pt x="40" y="239"/>
                  </a:cubicBezTo>
                  <a:cubicBezTo>
                    <a:pt x="27" y="226"/>
                    <a:pt x="18" y="212"/>
                    <a:pt x="11" y="195"/>
                  </a:cubicBezTo>
                  <a:cubicBezTo>
                    <a:pt x="4" y="178"/>
                    <a:pt x="0" y="160"/>
                    <a:pt x="0" y="141"/>
                  </a:cubicBezTo>
                  <a:cubicBezTo>
                    <a:pt x="0" y="140"/>
                    <a:pt x="0" y="140"/>
                    <a:pt x="0" y="140"/>
                  </a:cubicBezTo>
                  <a:cubicBezTo>
                    <a:pt x="0" y="121"/>
                    <a:pt x="4" y="103"/>
                    <a:pt x="11" y="86"/>
                  </a:cubicBezTo>
                  <a:cubicBezTo>
                    <a:pt x="18" y="69"/>
                    <a:pt x="27" y="55"/>
                    <a:pt x="40" y="42"/>
                  </a:cubicBezTo>
                  <a:cubicBezTo>
                    <a:pt x="53" y="29"/>
                    <a:pt x="68" y="19"/>
                    <a:pt x="85" y="12"/>
                  </a:cubicBezTo>
                  <a:cubicBezTo>
                    <a:pt x="102" y="4"/>
                    <a:pt x="121" y="0"/>
                    <a:pt x="142" y="0"/>
                  </a:cubicBezTo>
                  <a:cubicBezTo>
                    <a:pt x="163" y="0"/>
                    <a:pt x="182" y="4"/>
                    <a:pt x="199" y="11"/>
                  </a:cubicBezTo>
                  <a:cubicBezTo>
                    <a:pt x="216" y="19"/>
                    <a:pt x="231" y="29"/>
                    <a:pt x="243" y="41"/>
                  </a:cubicBezTo>
                  <a:cubicBezTo>
                    <a:pt x="256" y="54"/>
                    <a:pt x="265" y="69"/>
                    <a:pt x="272" y="86"/>
                  </a:cubicBezTo>
                  <a:cubicBezTo>
                    <a:pt x="279" y="102"/>
                    <a:pt x="283" y="120"/>
                    <a:pt x="283" y="139"/>
                  </a:cubicBezTo>
                  <a:cubicBezTo>
                    <a:pt x="283" y="140"/>
                    <a:pt x="283" y="140"/>
                    <a:pt x="283" y="140"/>
                  </a:cubicBezTo>
                  <a:cubicBezTo>
                    <a:pt x="283" y="159"/>
                    <a:pt x="279" y="177"/>
                    <a:pt x="272" y="194"/>
                  </a:cubicBezTo>
                  <a:cubicBezTo>
                    <a:pt x="265" y="211"/>
                    <a:pt x="256" y="226"/>
                    <a:pt x="243" y="238"/>
                  </a:cubicBezTo>
                  <a:cubicBezTo>
                    <a:pt x="230" y="251"/>
                    <a:pt x="216" y="261"/>
                    <a:pt x="198" y="269"/>
                  </a:cubicBezTo>
                  <a:cubicBezTo>
                    <a:pt x="181" y="276"/>
                    <a:pt x="162" y="280"/>
                    <a:pt x="141" y="280"/>
                  </a:cubicBezTo>
                  <a:close/>
                  <a:moveTo>
                    <a:pt x="142" y="236"/>
                  </a:moveTo>
                  <a:cubicBezTo>
                    <a:pt x="155" y="236"/>
                    <a:pt x="168" y="234"/>
                    <a:pt x="179" y="229"/>
                  </a:cubicBezTo>
                  <a:cubicBezTo>
                    <a:pt x="190" y="224"/>
                    <a:pt x="199" y="217"/>
                    <a:pt x="207" y="208"/>
                  </a:cubicBezTo>
                  <a:cubicBezTo>
                    <a:pt x="215" y="200"/>
                    <a:pt x="221" y="190"/>
                    <a:pt x="226" y="178"/>
                  </a:cubicBezTo>
                  <a:cubicBezTo>
                    <a:pt x="230" y="166"/>
                    <a:pt x="233" y="154"/>
                    <a:pt x="233" y="141"/>
                  </a:cubicBezTo>
                  <a:cubicBezTo>
                    <a:pt x="233" y="140"/>
                    <a:pt x="233" y="140"/>
                    <a:pt x="233" y="140"/>
                  </a:cubicBezTo>
                  <a:cubicBezTo>
                    <a:pt x="233" y="127"/>
                    <a:pt x="230" y="115"/>
                    <a:pt x="226" y="103"/>
                  </a:cubicBezTo>
                  <a:cubicBezTo>
                    <a:pt x="221" y="91"/>
                    <a:pt x="215" y="81"/>
                    <a:pt x="207" y="72"/>
                  </a:cubicBezTo>
                  <a:cubicBezTo>
                    <a:pt x="199" y="64"/>
                    <a:pt x="189" y="57"/>
                    <a:pt x="178" y="52"/>
                  </a:cubicBezTo>
                  <a:cubicBezTo>
                    <a:pt x="167" y="47"/>
                    <a:pt x="155" y="44"/>
                    <a:pt x="141" y="44"/>
                  </a:cubicBezTo>
                  <a:cubicBezTo>
                    <a:pt x="128" y="44"/>
                    <a:pt x="116" y="47"/>
                    <a:pt x="105" y="52"/>
                  </a:cubicBezTo>
                  <a:cubicBezTo>
                    <a:pt x="93" y="57"/>
                    <a:pt x="84" y="63"/>
                    <a:pt x="76" y="72"/>
                  </a:cubicBezTo>
                  <a:cubicBezTo>
                    <a:pt x="68" y="81"/>
                    <a:pt x="62" y="91"/>
                    <a:pt x="57" y="102"/>
                  </a:cubicBezTo>
                  <a:cubicBezTo>
                    <a:pt x="53" y="114"/>
                    <a:pt x="51" y="126"/>
                    <a:pt x="51" y="139"/>
                  </a:cubicBezTo>
                  <a:cubicBezTo>
                    <a:pt x="51" y="140"/>
                    <a:pt x="51" y="140"/>
                    <a:pt x="51" y="140"/>
                  </a:cubicBezTo>
                  <a:cubicBezTo>
                    <a:pt x="51" y="153"/>
                    <a:pt x="53" y="166"/>
                    <a:pt x="57" y="177"/>
                  </a:cubicBezTo>
                  <a:cubicBezTo>
                    <a:pt x="62" y="189"/>
                    <a:pt x="68" y="199"/>
                    <a:pt x="76" y="208"/>
                  </a:cubicBezTo>
                  <a:cubicBezTo>
                    <a:pt x="84" y="217"/>
                    <a:pt x="94" y="223"/>
                    <a:pt x="105" y="229"/>
                  </a:cubicBezTo>
                  <a:cubicBezTo>
                    <a:pt x="116" y="234"/>
                    <a:pt x="129" y="236"/>
                    <a:pt x="142" y="236"/>
                  </a:cubicBezTo>
                  <a:close/>
                </a:path>
              </a:pathLst>
            </a:custGeom>
            <a:solidFill>
              <a:srgbClr val="400099"/>
            </a:solidFill>
            <a:ln w="12700" cap="flat">
              <a:solidFill>
                <a:srgbClr val="430098"/>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8" name="Freeform 25"/>
            <p:cNvSpPr>
              <a:spLocks/>
            </p:cNvSpPr>
            <p:nvPr userDrawn="1"/>
          </p:nvSpPr>
          <p:spPr bwMode="auto">
            <a:xfrm>
              <a:off x="11614150" y="828675"/>
              <a:ext cx="455612" cy="307975"/>
            </a:xfrm>
            <a:custGeom>
              <a:avLst/>
              <a:gdLst>
                <a:gd name="T0" fmla="*/ 0 w 287"/>
                <a:gd name="T1" fmla="*/ 0 h 194"/>
                <a:gd name="T2" fmla="*/ 37 w 287"/>
                <a:gd name="T3" fmla="*/ 0 h 194"/>
                <a:gd name="T4" fmla="*/ 83 w 287"/>
                <a:gd name="T5" fmla="*/ 143 h 194"/>
                <a:gd name="T6" fmla="*/ 131 w 287"/>
                <a:gd name="T7" fmla="*/ 0 h 194"/>
                <a:gd name="T8" fmla="*/ 159 w 287"/>
                <a:gd name="T9" fmla="*/ 0 h 194"/>
                <a:gd name="T10" fmla="*/ 206 w 287"/>
                <a:gd name="T11" fmla="*/ 143 h 194"/>
                <a:gd name="T12" fmla="*/ 252 w 287"/>
                <a:gd name="T13" fmla="*/ 0 h 194"/>
                <a:gd name="T14" fmla="*/ 287 w 287"/>
                <a:gd name="T15" fmla="*/ 0 h 194"/>
                <a:gd name="T16" fmla="*/ 220 w 287"/>
                <a:gd name="T17" fmla="*/ 194 h 194"/>
                <a:gd name="T18" fmla="*/ 191 w 287"/>
                <a:gd name="T19" fmla="*/ 194 h 194"/>
                <a:gd name="T20" fmla="*/ 144 w 287"/>
                <a:gd name="T21" fmla="*/ 56 h 194"/>
                <a:gd name="T22" fmla="*/ 96 w 287"/>
                <a:gd name="T23" fmla="*/ 194 h 194"/>
                <a:gd name="T24" fmla="*/ 68 w 287"/>
                <a:gd name="T25" fmla="*/ 194 h 194"/>
                <a:gd name="T26" fmla="*/ 0 w 287"/>
                <a:gd name="T2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7" h="194">
                  <a:moveTo>
                    <a:pt x="0" y="0"/>
                  </a:moveTo>
                  <a:lnTo>
                    <a:pt x="37" y="0"/>
                  </a:lnTo>
                  <a:lnTo>
                    <a:pt x="83" y="143"/>
                  </a:lnTo>
                  <a:lnTo>
                    <a:pt x="131" y="0"/>
                  </a:lnTo>
                  <a:lnTo>
                    <a:pt x="159" y="0"/>
                  </a:lnTo>
                  <a:lnTo>
                    <a:pt x="206" y="143"/>
                  </a:lnTo>
                  <a:lnTo>
                    <a:pt x="252" y="0"/>
                  </a:lnTo>
                  <a:lnTo>
                    <a:pt x="287" y="0"/>
                  </a:lnTo>
                  <a:lnTo>
                    <a:pt x="220" y="194"/>
                  </a:lnTo>
                  <a:lnTo>
                    <a:pt x="191" y="194"/>
                  </a:lnTo>
                  <a:lnTo>
                    <a:pt x="144" y="56"/>
                  </a:lnTo>
                  <a:lnTo>
                    <a:pt x="96" y="194"/>
                  </a:lnTo>
                  <a:lnTo>
                    <a:pt x="68" y="194"/>
                  </a:lnTo>
                  <a:lnTo>
                    <a:pt x="0" y="0"/>
                  </a:lnTo>
                  <a:close/>
                </a:path>
              </a:pathLst>
            </a:custGeom>
            <a:solidFill>
              <a:srgbClr val="400099"/>
            </a:solidFill>
            <a:ln w="12700" cap="flat">
              <a:solidFill>
                <a:srgbClr val="430098"/>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grpSp>
      <p:pic>
        <p:nvPicPr>
          <p:cNvPr id="1050" name="Picture 26"/>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35018" y="4020763"/>
            <a:ext cx="1891710" cy="4604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1241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Extreme Networks   |   North America Partner Conference   |   Las Vegas   |   July 2014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EE012AE-3E0E-4714-8B35-ED820D4F0943}"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a:xfrm>
            <a:off x="0" y="4909224"/>
            <a:ext cx="9144000" cy="0"/>
          </a:xfrm>
          <a:prstGeom prst="line">
            <a:avLst/>
          </a:prstGeom>
          <a:ln>
            <a:solidFill>
              <a:srgbClr val="4000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7015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5.jp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7.jp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3.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7.jp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4.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7.jp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5.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descr="3678-PPT-Template_v7.jp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1" y="1"/>
            <a:ext cx="6633226" cy="75579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124499" y="4822263"/>
            <a:ext cx="418119" cy="215445"/>
          </a:xfrm>
          <a:prstGeom prst="rect">
            <a:avLst/>
          </a:prstGeom>
        </p:spPr>
        <p:txBody>
          <a:bodyPr vert="horz" lIns="91440" tIns="45720" rIns="91440" bIns="45720" rtlCol="0" anchor="ctr"/>
          <a:lstStyle>
            <a:lvl1pPr algn="l">
              <a:defRPr sz="800">
                <a:solidFill>
                  <a:srgbClr val="BFBFBF"/>
                </a:solidFill>
              </a:defRPr>
            </a:lvl1pPr>
          </a:lstStyle>
          <a:p>
            <a:fld id="{2066355A-084C-D24E-9AD2-7E4FC41EA627}" type="slidenum">
              <a:rPr lang="en-US" smtClean="0"/>
              <a:pPr/>
              <a:t>‹#›</a:t>
            </a:fld>
            <a:endParaRPr lang="en-US" dirty="0"/>
          </a:p>
        </p:txBody>
      </p:sp>
      <p:sp>
        <p:nvSpPr>
          <p:cNvPr id="8" name="TextBox 7"/>
          <p:cNvSpPr txBox="1"/>
          <p:nvPr userDrawn="1"/>
        </p:nvSpPr>
        <p:spPr>
          <a:xfrm>
            <a:off x="542618" y="4822264"/>
            <a:ext cx="2500052" cy="215444"/>
          </a:xfrm>
          <a:prstGeom prst="rect">
            <a:avLst/>
          </a:prstGeom>
          <a:noFill/>
        </p:spPr>
        <p:txBody>
          <a:bodyPr wrap="square" rtlCol="0">
            <a:spAutoFit/>
          </a:bodyPr>
          <a:lstStyle/>
          <a:p>
            <a:r>
              <a:rPr lang="en-US" sz="800" dirty="0" smtClean="0">
                <a:solidFill>
                  <a:schemeClr val="bg1">
                    <a:lumMod val="75000"/>
                  </a:schemeClr>
                </a:solidFill>
              </a:rPr>
              <a:t>©2014</a:t>
            </a:r>
            <a:r>
              <a:rPr lang="en-US" sz="800" baseline="0" dirty="0" smtClean="0">
                <a:solidFill>
                  <a:schemeClr val="bg1">
                    <a:lumMod val="75000"/>
                  </a:schemeClr>
                </a:solidFill>
              </a:rPr>
              <a:t> Extreme Networks, Inc. All rights reserved.</a:t>
            </a:r>
            <a:endParaRPr lang="en-US" sz="800" dirty="0">
              <a:solidFill>
                <a:schemeClr val="bg1">
                  <a:lumMod val="75000"/>
                </a:schemeClr>
              </a:solidFill>
            </a:endParaRPr>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67" r:id="rId1"/>
    <p:sldLayoutId id="2147493457" r:id="rId2"/>
    <p:sldLayoutId id="2147493459" r:id="rId3"/>
    <p:sldLayoutId id="2147493461" r:id="rId4"/>
    <p:sldLayoutId id="2147493468" r:id="rId5"/>
    <p:sldLayoutId id="2147493469" r:id="rId6"/>
    <p:sldLayoutId id="2147493470" r:id="rId7"/>
  </p:sldLayoutIdLst>
  <p:timing>
    <p:tnLst>
      <p:par>
        <p:cTn id="1" dur="indefinite" restart="never" nodeType="tmRoot"/>
      </p:par>
    </p:tnLst>
  </p:timing>
  <p:hf hdr="0" dt="0"/>
  <p:txStyles>
    <p:titleStyle>
      <a:lvl1pPr algn="l" defTabSz="457200" rtl="0" eaLnBrk="1" latinLnBrk="0" hangingPunct="1">
        <a:spcBef>
          <a:spcPct val="0"/>
        </a:spcBef>
        <a:buNone/>
        <a:defRPr sz="2400" kern="1200">
          <a:solidFill>
            <a:schemeClr val="bg1"/>
          </a:solidFill>
          <a:latin typeface="+mj-lt"/>
          <a:ea typeface="+mj-ea"/>
          <a:cs typeface="+mj-cs"/>
        </a:defRPr>
      </a:lvl1pPr>
    </p:titleStyle>
    <p:bodyStyle>
      <a:lvl1pPr marL="225425" indent="-225425" algn="l" defTabSz="457200" rtl="0" eaLnBrk="1" latinLnBrk="0" hangingPunct="1">
        <a:spcBef>
          <a:spcPct val="20000"/>
        </a:spcBef>
        <a:buFont typeface="Wingdings" charset="2"/>
        <a:buChar char="§"/>
        <a:defRPr sz="2000" kern="1200">
          <a:solidFill>
            <a:schemeClr val="tx1"/>
          </a:solidFill>
          <a:latin typeface="+mn-lt"/>
          <a:ea typeface="+mn-ea"/>
          <a:cs typeface="+mn-cs"/>
        </a:defRPr>
      </a:lvl1pPr>
      <a:lvl2pPr marL="685800" indent="-22860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085850" indent="-171450" algn="l" defTabSz="457200" rtl="0" eaLnBrk="1" latinLnBrk="0" hangingPunct="1">
        <a:spcBef>
          <a:spcPct val="20000"/>
        </a:spcBef>
        <a:buFont typeface="Wingdings" charset="2"/>
        <a:buChar char="§"/>
        <a:defRPr sz="1600" kern="1200">
          <a:solidFill>
            <a:schemeClr val="tx1"/>
          </a:solidFill>
          <a:latin typeface="+mn-lt"/>
          <a:ea typeface="+mn-ea"/>
          <a:cs typeface="+mn-cs"/>
        </a:defRPr>
      </a:lvl3pPr>
      <a:lvl4pPr marL="1546225" indent="-174625" algn="l" defTabSz="457200" rtl="0" eaLnBrk="1" latinLnBrk="0" hangingPunct="1">
        <a:spcBef>
          <a:spcPct val="20000"/>
        </a:spcBef>
        <a:buFont typeface="Arial"/>
        <a:buChar char="–"/>
        <a:defRPr sz="1400" kern="1200">
          <a:solidFill>
            <a:schemeClr val="tx1"/>
          </a:solidFill>
          <a:latin typeface="+mn-lt"/>
          <a:ea typeface="+mn-ea"/>
          <a:cs typeface="+mn-cs"/>
        </a:defRPr>
      </a:lvl4pPr>
      <a:lvl5pPr marL="1997075" indent="-168275"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4" name="Group 13"/>
          <p:cNvGrpSpPr/>
          <p:nvPr/>
        </p:nvGrpSpPr>
        <p:grpSpPr>
          <a:xfrm flipV="1">
            <a:off x="-1" y="0"/>
            <a:ext cx="9144001" cy="920885"/>
            <a:chOff x="-1" y="0"/>
            <a:chExt cx="9144001" cy="920885"/>
          </a:xfrm>
        </p:grpSpPr>
        <p:pic>
          <p:nvPicPr>
            <p:cNvPr id="13" name="Picture 12"/>
            <p:cNvPicPr>
              <a:picLocks noChangeAspect="1"/>
            </p:cNvPicPr>
            <p:nvPr userDrawn="1"/>
          </p:nvPicPr>
          <p:blipFill rotWithShape="1">
            <a:blip r:embed="rId10">
              <a:extLst>
                <a:ext uri="{28A0092B-C50C-407E-A947-70E740481C1C}">
                  <a14:useLocalDpi xmlns:a14="http://schemas.microsoft.com/office/drawing/2010/main" val="0"/>
                </a:ext>
              </a:extLst>
            </a:blip>
            <a:srcRect l="14741" b="66475"/>
            <a:stretch/>
          </p:blipFill>
          <p:spPr>
            <a:xfrm flipH="1">
              <a:off x="4980562" y="0"/>
              <a:ext cx="4163438" cy="920885"/>
            </a:xfrm>
            <a:prstGeom prst="rect">
              <a:avLst/>
            </a:prstGeom>
          </p:spPr>
        </p:pic>
        <p:pic>
          <p:nvPicPr>
            <p:cNvPr id="12" name="Picture 11"/>
            <p:cNvPicPr>
              <a:picLocks noChangeAspect="1"/>
            </p:cNvPicPr>
            <p:nvPr userDrawn="1"/>
          </p:nvPicPr>
          <p:blipFill rotWithShape="1">
            <a:blip r:embed="rId10">
              <a:extLst>
                <a:ext uri="{28A0092B-C50C-407E-A947-70E740481C1C}">
                  <a14:useLocalDpi xmlns:a14="http://schemas.microsoft.com/office/drawing/2010/main" val="0"/>
                </a:ext>
              </a:extLst>
            </a:blip>
            <a:srcRect l="60956" b="66475"/>
            <a:stretch/>
          </p:blipFill>
          <p:spPr>
            <a:xfrm flipH="1">
              <a:off x="-1" y="0"/>
              <a:ext cx="5881991" cy="920885"/>
            </a:xfrm>
            <a:prstGeom prst="rect">
              <a:avLst/>
            </a:prstGeom>
          </p:spPr>
        </p:pic>
      </p:grpSp>
      <p:sp>
        <p:nvSpPr>
          <p:cNvPr id="2" name="Title Placeholder 1"/>
          <p:cNvSpPr>
            <a:spLocks noGrp="1"/>
          </p:cNvSpPr>
          <p:nvPr>
            <p:ph type="title"/>
          </p:nvPr>
        </p:nvSpPr>
        <p:spPr>
          <a:xfrm>
            <a:off x="51880" y="57150"/>
            <a:ext cx="7354111" cy="857250"/>
          </a:xfrm>
          <a:prstGeom prst="rect">
            <a:avLst/>
          </a:prstGeom>
        </p:spPr>
        <p:txBody>
          <a:bodyPr vert="horz" lIns="91440" tIns="45720" rIns="91440" bIns="45720" rtlCol="0" anchor="ctr">
            <a:noAutofit/>
          </a:bodyPr>
          <a:lstStyle/>
          <a:p>
            <a:r>
              <a:rPr lang="en-CA" smtClean="0"/>
              <a:t>Click to edit Master title style</a:t>
            </a:r>
            <a:endParaRPr lang="en-US" dirty="0"/>
          </a:p>
        </p:txBody>
      </p:sp>
      <p:sp>
        <p:nvSpPr>
          <p:cNvPr id="3" name="Text Placeholder 2"/>
          <p:cNvSpPr>
            <a:spLocks noGrp="1"/>
          </p:cNvSpPr>
          <p:nvPr>
            <p:ph type="body" idx="1"/>
          </p:nvPr>
        </p:nvSpPr>
        <p:spPr>
          <a:xfrm>
            <a:off x="152400" y="962302"/>
            <a:ext cx="8839200" cy="3804251"/>
          </a:xfrm>
          <a:prstGeom prst="rect">
            <a:avLst/>
          </a:prstGeom>
        </p:spPr>
        <p:txBody>
          <a:bodyPr vert="horz" lIns="91440" tIns="45720" rIns="91440" bIns="45720" rtlCol="0">
            <a:no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Footer Placeholder 4"/>
          <p:cNvSpPr>
            <a:spLocks noGrp="1"/>
          </p:cNvSpPr>
          <p:nvPr>
            <p:ph type="ftr" sz="quarter" idx="3"/>
          </p:nvPr>
        </p:nvSpPr>
        <p:spPr>
          <a:xfrm>
            <a:off x="3746769" y="4909630"/>
            <a:ext cx="5334000" cy="228600"/>
          </a:xfrm>
          <a:prstGeom prst="rect">
            <a:avLst/>
          </a:prstGeom>
        </p:spPr>
        <p:txBody>
          <a:bodyPr vert="horz" lIns="91440" tIns="45720" rIns="91440" bIns="4572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pPr defTabSz="914400"/>
            <a:r>
              <a:rPr lang="en-US" dirty="0" smtClean="0">
                <a:solidFill>
                  <a:prstClr val="black">
                    <a:tint val="75000"/>
                  </a:prstClr>
                </a:solidFill>
              </a:rPr>
              <a:t>Extreme Networks   |   North America Partner Conference   |   Las Vegas   |   July 2014</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152400" y="4909630"/>
            <a:ext cx="381000" cy="228600"/>
          </a:xfrm>
          <a:prstGeom prst="rect">
            <a:avLst/>
          </a:prstGeom>
        </p:spPr>
        <p:txBody>
          <a:bodyPr vert="horz" lIns="91440" tIns="45720" rIns="91440" bIns="45720" rtlCol="0" anchor="ctr"/>
          <a:lstStyle>
            <a:lvl1pPr algn="l">
              <a:defRPr sz="750">
                <a:solidFill>
                  <a:schemeClr val="tx1">
                    <a:tint val="75000"/>
                  </a:schemeClr>
                </a:solidFill>
                <a:latin typeface="Arial" panose="020B0604020202020204" pitchFamily="34" charset="0"/>
                <a:cs typeface="Arial" panose="020B0604020202020204" pitchFamily="34" charset="0"/>
              </a:defRPr>
            </a:lvl1pPr>
          </a:lstStyle>
          <a:p>
            <a:pPr defTabSz="914400"/>
            <a:fld id="{3EE012AE-3E0E-4714-8B35-ED820D4F0943}" type="slidenum">
              <a:rPr lang="en-US" smtClean="0">
                <a:solidFill>
                  <a:prstClr val="black">
                    <a:tint val="75000"/>
                  </a:prstClr>
                </a:solidFill>
              </a:rPr>
              <a:pPr defTabSz="914400"/>
              <a:t>‹#›</a:t>
            </a:fld>
            <a:endParaRPr lang="en-US" dirty="0">
              <a:solidFill>
                <a:prstClr val="black">
                  <a:tint val="75000"/>
                </a:prstClr>
              </a:solidFill>
            </a:endParaRPr>
          </a:p>
        </p:txBody>
      </p:sp>
      <p:grpSp>
        <p:nvGrpSpPr>
          <p:cNvPr id="15" name="Group 14"/>
          <p:cNvGrpSpPr/>
          <p:nvPr/>
        </p:nvGrpSpPr>
        <p:grpSpPr>
          <a:xfrm>
            <a:off x="8087414" y="285342"/>
            <a:ext cx="998071" cy="404984"/>
            <a:chOff x="9250363" y="150813"/>
            <a:chExt cx="3082925" cy="1250949"/>
          </a:xfrm>
        </p:grpSpPr>
        <p:sp>
          <p:nvSpPr>
            <p:cNvPr id="16" name="Freeform 7"/>
            <p:cNvSpPr>
              <a:spLocks/>
            </p:cNvSpPr>
            <p:nvPr userDrawn="1"/>
          </p:nvSpPr>
          <p:spPr bwMode="auto">
            <a:xfrm>
              <a:off x="11606213" y="781050"/>
              <a:ext cx="727075" cy="620712"/>
            </a:xfrm>
            <a:custGeom>
              <a:avLst/>
              <a:gdLst>
                <a:gd name="T0" fmla="*/ 408 w 458"/>
                <a:gd name="T1" fmla="*/ 50 h 391"/>
                <a:gd name="T2" fmla="*/ 408 w 458"/>
                <a:gd name="T3" fmla="*/ 340 h 391"/>
                <a:gd name="T4" fmla="*/ 0 w 458"/>
                <a:gd name="T5" fmla="*/ 340 h 391"/>
                <a:gd name="T6" fmla="*/ 0 w 458"/>
                <a:gd name="T7" fmla="*/ 391 h 391"/>
                <a:gd name="T8" fmla="*/ 458 w 458"/>
                <a:gd name="T9" fmla="*/ 391 h 391"/>
                <a:gd name="T10" fmla="*/ 458 w 458"/>
                <a:gd name="T11" fmla="*/ 0 h 391"/>
                <a:gd name="T12" fmla="*/ 408 w 458"/>
                <a:gd name="T13" fmla="*/ 50 h 391"/>
              </a:gdLst>
              <a:ahLst/>
              <a:cxnLst>
                <a:cxn ang="0">
                  <a:pos x="T0" y="T1"/>
                </a:cxn>
                <a:cxn ang="0">
                  <a:pos x="T2" y="T3"/>
                </a:cxn>
                <a:cxn ang="0">
                  <a:pos x="T4" y="T5"/>
                </a:cxn>
                <a:cxn ang="0">
                  <a:pos x="T6" y="T7"/>
                </a:cxn>
                <a:cxn ang="0">
                  <a:pos x="T8" y="T9"/>
                </a:cxn>
                <a:cxn ang="0">
                  <a:pos x="T10" y="T11"/>
                </a:cxn>
                <a:cxn ang="0">
                  <a:pos x="T12" y="T13"/>
                </a:cxn>
              </a:cxnLst>
              <a:rect l="0" t="0" r="r" b="b"/>
              <a:pathLst>
                <a:path w="458" h="391">
                  <a:moveTo>
                    <a:pt x="408" y="50"/>
                  </a:moveTo>
                  <a:lnTo>
                    <a:pt x="408" y="340"/>
                  </a:lnTo>
                  <a:lnTo>
                    <a:pt x="0" y="340"/>
                  </a:lnTo>
                  <a:lnTo>
                    <a:pt x="0" y="391"/>
                  </a:lnTo>
                  <a:lnTo>
                    <a:pt x="458" y="391"/>
                  </a:lnTo>
                  <a:lnTo>
                    <a:pt x="458" y="0"/>
                  </a:lnTo>
                  <a:lnTo>
                    <a:pt x="408" y="50"/>
                  </a:lnTo>
                  <a:close/>
                </a:path>
              </a:pathLst>
            </a:custGeom>
            <a:solidFill>
              <a:srgbClr val="400099"/>
            </a:solidFill>
            <a:ln>
              <a:noFill/>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7" name="Freeform 8"/>
            <p:cNvSpPr>
              <a:spLocks/>
            </p:cNvSpPr>
            <p:nvPr userDrawn="1"/>
          </p:nvSpPr>
          <p:spPr bwMode="auto">
            <a:xfrm>
              <a:off x="9250363" y="150813"/>
              <a:ext cx="725487" cy="620712"/>
            </a:xfrm>
            <a:custGeom>
              <a:avLst/>
              <a:gdLst>
                <a:gd name="T0" fmla="*/ 49 w 457"/>
                <a:gd name="T1" fmla="*/ 48 h 391"/>
                <a:gd name="T2" fmla="*/ 457 w 457"/>
                <a:gd name="T3" fmla="*/ 48 h 391"/>
                <a:gd name="T4" fmla="*/ 457 w 457"/>
                <a:gd name="T5" fmla="*/ 0 h 391"/>
                <a:gd name="T6" fmla="*/ 0 w 457"/>
                <a:gd name="T7" fmla="*/ 0 h 391"/>
                <a:gd name="T8" fmla="*/ 0 w 457"/>
                <a:gd name="T9" fmla="*/ 391 h 391"/>
                <a:gd name="T10" fmla="*/ 49 w 457"/>
                <a:gd name="T11" fmla="*/ 342 h 391"/>
                <a:gd name="T12" fmla="*/ 49 w 457"/>
                <a:gd name="T13" fmla="*/ 48 h 391"/>
              </a:gdLst>
              <a:ahLst/>
              <a:cxnLst>
                <a:cxn ang="0">
                  <a:pos x="T0" y="T1"/>
                </a:cxn>
                <a:cxn ang="0">
                  <a:pos x="T2" y="T3"/>
                </a:cxn>
                <a:cxn ang="0">
                  <a:pos x="T4" y="T5"/>
                </a:cxn>
                <a:cxn ang="0">
                  <a:pos x="T6" y="T7"/>
                </a:cxn>
                <a:cxn ang="0">
                  <a:pos x="T8" y="T9"/>
                </a:cxn>
                <a:cxn ang="0">
                  <a:pos x="T10" y="T11"/>
                </a:cxn>
                <a:cxn ang="0">
                  <a:pos x="T12" y="T13"/>
                </a:cxn>
              </a:cxnLst>
              <a:rect l="0" t="0" r="r" b="b"/>
              <a:pathLst>
                <a:path w="457" h="391">
                  <a:moveTo>
                    <a:pt x="49" y="48"/>
                  </a:moveTo>
                  <a:lnTo>
                    <a:pt x="457" y="48"/>
                  </a:lnTo>
                  <a:lnTo>
                    <a:pt x="457" y="0"/>
                  </a:lnTo>
                  <a:lnTo>
                    <a:pt x="0" y="0"/>
                  </a:lnTo>
                  <a:lnTo>
                    <a:pt x="0" y="391"/>
                  </a:lnTo>
                  <a:lnTo>
                    <a:pt x="49" y="342"/>
                  </a:lnTo>
                  <a:lnTo>
                    <a:pt x="49" y="48"/>
                  </a:lnTo>
                  <a:close/>
                </a:path>
              </a:pathLst>
            </a:custGeom>
            <a:solidFill>
              <a:srgbClr val="400099"/>
            </a:solidFill>
            <a:ln>
              <a:noFill/>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8" name="Freeform 9"/>
            <p:cNvSpPr>
              <a:spLocks noEditPoints="1"/>
            </p:cNvSpPr>
            <p:nvPr userDrawn="1"/>
          </p:nvSpPr>
          <p:spPr bwMode="auto">
            <a:xfrm>
              <a:off x="9505950" y="406400"/>
              <a:ext cx="242887" cy="298450"/>
            </a:xfrm>
            <a:custGeom>
              <a:avLst/>
              <a:gdLst>
                <a:gd name="T0" fmla="*/ 0 w 215"/>
                <a:gd name="T1" fmla="*/ 0 h 264"/>
                <a:gd name="T2" fmla="*/ 111 w 215"/>
                <a:gd name="T3" fmla="*/ 0 h 264"/>
                <a:gd name="T4" fmla="*/ 154 w 215"/>
                <a:gd name="T5" fmla="*/ 7 h 264"/>
                <a:gd name="T6" fmla="*/ 185 w 215"/>
                <a:gd name="T7" fmla="*/ 26 h 264"/>
                <a:gd name="T8" fmla="*/ 200 w 215"/>
                <a:gd name="T9" fmla="*/ 48 h 264"/>
                <a:gd name="T10" fmla="*/ 205 w 215"/>
                <a:gd name="T11" fmla="*/ 75 h 264"/>
                <a:gd name="T12" fmla="*/ 205 w 215"/>
                <a:gd name="T13" fmla="*/ 75 h 264"/>
                <a:gd name="T14" fmla="*/ 200 w 215"/>
                <a:gd name="T15" fmla="*/ 105 h 264"/>
                <a:gd name="T16" fmla="*/ 183 w 215"/>
                <a:gd name="T17" fmla="*/ 127 h 264"/>
                <a:gd name="T18" fmla="*/ 159 w 215"/>
                <a:gd name="T19" fmla="*/ 143 h 264"/>
                <a:gd name="T20" fmla="*/ 128 w 215"/>
                <a:gd name="T21" fmla="*/ 151 h 264"/>
                <a:gd name="T22" fmla="*/ 215 w 215"/>
                <a:gd name="T23" fmla="*/ 264 h 264"/>
                <a:gd name="T24" fmla="*/ 190 w 215"/>
                <a:gd name="T25" fmla="*/ 264 h 264"/>
                <a:gd name="T26" fmla="*/ 106 w 215"/>
                <a:gd name="T27" fmla="*/ 154 h 264"/>
                <a:gd name="T28" fmla="*/ 105 w 215"/>
                <a:gd name="T29" fmla="*/ 154 h 264"/>
                <a:gd name="T30" fmla="*/ 20 w 215"/>
                <a:gd name="T31" fmla="*/ 154 h 264"/>
                <a:gd name="T32" fmla="*/ 20 w 215"/>
                <a:gd name="T33" fmla="*/ 264 h 264"/>
                <a:gd name="T34" fmla="*/ 0 w 215"/>
                <a:gd name="T35" fmla="*/ 264 h 264"/>
                <a:gd name="T36" fmla="*/ 0 w 215"/>
                <a:gd name="T37" fmla="*/ 0 h 264"/>
                <a:gd name="T38" fmla="*/ 109 w 215"/>
                <a:gd name="T39" fmla="*/ 137 h 264"/>
                <a:gd name="T40" fmla="*/ 140 w 215"/>
                <a:gd name="T41" fmla="*/ 132 h 264"/>
                <a:gd name="T42" fmla="*/ 164 w 215"/>
                <a:gd name="T43" fmla="*/ 120 h 264"/>
                <a:gd name="T44" fmla="*/ 180 w 215"/>
                <a:gd name="T45" fmla="*/ 102 h 264"/>
                <a:gd name="T46" fmla="*/ 186 w 215"/>
                <a:gd name="T47" fmla="*/ 76 h 264"/>
                <a:gd name="T48" fmla="*/ 186 w 215"/>
                <a:gd name="T49" fmla="*/ 75 h 264"/>
                <a:gd name="T50" fmla="*/ 166 w 215"/>
                <a:gd name="T51" fmla="*/ 33 h 264"/>
                <a:gd name="T52" fmla="*/ 110 w 215"/>
                <a:gd name="T53" fmla="*/ 17 h 264"/>
                <a:gd name="T54" fmla="*/ 20 w 215"/>
                <a:gd name="T55" fmla="*/ 17 h 264"/>
                <a:gd name="T56" fmla="*/ 20 w 215"/>
                <a:gd name="T57" fmla="*/ 137 h 264"/>
                <a:gd name="T58" fmla="*/ 109 w 215"/>
                <a:gd name="T59" fmla="*/ 13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5" h="264">
                  <a:moveTo>
                    <a:pt x="0" y="0"/>
                  </a:moveTo>
                  <a:cubicBezTo>
                    <a:pt x="111" y="0"/>
                    <a:pt x="111" y="0"/>
                    <a:pt x="111" y="0"/>
                  </a:cubicBezTo>
                  <a:cubicBezTo>
                    <a:pt x="127" y="0"/>
                    <a:pt x="142" y="2"/>
                    <a:pt x="154" y="7"/>
                  </a:cubicBezTo>
                  <a:cubicBezTo>
                    <a:pt x="167" y="11"/>
                    <a:pt x="177" y="18"/>
                    <a:pt x="185" y="26"/>
                  </a:cubicBezTo>
                  <a:cubicBezTo>
                    <a:pt x="192" y="32"/>
                    <a:pt x="197" y="39"/>
                    <a:pt x="200" y="48"/>
                  </a:cubicBezTo>
                  <a:cubicBezTo>
                    <a:pt x="204" y="56"/>
                    <a:pt x="205" y="65"/>
                    <a:pt x="205" y="75"/>
                  </a:cubicBezTo>
                  <a:cubicBezTo>
                    <a:pt x="205" y="75"/>
                    <a:pt x="205" y="75"/>
                    <a:pt x="205" y="75"/>
                  </a:cubicBezTo>
                  <a:cubicBezTo>
                    <a:pt x="205" y="87"/>
                    <a:pt x="203" y="96"/>
                    <a:pt x="200" y="105"/>
                  </a:cubicBezTo>
                  <a:cubicBezTo>
                    <a:pt x="196" y="114"/>
                    <a:pt x="190" y="121"/>
                    <a:pt x="183" y="127"/>
                  </a:cubicBezTo>
                  <a:cubicBezTo>
                    <a:pt x="176" y="134"/>
                    <a:pt x="168" y="139"/>
                    <a:pt x="159" y="143"/>
                  </a:cubicBezTo>
                  <a:cubicBezTo>
                    <a:pt x="149" y="147"/>
                    <a:pt x="139" y="149"/>
                    <a:pt x="128" y="151"/>
                  </a:cubicBezTo>
                  <a:cubicBezTo>
                    <a:pt x="215" y="264"/>
                    <a:pt x="215" y="264"/>
                    <a:pt x="215" y="264"/>
                  </a:cubicBezTo>
                  <a:cubicBezTo>
                    <a:pt x="190" y="264"/>
                    <a:pt x="190" y="264"/>
                    <a:pt x="190" y="264"/>
                  </a:cubicBezTo>
                  <a:cubicBezTo>
                    <a:pt x="106" y="154"/>
                    <a:pt x="106" y="154"/>
                    <a:pt x="106" y="154"/>
                  </a:cubicBezTo>
                  <a:cubicBezTo>
                    <a:pt x="105" y="154"/>
                    <a:pt x="105" y="154"/>
                    <a:pt x="105" y="154"/>
                  </a:cubicBezTo>
                  <a:cubicBezTo>
                    <a:pt x="20" y="154"/>
                    <a:pt x="20" y="154"/>
                    <a:pt x="20" y="154"/>
                  </a:cubicBezTo>
                  <a:cubicBezTo>
                    <a:pt x="20" y="264"/>
                    <a:pt x="20" y="264"/>
                    <a:pt x="20" y="264"/>
                  </a:cubicBezTo>
                  <a:cubicBezTo>
                    <a:pt x="0" y="264"/>
                    <a:pt x="0" y="264"/>
                    <a:pt x="0" y="264"/>
                  </a:cubicBezTo>
                  <a:lnTo>
                    <a:pt x="0" y="0"/>
                  </a:lnTo>
                  <a:close/>
                  <a:moveTo>
                    <a:pt x="109" y="137"/>
                  </a:moveTo>
                  <a:cubicBezTo>
                    <a:pt x="120" y="137"/>
                    <a:pt x="130" y="135"/>
                    <a:pt x="140" y="132"/>
                  </a:cubicBezTo>
                  <a:cubicBezTo>
                    <a:pt x="149" y="130"/>
                    <a:pt x="157" y="126"/>
                    <a:pt x="164" y="120"/>
                  </a:cubicBezTo>
                  <a:cubicBezTo>
                    <a:pt x="171" y="115"/>
                    <a:pt x="176" y="109"/>
                    <a:pt x="180" y="102"/>
                  </a:cubicBezTo>
                  <a:cubicBezTo>
                    <a:pt x="184" y="94"/>
                    <a:pt x="186" y="86"/>
                    <a:pt x="186" y="76"/>
                  </a:cubicBezTo>
                  <a:cubicBezTo>
                    <a:pt x="186" y="75"/>
                    <a:pt x="186" y="75"/>
                    <a:pt x="186" y="75"/>
                  </a:cubicBezTo>
                  <a:cubicBezTo>
                    <a:pt x="186" y="57"/>
                    <a:pt x="179" y="43"/>
                    <a:pt x="166" y="33"/>
                  </a:cubicBezTo>
                  <a:cubicBezTo>
                    <a:pt x="153" y="23"/>
                    <a:pt x="134" y="17"/>
                    <a:pt x="110" y="17"/>
                  </a:cubicBezTo>
                  <a:cubicBezTo>
                    <a:pt x="20" y="17"/>
                    <a:pt x="20" y="17"/>
                    <a:pt x="20" y="17"/>
                  </a:cubicBezTo>
                  <a:cubicBezTo>
                    <a:pt x="20" y="137"/>
                    <a:pt x="20" y="137"/>
                    <a:pt x="20" y="137"/>
                  </a:cubicBezTo>
                  <a:lnTo>
                    <a:pt x="109" y="137"/>
                  </a:lnTo>
                  <a:close/>
                </a:path>
              </a:pathLst>
            </a:custGeom>
            <a:solidFill>
              <a:srgbClr val="400099"/>
            </a:solidFill>
            <a:ln>
              <a:noFill/>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19" name="Rectangle 10"/>
            <p:cNvSpPr>
              <a:spLocks noChangeArrowheads="1"/>
            </p:cNvSpPr>
            <p:nvPr userDrawn="1"/>
          </p:nvSpPr>
          <p:spPr bwMode="auto">
            <a:xfrm>
              <a:off x="9805988" y="406400"/>
              <a:ext cx="23812" cy="298450"/>
            </a:xfrm>
            <a:prstGeom prst="rect">
              <a:avLst/>
            </a:prstGeom>
            <a:solidFill>
              <a:srgbClr val="400099"/>
            </a:solidFill>
            <a:ln>
              <a:noFill/>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0" name="Freeform 11"/>
            <p:cNvSpPr>
              <a:spLocks/>
            </p:cNvSpPr>
            <p:nvPr userDrawn="1"/>
          </p:nvSpPr>
          <p:spPr bwMode="auto">
            <a:xfrm>
              <a:off x="9896475" y="401638"/>
              <a:ext cx="266700" cy="307975"/>
            </a:xfrm>
            <a:custGeom>
              <a:avLst/>
              <a:gdLst>
                <a:gd name="T0" fmla="*/ 132 w 236"/>
                <a:gd name="T1" fmla="*/ 273 h 273"/>
                <a:gd name="T2" fmla="*/ 76 w 236"/>
                <a:gd name="T3" fmla="*/ 262 h 273"/>
                <a:gd name="T4" fmla="*/ 35 w 236"/>
                <a:gd name="T5" fmla="*/ 233 h 273"/>
                <a:gd name="T6" fmla="*/ 9 w 236"/>
                <a:gd name="T7" fmla="*/ 190 h 273"/>
                <a:gd name="T8" fmla="*/ 0 w 236"/>
                <a:gd name="T9" fmla="*/ 137 h 273"/>
                <a:gd name="T10" fmla="*/ 0 w 236"/>
                <a:gd name="T11" fmla="*/ 137 h 273"/>
                <a:gd name="T12" fmla="*/ 9 w 236"/>
                <a:gd name="T13" fmla="*/ 85 h 273"/>
                <a:gd name="T14" fmla="*/ 35 w 236"/>
                <a:gd name="T15" fmla="*/ 42 h 273"/>
                <a:gd name="T16" fmla="*/ 77 w 236"/>
                <a:gd name="T17" fmla="*/ 11 h 273"/>
                <a:gd name="T18" fmla="*/ 130 w 236"/>
                <a:gd name="T19" fmla="*/ 0 h 273"/>
                <a:gd name="T20" fmla="*/ 160 w 236"/>
                <a:gd name="T21" fmla="*/ 2 h 273"/>
                <a:gd name="T22" fmla="*/ 185 w 236"/>
                <a:gd name="T23" fmla="*/ 9 h 273"/>
                <a:gd name="T24" fmla="*/ 206 w 236"/>
                <a:gd name="T25" fmla="*/ 20 h 273"/>
                <a:gd name="T26" fmla="*/ 227 w 236"/>
                <a:gd name="T27" fmla="*/ 35 h 273"/>
                <a:gd name="T28" fmla="*/ 214 w 236"/>
                <a:gd name="T29" fmla="*/ 50 h 273"/>
                <a:gd name="T30" fmla="*/ 179 w 236"/>
                <a:gd name="T31" fmla="*/ 27 h 273"/>
                <a:gd name="T32" fmla="*/ 129 w 236"/>
                <a:gd name="T33" fmla="*/ 18 h 273"/>
                <a:gd name="T34" fmla="*/ 85 w 236"/>
                <a:gd name="T35" fmla="*/ 27 h 273"/>
                <a:gd name="T36" fmla="*/ 50 w 236"/>
                <a:gd name="T37" fmla="*/ 53 h 273"/>
                <a:gd name="T38" fmla="*/ 28 w 236"/>
                <a:gd name="T39" fmla="*/ 91 h 273"/>
                <a:gd name="T40" fmla="*/ 20 w 236"/>
                <a:gd name="T41" fmla="*/ 136 h 273"/>
                <a:gd name="T42" fmla="*/ 20 w 236"/>
                <a:gd name="T43" fmla="*/ 136 h 273"/>
                <a:gd name="T44" fmla="*/ 28 w 236"/>
                <a:gd name="T45" fmla="*/ 184 h 273"/>
                <a:gd name="T46" fmla="*/ 50 w 236"/>
                <a:gd name="T47" fmla="*/ 222 h 273"/>
                <a:gd name="T48" fmla="*/ 86 w 236"/>
                <a:gd name="T49" fmla="*/ 246 h 273"/>
                <a:gd name="T50" fmla="*/ 133 w 236"/>
                <a:gd name="T51" fmla="*/ 255 h 273"/>
                <a:gd name="T52" fmla="*/ 158 w 236"/>
                <a:gd name="T53" fmla="*/ 253 h 273"/>
                <a:gd name="T54" fmla="*/ 180 w 236"/>
                <a:gd name="T55" fmla="*/ 246 h 273"/>
                <a:gd name="T56" fmla="*/ 201 w 236"/>
                <a:gd name="T57" fmla="*/ 237 h 273"/>
                <a:gd name="T58" fmla="*/ 217 w 236"/>
                <a:gd name="T59" fmla="*/ 225 h 273"/>
                <a:gd name="T60" fmla="*/ 217 w 236"/>
                <a:gd name="T61" fmla="*/ 150 h 273"/>
                <a:gd name="T62" fmla="*/ 129 w 236"/>
                <a:gd name="T63" fmla="*/ 150 h 273"/>
                <a:gd name="T64" fmla="*/ 129 w 236"/>
                <a:gd name="T65" fmla="*/ 132 h 273"/>
                <a:gd name="T66" fmla="*/ 236 w 236"/>
                <a:gd name="T67" fmla="*/ 132 h 273"/>
                <a:gd name="T68" fmla="*/ 236 w 236"/>
                <a:gd name="T69" fmla="*/ 234 h 273"/>
                <a:gd name="T70" fmla="*/ 191 w 236"/>
                <a:gd name="T71" fmla="*/ 261 h 273"/>
                <a:gd name="T72" fmla="*/ 132 w 236"/>
                <a:gd name="T73" fmla="*/ 27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6" h="273">
                  <a:moveTo>
                    <a:pt x="132" y="273"/>
                  </a:moveTo>
                  <a:cubicBezTo>
                    <a:pt x="111" y="273"/>
                    <a:pt x="93" y="270"/>
                    <a:pt x="76" y="262"/>
                  </a:cubicBezTo>
                  <a:cubicBezTo>
                    <a:pt x="60" y="255"/>
                    <a:pt x="46" y="246"/>
                    <a:pt x="35" y="233"/>
                  </a:cubicBezTo>
                  <a:cubicBezTo>
                    <a:pt x="23" y="221"/>
                    <a:pt x="15" y="206"/>
                    <a:pt x="9" y="190"/>
                  </a:cubicBezTo>
                  <a:cubicBezTo>
                    <a:pt x="3" y="174"/>
                    <a:pt x="0" y="156"/>
                    <a:pt x="0" y="137"/>
                  </a:cubicBezTo>
                  <a:cubicBezTo>
                    <a:pt x="0" y="137"/>
                    <a:pt x="0" y="137"/>
                    <a:pt x="0" y="137"/>
                  </a:cubicBezTo>
                  <a:cubicBezTo>
                    <a:pt x="0" y="119"/>
                    <a:pt x="3" y="102"/>
                    <a:pt x="9" y="85"/>
                  </a:cubicBezTo>
                  <a:cubicBezTo>
                    <a:pt x="15" y="69"/>
                    <a:pt x="24" y="54"/>
                    <a:pt x="35" y="42"/>
                  </a:cubicBezTo>
                  <a:cubicBezTo>
                    <a:pt x="47" y="29"/>
                    <a:pt x="60" y="19"/>
                    <a:pt x="77" y="11"/>
                  </a:cubicBezTo>
                  <a:cubicBezTo>
                    <a:pt x="93" y="4"/>
                    <a:pt x="110" y="0"/>
                    <a:pt x="130" y="0"/>
                  </a:cubicBezTo>
                  <a:cubicBezTo>
                    <a:pt x="141" y="0"/>
                    <a:pt x="151" y="1"/>
                    <a:pt x="160" y="2"/>
                  </a:cubicBezTo>
                  <a:cubicBezTo>
                    <a:pt x="169" y="4"/>
                    <a:pt x="177" y="6"/>
                    <a:pt x="185" y="9"/>
                  </a:cubicBezTo>
                  <a:cubicBezTo>
                    <a:pt x="192" y="12"/>
                    <a:pt x="200" y="16"/>
                    <a:pt x="206" y="20"/>
                  </a:cubicBezTo>
                  <a:cubicBezTo>
                    <a:pt x="213" y="24"/>
                    <a:pt x="220" y="29"/>
                    <a:pt x="227" y="35"/>
                  </a:cubicBezTo>
                  <a:cubicBezTo>
                    <a:pt x="214" y="50"/>
                    <a:pt x="214" y="50"/>
                    <a:pt x="214" y="50"/>
                  </a:cubicBezTo>
                  <a:cubicBezTo>
                    <a:pt x="204" y="40"/>
                    <a:pt x="192" y="33"/>
                    <a:pt x="179" y="27"/>
                  </a:cubicBezTo>
                  <a:cubicBezTo>
                    <a:pt x="165" y="21"/>
                    <a:pt x="149" y="18"/>
                    <a:pt x="129" y="18"/>
                  </a:cubicBezTo>
                  <a:cubicBezTo>
                    <a:pt x="113" y="18"/>
                    <a:pt x="98" y="21"/>
                    <a:pt x="85" y="27"/>
                  </a:cubicBezTo>
                  <a:cubicBezTo>
                    <a:pt x="72" y="34"/>
                    <a:pt x="60" y="42"/>
                    <a:pt x="50" y="53"/>
                  </a:cubicBezTo>
                  <a:cubicBezTo>
                    <a:pt x="41" y="64"/>
                    <a:pt x="33" y="76"/>
                    <a:pt x="28" y="91"/>
                  </a:cubicBezTo>
                  <a:cubicBezTo>
                    <a:pt x="23" y="105"/>
                    <a:pt x="20" y="120"/>
                    <a:pt x="20" y="136"/>
                  </a:cubicBezTo>
                  <a:cubicBezTo>
                    <a:pt x="20" y="136"/>
                    <a:pt x="20" y="136"/>
                    <a:pt x="20" y="136"/>
                  </a:cubicBezTo>
                  <a:cubicBezTo>
                    <a:pt x="20" y="154"/>
                    <a:pt x="23" y="169"/>
                    <a:pt x="28" y="184"/>
                  </a:cubicBezTo>
                  <a:cubicBezTo>
                    <a:pt x="33" y="198"/>
                    <a:pt x="40" y="211"/>
                    <a:pt x="50" y="222"/>
                  </a:cubicBezTo>
                  <a:cubicBezTo>
                    <a:pt x="60" y="232"/>
                    <a:pt x="72" y="240"/>
                    <a:pt x="86" y="246"/>
                  </a:cubicBezTo>
                  <a:cubicBezTo>
                    <a:pt x="100" y="252"/>
                    <a:pt x="116" y="255"/>
                    <a:pt x="133" y="255"/>
                  </a:cubicBezTo>
                  <a:cubicBezTo>
                    <a:pt x="141" y="255"/>
                    <a:pt x="150" y="255"/>
                    <a:pt x="158" y="253"/>
                  </a:cubicBezTo>
                  <a:cubicBezTo>
                    <a:pt x="166" y="251"/>
                    <a:pt x="173" y="249"/>
                    <a:pt x="180" y="246"/>
                  </a:cubicBezTo>
                  <a:cubicBezTo>
                    <a:pt x="188" y="244"/>
                    <a:pt x="194" y="240"/>
                    <a:pt x="201" y="237"/>
                  </a:cubicBezTo>
                  <a:cubicBezTo>
                    <a:pt x="207" y="233"/>
                    <a:pt x="212" y="229"/>
                    <a:pt x="217" y="225"/>
                  </a:cubicBezTo>
                  <a:cubicBezTo>
                    <a:pt x="217" y="150"/>
                    <a:pt x="217" y="150"/>
                    <a:pt x="217" y="150"/>
                  </a:cubicBezTo>
                  <a:cubicBezTo>
                    <a:pt x="129" y="150"/>
                    <a:pt x="129" y="150"/>
                    <a:pt x="129" y="150"/>
                  </a:cubicBezTo>
                  <a:cubicBezTo>
                    <a:pt x="129" y="132"/>
                    <a:pt x="129" y="132"/>
                    <a:pt x="129" y="132"/>
                  </a:cubicBezTo>
                  <a:cubicBezTo>
                    <a:pt x="236" y="132"/>
                    <a:pt x="236" y="132"/>
                    <a:pt x="236" y="132"/>
                  </a:cubicBezTo>
                  <a:cubicBezTo>
                    <a:pt x="236" y="234"/>
                    <a:pt x="236" y="234"/>
                    <a:pt x="236" y="234"/>
                  </a:cubicBezTo>
                  <a:cubicBezTo>
                    <a:pt x="224" y="244"/>
                    <a:pt x="209" y="253"/>
                    <a:pt x="191" y="261"/>
                  </a:cubicBezTo>
                  <a:cubicBezTo>
                    <a:pt x="174" y="269"/>
                    <a:pt x="154" y="273"/>
                    <a:pt x="132" y="273"/>
                  </a:cubicBezTo>
                  <a:close/>
                </a:path>
              </a:pathLst>
            </a:custGeom>
            <a:solidFill>
              <a:srgbClr val="400099"/>
            </a:solidFill>
            <a:ln>
              <a:noFill/>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1" name="Freeform 12"/>
            <p:cNvSpPr>
              <a:spLocks/>
            </p:cNvSpPr>
            <p:nvPr userDrawn="1"/>
          </p:nvSpPr>
          <p:spPr bwMode="auto">
            <a:xfrm>
              <a:off x="10233025" y="406400"/>
              <a:ext cx="234950" cy="298450"/>
            </a:xfrm>
            <a:custGeom>
              <a:avLst/>
              <a:gdLst>
                <a:gd name="T0" fmla="*/ 0 w 148"/>
                <a:gd name="T1" fmla="*/ 0 h 188"/>
                <a:gd name="T2" fmla="*/ 14 w 148"/>
                <a:gd name="T3" fmla="*/ 0 h 188"/>
                <a:gd name="T4" fmla="*/ 14 w 148"/>
                <a:gd name="T5" fmla="*/ 87 h 188"/>
                <a:gd name="T6" fmla="*/ 134 w 148"/>
                <a:gd name="T7" fmla="*/ 87 h 188"/>
                <a:gd name="T8" fmla="*/ 134 w 148"/>
                <a:gd name="T9" fmla="*/ 0 h 188"/>
                <a:gd name="T10" fmla="*/ 148 w 148"/>
                <a:gd name="T11" fmla="*/ 0 h 188"/>
                <a:gd name="T12" fmla="*/ 148 w 148"/>
                <a:gd name="T13" fmla="*/ 188 h 188"/>
                <a:gd name="T14" fmla="*/ 134 w 148"/>
                <a:gd name="T15" fmla="*/ 188 h 188"/>
                <a:gd name="T16" fmla="*/ 134 w 148"/>
                <a:gd name="T17" fmla="*/ 100 h 188"/>
                <a:gd name="T18" fmla="*/ 14 w 148"/>
                <a:gd name="T19" fmla="*/ 100 h 188"/>
                <a:gd name="T20" fmla="*/ 14 w 148"/>
                <a:gd name="T21" fmla="*/ 188 h 188"/>
                <a:gd name="T22" fmla="*/ 0 w 148"/>
                <a:gd name="T23" fmla="*/ 188 h 188"/>
                <a:gd name="T24" fmla="*/ 0 w 148"/>
                <a:gd name="T25"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88">
                  <a:moveTo>
                    <a:pt x="0" y="0"/>
                  </a:moveTo>
                  <a:lnTo>
                    <a:pt x="14" y="0"/>
                  </a:lnTo>
                  <a:lnTo>
                    <a:pt x="14" y="87"/>
                  </a:lnTo>
                  <a:lnTo>
                    <a:pt x="134" y="87"/>
                  </a:lnTo>
                  <a:lnTo>
                    <a:pt x="134" y="0"/>
                  </a:lnTo>
                  <a:lnTo>
                    <a:pt x="148" y="0"/>
                  </a:lnTo>
                  <a:lnTo>
                    <a:pt x="148" y="188"/>
                  </a:lnTo>
                  <a:lnTo>
                    <a:pt x="134" y="188"/>
                  </a:lnTo>
                  <a:lnTo>
                    <a:pt x="134" y="100"/>
                  </a:lnTo>
                  <a:lnTo>
                    <a:pt x="14" y="100"/>
                  </a:lnTo>
                  <a:lnTo>
                    <a:pt x="14" y="188"/>
                  </a:lnTo>
                  <a:lnTo>
                    <a:pt x="0" y="188"/>
                  </a:lnTo>
                  <a:lnTo>
                    <a:pt x="0" y="0"/>
                  </a:lnTo>
                  <a:close/>
                </a:path>
              </a:pathLst>
            </a:custGeom>
            <a:solidFill>
              <a:srgbClr val="400099"/>
            </a:solidFill>
            <a:ln>
              <a:noFill/>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2" name="Freeform 13"/>
            <p:cNvSpPr>
              <a:spLocks/>
            </p:cNvSpPr>
            <p:nvPr userDrawn="1"/>
          </p:nvSpPr>
          <p:spPr bwMode="auto">
            <a:xfrm>
              <a:off x="10525125" y="406400"/>
              <a:ext cx="228600" cy="298450"/>
            </a:xfrm>
            <a:custGeom>
              <a:avLst/>
              <a:gdLst>
                <a:gd name="T0" fmla="*/ 65 w 144"/>
                <a:gd name="T1" fmla="*/ 13 h 188"/>
                <a:gd name="T2" fmla="*/ 0 w 144"/>
                <a:gd name="T3" fmla="*/ 13 h 188"/>
                <a:gd name="T4" fmla="*/ 0 w 144"/>
                <a:gd name="T5" fmla="*/ 0 h 188"/>
                <a:gd name="T6" fmla="*/ 144 w 144"/>
                <a:gd name="T7" fmla="*/ 0 h 188"/>
                <a:gd name="T8" fmla="*/ 144 w 144"/>
                <a:gd name="T9" fmla="*/ 13 h 188"/>
                <a:gd name="T10" fmla="*/ 79 w 144"/>
                <a:gd name="T11" fmla="*/ 13 h 188"/>
                <a:gd name="T12" fmla="*/ 79 w 144"/>
                <a:gd name="T13" fmla="*/ 188 h 188"/>
                <a:gd name="T14" fmla="*/ 65 w 144"/>
                <a:gd name="T15" fmla="*/ 188 h 188"/>
                <a:gd name="T16" fmla="*/ 65 w 144"/>
                <a:gd name="T17" fmla="*/ 1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88">
                  <a:moveTo>
                    <a:pt x="65" y="13"/>
                  </a:moveTo>
                  <a:lnTo>
                    <a:pt x="0" y="13"/>
                  </a:lnTo>
                  <a:lnTo>
                    <a:pt x="0" y="0"/>
                  </a:lnTo>
                  <a:lnTo>
                    <a:pt x="144" y="0"/>
                  </a:lnTo>
                  <a:lnTo>
                    <a:pt x="144" y="13"/>
                  </a:lnTo>
                  <a:lnTo>
                    <a:pt x="79" y="13"/>
                  </a:lnTo>
                  <a:lnTo>
                    <a:pt x="79" y="188"/>
                  </a:lnTo>
                  <a:lnTo>
                    <a:pt x="65" y="188"/>
                  </a:lnTo>
                  <a:lnTo>
                    <a:pt x="65" y="13"/>
                  </a:lnTo>
                  <a:close/>
                </a:path>
              </a:pathLst>
            </a:custGeom>
            <a:solidFill>
              <a:srgbClr val="400099"/>
            </a:solidFill>
            <a:ln>
              <a:noFill/>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3" name="Freeform 14"/>
            <p:cNvSpPr>
              <a:spLocks/>
            </p:cNvSpPr>
            <p:nvPr userDrawn="1"/>
          </p:nvSpPr>
          <p:spPr bwMode="auto">
            <a:xfrm>
              <a:off x="10847388" y="406400"/>
              <a:ext cx="247650" cy="298450"/>
            </a:xfrm>
            <a:custGeom>
              <a:avLst/>
              <a:gdLst>
                <a:gd name="T0" fmla="*/ 0 w 156"/>
                <a:gd name="T1" fmla="*/ 0 h 188"/>
                <a:gd name="T2" fmla="*/ 33 w 156"/>
                <a:gd name="T3" fmla="*/ 0 h 188"/>
                <a:gd name="T4" fmla="*/ 33 w 156"/>
                <a:gd name="T5" fmla="*/ 78 h 188"/>
                <a:gd name="T6" fmla="*/ 123 w 156"/>
                <a:gd name="T7" fmla="*/ 78 h 188"/>
                <a:gd name="T8" fmla="*/ 123 w 156"/>
                <a:gd name="T9" fmla="*/ 0 h 188"/>
                <a:gd name="T10" fmla="*/ 156 w 156"/>
                <a:gd name="T11" fmla="*/ 0 h 188"/>
                <a:gd name="T12" fmla="*/ 156 w 156"/>
                <a:gd name="T13" fmla="*/ 188 h 188"/>
                <a:gd name="T14" fmla="*/ 123 w 156"/>
                <a:gd name="T15" fmla="*/ 188 h 188"/>
                <a:gd name="T16" fmla="*/ 123 w 156"/>
                <a:gd name="T17" fmla="*/ 109 h 188"/>
                <a:gd name="T18" fmla="*/ 33 w 156"/>
                <a:gd name="T19" fmla="*/ 109 h 188"/>
                <a:gd name="T20" fmla="*/ 33 w 156"/>
                <a:gd name="T21" fmla="*/ 188 h 188"/>
                <a:gd name="T22" fmla="*/ 0 w 156"/>
                <a:gd name="T23" fmla="*/ 188 h 188"/>
                <a:gd name="T24" fmla="*/ 0 w 156"/>
                <a:gd name="T25"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 h="188">
                  <a:moveTo>
                    <a:pt x="0" y="0"/>
                  </a:moveTo>
                  <a:lnTo>
                    <a:pt x="33" y="0"/>
                  </a:lnTo>
                  <a:lnTo>
                    <a:pt x="33" y="78"/>
                  </a:lnTo>
                  <a:lnTo>
                    <a:pt x="123" y="78"/>
                  </a:lnTo>
                  <a:lnTo>
                    <a:pt x="123" y="0"/>
                  </a:lnTo>
                  <a:lnTo>
                    <a:pt x="156" y="0"/>
                  </a:lnTo>
                  <a:lnTo>
                    <a:pt x="156" y="188"/>
                  </a:lnTo>
                  <a:lnTo>
                    <a:pt x="123" y="188"/>
                  </a:lnTo>
                  <a:lnTo>
                    <a:pt x="123" y="109"/>
                  </a:lnTo>
                  <a:lnTo>
                    <a:pt x="33" y="109"/>
                  </a:lnTo>
                  <a:lnTo>
                    <a:pt x="33" y="188"/>
                  </a:lnTo>
                  <a:lnTo>
                    <a:pt x="0" y="188"/>
                  </a:lnTo>
                  <a:lnTo>
                    <a:pt x="0" y="0"/>
                  </a:lnTo>
                  <a:close/>
                </a:path>
              </a:pathLst>
            </a:custGeom>
            <a:solidFill>
              <a:srgbClr val="400099"/>
            </a:solidFill>
            <a:ln w="12700" cap="flat">
              <a:solidFill>
                <a:srgbClr val="430098"/>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4" name="Freeform 15"/>
            <p:cNvSpPr>
              <a:spLocks/>
            </p:cNvSpPr>
            <p:nvPr userDrawn="1"/>
          </p:nvSpPr>
          <p:spPr bwMode="auto">
            <a:xfrm>
              <a:off x="11199813" y="406400"/>
              <a:ext cx="223837" cy="298450"/>
            </a:xfrm>
            <a:custGeom>
              <a:avLst/>
              <a:gdLst>
                <a:gd name="T0" fmla="*/ 0 w 141"/>
                <a:gd name="T1" fmla="*/ 0 h 188"/>
                <a:gd name="T2" fmla="*/ 139 w 141"/>
                <a:gd name="T3" fmla="*/ 0 h 188"/>
                <a:gd name="T4" fmla="*/ 139 w 141"/>
                <a:gd name="T5" fmla="*/ 30 h 188"/>
                <a:gd name="T6" fmla="*/ 33 w 141"/>
                <a:gd name="T7" fmla="*/ 30 h 188"/>
                <a:gd name="T8" fmla="*/ 33 w 141"/>
                <a:gd name="T9" fmla="*/ 78 h 188"/>
                <a:gd name="T10" fmla="*/ 127 w 141"/>
                <a:gd name="T11" fmla="*/ 78 h 188"/>
                <a:gd name="T12" fmla="*/ 127 w 141"/>
                <a:gd name="T13" fmla="*/ 108 h 188"/>
                <a:gd name="T14" fmla="*/ 33 w 141"/>
                <a:gd name="T15" fmla="*/ 108 h 188"/>
                <a:gd name="T16" fmla="*/ 33 w 141"/>
                <a:gd name="T17" fmla="*/ 158 h 188"/>
                <a:gd name="T18" fmla="*/ 141 w 141"/>
                <a:gd name="T19" fmla="*/ 158 h 188"/>
                <a:gd name="T20" fmla="*/ 141 w 141"/>
                <a:gd name="T21" fmla="*/ 188 h 188"/>
                <a:gd name="T22" fmla="*/ 0 w 141"/>
                <a:gd name="T23" fmla="*/ 188 h 188"/>
                <a:gd name="T24" fmla="*/ 0 w 141"/>
                <a:gd name="T25"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188">
                  <a:moveTo>
                    <a:pt x="0" y="0"/>
                  </a:moveTo>
                  <a:lnTo>
                    <a:pt x="139" y="0"/>
                  </a:lnTo>
                  <a:lnTo>
                    <a:pt x="139" y="30"/>
                  </a:lnTo>
                  <a:lnTo>
                    <a:pt x="33" y="30"/>
                  </a:lnTo>
                  <a:lnTo>
                    <a:pt x="33" y="78"/>
                  </a:lnTo>
                  <a:lnTo>
                    <a:pt x="127" y="78"/>
                  </a:lnTo>
                  <a:lnTo>
                    <a:pt x="127" y="108"/>
                  </a:lnTo>
                  <a:lnTo>
                    <a:pt x="33" y="108"/>
                  </a:lnTo>
                  <a:lnTo>
                    <a:pt x="33" y="158"/>
                  </a:lnTo>
                  <a:lnTo>
                    <a:pt x="141" y="158"/>
                  </a:lnTo>
                  <a:lnTo>
                    <a:pt x="141" y="188"/>
                  </a:lnTo>
                  <a:lnTo>
                    <a:pt x="0" y="188"/>
                  </a:lnTo>
                  <a:lnTo>
                    <a:pt x="0" y="0"/>
                  </a:lnTo>
                  <a:close/>
                </a:path>
              </a:pathLst>
            </a:custGeom>
            <a:solidFill>
              <a:srgbClr val="400099"/>
            </a:solidFill>
            <a:ln w="12700" cap="flat">
              <a:solidFill>
                <a:srgbClr val="430098"/>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5" name="Freeform 16"/>
            <p:cNvSpPr>
              <a:spLocks noEditPoints="1"/>
            </p:cNvSpPr>
            <p:nvPr userDrawn="1"/>
          </p:nvSpPr>
          <p:spPr bwMode="auto">
            <a:xfrm>
              <a:off x="11515725" y="406400"/>
              <a:ext cx="252412" cy="298450"/>
            </a:xfrm>
            <a:custGeom>
              <a:avLst/>
              <a:gdLst>
                <a:gd name="T0" fmla="*/ 0 w 224"/>
                <a:gd name="T1" fmla="*/ 0 h 264"/>
                <a:gd name="T2" fmla="*/ 118 w 224"/>
                <a:gd name="T3" fmla="*/ 0 h 264"/>
                <a:gd name="T4" fmla="*/ 162 w 224"/>
                <a:gd name="T5" fmla="*/ 7 h 264"/>
                <a:gd name="T6" fmla="*/ 194 w 224"/>
                <a:gd name="T7" fmla="*/ 26 h 264"/>
                <a:gd name="T8" fmla="*/ 210 w 224"/>
                <a:gd name="T9" fmla="*/ 51 h 264"/>
                <a:gd name="T10" fmla="*/ 216 w 224"/>
                <a:gd name="T11" fmla="*/ 83 h 264"/>
                <a:gd name="T12" fmla="*/ 216 w 224"/>
                <a:gd name="T13" fmla="*/ 84 h 264"/>
                <a:gd name="T14" fmla="*/ 211 w 224"/>
                <a:gd name="T15" fmla="*/ 113 h 264"/>
                <a:gd name="T16" fmla="*/ 198 w 224"/>
                <a:gd name="T17" fmla="*/ 136 h 264"/>
                <a:gd name="T18" fmla="*/ 178 w 224"/>
                <a:gd name="T19" fmla="*/ 153 h 264"/>
                <a:gd name="T20" fmla="*/ 153 w 224"/>
                <a:gd name="T21" fmla="*/ 164 h 264"/>
                <a:gd name="T22" fmla="*/ 224 w 224"/>
                <a:gd name="T23" fmla="*/ 264 h 264"/>
                <a:gd name="T24" fmla="*/ 169 w 224"/>
                <a:gd name="T25" fmla="*/ 264 h 264"/>
                <a:gd name="T26" fmla="*/ 104 w 224"/>
                <a:gd name="T27" fmla="*/ 172 h 264"/>
                <a:gd name="T28" fmla="*/ 104 w 224"/>
                <a:gd name="T29" fmla="*/ 172 h 264"/>
                <a:gd name="T30" fmla="*/ 46 w 224"/>
                <a:gd name="T31" fmla="*/ 172 h 264"/>
                <a:gd name="T32" fmla="*/ 46 w 224"/>
                <a:gd name="T33" fmla="*/ 264 h 264"/>
                <a:gd name="T34" fmla="*/ 0 w 224"/>
                <a:gd name="T35" fmla="*/ 264 h 264"/>
                <a:gd name="T36" fmla="*/ 0 w 224"/>
                <a:gd name="T37" fmla="*/ 0 h 264"/>
                <a:gd name="T38" fmla="*/ 114 w 224"/>
                <a:gd name="T39" fmla="*/ 131 h 264"/>
                <a:gd name="T40" fmla="*/ 154 w 224"/>
                <a:gd name="T41" fmla="*/ 119 h 264"/>
                <a:gd name="T42" fmla="*/ 169 w 224"/>
                <a:gd name="T43" fmla="*/ 86 h 264"/>
                <a:gd name="T44" fmla="*/ 169 w 224"/>
                <a:gd name="T45" fmla="*/ 85 h 264"/>
                <a:gd name="T46" fmla="*/ 154 w 224"/>
                <a:gd name="T47" fmla="*/ 53 h 264"/>
                <a:gd name="T48" fmla="*/ 114 w 224"/>
                <a:gd name="T49" fmla="*/ 42 h 264"/>
                <a:gd name="T50" fmla="*/ 46 w 224"/>
                <a:gd name="T51" fmla="*/ 42 h 264"/>
                <a:gd name="T52" fmla="*/ 46 w 224"/>
                <a:gd name="T53" fmla="*/ 131 h 264"/>
                <a:gd name="T54" fmla="*/ 114 w 224"/>
                <a:gd name="T55" fmla="*/ 13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4" h="264">
                  <a:moveTo>
                    <a:pt x="0" y="0"/>
                  </a:moveTo>
                  <a:cubicBezTo>
                    <a:pt x="118" y="0"/>
                    <a:pt x="118" y="0"/>
                    <a:pt x="118" y="0"/>
                  </a:cubicBezTo>
                  <a:cubicBezTo>
                    <a:pt x="134" y="0"/>
                    <a:pt x="149" y="2"/>
                    <a:pt x="162" y="7"/>
                  </a:cubicBezTo>
                  <a:cubicBezTo>
                    <a:pt x="175" y="11"/>
                    <a:pt x="185" y="18"/>
                    <a:pt x="194" y="26"/>
                  </a:cubicBezTo>
                  <a:cubicBezTo>
                    <a:pt x="201" y="33"/>
                    <a:pt x="206" y="42"/>
                    <a:pt x="210" y="51"/>
                  </a:cubicBezTo>
                  <a:cubicBezTo>
                    <a:pt x="214" y="61"/>
                    <a:pt x="216" y="71"/>
                    <a:pt x="216" y="83"/>
                  </a:cubicBezTo>
                  <a:cubicBezTo>
                    <a:pt x="216" y="84"/>
                    <a:pt x="216" y="84"/>
                    <a:pt x="216" y="84"/>
                  </a:cubicBezTo>
                  <a:cubicBezTo>
                    <a:pt x="216" y="95"/>
                    <a:pt x="214" y="104"/>
                    <a:pt x="211" y="113"/>
                  </a:cubicBezTo>
                  <a:cubicBezTo>
                    <a:pt x="208" y="122"/>
                    <a:pt x="204" y="129"/>
                    <a:pt x="198" y="136"/>
                  </a:cubicBezTo>
                  <a:cubicBezTo>
                    <a:pt x="193" y="143"/>
                    <a:pt x="186" y="148"/>
                    <a:pt x="178" y="153"/>
                  </a:cubicBezTo>
                  <a:cubicBezTo>
                    <a:pt x="171" y="158"/>
                    <a:pt x="162" y="161"/>
                    <a:pt x="153" y="164"/>
                  </a:cubicBezTo>
                  <a:cubicBezTo>
                    <a:pt x="224" y="264"/>
                    <a:pt x="224" y="264"/>
                    <a:pt x="224" y="264"/>
                  </a:cubicBezTo>
                  <a:cubicBezTo>
                    <a:pt x="169" y="264"/>
                    <a:pt x="169" y="264"/>
                    <a:pt x="169" y="264"/>
                  </a:cubicBezTo>
                  <a:cubicBezTo>
                    <a:pt x="104" y="172"/>
                    <a:pt x="104" y="172"/>
                    <a:pt x="104" y="172"/>
                  </a:cubicBezTo>
                  <a:cubicBezTo>
                    <a:pt x="104" y="172"/>
                    <a:pt x="104" y="172"/>
                    <a:pt x="104" y="172"/>
                  </a:cubicBezTo>
                  <a:cubicBezTo>
                    <a:pt x="46" y="172"/>
                    <a:pt x="46" y="172"/>
                    <a:pt x="46" y="172"/>
                  </a:cubicBezTo>
                  <a:cubicBezTo>
                    <a:pt x="46" y="264"/>
                    <a:pt x="46" y="264"/>
                    <a:pt x="46" y="264"/>
                  </a:cubicBezTo>
                  <a:cubicBezTo>
                    <a:pt x="0" y="264"/>
                    <a:pt x="0" y="264"/>
                    <a:pt x="0" y="264"/>
                  </a:cubicBezTo>
                  <a:lnTo>
                    <a:pt x="0" y="0"/>
                  </a:lnTo>
                  <a:close/>
                  <a:moveTo>
                    <a:pt x="114" y="131"/>
                  </a:moveTo>
                  <a:cubicBezTo>
                    <a:pt x="131" y="131"/>
                    <a:pt x="144" y="127"/>
                    <a:pt x="154" y="119"/>
                  </a:cubicBezTo>
                  <a:cubicBezTo>
                    <a:pt x="164" y="111"/>
                    <a:pt x="169" y="100"/>
                    <a:pt x="169" y="86"/>
                  </a:cubicBezTo>
                  <a:cubicBezTo>
                    <a:pt x="169" y="85"/>
                    <a:pt x="169" y="85"/>
                    <a:pt x="169" y="85"/>
                  </a:cubicBezTo>
                  <a:cubicBezTo>
                    <a:pt x="169" y="71"/>
                    <a:pt x="164" y="60"/>
                    <a:pt x="154" y="53"/>
                  </a:cubicBezTo>
                  <a:cubicBezTo>
                    <a:pt x="145" y="45"/>
                    <a:pt x="131" y="42"/>
                    <a:pt x="114" y="42"/>
                  </a:cubicBezTo>
                  <a:cubicBezTo>
                    <a:pt x="46" y="42"/>
                    <a:pt x="46" y="42"/>
                    <a:pt x="46" y="42"/>
                  </a:cubicBezTo>
                  <a:cubicBezTo>
                    <a:pt x="46" y="131"/>
                    <a:pt x="46" y="131"/>
                    <a:pt x="46" y="131"/>
                  </a:cubicBezTo>
                  <a:lnTo>
                    <a:pt x="114" y="131"/>
                  </a:lnTo>
                  <a:close/>
                </a:path>
              </a:pathLst>
            </a:custGeom>
            <a:solidFill>
              <a:srgbClr val="400099"/>
            </a:solidFill>
            <a:ln w="12700" cap="flat">
              <a:solidFill>
                <a:srgbClr val="430098"/>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6" name="Freeform 17"/>
            <p:cNvSpPr>
              <a:spLocks/>
            </p:cNvSpPr>
            <p:nvPr userDrawn="1"/>
          </p:nvSpPr>
          <p:spPr bwMode="auto">
            <a:xfrm>
              <a:off x="11852275" y="406400"/>
              <a:ext cx="222250" cy="298450"/>
            </a:xfrm>
            <a:custGeom>
              <a:avLst/>
              <a:gdLst>
                <a:gd name="T0" fmla="*/ 0 w 140"/>
                <a:gd name="T1" fmla="*/ 0 h 188"/>
                <a:gd name="T2" fmla="*/ 139 w 140"/>
                <a:gd name="T3" fmla="*/ 0 h 188"/>
                <a:gd name="T4" fmla="*/ 139 w 140"/>
                <a:gd name="T5" fmla="*/ 30 h 188"/>
                <a:gd name="T6" fmla="*/ 33 w 140"/>
                <a:gd name="T7" fmla="*/ 30 h 188"/>
                <a:gd name="T8" fmla="*/ 33 w 140"/>
                <a:gd name="T9" fmla="*/ 78 h 188"/>
                <a:gd name="T10" fmla="*/ 128 w 140"/>
                <a:gd name="T11" fmla="*/ 78 h 188"/>
                <a:gd name="T12" fmla="*/ 128 w 140"/>
                <a:gd name="T13" fmla="*/ 108 h 188"/>
                <a:gd name="T14" fmla="*/ 33 w 140"/>
                <a:gd name="T15" fmla="*/ 108 h 188"/>
                <a:gd name="T16" fmla="*/ 33 w 140"/>
                <a:gd name="T17" fmla="*/ 158 h 188"/>
                <a:gd name="T18" fmla="*/ 140 w 140"/>
                <a:gd name="T19" fmla="*/ 158 h 188"/>
                <a:gd name="T20" fmla="*/ 140 w 140"/>
                <a:gd name="T21" fmla="*/ 188 h 188"/>
                <a:gd name="T22" fmla="*/ 0 w 140"/>
                <a:gd name="T23" fmla="*/ 188 h 188"/>
                <a:gd name="T24" fmla="*/ 0 w 140"/>
                <a:gd name="T25"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188">
                  <a:moveTo>
                    <a:pt x="0" y="0"/>
                  </a:moveTo>
                  <a:lnTo>
                    <a:pt x="139" y="0"/>
                  </a:lnTo>
                  <a:lnTo>
                    <a:pt x="139" y="30"/>
                  </a:lnTo>
                  <a:lnTo>
                    <a:pt x="33" y="30"/>
                  </a:lnTo>
                  <a:lnTo>
                    <a:pt x="33" y="78"/>
                  </a:lnTo>
                  <a:lnTo>
                    <a:pt x="128" y="78"/>
                  </a:lnTo>
                  <a:lnTo>
                    <a:pt x="128" y="108"/>
                  </a:lnTo>
                  <a:lnTo>
                    <a:pt x="33" y="108"/>
                  </a:lnTo>
                  <a:lnTo>
                    <a:pt x="33" y="158"/>
                  </a:lnTo>
                  <a:lnTo>
                    <a:pt x="140" y="158"/>
                  </a:lnTo>
                  <a:lnTo>
                    <a:pt x="140" y="188"/>
                  </a:lnTo>
                  <a:lnTo>
                    <a:pt x="0" y="188"/>
                  </a:lnTo>
                  <a:lnTo>
                    <a:pt x="0" y="0"/>
                  </a:lnTo>
                  <a:close/>
                </a:path>
              </a:pathLst>
            </a:custGeom>
            <a:solidFill>
              <a:srgbClr val="400099"/>
            </a:solidFill>
            <a:ln w="12700" cap="flat">
              <a:solidFill>
                <a:srgbClr val="430098"/>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7" name="Freeform 18"/>
            <p:cNvSpPr>
              <a:spLocks noEditPoints="1"/>
            </p:cNvSpPr>
            <p:nvPr userDrawn="1"/>
          </p:nvSpPr>
          <p:spPr bwMode="auto">
            <a:xfrm>
              <a:off x="9505950" y="836613"/>
              <a:ext cx="242887" cy="296862"/>
            </a:xfrm>
            <a:custGeom>
              <a:avLst/>
              <a:gdLst>
                <a:gd name="T0" fmla="*/ 0 w 215"/>
                <a:gd name="T1" fmla="*/ 0 h 264"/>
                <a:gd name="T2" fmla="*/ 111 w 215"/>
                <a:gd name="T3" fmla="*/ 0 h 264"/>
                <a:gd name="T4" fmla="*/ 154 w 215"/>
                <a:gd name="T5" fmla="*/ 7 h 264"/>
                <a:gd name="T6" fmla="*/ 185 w 215"/>
                <a:gd name="T7" fmla="*/ 26 h 264"/>
                <a:gd name="T8" fmla="*/ 200 w 215"/>
                <a:gd name="T9" fmla="*/ 48 h 264"/>
                <a:gd name="T10" fmla="*/ 205 w 215"/>
                <a:gd name="T11" fmla="*/ 75 h 264"/>
                <a:gd name="T12" fmla="*/ 205 w 215"/>
                <a:gd name="T13" fmla="*/ 76 h 264"/>
                <a:gd name="T14" fmla="*/ 200 w 215"/>
                <a:gd name="T15" fmla="*/ 106 h 264"/>
                <a:gd name="T16" fmla="*/ 183 w 215"/>
                <a:gd name="T17" fmla="*/ 128 h 264"/>
                <a:gd name="T18" fmla="*/ 159 w 215"/>
                <a:gd name="T19" fmla="*/ 143 h 264"/>
                <a:gd name="T20" fmla="*/ 128 w 215"/>
                <a:gd name="T21" fmla="*/ 151 h 264"/>
                <a:gd name="T22" fmla="*/ 215 w 215"/>
                <a:gd name="T23" fmla="*/ 264 h 264"/>
                <a:gd name="T24" fmla="*/ 190 w 215"/>
                <a:gd name="T25" fmla="*/ 264 h 264"/>
                <a:gd name="T26" fmla="*/ 106 w 215"/>
                <a:gd name="T27" fmla="*/ 155 h 264"/>
                <a:gd name="T28" fmla="*/ 105 w 215"/>
                <a:gd name="T29" fmla="*/ 155 h 264"/>
                <a:gd name="T30" fmla="*/ 20 w 215"/>
                <a:gd name="T31" fmla="*/ 155 h 264"/>
                <a:gd name="T32" fmla="*/ 20 w 215"/>
                <a:gd name="T33" fmla="*/ 264 h 264"/>
                <a:gd name="T34" fmla="*/ 0 w 215"/>
                <a:gd name="T35" fmla="*/ 264 h 264"/>
                <a:gd name="T36" fmla="*/ 0 w 215"/>
                <a:gd name="T37" fmla="*/ 0 h 264"/>
                <a:gd name="T38" fmla="*/ 109 w 215"/>
                <a:gd name="T39" fmla="*/ 137 h 264"/>
                <a:gd name="T40" fmla="*/ 140 w 215"/>
                <a:gd name="T41" fmla="*/ 133 h 264"/>
                <a:gd name="T42" fmla="*/ 164 w 215"/>
                <a:gd name="T43" fmla="*/ 121 h 264"/>
                <a:gd name="T44" fmla="*/ 180 w 215"/>
                <a:gd name="T45" fmla="*/ 102 h 264"/>
                <a:gd name="T46" fmla="*/ 186 w 215"/>
                <a:gd name="T47" fmla="*/ 77 h 264"/>
                <a:gd name="T48" fmla="*/ 186 w 215"/>
                <a:gd name="T49" fmla="*/ 76 h 264"/>
                <a:gd name="T50" fmla="*/ 166 w 215"/>
                <a:gd name="T51" fmla="*/ 33 h 264"/>
                <a:gd name="T52" fmla="*/ 110 w 215"/>
                <a:gd name="T53" fmla="*/ 18 h 264"/>
                <a:gd name="T54" fmla="*/ 20 w 215"/>
                <a:gd name="T55" fmla="*/ 18 h 264"/>
                <a:gd name="T56" fmla="*/ 20 w 215"/>
                <a:gd name="T57" fmla="*/ 137 h 264"/>
                <a:gd name="T58" fmla="*/ 109 w 215"/>
                <a:gd name="T59" fmla="*/ 13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5" h="264">
                  <a:moveTo>
                    <a:pt x="0" y="0"/>
                  </a:moveTo>
                  <a:cubicBezTo>
                    <a:pt x="111" y="0"/>
                    <a:pt x="111" y="0"/>
                    <a:pt x="111" y="0"/>
                  </a:cubicBezTo>
                  <a:cubicBezTo>
                    <a:pt x="127" y="0"/>
                    <a:pt x="142" y="3"/>
                    <a:pt x="154" y="7"/>
                  </a:cubicBezTo>
                  <a:cubicBezTo>
                    <a:pt x="167" y="12"/>
                    <a:pt x="177" y="18"/>
                    <a:pt x="185" y="26"/>
                  </a:cubicBezTo>
                  <a:cubicBezTo>
                    <a:pt x="192" y="33"/>
                    <a:pt x="197" y="40"/>
                    <a:pt x="200" y="48"/>
                  </a:cubicBezTo>
                  <a:cubicBezTo>
                    <a:pt x="204" y="57"/>
                    <a:pt x="205" y="66"/>
                    <a:pt x="205" y="75"/>
                  </a:cubicBezTo>
                  <a:cubicBezTo>
                    <a:pt x="205" y="76"/>
                    <a:pt x="205" y="76"/>
                    <a:pt x="205" y="76"/>
                  </a:cubicBezTo>
                  <a:cubicBezTo>
                    <a:pt x="205" y="87"/>
                    <a:pt x="203" y="97"/>
                    <a:pt x="200" y="106"/>
                  </a:cubicBezTo>
                  <a:cubicBezTo>
                    <a:pt x="196" y="114"/>
                    <a:pt x="190" y="122"/>
                    <a:pt x="183" y="128"/>
                  </a:cubicBezTo>
                  <a:cubicBezTo>
                    <a:pt x="176" y="134"/>
                    <a:pt x="168" y="139"/>
                    <a:pt x="159" y="143"/>
                  </a:cubicBezTo>
                  <a:cubicBezTo>
                    <a:pt x="149" y="147"/>
                    <a:pt x="139" y="150"/>
                    <a:pt x="128" y="151"/>
                  </a:cubicBezTo>
                  <a:cubicBezTo>
                    <a:pt x="215" y="264"/>
                    <a:pt x="215" y="264"/>
                    <a:pt x="215" y="264"/>
                  </a:cubicBezTo>
                  <a:cubicBezTo>
                    <a:pt x="190" y="264"/>
                    <a:pt x="190" y="264"/>
                    <a:pt x="190" y="264"/>
                  </a:cubicBezTo>
                  <a:cubicBezTo>
                    <a:pt x="106" y="155"/>
                    <a:pt x="106" y="155"/>
                    <a:pt x="106" y="155"/>
                  </a:cubicBezTo>
                  <a:cubicBezTo>
                    <a:pt x="105" y="155"/>
                    <a:pt x="105" y="155"/>
                    <a:pt x="105" y="155"/>
                  </a:cubicBezTo>
                  <a:cubicBezTo>
                    <a:pt x="20" y="155"/>
                    <a:pt x="20" y="155"/>
                    <a:pt x="20" y="155"/>
                  </a:cubicBezTo>
                  <a:cubicBezTo>
                    <a:pt x="20" y="264"/>
                    <a:pt x="20" y="264"/>
                    <a:pt x="20" y="264"/>
                  </a:cubicBezTo>
                  <a:cubicBezTo>
                    <a:pt x="0" y="264"/>
                    <a:pt x="0" y="264"/>
                    <a:pt x="0" y="264"/>
                  </a:cubicBezTo>
                  <a:lnTo>
                    <a:pt x="0" y="0"/>
                  </a:lnTo>
                  <a:close/>
                  <a:moveTo>
                    <a:pt x="109" y="137"/>
                  </a:moveTo>
                  <a:cubicBezTo>
                    <a:pt x="120" y="137"/>
                    <a:pt x="130" y="136"/>
                    <a:pt x="140" y="133"/>
                  </a:cubicBezTo>
                  <a:cubicBezTo>
                    <a:pt x="149" y="130"/>
                    <a:pt x="157" y="126"/>
                    <a:pt x="164" y="121"/>
                  </a:cubicBezTo>
                  <a:cubicBezTo>
                    <a:pt x="171" y="116"/>
                    <a:pt x="176" y="110"/>
                    <a:pt x="180" y="102"/>
                  </a:cubicBezTo>
                  <a:cubicBezTo>
                    <a:pt x="184" y="95"/>
                    <a:pt x="186" y="86"/>
                    <a:pt x="186" y="77"/>
                  </a:cubicBezTo>
                  <a:cubicBezTo>
                    <a:pt x="186" y="76"/>
                    <a:pt x="186" y="76"/>
                    <a:pt x="186" y="76"/>
                  </a:cubicBezTo>
                  <a:cubicBezTo>
                    <a:pt x="186" y="58"/>
                    <a:pt x="179" y="44"/>
                    <a:pt x="166" y="33"/>
                  </a:cubicBezTo>
                  <a:cubicBezTo>
                    <a:pt x="153" y="23"/>
                    <a:pt x="134" y="18"/>
                    <a:pt x="110" y="18"/>
                  </a:cubicBezTo>
                  <a:cubicBezTo>
                    <a:pt x="20" y="18"/>
                    <a:pt x="20" y="18"/>
                    <a:pt x="20" y="18"/>
                  </a:cubicBezTo>
                  <a:cubicBezTo>
                    <a:pt x="20" y="137"/>
                    <a:pt x="20" y="137"/>
                    <a:pt x="20" y="137"/>
                  </a:cubicBezTo>
                  <a:lnTo>
                    <a:pt x="109" y="137"/>
                  </a:lnTo>
                  <a:close/>
                </a:path>
              </a:pathLst>
            </a:custGeom>
            <a:solidFill>
              <a:srgbClr val="400099"/>
            </a:solidFill>
            <a:ln>
              <a:noFill/>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8" name="Rectangle 19"/>
            <p:cNvSpPr>
              <a:spLocks noChangeArrowheads="1"/>
            </p:cNvSpPr>
            <p:nvPr userDrawn="1"/>
          </p:nvSpPr>
          <p:spPr bwMode="auto">
            <a:xfrm>
              <a:off x="9805988" y="836613"/>
              <a:ext cx="23812" cy="296862"/>
            </a:xfrm>
            <a:prstGeom prst="rect">
              <a:avLst/>
            </a:prstGeom>
            <a:solidFill>
              <a:srgbClr val="400099"/>
            </a:solidFill>
            <a:ln>
              <a:noFill/>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29" name="Freeform 20"/>
            <p:cNvSpPr>
              <a:spLocks/>
            </p:cNvSpPr>
            <p:nvPr userDrawn="1"/>
          </p:nvSpPr>
          <p:spPr bwMode="auto">
            <a:xfrm>
              <a:off x="9896475" y="831850"/>
              <a:ext cx="266700" cy="307975"/>
            </a:xfrm>
            <a:custGeom>
              <a:avLst/>
              <a:gdLst>
                <a:gd name="T0" fmla="*/ 132 w 236"/>
                <a:gd name="T1" fmla="*/ 273 h 273"/>
                <a:gd name="T2" fmla="*/ 76 w 236"/>
                <a:gd name="T3" fmla="*/ 262 h 273"/>
                <a:gd name="T4" fmla="*/ 35 w 236"/>
                <a:gd name="T5" fmla="*/ 233 h 273"/>
                <a:gd name="T6" fmla="*/ 9 w 236"/>
                <a:gd name="T7" fmla="*/ 190 h 273"/>
                <a:gd name="T8" fmla="*/ 0 w 236"/>
                <a:gd name="T9" fmla="*/ 137 h 273"/>
                <a:gd name="T10" fmla="*/ 0 w 236"/>
                <a:gd name="T11" fmla="*/ 136 h 273"/>
                <a:gd name="T12" fmla="*/ 9 w 236"/>
                <a:gd name="T13" fmla="*/ 85 h 273"/>
                <a:gd name="T14" fmla="*/ 35 w 236"/>
                <a:gd name="T15" fmla="*/ 41 h 273"/>
                <a:gd name="T16" fmla="*/ 77 w 236"/>
                <a:gd name="T17" fmla="*/ 11 h 273"/>
                <a:gd name="T18" fmla="*/ 130 w 236"/>
                <a:gd name="T19" fmla="*/ 0 h 273"/>
                <a:gd name="T20" fmla="*/ 160 w 236"/>
                <a:gd name="T21" fmla="*/ 2 h 273"/>
                <a:gd name="T22" fmla="*/ 185 w 236"/>
                <a:gd name="T23" fmla="*/ 9 h 273"/>
                <a:gd name="T24" fmla="*/ 206 w 236"/>
                <a:gd name="T25" fmla="*/ 20 h 273"/>
                <a:gd name="T26" fmla="*/ 227 w 236"/>
                <a:gd name="T27" fmla="*/ 34 h 273"/>
                <a:gd name="T28" fmla="*/ 214 w 236"/>
                <a:gd name="T29" fmla="*/ 49 h 273"/>
                <a:gd name="T30" fmla="*/ 179 w 236"/>
                <a:gd name="T31" fmla="*/ 27 h 273"/>
                <a:gd name="T32" fmla="*/ 129 w 236"/>
                <a:gd name="T33" fmla="*/ 17 h 273"/>
                <a:gd name="T34" fmla="*/ 85 w 236"/>
                <a:gd name="T35" fmla="*/ 27 h 273"/>
                <a:gd name="T36" fmla="*/ 50 w 236"/>
                <a:gd name="T37" fmla="*/ 52 h 273"/>
                <a:gd name="T38" fmla="*/ 28 w 236"/>
                <a:gd name="T39" fmla="*/ 90 h 273"/>
                <a:gd name="T40" fmla="*/ 20 w 236"/>
                <a:gd name="T41" fmla="*/ 135 h 273"/>
                <a:gd name="T42" fmla="*/ 20 w 236"/>
                <a:gd name="T43" fmla="*/ 136 h 273"/>
                <a:gd name="T44" fmla="*/ 28 w 236"/>
                <a:gd name="T45" fmla="*/ 183 h 273"/>
                <a:gd name="T46" fmla="*/ 50 w 236"/>
                <a:gd name="T47" fmla="*/ 221 h 273"/>
                <a:gd name="T48" fmla="*/ 86 w 236"/>
                <a:gd name="T49" fmla="*/ 246 h 273"/>
                <a:gd name="T50" fmla="*/ 133 w 236"/>
                <a:gd name="T51" fmla="*/ 255 h 273"/>
                <a:gd name="T52" fmla="*/ 158 w 236"/>
                <a:gd name="T53" fmla="*/ 253 h 273"/>
                <a:gd name="T54" fmla="*/ 180 w 236"/>
                <a:gd name="T55" fmla="*/ 246 h 273"/>
                <a:gd name="T56" fmla="*/ 201 w 236"/>
                <a:gd name="T57" fmla="*/ 236 h 273"/>
                <a:gd name="T58" fmla="*/ 217 w 236"/>
                <a:gd name="T59" fmla="*/ 225 h 273"/>
                <a:gd name="T60" fmla="*/ 217 w 236"/>
                <a:gd name="T61" fmla="*/ 149 h 273"/>
                <a:gd name="T62" fmla="*/ 129 w 236"/>
                <a:gd name="T63" fmla="*/ 149 h 273"/>
                <a:gd name="T64" fmla="*/ 129 w 236"/>
                <a:gd name="T65" fmla="*/ 132 h 273"/>
                <a:gd name="T66" fmla="*/ 236 w 236"/>
                <a:gd name="T67" fmla="*/ 132 h 273"/>
                <a:gd name="T68" fmla="*/ 236 w 236"/>
                <a:gd name="T69" fmla="*/ 233 h 273"/>
                <a:gd name="T70" fmla="*/ 191 w 236"/>
                <a:gd name="T71" fmla="*/ 261 h 273"/>
                <a:gd name="T72" fmla="*/ 132 w 236"/>
                <a:gd name="T73" fmla="*/ 27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6" h="273">
                  <a:moveTo>
                    <a:pt x="132" y="273"/>
                  </a:moveTo>
                  <a:cubicBezTo>
                    <a:pt x="111" y="273"/>
                    <a:pt x="93" y="269"/>
                    <a:pt x="76" y="262"/>
                  </a:cubicBezTo>
                  <a:cubicBezTo>
                    <a:pt x="60" y="255"/>
                    <a:pt x="46" y="245"/>
                    <a:pt x="35" y="233"/>
                  </a:cubicBezTo>
                  <a:cubicBezTo>
                    <a:pt x="23" y="220"/>
                    <a:pt x="15" y="206"/>
                    <a:pt x="9" y="190"/>
                  </a:cubicBezTo>
                  <a:cubicBezTo>
                    <a:pt x="3" y="173"/>
                    <a:pt x="0" y="156"/>
                    <a:pt x="0" y="137"/>
                  </a:cubicBezTo>
                  <a:cubicBezTo>
                    <a:pt x="0" y="136"/>
                    <a:pt x="0" y="136"/>
                    <a:pt x="0" y="136"/>
                  </a:cubicBezTo>
                  <a:cubicBezTo>
                    <a:pt x="0" y="118"/>
                    <a:pt x="3" y="101"/>
                    <a:pt x="9" y="85"/>
                  </a:cubicBezTo>
                  <a:cubicBezTo>
                    <a:pt x="15" y="68"/>
                    <a:pt x="24" y="54"/>
                    <a:pt x="35" y="41"/>
                  </a:cubicBezTo>
                  <a:cubicBezTo>
                    <a:pt x="47" y="29"/>
                    <a:pt x="60" y="19"/>
                    <a:pt x="77" y="11"/>
                  </a:cubicBezTo>
                  <a:cubicBezTo>
                    <a:pt x="93" y="4"/>
                    <a:pt x="110" y="0"/>
                    <a:pt x="130" y="0"/>
                  </a:cubicBezTo>
                  <a:cubicBezTo>
                    <a:pt x="141" y="0"/>
                    <a:pt x="151" y="0"/>
                    <a:pt x="160" y="2"/>
                  </a:cubicBezTo>
                  <a:cubicBezTo>
                    <a:pt x="169" y="4"/>
                    <a:pt x="177" y="6"/>
                    <a:pt x="185" y="9"/>
                  </a:cubicBezTo>
                  <a:cubicBezTo>
                    <a:pt x="192" y="12"/>
                    <a:pt x="200" y="15"/>
                    <a:pt x="206" y="20"/>
                  </a:cubicBezTo>
                  <a:cubicBezTo>
                    <a:pt x="213" y="24"/>
                    <a:pt x="220" y="29"/>
                    <a:pt x="227" y="34"/>
                  </a:cubicBezTo>
                  <a:cubicBezTo>
                    <a:pt x="214" y="49"/>
                    <a:pt x="214" y="49"/>
                    <a:pt x="214" y="49"/>
                  </a:cubicBezTo>
                  <a:cubicBezTo>
                    <a:pt x="204" y="40"/>
                    <a:pt x="192" y="33"/>
                    <a:pt x="179" y="27"/>
                  </a:cubicBezTo>
                  <a:cubicBezTo>
                    <a:pt x="165" y="20"/>
                    <a:pt x="149" y="17"/>
                    <a:pt x="129" y="17"/>
                  </a:cubicBezTo>
                  <a:cubicBezTo>
                    <a:pt x="113" y="17"/>
                    <a:pt x="98" y="21"/>
                    <a:pt x="85" y="27"/>
                  </a:cubicBezTo>
                  <a:cubicBezTo>
                    <a:pt x="72" y="33"/>
                    <a:pt x="60" y="42"/>
                    <a:pt x="50" y="52"/>
                  </a:cubicBezTo>
                  <a:cubicBezTo>
                    <a:pt x="41" y="63"/>
                    <a:pt x="33" y="76"/>
                    <a:pt x="28" y="90"/>
                  </a:cubicBezTo>
                  <a:cubicBezTo>
                    <a:pt x="23" y="104"/>
                    <a:pt x="20" y="119"/>
                    <a:pt x="20" y="135"/>
                  </a:cubicBezTo>
                  <a:cubicBezTo>
                    <a:pt x="20" y="136"/>
                    <a:pt x="20" y="136"/>
                    <a:pt x="20" y="136"/>
                  </a:cubicBezTo>
                  <a:cubicBezTo>
                    <a:pt x="20" y="153"/>
                    <a:pt x="23" y="169"/>
                    <a:pt x="28" y="183"/>
                  </a:cubicBezTo>
                  <a:cubicBezTo>
                    <a:pt x="33" y="198"/>
                    <a:pt x="40" y="211"/>
                    <a:pt x="50" y="221"/>
                  </a:cubicBezTo>
                  <a:cubicBezTo>
                    <a:pt x="60" y="232"/>
                    <a:pt x="72" y="240"/>
                    <a:pt x="86" y="246"/>
                  </a:cubicBezTo>
                  <a:cubicBezTo>
                    <a:pt x="100" y="252"/>
                    <a:pt x="116" y="255"/>
                    <a:pt x="133" y="255"/>
                  </a:cubicBezTo>
                  <a:cubicBezTo>
                    <a:pt x="141" y="255"/>
                    <a:pt x="150" y="254"/>
                    <a:pt x="158" y="253"/>
                  </a:cubicBezTo>
                  <a:cubicBezTo>
                    <a:pt x="166" y="251"/>
                    <a:pt x="173" y="249"/>
                    <a:pt x="180" y="246"/>
                  </a:cubicBezTo>
                  <a:cubicBezTo>
                    <a:pt x="188" y="243"/>
                    <a:pt x="194" y="240"/>
                    <a:pt x="201" y="236"/>
                  </a:cubicBezTo>
                  <a:cubicBezTo>
                    <a:pt x="207" y="233"/>
                    <a:pt x="212" y="229"/>
                    <a:pt x="217" y="225"/>
                  </a:cubicBezTo>
                  <a:cubicBezTo>
                    <a:pt x="217" y="149"/>
                    <a:pt x="217" y="149"/>
                    <a:pt x="217" y="149"/>
                  </a:cubicBezTo>
                  <a:cubicBezTo>
                    <a:pt x="129" y="149"/>
                    <a:pt x="129" y="149"/>
                    <a:pt x="129" y="149"/>
                  </a:cubicBezTo>
                  <a:cubicBezTo>
                    <a:pt x="129" y="132"/>
                    <a:pt x="129" y="132"/>
                    <a:pt x="129" y="132"/>
                  </a:cubicBezTo>
                  <a:cubicBezTo>
                    <a:pt x="236" y="132"/>
                    <a:pt x="236" y="132"/>
                    <a:pt x="236" y="132"/>
                  </a:cubicBezTo>
                  <a:cubicBezTo>
                    <a:pt x="236" y="233"/>
                    <a:pt x="236" y="233"/>
                    <a:pt x="236" y="233"/>
                  </a:cubicBezTo>
                  <a:cubicBezTo>
                    <a:pt x="224" y="244"/>
                    <a:pt x="209" y="253"/>
                    <a:pt x="191" y="261"/>
                  </a:cubicBezTo>
                  <a:cubicBezTo>
                    <a:pt x="174" y="269"/>
                    <a:pt x="154" y="273"/>
                    <a:pt x="132" y="273"/>
                  </a:cubicBezTo>
                  <a:close/>
                </a:path>
              </a:pathLst>
            </a:custGeom>
            <a:solidFill>
              <a:srgbClr val="400099"/>
            </a:solidFill>
            <a:ln>
              <a:noFill/>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30" name="Freeform 21"/>
            <p:cNvSpPr>
              <a:spLocks/>
            </p:cNvSpPr>
            <p:nvPr userDrawn="1"/>
          </p:nvSpPr>
          <p:spPr bwMode="auto">
            <a:xfrm>
              <a:off x="10233025" y="836613"/>
              <a:ext cx="234950" cy="296862"/>
            </a:xfrm>
            <a:custGeom>
              <a:avLst/>
              <a:gdLst>
                <a:gd name="T0" fmla="*/ 0 w 148"/>
                <a:gd name="T1" fmla="*/ 0 h 187"/>
                <a:gd name="T2" fmla="*/ 14 w 148"/>
                <a:gd name="T3" fmla="*/ 0 h 187"/>
                <a:gd name="T4" fmla="*/ 14 w 148"/>
                <a:gd name="T5" fmla="*/ 87 h 187"/>
                <a:gd name="T6" fmla="*/ 134 w 148"/>
                <a:gd name="T7" fmla="*/ 87 h 187"/>
                <a:gd name="T8" fmla="*/ 134 w 148"/>
                <a:gd name="T9" fmla="*/ 0 h 187"/>
                <a:gd name="T10" fmla="*/ 148 w 148"/>
                <a:gd name="T11" fmla="*/ 0 h 187"/>
                <a:gd name="T12" fmla="*/ 148 w 148"/>
                <a:gd name="T13" fmla="*/ 187 h 187"/>
                <a:gd name="T14" fmla="*/ 134 w 148"/>
                <a:gd name="T15" fmla="*/ 187 h 187"/>
                <a:gd name="T16" fmla="*/ 134 w 148"/>
                <a:gd name="T17" fmla="*/ 100 h 187"/>
                <a:gd name="T18" fmla="*/ 14 w 148"/>
                <a:gd name="T19" fmla="*/ 100 h 187"/>
                <a:gd name="T20" fmla="*/ 14 w 148"/>
                <a:gd name="T21" fmla="*/ 187 h 187"/>
                <a:gd name="T22" fmla="*/ 0 w 148"/>
                <a:gd name="T23" fmla="*/ 187 h 187"/>
                <a:gd name="T24" fmla="*/ 0 w 148"/>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87">
                  <a:moveTo>
                    <a:pt x="0" y="0"/>
                  </a:moveTo>
                  <a:lnTo>
                    <a:pt x="14" y="0"/>
                  </a:lnTo>
                  <a:lnTo>
                    <a:pt x="14" y="87"/>
                  </a:lnTo>
                  <a:lnTo>
                    <a:pt x="134" y="87"/>
                  </a:lnTo>
                  <a:lnTo>
                    <a:pt x="134" y="0"/>
                  </a:lnTo>
                  <a:lnTo>
                    <a:pt x="148" y="0"/>
                  </a:lnTo>
                  <a:lnTo>
                    <a:pt x="148" y="187"/>
                  </a:lnTo>
                  <a:lnTo>
                    <a:pt x="134" y="187"/>
                  </a:lnTo>
                  <a:lnTo>
                    <a:pt x="134" y="100"/>
                  </a:lnTo>
                  <a:lnTo>
                    <a:pt x="14" y="100"/>
                  </a:lnTo>
                  <a:lnTo>
                    <a:pt x="14" y="187"/>
                  </a:lnTo>
                  <a:lnTo>
                    <a:pt x="0" y="187"/>
                  </a:lnTo>
                  <a:lnTo>
                    <a:pt x="0" y="0"/>
                  </a:lnTo>
                  <a:close/>
                </a:path>
              </a:pathLst>
            </a:custGeom>
            <a:solidFill>
              <a:srgbClr val="400099"/>
            </a:solidFill>
            <a:ln>
              <a:noFill/>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31" name="Freeform 22"/>
            <p:cNvSpPr>
              <a:spLocks/>
            </p:cNvSpPr>
            <p:nvPr userDrawn="1"/>
          </p:nvSpPr>
          <p:spPr bwMode="auto">
            <a:xfrm>
              <a:off x="10525125" y="836613"/>
              <a:ext cx="228600" cy="296862"/>
            </a:xfrm>
            <a:custGeom>
              <a:avLst/>
              <a:gdLst>
                <a:gd name="T0" fmla="*/ 65 w 144"/>
                <a:gd name="T1" fmla="*/ 12 h 187"/>
                <a:gd name="T2" fmla="*/ 0 w 144"/>
                <a:gd name="T3" fmla="*/ 12 h 187"/>
                <a:gd name="T4" fmla="*/ 0 w 144"/>
                <a:gd name="T5" fmla="*/ 0 h 187"/>
                <a:gd name="T6" fmla="*/ 144 w 144"/>
                <a:gd name="T7" fmla="*/ 0 h 187"/>
                <a:gd name="T8" fmla="*/ 144 w 144"/>
                <a:gd name="T9" fmla="*/ 12 h 187"/>
                <a:gd name="T10" fmla="*/ 79 w 144"/>
                <a:gd name="T11" fmla="*/ 12 h 187"/>
                <a:gd name="T12" fmla="*/ 79 w 144"/>
                <a:gd name="T13" fmla="*/ 187 h 187"/>
                <a:gd name="T14" fmla="*/ 65 w 144"/>
                <a:gd name="T15" fmla="*/ 187 h 187"/>
                <a:gd name="T16" fmla="*/ 65 w 144"/>
                <a:gd name="T17" fmla="*/ 1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87">
                  <a:moveTo>
                    <a:pt x="65" y="12"/>
                  </a:moveTo>
                  <a:lnTo>
                    <a:pt x="0" y="12"/>
                  </a:lnTo>
                  <a:lnTo>
                    <a:pt x="0" y="0"/>
                  </a:lnTo>
                  <a:lnTo>
                    <a:pt x="144" y="0"/>
                  </a:lnTo>
                  <a:lnTo>
                    <a:pt x="144" y="12"/>
                  </a:lnTo>
                  <a:lnTo>
                    <a:pt x="79" y="12"/>
                  </a:lnTo>
                  <a:lnTo>
                    <a:pt x="79" y="187"/>
                  </a:lnTo>
                  <a:lnTo>
                    <a:pt x="65" y="187"/>
                  </a:lnTo>
                  <a:lnTo>
                    <a:pt x="65" y="12"/>
                  </a:lnTo>
                  <a:close/>
                </a:path>
              </a:pathLst>
            </a:custGeom>
            <a:solidFill>
              <a:srgbClr val="400099"/>
            </a:solidFill>
            <a:ln>
              <a:noFill/>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32" name="Freeform 23"/>
            <p:cNvSpPr>
              <a:spLocks/>
            </p:cNvSpPr>
            <p:nvPr userDrawn="1"/>
          </p:nvSpPr>
          <p:spPr bwMode="auto">
            <a:xfrm>
              <a:off x="10848975" y="828675"/>
              <a:ext cx="265112" cy="304800"/>
            </a:xfrm>
            <a:custGeom>
              <a:avLst/>
              <a:gdLst>
                <a:gd name="T0" fmla="*/ 0 w 167"/>
                <a:gd name="T1" fmla="*/ 0 h 192"/>
                <a:gd name="T2" fmla="*/ 31 w 167"/>
                <a:gd name="T3" fmla="*/ 0 h 192"/>
                <a:gd name="T4" fmla="*/ 133 w 167"/>
                <a:gd name="T5" fmla="*/ 133 h 192"/>
                <a:gd name="T6" fmla="*/ 133 w 167"/>
                <a:gd name="T7" fmla="*/ 0 h 192"/>
                <a:gd name="T8" fmla="*/ 167 w 167"/>
                <a:gd name="T9" fmla="*/ 0 h 192"/>
                <a:gd name="T10" fmla="*/ 167 w 167"/>
                <a:gd name="T11" fmla="*/ 192 h 192"/>
                <a:gd name="T12" fmla="*/ 139 w 167"/>
                <a:gd name="T13" fmla="*/ 192 h 192"/>
                <a:gd name="T14" fmla="*/ 33 w 167"/>
                <a:gd name="T15" fmla="*/ 56 h 192"/>
                <a:gd name="T16" fmla="*/ 33 w 167"/>
                <a:gd name="T17" fmla="*/ 192 h 192"/>
                <a:gd name="T18" fmla="*/ 0 w 167"/>
                <a:gd name="T19" fmla="*/ 192 h 192"/>
                <a:gd name="T20" fmla="*/ 0 w 167"/>
                <a:gd name="T21"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92">
                  <a:moveTo>
                    <a:pt x="0" y="0"/>
                  </a:moveTo>
                  <a:lnTo>
                    <a:pt x="31" y="0"/>
                  </a:lnTo>
                  <a:lnTo>
                    <a:pt x="133" y="133"/>
                  </a:lnTo>
                  <a:lnTo>
                    <a:pt x="133" y="0"/>
                  </a:lnTo>
                  <a:lnTo>
                    <a:pt x="167" y="0"/>
                  </a:lnTo>
                  <a:lnTo>
                    <a:pt x="167" y="192"/>
                  </a:lnTo>
                  <a:lnTo>
                    <a:pt x="139" y="192"/>
                  </a:lnTo>
                  <a:lnTo>
                    <a:pt x="33" y="56"/>
                  </a:lnTo>
                  <a:lnTo>
                    <a:pt x="33" y="192"/>
                  </a:lnTo>
                  <a:lnTo>
                    <a:pt x="0" y="192"/>
                  </a:lnTo>
                  <a:lnTo>
                    <a:pt x="0" y="0"/>
                  </a:lnTo>
                  <a:close/>
                </a:path>
              </a:pathLst>
            </a:custGeom>
            <a:solidFill>
              <a:srgbClr val="400099"/>
            </a:solidFill>
            <a:ln w="12700" cap="flat">
              <a:solidFill>
                <a:srgbClr val="430098"/>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33" name="Freeform 24"/>
            <p:cNvSpPr>
              <a:spLocks noEditPoints="1"/>
            </p:cNvSpPr>
            <p:nvPr userDrawn="1"/>
          </p:nvSpPr>
          <p:spPr bwMode="auto">
            <a:xfrm>
              <a:off x="11222038" y="823913"/>
              <a:ext cx="319087" cy="315912"/>
            </a:xfrm>
            <a:custGeom>
              <a:avLst/>
              <a:gdLst>
                <a:gd name="T0" fmla="*/ 141 w 283"/>
                <a:gd name="T1" fmla="*/ 280 h 280"/>
                <a:gd name="T2" fmla="*/ 84 w 283"/>
                <a:gd name="T3" fmla="*/ 269 h 280"/>
                <a:gd name="T4" fmla="*/ 40 w 283"/>
                <a:gd name="T5" fmla="*/ 239 h 280"/>
                <a:gd name="T6" fmla="*/ 11 w 283"/>
                <a:gd name="T7" fmla="*/ 195 h 280"/>
                <a:gd name="T8" fmla="*/ 0 w 283"/>
                <a:gd name="T9" fmla="*/ 141 h 280"/>
                <a:gd name="T10" fmla="*/ 0 w 283"/>
                <a:gd name="T11" fmla="*/ 140 h 280"/>
                <a:gd name="T12" fmla="*/ 11 w 283"/>
                <a:gd name="T13" fmla="*/ 86 h 280"/>
                <a:gd name="T14" fmla="*/ 40 w 283"/>
                <a:gd name="T15" fmla="*/ 42 h 280"/>
                <a:gd name="T16" fmla="*/ 85 w 283"/>
                <a:gd name="T17" fmla="*/ 12 h 280"/>
                <a:gd name="T18" fmla="*/ 142 w 283"/>
                <a:gd name="T19" fmla="*/ 0 h 280"/>
                <a:gd name="T20" fmla="*/ 199 w 283"/>
                <a:gd name="T21" fmla="*/ 11 h 280"/>
                <a:gd name="T22" fmla="*/ 243 w 283"/>
                <a:gd name="T23" fmla="*/ 41 h 280"/>
                <a:gd name="T24" fmla="*/ 272 w 283"/>
                <a:gd name="T25" fmla="*/ 86 h 280"/>
                <a:gd name="T26" fmla="*/ 283 w 283"/>
                <a:gd name="T27" fmla="*/ 139 h 280"/>
                <a:gd name="T28" fmla="*/ 283 w 283"/>
                <a:gd name="T29" fmla="*/ 140 h 280"/>
                <a:gd name="T30" fmla="*/ 272 w 283"/>
                <a:gd name="T31" fmla="*/ 194 h 280"/>
                <a:gd name="T32" fmla="*/ 243 w 283"/>
                <a:gd name="T33" fmla="*/ 238 h 280"/>
                <a:gd name="T34" fmla="*/ 198 w 283"/>
                <a:gd name="T35" fmla="*/ 269 h 280"/>
                <a:gd name="T36" fmla="*/ 141 w 283"/>
                <a:gd name="T37" fmla="*/ 280 h 280"/>
                <a:gd name="T38" fmla="*/ 142 w 283"/>
                <a:gd name="T39" fmla="*/ 236 h 280"/>
                <a:gd name="T40" fmla="*/ 179 w 283"/>
                <a:gd name="T41" fmla="*/ 229 h 280"/>
                <a:gd name="T42" fmla="*/ 207 w 283"/>
                <a:gd name="T43" fmla="*/ 208 h 280"/>
                <a:gd name="T44" fmla="*/ 226 w 283"/>
                <a:gd name="T45" fmla="*/ 178 h 280"/>
                <a:gd name="T46" fmla="*/ 233 w 283"/>
                <a:gd name="T47" fmla="*/ 141 h 280"/>
                <a:gd name="T48" fmla="*/ 233 w 283"/>
                <a:gd name="T49" fmla="*/ 140 h 280"/>
                <a:gd name="T50" fmla="*/ 226 w 283"/>
                <a:gd name="T51" fmla="*/ 103 h 280"/>
                <a:gd name="T52" fmla="*/ 207 w 283"/>
                <a:gd name="T53" fmla="*/ 72 h 280"/>
                <a:gd name="T54" fmla="*/ 178 w 283"/>
                <a:gd name="T55" fmla="*/ 52 h 280"/>
                <a:gd name="T56" fmla="*/ 141 w 283"/>
                <a:gd name="T57" fmla="*/ 44 h 280"/>
                <a:gd name="T58" fmla="*/ 105 w 283"/>
                <a:gd name="T59" fmla="*/ 52 h 280"/>
                <a:gd name="T60" fmla="*/ 76 w 283"/>
                <a:gd name="T61" fmla="*/ 72 h 280"/>
                <a:gd name="T62" fmla="*/ 57 w 283"/>
                <a:gd name="T63" fmla="*/ 102 h 280"/>
                <a:gd name="T64" fmla="*/ 51 w 283"/>
                <a:gd name="T65" fmla="*/ 139 h 280"/>
                <a:gd name="T66" fmla="*/ 51 w 283"/>
                <a:gd name="T67" fmla="*/ 140 h 280"/>
                <a:gd name="T68" fmla="*/ 57 w 283"/>
                <a:gd name="T69" fmla="*/ 177 h 280"/>
                <a:gd name="T70" fmla="*/ 76 w 283"/>
                <a:gd name="T71" fmla="*/ 208 h 280"/>
                <a:gd name="T72" fmla="*/ 105 w 283"/>
                <a:gd name="T73" fmla="*/ 229 h 280"/>
                <a:gd name="T74" fmla="*/ 142 w 283"/>
                <a:gd name="T75" fmla="*/ 23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3" h="280">
                  <a:moveTo>
                    <a:pt x="141" y="280"/>
                  </a:moveTo>
                  <a:cubicBezTo>
                    <a:pt x="120" y="280"/>
                    <a:pt x="101" y="276"/>
                    <a:pt x="84" y="269"/>
                  </a:cubicBezTo>
                  <a:cubicBezTo>
                    <a:pt x="67" y="262"/>
                    <a:pt x="52" y="252"/>
                    <a:pt x="40" y="239"/>
                  </a:cubicBezTo>
                  <a:cubicBezTo>
                    <a:pt x="27" y="226"/>
                    <a:pt x="18" y="212"/>
                    <a:pt x="11" y="195"/>
                  </a:cubicBezTo>
                  <a:cubicBezTo>
                    <a:pt x="4" y="178"/>
                    <a:pt x="0" y="160"/>
                    <a:pt x="0" y="141"/>
                  </a:cubicBezTo>
                  <a:cubicBezTo>
                    <a:pt x="0" y="140"/>
                    <a:pt x="0" y="140"/>
                    <a:pt x="0" y="140"/>
                  </a:cubicBezTo>
                  <a:cubicBezTo>
                    <a:pt x="0" y="121"/>
                    <a:pt x="4" y="103"/>
                    <a:pt x="11" y="86"/>
                  </a:cubicBezTo>
                  <a:cubicBezTo>
                    <a:pt x="18" y="69"/>
                    <a:pt x="27" y="55"/>
                    <a:pt x="40" y="42"/>
                  </a:cubicBezTo>
                  <a:cubicBezTo>
                    <a:pt x="53" y="29"/>
                    <a:pt x="68" y="19"/>
                    <a:pt x="85" y="12"/>
                  </a:cubicBezTo>
                  <a:cubicBezTo>
                    <a:pt x="102" y="4"/>
                    <a:pt x="121" y="0"/>
                    <a:pt x="142" y="0"/>
                  </a:cubicBezTo>
                  <a:cubicBezTo>
                    <a:pt x="163" y="0"/>
                    <a:pt x="182" y="4"/>
                    <a:pt x="199" y="11"/>
                  </a:cubicBezTo>
                  <a:cubicBezTo>
                    <a:pt x="216" y="19"/>
                    <a:pt x="231" y="29"/>
                    <a:pt x="243" y="41"/>
                  </a:cubicBezTo>
                  <a:cubicBezTo>
                    <a:pt x="256" y="54"/>
                    <a:pt x="265" y="69"/>
                    <a:pt x="272" y="86"/>
                  </a:cubicBezTo>
                  <a:cubicBezTo>
                    <a:pt x="279" y="102"/>
                    <a:pt x="283" y="120"/>
                    <a:pt x="283" y="139"/>
                  </a:cubicBezTo>
                  <a:cubicBezTo>
                    <a:pt x="283" y="140"/>
                    <a:pt x="283" y="140"/>
                    <a:pt x="283" y="140"/>
                  </a:cubicBezTo>
                  <a:cubicBezTo>
                    <a:pt x="283" y="159"/>
                    <a:pt x="279" y="177"/>
                    <a:pt x="272" y="194"/>
                  </a:cubicBezTo>
                  <a:cubicBezTo>
                    <a:pt x="265" y="211"/>
                    <a:pt x="256" y="226"/>
                    <a:pt x="243" y="238"/>
                  </a:cubicBezTo>
                  <a:cubicBezTo>
                    <a:pt x="230" y="251"/>
                    <a:pt x="216" y="261"/>
                    <a:pt x="198" y="269"/>
                  </a:cubicBezTo>
                  <a:cubicBezTo>
                    <a:pt x="181" y="276"/>
                    <a:pt x="162" y="280"/>
                    <a:pt x="141" y="280"/>
                  </a:cubicBezTo>
                  <a:close/>
                  <a:moveTo>
                    <a:pt x="142" y="236"/>
                  </a:moveTo>
                  <a:cubicBezTo>
                    <a:pt x="155" y="236"/>
                    <a:pt x="168" y="234"/>
                    <a:pt x="179" y="229"/>
                  </a:cubicBezTo>
                  <a:cubicBezTo>
                    <a:pt x="190" y="224"/>
                    <a:pt x="199" y="217"/>
                    <a:pt x="207" y="208"/>
                  </a:cubicBezTo>
                  <a:cubicBezTo>
                    <a:pt x="215" y="200"/>
                    <a:pt x="221" y="190"/>
                    <a:pt x="226" y="178"/>
                  </a:cubicBezTo>
                  <a:cubicBezTo>
                    <a:pt x="230" y="166"/>
                    <a:pt x="233" y="154"/>
                    <a:pt x="233" y="141"/>
                  </a:cubicBezTo>
                  <a:cubicBezTo>
                    <a:pt x="233" y="140"/>
                    <a:pt x="233" y="140"/>
                    <a:pt x="233" y="140"/>
                  </a:cubicBezTo>
                  <a:cubicBezTo>
                    <a:pt x="233" y="127"/>
                    <a:pt x="230" y="115"/>
                    <a:pt x="226" y="103"/>
                  </a:cubicBezTo>
                  <a:cubicBezTo>
                    <a:pt x="221" y="91"/>
                    <a:pt x="215" y="81"/>
                    <a:pt x="207" y="72"/>
                  </a:cubicBezTo>
                  <a:cubicBezTo>
                    <a:pt x="199" y="64"/>
                    <a:pt x="189" y="57"/>
                    <a:pt x="178" y="52"/>
                  </a:cubicBezTo>
                  <a:cubicBezTo>
                    <a:pt x="167" y="47"/>
                    <a:pt x="155" y="44"/>
                    <a:pt x="141" y="44"/>
                  </a:cubicBezTo>
                  <a:cubicBezTo>
                    <a:pt x="128" y="44"/>
                    <a:pt x="116" y="47"/>
                    <a:pt x="105" y="52"/>
                  </a:cubicBezTo>
                  <a:cubicBezTo>
                    <a:pt x="93" y="57"/>
                    <a:pt x="84" y="63"/>
                    <a:pt x="76" y="72"/>
                  </a:cubicBezTo>
                  <a:cubicBezTo>
                    <a:pt x="68" y="81"/>
                    <a:pt x="62" y="91"/>
                    <a:pt x="57" y="102"/>
                  </a:cubicBezTo>
                  <a:cubicBezTo>
                    <a:pt x="53" y="114"/>
                    <a:pt x="51" y="126"/>
                    <a:pt x="51" y="139"/>
                  </a:cubicBezTo>
                  <a:cubicBezTo>
                    <a:pt x="51" y="140"/>
                    <a:pt x="51" y="140"/>
                    <a:pt x="51" y="140"/>
                  </a:cubicBezTo>
                  <a:cubicBezTo>
                    <a:pt x="51" y="153"/>
                    <a:pt x="53" y="166"/>
                    <a:pt x="57" y="177"/>
                  </a:cubicBezTo>
                  <a:cubicBezTo>
                    <a:pt x="62" y="189"/>
                    <a:pt x="68" y="199"/>
                    <a:pt x="76" y="208"/>
                  </a:cubicBezTo>
                  <a:cubicBezTo>
                    <a:pt x="84" y="217"/>
                    <a:pt x="94" y="223"/>
                    <a:pt x="105" y="229"/>
                  </a:cubicBezTo>
                  <a:cubicBezTo>
                    <a:pt x="116" y="234"/>
                    <a:pt x="129" y="236"/>
                    <a:pt x="142" y="236"/>
                  </a:cubicBezTo>
                  <a:close/>
                </a:path>
              </a:pathLst>
            </a:custGeom>
            <a:solidFill>
              <a:srgbClr val="400099"/>
            </a:solidFill>
            <a:ln w="12700" cap="flat">
              <a:solidFill>
                <a:srgbClr val="430098"/>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sp>
          <p:nvSpPr>
            <p:cNvPr id="34" name="Freeform 25"/>
            <p:cNvSpPr>
              <a:spLocks/>
            </p:cNvSpPr>
            <p:nvPr userDrawn="1"/>
          </p:nvSpPr>
          <p:spPr bwMode="auto">
            <a:xfrm>
              <a:off x="11614150" y="828675"/>
              <a:ext cx="455612" cy="307975"/>
            </a:xfrm>
            <a:custGeom>
              <a:avLst/>
              <a:gdLst>
                <a:gd name="T0" fmla="*/ 0 w 287"/>
                <a:gd name="T1" fmla="*/ 0 h 194"/>
                <a:gd name="T2" fmla="*/ 37 w 287"/>
                <a:gd name="T3" fmla="*/ 0 h 194"/>
                <a:gd name="T4" fmla="*/ 83 w 287"/>
                <a:gd name="T5" fmla="*/ 143 h 194"/>
                <a:gd name="T6" fmla="*/ 131 w 287"/>
                <a:gd name="T7" fmla="*/ 0 h 194"/>
                <a:gd name="T8" fmla="*/ 159 w 287"/>
                <a:gd name="T9" fmla="*/ 0 h 194"/>
                <a:gd name="T10" fmla="*/ 206 w 287"/>
                <a:gd name="T11" fmla="*/ 143 h 194"/>
                <a:gd name="T12" fmla="*/ 252 w 287"/>
                <a:gd name="T13" fmla="*/ 0 h 194"/>
                <a:gd name="T14" fmla="*/ 287 w 287"/>
                <a:gd name="T15" fmla="*/ 0 h 194"/>
                <a:gd name="T16" fmla="*/ 220 w 287"/>
                <a:gd name="T17" fmla="*/ 194 h 194"/>
                <a:gd name="T18" fmla="*/ 191 w 287"/>
                <a:gd name="T19" fmla="*/ 194 h 194"/>
                <a:gd name="T20" fmla="*/ 144 w 287"/>
                <a:gd name="T21" fmla="*/ 56 h 194"/>
                <a:gd name="T22" fmla="*/ 96 w 287"/>
                <a:gd name="T23" fmla="*/ 194 h 194"/>
                <a:gd name="T24" fmla="*/ 68 w 287"/>
                <a:gd name="T25" fmla="*/ 194 h 194"/>
                <a:gd name="T26" fmla="*/ 0 w 287"/>
                <a:gd name="T2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7" h="194">
                  <a:moveTo>
                    <a:pt x="0" y="0"/>
                  </a:moveTo>
                  <a:lnTo>
                    <a:pt x="37" y="0"/>
                  </a:lnTo>
                  <a:lnTo>
                    <a:pt x="83" y="143"/>
                  </a:lnTo>
                  <a:lnTo>
                    <a:pt x="131" y="0"/>
                  </a:lnTo>
                  <a:lnTo>
                    <a:pt x="159" y="0"/>
                  </a:lnTo>
                  <a:lnTo>
                    <a:pt x="206" y="143"/>
                  </a:lnTo>
                  <a:lnTo>
                    <a:pt x="252" y="0"/>
                  </a:lnTo>
                  <a:lnTo>
                    <a:pt x="287" y="0"/>
                  </a:lnTo>
                  <a:lnTo>
                    <a:pt x="220" y="194"/>
                  </a:lnTo>
                  <a:lnTo>
                    <a:pt x="191" y="194"/>
                  </a:lnTo>
                  <a:lnTo>
                    <a:pt x="144" y="56"/>
                  </a:lnTo>
                  <a:lnTo>
                    <a:pt x="96" y="194"/>
                  </a:lnTo>
                  <a:lnTo>
                    <a:pt x="68" y="194"/>
                  </a:lnTo>
                  <a:lnTo>
                    <a:pt x="0" y="0"/>
                  </a:lnTo>
                  <a:close/>
                </a:path>
              </a:pathLst>
            </a:custGeom>
            <a:solidFill>
              <a:srgbClr val="400099"/>
            </a:solidFill>
            <a:ln w="12700" cap="flat">
              <a:solidFill>
                <a:srgbClr val="430098"/>
              </a:solid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endParaRPr>
            </a:p>
          </p:txBody>
        </p:sp>
      </p:grpSp>
    </p:spTree>
    <p:extLst>
      <p:ext uri="{BB962C8B-B14F-4D97-AF65-F5344CB8AC3E}">
        <p14:creationId xmlns:p14="http://schemas.microsoft.com/office/powerpoint/2010/main" val="457498665"/>
      </p:ext>
    </p:extLst>
  </p:cSld>
  <p:clrMap bg1="lt1" tx1="dk1" bg2="lt2" tx2="dk2" accent1="accent1" accent2="accent2" accent3="accent3" accent4="accent4" accent5="accent5" accent6="accent6" hlink="hlink" folHlink="folHlink"/>
  <p:sldLayoutIdLst>
    <p:sldLayoutId id="2147493473" r:id="rId1"/>
    <p:sldLayoutId id="2147493474" r:id="rId2"/>
    <p:sldLayoutId id="2147493475" r:id="rId3"/>
    <p:sldLayoutId id="2147493476" r:id="rId4"/>
    <p:sldLayoutId id="2147493477" r:id="rId5"/>
    <p:sldLayoutId id="2147493478" r:id="rId6"/>
    <p:sldLayoutId id="2147493479" r:id="rId7"/>
    <p:sldLayoutId id="2147493480" r:id="rId8"/>
  </p:sldLayoutIdLst>
  <p:hf hdr="0" dt="0"/>
  <p:txStyles>
    <p:titleStyle>
      <a:lvl1pPr algn="l" defTabSz="914400" rtl="0" eaLnBrk="1" latinLnBrk="0" hangingPunct="1">
        <a:lnSpc>
          <a:spcPts val="3400"/>
        </a:lnSpc>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227013" indent="-227013" algn="l" defTabSz="914400" rtl="0" eaLnBrk="1" latinLnBrk="0" hangingPunct="1">
        <a:spcBef>
          <a:spcPts val="1200"/>
        </a:spcBef>
        <a:buClr>
          <a:srgbClr val="400099"/>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460375" indent="-233363" algn="l" defTabSz="914400" rtl="0" eaLnBrk="1" latinLnBrk="0" hangingPunct="1">
        <a:spcBef>
          <a:spcPct val="20000"/>
        </a:spcBef>
        <a:buClr>
          <a:srgbClr val="400099"/>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687388" indent="-174625" algn="l" defTabSz="914400" rtl="0" eaLnBrk="1" latinLnBrk="0" hangingPunct="1">
        <a:spcBef>
          <a:spcPct val="20000"/>
        </a:spcBef>
        <a:buClr>
          <a:srgbClr val="400099"/>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973138" indent="-227013" algn="l" defTabSz="914400" rtl="0" eaLnBrk="1" latinLnBrk="0" hangingPunct="1">
        <a:spcBef>
          <a:spcPct val="20000"/>
        </a:spcBef>
        <a:buClr>
          <a:srgbClr val="400099"/>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200150" indent="-227013" algn="l" defTabSz="914400" rtl="0" eaLnBrk="1" latinLnBrk="0" hangingPunct="1">
        <a:spcBef>
          <a:spcPct val="20000"/>
        </a:spcBef>
        <a:buClr>
          <a:srgbClr val="400099"/>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descr="3678-PPT-Template_v7.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1" y="1"/>
            <a:ext cx="6633226" cy="75579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124499" y="4822263"/>
            <a:ext cx="418119" cy="215445"/>
          </a:xfrm>
          <a:prstGeom prst="rect">
            <a:avLst/>
          </a:prstGeom>
        </p:spPr>
        <p:txBody>
          <a:bodyPr vert="horz" lIns="91440" tIns="45720" rIns="91440" bIns="45720" rtlCol="0" anchor="ctr"/>
          <a:lstStyle>
            <a:lvl1pPr algn="l">
              <a:defRPr sz="800">
                <a:solidFill>
                  <a:srgbClr val="BFBFBF"/>
                </a:solidFill>
              </a:defRPr>
            </a:lvl1pPr>
          </a:lstStyle>
          <a:p>
            <a:pPr defTabSz="914400"/>
            <a:fld id="{028CECAA-BC25-4A20-A0F9-515508910486}" type="slidenum">
              <a:rPr lang="en-US" smtClean="0">
                <a:solidFill>
                  <a:srgbClr val="584A83"/>
                </a:solidFill>
              </a:rPr>
              <a:pPr defTabSz="914400"/>
              <a:t>‹#›</a:t>
            </a:fld>
            <a:endParaRPr lang="en-US" dirty="0">
              <a:solidFill>
                <a:srgbClr val="584A83"/>
              </a:solidFill>
            </a:endParaRPr>
          </a:p>
        </p:txBody>
      </p:sp>
      <p:sp>
        <p:nvSpPr>
          <p:cNvPr id="8" name="TextBox 7"/>
          <p:cNvSpPr txBox="1"/>
          <p:nvPr/>
        </p:nvSpPr>
        <p:spPr>
          <a:xfrm>
            <a:off x="542618" y="4822264"/>
            <a:ext cx="2500052" cy="215444"/>
          </a:xfrm>
          <a:prstGeom prst="rect">
            <a:avLst/>
          </a:prstGeom>
          <a:noFill/>
        </p:spPr>
        <p:txBody>
          <a:bodyPr wrap="square" rtlCol="0">
            <a:spAutoFit/>
          </a:bodyPr>
          <a:lstStyle/>
          <a:p>
            <a:pPr defTabSz="914400"/>
            <a:r>
              <a:rPr lang="en-US" sz="800" dirty="0" smtClean="0">
                <a:solidFill>
                  <a:prstClr val="white">
                    <a:lumMod val="75000"/>
                  </a:prstClr>
                </a:solidFill>
              </a:rPr>
              <a:t>©2014 Extreme Networks, Inc. All rights reserved.</a:t>
            </a:r>
            <a:endParaRPr lang="en-US" sz="800" dirty="0">
              <a:solidFill>
                <a:prstClr val="white">
                  <a:lumMod val="75000"/>
                </a:prstClr>
              </a:solidFill>
            </a:endParaRPr>
          </a:p>
        </p:txBody>
      </p:sp>
    </p:spTree>
    <p:extLst>
      <p:ext uri="{BB962C8B-B14F-4D97-AF65-F5344CB8AC3E}">
        <p14:creationId xmlns:p14="http://schemas.microsoft.com/office/powerpoint/2010/main" val="439022924"/>
      </p:ext>
    </p:extLst>
  </p:cSld>
  <p:clrMap bg1="lt1" tx1="dk1" bg2="lt2" tx2="dk2" accent1="accent1" accent2="accent2" accent3="accent3" accent4="accent4" accent5="accent5" accent6="accent6" hlink="hlink" folHlink="folHlink"/>
  <p:sldLayoutIdLst>
    <p:sldLayoutId id="2147493482" r:id="rId1"/>
    <p:sldLayoutId id="2147493483" r:id="rId2"/>
    <p:sldLayoutId id="2147493484" r:id="rId3"/>
    <p:sldLayoutId id="2147493485" r:id="rId4"/>
    <p:sldLayoutId id="2147493486" r:id="rId5"/>
  </p:sldLayoutIdLst>
  <p:timing>
    <p:tnLst>
      <p:par>
        <p:cTn id="1" dur="indefinite" restart="never" nodeType="tmRoot"/>
      </p:par>
    </p:tnLst>
  </p:timing>
  <p:hf hdr="0" ftr="0" dt="0"/>
  <p:txStyles>
    <p:titleStyle>
      <a:lvl1pPr algn="l" defTabSz="457200" rtl="0" eaLnBrk="1" latinLnBrk="0" hangingPunct="1">
        <a:spcBef>
          <a:spcPct val="0"/>
        </a:spcBef>
        <a:buNone/>
        <a:defRPr sz="2400" kern="1200">
          <a:solidFill>
            <a:schemeClr val="bg1"/>
          </a:solidFill>
          <a:latin typeface="+mj-lt"/>
          <a:ea typeface="+mj-ea"/>
          <a:cs typeface="+mj-cs"/>
        </a:defRPr>
      </a:lvl1pPr>
    </p:titleStyle>
    <p:bodyStyle>
      <a:lvl1pPr marL="225425" indent="-225425" algn="l" defTabSz="457200" rtl="0" eaLnBrk="1" latinLnBrk="0" hangingPunct="1">
        <a:spcBef>
          <a:spcPct val="20000"/>
        </a:spcBef>
        <a:buFont typeface="Wingdings" charset="2"/>
        <a:buChar char="§"/>
        <a:defRPr sz="2000" kern="1200">
          <a:solidFill>
            <a:schemeClr val="tx1"/>
          </a:solidFill>
          <a:latin typeface="+mn-lt"/>
          <a:ea typeface="+mn-ea"/>
          <a:cs typeface="+mn-cs"/>
        </a:defRPr>
      </a:lvl1pPr>
      <a:lvl2pPr marL="685800" indent="-22860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085850" indent="-171450" algn="l" defTabSz="457200" rtl="0" eaLnBrk="1" latinLnBrk="0" hangingPunct="1">
        <a:spcBef>
          <a:spcPct val="20000"/>
        </a:spcBef>
        <a:buFont typeface="Wingdings" charset="2"/>
        <a:buChar char="§"/>
        <a:defRPr sz="1600" kern="1200">
          <a:solidFill>
            <a:schemeClr val="tx1"/>
          </a:solidFill>
          <a:latin typeface="+mn-lt"/>
          <a:ea typeface="+mn-ea"/>
          <a:cs typeface="+mn-cs"/>
        </a:defRPr>
      </a:lvl3pPr>
      <a:lvl4pPr marL="1546225" indent="-174625" algn="l" defTabSz="457200" rtl="0" eaLnBrk="1" latinLnBrk="0" hangingPunct="1">
        <a:spcBef>
          <a:spcPct val="20000"/>
        </a:spcBef>
        <a:buFont typeface="Arial"/>
        <a:buChar char="–"/>
        <a:defRPr sz="1400" kern="1200">
          <a:solidFill>
            <a:schemeClr val="tx1"/>
          </a:solidFill>
          <a:latin typeface="+mn-lt"/>
          <a:ea typeface="+mn-ea"/>
          <a:cs typeface="+mn-cs"/>
        </a:defRPr>
      </a:lvl4pPr>
      <a:lvl5pPr marL="1997075" indent="-168275"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descr="3678-PPT-Template_v7.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1" y="1"/>
            <a:ext cx="6633226" cy="75579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124499" y="4822263"/>
            <a:ext cx="418119" cy="215445"/>
          </a:xfrm>
          <a:prstGeom prst="rect">
            <a:avLst/>
          </a:prstGeom>
        </p:spPr>
        <p:txBody>
          <a:bodyPr vert="horz" lIns="91440" tIns="45720" rIns="91440" bIns="45720" rtlCol="0" anchor="ctr"/>
          <a:lstStyle>
            <a:lvl1pPr algn="l">
              <a:defRPr sz="800">
                <a:solidFill>
                  <a:srgbClr val="BFBFBF"/>
                </a:solidFill>
              </a:defRPr>
            </a:lvl1pPr>
          </a:lstStyle>
          <a:p>
            <a:pPr defTabSz="914400"/>
            <a:fld id="{028CECAA-BC25-4A20-A0F9-515508910486}" type="slidenum">
              <a:rPr lang="en-US" smtClean="0">
                <a:solidFill>
                  <a:srgbClr val="584A83"/>
                </a:solidFill>
              </a:rPr>
              <a:pPr defTabSz="914400"/>
              <a:t>‹#›</a:t>
            </a:fld>
            <a:endParaRPr lang="en-US" dirty="0">
              <a:solidFill>
                <a:srgbClr val="584A83"/>
              </a:solidFill>
            </a:endParaRPr>
          </a:p>
        </p:txBody>
      </p:sp>
      <p:sp>
        <p:nvSpPr>
          <p:cNvPr id="8" name="TextBox 7"/>
          <p:cNvSpPr txBox="1"/>
          <p:nvPr/>
        </p:nvSpPr>
        <p:spPr>
          <a:xfrm>
            <a:off x="542618" y="4822264"/>
            <a:ext cx="2500052" cy="215444"/>
          </a:xfrm>
          <a:prstGeom prst="rect">
            <a:avLst/>
          </a:prstGeom>
          <a:noFill/>
        </p:spPr>
        <p:txBody>
          <a:bodyPr wrap="square" rtlCol="0">
            <a:spAutoFit/>
          </a:bodyPr>
          <a:lstStyle/>
          <a:p>
            <a:pPr defTabSz="914400"/>
            <a:r>
              <a:rPr lang="en-US" sz="800" dirty="0" smtClean="0">
                <a:solidFill>
                  <a:prstClr val="white">
                    <a:lumMod val="75000"/>
                  </a:prstClr>
                </a:solidFill>
              </a:rPr>
              <a:t>©2014 Extreme Networks, Inc. All rights reserved.</a:t>
            </a:r>
            <a:endParaRPr lang="en-US" sz="800" dirty="0">
              <a:solidFill>
                <a:prstClr val="white">
                  <a:lumMod val="75000"/>
                </a:prstClr>
              </a:solidFill>
            </a:endParaRPr>
          </a:p>
        </p:txBody>
      </p:sp>
    </p:spTree>
    <p:extLst>
      <p:ext uri="{BB962C8B-B14F-4D97-AF65-F5344CB8AC3E}">
        <p14:creationId xmlns:p14="http://schemas.microsoft.com/office/powerpoint/2010/main" val="1269923872"/>
      </p:ext>
    </p:extLst>
  </p:cSld>
  <p:clrMap bg1="lt1" tx1="dk1" bg2="lt2" tx2="dk2" accent1="accent1" accent2="accent2" accent3="accent3" accent4="accent4" accent5="accent5" accent6="accent6" hlink="hlink" folHlink="folHlink"/>
  <p:sldLayoutIdLst>
    <p:sldLayoutId id="2147493488" r:id="rId1"/>
    <p:sldLayoutId id="2147493489" r:id="rId2"/>
    <p:sldLayoutId id="2147493490" r:id="rId3"/>
    <p:sldLayoutId id="2147493491" r:id="rId4"/>
    <p:sldLayoutId id="2147493492" r:id="rId5"/>
  </p:sldLayoutIdLst>
  <p:timing>
    <p:tnLst>
      <p:par>
        <p:cTn id="1" dur="indefinite" restart="never" nodeType="tmRoot"/>
      </p:par>
    </p:tnLst>
  </p:timing>
  <p:hf hdr="0" ftr="0" dt="0"/>
  <p:txStyles>
    <p:titleStyle>
      <a:lvl1pPr algn="l" defTabSz="457200" rtl="0" eaLnBrk="1" latinLnBrk="0" hangingPunct="1">
        <a:spcBef>
          <a:spcPct val="0"/>
        </a:spcBef>
        <a:buNone/>
        <a:defRPr sz="2400" kern="1200">
          <a:solidFill>
            <a:schemeClr val="bg1"/>
          </a:solidFill>
          <a:latin typeface="+mj-lt"/>
          <a:ea typeface="+mj-ea"/>
          <a:cs typeface="+mj-cs"/>
        </a:defRPr>
      </a:lvl1pPr>
    </p:titleStyle>
    <p:bodyStyle>
      <a:lvl1pPr marL="225425" indent="-225425" algn="l" defTabSz="457200" rtl="0" eaLnBrk="1" latinLnBrk="0" hangingPunct="1">
        <a:spcBef>
          <a:spcPct val="20000"/>
        </a:spcBef>
        <a:buFont typeface="Wingdings" charset="2"/>
        <a:buChar char="§"/>
        <a:defRPr sz="2000" kern="1200">
          <a:solidFill>
            <a:schemeClr val="tx1"/>
          </a:solidFill>
          <a:latin typeface="+mn-lt"/>
          <a:ea typeface="+mn-ea"/>
          <a:cs typeface="+mn-cs"/>
        </a:defRPr>
      </a:lvl1pPr>
      <a:lvl2pPr marL="685800" indent="-22860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085850" indent="-171450" algn="l" defTabSz="457200" rtl="0" eaLnBrk="1" latinLnBrk="0" hangingPunct="1">
        <a:spcBef>
          <a:spcPct val="20000"/>
        </a:spcBef>
        <a:buFont typeface="Wingdings" charset="2"/>
        <a:buChar char="§"/>
        <a:defRPr sz="1600" kern="1200">
          <a:solidFill>
            <a:schemeClr val="tx1"/>
          </a:solidFill>
          <a:latin typeface="+mn-lt"/>
          <a:ea typeface="+mn-ea"/>
          <a:cs typeface="+mn-cs"/>
        </a:defRPr>
      </a:lvl3pPr>
      <a:lvl4pPr marL="1546225" indent="-174625" algn="l" defTabSz="457200" rtl="0" eaLnBrk="1" latinLnBrk="0" hangingPunct="1">
        <a:spcBef>
          <a:spcPct val="20000"/>
        </a:spcBef>
        <a:buFont typeface="Arial"/>
        <a:buChar char="–"/>
        <a:defRPr sz="1400" kern="1200">
          <a:solidFill>
            <a:schemeClr val="tx1"/>
          </a:solidFill>
          <a:latin typeface="+mn-lt"/>
          <a:ea typeface="+mn-ea"/>
          <a:cs typeface="+mn-cs"/>
        </a:defRPr>
      </a:lvl4pPr>
      <a:lvl5pPr marL="1997075" indent="-168275"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descr="3678-PPT-Template_v7.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1" y="1"/>
            <a:ext cx="6633226" cy="75579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124499" y="4822263"/>
            <a:ext cx="418119" cy="215445"/>
          </a:xfrm>
          <a:prstGeom prst="rect">
            <a:avLst/>
          </a:prstGeom>
        </p:spPr>
        <p:txBody>
          <a:bodyPr vert="horz" lIns="91440" tIns="45720" rIns="91440" bIns="45720" rtlCol="0" anchor="ctr"/>
          <a:lstStyle>
            <a:lvl1pPr algn="l">
              <a:defRPr sz="800">
                <a:solidFill>
                  <a:srgbClr val="BFBFBF"/>
                </a:solidFill>
              </a:defRPr>
            </a:lvl1pPr>
          </a:lstStyle>
          <a:p>
            <a:pPr defTabSz="914400"/>
            <a:fld id="{028CECAA-BC25-4A20-A0F9-515508910486}" type="slidenum">
              <a:rPr lang="en-US" smtClean="0">
                <a:solidFill>
                  <a:srgbClr val="584A83"/>
                </a:solidFill>
              </a:rPr>
              <a:pPr defTabSz="914400"/>
              <a:t>‹#›</a:t>
            </a:fld>
            <a:endParaRPr lang="en-US" dirty="0">
              <a:solidFill>
                <a:srgbClr val="584A83"/>
              </a:solidFill>
            </a:endParaRPr>
          </a:p>
        </p:txBody>
      </p:sp>
      <p:sp>
        <p:nvSpPr>
          <p:cNvPr id="8" name="TextBox 7"/>
          <p:cNvSpPr txBox="1"/>
          <p:nvPr/>
        </p:nvSpPr>
        <p:spPr>
          <a:xfrm>
            <a:off x="542618" y="4822264"/>
            <a:ext cx="2500052" cy="215444"/>
          </a:xfrm>
          <a:prstGeom prst="rect">
            <a:avLst/>
          </a:prstGeom>
          <a:noFill/>
        </p:spPr>
        <p:txBody>
          <a:bodyPr wrap="square" rtlCol="0">
            <a:spAutoFit/>
          </a:bodyPr>
          <a:lstStyle/>
          <a:p>
            <a:pPr defTabSz="914400"/>
            <a:r>
              <a:rPr lang="en-US" sz="800" dirty="0" smtClean="0">
                <a:solidFill>
                  <a:prstClr val="white">
                    <a:lumMod val="75000"/>
                  </a:prstClr>
                </a:solidFill>
              </a:rPr>
              <a:t>©2014 Extreme Networks, Inc. All rights reserved.</a:t>
            </a:r>
            <a:endParaRPr lang="en-US" sz="800" dirty="0">
              <a:solidFill>
                <a:prstClr val="white">
                  <a:lumMod val="75000"/>
                </a:prstClr>
              </a:solidFill>
            </a:endParaRPr>
          </a:p>
        </p:txBody>
      </p:sp>
    </p:spTree>
    <p:extLst>
      <p:ext uri="{BB962C8B-B14F-4D97-AF65-F5344CB8AC3E}">
        <p14:creationId xmlns:p14="http://schemas.microsoft.com/office/powerpoint/2010/main" val="4046498723"/>
      </p:ext>
    </p:extLst>
  </p:cSld>
  <p:clrMap bg1="lt1" tx1="dk1" bg2="lt2" tx2="dk2" accent1="accent1" accent2="accent2" accent3="accent3" accent4="accent4" accent5="accent5" accent6="accent6" hlink="hlink" folHlink="folHlink"/>
  <p:sldLayoutIdLst>
    <p:sldLayoutId id="2147493494" r:id="rId1"/>
    <p:sldLayoutId id="2147493495" r:id="rId2"/>
    <p:sldLayoutId id="2147493496" r:id="rId3"/>
    <p:sldLayoutId id="2147493497" r:id="rId4"/>
    <p:sldLayoutId id="2147493498" r:id="rId5"/>
  </p:sldLayoutIdLst>
  <p:timing>
    <p:tnLst>
      <p:par>
        <p:cTn id="1" dur="indefinite" restart="never" nodeType="tmRoot"/>
      </p:par>
    </p:tnLst>
  </p:timing>
  <p:hf hdr="0" ftr="0" dt="0"/>
  <p:txStyles>
    <p:titleStyle>
      <a:lvl1pPr algn="l" defTabSz="457200" rtl="0" eaLnBrk="1" latinLnBrk="0" hangingPunct="1">
        <a:spcBef>
          <a:spcPct val="0"/>
        </a:spcBef>
        <a:buNone/>
        <a:defRPr sz="2400" kern="1200">
          <a:solidFill>
            <a:schemeClr val="bg1"/>
          </a:solidFill>
          <a:latin typeface="+mj-lt"/>
          <a:ea typeface="+mj-ea"/>
          <a:cs typeface="+mj-cs"/>
        </a:defRPr>
      </a:lvl1pPr>
    </p:titleStyle>
    <p:bodyStyle>
      <a:lvl1pPr marL="225425" indent="-225425" algn="l" defTabSz="457200" rtl="0" eaLnBrk="1" latinLnBrk="0" hangingPunct="1">
        <a:spcBef>
          <a:spcPct val="20000"/>
        </a:spcBef>
        <a:buFont typeface="Wingdings" charset="2"/>
        <a:buChar char="§"/>
        <a:defRPr sz="2000" kern="1200">
          <a:solidFill>
            <a:schemeClr val="tx1"/>
          </a:solidFill>
          <a:latin typeface="+mn-lt"/>
          <a:ea typeface="+mn-ea"/>
          <a:cs typeface="+mn-cs"/>
        </a:defRPr>
      </a:lvl1pPr>
      <a:lvl2pPr marL="685800" indent="-22860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085850" indent="-171450" algn="l" defTabSz="457200" rtl="0" eaLnBrk="1" latinLnBrk="0" hangingPunct="1">
        <a:spcBef>
          <a:spcPct val="20000"/>
        </a:spcBef>
        <a:buFont typeface="Wingdings" charset="2"/>
        <a:buChar char="§"/>
        <a:defRPr sz="1600" kern="1200">
          <a:solidFill>
            <a:schemeClr val="tx1"/>
          </a:solidFill>
          <a:latin typeface="+mn-lt"/>
          <a:ea typeface="+mn-ea"/>
          <a:cs typeface="+mn-cs"/>
        </a:defRPr>
      </a:lvl3pPr>
      <a:lvl4pPr marL="1546225" indent="-174625" algn="l" defTabSz="457200" rtl="0" eaLnBrk="1" latinLnBrk="0" hangingPunct="1">
        <a:spcBef>
          <a:spcPct val="20000"/>
        </a:spcBef>
        <a:buFont typeface="Arial"/>
        <a:buChar char="–"/>
        <a:defRPr sz="1400" kern="1200">
          <a:solidFill>
            <a:schemeClr val="tx1"/>
          </a:solidFill>
          <a:latin typeface="+mn-lt"/>
          <a:ea typeface="+mn-ea"/>
          <a:cs typeface="+mn-cs"/>
        </a:defRPr>
      </a:lvl4pPr>
      <a:lvl5pPr marL="1997075" indent="-168275"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6.png"/><Relationship Id="rId3" Type="http://schemas.openxmlformats.org/officeDocument/2006/relationships/tags" Target="../tags/tag2.xml"/><Relationship Id="rId7" Type="http://schemas.openxmlformats.org/officeDocument/2006/relationships/tags" Target="../tags/tag6.xml"/><Relationship Id="rId12" Type="http://schemas.openxmlformats.org/officeDocument/2006/relationships/image" Target="../media/image15.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image" Target="../media/image14.png"/><Relationship Id="rId5" Type="http://schemas.openxmlformats.org/officeDocument/2006/relationships/tags" Target="../tags/tag4.xml"/><Relationship Id="rId15" Type="http://schemas.openxmlformats.org/officeDocument/2006/relationships/image" Target="../media/image18.png"/><Relationship Id="rId10" Type="http://schemas.openxmlformats.org/officeDocument/2006/relationships/oleObject" Target="../embeddings/oleObject1.bin"/><Relationship Id="rId4" Type="http://schemas.openxmlformats.org/officeDocument/2006/relationships/tags" Target="../tags/tag3.xml"/><Relationship Id="rId9" Type="http://schemas.openxmlformats.org/officeDocument/2006/relationships/notesSlide" Target="../notesSlides/notesSlide4.xml"/><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gif"/><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8.xml"/><Relationship Id="rId16" Type="http://schemas.openxmlformats.org/officeDocument/2006/relationships/image" Target="../media/image39.png"/><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IdentiFi_v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TextBox 2"/>
          <p:cNvSpPr txBox="1"/>
          <p:nvPr/>
        </p:nvSpPr>
        <p:spPr>
          <a:xfrm>
            <a:off x="3488267" y="2929820"/>
            <a:ext cx="5655733" cy="2062103"/>
          </a:xfrm>
          <a:prstGeom prst="rect">
            <a:avLst/>
          </a:prstGeom>
          <a:noFill/>
        </p:spPr>
        <p:txBody>
          <a:bodyPr wrap="square" rtlCol="0">
            <a:spAutoFit/>
          </a:bodyPr>
          <a:lstStyle/>
          <a:p>
            <a:r>
              <a:rPr lang="en-US" sz="3600" spc="-150" dirty="0" smtClean="0">
                <a:solidFill>
                  <a:schemeClr val="bg1"/>
                </a:solidFill>
                <a:latin typeface="Calibri" panose="020F0502020204030204" pitchFamily="34" charset="0"/>
                <a:cs typeface="Arial"/>
              </a:rPr>
              <a:t>Jeffrey Zwall  </a:t>
            </a:r>
            <a:r>
              <a:rPr lang="en-US" sz="2800" spc="-150" dirty="0" smtClean="0">
                <a:solidFill>
                  <a:schemeClr val="bg1"/>
                </a:solidFill>
                <a:latin typeface="Calibri" panose="020F0502020204030204" pitchFamily="34" charset="0"/>
                <a:cs typeface="Arial"/>
              </a:rPr>
              <a:t>(CCIE# 17017)</a:t>
            </a:r>
          </a:p>
          <a:p>
            <a:r>
              <a:rPr lang="en-US" sz="2800" spc="-150" dirty="0" smtClean="0">
                <a:solidFill>
                  <a:schemeClr val="bg1"/>
                </a:solidFill>
                <a:latin typeface="Calibri" panose="020F0502020204030204" pitchFamily="34" charset="0"/>
                <a:cs typeface="Arial"/>
              </a:rPr>
              <a:t>Caribbean &amp; Bermuda Territory Manager</a:t>
            </a:r>
          </a:p>
          <a:p>
            <a:r>
              <a:rPr lang="en-US" sz="3600" spc="-150" dirty="0" smtClean="0">
                <a:solidFill>
                  <a:schemeClr val="bg1"/>
                </a:solidFill>
                <a:latin typeface="Calibri" panose="020F0502020204030204" pitchFamily="34" charset="0"/>
                <a:cs typeface="Arial"/>
              </a:rPr>
              <a:t>Extreme Networks</a:t>
            </a:r>
          </a:p>
          <a:p>
            <a:r>
              <a:rPr lang="en-US" sz="2800" spc="-150" dirty="0" smtClean="0">
                <a:solidFill>
                  <a:schemeClr val="bg1"/>
                </a:solidFill>
                <a:latin typeface="Calibri" panose="020F0502020204030204" pitchFamily="34" charset="0"/>
                <a:cs typeface="Arial"/>
              </a:rPr>
              <a:t>jzwall@extremenetworks.com</a:t>
            </a:r>
            <a:endParaRPr lang="en-US" sz="3600" spc="-150" baseline="30000" dirty="0">
              <a:solidFill>
                <a:schemeClr val="bg1"/>
              </a:solidFill>
              <a:latin typeface="Calibri" panose="020F0502020204030204" pitchFamily="34" charset="0"/>
              <a:cs typeface="Aria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9931" y="425884"/>
            <a:ext cx="1861681" cy="1861681"/>
          </a:xfrm>
          <a:prstGeom prst="rect">
            <a:avLst/>
          </a:prstGeom>
        </p:spPr>
      </p:pic>
    </p:spTree>
    <p:extLst>
      <p:ext uri="{BB962C8B-B14F-4D97-AF65-F5344CB8AC3E}">
        <p14:creationId xmlns:p14="http://schemas.microsoft.com/office/powerpoint/2010/main" val="1872840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Carrier Analysis</a:t>
            </a:r>
            <a:endParaRPr lang="en-US" dirty="0"/>
          </a:p>
        </p:txBody>
      </p:sp>
      <p:pic>
        <p:nvPicPr>
          <p:cNvPr id="9218" name="Picture 2" descr="image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062" y="925984"/>
            <a:ext cx="7784984" cy="408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0085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Analytics Delivers</a:t>
            </a:r>
            <a:endParaRPr lang="en-US" dirty="0"/>
          </a:p>
        </p:txBody>
      </p:sp>
      <p:sp>
        <p:nvSpPr>
          <p:cNvPr id="4" name="Text Placeholder 3"/>
          <p:cNvSpPr>
            <a:spLocks noGrp="1"/>
          </p:cNvSpPr>
          <p:nvPr>
            <p:ph idx="1"/>
          </p:nvPr>
        </p:nvSpPr>
        <p:spPr>
          <a:xfrm>
            <a:off x="124499" y="857250"/>
            <a:ext cx="4846584" cy="3965013"/>
          </a:xfrm>
        </p:spPr>
        <p:txBody>
          <a:bodyPr>
            <a:normAutofit fontScale="85000" lnSpcReduction="10000"/>
          </a:bodyPr>
          <a:lstStyle/>
          <a:p>
            <a:r>
              <a:rPr lang="en-US" dirty="0" smtClean="0"/>
              <a:t>Simply Networking</a:t>
            </a:r>
          </a:p>
          <a:p>
            <a:pPr lvl="1"/>
            <a:r>
              <a:rPr lang="en-US" dirty="0" smtClean="0"/>
              <a:t>Executives, Managers, HR, All</a:t>
            </a:r>
          </a:p>
          <a:p>
            <a:pPr lvl="1"/>
            <a:endParaRPr lang="en-US" dirty="0" smtClean="0"/>
          </a:p>
          <a:p>
            <a:r>
              <a:rPr lang="en-US" dirty="0" smtClean="0"/>
              <a:t>Automated Reporting </a:t>
            </a:r>
          </a:p>
          <a:p>
            <a:pPr lvl="1"/>
            <a:r>
              <a:rPr lang="en-US" dirty="0" smtClean="0"/>
              <a:t>Bring visibility to IT</a:t>
            </a:r>
          </a:p>
          <a:p>
            <a:pPr lvl="1"/>
            <a:r>
              <a:rPr lang="en-US" dirty="0" smtClean="0"/>
              <a:t>Change behaviors</a:t>
            </a:r>
          </a:p>
          <a:p>
            <a:pPr lvl="1"/>
            <a:endParaRPr lang="en-US" dirty="0" smtClean="0"/>
          </a:p>
          <a:p>
            <a:r>
              <a:rPr lang="en-US" dirty="0" smtClean="0"/>
              <a:t>Open &amp; customizable application fingerprints</a:t>
            </a:r>
          </a:p>
          <a:p>
            <a:pPr lvl="1"/>
            <a:r>
              <a:rPr lang="en-US" dirty="0" smtClean="0"/>
              <a:t>Over 13,000 fingerprints for over 7,000 applications out of the box</a:t>
            </a:r>
          </a:p>
          <a:p>
            <a:pPr lvl="1"/>
            <a:r>
              <a:rPr lang="en-US" dirty="0" smtClean="0"/>
              <a:t>Ability to fingerprint custom applications</a:t>
            </a:r>
          </a:p>
          <a:p>
            <a:pPr lvl="1"/>
            <a:endParaRPr lang="en-US" dirty="0" smtClean="0"/>
          </a:p>
          <a:p>
            <a:r>
              <a:rPr lang="en-US" dirty="0" smtClean="0"/>
              <a:t>Detailed application usage and performance information</a:t>
            </a:r>
          </a:p>
          <a:p>
            <a:pPr lvl="1"/>
            <a:r>
              <a:rPr lang="en-US" dirty="0" smtClean="0"/>
              <a:t>Per application, user, device type, location, etc.</a:t>
            </a:r>
            <a:endParaRPr lang="en-US" dirty="0"/>
          </a:p>
        </p:txBody>
      </p:sp>
      <p:pic>
        <p:nvPicPr>
          <p:cNvPr id="1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8225" y="1050190"/>
            <a:ext cx="3284814" cy="2108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0550" y="2346788"/>
            <a:ext cx="2525677" cy="1622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5122809" y="3263286"/>
            <a:ext cx="2659115" cy="1495752"/>
          </a:xfrm>
          <a:prstGeom prst="rect">
            <a:avLst/>
          </a:prstGeom>
        </p:spPr>
      </p:pic>
    </p:spTree>
    <p:extLst>
      <p:ext uri="{BB962C8B-B14F-4D97-AF65-F5344CB8AC3E}">
        <p14:creationId xmlns:p14="http://schemas.microsoft.com/office/powerpoint/2010/main" val="227793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Applications by Flows and Bandwidth</a:t>
            </a:r>
            <a:endParaRPr lang="en-US" dirty="0"/>
          </a:p>
        </p:txBody>
      </p:sp>
      <p:sp>
        <p:nvSpPr>
          <p:cNvPr id="3" name="Slide Number Placeholder 2"/>
          <p:cNvSpPr>
            <a:spLocks noGrp="1"/>
          </p:cNvSpPr>
          <p:nvPr>
            <p:ph type="sldNum" sz="quarter" idx="12"/>
          </p:nvPr>
        </p:nvSpPr>
        <p:spPr/>
        <p:txBody>
          <a:bodyPr/>
          <a:lstStyle/>
          <a:p>
            <a:fld id="{028CECAA-BC25-4A20-A0F9-515508910486}" type="slidenum">
              <a:rPr lang="en-US" smtClean="0">
                <a:solidFill>
                  <a:srgbClr val="584A83"/>
                </a:solidFill>
              </a:rPr>
              <a:pPr/>
              <a:t>12</a:t>
            </a:fld>
            <a:endParaRPr lang="en-US" dirty="0">
              <a:solidFill>
                <a:srgbClr val="584A83"/>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3023"/>
            <a:ext cx="9142858" cy="4190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3046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
            <a:ext cx="6905624" cy="755794"/>
          </a:xfrm>
        </p:spPr>
        <p:txBody>
          <a:bodyPr>
            <a:normAutofit/>
          </a:bodyPr>
          <a:lstStyle/>
          <a:p>
            <a:r>
              <a:rPr lang="en-US" dirty="0" smtClean="0"/>
              <a:t>NFE – Networking for Everyone</a:t>
            </a:r>
            <a:endParaRPr lang="en-US" dirty="0"/>
          </a:p>
        </p:txBody>
      </p:sp>
      <p:sp>
        <p:nvSpPr>
          <p:cNvPr id="4" name="Content Placeholder 3"/>
          <p:cNvSpPr>
            <a:spLocks noGrp="1"/>
          </p:cNvSpPr>
          <p:nvPr>
            <p:ph idx="1"/>
          </p:nvPr>
        </p:nvSpPr>
        <p:spPr/>
        <p:txBody>
          <a:bodyPr/>
          <a:lstStyle/>
          <a:p>
            <a:endParaRPr lang="en-US" dirty="0"/>
          </a:p>
        </p:txBody>
      </p:sp>
      <p:sp>
        <p:nvSpPr>
          <p:cNvPr id="3" name="Slide Number Placeholder 2"/>
          <p:cNvSpPr>
            <a:spLocks noGrp="1"/>
          </p:cNvSpPr>
          <p:nvPr>
            <p:ph type="sldNum" sz="quarter" idx="4294967295"/>
          </p:nvPr>
        </p:nvSpPr>
        <p:spPr>
          <a:xfrm>
            <a:off x="0" y="4822825"/>
            <a:ext cx="419100" cy="214313"/>
          </a:xfrm>
          <a:prstGeom prst="rect">
            <a:avLst/>
          </a:prstGeom>
        </p:spPr>
        <p:txBody>
          <a:bodyPr/>
          <a:lstStyle/>
          <a:p>
            <a:fld id="{028CECAA-BC25-4A20-A0F9-515508910486}" type="slidenum">
              <a:rPr lang="en-US" smtClean="0">
                <a:solidFill>
                  <a:srgbClr val="584A83"/>
                </a:solidFill>
              </a:rPr>
              <a:pPr/>
              <a:t>13</a:t>
            </a:fld>
            <a:endParaRPr lang="en-US" dirty="0">
              <a:solidFill>
                <a:srgbClr val="584A83"/>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23925"/>
            <a:ext cx="9142858" cy="4219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413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Troubleshooting in the Right Place</a:t>
            </a:r>
            <a:endParaRPr lang="en-US" dirty="0"/>
          </a:p>
        </p:txBody>
      </p:sp>
      <p:sp>
        <p:nvSpPr>
          <p:cNvPr id="3" name="Slide Number Placeholder 2"/>
          <p:cNvSpPr>
            <a:spLocks noGrp="1"/>
          </p:cNvSpPr>
          <p:nvPr>
            <p:ph type="sldNum" sz="quarter" idx="12"/>
          </p:nvPr>
        </p:nvSpPr>
        <p:spPr/>
        <p:txBody>
          <a:bodyPr/>
          <a:lstStyle/>
          <a:p>
            <a:fld id="{028CECAA-BC25-4A20-A0F9-515508910486}" type="slidenum">
              <a:rPr lang="en-US" smtClean="0">
                <a:solidFill>
                  <a:srgbClr val="584A83"/>
                </a:solidFill>
              </a:rPr>
              <a:pPr/>
              <a:t>14</a:t>
            </a:fld>
            <a:endParaRPr lang="en-US" dirty="0">
              <a:solidFill>
                <a:srgbClr val="584A83"/>
              </a:solidFill>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 y="948261"/>
            <a:ext cx="9142858" cy="4195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52501"/>
            <a:ext cx="9142858" cy="4195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8652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Extreme Difference</a:t>
            </a:r>
            <a:endParaRPr lang="en-US" dirty="0"/>
          </a:p>
        </p:txBody>
      </p:sp>
      <p:sp>
        <p:nvSpPr>
          <p:cNvPr id="4" name="Text Placeholder 3"/>
          <p:cNvSpPr>
            <a:spLocks noGrp="1"/>
          </p:cNvSpPr>
          <p:nvPr>
            <p:ph idx="1"/>
          </p:nvPr>
        </p:nvSpPr>
        <p:spPr>
          <a:xfrm>
            <a:off x="457200" y="1362076"/>
            <a:ext cx="8229600" cy="3394472"/>
          </a:xfrm>
        </p:spPr>
        <p:txBody>
          <a:bodyPr>
            <a:normAutofit/>
          </a:bodyPr>
          <a:lstStyle/>
          <a:p>
            <a:r>
              <a:rPr lang="en-US" dirty="0" smtClean="0"/>
              <a:t>Contextual information beyond the application</a:t>
            </a:r>
          </a:p>
          <a:p>
            <a:pPr lvl="1"/>
            <a:r>
              <a:rPr lang="en-US" dirty="0" smtClean="0"/>
              <a:t>user, role, location, time, device &amp; more</a:t>
            </a:r>
          </a:p>
          <a:p>
            <a:r>
              <a:rPr lang="en-US" dirty="0" smtClean="0"/>
              <a:t>Application and network performance tracking</a:t>
            </a:r>
          </a:p>
          <a:p>
            <a:r>
              <a:rPr lang="en-US" dirty="0" smtClean="0"/>
              <a:t>Open &amp; customizable fingerprints</a:t>
            </a:r>
          </a:p>
          <a:p>
            <a:pPr lvl="1"/>
            <a:r>
              <a:rPr lang="en-US" dirty="0" smtClean="0"/>
              <a:t>Over 13,000 fingerprints for over 7,000 applications</a:t>
            </a:r>
          </a:p>
          <a:p>
            <a:r>
              <a:rPr lang="en-US" dirty="0" smtClean="0"/>
              <a:t>Pervasive across the entire network infrastructure</a:t>
            </a:r>
          </a:p>
          <a:p>
            <a:r>
              <a:rPr lang="en-US" dirty="0" smtClean="0"/>
              <a:t>Tbit/s speeds with no switch performance impact with scalability to millions of flows</a:t>
            </a:r>
          </a:p>
        </p:txBody>
      </p:sp>
      <p:sp>
        <p:nvSpPr>
          <p:cNvPr id="3" name="Slide Number Placeholder 2"/>
          <p:cNvSpPr>
            <a:spLocks noGrp="1"/>
          </p:cNvSpPr>
          <p:nvPr>
            <p:ph type="sldNum" sz="quarter" idx="12"/>
          </p:nvPr>
        </p:nvSpPr>
        <p:spPr/>
        <p:txBody>
          <a:bodyPr/>
          <a:lstStyle/>
          <a:p>
            <a:fld id="{028CECAA-BC25-4A20-A0F9-515508910486}" type="slidenum">
              <a:rPr lang="en-US" smtClean="0"/>
              <a:pPr/>
              <a:t>15</a:t>
            </a:fld>
            <a:endParaRPr lang="en-US" dirty="0"/>
          </a:p>
        </p:txBody>
      </p:sp>
      <p:sp>
        <p:nvSpPr>
          <p:cNvPr id="5" name="Text Placeholder 4"/>
          <p:cNvSpPr>
            <a:spLocks noGrp="1"/>
          </p:cNvSpPr>
          <p:nvPr>
            <p:ph type="body" sz="quarter" idx="4294967295"/>
          </p:nvPr>
        </p:nvSpPr>
        <p:spPr>
          <a:xfrm>
            <a:off x="0" y="936625"/>
            <a:ext cx="8696325" cy="304800"/>
          </a:xfrm>
        </p:spPr>
        <p:txBody>
          <a:bodyPr>
            <a:noAutofit/>
          </a:bodyPr>
          <a:lstStyle/>
          <a:p>
            <a:pPr marL="0" indent="0" algn="ctr">
              <a:buNone/>
            </a:pPr>
            <a:r>
              <a:rPr lang="en-US" b="1" dirty="0" smtClean="0"/>
              <a:t>Application Visibility &amp; Control at Layer 7</a:t>
            </a:r>
            <a:endParaRPr lang="en-US" b="1" dirty="0"/>
          </a:p>
        </p:txBody>
      </p:sp>
    </p:spTree>
    <p:extLst>
      <p:ext uri="{BB962C8B-B14F-4D97-AF65-F5344CB8AC3E}">
        <p14:creationId xmlns:p14="http://schemas.microsoft.com/office/powerpoint/2010/main" val="664577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3-Corporate-Deck_v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52378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0578" y="191911"/>
            <a:ext cx="8116711" cy="1384995"/>
          </a:xfrm>
          <a:prstGeom prst="rect">
            <a:avLst/>
          </a:prstGeom>
          <a:noFill/>
        </p:spPr>
        <p:txBody>
          <a:bodyPr wrap="square" rtlCol="0">
            <a:spAutoFit/>
          </a:bodyPr>
          <a:lstStyle/>
          <a:p>
            <a:r>
              <a:rPr lang="en-US" sz="2800" dirty="0" smtClean="0">
                <a:solidFill>
                  <a:schemeClr val="bg1"/>
                </a:solidFill>
              </a:rPr>
              <a:t>Come to the Traeger Brothers Booth</a:t>
            </a:r>
          </a:p>
          <a:p>
            <a:endParaRPr lang="en-US" sz="2800" dirty="0" smtClean="0">
              <a:solidFill>
                <a:schemeClr val="bg1"/>
              </a:solidFill>
            </a:endParaRPr>
          </a:p>
          <a:p>
            <a:r>
              <a:rPr lang="en-US" sz="2800" dirty="0">
                <a:solidFill>
                  <a:schemeClr val="bg1"/>
                </a:solidFill>
              </a:rPr>
              <a:t>	</a:t>
            </a:r>
            <a:r>
              <a:rPr lang="en-US" sz="2800" dirty="0" smtClean="0">
                <a:solidFill>
                  <a:schemeClr val="bg1"/>
                </a:solidFill>
              </a:rPr>
              <a:t>		Check out the “NEW” Extreme Networks</a:t>
            </a:r>
            <a:endParaRPr lang="en-US" sz="2800"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3186" y="3068876"/>
            <a:ext cx="1861681" cy="1861681"/>
          </a:xfrm>
          <a:prstGeom prst="rect">
            <a:avLst/>
          </a:prstGeom>
        </p:spPr>
      </p:pic>
    </p:spTree>
    <p:extLst>
      <p:ext uri="{BB962C8B-B14F-4D97-AF65-F5344CB8AC3E}">
        <p14:creationId xmlns:p14="http://schemas.microsoft.com/office/powerpoint/2010/main" val="781995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7-Corporate-Deck_v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43720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Corporate-Deck_v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10502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8"/>
          <p:cNvSpPr>
            <a:spLocks noChangeArrowheads="1"/>
          </p:cNvSpPr>
          <p:nvPr>
            <p:custDataLst>
              <p:tags r:id="rId2"/>
            </p:custDataLst>
          </p:nvPr>
        </p:nvSpPr>
        <p:spPr bwMode="auto">
          <a:xfrm>
            <a:off x="0" y="1"/>
            <a:ext cx="9144000" cy="4620663"/>
          </a:xfrm>
          <a:prstGeom prst="rect">
            <a:avLst/>
          </a:prstGeom>
          <a:solidFill>
            <a:srgbClr val="0070C0"/>
          </a:solidFill>
          <a:ln w="9525" algn="ctr">
            <a:noFill/>
            <a:miter lim="800000"/>
            <a:headEnd/>
            <a:tailEnd/>
          </a:ln>
          <a:effectLst/>
        </p:spPr>
        <p:txBody>
          <a:bodyPr wrap="none" lIns="36000" tIns="36000" rIns="36000" bIns="36000"/>
          <a:lstStyle/>
          <a:p>
            <a:pPr marL="85725">
              <a:defRPr/>
            </a:pPr>
            <a:endParaRPr lang="en-US" b="1" dirty="0">
              <a:solidFill>
                <a:prstClr val="white"/>
              </a:solidFill>
              <a:ea typeface="ＭＳ Ｐゴシック"/>
              <a:cs typeface="ＭＳ Ｐゴシック"/>
            </a:endParaRPr>
          </a:p>
        </p:txBody>
      </p:sp>
      <p:graphicFrame>
        <p:nvGraphicFramePr>
          <p:cNvPr id="4098" name="Rectangle 2" hidden="1"/>
          <p:cNvGraphicFramePr>
            <a:graphicFrameLocks/>
          </p:cNvGraphicFramePr>
          <p:nvPr>
            <p:custDataLst>
              <p:tags r:id="rId3"/>
            </p:custDataLst>
          </p:nvPr>
        </p:nvGraphicFramePr>
        <p:xfrm>
          <a:off x="0" y="0"/>
          <a:ext cx="158750" cy="119063"/>
        </p:xfrm>
        <a:graphic>
          <a:graphicData uri="http://schemas.openxmlformats.org/presentationml/2006/ole">
            <mc:AlternateContent xmlns:mc="http://schemas.openxmlformats.org/markup-compatibility/2006">
              <mc:Choice xmlns:v="urn:schemas-microsoft-com:vml" Requires="v">
                <p:oleObj spid="_x0000_s1031" r:id="rId10" imgW="0" imgH="0" progId="">
                  <p:embed/>
                </p:oleObj>
              </mc:Choice>
              <mc:Fallback>
                <p:oleObj r:id="rId10"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19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32" name="Rectangle 8"/>
          <p:cNvSpPr>
            <a:spLocks noChangeArrowheads="1"/>
          </p:cNvSpPr>
          <p:nvPr>
            <p:custDataLst>
              <p:tags r:id="rId4"/>
            </p:custDataLst>
          </p:nvPr>
        </p:nvSpPr>
        <p:spPr bwMode="auto">
          <a:xfrm>
            <a:off x="5012119" y="1045831"/>
            <a:ext cx="2613990" cy="1747430"/>
          </a:xfrm>
          <a:prstGeom prst="rect">
            <a:avLst/>
          </a:prstGeom>
          <a:noFill/>
          <a:ln w="9525" algn="ctr">
            <a:noFill/>
            <a:miter lim="800000"/>
            <a:headEnd/>
            <a:tailEnd/>
          </a:ln>
          <a:effectLst/>
        </p:spPr>
        <p:txBody>
          <a:bodyPr lIns="36000" tIns="36000" rIns="36000" bIns="36000"/>
          <a:lstStyle/>
          <a:p>
            <a:pPr marL="0" lvl="1">
              <a:defRPr/>
            </a:pPr>
            <a:r>
              <a:rPr lang="en-US" sz="2000" dirty="0" smtClean="0">
                <a:solidFill>
                  <a:prstClr val="white"/>
                </a:solidFill>
                <a:ea typeface="ＭＳ Ｐゴシック"/>
                <a:cs typeface="ＭＳ Ｐゴシック"/>
              </a:rPr>
              <a:t>70% prioritize </a:t>
            </a:r>
            <a:r>
              <a:rPr lang="en-US" sz="2000" dirty="0">
                <a:solidFill>
                  <a:prstClr val="white"/>
                </a:solidFill>
                <a:ea typeface="ＭＳ Ｐゴシック"/>
                <a:cs typeface="ＭＳ Ｐゴシック"/>
              </a:rPr>
              <a:t>b</a:t>
            </a:r>
            <a:r>
              <a:rPr lang="en-US" sz="2000" dirty="0" smtClean="0">
                <a:solidFill>
                  <a:prstClr val="white"/>
                </a:solidFill>
                <a:ea typeface="ＭＳ Ｐゴシック"/>
                <a:cs typeface="ＭＳ Ｐゴシック"/>
              </a:rPr>
              <a:t>usiness </a:t>
            </a:r>
            <a:r>
              <a:rPr lang="en-US" sz="2000" dirty="0">
                <a:solidFill>
                  <a:prstClr val="white"/>
                </a:solidFill>
                <a:ea typeface="ＭＳ Ｐゴシック"/>
                <a:cs typeface="ＭＳ Ｐゴシック"/>
              </a:rPr>
              <a:t>a</a:t>
            </a:r>
            <a:r>
              <a:rPr lang="en-US" sz="2000" dirty="0" smtClean="0">
                <a:solidFill>
                  <a:prstClr val="white"/>
                </a:solidFill>
                <a:ea typeface="ＭＳ Ｐゴシック"/>
                <a:cs typeface="ＭＳ Ｐゴシック"/>
              </a:rPr>
              <a:t>pps</a:t>
            </a:r>
            <a:endParaRPr lang="en-US" sz="2000" dirty="0">
              <a:solidFill>
                <a:srgbClr val="FFFFFF"/>
              </a:solidFill>
            </a:endParaRPr>
          </a:p>
          <a:p>
            <a:pPr marL="355600" indent="-266700">
              <a:buFont typeface="Arial" pitchFamily="34" charset="0"/>
              <a:buChar char="•"/>
              <a:defRPr/>
            </a:pPr>
            <a:endParaRPr lang="en-US" sz="1400" dirty="0">
              <a:solidFill>
                <a:prstClr val="white"/>
              </a:solidFill>
              <a:ea typeface="ＭＳ Ｐゴシック"/>
              <a:cs typeface="ＭＳ Ｐゴシック"/>
            </a:endParaRPr>
          </a:p>
          <a:p>
            <a:pPr marL="355600" indent="-266700">
              <a:buFont typeface="Arial" pitchFamily="34" charset="0"/>
              <a:buChar char="•"/>
              <a:defRPr/>
            </a:pPr>
            <a:endParaRPr lang="en-US" sz="1400" dirty="0">
              <a:solidFill>
                <a:prstClr val="white"/>
              </a:solidFill>
              <a:effectLst>
                <a:outerShdw blurRad="38100" dist="38100" dir="2700000" algn="tl">
                  <a:srgbClr val="000000">
                    <a:alpha val="43137"/>
                  </a:srgbClr>
                </a:outerShdw>
              </a:effectLst>
              <a:ea typeface="ＭＳ Ｐゴシック"/>
              <a:cs typeface="ＭＳ Ｐゴシック"/>
            </a:endParaRPr>
          </a:p>
          <a:p>
            <a:pPr marL="355600" indent="-266700">
              <a:buFont typeface="Arial" pitchFamily="34" charset="0"/>
              <a:buChar char="•"/>
              <a:defRPr/>
            </a:pPr>
            <a:endParaRPr lang="en-US" sz="1400" dirty="0">
              <a:solidFill>
                <a:prstClr val="white"/>
              </a:solidFill>
              <a:effectLst>
                <a:outerShdw blurRad="38100" dist="38100" dir="2700000" algn="tl">
                  <a:srgbClr val="000000">
                    <a:alpha val="43137"/>
                  </a:srgbClr>
                </a:outerShdw>
              </a:effectLst>
              <a:ea typeface="ＭＳ Ｐゴシック"/>
              <a:cs typeface="ＭＳ Ｐゴシック"/>
            </a:endParaRPr>
          </a:p>
          <a:p>
            <a:pPr marL="355600" indent="-266700">
              <a:buFont typeface="Arial" pitchFamily="34" charset="0"/>
              <a:buChar char="•"/>
              <a:defRPr/>
            </a:pPr>
            <a:endParaRPr lang="en-US" sz="1400" dirty="0">
              <a:solidFill>
                <a:prstClr val="white"/>
              </a:solidFill>
              <a:effectLst>
                <a:outerShdw blurRad="38100" dist="38100" dir="2700000" algn="tl">
                  <a:srgbClr val="000000">
                    <a:alpha val="43137"/>
                  </a:srgbClr>
                </a:outerShdw>
              </a:effectLst>
              <a:ea typeface="ＭＳ Ｐゴシック"/>
              <a:cs typeface="ＭＳ Ｐゴシック"/>
            </a:endParaRPr>
          </a:p>
        </p:txBody>
      </p:sp>
      <p:sp>
        <p:nvSpPr>
          <p:cNvPr id="28" name="Rectangle 8"/>
          <p:cNvSpPr>
            <a:spLocks noChangeArrowheads="1"/>
          </p:cNvSpPr>
          <p:nvPr>
            <p:custDataLst>
              <p:tags r:id="rId5"/>
            </p:custDataLst>
          </p:nvPr>
        </p:nvSpPr>
        <p:spPr bwMode="auto">
          <a:xfrm>
            <a:off x="5012119" y="3010034"/>
            <a:ext cx="2613989" cy="1777604"/>
          </a:xfrm>
          <a:prstGeom prst="rect">
            <a:avLst/>
          </a:prstGeom>
          <a:noFill/>
          <a:ln w="9525" algn="ctr">
            <a:noFill/>
            <a:miter lim="800000"/>
            <a:headEnd/>
            <a:tailEnd/>
          </a:ln>
          <a:effectLst/>
        </p:spPr>
        <p:txBody>
          <a:bodyPr lIns="36000" tIns="36000" rIns="36000" bIns="36000"/>
          <a:lstStyle/>
          <a:p>
            <a:pPr>
              <a:defRPr/>
            </a:pPr>
            <a:r>
              <a:rPr lang="en-US" sz="2000" dirty="0" smtClean="0">
                <a:solidFill>
                  <a:prstClr val="white"/>
                </a:solidFill>
                <a:ea typeface="ＭＳ Ｐゴシック"/>
                <a:cs typeface="ＭＳ Ｐゴシック"/>
              </a:rPr>
              <a:t>52% make unknown </a:t>
            </a:r>
            <a:r>
              <a:rPr lang="en-US" sz="2000" dirty="0">
                <a:solidFill>
                  <a:prstClr val="white"/>
                </a:solidFill>
                <a:ea typeface="ＭＳ Ｐゴシック"/>
                <a:cs typeface="ＭＳ Ｐゴシック"/>
              </a:rPr>
              <a:t>become </a:t>
            </a:r>
            <a:r>
              <a:rPr lang="en-US" sz="2000" dirty="0" smtClean="0">
                <a:solidFill>
                  <a:prstClr val="white"/>
                </a:solidFill>
                <a:ea typeface="ＭＳ Ｐゴシック"/>
                <a:cs typeface="ＭＳ Ｐゴシック"/>
              </a:rPr>
              <a:t>known</a:t>
            </a:r>
            <a:endParaRPr lang="en-US" sz="2000" dirty="0">
              <a:solidFill>
                <a:srgbClr val="FFFFFF"/>
              </a:solidFill>
            </a:endParaRPr>
          </a:p>
        </p:txBody>
      </p:sp>
      <p:sp>
        <p:nvSpPr>
          <p:cNvPr id="5" name="Title 4"/>
          <p:cNvSpPr>
            <a:spLocks noGrp="1"/>
          </p:cNvSpPr>
          <p:nvPr>
            <p:ph type="title"/>
          </p:nvPr>
        </p:nvSpPr>
        <p:spPr>
          <a:xfrm>
            <a:off x="343755" y="82154"/>
            <a:ext cx="8800245" cy="409575"/>
          </a:xfrm>
        </p:spPr>
        <p:txBody>
          <a:bodyPr>
            <a:normAutofit fontScale="90000"/>
          </a:bodyPr>
          <a:lstStyle/>
          <a:p>
            <a:pPr algn="l"/>
            <a:r>
              <a:rPr lang="en-US" sz="2800" dirty="0" smtClean="0">
                <a:solidFill>
                  <a:schemeClr val="bg1"/>
                </a:solidFill>
              </a:rPr>
              <a:t>Requirements Today</a:t>
            </a:r>
            <a:endParaRPr lang="en-US" sz="2800" dirty="0">
              <a:solidFill>
                <a:schemeClr val="bg1"/>
              </a:solidFill>
            </a:endParaRPr>
          </a:p>
        </p:txBody>
      </p:sp>
      <p:sp>
        <p:nvSpPr>
          <p:cNvPr id="8" name="TextBox 7"/>
          <p:cNvSpPr txBox="1"/>
          <p:nvPr/>
        </p:nvSpPr>
        <p:spPr>
          <a:xfrm>
            <a:off x="0" y="4639965"/>
            <a:ext cx="9144000" cy="347354"/>
          </a:xfrm>
          <a:prstGeom prst="rect">
            <a:avLst/>
          </a:prstGeom>
        </p:spPr>
        <p:txBody>
          <a:bodyPr vert="horz" wrap="square" lIns="91440" tIns="45720" rIns="91440" bIns="45720" rtlCol="0" anchor="ctr">
            <a:noAutofit/>
          </a:bodyPr>
          <a:lstStyle/>
          <a:p>
            <a:pPr algn="ctr"/>
            <a:r>
              <a:rPr lang="en-US" sz="1400" dirty="0" smtClean="0">
                <a:solidFill>
                  <a:srgbClr val="404040"/>
                </a:solidFill>
              </a:rPr>
              <a:t>Based on Extreme Networks Survey of IT Professionals – November 2013</a:t>
            </a:r>
          </a:p>
        </p:txBody>
      </p:sp>
      <p:cxnSp>
        <p:nvCxnSpPr>
          <p:cNvPr id="3" name="Straight Connector 2"/>
          <p:cNvCxnSpPr/>
          <p:nvPr/>
        </p:nvCxnSpPr>
        <p:spPr>
          <a:xfrm>
            <a:off x="0" y="508203"/>
            <a:ext cx="9144000"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343755" y="2676044"/>
            <a:ext cx="4101958" cy="1688345"/>
            <a:chOff x="167947" y="809263"/>
            <a:chExt cx="4101958" cy="1688345"/>
          </a:xfrm>
        </p:grpSpPr>
        <p:sp>
          <p:nvSpPr>
            <p:cNvPr id="36" name="Rectangle 8"/>
            <p:cNvSpPr>
              <a:spLocks noChangeArrowheads="1"/>
            </p:cNvSpPr>
            <p:nvPr>
              <p:custDataLst>
                <p:tags r:id="rId7"/>
              </p:custDataLst>
            </p:nvPr>
          </p:nvSpPr>
          <p:spPr bwMode="auto">
            <a:xfrm>
              <a:off x="167947" y="1143253"/>
              <a:ext cx="2787627" cy="1354355"/>
            </a:xfrm>
            <a:prstGeom prst="rect">
              <a:avLst/>
            </a:prstGeom>
            <a:noFill/>
            <a:ln w="9525" algn="ctr">
              <a:noFill/>
              <a:miter lim="800000"/>
              <a:headEnd/>
              <a:tailEnd/>
            </a:ln>
            <a:effectLst/>
            <a:scene3d>
              <a:camera prst="orthographicFront"/>
              <a:lightRig rig="threePt" dir="t"/>
            </a:scene3d>
            <a:sp3d>
              <a:bevelT/>
            </a:sp3d>
          </p:spPr>
          <p:txBody>
            <a:bodyPr lIns="36000" tIns="36000" rIns="36000" bIns="36000"/>
            <a:lstStyle/>
            <a:p>
              <a:pPr>
                <a:defRPr/>
              </a:pPr>
              <a:r>
                <a:rPr lang="en-US" sz="2000" dirty="0" smtClean="0">
                  <a:solidFill>
                    <a:prstClr val="white"/>
                  </a:solidFill>
                  <a:ea typeface="ＭＳ Ｐゴシック"/>
                  <a:cs typeface="ＭＳ Ｐゴシック"/>
                </a:rPr>
                <a:t>71% improve </a:t>
              </a:r>
              <a:r>
                <a:rPr lang="en-US" sz="2000" dirty="0">
                  <a:solidFill>
                    <a:prstClr val="white"/>
                  </a:solidFill>
                  <a:ea typeface="ＭＳ Ｐゴシック"/>
                  <a:cs typeface="ＭＳ Ｐゴシック"/>
                </a:rPr>
                <a:t>t</a:t>
              </a:r>
              <a:r>
                <a:rPr lang="en-US" sz="2000" dirty="0" smtClean="0">
                  <a:solidFill>
                    <a:prstClr val="white"/>
                  </a:solidFill>
                  <a:ea typeface="ＭＳ Ｐゴシック"/>
                  <a:cs typeface="ＭＳ Ｐゴシック"/>
                </a:rPr>
                <a:t>roubleshooting</a:t>
              </a:r>
              <a:endParaRPr lang="en-US" sz="2000" dirty="0">
                <a:solidFill>
                  <a:prstClr val="white"/>
                </a:solidFill>
                <a:ea typeface="ＭＳ Ｐゴシック"/>
                <a:cs typeface="ＭＳ Ｐゴシック"/>
              </a:endParaRPr>
            </a:p>
            <a:p>
              <a:pPr marL="85725">
                <a:defRPr/>
              </a:pPr>
              <a:endParaRPr lang="en-US" sz="1600" b="1" dirty="0">
                <a:solidFill>
                  <a:prstClr val="white"/>
                </a:solidFill>
                <a:ea typeface="ＭＳ Ｐゴシック"/>
                <a:cs typeface="ＭＳ Ｐゴシック"/>
              </a:endParaRPr>
            </a:p>
          </p:txBody>
        </p:sp>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59474" y="809263"/>
              <a:ext cx="2110431" cy="1688345"/>
            </a:xfrm>
            <a:prstGeom prst="rect">
              <a:avLst/>
            </a:prstGeom>
          </p:spPr>
        </p:pic>
      </p:grpSp>
      <p:grpSp>
        <p:nvGrpSpPr>
          <p:cNvPr id="2" name="Group 1"/>
          <p:cNvGrpSpPr/>
          <p:nvPr/>
        </p:nvGrpSpPr>
        <p:grpSpPr>
          <a:xfrm>
            <a:off x="334558" y="1028675"/>
            <a:ext cx="3716578" cy="1678294"/>
            <a:chOff x="243354" y="2701830"/>
            <a:chExt cx="3716578" cy="1678294"/>
          </a:xfrm>
        </p:grpSpPr>
        <p:sp>
          <p:nvSpPr>
            <p:cNvPr id="23" name="Rectangle 8"/>
            <p:cNvSpPr>
              <a:spLocks noChangeArrowheads="1"/>
            </p:cNvSpPr>
            <p:nvPr>
              <p:custDataLst>
                <p:tags r:id="rId6"/>
              </p:custDataLst>
            </p:nvPr>
          </p:nvSpPr>
          <p:spPr bwMode="auto">
            <a:xfrm>
              <a:off x="243354" y="2701830"/>
              <a:ext cx="2796824" cy="1678294"/>
            </a:xfrm>
            <a:prstGeom prst="rect">
              <a:avLst/>
            </a:prstGeom>
            <a:noFill/>
            <a:ln w="9525" algn="ctr">
              <a:noFill/>
              <a:miter lim="800000"/>
              <a:headEnd/>
              <a:tailEnd/>
            </a:ln>
            <a:effectLst/>
            <a:scene3d>
              <a:camera prst="orthographicFront"/>
              <a:lightRig rig="threePt" dir="t"/>
            </a:scene3d>
            <a:sp3d>
              <a:bevelT/>
            </a:sp3d>
          </p:spPr>
          <p:txBody>
            <a:bodyPr lIns="36000" tIns="36000" rIns="36000" bIns="36000"/>
            <a:lstStyle/>
            <a:p>
              <a:pPr marL="0" lvl="1">
                <a:defRPr/>
              </a:pPr>
              <a:r>
                <a:rPr lang="en-US" sz="2000" dirty="0" smtClean="0">
                  <a:solidFill>
                    <a:prstClr val="white"/>
                  </a:solidFill>
                  <a:ea typeface="ＭＳ Ｐゴシック"/>
                  <a:cs typeface="ＭＳ Ｐゴシック"/>
                </a:rPr>
                <a:t>64% improve </a:t>
              </a:r>
              <a:br>
                <a:rPr lang="en-US" sz="2000" dirty="0" smtClean="0">
                  <a:solidFill>
                    <a:prstClr val="white"/>
                  </a:solidFill>
                  <a:ea typeface="ＭＳ Ｐゴシック"/>
                  <a:cs typeface="ＭＳ Ｐゴシック"/>
                </a:rPr>
              </a:br>
              <a:r>
                <a:rPr lang="en-US" sz="2000" dirty="0" smtClean="0">
                  <a:solidFill>
                    <a:prstClr val="white"/>
                  </a:solidFill>
                  <a:ea typeface="ＭＳ Ｐゴシック"/>
                  <a:cs typeface="ＭＳ Ｐゴシック"/>
                </a:rPr>
                <a:t>user experience</a:t>
              </a:r>
              <a:endParaRPr lang="en-US" sz="2000" dirty="0">
                <a:solidFill>
                  <a:prstClr val="white"/>
                </a:solidFill>
                <a:ea typeface="ＭＳ Ｐゴシック"/>
                <a:cs typeface="ＭＳ Ｐゴシック"/>
              </a:endParaRPr>
            </a:p>
            <a:p>
              <a:pPr marL="354013" lvl="1" indent="-268288">
                <a:buFont typeface="Arial" pitchFamily="34" charset="0"/>
                <a:buChar char="•"/>
                <a:defRPr/>
              </a:pPr>
              <a:endParaRPr lang="en-US" sz="1400" dirty="0">
                <a:solidFill>
                  <a:prstClr val="white"/>
                </a:solidFill>
                <a:ea typeface="ＭＳ Ｐゴシック"/>
                <a:cs typeface="ＭＳ Ｐゴシック"/>
              </a:endParaRPr>
            </a:p>
          </p:txBody>
        </p:sp>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778635">
              <a:off x="2076631" y="2754970"/>
              <a:ext cx="1883301" cy="1506641"/>
            </a:xfrm>
            <a:prstGeom prst="rect">
              <a:avLst/>
            </a:prstGeom>
          </p:spPr>
        </p:pic>
      </p:grpSp>
      <p:pic>
        <p:nvPicPr>
          <p:cNvPr id="14" name="Picture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17501" y="916931"/>
            <a:ext cx="2231124" cy="1784899"/>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988609" y="2849606"/>
            <a:ext cx="1767259" cy="1413807"/>
          </a:xfrm>
          <a:prstGeom prst="rect">
            <a:avLst/>
          </a:prstGeom>
        </p:spPr>
      </p:pic>
      <p:pic>
        <p:nvPicPr>
          <p:cNvPr id="20" name="Picture 19" descr="Extreme-Networks-WH.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001131" y="4263413"/>
            <a:ext cx="1142868" cy="355559"/>
          </a:xfrm>
          <a:prstGeom prst="rect">
            <a:avLst/>
          </a:prstGeom>
        </p:spPr>
      </p:pic>
    </p:spTree>
    <p:extLst>
      <p:ext uri="{BB962C8B-B14F-4D97-AF65-F5344CB8AC3E}">
        <p14:creationId xmlns:p14="http://schemas.microsoft.com/office/powerpoint/2010/main" val="1109846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Marketing-22_v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4" name="Rectangle 23"/>
          <p:cNvSpPr/>
          <p:nvPr/>
        </p:nvSpPr>
        <p:spPr>
          <a:xfrm>
            <a:off x="0" y="2573839"/>
            <a:ext cx="9143999" cy="2569660"/>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222974" y="2644319"/>
            <a:ext cx="9014117" cy="1692771"/>
          </a:xfrm>
          <a:prstGeom prst="rect">
            <a:avLst/>
          </a:prstGeom>
          <a:noFill/>
        </p:spPr>
        <p:txBody>
          <a:bodyPr wrap="square" rtlCol="0">
            <a:spAutoFit/>
          </a:bodyPr>
          <a:lstStyle/>
          <a:p>
            <a:r>
              <a:rPr lang="en-US" sz="3200" dirty="0" smtClean="0">
                <a:solidFill>
                  <a:schemeClr val="bg1"/>
                </a:solidFill>
                <a:latin typeface="+mj-lt"/>
                <a:cs typeface="Nexa Light"/>
              </a:rPr>
              <a:t>Millions of Dollars Allocated in Infrastructure</a:t>
            </a:r>
          </a:p>
          <a:p>
            <a:endParaRPr lang="en-US" sz="2400" dirty="0">
              <a:solidFill>
                <a:schemeClr val="bg1"/>
              </a:solidFill>
              <a:latin typeface="+mj-lt"/>
              <a:cs typeface="Nexa Light"/>
            </a:endParaRPr>
          </a:p>
          <a:p>
            <a:r>
              <a:rPr lang="en-US" sz="4800" dirty="0" smtClean="0">
                <a:solidFill>
                  <a:schemeClr val="bg1"/>
                </a:solidFill>
                <a:latin typeface="+mj-lt"/>
                <a:cs typeface="Nexa Light"/>
              </a:rPr>
              <a:t>How do you measure success?</a:t>
            </a:r>
            <a:endParaRPr lang="en-US" sz="4800" dirty="0">
              <a:solidFill>
                <a:schemeClr val="bg1"/>
              </a:solidFill>
              <a:latin typeface="+mj-lt"/>
              <a:cs typeface="Nexa Light"/>
            </a:endParaRPr>
          </a:p>
        </p:txBody>
      </p:sp>
      <p:sp>
        <p:nvSpPr>
          <p:cNvPr id="2" name="TextBox 1"/>
          <p:cNvSpPr txBox="1"/>
          <p:nvPr/>
        </p:nvSpPr>
        <p:spPr>
          <a:xfrm>
            <a:off x="4876257" y="5243235"/>
            <a:ext cx="184666" cy="369332"/>
          </a:xfrm>
          <a:prstGeom prst="rect">
            <a:avLst/>
          </a:prstGeom>
          <a:noFill/>
        </p:spPr>
        <p:txBody>
          <a:bodyPr wrap="none" rtlCol="0">
            <a:spAutoFit/>
          </a:bodyPr>
          <a:lstStyle/>
          <a:p>
            <a:endParaRPr lang="en-US" dirty="0"/>
          </a:p>
        </p:txBody>
      </p:sp>
      <p:pic>
        <p:nvPicPr>
          <p:cNvPr id="25" name="Picture 24" descr="Extreme-Networks-WH.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131" y="4762236"/>
            <a:ext cx="1142868" cy="355559"/>
          </a:xfrm>
          <a:prstGeom prst="rect">
            <a:avLst/>
          </a:prstGeom>
        </p:spPr>
      </p:pic>
    </p:spTree>
    <p:extLst>
      <p:ext uri="{BB962C8B-B14F-4D97-AF65-F5344CB8AC3E}">
        <p14:creationId xmlns:p14="http://schemas.microsoft.com/office/powerpoint/2010/main" val="4109831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Given how traditional networks see applications...</a:t>
            </a:r>
            <a:endParaRPr lang="en-US" dirty="0"/>
          </a:p>
        </p:txBody>
      </p:sp>
      <p:sp>
        <p:nvSpPr>
          <p:cNvPr id="4" name="Text Placeholder 3"/>
          <p:cNvSpPr>
            <a:spLocks noGrp="1"/>
          </p:cNvSpPr>
          <p:nvPr>
            <p:ph idx="1"/>
          </p:nvPr>
        </p:nvSpPr>
        <p:spPr>
          <a:xfrm>
            <a:off x="457200" y="1352549"/>
            <a:ext cx="8229600" cy="3242073"/>
          </a:xfrm>
        </p:spPr>
        <p:txBody>
          <a:bodyPr>
            <a:normAutofit/>
          </a:bodyPr>
          <a:lstStyle/>
          <a:p>
            <a:pPr>
              <a:lnSpc>
                <a:spcPct val="150000"/>
              </a:lnSpc>
            </a:pPr>
            <a:r>
              <a:rPr lang="en-US" dirty="0"/>
              <a:t>Analyze application investments and </a:t>
            </a:r>
            <a:r>
              <a:rPr lang="en-US" dirty="0" smtClean="0"/>
              <a:t>Return on Investment?</a:t>
            </a:r>
            <a:endParaRPr lang="en-US" dirty="0"/>
          </a:p>
          <a:p>
            <a:pPr>
              <a:lnSpc>
                <a:spcPct val="150000"/>
              </a:lnSpc>
            </a:pPr>
            <a:r>
              <a:rPr lang="en-US" dirty="0"/>
              <a:t>Analyze network and application usage and their </a:t>
            </a:r>
            <a:r>
              <a:rPr lang="en-US" dirty="0" smtClean="0"/>
              <a:t>trends?</a:t>
            </a:r>
            <a:endParaRPr lang="en-US" dirty="0"/>
          </a:p>
          <a:p>
            <a:pPr>
              <a:lnSpc>
                <a:spcPct val="150000"/>
              </a:lnSpc>
            </a:pPr>
            <a:r>
              <a:rPr lang="en-US" dirty="0"/>
              <a:t>Turn network knowledge into revenue or competitive </a:t>
            </a:r>
            <a:r>
              <a:rPr lang="en-US" dirty="0" smtClean="0"/>
              <a:t>advantages?</a:t>
            </a:r>
            <a:endParaRPr lang="en-US" dirty="0"/>
          </a:p>
          <a:p>
            <a:pPr>
              <a:lnSpc>
                <a:spcPct val="150000"/>
              </a:lnSpc>
            </a:pPr>
            <a:r>
              <a:rPr lang="en-US" dirty="0"/>
              <a:t>Plan capacity and </a:t>
            </a:r>
            <a:r>
              <a:rPr lang="en-US" dirty="0" smtClean="0"/>
              <a:t>budgets?</a:t>
            </a:r>
            <a:endParaRPr lang="en-US" dirty="0"/>
          </a:p>
          <a:p>
            <a:pPr>
              <a:lnSpc>
                <a:spcPct val="150000"/>
              </a:lnSpc>
            </a:pPr>
            <a:r>
              <a:rPr lang="en-US" dirty="0" smtClean="0"/>
              <a:t>Reduce unnecessary application churn?</a:t>
            </a:r>
          </a:p>
          <a:p>
            <a:pPr>
              <a:lnSpc>
                <a:spcPct val="150000"/>
              </a:lnSpc>
            </a:pPr>
            <a:r>
              <a:rPr lang="en-US" dirty="0" smtClean="0"/>
              <a:t>Monitor application use to determine best practice?</a:t>
            </a:r>
          </a:p>
          <a:p>
            <a:pPr marL="0" indent="0">
              <a:lnSpc>
                <a:spcPct val="100000"/>
              </a:lnSpc>
              <a:buNone/>
            </a:pPr>
            <a:endParaRPr lang="en-US" dirty="0" smtClean="0"/>
          </a:p>
          <a:p>
            <a:pPr marL="0" indent="0">
              <a:lnSpc>
                <a:spcPct val="100000"/>
              </a:lnSpc>
              <a:buNone/>
            </a:pPr>
            <a:endParaRPr lang="en-US" dirty="0" smtClean="0"/>
          </a:p>
        </p:txBody>
      </p:sp>
      <p:sp>
        <p:nvSpPr>
          <p:cNvPr id="3" name="Slide Number Placeholder 2"/>
          <p:cNvSpPr>
            <a:spLocks noGrp="1"/>
          </p:cNvSpPr>
          <p:nvPr>
            <p:ph type="sldNum" sz="quarter" idx="12"/>
          </p:nvPr>
        </p:nvSpPr>
        <p:spPr/>
        <p:txBody>
          <a:bodyPr/>
          <a:lstStyle/>
          <a:p>
            <a:fld id="{028CECAA-BC25-4A20-A0F9-515508910486}" type="slidenum">
              <a:rPr lang="en-US" smtClean="0">
                <a:solidFill>
                  <a:srgbClr val="584A83"/>
                </a:solidFill>
              </a:rPr>
              <a:pPr/>
              <a:t>6</a:t>
            </a:fld>
            <a:endParaRPr lang="en-US" dirty="0">
              <a:solidFill>
                <a:srgbClr val="584A83"/>
              </a:solidFill>
            </a:endParaRPr>
          </a:p>
        </p:txBody>
      </p:sp>
      <p:sp>
        <p:nvSpPr>
          <p:cNvPr id="5" name="Text Placeholder 4"/>
          <p:cNvSpPr>
            <a:spLocks noGrp="1"/>
          </p:cNvSpPr>
          <p:nvPr>
            <p:ph type="body" sz="quarter" idx="4294967295"/>
          </p:nvPr>
        </p:nvSpPr>
        <p:spPr>
          <a:xfrm>
            <a:off x="0" y="936625"/>
            <a:ext cx="8696325" cy="304800"/>
          </a:xfrm>
        </p:spPr>
        <p:txBody>
          <a:bodyPr>
            <a:noAutofit/>
          </a:bodyPr>
          <a:lstStyle/>
          <a:p>
            <a:pPr marL="0" indent="0" algn="ctr">
              <a:buNone/>
            </a:pPr>
            <a:r>
              <a:rPr lang="en-US" b="1" dirty="0" smtClean="0"/>
              <a:t>How does your business effectively</a:t>
            </a:r>
            <a:endParaRPr lang="en-US" b="1" dirty="0"/>
          </a:p>
        </p:txBody>
      </p:sp>
    </p:spTree>
    <p:extLst>
      <p:ext uri="{BB962C8B-B14F-4D97-AF65-F5344CB8AC3E}">
        <p14:creationId xmlns:p14="http://schemas.microsoft.com/office/powerpoint/2010/main" val="29967199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4" descr="7351-Vala-1_v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0" y="2573839"/>
            <a:ext cx="9143999" cy="256966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235106" y="2486682"/>
            <a:ext cx="8427758" cy="830997"/>
          </a:xfrm>
          <a:prstGeom prst="rect">
            <a:avLst/>
          </a:prstGeom>
          <a:noFill/>
        </p:spPr>
        <p:txBody>
          <a:bodyPr wrap="square" rtlCol="0">
            <a:spAutoFit/>
          </a:bodyPr>
          <a:lstStyle/>
          <a:p>
            <a:r>
              <a:rPr lang="en-US" sz="4800" dirty="0" smtClean="0">
                <a:solidFill>
                  <a:schemeClr val="bg1"/>
                </a:solidFill>
                <a:latin typeface="+mj-lt"/>
                <a:cs typeface="Nexa Light"/>
              </a:rPr>
              <a:t>NFL &amp; Super Bowl </a:t>
            </a:r>
            <a:endParaRPr lang="en-US" sz="4800" dirty="0">
              <a:solidFill>
                <a:schemeClr val="bg1"/>
              </a:solidFill>
              <a:latin typeface="+mj-lt"/>
              <a:cs typeface="Nexa Light"/>
            </a:endParaRPr>
          </a:p>
        </p:txBody>
      </p:sp>
      <p:sp>
        <p:nvSpPr>
          <p:cNvPr id="10" name="TextBox 9"/>
          <p:cNvSpPr txBox="1"/>
          <p:nvPr/>
        </p:nvSpPr>
        <p:spPr>
          <a:xfrm>
            <a:off x="153373" y="1869572"/>
            <a:ext cx="9751233" cy="830997"/>
          </a:xfrm>
          <a:prstGeom prst="rect">
            <a:avLst/>
          </a:prstGeom>
          <a:noFill/>
        </p:spPr>
        <p:txBody>
          <a:bodyPr wrap="square" rtlCol="0">
            <a:spAutoFit/>
          </a:bodyPr>
          <a:lstStyle/>
          <a:p>
            <a:r>
              <a:rPr lang="en-US" sz="4800" dirty="0" smtClean="0">
                <a:solidFill>
                  <a:schemeClr val="bg1"/>
                </a:solidFill>
                <a:latin typeface="+mj-lt"/>
                <a:cs typeface="Nexa Light"/>
              </a:rPr>
              <a:t>Official Data Analytics Provider</a:t>
            </a:r>
            <a:endParaRPr lang="en-US" sz="4800" dirty="0">
              <a:solidFill>
                <a:schemeClr val="bg1"/>
              </a:solidFill>
              <a:latin typeface="+mj-lt"/>
              <a:cs typeface="Nexa Light"/>
            </a:endParaRPr>
          </a:p>
        </p:txBody>
      </p:sp>
      <p:sp>
        <p:nvSpPr>
          <p:cNvPr id="12" name="TextBox 11"/>
          <p:cNvSpPr txBox="1"/>
          <p:nvPr/>
        </p:nvSpPr>
        <p:spPr>
          <a:xfrm>
            <a:off x="270773" y="3417758"/>
            <a:ext cx="8301792" cy="1231106"/>
          </a:xfrm>
          <a:prstGeom prst="rect">
            <a:avLst/>
          </a:prstGeom>
          <a:noFill/>
        </p:spPr>
        <p:txBody>
          <a:bodyPr wrap="square" rtlCol="0">
            <a:spAutoFit/>
          </a:bodyPr>
          <a:lstStyle/>
          <a:p>
            <a:r>
              <a:rPr lang="en-US" sz="1400" dirty="0">
                <a:solidFill>
                  <a:schemeClr val="bg1"/>
                </a:solidFill>
              </a:rPr>
              <a:t>“Each and every time our fans head to a game we want to deliver the most immersive and connected experience for them. Purview from Extreme Networks will play an integral role in enhancing the fan experience through its advanced analytics capabilities,” said Michelle McKenna-Doyle, CIO of the National Football League. In delivering insight on user application preference and usage, we’re able to best use the Wi-Fi technology that’s so crucial in enabling an exceptional game day experience.” </a:t>
            </a:r>
            <a:r>
              <a:rPr lang="en-US" dirty="0"/>
              <a:t>  </a:t>
            </a:r>
          </a:p>
        </p:txBody>
      </p:sp>
      <p:pic>
        <p:nvPicPr>
          <p:cNvPr id="24" name="Picture 23" descr="Extreme-Networks-WH.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131" y="4762236"/>
            <a:ext cx="1142868" cy="35555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8985" y="190595"/>
            <a:ext cx="2190880" cy="95675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82934" y="1076573"/>
            <a:ext cx="1571374" cy="810869"/>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3373" y="64166"/>
            <a:ext cx="1282325" cy="977960"/>
          </a:xfrm>
          <a:prstGeom prst="rect">
            <a:avLst/>
          </a:prstGeom>
        </p:spPr>
      </p:pic>
    </p:spTree>
    <p:extLst>
      <p:ext uri="{BB962C8B-B14F-4D97-AF65-F5344CB8AC3E}">
        <p14:creationId xmlns:p14="http://schemas.microsoft.com/office/powerpoint/2010/main" val="2618788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pieren 30"/>
          <p:cNvGrpSpPr/>
          <p:nvPr/>
        </p:nvGrpSpPr>
        <p:grpSpPr>
          <a:xfrm>
            <a:off x="1143000" y="2247900"/>
            <a:ext cx="6858000" cy="2666353"/>
            <a:chOff x="0" y="2933700"/>
            <a:chExt cx="9144000" cy="3860800"/>
          </a:xfrm>
        </p:grpSpPr>
        <p:sp>
          <p:nvSpPr>
            <p:cNvPr id="23" name="Rechteck 31"/>
            <p:cNvSpPr/>
            <p:nvPr/>
          </p:nvSpPr>
          <p:spPr bwMode="auto">
            <a:xfrm flipV="1">
              <a:off x="0" y="2933700"/>
              <a:ext cx="9144000" cy="507752"/>
            </a:xfrm>
            <a:prstGeom prst="rect">
              <a:avLst/>
            </a:prstGeom>
            <a:gradFill flip="none" rotWithShape="1">
              <a:gsLst>
                <a:gs pos="0">
                  <a:srgbClr val="D7D7D7"/>
                </a:gs>
                <a:gs pos="40000">
                  <a:srgbClr val="FFFFFF"/>
                </a:gs>
              </a:gsLst>
              <a:lin ang="5400000" scaled="1"/>
              <a:tileRect/>
            </a:gradFill>
            <a:ln w="12700">
              <a:noFill/>
              <a:round/>
              <a:headEnd/>
              <a:tailEnd/>
            </a:ln>
          </p:spPr>
          <p:txBody>
            <a:bodyPr rtlCol="0" anchor="ctr"/>
            <a:lstStyle/>
            <a:p>
              <a:pPr algn="ctr" defTabSz="914400"/>
              <a:endParaRPr lang="de-DE" sz="1350" dirty="0">
                <a:solidFill>
                  <a:prstClr val="black"/>
                </a:solidFill>
              </a:endParaRPr>
            </a:p>
          </p:txBody>
        </p:sp>
        <p:sp>
          <p:nvSpPr>
            <p:cNvPr id="24" name="Rechteck 32"/>
            <p:cNvSpPr/>
            <p:nvPr/>
          </p:nvSpPr>
          <p:spPr bwMode="auto">
            <a:xfrm>
              <a:off x="0" y="3429000"/>
              <a:ext cx="9144000" cy="3365500"/>
            </a:xfrm>
            <a:prstGeom prst="rect">
              <a:avLst/>
            </a:prstGeom>
            <a:gradFill flip="none" rotWithShape="1">
              <a:gsLst>
                <a:gs pos="0">
                  <a:srgbClr val="D7D7D7"/>
                </a:gs>
                <a:gs pos="40000">
                  <a:srgbClr val="FFFFFF"/>
                </a:gs>
              </a:gsLst>
              <a:lin ang="5400000" scaled="1"/>
              <a:tileRect/>
            </a:gradFill>
            <a:ln w="12700">
              <a:noFill/>
              <a:round/>
              <a:headEnd/>
              <a:tailEnd/>
            </a:ln>
          </p:spPr>
          <p:txBody>
            <a:bodyPr rtlCol="0" anchor="ctr"/>
            <a:lstStyle/>
            <a:p>
              <a:pPr algn="ctr" defTabSz="914400"/>
              <a:endParaRPr lang="de-DE" sz="1350" dirty="0">
                <a:solidFill>
                  <a:prstClr val="black"/>
                </a:solidFill>
              </a:endParaRPr>
            </a:p>
          </p:txBody>
        </p:sp>
      </p:grpSp>
      <p:sp>
        <p:nvSpPr>
          <p:cNvPr id="3" name="Title 2"/>
          <p:cNvSpPr>
            <a:spLocks noGrp="1"/>
          </p:cNvSpPr>
          <p:nvPr>
            <p:ph type="title"/>
          </p:nvPr>
        </p:nvSpPr>
        <p:spPr/>
        <p:txBody>
          <a:bodyPr/>
          <a:lstStyle/>
          <a:p>
            <a:pPr>
              <a:lnSpc>
                <a:spcPts val="1500"/>
              </a:lnSpc>
            </a:pPr>
            <a:r>
              <a:rPr lang="en-US" dirty="0" smtClean="0">
                <a:solidFill>
                  <a:schemeClr val="bg1"/>
                </a:solidFill>
              </a:rPr>
              <a:t>The New England Patriots </a:t>
            </a:r>
            <a:br>
              <a:rPr lang="en-US" dirty="0" smtClean="0">
                <a:solidFill>
                  <a:schemeClr val="bg1"/>
                </a:solidFill>
              </a:rPr>
            </a:br>
            <a:r>
              <a:rPr lang="en-US" sz="1350" i="1" dirty="0" smtClean="0"/>
              <a:t>3D challenge: dynamic, dense, diverse … experience matters</a:t>
            </a:r>
            <a:endParaRPr lang="en-US" sz="1350" i="1" dirty="0"/>
          </a:p>
        </p:txBody>
      </p:sp>
      <p:sp>
        <p:nvSpPr>
          <p:cNvPr id="4" name="Content Placeholder 2"/>
          <p:cNvSpPr>
            <a:spLocks noGrp="1"/>
          </p:cNvSpPr>
          <p:nvPr>
            <p:ph idx="1"/>
          </p:nvPr>
        </p:nvSpPr>
        <p:spPr>
          <a:xfrm>
            <a:off x="1229653" y="775873"/>
            <a:ext cx="4432172" cy="2264624"/>
          </a:xfrm>
          <a:gradFill flip="none" rotWithShape="1">
            <a:gsLst>
              <a:gs pos="0">
                <a:srgbClr val="FFFFFF">
                  <a:alpha val="0"/>
                </a:srgbClr>
              </a:gs>
              <a:gs pos="100000">
                <a:schemeClr val="bg1"/>
              </a:gs>
            </a:gsLst>
            <a:lin ang="16200000" scaled="0"/>
            <a:tileRect/>
          </a:gradFill>
          <a:effectLst>
            <a:glow rad="228600">
              <a:schemeClr val="accent1">
                <a:satMod val="175000"/>
                <a:alpha val="40000"/>
              </a:schemeClr>
            </a:glow>
          </a:effectLst>
        </p:spPr>
        <p:txBody>
          <a:bodyPr/>
          <a:lstStyle/>
          <a:p>
            <a:pPr marL="0" indent="0">
              <a:buNone/>
            </a:pPr>
            <a:r>
              <a:rPr lang="en-US" sz="1200" dirty="0"/>
              <a:t>Why? “Because of our unique need to provide access for 70,000 users, we needed a very stable, scalable network that could be easily and centrally managed by our existing IT staff” said </a:t>
            </a:r>
            <a:r>
              <a:rPr lang="en-US" sz="1200" i="1" dirty="0"/>
              <a:t>Fred Kirsch, Patriots VP of interactive media. </a:t>
            </a:r>
          </a:p>
          <a:p>
            <a:pPr marL="0" indent="0">
              <a:buNone/>
            </a:pPr>
            <a:r>
              <a:rPr lang="en-US" sz="1200" dirty="0"/>
              <a:t>“The</a:t>
            </a:r>
            <a:r>
              <a:rPr lang="en-US" sz="1200" dirty="0">
                <a:solidFill>
                  <a:srgbClr val="C00000"/>
                </a:solidFill>
              </a:rPr>
              <a:t> Extreme Networks </a:t>
            </a:r>
            <a:r>
              <a:rPr lang="en-US" sz="1200" dirty="0"/>
              <a:t>solution gives us an end-to-end network solution including all the hardware, software, and wiring needed to provide ubiquitous and </a:t>
            </a:r>
            <a:r>
              <a:rPr lang="en-US" sz="1200" i="1" dirty="0"/>
              <a:t>reliable Wi-Fi access</a:t>
            </a:r>
            <a:r>
              <a:rPr lang="en-US" sz="1200" dirty="0"/>
              <a:t>.”</a:t>
            </a:r>
          </a:p>
          <a:p>
            <a:pPr marL="0" indent="0">
              <a:buNone/>
            </a:pPr>
            <a:endParaRPr lang="en-US" dirty="0"/>
          </a:p>
        </p:txBody>
      </p:sp>
      <p:sp>
        <p:nvSpPr>
          <p:cNvPr id="6" name="Rectangle 5"/>
          <p:cNvSpPr/>
          <p:nvPr/>
        </p:nvSpPr>
        <p:spPr bwMode="auto">
          <a:xfrm>
            <a:off x="5743713" y="1063909"/>
            <a:ext cx="2138216" cy="4001435"/>
          </a:xfrm>
          <a:prstGeom prst="rect">
            <a:avLst/>
          </a:prstGeom>
          <a:gradFill flip="none" rotWithShape="1">
            <a:gsLst>
              <a:gs pos="0">
                <a:schemeClr val="bg1"/>
              </a:gs>
              <a:gs pos="100000">
                <a:schemeClr val="bg1">
                  <a:lumMod val="65000"/>
                </a:schemeClr>
              </a:gs>
            </a:gsLst>
            <a:lin ang="16200000" scaled="0"/>
            <a:tileRect/>
          </a:gradFill>
          <a:ln w="9525" cap="flat" cmpd="sng" algn="ctr">
            <a:noFill/>
            <a:prstDash val="solid"/>
            <a:round/>
            <a:headEnd type="none" w="med" len="med"/>
            <a:tailEnd type="none" w="med" len="med"/>
          </a:ln>
          <a:effectLst/>
        </p:spPr>
        <p:txBody>
          <a:bodyPr vert="horz" wrap="none" lIns="67500" tIns="35100" rIns="67500" bIns="35100" numCol="1" rtlCol="0" anchor="ctr" anchorCtr="0" compatLnSpc="1">
            <a:prstTxWarp prst="textNoShape">
              <a:avLst/>
            </a:prstTxWarp>
          </a:bodyPr>
          <a:lstStyle/>
          <a:p>
            <a:pPr defTabSz="685800" fontAlgn="base">
              <a:spcBef>
                <a:spcPct val="0"/>
              </a:spcBef>
              <a:spcAft>
                <a:spcPct val="0"/>
              </a:spcAft>
            </a:pPr>
            <a:endParaRPr lang="en-US" sz="1500" dirty="0">
              <a:solidFill>
                <a:prstClr val="black"/>
              </a:solidFill>
              <a:latin typeface="Arial" pitchFamily="34" charset="0"/>
            </a:endParaRPr>
          </a:p>
        </p:txBody>
      </p:sp>
      <p:sp>
        <p:nvSpPr>
          <p:cNvPr id="9" name="TextBox 8"/>
          <p:cNvSpPr txBox="1"/>
          <p:nvPr/>
        </p:nvSpPr>
        <p:spPr>
          <a:xfrm>
            <a:off x="5763979" y="1074043"/>
            <a:ext cx="1154483" cy="253916"/>
          </a:xfrm>
          <a:prstGeom prst="rect">
            <a:avLst/>
          </a:prstGeom>
          <a:noFill/>
        </p:spPr>
        <p:txBody>
          <a:bodyPr wrap="none" rtlCol="0">
            <a:spAutoFit/>
          </a:bodyPr>
          <a:lstStyle/>
          <a:p>
            <a:pPr defTabSz="914400"/>
            <a:r>
              <a:rPr lang="en-US" sz="1050" b="1" dirty="0">
                <a:solidFill>
                  <a:prstClr val="black"/>
                </a:solidFill>
              </a:rPr>
              <a:t>Who</a:t>
            </a:r>
            <a:r>
              <a:rPr lang="en-US" sz="1050" dirty="0">
                <a:solidFill>
                  <a:prstClr val="black"/>
                </a:solidFill>
              </a:rPr>
              <a:t>: 68,000 fans</a:t>
            </a:r>
          </a:p>
        </p:txBody>
      </p:sp>
      <p:sp>
        <p:nvSpPr>
          <p:cNvPr id="10" name="TextBox 9"/>
          <p:cNvSpPr txBox="1"/>
          <p:nvPr/>
        </p:nvSpPr>
        <p:spPr>
          <a:xfrm>
            <a:off x="5756673" y="1309933"/>
            <a:ext cx="2047355" cy="738664"/>
          </a:xfrm>
          <a:prstGeom prst="rect">
            <a:avLst/>
          </a:prstGeom>
          <a:noFill/>
        </p:spPr>
        <p:txBody>
          <a:bodyPr wrap="none" rtlCol="0">
            <a:spAutoFit/>
          </a:bodyPr>
          <a:lstStyle/>
          <a:p>
            <a:pPr defTabSz="914400"/>
            <a:r>
              <a:rPr lang="en-US" sz="1050" b="1" dirty="0">
                <a:solidFill>
                  <a:prstClr val="black"/>
                </a:solidFill>
              </a:rPr>
              <a:t>What</a:t>
            </a:r>
            <a:r>
              <a:rPr lang="en-US" sz="1050" dirty="0">
                <a:solidFill>
                  <a:prstClr val="black"/>
                </a:solidFill>
              </a:rPr>
              <a:t>: WiFi connectivity to deliver</a:t>
            </a:r>
          </a:p>
          <a:p>
            <a:pPr defTabSz="914400"/>
            <a:r>
              <a:rPr lang="en-US" sz="1050" dirty="0">
                <a:solidFill>
                  <a:prstClr val="black"/>
                </a:solidFill>
              </a:rPr>
              <a:t>           real-time video, game </a:t>
            </a:r>
          </a:p>
          <a:p>
            <a:pPr defTabSz="914400"/>
            <a:r>
              <a:rPr lang="en-US" sz="1050" dirty="0">
                <a:solidFill>
                  <a:prstClr val="black"/>
                </a:solidFill>
              </a:rPr>
              <a:t>           stats and access to social</a:t>
            </a:r>
          </a:p>
          <a:p>
            <a:pPr defTabSz="914400"/>
            <a:r>
              <a:rPr lang="en-US" sz="1050" dirty="0">
                <a:solidFill>
                  <a:prstClr val="black"/>
                </a:solidFill>
              </a:rPr>
              <a:t>           networks</a:t>
            </a:r>
          </a:p>
        </p:txBody>
      </p:sp>
      <p:sp>
        <p:nvSpPr>
          <p:cNvPr id="11" name="TextBox 10"/>
          <p:cNvSpPr txBox="1"/>
          <p:nvPr/>
        </p:nvSpPr>
        <p:spPr>
          <a:xfrm>
            <a:off x="5766806" y="1998941"/>
            <a:ext cx="1957587" cy="738664"/>
          </a:xfrm>
          <a:prstGeom prst="rect">
            <a:avLst/>
          </a:prstGeom>
          <a:noFill/>
        </p:spPr>
        <p:txBody>
          <a:bodyPr wrap="none" rtlCol="0">
            <a:spAutoFit/>
          </a:bodyPr>
          <a:lstStyle/>
          <a:p>
            <a:pPr defTabSz="914400"/>
            <a:r>
              <a:rPr lang="en-US" sz="1050" b="1" dirty="0">
                <a:solidFill>
                  <a:prstClr val="black"/>
                </a:solidFill>
              </a:rPr>
              <a:t>When</a:t>
            </a:r>
            <a:r>
              <a:rPr lang="en-US" sz="1050" dirty="0">
                <a:solidFill>
                  <a:prstClr val="black"/>
                </a:solidFill>
              </a:rPr>
              <a:t>: All Patriots home games</a:t>
            </a:r>
          </a:p>
          <a:p>
            <a:pPr defTabSz="914400"/>
            <a:r>
              <a:rPr lang="en-US" sz="1050" dirty="0">
                <a:solidFill>
                  <a:prstClr val="black"/>
                </a:solidFill>
              </a:rPr>
              <a:t>           including UMass Football, </a:t>
            </a:r>
          </a:p>
          <a:p>
            <a:pPr defTabSz="914400"/>
            <a:r>
              <a:rPr lang="en-US" sz="1050" dirty="0">
                <a:solidFill>
                  <a:prstClr val="black"/>
                </a:solidFill>
              </a:rPr>
              <a:t>           New England Revolution</a:t>
            </a:r>
          </a:p>
          <a:p>
            <a:pPr defTabSz="914400"/>
            <a:r>
              <a:rPr lang="en-US" sz="1050" dirty="0">
                <a:solidFill>
                  <a:prstClr val="black"/>
                </a:solidFill>
              </a:rPr>
              <a:t>           Soccer and concert events</a:t>
            </a:r>
          </a:p>
        </p:txBody>
      </p:sp>
      <p:sp>
        <p:nvSpPr>
          <p:cNvPr id="12" name="TextBox 11"/>
          <p:cNvSpPr txBox="1"/>
          <p:nvPr/>
        </p:nvSpPr>
        <p:spPr>
          <a:xfrm>
            <a:off x="5759501" y="2690793"/>
            <a:ext cx="1951175" cy="577081"/>
          </a:xfrm>
          <a:prstGeom prst="rect">
            <a:avLst/>
          </a:prstGeom>
          <a:noFill/>
        </p:spPr>
        <p:txBody>
          <a:bodyPr wrap="none" rtlCol="0">
            <a:spAutoFit/>
          </a:bodyPr>
          <a:lstStyle/>
          <a:p>
            <a:pPr defTabSz="914400"/>
            <a:r>
              <a:rPr lang="en-US" sz="1050" b="1" dirty="0">
                <a:solidFill>
                  <a:prstClr val="black"/>
                </a:solidFill>
              </a:rPr>
              <a:t>Where</a:t>
            </a:r>
            <a:r>
              <a:rPr lang="en-US" sz="1050" dirty="0">
                <a:solidFill>
                  <a:prstClr val="black"/>
                </a:solidFill>
              </a:rPr>
              <a:t>: Gillette Stadium, 68,000</a:t>
            </a:r>
          </a:p>
          <a:p>
            <a:pPr defTabSz="914400"/>
            <a:r>
              <a:rPr lang="en-US" sz="1050" dirty="0">
                <a:solidFill>
                  <a:prstClr val="black"/>
                </a:solidFill>
              </a:rPr>
              <a:t>             fan capacity, over 4,000</a:t>
            </a:r>
          </a:p>
          <a:p>
            <a:pPr defTabSz="914400"/>
            <a:r>
              <a:rPr lang="en-US" sz="1050" dirty="0">
                <a:solidFill>
                  <a:prstClr val="black"/>
                </a:solidFill>
              </a:rPr>
              <a:t>             wifi clients per acre</a:t>
            </a:r>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85583" y="4169775"/>
            <a:ext cx="1773405" cy="895569"/>
          </a:xfrm>
          <a:prstGeom prst="rect">
            <a:avLst/>
          </a:prstGeom>
          <a:effectLst>
            <a:outerShdw blurRad="76200" dir="18900000" sy="23000" kx="-1200000" algn="bl" rotWithShape="0">
              <a:prstClr val="black">
                <a:alpha val="20000"/>
              </a:prstClr>
            </a:outerShdw>
          </a:effectLst>
        </p:spPr>
      </p:pic>
      <p:sp>
        <p:nvSpPr>
          <p:cNvPr id="14" name="TextBox 13"/>
          <p:cNvSpPr txBox="1"/>
          <p:nvPr/>
        </p:nvSpPr>
        <p:spPr>
          <a:xfrm>
            <a:off x="5762328" y="3291451"/>
            <a:ext cx="1787669" cy="900246"/>
          </a:xfrm>
          <a:prstGeom prst="rect">
            <a:avLst/>
          </a:prstGeom>
          <a:noFill/>
        </p:spPr>
        <p:txBody>
          <a:bodyPr wrap="none" rtlCol="0">
            <a:spAutoFit/>
          </a:bodyPr>
          <a:lstStyle/>
          <a:p>
            <a:pPr defTabSz="914400"/>
            <a:r>
              <a:rPr lang="en-US" sz="1050" b="1" dirty="0">
                <a:solidFill>
                  <a:prstClr val="black"/>
                </a:solidFill>
              </a:rPr>
              <a:t>How</a:t>
            </a:r>
            <a:r>
              <a:rPr lang="en-US" sz="1050" dirty="0">
                <a:solidFill>
                  <a:prstClr val="black"/>
                </a:solidFill>
              </a:rPr>
              <a:t>: Indoor/outdoor APs, </a:t>
            </a:r>
          </a:p>
          <a:p>
            <a:pPr defTabSz="914400"/>
            <a:r>
              <a:rPr lang="en-US" sz="1050" dirty="0">
                <a:solidFill>
                  <a:prstClr val="black"/>
                </a:solidFill>
              </a:rPr>
              <a:t>          omni/directional </a:t>
            </a:r>
          </a:p>
          <a:p>
            <a:pPr defTabSz="914400"/>
            <a:r>
              <a:rPr lang="en-US" sz="1050" dirty="0">
                <a:solidFill>
                  <a:prstClr val="black"/>
                </a:solidFill>
              </a:rPr>
              <a:t>          antennas, full Enterasys</a:t>
            </a:r>
          </a:p>
          <a:p>
            <a:pPr defTabSz="914400"/>
            <a:r>
              <a:rPr lang="en-US" sz="1050" dirty="0">
                <a:solidFill>
                  <a:prstClr val="black"/>
                </a:solidFill>
              </a:rPr>
              <a:t>          backhaul LAN, unified </a:t>
            </a:r>
          </a:p>
          <a:p>
            <a:pPr defTabSz="914400"/>
            <a:r>
              <a:rPr lang="en-US" sz="1050" dirty="0">
                <a:solidFill>
                  <a:prstClr val="black"/>
                </a:solidFill>
              </a:rPr>
              <a:t>          management</a:t>
            </a:r>
          </a:p>
        </p:txBody>
      </p:sp>
      <p:sp>
        <p:nvSpPr>
          <p:cNvPr id="17" name="AutoShape 13"/>
          <p:cNvSpPr>
            <a:spLocks noChangeArrowheads="1"/>
          </p:cNvSpPr>
          <p:nvPr/>
        </p:nvSpPr>
        <p:spPr bwMode="auto">
          <a:xfrm>
            <a:off x="5743712" y="775872"/>
            <a:ext cx="2138217" cy="285750"/>
          </a:xfrm>
          <a:prstGeom prst="round2SameRect">
            <a:avLst/>
          </a:prstGeom>
          <a:solidFill>
            <a:srgbClr val="120C48"/>
          </a:solidFill>
          <a:ln>
            <a:noFill/>
          </a:ln>
          <a:effectLst/>
          <a:extLst/>
        </p:spPr>
        <p:txBody>
          <a:bodyPr wrap="none" anchor="ctr"/>
          <a:lstStyle/>
          <a:p>
            <a:pPr algn="ctr" defTabSz="914400">
              <a:spcBef>
                <a:spcPct val="20000"/>
              </a:spcBef>
            </a:pPr>
            <a:r>
              <a:rPr lang="en-US" sz="900" b="1" dirty="0">
                <a:solidFill>
                  <a:prstClr val="white"/>
                </a:solidFill>
              </a:rPr>
              <a:t>Customer &amp; Solution Profile</a:t>
            </a:r>
          </a:p>
        </p:txBody>
      </p:sp>
      <p:pic>
        <p:nvPicPr>
          <p:cNvPr id="21" name="Picture 20" descr="gillette stadium4.png"/>
          <p:cNvPicPr>
            <a:picLocks noChangeAspect="1"/>
          </p:cNvPicPr>
          <p:nvPr/>
        </p:nvPicPr>
        <p:blipFill rotWithShape="1">
          <a:blip r:embed="rId4" cstate="screen">
            <a:extLst>
              <a:ext uri="{28A0092B-C50C-407E-A947-70E740481C1C}">
                <a14:useLocalDpi xmlns:a14="http://schemas.microsoft.com/office/drawing/2010/main"/>
              </a:ext>
            </a:extLst>
          </a:blip>
          <a:srcRect l="13909" r="10011"/>
          <a:stretch/>
        </p:blipFill>
        <p:spPr>
          <a:xfrm>
            <a:off x="1143000" y="2078521"/>
            <a:ext cx="4600713" cy="2963129"/>
          </a:xfrm>
          <a:prstGeom prst="rect">
            <a:avLst/>
          </a:prstGeom>
        </p:spPr>
      </p:pic>
      <p:sp>
        <p:nvSpPr>
          <p:cNvPr id="2" name="Footer Placeholder 1"/>
          <p:cNvSpPr>
            <a:spLocks noGrp="1"/>
          </p:cNvSpPr>
          <p:nvPr>
            <p:ph type="ftr" sz="quarter" idx="11"/>
          </p:nvPr>
        </p:nvSpPr>
        <p:spPr/>
        <p:txBody>
          <a:bodyPr/>
          <a:lstStyle/>
          <a:p>
            <a:r>
              <a:rPr lang="en-US" dirty="0" smtClean="0">
                <a:solidFill>
                  <a:prstClr val="black">
                    <a:tint val="75000"/>
                  </a:prstClr>
                </a:solidFill>
              </a:rPr>
              <a:t>©2014 Extreme Networks, Inc. All rights reserved.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28CECAA-BC25-4A20-A0F9-515508910486}" type="slidenum">
              <a:rPr lang="en-US" smtClean="0">
                <a:solidFill>
                  <a:srgbClr val="584A83"/>
                </a:solidFill>
                <a:latin typeface="Arial"/>
              </a:rPr>
              <a:pPr/>
              <a:t>8</a:t>
            </a:fld>
            <a:endParaRPr lang="en-US" dirty="0">
              <a:solidFill>
                <a:srgbClr val="584A83"/>
              </a:solidFill>
              <a:latin typeface="Arial"/>
            </a:endParaRPr>
          </a:p>
        </p:txBody>
      </p:sp>
    </p:spTree>
    <p:extLst>
      <p:ext uri="{BB962C8B-B14F-4D97-AF65-F5344CB8AC3E}">
        <p14:creationId xmlns:p14="http://schemas.microsoft.com/office/powerpoint/2010/main" val="626357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bwMode="auto">
          <a:xfrm>
            <a:off x="3686577" y="820137"/>
            <a:ext cx="0" cy="1764190"/>
          </a:xfrm>
          <a:prstGeom prst="line">
            <a:avLst/>
          </a:prstGeom>
          <a:solidFill>
            <a:schemeClr val="accent1"/>
          </a:solidFill>
          <a:ln w="57150" cap="flat" cmpd="sng" algn="ctr">
            <a:solidFill>
              <a:schemeClr val="bg1">
                <a:lumMod val="65000"/>
              </a:schemeClr>
            </a:solidFill>
            <a:prstDash val="solid"/>
            <a:round/>
            <a:headEnd type="none" w="med" len="med"/>
            <a:tailEnd type="none" w="med" len="med"/>
          </a:ln>
          <a:effectLst/>
        </p:spPr>
      </p:cxnSp>
      <p:sp>
        <p:nvSpPr>
          <p:cNvPr id="16" name="Isosceles Triangle 15"/>
          <p:cNvSpPr/>
          <p:nvPr/>
        </p:nvSpPr>
        <p:spPr>
          <a:xfrm>
            <a:off x="3216620" y="1617075"/>
            <a:ext cx="4753407" cy="1137925"/>
          </a:xfrm>
          <a:prstGeom prst="triangle">
            <a:avLst/>
          </a:prstGeom>
          <a:gradFill>
            <a:gsLst>
              <a:gs pos="51000">
                <a:schemeClr val="bg1">
                  <a:lumMod val="50000"/>
                </a:schemeClr>
              </a:gs>
              <a:gs pos="18000">
                <a:schemeClr val="bg1"/>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pPr marL="0" indent="0"/>
            <a:r>
              <a:rPr lang="en-US" dirty="0" smtClean="0"/>
              <a:t>Apps Everywhere </a:t>
            </a:r>
            <a:br>
              <a:rPr lang="en-US" dirty="0" smtClean="0"/>
            </a:br>
            <a:r>
              <a:rPr lang="en-US" sz="1800" b="0" i="1" dirty="0" smtClean="0"/>
              <a:t>The </a:t>
            </a:r>
            <a:r>
              <a:rPr lang="en-US" sz="1800" i="1" dirty="0" smtClean="0"/>
              <a:t>solution</a:t>
            </a:r>
            <a:endParaRPr lang="en-US" sz="1600" b="0" i="1" dirty="0"/>
          </a:p>
        </p:txBody>
      </p:sp>
      <p:sp>
        <p:nvSpPr>
          <p:cNvPr id="11" name="TextBox 10"/>
          <p:cNvSpPr txBox="1"/>
          <p:nvPr/>
        </p:nvSpPr>
        <p:spPr>
          <a:xfrm>
            <a:off x="4130427" y="829499"/>
            <a:ext cx="2626488" cy="646331"/>
          </a:xfrm>
          <a:prstGeom prst="rect">
            <a:avLst/>
          </a:prstGeom>
          <a:noFill/>
        </p:spPr>
        <p:txBody>
          <a:bodyPr wrap="none" rtlCol="0">
            <a:spAutoFit/>
          </a:bodyPr>
          <a:lstStyle/>
          <a:p>
            <a:pPr algn="ctr"/>
            <a:r>
              <a:rPr lang="en-US" dirty="0" smtClean="0">
                <a:latin typeface="Tahoma" pitchFamily="34" charset="0"/>
                <a:ea typeface="Tahoma" pitchFamily="34" charset="0"/>
                <a:cs typeface="Tahoma" pitchFamily="34" charset="0"/>
              </a:rPr>
              <a:t>Extreme Networks </a:t>
            </a:r>
            <a:r>
              <a:rPr lang="en-US" sz="1800" dirty="0" smtClean="0">
                <a:latin typeface="Tahoma" pitchFamily="34" charset="0"/>
                <a:ea typeface="Tahoma" pitchFamily="34" charset="0"/>
                <a:cs typeface="Tahoma" pitchFamily="34" charset="0"/>
              </a:rPr>
              <a:t>WiFi </a:t>
            </a:r>
          </a:p>
          <a:p>
            <a:pPr algn="ctr"/>
            <a:r>
              <a:rPr lang="en-US" sz="1800" dirty="0" smtClean="0">
                <a:latin typeface="Tahoma" pitchFamily="34" charset="0"/>
                <a:ea typeface="Tahoma" pitchFamily="34" charset="0"/>
                <a:cs typeface="Tahoma" pitchFamily="34" charset="0"/>
              </a:rPr>
              <a:t>Visibility</a:t>
            </a:r>
          </a:p>
        </p:txBody>
      </p:sp>
      <p:sp>
        <p:nvSpPr>
          <p:cNvPr id="45" name="TextBox 44"/>
          <p:cNvSpPr txBox="1"/>
          <p:nvPr/>
        </p:nvSpPr>
        <p:spPr>
          <a:xfrm>
            <a:off x="503783" y="803349"/>
            <a:ext cx="2428293" cy="369332"/>
          </a:xfrm>
          <a:prstGeom prst="rect">
            <a:avLst/>
          </a:prstGeom>
          <a:noFill/>
        </p:spPr>
        <p:txBody>
          <a:bodyPr wrap="none" rtlCol="0">
            <a:spAutoFit/>
          </a:bodyPr>
          <a:lstStyle/>
          <a:p>
            <a:r>
              <a:rPr lang="en-US" dirty="0" smtClean="0">
                <a:latin typeface="Tahoma" pitchFamily="34" charset="0"/>
                <a:ea typeface="Tahoma" pitchFamily="34" charset="0"/>
                <a:cs typeface="Tahoma" pitchFamily="34" charset="0"/>
              </a:rPr>
              <a:t>Full Network Visibility </a:t>
            </a:r>
            <a:endParaRPr lang="en-US" sz="1800" dirty="0">
              <a:latin typeface="Tahoma" pitchFamily="34" charset="0"/>
              <a:ea typeface="Tahoma" pitchFamily="34" charset="0"/>
              <a:cs typeface="Tahoma" pitchFamily="34" charset="0"/>
            </a:endParaRPr>
          </a:p>
        </p:txBody>
      </p:sp>
      <p:sp>
        <p:nvSpPr>
          <p:cNvPr id="4" name="AutoShape 4" descr="data:image/jpeg;base64,/9j/4AAQSkZJRgABAQAAAQABAAD/2wCEAAkGBhQSEBUUERQWFRUWGRUWGBgXFRkaFxcUFBgYGhoXExUXHCYeFxklGRYWHzsgIycqLCwvFR8xNTAqNSYrLCkBCQoKDgwOGA8PGjUlHyAsLCwpKSwpLywsKSopNSktLCkpKSksLiwpKSk0LCwpLCkpLCwsKS8pKSksLCwpLCkpKf/AABEIAOEA4QMBIgACEQEDEQH/xAAcAAEAAgMBAQEAAAAAAAAAAAAABgcEBQgDAgH/xABOEAABAwIDBAYECAgNBAMAAAABAAIDBBEFEiEGBzFBEyJRYXGBCDKRoRQjQlJyscHRMzVigpKTs/AYJENTVGNzdIOistLhJaPC0xUW8f/EABkBAQADAQEAAAAAAAAAAAAAAAABAgMEBf/EACERAQACAgICAwEBAAAAAAAAAAABAgMRITEEEhQiQRNR/9oADAMBAAIRAxEAPwC8UREBERAREQEREBERAREQfmbW3Piv1YeJEtaJG8WakdrT6w+3yWRBMHtDm8Cra42rFudPRERVWEREBERAREQEREBERAREQEREBERAREQEREBERAREQEREH45txY8CtDh9T0EroneqToewngfAiy360W0dL6rx9E/WPt9y2w6mfWf1hn3ERePxvUWrwTEc7crj1m+9vb4raLO1ZrOpa0tF43AvnOL258fD9/sWPX1ojbfi46NHaV90cBa3rG7jq495+wcPJNcbk9udQ90RFVYREQEREBERAREQEREBERAREQEREBERAREQEWPVV7I/Xdbu5+xaqo2kPyG+bvuH3rSuO1uoZXy0p3LerwrKfpI3N7Rp48veo1LjErvlkeFgvB1W88XuP5x+9b18e0c7YW8qs8afkUrmPBGhaf8A9BUobijOi6Tl2c83zfFRMntS/sW+TFF9bc2PNOPem9wtjppTK/g3Ro5X7vD6yt2o3QY4Y2hpYCB2aHzvxW5pMUjk0abHsOh/58ly5qW3vXDswXprW+WWiIud0iIiAiIgIiICIiAiIgIiICIiAiIgIixcTxOOnhfNO8MjjBc5x4AD6zysNSSAEHpWVjIo3SSvaxjAXOc4gNaBzJPBVDiXpDxitjZBFmpA60srgRI5p0zRM+SAet1tXWtZqrzeTvOmxOXK28dKw/Fx31db+Umtxd3cG8tbk73dpuWfWBtRW5oqc2cxg0kmHI/kRnt4nlYWcgu7EKETtZNAQ8PDTcEWc1wu1wPA6W8kptnOcjvJv3n7ls8Ow6OCJkULAyNgyta3gAFkrWM1ojUMZwUm3tMMSLCom8GDz1+tZLYwOAA8l9Is5tM9tIrEdQ/CwHiAseXDo3cWN8hY+0LJRImY6TMRPbT1GzjT6jiO46j71p6ugfH6w07RqPapgvxzQRY6hb0z2jvlz38atuuEboMcczR/Wb/mHgefmpDBO17czTcfvxWnxLAeLovNv+37lhYQ6QSfFi/zgeFu/sKvalMke1WdL3x29LcpSiIuR2iIiAiIgIiICIiAiIgIiICIiAubN828U1tQaaB38WhcRcHSWUaF/e0ageZ5i1p76NsjQ4eWRutNU3jYRxay3xjx4NIbfkXg8lzEgt7czurFRlra1l4QbwxuGkrgfwjxzjB4D5RGug61/rmzZvfRigdFTxNgmLiyKNhhDeNmta3oiwAcBwsF0LPXmKJplsXkNBDdAXW6xbe5DePHuUxEzOoRMxWNyzkWqj2ijPEOHlf6ismPF4j8sedx9atOO0fikZaT1LMRfEczXeqQfAgr7VGgiIgIiIC0u1uITU1FNNSQtmlYC4MJtftdYavIGuUWJtYG63SIOYtkd7tVBiPwirlfLHLZszeQZfR0TBo0suSAOILhzuumaeobIxr2ODmuAc1wNw5rhcEHmCDdc377dhBRVYqIW2gqCTYDSObi5o7AfWA+kOAU09H7bIywvoZXXdCM8V+JhJ6zfzXEeT7fJQXAiIgIiICIiAiIgIiICIiAiLDxnERT000zuEUckh8I2l32IOad9G0fwrFZWg3jp/iG9l2fhD49IXDwaFG37H1ojbIaSo6NzQ9rxC8tLXC4OYAixButXLMXOLn6ucS5xPMk3N/MlW7hXpFTMDWyUUTgAGgRPdHoNAAHB/sRDI3A7DkyPr52kCPNHCHAg5yLSPsewHKO9zuxWVi1b0kht6o0H3+f3LfT4iGMYZWkFw1aOtY21F9LgE2usTpaV/ENHkW+8WXRh+v205s/2+sTEI+ikH/xED/Uf7Hg/XdecmzXzX+1v2grp/vT9cs+Pf8AOWHgtFnkufVbqe88h+/YpLNM1gu4gDvXhQ0nRR5RqeJ7z5+xaPEKed7rvYe4DUAd1lhOst++HTG8NOI3Ms2faRo9RpPeTb/leLdpTzYP0v8Ahah8ZHEEeIt9a+VvGGmunNPkZN9pTh+LCUkBpFhcnSy9ZMTja4tc4Ajjx+vgsSnaKeAuPrHX848B5feo695JJOpOp8SsK4q3mddOi2a1KxE9plHVsd6rmnwIXqoFNOB3n9+Kx2Vjwbte4eDiPqWnxN9Sz+bruEk292YFfh81PYZy3NGeyZmrDflc9U9ziuXtjcfdQYhBUagRvGcczG7qyNI7cpd5gLqHC8RMVNJUVUh6NjXOu7kxgJc7tPDh3d65Rx3ERUVU0zWZBLJJIGD5Ie4uy+9cl6+tpq7aX96xb/XZzHAgEag6g9oX6orutxb4RhFI88RH0bvGEmO57zkB81KlRcREQEREBERAREQEREBRDe5UmPBawjmxrP1kjGH3OUvUG31j/odV4wft4kHLazsBe1tXTl/qCaIuv80Pbe/ldb3dliNHDXh2IhjoDHI0h8XStzG2W7A13YdbK4KbZ/ZuvcGw/B+kfo1scr4Xk9jY8zbnuyohNtpYzZjuXWHmbfcVo1L4qFoibESXta1rbuN3HKLAudzdpxWrn2b+Y/ycPtH3Lsw5axX1lxZ8Fpt7VaRZ2EOcZWgOIF7mxPAC/wBi+5MBlHAA+B++y/cPpnxytLmOA4E2uNRbiFta9ZrOpYVpato3DNxrE3xva1htpc6A3udOPh71is2jeOLWn2j7V77QURJD2i4tY91ufhqtGqY6UtSOGmXJet55b5m0jT6zD5EH67L7biNO43LQDx1Zz8RdR5eMlSBw1Kt8es9KfJtHaW1LoZgM0g04Wdbj3FYsuzbSOpIR3kA/VZRKSUu4r8ZIW+qSPA2+pXjx7Vj62Unya2n7VbyXZCT5L2u8bj714RbMTZ2hzbNJ1cHA2HPndYsWNTN4SO8zf/VdSOHGTDRvqatwDGNdITYAhjR2cyeQ53CrkvlxxuZhbFTDltqImFcb/cblZTx0UEcnRuAfK8MdkysPUjz2txGYj8lvaqEV20npJ6/G0Wl+LJ9bfRczU+ah29bbynxR9O+nifGY2yCTO1gJLiy1nMcc3qnjbivOeotH0earNhT2n5FRIB4OZG763FWgqm9HIf8AT6j+8H9lGrZUJEREBERAREQEREBERAUV3p0XS4NWNHKIv/VESf8AgpUvCupGyxPjfq17XMd9F4IPuKDilXZ6P2xvr4jMNBmjgv7JJB72A/TVN19E6GaSKQWdG90bh+Uwlp94K64w2iYcPgZRWbCYo8l+cRaCNQNSQQSedyrRG50rM6jcNdX1xkkLgSBwb4D97+a/I8RkHB7vM3+tesmCSj5N/AhY0lI9vrMcPI/WvRj0mNQ8q39Inc7ZkePyjiQfEfdZZMe0p+UweR+whaB9U0d68X1Z5aKf4Vn8R8i1f1LmbRx/KDm+Qt7ivg1lJIdSy/eC0+3RQ1zyeK+oYXPcGtBJPIJ8Wsc70n5d54mIlL34FBJ6rj+a8Ee+6w5djh8mT2t+0ELCrq6nwmmdU1bhnsQxotmc63qRDm48zwA7rlc84lvFr5amSdtTNEZHF2WOV7WNHBrQ0GxAAA1GtlyWzWpOq23Dsrgpeu711LoiXZKYcCx3mQfeFhy4FO3jG4+Fj9RVLUO+nFY7fxnpAOUkUbv8waHe9SKh9I2rb+GpoJB+QXxn3l49ytHl3jtWfCxz1tZOF4Q6SYNe1zQNXXBHVHLXt4eag/pAbZ6sw6E6DLJPbt4xxn3PI+gtlQekhTH8PSzM+g9kg/zZFmSbwdnq0l1SyLO7iZqU5vORrHf6lllzTknlthwxiiYhzsi6H/8AouzlX+Bkha4/zVWQ79W95t+iqGx6CJlVMynLnQske2NziC5zGkgOJAAN7X4c1k2dCej9RlmEFx/lJ5XjwAZH9cZVlqPbv8G+C4ZSwkWc2JpcOySTrvH6TnKQqEiIiAiIgIiICIiAiIgIiIOa9/GzPwfEunaLR1Tc/d0rLNkH+h355Vg7gtrBPRGkefjKY9W/EwPJLT35XZm9wydqlG8zY7/5HD3xNA6VnxkJ/rGg9UnscCW+YPJc07JbSS4bXMnaDdhLZGHTMwmz43DkdOfAtB5IOwUWHg+LR1UEc8Ds0cjQ5p7jyI5EG4I5EELMQectM13rNa7xAP1rDlwCB3GMDwuPqK2CK0XtHUqzStu4aluzEAPqk+Lj96YnQTNhLaDoIpDzlY5zfYwgk+N/ArbIpte1u5RXHSvUOfNrN0WNVMplnliqn8rS5bDsYx7WtYO4aKF1+7LE4fXopj3sb0g9sRcut0VF3FFVRviOWVjmHse0tPscAvFdtSwtcLOAcDyIuPYVoa/d7h01+koqck8SImtd+kwA+9ByGi6Zr9w2FyeoyWH+zmcfdLnUZxX0c4Whz4650bWgk9LG1wAGpLntcywtzspQoxSjdpsz8OxOCIi8bXdLL2dFGQSD9I5WfnqOVcTWyOax/SNDiGvsWh7QdHBp1AI1se1dGbjdijSURqJW2mqcrrHiyEasb3F1y8+LexBZiIihIiIgIiICIiAiIgIiICIiAqL35bti1zsQpW9U61DAOB/ngOw/K7+tzcRei+XsDgQ4AgixBFwQeII5hBzJup3nOw2Xop7upJDdwGpiedOkYOY4Xbztcaix6Xo6xksbZInNex4Dmuabtc08CCOIXP8AvV3POpS+qoWl1Pq58Y1dD2lo4ui97fDURrYDehUYY7KPjadxu6Fx4E8XRO+Q73HmOYDqtFH9k9u6TEWZqaQFwF3RO6srPpM5j8oXHepAgIiICIiAiLVbQ7UU1DF0lVK2NvIE3c89kbBq4+AQbRzgBc6ALn7fDvYFVmo6J3xANpZR/LEfIYf5sHn8o93raneLvjmxDNDTgwUp0Iv8ZKP60jQN/IGnaTyx92m6uXEniWXNHSNPWfwdJbiyG/HsLuA7zogy9z27c184qKhv8VidwI0mkGoYO1g4u8hzNulVjYdh0cETIoWBkbAGta3gAP3481koCIiAiIgIiICIiAiIgIiICIiAiIgKq9vtxkNUXTUJbTzHUsI+JkPgPwbu8Aju5q1EQcdYvgFXh04E8ckEjTdjwSLkc4pWmx8WlTLZzfzX04DZ8lUwfP6slv7Ro18XNJ710XXUEczDHNGyRh4te0OafFp0Vd4/uCoJ7ugMlM4/MOaO/wBB9yPAOAQeOFekLQyACeOaB3PqiRnk5hzH9FSCDfBhT+FYwfSZI3/UwKrcS9HOsaT0FRBKPys8bvZZw960U25DFmnSna7vbPF/5OCC8Zt7uFN41kZ+i2R3ua0rR4n6QGHR36ITTnlljyjzMhaR7Cqnj3JYseNMG+M8P2PK3OH+jxXvI6WWniHPrOe72BoH+ZB9bQ+kJWTAtpY2UzT8o/GSeRcAwfonxVfxxVeIVGgmqp3cfWe+3eT6rR32A7leeBejzRxEGqlkqCPkj4qM+IaS/wDzKyMIwOClj6OmiZEzsY0C57XW1ce86oKk2E3BBpbNiZDjxFOw9UH+uePW+i3TvI0VzQwtY0NYA1rQAAAAABoAANAO5faICIiAiIgIiICIiAiIgIiICItNtdtOzD6R9TK1z2sLAWstmOdwaLZiBxKDcoqvwjf5S1FRFA2nqA6WRkYJ6OwMjg0E2fe1yvTHd+9LS1MtO+nnc6J7oyW9HYlptcXdeyCzEUTwreJDPhkuINjkEcQkJYcuc9FxtY296iH8I6j/AKNU/wDb/wB6C20UV203hRYbBDNLHI9sxsAzLcdXNrmIHBarY7fLS4jVCmZHLG9zXOaZMlnFguWjK4m+XMfzSgn6KEbc714MLnZDNDLIXsEgLMlrFzm2OZwN7tPtXvsFvKhxV0ohikj6IMJ6TLrnLgLZXH5pQTBFVlf6QVJFLJE6nqCY3vYSOjsSxxaSLv4aLH/hHUf9Gqf+3/vQW2i0+yW0rMQpI6qNrmNkzgNfbMMj3MN8pI4tKh+1u/Oko5nQxsfUSMJa/IQ2NrhxbnPEg9gI70FkIqcpPSRhLvjKOVo7WyMcfYQ361cYKAiquu9ISkilfGaeoJY5zCR0diWEgkdfuW32L3wU2JVPweOKWN+RzwZMljlIuBlcTexv5FBPURVNJ6RVI1xHwao0JH8ny/PQWyiw8HxVlTTxTxG7JWNe2/GzhextwI4HvChu2e+Olw6qNNJHLK8Na5xjyWaX3Iaczgb5bHwcEE+RRjYTbyLFIpJIY5IxG4MIfluSWg3GUnTVSdAREQEREBERAWHi2ERVULoahjZI3cWuGmhuD3EHW/csxEHKmz9KMNx+KKoaHCGpEZzjSzjZko7CMzJAe4L023hFfj80VM1reknEAsNC9pDHyOtx6we4nsUs9IfZvo6iGtYLCUdE8j+cj1YSe0suP8JeHo+7PGatlrJLkQgtaTzmmvc35kMzfrAiF24fsvTQ0vwWOFggIyuYRcPuLOL/AJxPMrljZOiZJi9PE9odG6pYxzCLtLDJbKR2WXXZXJWxf47pf72z9qiV8b6sPjdgsznMaTF0RjNtWEyxtOTs6pI8Cub8DxN9LURVMfGKRrh2Et1LT3EXHgSumN834jqvCH9vEqM2S2c+F4TiZaLvpzTVDPBgnEg84y4+LQgsDf50E+H0dXG1pdI9gbJbrGF8Ujw0nsub27Vt/R7omDDHyhjRI+V7XPt1nNZlygnsGY+0qpqzaPp8AipnG7qaqAH9lLFM5vscHjuGVXB6P34o/wAeb6mIPqh3G0bamaepcagSl7sjwWNY578xIcxwJtqNe1UPtU+Cavkbh8QZDnEcLW5iX2OUO6xJJe7UDsICvrfhtj8EoDBGbTVWaMW4ti/lHeYIZ+eTyVebhNjfhFWauRvxVN6lxo6cjS30GnN4uYgtKlw92EbPPYHfGQU8r78hO8OecvcJHWHcAqL3U7KR4hiTYp7uiax8rwCQXBlgG5hqAXPbe2trroPej+Jq3+xd9ipz0d/xrL/dpP2sCCwNptxFHUOjNMfgmQODgxmYPvaxOZ2hFj7VZa/V41tU2KN8jtGsa55+i0En3BByxtpTxz49NFAxrGuqWwhrRYZszY3m3aX5j5rI2Qk+AbRxs4BlVJTn6L3Ph9nWB8lrdicWiGLw1NY/IwSune8hzuuA540aCTeTLy5r63hYrDJi09RRSZ43PZKxwa5vXytLtHAH8IDyRDrVcmbzcOZFjFVFCxrGB7A1rRZozRsOg5aknzXVWGVwmgjlb6sjGSDwe0OHuK5d3tfjyr+mz9lGiVj7jdsmx0FTT1DsvwPPNrxEJuXgD8l4d+sCpfH8Skqp5aqUG80j3dwOhyDua1zB4WUu3tYU/D8UqeiJZFWML9ODmSvDpGfrWXt2ZV5bw9mzQ0WGROFpHRTTSdvSSujJB72tys/MRC59ydCxmDU72Ma10nSOeQNXuEsjQXHmQ0AeSnihW5r8R0nhL+2lU1RIiIgIiICIiAiIgqT0i6+P4DDDnb0pnbJkv1ujEczS+3zcxAv3rw9HKvj+DVEOdvS9L0mS/W6PJG3Pb5ubS6lu3O6yDFJmSzSysMbMgEeSxGYuuczTrqvnYfdRT4XUPmhlme58ZjIkyWsXNdcZWg3uwe1BMa2sZFG6SVwYxgLnOcbBrRxJPYuSNlK5keL08r3Bsbalj3PJ6oYJL5ieyy6ux3CG1VNLTvJa2VjoyW2zAOFri4Iuq1/g5Uf9JqfbF/60G731YhG3BZmue0Ol6IRi+ryJY3nL29UE+Sgvo5VsQfWQvc3PKIcrCdXtYJs9hzADhfxVnbZ7vYcSghhmkkY2E3BZluerl62ZpHBarZDc3TYdVNqYppnua17bPyZbPFjfKwFBz7tts+aGvqKbXKx92d8TutGT2nK4Dxur29H78Uf48v1MW1243UU2JzMmlfLG9rMl48nWaCSM2Zp1GY+1bjYvY+PDab4PC97253Pu/Lmu61x1QBbRBzPvH2pdiGIyym4Y0mKIH5MUZIF+wk5nHvcVbeCbyMLwrC2w00zaiWNoJY1sjDLK4jO7O+OwFyTryaAvWf0d6NznONRU3cS7jFxJv/Nr4/g5UX9IqfbF/wCtBIafGDjWB1D44jG6aOojawuzHO0ODetYcXAclRW6rauPDsSbLPdsTmvikIBJaH2IdlGps5rb21tfjwXSWx+yseHUraaJz3ta57rvtmu83PqgD3KJ7W7jaOsmdNG99PI8kvyBro3OPFxYeBPcQDxtdB4bT7+KSndGKUCrzhxcWPLMlrWBzMNybnwstvvf2iZTYVO0va2Sdjoo2k9Z+cta/KO5jySopSejfAD8ZVyuHY2NjT7SXfUpvt3u6hxURCaSSPoS8jo8uufLfNmafmj2oKA3WbHQYlWPhqZHRgRlzQxzQ9zw5ugztdcBuYnTsX3vW2Jp8MqY4qaV7w6PM8SOaXtdmNr5GtsCLW05FXRsfucpsOqm1MU0z3Na5tn5Mtnix9VgK+9stz9PiVV8ImmmY7K1lmZMtm3ses0m+qBuY2hZUYVDGHh0sDejkbfrMAc8R3HYWNFvAqiN5tfHNjFVJE9r2Oe2zmm7TaNgNjz1BHkuhdg928OFdN0EksnTdHfpMunR57ZcrR88+xRaT0daNzifhFTqSeMXP/DQWbRVUU8bZYnNkY4Xa4WII7QVRPpF18b6unjY9rnxMeJGg6sLyxzcw5Xbqru2cwNtHSxU0bnObE3KC62Yi5OtgBzUO2r3LU1fVyVMs07HyZLtZ0eUZGNYLZmE8Gg8UHvuTro34NAxjw50fSNeAdWOdK9wDhyu1wPmp4ozsLsHFhcUkcMkjxI4PJky3BAAsMrRpopMgIiICIiAiIgIiICIiAiIgIiICIiAiIgIiICIiAiIgIiICIiAiIgIiICIiD//2Q=="/>
          <p:cNvSpPr>
            <a:spLocks noChangeAspect="1" noChangeArrowheads="1"/>
          </p:cNvSpPr>
          <p:nvPr/>
        </p:nvSpPr>
        <p:spPr bwMode="auto">
          <a:xfrm>
            <a:off x="155575" y="-1549003"/>
            <a:ext cx="4305300" cy="322897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data:image/jpeg;base64,/9j/4AAQSkZJRgABAQAAAQABAAD/2wCEAAkGBhQSEBUUERQWFRUWGRUWGBgXFRkaFxcUFBgYGhoXExUXHCYeFxklGRYWHzsgIycqLCwvFR8xNTAqNSYrLCkBCQoKDgwOGA8PGjUlHyAsLCwpKSwpLywsKSopNSktLCkpKSksLiwpKSk0LCwpLCkpLCwsKS8pKSksLCwpLCkpKf/AABEIAOEA4QMBIgACEQEDEQH/xAAcAAEAAgMBAQEAAAAAAAAAAAAABgcEBQgDAgH/xABOEAABAwIDBAYECAgNBAMAAAABAAIDBBEFEiEGBzFBEyJRYXGBCDKRoRQjQlJyscHRMzVigpKTs/AYJENTVGNzdIOistLhJaPC0xUW8f/EABkBAQADAQEAAAAAAAAAAAAAAAABAgMEBf/EACERAQACAgICAwEBAAAAAAAAAAABAgMRITEEEhQiQRNR/9oADAMBAAIRAxEAPwC8UREBERAREQEREBERAREQfmbW3Piv1YeJEtaJG8WakdrT6w+3yWRBMHtDm8Cra42rFudPRERVWEREBERAREQEREBERAREQEREBERAREQEREBERAREQEREH45txY8CtDh9T0EroneqToewngfAiy360W0dL6rx9E/WPt9y2w6mfWf1hn3ERePxvUWrwTEc7crj1m+9vb4raLO1ZrOpa0tF43AvnOL258fD9/sWPX1ojbfi46NHaV90cBa3rG7jq495+wcPJNcbk9udQ90RFVYREQEREBERAREQEREBERAREQEREBERAREQEWPVV7I/Xdbu5+xaqo2kPyG+bvuH3rSuO1uoZXy0p3LerwrKfpI3N7Rp48veo1LjErvlkeFgvB1W88XuP5x+9b18e0c7YW8qs8afkUrmPBGhaf8A9BUobijOi6Tl2c83zfFRMntS/sW+TFF9bc2PNOPem9wtjppTK/g3Ro5X7vD6yt2o3QY4Y2hpYCB2aHzvxW5pMUjk0abHsOh/58ly5qW3vXDswXprW+WWiIud0iIiAiIgIiICIiAiIgIiICIiAiIgIixcTxOOnhfNO8MjjBc5x4AD6zysNSSAEHpWVjIo3SSvaxjAXOc4gNaBzJPBVDiXpDxitjZBFmpA60srgRI5p0zRM+SAet1tXWtZqrzeTvOmxOXK28dKw/Fx31db+Umtxd3cG8tbk73dpuWfWBtRW5oqc2cxg0kmHI/kRnt4nlYWcgu7EKETtZNAQ8PDTcEWc1wu1wPA6W8kptnOcjvJv3n7ls8Ow6OCJkULAyNgyta3gAFkrWM1ojUMZwUm3tMMSLCom8GDz1+tZLYwOAA8l9Is5tM9tIrEdQ/CwHiAseXDo3cWN8hY+0LJRImY6TMRPbT1GzjT6jiO46j71p6ugfH6w07RqPapgvxzQRY6hb0z2jvlz38atuuEboMcczR/Wb/mHgefmpDBO17czTcfvxWnxLAeLovNv+37lhYQ6QSfFi/zgeFu/sKvalMke1WdL3x29LcpSiIuR2iIiAiIgIiICIiAiIgIiICIiAubN828U1tQaaB38WhcRcHSWUaF/e0ageZ5i1p76NsjQ4eWRutNU3jYRxay3xjx4NIbfkXg8lzEgt7czurFRlra1l4QbwxuGkrgfwjxzjB4D5RGug61/rmzZvfRigdFTxNgmLiyKNhhDeNmta3oiwAcBwsF0LPXmKJplsXkNBDdAXW6xbe5DePHuUxEzOoRMxWNyzkWqj2ijPEOHlf6ismPF4j8sedx9atOO0fikZaT1LMRfEczXeqQfAgr7VGgiIgIiIC0u1uITU1FNNSQtmlYC4MJtftdYavIGuUWJtYG63SIOYtkd7tVBiPwirlfLHLZszeQZfR0TBo0suSAOILhzuumaeobIxr2ODmuAc1wNw5rhcEHmCDdc377dhBRVYqIW2gqCTYDSObi5o7AfWA+kOAU09H7bIywvoZXXdCM8V+JhJ6zfzXEeT7fJQXAiIgIiICIiAiIgIiICIiAiLDxnERT000zuEUckh8I2l32IOad9G0fwrFZWg3jp/iG9l2fhD49IXDwaFG37H1ojbIaSo6NzQ9rxC8tLXC4OYAixButXLMXOLn6ucS5xPMk3N/MlW7hXpFTMDWyUUTgAGgRPdHoNAAHB/sRDI3A7DkyPr52kCPNHCHAg5yLSPsewHKO9zuxWVi1b0kht6o0H3+f3LfT4iGMYZWkFw1aOtY21F9LgE2usTpaV/ENHkW+8WXRh+v205s/2+sTEI+ikH/xED/Uf7Hg/XdecmzXzX+1v2grp/vT9cs+Pf8AOWHgtFnkufVbqe88h+/YpLNM1gu4gDvXhQ0nRR5RqeJ7z5+xaPEKed7rvYe4DUAd1lhOst++HTG8NOI3Ms2faRo9RpPeTb/leLdpTzYP0v8Ahah8ZHEEeIt9a+VvGGmunNPkZN9pTh+LCUkBpFhcnSy9ZMTja4tc4Ajjx+vgsSnaKeAuPrHX848B5feo695JJOpOp8SsK4q3mddOi2a1KxE9plHVsd6rmnwIXqoFNOB3n9+Kx2Vjwbte4eDiPqWnxN9Sz+bruEk292YFfh81PYZy3NGeyZmrDflc9U9ziuXtjcfdQYhBUagRvGcczG7qyNI7cpd5gLqHC8RMVNJUVUh6NjXOu7kxgJc7tPDh3d65Rx3ERUVU0zWZBLJJIGD5Ie4uy+9cl6+tpq7aX96xb/XZzHAgEag6g9oX6orutxb4RhFI88RH0bvGEmO57zkB81KlRcREQEREBERAREQEREBRDe5UmPBawjmxrP1kjGH3OUvUG31j/odV4wft4kHLazsBe1tXTl/qCaIuv80Pbe/ldb3dliNHDXh2IhjoDHI0h8XStzG2W7A13YdbK4KbZ/ZuvcGw/B+kfo1scr4Xk9jY8zbnuyohNtpYzZjuXWHmbfcVo1L4qFoibESXta1rbuN3HKLAudzdpxWrn2b+Y/ycPtH3Lsw5axX1lxZ8Fpt7VaRZ2EOcZWgOIF7mxPAC/wBi+5MBlHAA+B++y/cPpnxytLmOA4E2uNRbiFta9ZrOpYVpato3DNxrE3xva1htpc6A3udOPh71is2jeOLWn2j7V77QURJD2i4tY91ufhqtGqY6UtSOGmXJet55b5m0jT6zD5EH67L7biNO43LQDx1Zz8RdR5eMlSBw1Kt8es9KfJtHaW1LoZgM0g04Wdbj3FYsuzbSOpIR3kA/VZRKSUu4r8ZIW+qSPA2+pXjx7Vj62Unya2n7VbyXZCT5L2u8bj714RbMTZ2hzbNJ1cHA2HPndYsWNTN4SO8zf/VdSOHGTDRvqatwDGNdITYAhjR2cyeQ53CrkvlxxuZhbFTDltqImFcb/cblZTx0UEcnRuAfK8MdkysPUjz2txGYj8lvaqEV20npJ6/G0Wl+LJ9bfRczU+ah29bbynxR9O+nifGY2yCTO1gJLiy1nMcc3qnjbivOeotH0earNhT2n5FRIB4OZG763FWgqm9HIf8AT6j+8H9lGrZUJEREBERAREQEREBERAUV3p0XS4NWNHKIv/VESf8AgpUvCupGyxPjfq17XMd9F4IPuKDilXZ6P2xvr4jMNBmjgv7JJB72A/TVN19E6GaSKQWdG90bh+Uwlp94K64w2iYcPgZRWbCYo8l+cRaCNQNSQQSedyrRG50rM6jcNdX1xkkLgSBwb4D97+a/I8RkHB7vM3+tesmCSj5N/AhY0lI9vrMcPI/WvRj0mNQ8q39Inc7ZkePyjiQfEfdZZMe0p+UweR+whaB9U0d68X1Z5aKf4Vn8R8i1f1LmbRx/KDm+Qt7ivg1lJIdSy/eC0+3RQ1zyeK+oYXPcGtBJPIJ8Wsc70n5d54mIlL34FBJ6rj+a8Ee+6w5djh8mT2t+0ELCrq6nwmmdU1bhnsQxotmc63qRDm48zwA7rlc84lvFr5amSdtTNEZHF2WOV7WNHBrQ0GxAAA1GtlyWzWpOq23Dsrgpeu711LoiXZKYcCx3mQfeFhy4FO3jG4+Fj9RVLUO+nFY7fxnpAOUkUbv8waHe9SKh9I2rb+GpoJB+QXxn3l49ytHl3jtWfCxz1tZOF4Q6SYNe1zQNXXBHVHLXt4eag/pAbZ6sw6E6DLJPbt4xxn3PI+gtlQekhTH8PSzM+g9kg/zZFmSbwdnq0l1SyLO7iZqU5vORrHf6lllzTknlthwxiiYhzsi6H/8AouzlX+Bkha4/zVWQ79W95t+iqGx6CJlVMynLnQske2NziC5zGkgOJAAN7X4c1k2dCej9RlmEFx/lJ5XjwAZH9cZVlqPbv8G+C4ZSwkWc2JpcOySTrvH6TnKQqEiIiAiIgIiICIiAiIgIiIOa9/GzPwfEunaLR1Tc/d0rLNkH+h355Vg7gtrBPRGkefjKY9W/EwPJLT35XZm9wydqlG8zY7/5HD3xNA6VnxkJ/rGg9UnscCW+YPJc07JbSS4bXMnaDdhLZGHTMwmz43DkdOfAtB5IOwUWHg+LR1UEc8Ds0cjQ5p7jyI5EG4I5EELMQectM13rNa7xAP1rDlwCB3GMDwuPqK2CK0XtHUqzStu4aluzEAPqk+Lj96YnQTNhLaDoIpDzlY5zfYwgk+N/ArbIpte1u5RXHSvUOfNrN0WNVMplnliqn8rS5bDsYx7WtYO4aKF1+7LE4fXopj3sb0g9sRcut0VF3FFVRviOWVjmHse0tPscAvFdtSwtcLOAcDyIuPYVoa/d7h01+koqck8SImtd+kwA+9ByGi6Zr9w2FyeoyWH+zmcfdLnUZxX0c4Whz4650bWgk9LG1wAGpLntcywtzspQoxSjdpsz8OxOCIi8bXdLL2dFGQSD9I5WfnqOVcTWyOax/SNDiGvsWh7QdHBp1AI1se1dGbjdijSURqJW2mqcrrHiyEasb3F1y8+LexBZiIihIiIgIiICIiAiIgIiICIiAqL35bti1zsQpW9U61DAOB/ngOw/K7+tzcRei+XsDgQ4AgixBFwQeII5hBzJup3nOw2Xop7upJDdwGpiedOkYOY4Xbztcaix6Xo6xksbZInNex4Dmuabtc08CCOIXP8AvV3POpS+qoWl1Pq58Y1dD2lo4ui97fDURrYDehUYY7KPjadxu6Fx4E8XRO+Q73HmOYDqtFH9k9u6TEWZqaQFwF3RO6srPpM5j8oXHepAgIiICIiAiLVbQ7UU1DF0lVK2NvIE3c89kbBq4+AQbRzgBc6ALn7fDvYFVmo6J3xANpZR/LEfIYf5sHn8o93raneLvjmxDNDTgwUp0Iv8ZKP60jQN/IGnaTyx92m6uXEniWXNHSNPWfwdJbiyG/HsLuA7zogy9z27c184qKhv8VidwI0mkGoYO1g4u8hzNulVjYdh0cETIoWBkbAGta3gAP3481koCIiAiIgIiICIiAiIgIiICIiAiIgKq9vtxkNUXTUJbTzHUsI+JkPgPwbu8Aju5q1EQcdYvgFXh04E8ckEjTdjwSLkc4pWmx8WlTLZzfzX04DZ8lUwfP6slv7Ro18XNJ710XXUEczDHNGyRh4te0OafFp0Vd4/uCoJ7ugMlM4/MOaO/wBB9yPAOAQeOFekLQyACeOaB3PqiRnk5hzH9FSCDfBhT+FYwfSZI3/UwKrcS9HOsaT0FRBKPys8bvZZw960U25DFmnSna7vbPF/5OCC8Zt7uFN41kZ+i2R3ua0rR4n6QGHR36ITTnlljyjzMhaR7Cqnj3JYseNMG+M8P2PK3OH+jxXvI6WWniHPrOe72BoH+ZB9bQ+kJWTAtpY2UzT8o/GSeRcAwfonxVfxxVeIVGgmqp3cfWe+3eT6rR32A7leeBejzRxEGqlkqCPkj4qM+IaS/wDzKyMIwOClj6OmiZEzsY0C57XW1ce86oKk2E3BBpbNiZDjxFOw9UH+uePW+i3TvI0VzQwtY0NYA1rQAAAAABoAANAO5faICIiAiIgIiICIiAiIgIiICItNtdtOzD6R9TK1z2sLAWstmOdwaLZiBxKDcoqvwjf5S1FRFA2nqA6WRkYJ6OwMjg0E2fe1yvTHd+9LS1MtO+nnc6J7oyW9HYlptcXdeyCzEUTwreJDPhkuINjkEcQkJYcuc9FxtY296iH8I6j/AKNU/wDb/wB6C20UV203hRYbBDNLHI9sxsAzLcdXNrmIHBarY7fLS4jVCmZHLG9zXOaZMlnFguWjK4m+XMfzSgn6KEbc714MLnZDNDLIXsEgLMlrFzm2OZwN7tPtXvsFvKhxV0ohikj6IMJ6TLrnLgLZXH5pQTBFVlf6QVJFLJE6nqCY3vYSOjsSxxaSLv4aLH/hHUf9Gqf+3/vQW2i0+yW0rMQpI6qNrmNkzgNfbMMj3MN8pI4tKh+1u/Oko5nQxsfUSMJa/IQ2NrhxbnPEg9gI70FkIqcpPSRhLvjKOVo7WyMcfYQ361cYKAiquu9ISkilfGaeoJY5zCR0diWEgkdfuW32L3wU2JVPweOKWN+RzwZMljlIuBlcTexv5FBPURVNJ6RVI1xHwao0JH8ny/PQWyiw8HxVlTTxTxG7JWNe2/GzhextwI4HvChu2e+Olw6qNNJHLK8Na5xjyWaX3Iaczgb5bHwcEE+RRjYTbyLFIpJIY5IxG4MIfluSWg3GUnTVSdAREQEREBERAWHi2ERVULoahjZI3cWuGmhuD3EHW/csxEHKmz9KMNx+KKoaHCGpEZzjSzjZko7CMzJAe4L023hFfj80VM1reknEAsNC9pDHyOtx6we4nsUs9IfZvo6iGtYLCUdE8j+cj1YSe0suP8JeHo+7PGatlrJLkQgtaTzmmvc35kMzfrAiF24fsvTQ0vwWOFggIyuYRcPuLOL/AJxPMrljZOiZJi9PE9odG6pYxzCLtLDJbKR2WXXZXJWxf47pf72z9qiV8b6sPjdgsznMaTF0RjNtWEyxtOTs6pI8Cub8DxN9LURVMfGKRrh2Et1LT3EXHgSumN834jqvCH9vEqM2S2c+F4TiZaLvpzTVDPBgnEg84y4+LQgsDf50E+H0dXG1pdI9gbJbrGF8Ujw0nsub27Vt/R7omDDHyhjRI+V7XPt1nNZlygnsGY+0qpqzaPp8AipnG7qaqAH9lLFM5vscHjuGVXB6P34o/wAeb6mIPqh3G0bamaepcagSl7sjwWNY578xIcxwJtqNe1UPtU+Cavkbh8QZDnEcLW5iX2OUO6xJJe7UDsICvrfhtj8EoDBGbTVWaMW4ti/lHeYIZ+eTyVebhNjfhFWauRvxVN6lxo6cjS30GnN4uYgtKlw92EbPPYHfGQU8r78hO8OecvcJHWHcAqL3U7KR4hiTYp7uiax8rwCQXBlgG5hqAXPbe2trroPej+Jq3+xd9ipz0d/xrL/dpP2sCCwNptxFHUOjNMfgmQODgxmYPvaxOZ2hFj7VZa/V41tU2KN8jtGsa55+i0En3BByxtpTxz49NFAxrGuqWwhrRYZszY3m3aX5j5rI2Qk+AbRxs4BlVJTn6L3Ph9nWB8lrdicWiGLw1NY/IwSune8hzuuA540aCTeTLy5r63hYrDJi09RRSZ43PZKxwa5vXytLtHAH8IDyRDrVcmbzcOZFjFVFCxrGB7A1rRZozRsOg5aknzXVWGVwmgjlb6sjGSDwe0OHuK5d3tfjyr+mz9lGiVj7jdsmx0FTT1DsvwPPNrxEJuXgD8l4d+sCpfH8Skqp5aqUG80j3dwOhyDua1zB4WUu3tYU/D8UqeiJZFWML9ODmSvDpGfrWXt2ZV5bw9mzQ0WGROFpHRTTSdvSSujJB72tys/MRC59ydCxmDU72Ma10nSOeQNXuEsjQXHmQ0AeSnihW5r8R0nhL+2lU1RIiIgIiICIiAiIgqT0i6+P4DDDnb0pnbJkv1ujEczS+3zcxAv3rw9HKvj+DVEOdvS9L0mS/W6PJG3Pb5ubS6lu3O6yDFJmSzSysMbMgEeSxGYuuczTrqvnYfdRT4XUPmhlme58ZjIkyWsXNdcZWg3uwe1BMa2sZFG6SVwYxgLnOcbBrRxJPYuSNlK5keL08r3Bsbalj3PJ6oYJL5ieyy6ux3CG1VNLTvJa2VjoyW2zAOFri4Iuq1/g5Uf9JqfbF/60G731YhG3BZmue0Ol6IRi+ryJY3nL29UE+Sgvo5VsQfWQvc3PKIcrCdXtYJs9hzADhfxVnbZ7vYcSghhmkkY2E3BZluerl62ZpHBarZDc3TYdVNqYppnua17bPyZbPFjfKwFBz7tts+aGvqKbXKx92d8TutGT2nK4Dxur29H78Uf48v1MW1243UU2JzMmlfLG9rMl48nWaCSM2Zp1GY+1bjYvY+PDab4PC97253Pu/Lmu61x1QBbRBzPvH2pdiGIyym4Y0mKIH5MUZIF+wk5nHvcVbeCbyMLwrC2w00zaiWNoJY1sjDLK4jO7O+OwFyTryaAvWf0d6NznONRU3cS7jFxJv/Nr4/g5UX9IqfbF/wCtBIafGDjWB1D44jG6aOojawuzHO0ODetYcXAclRW6rauPDsSbLPdsTmvikIBJaH2IdlGps5rb21tfjwXSWx+yseHUraaJz3ta57rvtmu83PqgD3KJ7W7jaOsmdNG99PI8kvyBro3OPFxYeBPcQDxtdB4bT7+KSndGKUCrzhxcWPLMlrWBzMNybnwstvvf2iZTYVO0va2Sdjoo2k9Z+cta/KO5jySopSejfAD8ZVyuHY2NjT7SXfUpvt3u6hxURCaSSPoS8jo8uufLfNmafmj2oKA3WbHQYlWPhqZHRgRlzQxzQ9zw5ugztdcBuYnTsX3vW2Jp8MqY4qaV7w6PM8SOaXtdmNr5GtsCLW05FXRsfucpsOqm1MU0z3Na5tn5Mtnix9VgK+9stz9PiVV8ImmmY7K1lmZMtm3ses0m+qBuY2hZUYVDGHh0sDejkbfrMAc8R3HYWNFvAqiN5tfHNjFVJE9r2Oe2zmm7TaNgNjz1BHkuhdg928OFdN0EksnTdHfpMunR57ZcrR88+xRaT0daNzifhFTqSeMXP/DQWbRVUU8bZYnNkY4Xa4WII7QVRPpF18b6unjY9rnxMeJGg6sLyxzcw5Xbqru2cwNtHSxU0bnObE3KC62Yi5OtgBzUO2r3LU1fVyVMs07HyZLtZ0eUZGNYLZmE8Gg8UHvuTro34NAxjw50fSNeAdWOdK9wDhyu1wPmp4ozsLsHFhcUkcMkjxI4PJky3BAAsMrRpopMgIiICIiAiIgIiICIiAiIgIiICIiAiIgIiICIiAiIgIiICIiAiIgIiICIiD//2Q=="/>
          <p:cNvSpPr>
            <a:spLocks noChangeAspect="1" noChangeArrowheads="1"/>
          </p:cNvSpPr>
          <p:nvPr/>
        </p:nvSpPr>
        <p:spPr bwMode="auto">
          <a:xfrm>
            <a:off x="307975" y="-1434703"/>
            <a:ext cx="4305300" cy="322897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12" descr="https://mail.google.com/mail/u/0/?ui=2&amp;ik=9a18eeec4a&amp;view=att&amp;th=140bab7734d1585d&amp;attid=0.1&amp;disp=emb&amp;realattid=2d04324e0b9210f5_0.1&amp;zw&amp;atsh=1"/>
          <p:cNvSpPr>
            <a:spLocks noChangeAspect="1" noChangeArrowheads="1"/>
          </p:cNvSpPr>
          <p:nvPr/>
        </p:nvSpPr>
        <p:spPr bwMode="auto">
          <a:xfrm>
            <a:off x="155575" y="-2006203"/>
            <a:ext cx="12915900" cy="4186238"/>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14" descr="https://mail.google.com/mail/u/0/?ui=2&amp;ik=9a18eeec4a&amp;view=att&amp;th=140bab7734d1585d&amp;attid=0.1&amp;disp=emb&amp;realattid=2d04324e0b9210f5_0.1&amp;zw&amp;atsh=1"/>
          <p:cNvSpPr>
            <a:spLocks noChangeAspect="1" noChangeArrowheads="1"/>
          </p:cNvSpPr>
          <p:nvPr/>
        </p:nvSpPr>
        <p:spPr bwMode="auto">
          <a:xfrm>
            <a:off x="307975" y="-1891903"/>
            <a:ext cx="12915900" cy="4186238"/>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Rounded Rectangle 43"/>
          <p:cNvSpPr/>
          <p:nvPr/>
        </p:nvSpPr>
        <p:spPr bwMode="auto">
          <a:xfrm>
            <a:off x="7160822" y="1542365"/>
            <a:ext cx="1647825" cy="310910"/>
          </a:xfrm>
          <a:prstGeom prst="roundRect">
            <a:avLst/>
          </a:prstGeom>
          <a:solidFill>
            <a:srgbClr val="00B0F0"/>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pitchFamily="34" charset="0"/>
              </a:rPr>
              <a:t>Bandwidth per App</a:t>
            </a:r>
          </a:p>
        </p:txBody>
      </p:sp>
      <p:sp>
        <p:nvSpPr>
          <p:cNvPr id="46" name="Rounded Rectangle 45"/>
          <p:cNvSpPr/>
          <p:nvPr/>
        </p:nvSpPr>
        <p:spPr bwMode="auto">
          <a:xfrm>
            <a:off x="7156806" y="1182261"/>
            <a:ext cx="1647825" cy="310910"/>
          </a:xfrm>
          <a:prstGeom prst="roundRect">
            <a:avLst/>
          </a:prstGeom>
          <a:solidFill>
            <a:srgbClr val="00B0F0"/>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solidFill>
                  <a:schemeClr val="bg1"/>
                </a:solidFill>
                <a:latin typeface="Arial" pitchFamily="34" charset="0"/>
              </a:rPr>
              <a:t># of Clients per App</a:t>
            </a:r>
            <a:endParaRPr kumimoji="0" lang="en-US" sz="1200" b="0" i="0" u="none" strike="noStrike" cap="none" normalizeH="0" baseline="0" dirty="0" smtClean="0">
              <a:ln>
                <a:noFill/>
              </a:ln>
              <a:solidFill>
                <a:schemeClr val="bg1"/>
              </a:solidFill>
              <a:effectLst/>
              <a:latin typeface="Arial" pitchFamily="34" charset="0"/>
            </a:endParaRPr>
          </a:p>
        </p:txBody>
      </p:sp>
      <p:sp>
        <p:nvSpPr>
          <p:cNvPr id="47" name="Rounded Rectangle 46"/>
          <p:cNvSpPr/>
          <p:nvPr/>
        </p:nvSpPr>
        <p:spPr bwMode="auto">
          <a:xfrm>
            <a:off x="7144913" y="826651"/>
            <a:ext cx="1647825" cy="310910"/>
          </a:xfrm>
          <a:prstGeom prst="roundRect">
            <a:avLst/>
          </a:prstGeom>
          <a:solidFill>
            <a:srgbClr val="00B0F0"/>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pitchFamily="34" charset="0"/>
              </a:rPr>
              <a:t>Application</a:t>
            </a:r>
            <a:r>
              <a:rPr kumimoji="0" lang="en-US" sz="1200" b="0" i="0" u="none" strike="noStrike" cap="none" normalizeH="0" dirty="0" smtClean="0">
                <a:ln>
                  <a:noFill/>
                </a:ln>
                <a:solidFill>
                  <a:schemeClr val="bg1"/>
                </a:solidFill>
                <a:effectLst/>
                <a:latin typeface="Arial" pitchFamily="34" charset="0"/>
              </a:rPr>
              <a:t> Profile</a:t>
            </a:r>
            <a:endParaRPr kumimoji="0" lang="en-US" sz="1200" b="0" i="0" u="none" strike="noStrike" cap="none" normalizeH="0" baseline="0" dirty="0" smtClean="0">
              <a:ln>
                <a:noFill/>
              </a:ln>
              <a:solidFill>
                <a:schemeClr val="bg1"/>
              </a:solidFill>
              <a:effectLst/>
              <a:latin typeface="Arial" pitchFamily="34" charset="0"/>
            </a:endParaRPr>
          </a:p>
        </p:txBody>
      </p:sp>
      <p:sp>
        <p:nvSpPr>
          <p:cNvPr id="48" name="Rounded Rectangle 47"/>
          <p:cNvSpPr/>
          <p:nvPr/>
        </p:nvSpPr>
        <p:spPr bwMode="auto">
          <a:xfrm>
            <a:off x="7160822" y="1899759"/>
            <a:ext cx="1647825" cy="310910"/>
          </a:xfrm>
          <a:prstGeom prst="roundRect">
            <a:avLst/>
          </a:prstGeom>
          <a:solidFill>
            <a:srgbClr val="00B0F0"/>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pitchFamily="34" charset="0"/>
              </a:rPr>
              <a:t>App</a:t>
            </a:r>
            <a:r>
              <a:rPr kumimoji="0" lang="en-US" sz="1200" b="0" i="0" u="none" strike="noStrike" cap="none" normalizeH="0" dirty="0" smtClean="0">
                <a:ln>
                  <a:noFill/>
                </a:ln>
                <a:solidFill>
                  <a:schemeClr val="bg1"/>
                </a:solidFill>
                <a:effectLst/>
                <a:latin typeface="Arial" pitchFamily="34" charset="0"/>
              </a:rPr>
              <a:t> Response Time</a:t>
            </a:r>
            <a:endParaRPr kumimoji="0" lang="en-US" sz="1200" b="0" i="0" u="none" strike="noStrike" cap="none" normalizeH="0" baseline="0" dirty="0" smtClean="0">
              <a:ln>
                <a:noFill/>
              </a:ln>
              <a:solidFill>
                <a:schemeClr val="bg1"/>
              </a:solidFill>
              <a:effectLst/>
              <a:latin typeface="Arial" pitchFamily="34" charset="0"/>
            </a:endParaRPr>
          </a:p>
        </p:txBody>
      </p:sp>
      <p:sp>
        <p:nvSpPr>
          <p:cNvPr id="49" name="Rounded Rectangle 48"/>
          <p:cNvSpPr/>
          <p:nvPr/>
        </p:nvSpPr>
        <p:spPr bwMode="auto">
          <a:xfrm>
            <a:off x="7160822" y="2266725"/>
            <a:ext cx="1647825" cy="310910"/>
          </a:xfrm>
          <a:prstGeom prst="roundRect">
            <a:avLst/>
          </a:prstGeom>
          <a:solidFill>
            <a:srgbClr val="00B0F0"/>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50" b="0" i="0" u="none" strike="noStrike" cap="none" normalizeH="0" baseline="0" dirty="0" smtClean="0">
                <a:ln>
                  <a:noFill/>
                </a:ln>
                <a:solidFill>
                  <a:schemeClr val="bg1"/>
                </a:solidFill>
                <a:effectLst/>
                <a:latin typeface="Arial" pitchFamily="34" charset="0"/>
              </a:rPr>
              <a:t>Network Response</a:t>
            </a:r>
            <a:r>
              <a:rPr kumimoji="0" lang="en-US" sz="1150" b="0" i="0" u="none" strike="noStrike" cap="none" normalizeH="0" dirty="0" smtClean="0">
                <a:ln>
                  <a:noFill/>
                </a:ln>
                <a:solidFill>
                  <a:schemeClr val="bg1"/>
                </a:solidFill>
                <a:effectLst/>
                <a:latin typeface="Arial" pitchFamily="34" charset="0"/>
              </a:rPr>
              <a:t> Time</a:t>
            </a:r>
            <a:endParaRPr kumimoji="0" lang="en-US" sz="1150" b="0" i="0" u="none" strike="noStrike" cap="none" normalizeH="0" baseline="0" dirty="0" smtClean="0">
              <a:ln>
                <a:noFill/>
              </a:ln>
              <a:solidFill>
                <a:schemeClr val="bg1"/>
              </a:solidFill>
              <a:effectLst/>
              <a:latin typeface="Arial" pitchFamily="34" charset="0"/>
            </a:endParaRPr>
          </a:p>
        </p:txBody>
      </p:sp>
      <p:pic>
        <p:nvPicPr>
          <p:cNvPr id="32" name="Picture 5"/>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7343" y="1185706"/>
            <a:ext cx="1956816" cy="19568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4" name="Picture 4"/>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61244" y="1590565"/>
            <a:ext cx="1143000" cy="1216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6" name="Picture 3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16877" y="3185082"/>
            <a:ext cx="580323" cy="580323"/>
          </a:xfrm>
          <a:prstGeom prst="rect">
            <a:avLst/>
          </a:prstGeom>
        </p:spPr>
      </p:pic>
      <p:pic>
        <p:nvPicPr>
          <p:cNvPr id="37" name="Picture 3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87069" y="3850635"/>
            <a:ext cx="503754" cy="508690"/>
          </a:xfrm>
          <a:prstGeom prst="rect">
            <a:avLst/>
          </a:prstGeom>
        </p:spPr>
      </p:pic>
      <p:pic>
        <p:nvPicPr>
          <p:cNvPr id="38" name="Picture 37"/>
          <p:cNvPicPr>
            <a:picLocks noChangeAspect="1"/>
          </p:cNvPicPr>
          <p:nvPr/>
        </p:nvPicPr>
        <p:blipFill>
          <a:blip r:embed="rId7"/>
          <a:stretch>
            <a:fillRect/>
          </a:stretch>
        </p:blipFill>
        <p:spPr>
          <a:xfrm>
            <a:off x="336111" y="4228231"/>
            <a:ext cx="1254127" cy="424376"/>
          </a:xfrm>
          <a:prstGeom prst="rect">
            <a:avLst/>
          </a:prstGeom>
        </p:spPr>
      </p:pic>
      <p:pic>
        <p:nvPicPr>
          <p:cNvPr id="39" name="Picture 3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190823" y="2899727"/>
            <a:ext cx="522539" cy="522539"/>
          </a:xfrm>
          <a:prstGeom prst="rect">
            <a:avLst/>
          </a:prstGeom>
        </p:spPr>
      </p:pic>
      <p:pic>
        <p:nvPicPr>
          <p:cNvPr id="40" name="Picture 3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713362" y="2076212"/>
            <a:ext cx="592807" cy="592807"/>
          </a:xfrm>
          <a:prstGeom prst="rect">
            <a:avLst/>
          </a:prstGeom>
        </p:spPr>
      </p:pic>
      <p:pic>
        <p:nvPicPr>
          <p:cNvPr id="41" name="Picture 40"/>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77830" y="3718427"/>
            <a:ext cx="973304" cy="429918"/>
          </a:xfrm>
          <a:prstGeom prst="rect">
            <a:avLst/>
          </a:prstGeom>
        </p:spPr>
      </p:pic>
      <p:pic>
        <p:nvPicPr>
          <p:cNvPr id="42" name="Picture 41"/>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57201" y="3058313"/>
            <a:ext cx="862089" cy="439255"/>
          </a:xfrm>
          <a:prstGeom prst="rect">
            <a:avLst/>
          </a:prstGeom>
        </p:spPr>
      </p:pic>
      <p:pic>
        <p:nvPicPr>
          <p:cNvPr id="43" name="Picture 42"/>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06226" y="1547336"/>
            <a:ext cx="461699" cy="493873"/>
          </a:xfrm>
          <a:prstGeom prst="rect">
            <a:avLst/>
          </a:prstGeom>
        </p:spPr>
      </p:pic>
      <p:pic>
        <p:nvPicPr>
          <p:cNvPr id="50" name="Picture 49"/>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08703" y="2346337"/>
            <a:ext cx="553390" cy="553390"/>
          </a:xfrm>
          <a:prstGeom prst="rect">
            <a:avLst/>
          </a:prstGeom>
        </p:spPr>
      </p:pic>
      <p:pic>
        <p:nvPicPr>
          <p:cNvPr id="51" name="Picture 50"/>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598423" y="1412662"/>
            <a:ext cx="919039" cy="689279"/>
          </a:xfrm>
          <a:prstGeom prst="rect">
            <a:avLst/>
          </a:prstGeom>
        </p:spPr>
      </p:pic>
      <p:pic>
        <p:nvPicPr>
          <p:cNvPr id="14" name="Picture 13"/>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216620" y="2605580"/>
            <a:ext cx="4753407" cy="2439249"/>
          </a:xfrm>
          <a:prstGeom prst="rect">
            <a:avLst/>
          </a:prstGeom>
          <a:effectLst>
            <a:outerShdw blurRad="50800" dist="38100" dir="2700000" algn="tl" rotWithShape="0">
              <a:prstClr val="black">
                <a:alpha val="40000"/>
              </a:prstClr>
            </a:outerShdw>
          </a:effectLst>
        </p:spPr>
      </p:pic>
      <p:sp>
        <p:nvSpPr>
          <p:cNvPr id="35" name="Striped Right Arrow 34"/>
          <p:cNvSpPr/>
          <p:nvPr/>
        </p:nvSpPr>
        <p:spPr bwMode="auto">
          <a:xfrm>
            <a:off x="2610932" y="3497568"/>
            <a:ext cx="952546" cy="557068"/>
          </a:xfrm>
          <a:prstGeom prst="stripedRightArrow">
            <a:avLst/>
          </a:prstGeom>
          <a:gradFill flip="none" rotWithShape="1">
            <a:gsLst>
              <a:gs pos="0">
                <a:schemeClr val="accent3">
                  <a:lumMod val="75000"/>
                </a:schemeClr>
              </a:gs>
              <a:gs pos="100000">
                <a:srgbClr val="3BAF29"/>
              </a:gs>
            </a:gsLst>
            <a:lin ang="0" scaled="1"/>
            <a:tileRect/>
          </a:gradFill>
          <a:ln w="9525" cap="flat" cmpd="sng"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round/>
            <a:headEnd type="none" w="med" len="med"/>
            <a:tailEnd type="none" w="med" len="med"/>
          </a:ln>
          <a:effectLst>
            <a:innerShdw blurRad="63500" dist="50800" dir="2700000">
              <a:prstClr val="black">
                <a:alpha val="50000"/>
              </a:prstClr>
            </a:innerShdw>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p:txBody>
      </p:sp>
      <p:pic>
        <p:nvPicPr>
          <p:cNvPr id="31" name="Picture 30"/>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4613275" y="1504017"/>
            <a:ext cx="1653048" cy="911283"/>
          </a:xfrm>
          <a:prstGeom prst="roundRect">
            <a:avLst>
              <a:gd name="adj" fmla="val 9481"/>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57508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7aflwu3MRk2U7tIYWgc9e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7aflwu3MRk2U7tIYWgc9e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7aflwu3MRk2U7tIYWgc9e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7aflwu3MRk2U7tIYWgc9e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7aflwu3MRk2U7tIYWgc9eg"/>
</p:tagLst>
</file>

<file path=ppt/theme/theme1.xml><?xml version="1.0" encoding="utf-8"?>
<a:theme xmlns:a="http://schemas.openxmlformats.org/drawingml/2006/main" name="Extreme Networks Theme">
  <a:themeElements>
    <a:clrScheme name="Extreme Networks">
      <a:dk1>
        <a:sysClr val="windowText" lastClr="000000"/>
      </a:dk1>
      <a:lt1>
        <a:sysClr val="window" lastClr="FFFFFF"/>
      </a:lt1>
      <a:dk2>
        <a:srgbClr val="400099"/>
      </a:dk2>
      <a:lt2>
        <a:srgbClr val="EEECE1"/>
      </a:lt2>
      <a:accent1>
        <a:srgbClr val="400099"/>
      </a:accent1>
      <a:accent2>
        <a:srgbClr val="77777B"/>
      </a:accent2>
      <a:accent3>
        <a:srgbClr val="3BAF29"/>
      </a:accent3>
      <a:accent4>
        <a:srgbClr val="0971CE"/>
      </a:accent4>
      <a:accent5>
        <a:srgbClr val="FF6B00"/>
      </a:accent5>
      <a:accent6>
        <a:srgbClr val="F5C300"/>
      </a:accent6>
      <a:hlink>
        <a:srgbClr val="7340B3"/>
      </a:hlink>
      <a:folHlink>
        <a:srgbClr val="4795D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xtreme-Networks-Template-Widescreen [Read-Only]" id="{3DAE090D-A7C7-43DB-8EB9-960C787404CD}" vid="{8EBEB965-D72E-4E1E-8333-5766988B31E5}"/>
    </a:ext>
  </a:extLst>
</a:theme>
</file>

<file path=ppt/theme/theme2.xml><?xml version="1.0" encoding="utf-8"?>
<a:theme xmlns:a="http://schemas.openxmlformats.org/drawingml/2006/main" name="Leveraging NFL To Sell - Partner Mainstage - Draft1">
  <a:themeElements>
    <a:clrScheme name="Extreme_Networks">
      <a:dk1>
        <a:sysClr val="windowText" lastClr="000000"/>
      </a:dk1>
      <a:lt1>
        <a:sysClr val="window" lastClr="FFFFFF"/>
      </a:lt1>
      <a:dk2>
        <a:srgbClr val="77777B"/>
      </a:dk2>
      <a:lt2>
        <a:srgbClr val="EEECE1"/>
      </a:lt2>
      <a:accent1>
        <a:srgbClr val="400099"/>
      </a:accent1>
      <a:accent2>
        <a:srgbClr val="77777B"/>
      </a:accent2>
      <a:accent3>
        <a:srgbClr val="3BAF29"/>
      </a:accent3>
      <a:accent4>
        <a:srgbClr val="0971CE"/>
      </a:accent4>
      <a:accent5>
        <a:srgbClr val="E16B00"/>
      </a:accent5>
      <a:accent6>
        <a:srgbClr val="F5C3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0009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latin typeface="Arial" panose="020B0604020202020204" pitchFamily="34" charset="0"/>
            <a:cs typeface="Arial" panose="020B0604020202020204" pitchFamily="34" charset="0"/>
          </a:defRPr>
        </a:defPPr>
      </a:lstStyle>
    </a:txDef>
  </a:objectDefaults>
  <a:extraClrSchemeLst/>
</a:theme>
</file>

<file path=ppt/theme/theme3.xml><?xml version="1.0" encoding="utf-8"?>
<a:theme xmlns:a="http://schemas.openxmlformats.org/drawingml/2006/main" name="1_Extreme Networks Theme">
  <a:themeElements>
    <a:clrScheme name="Extreme Networks">
      <a:dk1>
        <a:sysClr val="windowText" lastClr="000000"/>
      </a:dk1>
      <a:lt1>
        <a:sysClr val="window" lastClr="FFFFFF"/>
      </a:lt1>
      <a:dk2>
        <a:srgbClr val="400099"/>
      </a:dk2>
      <a:lt2>
        <a:srgbClr val="EEECE1"/>
      </a:lt2>
      <a:accent1>
        <a:srgbClr val="400099"/>
      </a:accent1>
      <a:accent2>
        <a:srgbClr val="77777B"/>
      </a:accent2>
      <a:accent3>
        <a:srgbClr val="3BAF29"/>
      </a:accent3>
      <a:accent4>
        <a:srgbClr val="0971CE"/>
      </a:accent4>
      <a:accent5>
        <a:srgbClr val="FF6B00"/>
      </a:accent5>
      <a:accent6>
        <a:srgbClr val="F5C300"/>
      </a:accent6>
      <a:hlink>
        <a:srgbClr val="7340B3"/>
      </a:hlink>
      <a:folHlink>
        <a:srgbClr val="4795D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Extreme Networks Theme">
  <a:themeElements>
    <a:clrScheme name="Extreme Networks">
      <a:dk1>
        <a:sysClr val="windowText" lastClr="000000"/>
      </a:dk1>
      <a:lt1>
        <a:sysClr val="window" lastClr="FFFFFF"/>
      </a:lt1>
      <a:dk2>
        <a:srgbClr val="400099"/>
      </a:dk2>
      <a:lt2>
        <a:srgbClr val="EEECE1"/>
      </a:lt2>
      <a:accent1>
        <a:srgbClr val="400099"/>
      </a:accent1>
      <a:accent2>
        <a:srgbClr val="77777B"/>
      </a:accent2>
      <a:accent3>
        <a:srgbClr val="3BAF29"/>
      </a:accent3>
      <a:accent4>
        <a:srgbClr val="0971CE"/>
      </a:accent4>
      <a:accent5>
        <a:srgbClr val="FF6B00"/>
      </a:accent5>
      <a:accent6>
        <a:srgbClr val="F5C300"/>
      </a:accent6>
      <a:hlink>
        <a:srgbClr val="7340B3"/>
      </a:hlink>
      <a:folHlink>
        <a:srgbClr val="4795D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Extreme Networks Theme">
  <a:themeElements>
    <a:clrScheme name="Extreme Networks">
      <a:dk1>
        <a:sysClr val="windowText" lastClr="000000"/>
      </a:dk1>
      <a:lt1>
        <a:sysClr val="window" lastClr="FFFFFF"/>
      </a:lt1>
      <a:dk2>
        <a:srgbClr val="400099"/>
      </a:dk2>
      <a:lt2>
        <a:srgbClr val="EEECE1"/>
      </a:lt2>
      <a:accent1>
        <a:srgbClr val="400099"/>
      </a:accent1>
      <a:accent2>
        <a:srgbClr val="77777B"/>
      </a:accent2>
      <a:accent3>
        <a:srgbClr val="3BAF29"/>
      </a:accent3>
      <a:accent4>
        <a:srgbClr val="0971CE"/>
      </a:accent4>
      <a:accent5>
        <a:srgbClr val="FF6B00"/>
      </a:accent5>
      <a:accent6>
        <a:srgbClr val="F5C300"/>
      </a:accent6>
      <a:hlink>
        <a:srgbClr val="7340B3"/>
      </a:hlink>
      <a:folHlink>
        <a:srgbClr val="4795D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E1FDE5FF3D79346AE69CF40E3B592DC" ma:contentTypeVersion="1" ma:contentTypeDescription="Create a new document." ma:contentTypeScope="" ma:versionID="beee521cbf9e807aa2a9de751abbb75b">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purl.org/dc/elements/1.1/"/>
    <ds:schemaRef ds:uri="http://schemas.microsoft.com/office/2006/documentManagement/types"/>
    <ds:schemaRef ds:uri="http://schemas.microsoft.com/sharepoint/v3"/>
    <ds:schemaRef ds:uri="http://schemas.microsoft.com/office/2006/metadata/properties"/>
    <ds:schemaRef ds:uri="http://schemas.openxmlformats.org/package/2006/metadata/core-properties"/>
    <ds:schemaRef ds:uri="http://www.w3.org/XML/1998/namespace"/>
    <ds:schemaRef ds:uri="http://purl.org/dc/term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572E51FC-2984-41C0-AE50-5B50A7FF75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Extreme-Networks-Template-Widescreen</Template>
  <TotalTime>12331</TotalTime>
  <Words>2203</Words>
  <Application>Microsoft Office PowerPoint</Application>
  <PresentationFormat>On-screen Show (16:9)</PresentationFormat>
  <Paragraphs>217</Paragraphs>
  <Slides>17</Slides>
  <Notes>12</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0</vt:i4>
      </vt:variant>
      <vt:variant>
        <vt:lpstr>Slide Titles</vt:lpstr>
      </vt:variant>
      <vt:variant>
        <vt:i4>17</vt:i4>
      </vt:variant>
    </vt:vector>
  </HeadingPairs>
  <TitlesOfParts>
    <vt:vector size="29" baseType="lpstr">
      <vt:lpstr>ＭＳ Ｐゴシック</vt:lpstr>
      <vt:lpstr>Arial</vt:lpstr>
      <vt:lpstr>Calibri</vt:lpstr>
      <vt:lpstr>Nexa Light</vt:lpstr>
      <vt:lpstr>Tahoma</vt:lpstr>
      <vt:lpstr>Times New Roman</vt:lpstr>
      <vt:lpstr>Wingdings</vt:lpstr>
      <vt:lpstr>Extreme Networks Theme</vt:lpstr>
      <vt:lpstr>Leveraging NFL To Sell - Partner Mainstage - Draft1</vt:lpstr>
      <vt:lpstr>1_Extreme Networks Theme</vt:lpstr>
      <vt:lpstr>2_Extreme Networks Theme</vt:lpstr>
      <vt:lpstr>3_Extreme Networks Theme</vt:lpstr>
      <vt:lpstr>PowerPoint Presentation</vt:lpstr>
      <vt:lpstr>PowerPoint Presentation</vt:lpstr>
      <vt:lpstr>PowerPoint Presentation</vt:lpstr>
      <vt:lpstr>Requirements Today</vt:lpstr>
      <vt:lpstr>PowerPoint Presentation</vt:lpstr>
      <vt:lpstr>Given how traditional networks see applications...</vt:lpstr>
      <vt:lpstr>PowerPoint Presentation</vt:lpstr>
      <vt:lpstr>The New England Patriots  3D challenge: dynamic, dense, diverse … experience matters</vt:lpstr>
      <vt:lpstr>Apps Everywhere  The solution</vt:lpstr>
      <vt:lpstr>Carrier Analysis</vt:lpstr>
      <vt:lpstr>Analytics Delivers</vt:lpstr>
      <vt:lpstr>Top Applications by Flows and Bandwidth</vt:lpstr>
      <vt:lpstr>NFE – Networking for Everyone</vt:lpstr>
      <vt:lpstr>Start Troubleshooting in the Right Place</vt:lpstr>
      <vt:lpstr>The Extreme Difference</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DELEVERING HIGH DENSITY WiFi</dc:title>
  <dc:creator>Brams, John</dc:creator>
  <cp:lastModifiedBy>Zwall, Jeffrey</cp:lastModifiedBy>
  <cp:revision>120</cp:revision>
  <cp:lastPrinted>2014-01-28T01:57:36Z</cp:lastPrinted>
  <dcterms:created xsi:type="dcterms:W3CDTF">2014-03-03T13:11:14Z</dcterms:created>
  <dcterms:modified xsi:type="dcterms:W3CDTF">2014-08-13T05:14:44Z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0x0101006E1FDE5FF3D79346AE69CF40E3B592DC</vt:lpwstr>
  </property>
</Properties>
</file>