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7" r:id="rId1"/>
  </p:sldMasterIdLst>
  <p:notesMasterIdLst>
    <p:notesMasterId r:id="rId22"/>
  </p:notesMasterIdLst>
  <p:handoutMasterIdLst>
    <p:handoutMasterId r:id="rId23"/>
  </p:handoutMasterIdLst>
  <p:sldIdLst>
    <p:sldId id="278" r:id="rId2"/>
    <p:sldId id="281" r:id="rId3"/>
    <p:sldId id="282" r:id="rId4"/>
    <p:sldId id="283" r:id="rId5"/>
    <p:sldId id="284" r:id="rId6"/>
    <p:sldId id="285" r:id="rId7"/>
    <p:sldId id="304" r:id="rId8"/>
    <p:sldId id="287" r:id="rId9"/>
    <p:sldId id="288" r:id="rId10"/>
    <p:sldId id="297" r:id="rId11"/>
    <p:sldId id="293" r:id="rId12"/>
    <p:sldId id="300" r:id="rId13"/>
    <p:sldId id="290" r:id="rId14"/>
    <p:sldId id="305" r:id="rId15"/>
    <p:sldId id="294" r:id="rId16"/>
    <p:sldId id="295" r:id="rId17"/>
    <p:sldId id="296" r:id="rId18"/>
    <p:sldId id="301" r:id="rId19"/>
    <p:sldId id="279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Lipins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5EE"/>
    <a:srgbClr val="43ACDA"/>
    <a:srgbClr val="4C4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0" autoAdjust="0"/>
    <p:restoredTop sz="94661" autoAdjust="0"/>
  </p:normalViewPr>
  <p:slideViewPr>
    <p:cSldViewPr snapToObjects="1" showGuides="1">
      <p:cViewPr>
        <p:scale>
          <a:sx n="90" d="100"/>
          <a:sy n="90" d="100"/>
        </p:scale>
        <p:origin x="-1272" y="-6"/>
      </p:cViewPr>
      <p:guideLst>
        <p:guide orient="horz" pos="237"/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-48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CC0B5-274A-F643-B731-4E171E6BE956}" type="doc">
      <dgm:prSet loTypeId="urn:microsoft.com/office/officeart/2009/3/layout/PlusandMinus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8A06A0-F6E2-F046-9010-A14A70B6CCB4}" type="pres">
      <dgm:prSet presAssocID="{A88CC0B5-274A-F643-B731-4E171E6BE95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79055-8D8C-C04D-A40C-1ED67503EA16}" type="pres">
      <dgm:prSet presAssocID="{A88CC0B5-274A-F643-B731-4E171E6BE956}" presName="Background" presStyleLbl="bgImgPlace1" presStyleIdx="0" presStyleCnt="1" custScaleX="114943" custScaleY="274043" custLinFactNeighborY="26240"/>
      <dgm:spPr>
        <a:solidFill>
          <a:srgbClr val="A6D5EE"/>
        </a:solidFill>
      </dgm:spPr>
    </dgm:pt>
    <dgm:pt modelId="{91C1116A-7D7D-9342-9B09-EA11FAD4ECFB}" type="pres">
      <dgm:prSet presAssocID="{A88CC0B5-274A-F643-B731-4E171E6BE95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16777-586F-3242-AA16-4EC07B9F91D7}" type="pres">
      <dgm:prSet presAssocID="{A88CC0B5-274A-F643-B731-4E171E6BE95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54DBD-C8EA-2049-8D25-C5198BB71B19}" type="pres">
      <dgm:prSet presAssocID="{A88CC0B5-274A-F643-B731-4E171E6BE956}" presName="Plus" presStyleLbl="alignNode1" presStyleIdx="0" presStyleCnt="2" custLinFactY="-93386" custLinFactNeighborX="19636" custLinFactNeighborY="-100000"/>
      <dgm:spPr>
        <a:solidFill>
          <a:schemeClr val="bg1">
            <a:lumMod val="50000"/>
          </a:schemeClr>
        </a:solidFill>
        <a:ln>
          <a:solidFill>
            <a:srgbClr val="4C4D50"/>
          </a:solidFill>
        </a:ln>
      </dgm:spPr>
    </dgm:pt>
    <dgm:pt modelId="{90E912B2-88F4-5B4F-A1EB-2B3C10DE0548}" type="pres">
      <dgm:prSet presAssocID="{A88CC0B5-274A-F643-B731-4E171E6BE956}" presName="Minus" presStyleLbl="alignNode1" presStyleIdx="1" presStyleCnt="2" custLinFactY="-290326" custLinFactNeighborX="7813" custLinFactNeighborY="-300000"/>
      <dgm:spPr>
        <a:solidFill>
          <a:srgbClr val="7F7F7F"/>
        </a:solidFill>
        <a:ln>
          <a:solidFill>
            <a:srgbClr val="4C4D50"/>
          </a:solidFill>
        </a:ln>
      </dgm:spPr>
    </dgm:pt>
    <dgm:pt modelId="{E7735F23-7AA2-9B4A-AF00-B43E44E911CD}" type="pres">
      <dgm:prSet presAssocID="{A88CC0B5-274A-F643-B731-4E171E6BE956}" presName="Divider" presStyleLbl="parChTrans1D1" presStyleIdx="0" presStyleCnt="1"/>
      <dgm:spPr/>
    </dgm:pt>
  </dgm:ptLst>
  <dgm:cxnLst>
    <dgm:cxn modelId="{2150005E-2F59-A449-86B2-A53330B87B6E}" type="presOf" srcId="{A88CC0B5-274A-F643-B731-4E171E6BE956}" destId="{228A06A0-F6E2-F046-9010-A14A70B6CCB4}" srcOrd="0" destOrd="0" presId="urn:microsoft.com/office/officeart/2009/3/layout/PlusandMinus"/>
    <dgm:cxn modelId="{D2E882DE-E3F9-7842-8A39-33CEA2010CC4}" type="presParOf" srcId="{228A06A0-F6E2-F046-9010-A14A70B6CCB4}" destId="{59E79055-8D8C-C04D-A40C-1ED67503EA16}" srcOrd="0" destOrd="0" presId="urn:microsoft.com/office/officeart/2009/3/layout/PlusandMinus"/>
    <dgm:cxn modelId="{77E1AD15-AFE7-784A-9DB0-384F149C590A}" type="presParOf" srcId="{228A06A0-F6E2-F046-9010-A14A70B6CCB4}" destId="{91C1116A-7D7D-9342-9B09-EA11FAD4ECFB}" srcOrd="1" destOrd="0" presId="urn:microsoft.com/office/officeart/2009/3/layout/PlusandMinus"/>
    <dgm:cxn modelId="{E7D21459-12B1-B140-92C0-BF972DA6BCDE}" type="presParOf" srcId="{228A06A0-F6E2-F046-9010-A14A70B6CCB4}" destId="{53016777-586F-3242-AA16-4EC07B9F91D7}" srcOrd="2" destOrd="0" presId="urn:microsoft.com/office/officeart/2009/3/layout/PlusandMinus"/>
    <dgm:cxn modelId="{EF11BCCC-E8FC-CF45-A860-6A590DD36530}" type="presParOf" srcId="{228A06A0-F6E2-F046-9010-A14A70B6CCB4}" destId="{DEB54DBD-C8EA-2049-8D25-C5198BB71B19}" srcOrd="3" destOrd="0" presId="urn:microsoft.com/office/officeart/2009/3/layout/PlusandMinus"/>
    <dgm:cxn modelId="{F2C530BB-1D81-F14C-8829-49B9DF0A6CBC}" type="presParOf" srcId="{228A06A0-F6E2-F046-9010-A14A70B6CCB4}" destId="{90E912B2-88F4-5B4F-A1EB-2B3C10DE0548}" srcOrd="4" destOrd="0" presId="urn:microsoft.com/office/officeart/2009/3/layout/PlusandMinus"/>
    <dgm:cxn modelId="{97A933E7-D7E1-434B-90AF-AA6A8E15866D}" type="presParOf" srcId="{228A06A0-F6E2-F046-9010-A14A70B6CCB4}" destId="{E7735F23-7AA2-9B4A-AF00-B43E44E911C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CC0B5-274A-F643-B731-4E171E6BE956}" type="doc">
      <dgm:prSet loTypeId="urn:microsoft.com/office/officeart/2009/3/layout/PlusandMinus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8A06A0-F6E2-F046-9010-A14A70B6CCB4}" type="pres">
      <dgm:prSet presAssocID="{A88CC0B5-274A-F643-B731-4E171E6BE95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79055-8D8C-C04D-A40C-1ED67503EA16}" type="pres">
      <dgm:prSet presAssocID="{A88CC0B5-274A-F643-B731-4E171E6BE956}" presName="Background" presStyleLbl="bgImgPlace1" presStyleIdx="0" presStyleCnt="1" custScaleX="112138" custScaleY="271812" custLinFactNeighborY="16674"/>
      <dgm:spPr>
        <a:solidFill>
          <a:srgbClr val="A6D5EE">
            <a:alpha val="50000"/>
          </a:srgbClr>
        </a:solidFill>
      </dgm:spPr>
      <dgm:t>
        <a:bodyPr/>
        <a:lstStyle/>
        <a:p>
          <a:endParaRPr lang="en-US"/>
        </a:p>
      </dgm:t>
    </dgm:pt>
    <dgm:pt modelId="{91C1116A-7D7D-9342-9B09-EA11FAD4ECFB}" type="pres">
      <dgm:prSet presAssocID="{A88CC0B5-274A-F643-B731-4E171E6BE95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16777-586F-3242-AA16-4EC07B9F91D7}" type="pres">
      <dgm:prSet presAssocID="{A88CC0B5-274A-F643-B731-4E171E6BE95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EB54DBD-C8EA-2049-8D25-C5198BB71B19}" type="pres">
      <dgm:prSet presAssocID="{A88CC0B5-274A-F643-B731-4E171E6BE956}" presName="Plus" presStyleLbl="alignNode1" presStyleIdx="0" presStyleCnt="2" custLinFactY="-100000" custLinFactNeighborX="31238" custLinFactNeighborY="-115835"/>
      <dgm:spPr>
        <a:solidFill>
          <a:srgbClr val="7F7F7F"/>
        </a:solidFill>
        <a:ln>
          <a:solidFill>
            <a:srgbClr val="4C4D50"/>
          </a:solidFill>
        </a:ln>
      </dgm:spPr>
    </dgm:pt>
    <dgm:pt modelId="{90E912B2-88F4-5B4F-A1EB-2B3C10DE0548}" type="pres">
      <dgm:prSet presAssocID="{A88CC0B5-274A-F643-B731-4E171E6BE956}" presName="Minus" presStyleLbl="alignNode1" presStyleIdx="1" presStyleCnt="2" custLinFactY="-300000" custLinFactNeighborX="4000" custLinFactNeighborY="-374628"/>
      <dgm:spPr>
        <a:solidFill>
          <a:srgbClr val="7F7F7F"/>
        </a:solidFill>
        <a:ln>
          <a:solidFill>
            <a:srgbClr val="4C4D50"/>
          </a:solidFill>
        </a:ln>
      </dgm:spPr>
    </dgm:pt>
    <dgm:pt modelId="{E7735F23-7AA2-9B4A-AF00-B43E44E911CD}" type="pres">
      <dgm:prSet presAssocID="{A88CC0B5-274A-F643-B731-4E171E6BE956}" presName="Divider" presStyleLbl="parChTrans1D1" presStyleIdx="0" presStyleCnt="1"/>
      <dgm:spPr/>
    </dgm:pt>
  </dgm:ptLst>
  <dgm:cxnLst>
    <dgm:cxn modelId="{CBF110D0-6516-7A49-83AD-33B478608BC1}" type="presOf" srcId="{A88CC0B5-274A-F643-B731-4E171E6BE956}" destId="{228A06A0-F6E2-F046-9010-A14A70B6CCB4}" srcOrd="0" destOrd="0" presId="urn:microsoft.com/office/officeart/2009/3/layout/PlusandMinus"/>
    <dgm:cxn modelId="{04F306BF-EED2-6746-AC6D-75CCF7EE3827}" type="presParOf" srcId="{228A06A0-F6E2-F046-9010-A14A70B6CCB4}" destId="{59E79055-8D8C-C04D-A40C-1ED67503EA16}" srcOrd="0" destOrd="0" presId="urn:microsoft.com/office/officeart/2009/3/layout/PlusandMinus"/>
    <dgm:cxn modelId="{13F523DB-7C60-664B-93EE-1B64C3ED07D2}" type="presParOf" srcId="{228A06A0-F6E2-F046-9010-A14A70B6CCB4}" destId="{91C1116A-7D7D-9342-9B09-EA11FAD4ECFB}" srcOrd="1" destOrd="0" presId="urn:microsoft.com/office/officeart/2009/3/layout/PlusandMinus"/>
    <dgm:cxn modelId="{A432CADE-189A-A043-A76A-E968B5C5328A}" type="presParOf" srcId="{228A06A0-F6E2-F046-9010-A14A70B6CCB4}" destId="{53016777-586F-3242-AA16-4EC07B9F91D7}" srcOrd="2" destOrd="0" presId="urn:microsoft.com/office/officeart/2009/3/layout/PlusandMinus"/>
    <dgm:cxn modelId="{E67B2F73-3EBF-1C41-9ADC-BE1114D557A7}" type="presParOf" srcId="{228A06A0-F6E2-F046-9010-A14A70B6CCB4}" destId="{DEB54DBD-C8EA-2049-8D25-C5198BB71B19}" srcOrd="3" destOrd="0" presId="urn:microsoft.com/office/officeart/2009/3/layout/PlusandMinus"/>
    <dgm:cxn modelId="{24473F89-6381-4E4D-8CAB-69481514FA88}" type="presParOf" srcId="{228A06A0-F6E2-F046-9010-A14A70B6CCB4}" destId="{90E912B2-88F4-5B4F-A1EB-2B3C10DE0548}" srcOrd="4" destOrd="0" presId="urn:microsoft.com/office/officeart/2009/3/layout/PlusandMinus"/>
    <dgm:cxn modelId="{20C2D4BB-B424-F143-BF70-E25BA03D8A38}" type="presParOf" srcId="{228A06A0-F6E2-F046-9010-A14A70B6CCB4}" destId="{E7735F23-7AA2-9B4A-AF00-B43E44E911CD}" srcOrd="5" destOrd="0" presId="urn:microsoft.com/office/officeart/2009/3/layout/PlusandMinu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D38C-903D-D84E-A776-43A8034AD382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5A87-EA0E-2947-93B9-3269BCCDE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EB819-9955-384D-8D4D-6D7C38F1F2BB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CD7E7-0C57-B74C-B378-86AF402DC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C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98360" cy="936526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 b="0" i="0">
                <a:solidFill>
                  <a:srgbClr val="A6D5EE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" y="1821786"/>
            <a:ext cx="7714745" cy="37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2777872" y="1268760"/>
            <a:ext cx="5070728" cy="41390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3ACDA"/>
                </a:solidFill>
                <a:latin typeface="Helvetica Neue"/>
                <a:cs typeface="Helvetica Neue"/>
              </a:defRPr>
            </a:lvl1pPr>
            <a:lvl2pPr marL="0" indent="0">
              <a:buNone/>
              <a:defRPr sz="16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9512" y="908720"/>
            <a:ext cx="8784976" cy="4896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C4D5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9512" y="1556792"/>
            <a:ext cx="821910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Lorem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ipsum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valerum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Donec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rhoncus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eros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nulla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dapibus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Nam et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velit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ac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lectus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iaculis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sollicitudin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rutrum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massa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nisi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luctus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consequat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</a:t>
            </a:r>
          </a:p>
          <a:p>
            <a:endParaRPr lang="en-US" sz="2800" b="0" i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0" r:id="rId3"/>
    <p:sldLayoutId id="2147483781" r:id="rId4"/>
    <p:sldLayoutId id="2147483783" r:id="rId5"/>
    <p:sldLayoutId id="21474837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25828" y="476250"/>
            <a:ext cx="8250628" cy="1872630"/>
          </a:xfrm>
        </p:spPr>
        <p:txBody>
          <a:bodyPr/>
          <a:lstStyle/>
          <a:p>
            <a:r>
              <a:rPr lang="en-US" sz="3200" dirty="0" smtClean="0"/>
              <a:t>Transition of the U.S. </a:t>
            </a:r>
            <a:r>
              <a:rPr lang="en-US" dirty="0" smtClean="0"/>
              <a:t>Commerce Department’s National Telecommunications and Information Administration (NTIA) Stewardship of the IANA Functions to the Global Multistakeholder Community</a:t>
            </a:r>
            <a:endParaRPr lang="en-US" sz="3200" dirty="0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1" y="6172200"/>
            <a:ext cx="627909" cy="469408"/>
          </a:xfrm>
          <a:prstGeom prst="rect">
            <a:avLst/>
          </a:prstGeom>
        </p:spPr>
      </p:pic>
      <p:sp>
        <p:nvSpPr>
          <p:cNvPr id="4" name="Title 15"/>
          <p:cNvSpPr txBox="1">
            <a:spLocks/>
          </p:cNvSpPr>
          <p:nvPr/>
        </p:nvSpPr>
        <p:spPr>
          <a:xfrm>
            <a:off x="425828" y="4653136"/>
            <a:ext cx="7026492" cy="18726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A6D5EE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Albert Daniels, albert.daniels@icann.org</a:t>
            </a:r>
          </a:p>
          <a:p>
            <a:r>
              <a:rPr lang="en-US" sz="2400" dirty="0" smtClean="0"/>
              <a:t>ICANN Engagement Manager, The Caribbean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CANTO 30, 13 August 2014</a:t>
            </a:r>
          </a:p>
        </p:txBody>
      </p:sp>
    </p:spTree>
    <p:extLst>
      <p:ext uri="{BB962C8B-B14F-4D97-AF65-F5344CB8AC3E}">
        <p14:creationId xmlns:p14="http://schemas.microsoft.com/office/powerpoint/2010/main" val="20315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874134"/>
            <a:ext cx="8568952" cy="4139042"/>
          </a:xfrm>
        </p:spPr>
        <p:txBody>
          <a:bodyPr/>
          <a:lstStyle/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>
                <a:solidFill>
                  <a:srgbClr val="7F7F7F"/>
                </a:solidFill>
              </a:rPr>
              <a:t>ICANN </a:t>
            </a:r>
            <a:r>
              <a:rPr lang="en-US" sz="2000" b="1" spc="-40" dirty="0" smtClean="0">
                <a:solidFill>
                  <a:srgbClr val="7F7F7F"/>
                </a:solidFill>
              </a:rPr>
              <a:t>held a special community run session entitled Transition of NTIA’s Stewardship of IANA Functions at </a:t>
            </a:r>
            <a:r>
              <a:rPr lang="en-US" sz="2000" b="1" spc="-40" dirty="0">
                <a:solidFill>
                  <a:srgbClr val="7F7F7F"/>
                </a:solidFill>
              </a:rPr>
              <a:t>the ICANN </a:t>
            </a:r>
            <a:r>
              <a:rPr lang="en-US" sz="2000" b="1" spc="-40" dirty="0" smtClean="0">
                <a:solidFill>
                  <a:srgbClr val="7F7F7F"/>
                </a:solidFill>
              </a:rPr>
              <a:t>50 </a:t>
            </a:r>
            <a:r>
              <a:rPr lang="en-US" sz="2000" b="1" spc="-40" dirty="0">
                <a:solidFill>
                  <a:srgbClr val="7F7F7F"/>
                </a:solidFill>
              </a:rPr>
              <a:t>Meeting in </a:t>
            </a:r>
            <a:r>
              <a:rPr lang="en-US" sz="2000" b="1" spc="-40" dirty="0" smtClean="0">
                <a:solidFill>
                  <a:srgbClr val="7F7F7F"/>
                </a:solidFill>
              </a:rPr>
              <a:t>London. </a:t>
            </a:r>
            <a:endParaRPr lang="en-US" sz="2000" b="1" spc="-4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  <a:buSzPct val="125000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Provided the </a:t>
            </a:r>
            <a:r>
              <a:rPr lang="en-US" sz="2000" b="1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community the opportunity to discuss all elements of the transition </a:t>
            </a: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process.</a:t>
            </a:r>
          </a:p>
          <a:p>
            <a:pPr marL="233363" lvl="2" algn="l">
              <a:spcBef>
                <a:spcPts val="600"/>
              </a:spcBef>
              <a:buClr>
                <a:srgbClr val="43ACDA"/>
              </a:buClr>
              <a:buSzPct val="125000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Agenda:</a:t>
            </a:r>
          </a:p>
          <a:p>
            <a:pPr marL="576263" lvl="2" indent="-34290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Role of communities vs. the Coordination Group</a:t>
            </a:r>
          </a:p>
          <a:p>
            <a:pPr marL="576263" lvl="2" indent="-34290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Engaging participants outside of the traditional ICANN, IETF, and RIR participants</a:t>
            </a:r>
          </a:p>
          <a:p>
            <a:pPr marL="576263" lvl="2" indent="-34290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Defined success criteria</a:t>
            </a:r>
          </a:p>
          <a:p>
            <a:pPr marL="576263" lvl="2" indent="-34290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Relationship of the work on Accountability and NTIA Transition</a:t>
            </a:r>
          </a:p>
          <a:p>
            <a:pPr marL="576263" lvl="2" indent="-342900" algn="l">
              <a:spcBef>
                <a:spcPts val="0"/>
              </a:spcBef>
              <a:spcAft>
                <a:spcPts val="12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Open Discussion</a:t>
            </a: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  <a:buSzPct val="125000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Sessions engaged in dialogue and received comments from a live-streaming chat room and over a dozen interactive hubs around the world.</a:t>
            </a: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</a:pPr>
            <a:endParaRPr lang="en-US" sz="2000" b="1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As of 26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648072"/>
            <a:ext cx="8568952" cy="6093296"/>
          </a:xfrm>
        </p:spPr>
        <p:txBody>
          <a:bodyPr/>
          <a:lstStyle/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chemeClr val="bg1">
                    <a:lumMod val="50000"/>
                  </a:schemeClr>
                </a:solidFill>
              </a:rPr>
              <a:t>Composition of IANA Stewardship Transition Coordination Group (ICG) announced.</a:t>
            </a: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b="1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2000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endParaRPr lang="en-US" sz="1200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</a:pPr>
            <a:r>
              <a:rPr lang="en-US" sz="1200" spc="-4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spc="-4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pc="-4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33363" lvl="2" algn="l"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1200" spc="-40" dirty="0" smtClean="0">
                <a:solidFill>
                  <a:schemeClr val="bg1">
                    <a:lumMod val="50000"/>
                  </a:schemeClr>
                </a:solidFill>
              </a:rPr>
              <a:t>*17 July 2014 – The ICG accepted the GAC’s request to increase the number of GAC representatives in the ICG from two to five. 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pPr marL="519113" lvl="2" indent="-285750" algn="l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endParaRPr lang="en-US" sz="2000" spc="-4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260648"/>
            <a:ext cx="7123000" cy="371003"/>
          </a:xfrm>
        </p:spPr>
        <p:txBody>
          <a:bodyPr/>
          <a:lstStyle/>
          <a:p>
            <a:r>
              <a:rPr lang="en-US" dirty="0" smtClean="0"/>
              <a:t>As of 3 July 2014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3750"/>
              </p:ext>
            </p:extLst>
          </p:nvPr>
        </p:nvGraphicFramePr>
        <p:xfrm>
          <a:off x="329320" y="1414727"/>
          <a:ext cx="4170673" cy="50399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94407"/>
                <a:gridCol w="2376266"/>
              </a:tblGrid>
              <a:tr h="3057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Community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Member Name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0570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ALAC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Mohamed El Bashir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31200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ALAC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Jean-Jacques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Subrenat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0570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Hartmut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Glaser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30570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ccNSO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Xiaodong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Lee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0570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ccNSO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Mary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Uduma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305704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ccNSO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Keith Davidson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ccNSO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Martin Boyle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GAC*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Manal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Ismail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GAC*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Heather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Dryden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GAC*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Kavouss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Arasteh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GAC*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Michael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Niebel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GAC*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Jandyr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Ferreira dos Santos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GNSO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Wolf-Ulrich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Knoben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GNSO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Milton Mueller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GNSO 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James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Bladel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893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gTLD Registries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Keith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Drazek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3438"/>
              </p:ext>
            </p:extLst>
          </p:nvPr>
        </p:nvGraphicFramePr>
        <p:xfrm>
          <a:off x="4644008" y="1412776"/>
          <a:ext cx="4176464" cy="50385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2719"/>
                <a:gridCol w="2163745"/>
              </a:tblGrid>
              <a:tr h="2963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Community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Member Name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gTLD Registries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Jon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Nevett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ICC/Basis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Joseph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Alhadeff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IAB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Russ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Housley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IAB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Lynn St Amour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IETF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Jari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Arkko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IETF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Alissa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Cooper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ISOC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Narelle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Clark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ISOC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Demi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Getschko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NRO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Adiel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Akplogan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NRO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Paul Wilson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RSSAC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Daniel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Karrenberg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RSSAC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Lars-Johan</a:t>
                      </a:r>
                      <a:r>
                        <a:rPr lang="en-US" sz="1200" baseline="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Liman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SSAC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Patrik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ea typeface="+mn-ea"/>
                          <a:cs typeface="Helvetica Neue"/>
                        </a:rPr>
                        <a:t>Fälström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cs typeface="Helvetica Neue"/>
                        </a:rPr>
                        <a:t> </a:t>
                      </a: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SSAC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cs typeface="Helvetica Neue"/>
                        </a:rPr>
                        <a:t>Russ Mundy</a:t>
                      </a: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ICANN Board Liaison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cs typeface="Helvetica Neue"/>
                        </a:rPr>
                        <a:t>Kuo</a:t>
                      </a:r>
                      <a:r>
                        <a:rPr lang="en-US" sz="1200" dirty="0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cs typeface="Helvetica Neue"/>
                        </a:rPr>
                        <a:t>-Wei Wu</a:t>
                      </a:r>
                    </a:p>
                  </a:txBody>
                  <a:tcPr/>
                </a:tc>
              </a:tr>
              <a:tr h="296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latin typeface="Helvetica Neue"/>
                          <a:cs typeface="Helvetica Neue"/>
                        </a:rPr>
                        <a:t>IANA Staff Expert</a:t>
                      </a:r>
                      <a:endParaRPr lang="en-US" sz="1200" dirty="0">
                        <a:solidFill>
                          <a:srgbClr val="4C4D5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cs typeface="Helvetica Neue"/>
                        </a:rPr>
                        <a:t>Elise </a:t>
                      </a:r>
                      <a:r>
                        <a:rPr lang="en-US" sz="1200" dirty="0" err="1" smtClean="0">
                          <a:solidFill>
                            <a:srgbClr val="4C4D50"/>
                          </a:solidFill>
                          <a:effectLst/>
                          <a:latin typeface="Helvetica Neue"/>
                          <a:cs typeface="Helvetica Neue"/>
                        </a:rPr>
                        <a:t>Gerich</a:t>
                      </a:r>
                      <a:endParaRPr lang="en-US" sz="1200" dirty="0" smtClean="0">
                        <a:solidFill>
                          <a:srgbClr val="4C4D50"/>
                        </a:solidFill>
                        <a:effectLst/>
                        <a:latin typeface="Helvetica Neue"/>
                        <a:cs typeface="Helvetica Neue"/>
                      </a:endParaRPr>
                    </a:p>
                  </a:txBody>
                  <a:tcPr>
                    <a:solidFill>
                      <a:srgbClr val="A6D5E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 18 July 2014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802126"/>
            <a:ext cx="8712968" cy="5795226"/>
          </a:xfrm>
        </p:spPr>
        <p:txBody>
          <a:bodyPr/>
          <a:lstStyle/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rgbClr val="7F7F7F"/>
                </a:solidFill>
              </a:rPr>
              <a:t>The ICG met for the first time on 17-18 July 2014 in London, United Kingdom.</a:t>
            </a: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  <a:buSzPct val="125000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In this first face-to-face meeting, the ICG:</a:t>
            </a:r>
          </a:p>
          <a:p>
            <a:pPr marL="576263" lvl="2" indent="-34290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Developed a proposed charter and scope for its future work in support of the community’s development of a proposal</a:t>
            </a:r>
          </a:p>
          <a:p>
            <a:pPr marL="576263" lvl="2" indent="-34290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Conducted an initial discussion of a draft timeline for development of the transition proposal</a:t>
            </a:r>
          </a:p>
          <a:p>
            <a:pPr marL="576263" lvl="2" indent="-34290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Worked on its internal organization, communications needs and participation processes</a:t>
            </a:r>
          </a:p>
          <a:p>
            <a:pPr marL="233363" lvl="2" algn="l">
              <a:spcBef>
                <a:spcPts val="600"/>
              </a:spcBef>
              <a:buClr>
                <a:srgbClr val="43ACDA"/>
              </a:buClr>
              <a:buSzPct val="125000"/>
            </a:pPr>
            <a:endParaRPr lang="en-US" sz="2000" b="1" spc="-4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  <a:buSzPct val="125000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20 Members of the ICG attended in-person, one of whom was a GAC interim representative, and 2 liaisons; 5 participated remotely; 2 were unable to attend</a:t>
            </a: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  <a:buSzPct val="125000"/>
            </a:pPr>
            <a:r>
              <a:rPr lang="en-US" sz="2000" b="1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Resources from the ICG meeting, including the meeting agenda, transcripts and audio translations can </a:t>
            </a:r>
            <a:r>
              <a:rPr lang="en-US" sz="2000" b="1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be found here: </a:t>
            </a:r>
            <a:br>
              <a:rPr lang="en-US" sz="2000" b="1" spc="-40" dirty="0">
                <a:solidFill>
                  <a:srgbClr val="7F7F7F"/>
                </a:solidFill>
                <a:latin typeface="Helvetica Neue Light"/>
                <a:cs typeface="Helvetica Neue Light"/>
              </a:rPr>
            </a:br>
            <a:r>
              <a:rPr lang="en-US" sz="1800" b="1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https</a:t>
            </a:r>
            <a:r>
              <a:rPr lang="en-US" sz="1800" b="1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://www.icann.org/resources/pages/coordination-group-resources-2014-07-18-</a:t>
            </a:r>
            <a:r>
              <a:rPr lang="en-US" sz="1800" b="1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en</a:t>
            </a:r>
          </a:p>
          <a:p>
            <a:pPr marL="233363" lvl="2" algn="l">
              <a:spcAft>
                <a:spcPts val="1200"/>
              </a:spcAft>
              <a:buClr>
                <a:srgbClr val="43ACDA"/>
              </a:buClr>
              <a:buSzPct val="125000"/>
            </a:pPr>
            <a:endParaRPr lang="en-US" sz="2000" b="1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1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Principles and Mechanisms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174" y="1141663"/>
            <a:ext cx="4132064" cy="4939814"/>
          </a:xfrm>
          <a:prstGeom prst="rect">
            <a:avLst/>
          </a:prstGeom>
          <a:noFill/>
          <a:ln>
            <a:solidFill>
              <a:srgbClr val="4C4D50"/>
            </a:solidFill>
          </a:ln>
        </p:spPr>
        <p:txBody>
          <a:bodyPr wrap="square" rtlCol="0">
            <a:spAutoFit/>
          </a:bodyPr>
          <a:lstStyle/>
          <a:p>
            <a:pPr marL="233363" lvl="2"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rgbClr val="43ACDA"/>
                </a:solidFill>
                <a:latin typeface="Helvetica Neue"/>
                <a:cs typeface="Helvetica Neue"/>
              </a:rPr>
              <a:t>Principles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Inclusive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Transparent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Global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Accountable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Multistakeholder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Focused in scope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Pragmatic and evidence-based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Open to all voices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Do no harm (maintain security, stability, and resiliency)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Consensus-based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Diversity</a:t>
            </a:r>
            <a:endParaRPr lang="en-U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3932" y="1141663"/>
            <a:ext cx="4132064" cy="4939814"/>
          </a:xfrm>
          <a:prstGeom prst="rect">
            <a:avLst/>
          </a:prstGeom>
          <a:noFill/>
          <a:ln>
            <a:solidFill>
              <a:srgbClr val="4C4D50"/>
            </a:solidFill>
          </a:ln>
        </p:spPr>
        <p:txBody>
          <a:bodyPr wrap="square" rtlCol="0">
            <a:spAutoFit/>
          </a:bodyPr>
          <a:lstStyle/>
          <a:p>
            <a:pPr marL="233363" lvl="2"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rgbClr val="43ACDA"/>
                </a:solidFill>
                <a:latin typeface="Helvetica Neue"/>
                <a:cs typeface="Helvetica Neue"/>
              </a:rPr>
              <a:t>Mechanisms</a:t>
            </a:r>
            <a:endParaRPr lang="en-US" sz="2000" b="1" spc="-40" dirty="0">
              <a:solidFill>
                <a:srgbClr val="43ACDA"/>
              </a:solidFill>
              <a:latin typeface="Helvetica Neue"/>
              <a:cs typeface="Helvetica Neue"/>
            </a:endParaRP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Web-based platform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Working methods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Organize dialogues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Leverage existing information and processes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Stress tests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Clear and visible timeline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Discussion in other </a:t>
            </a:r>
            <a:r>
              <a:rPr lang="en-US" sz="2000" spc="-40" dirty="0" err="1">
                <a:solidFill>
                  <a:srgbClr val="7F7F7F"/>
                </a:solidFill>
                <a:latin typeface="Helvetica Neue Light"/>
                <a:cs typeface="Helvetica Neue Light"/>
              </a:rPr>
              <a:t>fora</a:t>
            </a:r>
            <a:endParaRPr lang="en-U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Widely accessible engagement platforms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Multilingual support</a:t>
            </a: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Multiple comment </a:t>
            </a:r>
            <a:r>
              <a:rPr lang="en-US" sz="2000" spc="-40" dirty="0" err="1">
                <a:solidFill>
                  <a:srgbClr val="7F7F7F"/>
                </a:solidFill>
                <a:latin typeface="Helvetica Neue Light"/>
                <a:cs typeface="Helvetica Neue Light"/>
              </a:rPr>
              <a:t>fora</a:t>
            </a:r>
            <a:endParaRPr lang="en-U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914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3904" y="1018150"/>
            <a:ext cx="8568952" cy="5651210"/>
          </a:xfrm>
        </p:spPr>
        <p:txBody>
          <a:bodyPr/>
          <a:lstStyle/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2000" spc="-40" dirty="0" smtClean="0">
                <a:solidFill>
                  <a:srgbClr val="7F7F7F"/>
                </a:solidFill>
                <a:latin typeface="Helvetica Neue Medium"/>
                <a:cs typeface="Helvetica Neue Medium"/>
              </a:rPr>
              <a:t>7-15 August 2014</a:t>
            </a: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ICG opens comment period on charter</a:t>
            </a:r>
          </a:p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2000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 https</a:t>
            </a:r>
            <a:r>
              <a:rPr lang="en-US" sz="2000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://</a:t>
            </a:r>
            <a:r>
              <a:rPr lang="en-US" sz="2000" spc="-40" dirty="0" err="1">
                <a:solidFill>
                  <a:srgbClr val="43ACDA"/>
                </a:solidFill>
                <a:latin typeface="Helvetica Neue Light"/>
                <a:cs typeface="Helvetica Neue Light"/>
              </a:rPr>
              <a:t>www.icann.org</a:t>
            </a:r>
            <a:r>
              <a:rPr lang="en-US" sz="2000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/news/announcement-2014-08-08-en</a:t>
            </a:r>
          </a:p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endParaRPr lang="en-US" sz="2000" spc="-4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2000" spc="-40" dirty="0" smtClean="0">
                <a:solidFill>
                  <a:srgbClr val="7F7F7F"/>
                </a:solidFill>
                <a:latin typeface="Helvetica Neue Medium"/>
                <a:cs typeface="Helvetica Neue Medium"/>
              </a:rPr>
              <a:t>19 August 2014</a:t>
            </a:r>
            <a:endParaRPr lang="en-US" sz="2000" spc="-40" dirty="0">
              <a:solidFill>
                <a:srgbClr val="7F7F7F"/>
              </a:solidFill>
              <a:latin typeface="Helvetica Neue Medium"/>
              <a:cs typeface="Helvetica Neue Medium"/>
            </a:endParaRP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Second conference call of the ICG</a:t>
            </a:r>
            <a:endParaRPr lang="en-U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2000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https</a:t>
            </a:r>
            <a:r>
              <a:rPr lang="en-US" sz="2000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://</a:t>
            </a:r>
            <a:r>
              <a:rPr lang="en-US" sz="2000" spc="-40" dirty="0" err="1">
                <a:solidFill>
                  <a:srgbClr val="43ACDA"/>
                </a:solidFill>
                <a:latin typeface="Helvetica Neue Light"/>
                <a:cs typeface="Helvetica Neue Light"/>
              </a:rPr>
              <a:t>www.icann.org</a:t>
            </a:r>
            <a:r>
              <a:rPr lang="en-US" sz="2000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/news/announcement-2-2014-08-07-en</a:t>
            </a: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endParaRPr lang="en-U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2000" spc="-40" dirty="0" smtClean="0">
                <a:solidFill>
                  <a:srgbClr val="7F7F7F"/>
                </a:solidFill>
                <a:latin typeface="Helvetica Neue Medium"/>
                <a:cs typeface="Helvetica Neue Medium"/>
              </a:rPr>
              <a:t>6 September 2014</a:t>
            </a:r>
            <a:endParaRPr lang="en-US" sz="2000" spc="-40" dirty="0">
              <a:solidFill>
                <a:srgbClr val="7F7F7F"/>
              </a:solidFill>
              <a:latin typeface="Helvetica Neue Medium"/>
              <a:cs typeface="Helvetica Neue Medium"/>
            </a:endParaRP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Second face-to-face meeting of the ICG</a:t>
            </a:r>
          </a:p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r>
              <a:rPr lang="en-US" sz="2000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2000" spc="-40" dirty="0" err="1">
                <a:solidFill>
                  <a:srgbClr val="43ACDA"/>
                </a:solidFill>
                <a:latin typeface="Helvetica Neue Light"/>
                <a:cs typeface="Helvetica Neue Light"/>
              </a:rPr>
              <a:t>www.icann.org</a:t>
            </a:r>
            <a:r>
              <a:rPr lang="en-US" sz="2000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/news/announcement-2014-07-16-en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587027"/>
          </a:xfrm>
        </p:spPr>
        <p:txBody>
          <a:bodyPr/>
          <a:lstStyle/>
          <a:p>
            <a:r>
              <a:rPr lang="en-US" dirty="0" smtClean="0"/>
              <a:t>Upcoming ICG Events: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Enhancing ICANN Accountability 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032" y="1052736"/>
            <a:ext cx="8532440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During 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discussions around the transition process, the community had also raised the broader topic of the impact of the transition on ICANN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accountability</a:t>
            </a:r>
            <a:endParaRPr lang="en-US" sz="22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As a result, a separate but related process on Enhancing ICANN Accountability process was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launched </a:t>
            </a:r>
            <a:endParaRPr lang="en-US" sz="22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Scope of the process is to look at ICANN remaining accountable in the absence of its historical contractual relationship with the U.S. Government and the </a:t>
            </a:r>
            <a:r>
              <a:rPr lang="en-US" sz="2200" spc="-40" dirty="0">
                <a:solidFill>
                  <a:srgbClr val="7F7F7F"/>
                </a:solidFill>
                <a:latin typeface="Helvetica Neue"/>
                <a:cs typeface="Helvetica Neue"/>
              </a:rPr>
              <a:t>perceived backstop 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with regard to ICANN's organization-wide accountability provided by that role, such as the renewal process of the IANA Functions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Contract</a:t>
            </a:r>
            <a:endParaRPr lang="en-US" sz="22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Unlike the IANA stewardship discussion occurring across multiple </a:t>
            </a:r>
            <a:r>
              <a:rPr lang="en-US" sz="2200" spc="-40" dirty="0" err="1">
                <a:solidFill>
                  <a:srgbClr val="7F7F7F"/>
                </a:solidFill>
                <a:latin typeface="Helvetica Neue Light"/>
                <a:cs typeface="Helvetica Neue Light"/>
              </a:rPr>
              <a:t>fora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, this process is fully within the ICANN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community</a:t>
            </a:r>
            <a:endParaRPr lang="en-US" sz="22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519113" lvl="2" indent="-285750"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While separate, the dialogue on Enhancing ICANN Accountability is a key component to the success of the transition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process</a:t>
            </a:r>
            <a:endParaRPr lang="en-US" sz="22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9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8059104" cy="1207070"/>
          </a:xfrm>
        </p:spPr>
        <p:txBody>
          <a:bodyPr/>
          <a:lstStyle/>
          <a:p>
            <a:r>
              <a:rPr lang="en-US" dirty="0" smtClean="0"/>
              <a:t>IANA Functions Stewardship Transition FAQ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97505"/>
            <a:ext cx="903649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2">
              <a:spcBef>
                <a:spcPts val="600"/>
              </a:spcBef>
              <a:buClr>
                <a:srgbClr val="43ACDA"/>
              </a:buClr>
            </a:pPr>
            <a:r>
              <a:rPr lang="en-US" sz="2000" spc="-40" dirty="0">
                <a:solidFill>
                  <a:srgbClr val="43ACDA"/>
                </a:solidFill>
                <a:latin typeface="Helvetica Neue"/>
                <a:cs typeface="Helvetica Neue"/>
              </a:rPr>
              <a:t>Q. What is this process about?</a:t>
            </a:r>
          </a:p>
          <a:p>
            <a:pPr marL="233363" lvl="2">
              <a:spcBef>
                <a:spcPts val="600"/>
              </a:spcBef>
              <a:spcAft>
                <a:spcPts val="1200"/>
              </a:spcAft>
              <a:buClr>
                <a:srgbClr val="43ACDA"/>
              </a:buClr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A. To develop a proposal to transition NTIA’s stewardship of the IANA functions</a:t>
            </a:r>
          </a:p>
          <a:p>
            <a:pPr marL="233363" lvl="2">
              <a:spcBef>
                <a:spcPts val="600"/>
              </a:spcBef>
              <a:buClr>
                <a:srgbClr val="43ACDA"/>
              </a:buClr>
            </a:pPr>
            <a:r>
              <a:rPr lang="en-US" sz="2000" spc="-40" dirty="0">
                <a:solidFill>
                  <a:srgbClr val="43ACDA"/>
                </a:solidFill>
                <a:latin typeface="Helvetica Neue"/>
                <a:cs typeface="Helvetica Neue"/>
              </a:rPr>
              <a:t>Q. What is this process </a:t>
            </a:r>
            <a:r>
              <a:rPr lang="en-US" sz="2000" u="sng" spc="-40" dirty="0">
                <a:solidFill>
                  <a:srgbClr val="43ACDA"/>
                </a:solidFill>
                <a:latin typeface="Helvetica Neue"/>
                <a:cs typeface="Helvetica Neue"/>
              </a:rPr>
              <a:t>not</a:t>
            </a:r>
            <a:r>
              <a:rPr lang="en-US" sz="2000" spc="-40" dirty="0">
                <a:solidFill>
                  <a:srgbClr val="43ACDA"/>
                </a:solidFill>
                <a:latin typeface="Helvetica Neue"/>
                <a:cs typeface="Helvetica Neue"/>
              </a:rPr>
              <a:t> about?</a:t>
            </a:r>
          </a:p>
          <a:p>
            <a:pPr marL="233363" lvl="2">
              <a:spcBef>
                <a:spcPts val="600"/>
              </a:spcBef>
              <a:spcAft>
                <a:spcPts val="1200"/>
              </a:spcAft>
              <a:buClr>
                <a:srgbClr val="43ACDA"/>
              </a:buClr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A. This is </a:t>
            </a:r>
            <a:r>
              <a:rPr lang="en-US" sz="2000" u="sng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not</a:t>
            </a: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 about ICANN’s role as the operator of the IANA functions – this role is not the focus of the transition</a:t>
            </a:r>
          </a:p>
          <a:p>
            <a:pPr marL="233363" lvl="2">
              <a:buClr>
                <a:srgbClr val="43ACDA"/>
              </a:buClr>
            </a:pPr>
            <a:r>
              <a:rPr lang="en-US" sz="2000" spc="-40" dirty="0">
                <a:solidFill>
                  <a:srgbClr val="43ACDA"/>
                </a:solidFill>
                <a:latin typeface="Helvetica Neue"/>
                <a:cs typeface="Helvetica Neue"/>
              </a:rPr>
              <a:t>Q. Is there a target date for the transition to take place?</a:t>
            </a:r>
          </a:p>
          <a:p>
            <a:pPr marL="233363" lvl="2">
              <a:spcBef>
                <a:spcPts val="600"/>
              </a:spcBef>
              <a:spcAft>
                <a:spcPts val="1200"/>
              </a:spcAft>
              <a:buClr>
                <a:srgbClr val="43ACDA"/>
              </a:buClr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A. Depending on the progress of the dialogue, the global multistakeholder community could be ready to complete the transition before the renewal of ICANN’s contract with the USG in September 2015 </a:t>
            </a:r>
            <a:endParaRPr lang="en-US" sz="28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>
              <a:buClr>
                <a:srgbClr val="43ACDA"/>
              </a:buClr>
            </a:pPr>
            <a:r>
              <a:rPr lang="en-US" sz="2000" spc="-40" dirty="0">
                <a:solidFill>
                  <a:srgbClr val="43ACDA"/>
                </a:solidFill>
                <a:latin typeface="Helvetica Neue"/>
                <a:cs typeface="Helvetica Neue"/>
              </a:rPr>
              <a:t>Q. Does this announcement jeopardize the security, stability and resiliency (SSR) of the Internet DNS?</a:t>
            </a:r>
          </a:p>
          <a:p>
            <a:pPr marL="233363" lvl="2">
              <a:spcBef>
                <a:spcPts val="600"/>
              </a:spcBef>
              <a:buClr>
                <a:srgbClr val="43ACDA"/>
              </a:buClr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A. No</a:t>
            </a: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. In fact, maintaining the SSR of the Internet DNS is one of the principles outlined by the NTIA </a:t>
            </a:r>
            <a:endParaRPr lang="en-US" sz="2000" spc="-4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>
              <a:spcBef>
                <a:spcPts val="600"/>
              </a:spcBef>
              <a:buClr>
                <a:srgbClr val="43ACDA"/>
              </a:buClr>
            </a:pPr>
            <a:endParaRPr lang="en-US" sz="100" spc="-40" dirty="0" smtClean="0">
              <a:solidFill>
                <a:srgbClr val="7F7F7F"/>
              </a:solidFill>
              <a:latin typeface="Helvetica Neue Light"/>
              <a:cs typeface="Helvetica Neue Light"/>
            </a:endParaRPr>
          </a:p>
          <a:p>
            <a:pPr marL="233363" lvl="2">
              <a:spcBef>
                <a:spcPts val="600"/>
              </a:spcBef>
              <a:buClr>
                <a:srgbClr val="43ACDA"/>
              </a:buClr>
            </a:pPr>
            <a:r>
              <a:rPr lang="en-US" spc="-4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Additional </a:t>
            </a:r>
            <a:r>
              <a:rPr lang="en-US" spc="-4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FAQs: </a:t>
            </a:r>
            <a:br>
              <a:rPr lang="en-US" spc="-4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http</a:t>
            </a:r>
            <a:r>
              <a:rPr lang="en-US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://www.icann.org/en/about/agreements/iana/functions-transfer-faqs-14mar14-en.pdf </a:t>
            </a:r>
          </a:p>
          <a:p>
            <a:pPr marL="233363" lvl="2">
              <a:spcBef>
                <a:spcPts val="600"/>
              </a:spcBef>
              <a:buClr>
                <a:srgbClr val="43ACDA"/>
              </a:buClr>
            </a:pPr>
            <a:endParaRPr lang="en-US" sz="2800" spc="-40" dirty="0">
              <a:solidFill>
                <a:srgbClr val="0A1F23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4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Getting Involved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320" y="980728"/>
            <a:ext cx="82031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2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200" b="1" spc="-40" dirty="0" smtClean="0">
                <a:solidFill>
                  <a:srgbClr val="7F7F7F"/>
                </a:solidFill>
                <a:latin typeface="Helvetica Neue"/>
                <a:cs typeface="Helvetica Neue"/>
              </a:rPr>
              <a:t>Visit </a:t>
            </a:r>
            <a:r>
              <a:rPr lang="en-US" sz="2200" b="1" u="sng" spc="-40" dirty="0" smtClean="0">
                <a:solidFill>
                  <a:srgbClr val="43ACDA"/>
                </a:solidFill>
                <a:latin typeface="Helvetica Neue"/>
                <a:cs typeface="Helvetica Neue"/>
              </a:rPr>
              <a:t>https</a:t>
            </a:r>
            <a:r>
              <a:rPr lang="en-US" sz="2200" b="1" u="sng" spc="-40" dirty="0">
                <a:solidFill>
                  <a:srgbClr val="43ACDA"/>
                </a:solidFill>
                <a:latin typeface="Helvetica Neue"/>
                <a:cs typeface="Helvetica Neue"/>
              </a:rPr>
              <a:t>://www.icann.org/stewardship</a:t>
            </a:r>
            <a:r>
              <a:rPr lang="en-US" sz="2200" b="1" spc="-40" dirty="0">
                <a:solidFill>
                  <a:srgbClr val="43ACDA"/>
                </a:solidFill>
                <a:latin typeface="Helvetica Neue"/>
                <a:cs typeface="Helvetica Neue"/>
              </a:rPr>
              <a:t> </a:t>
            </a:r>
            <a:r>
              <a:rPr lang="en-US" sz="2200" b="1" spc="-40" dirty="0">
                <a:solidFill>
                  <a:srgbClr val="7F7F7F"/>
                </a:solidFill>
                <a:latin typeface="Helvetica Neue"/>
                <a:cs typeface="Helvetica Neue"/>
              </a:rPr>
              <a:t>for: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The 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latest resources on the topic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Participate 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in the events listed in the timeline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Follow 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us on our social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channels</a:t>
            </a:r>
          </a:p>
          <a:p>
            <a:pPr marL="690563" lvl="3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</a:pPr>
            <a:endParaRPr lang="en-US" sz="2200" b="1" spc="-40" dirty="0">
              <a:solidFill>
                <a:srgbClr val="7F7F7F"/>
              </a:solidFill>
              <a:latin typeface="Helvetica Neue"/>
              <a:cs typeface="Helvetica Neue"/>
            </a:endParaRPr>
          </a:p>
          <a:p>
            <a:pPr marL="233363" lvl="2">
              <a:spcBef>
                <a:spcPts val="600"/>
              </a:spcBef>
              <a:spcAft>
                <a:spcPts val="600"/>
              </a:spcAft>
              <a:buClr>
                <a:srgbClr val="127AB3"/>
              </a:buClr>
              <a:buSzPct val="125000"/>
            </a:pPr>
            <a:r>
              <a:rPr lang="en-US" sz="2200" b="1" spc="-40" dirty="0" smtClean="0">
                <a:solidFill>
                  <a:srgbClr val="7F7F7F"/>
                </a:solidFill>
                <a:latin typeface="Helvetica Neue"/>
                <a:cs typeface="Helvetica Neue"/>
              </a:rPr>
              <a:t>Contribute to the discussion</a:t>
            </a:r>
            <a:r>
              <a:rPr lang="en-US" sz="2200" b="1" spc="-40" dirty="0">
                <a:solidFill>
                  <a:srgbClr val="7F7F7F"/>
                </a:solidFill>
                <a:latin typeface="Helvetica Neue"/>
                <a:cs typeface="Helvetica Neue"/>
              </a:rPr>
              <a:t>: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Email enabled forum: </a:t>
            </a:r>
            <a:r>
              <a:rPr lang="en-US" sz="2200" u="sng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http</a:t>
            </a:r>
            <a:r>
              <a:rPr lang="en-US" sz="2200" u="sng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://discuss-</a:t>
            </a:r>
            <a:r>
              <a:rPr lang="en-US" sz="2200" u="sng" spc="-40" dirty="0" err="1">
                <a:solidFill>
                  <a:srgbClr val="43ACDA"/>
                </a:solidFill>
                <a:latin typeface="Helvetica Neue Light"/>
                <a:cs typeface="Helvetica Neue Light"/>
              </a:rPr>
              <a:t>stewardship.icann.org</a:t>
            </a:r>
            <a:r>
              <a:rPr lang="en-US" sz="2200" u="sng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/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 </a:t>
            </a: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IANA Transition mailing list</a:t>
            </a:r>
            <a:r>
              <a:rPr lang="en-US" sz="22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: </a:t>
            </a:r>
            <a:r>
              <a:rPr lang="en-US" sz="2200" u="sng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https://mm.icann.org/mailman</a:t>
            </a:r>
            <a:r>
              <a:rPr lang="en-US" sz="2200" u="sng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/</a:t>
            </a:r>
            <a:br>
              <a:rPr lang="en-US" sz="2200" u="sng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</a:br>
            <a:r>
              <a:rPr lang="en-US" sz="2200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 </a:t>
            </a:r>
            <a:r>
              <a:rPr lang="en-US" sz="2200" u="sng" spc="-40" dirty="0" err="1" smtClean="0">
                <a:solidFill>
                  <a:srgbClr val="43ACDA"/>
                </a:solidFill>
                <a:latin typeface="Helvetica Neue Light"/>
                <a:cs typeface="Helvetica Neue Light"/>
              </a:rPr>
              <a:t>listinfo</a:t>
            </a:r>
            <a:r>
              <a:rPr lang="en-US" sz="2200" u="sng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/</a:t>
            </a:r>
            <a:r>
              <a:rPr lang="en-US" sz="2200" u="sng" spc="-40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ianatransition</a:t>
            </a:r>
            <a:r>
              <a:rPr lang="en-US" sz="2200" u="sng" spc="-40" dirty="0">
                <a:solidFill>
                  <a:srgbClr val="43ACDA"/>
                </a:solidFill>
                <a:latin typeface="Helvetica Neue Light"/>
                <a:cs typeface="Helvetica Neue Light"/>
              </a:rPr>
              <a:t> 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ICANN also encourages that discussions continue on the </a:t>
            </a:r>
            <a:b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</a:b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many forums and mailing lists that exist across the </a:t>
            </a:r>
            <a:b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</a:br>
            <a:r>
              <a:rPr lang="en-US" sz="22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 community</a:t>
            </a:r>
          </a:p>
          <a:p>
            <a:pPr marL="976313" lvl="3" indent="-285750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endParaRPr lang="en-US" sz="2200" u="sng" spc="-40" dirty="0">
              <a:solidFill>
                <a:srgbClr val="43ACDA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02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19457450"/>
              </p:ext>
            </p:extLst>
          </p:nvPr>
        </p:nvGraphicFramePr>
        <p:xfrm>
          <a:off x="87373" y="191271"/>
          <a:ext cx="4412619" cy="662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19185264"/>
              </p:ext>
            </p:extLst>
          </p:nvPr>
        </p:nvGraphicFramePr>
        <p:xfrm>
          <a:off x="4551869" y="671211"/>
          <a:ext cx="4412619" cy="607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26064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Medium"/>
                <a:cs typeface="Helvetica Neue Medium"/>
              </a:rPr>
              <a:t>Mailing List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048" y="260648"/>
            <a:ext cx="317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Medium"/>
                <a:cs typeface="Helvetica Neue Medium"/>
              </a:rPr>
              <a:t>Discussion Forum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1641574"/>
            <a:ext cx="234347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Easy to sign up</a:t>
            </a:r>
          </a:p>
          <a:p>
            <a:pPr marL="450850" indent="-285750">
              <a:buFont typeface="Wingdings" charset="2"/>
              <a:buChar char="ü"/>
            </a:pPr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Simple and easy to respond</a:t>
            </a:r>
          </a:p>
          <a:p>
            <a:pPr marL="450850" indent="-285750">
              <a:buFont typeface="Wingdings" charset="2"/>
              <a:buChar char="ü"/>
            </a:pPr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Offline access and response is straight forward</a:t>
            </a:r>
          </a:p>
          <a:p>
            <a:pPr marL="450850" indent="-285750">
              <a:buFont typeface="Wingdings" charset="2"/>
              <a:buChar char="ü"/>
            </a:pPr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Convenient mobile access</a:t>
            </a:r>
          </a:p>
          <a:p>
            <a:pPr marL="450850" indent="-285750">
              <a:buFont typeface="Wingdings" charset="2"/>
              <a:buChar char="ü"/>
            </a:pPr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Sending private or group messages straightforward</a:t>
            </a:r>
            <a:endParaRPr lang="en-US" sz="1500" dirty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3" y="1570722"/>
            <a:ext cx="22322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Improved identity</a:t>
            </a:r>
          </a:p>
          <a:p>
            <a:pPr marL="165100"/>
            <a:endParaRPr lang="en-US" sz="8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Features for discussion management </a:t>
            </a:r>
          </a:p>
          <a:p>
            <a:pPr marL="450850" indent="-285750">
              <a:buFont typeface="Wingdings" charset="2"/>
              <a:buChar char="ü"/>
            </a:pPr>
            <a:endParaRPr lang="en-US" sz="900" dirty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Accessible by a wider global audience</a:t>
            </a:r>
          </a:p>
          <a:p>
            <a:pPr marL="450850" indent="-285750">
              <a:buFont typeface="Wingdings" charset="2"/>
              <a:buChar char="ü"/>
            </a:pPr>
            <a:endParaRPr lang="en-US" sz="8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Tag and classify threads</a:t>
            </a:r>
          </a:p>
          <a:p>
            <a:pPr marL="450850" indent="-285750">
              <a:buFont typeface="Wingdings" charset="2"/>
              <a:buChar char="ü"/>
            </a:pPr>
            <a:endParaRPr lang="en-US" sz="8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Full email support</a:t>
            </a:r>
          </a:p>
          <a:p>
            <a:pPr marL="450850" indent="-285750">
              <a:buFont typeface="Wingdings" charset="2"/>
              <a:buChar char="ü"/>
            </a:pPr>
            <a:endParaRPr lang="en-US" sz="8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Easy to follow, mute and manage followed conversations</a:t>
            </a:r>
          </a:p>
          <a:p>
            <a:pPr marL="165100"/>
            <a:endParaRPr lang="en-US" sz="8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Improved search</a:t>
            </a:r>
          </a:p>
          <a:p>
            <a:pPr marL="450850" indent="-285750">
              <a:buFont typeface="Wingdings" charset="2"/>
              <a:buChar char="ü"/>
            </a:pPr>
            <a:endParaRPr lang="en-US" sz="14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Wingdings" charset="2"/>
              <a:buChar char="ü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Trending metrics for views and likes</a:t>
            </a:r>
          </a:p>
          <a:p>
            <a:pPr marL="450850" indent="-285750">
              <a:buFont typeface="Wingdings" charset="2"/>
              <a:buChar char="ü"/>
            </a:pPr>
            <a:endParaRPr lang="en-US" sz="1500" dirty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8521" y="1615147"/>
            <a:ext cx="22714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Difficult to follow fragmented conversations</a:t>
            </a:r>
          </a:p>
          <a:p>
            <a:pPr marL="165100"/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Unfamiliar (dated) technology to wider global audience</a:t>
            </a:r>
          </a:p>
          <a:p>
            <a:pPr marL="165100"/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Difficult to enter conversations mid-stream and understand full context</a:t>
            </a:r>
          </a:p>
          <a:p>
            <a:pPr marL="165100"/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Can’t easily filter topics or threads</a:t>
            </a:r>
          </a:p>
          <a:p>
            <a:pPr marL="165100"/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Hard to moderate and see trends </a:t>
            </a:r>
            <a:endParaRPr lang="en-US" sz="1500" dirty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1515556"/>
            <a:ext cx="2271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Need to login to configure email preferences to receive email notifications</a:t>
            </a:r>
          </a:p>
          <a:p>
            <a:pPr marL="165100"/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Must login to use advanced conversation management features</a:t>
            </a:r>
          </a:p>
          <a:p>
            <a:pPr marL="165100"/>
            <a:endParaRPr lang="en-US" sz="150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0850" indent="-285750">
              <a:buFont typeface="Lucida Grande"/>
              <a:buChar char="-"/>
            </a:pPr>
            <a:r>
              <a:rPr lang="en-US" sz="1500" dirty="0" smtClean="0">
                <a:solidFill>
                  <a:srgbClr val="4C4D50"/>
                </a:solidFill>
                <a:latin typeface="Helvetica Neue"/>
                <a:cs typeface="Helvetica Neue"/>
              </a:rPr>
              <a:t>Web interface takes more bandwidth than email</a:t>
            </a:r>
            <a:endParaRPr lang="en-US" sz="1500" dirty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999" y="888975"/>
            <a:ext cx="68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PROS</a:t>
            </a:r>
            <a:endParaRPr lang="en-US" sz="14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908720"/>
            <a:ext cx="69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CONS</a:t>
            </a:r>
            <a:endParaRPr lang="en-US" sz="14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908720"/>
            <a:ext cx="68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PROS</a:t>
            </a:r>
            <a:endParaRPr lang="en-US" sz="14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7792" y="908720"/>
            <a:ext cx="69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 Medium"/>
                <a:cs typeface="Helvetica Neue Medium"/>
              </a:rPr>
              <a:t>CONS</a:t>
            </a:r>
            <a:endParaRPr lang="en-US" sz="14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7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25828" y="476250"/>
            <a:ext cx="7170508" cy="1352550"/>
          </a:xfrm>
        </p:spPr>
        <p:txBody>
          <a:bodyPr/>
          <a:lstStyle/>
          <a:p>
            <a:r>
              <a:rPr lang="en-US" sz="3200" dirty="0" smtClean="0"/>
              <a:t>Thank You!  Questions?</a:t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Albert Daniels, ICANN</a:t>
            </a:r>
            <a:br>
              <a:rPr lang="en-US" dirty="0" smtClean="0"/>
            </a:br>
            <a:r>
              <a:rPr lang="en-US" dirty="0" smtClean="0"/>
              <a:t>albert.daniels@icann.org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37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9512" y="1522206"/>
            <a:ext cx="8568952" cy="4139042"/>
          </a:xfrm>
        </p:spPr>
        <p:txBody>
          <a:bodyPr/>
          <a:lstStyle/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On 14 March 2014, the U.S. Government (USG) announced its intent to transition its stewardship of the IANA functions to the global multistakeholder community</a:t>
            </a:r>
          </a:p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As the first step, it asked ICANN to convene global stakeholders to develop a proposal to transition the current role played by the US</a:t>
            </a:r>
          </a:p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ICANN was asked to serve as a convener based on its role as the IANA functions administrator (since 1998) and the global coordinator for the Internet's Domain Name System (DNS)</a:t>
            </a:r>
          </a:p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The multistakeholder community has set the policies implemented by ICANN for more than 15 years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93738"/>
            <a:ext cx="5976664" cy="1207070"/>
          </a:xfrm>
        </p:spPr>
        <p:txBody>
          <a:bodyPr/>
          <a:lstStyle/>
          <a:p>
            <a:r>
              <a:rPr lang="en-US" dirty="0" smtClean="0"/>
              <a:t>The U.S. Government’s Announcement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G Composition Graphi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2076" r="2615" b="2322"/>
          <a:stretch/>
        </p:blipFill>
        <p:spPr>
          <a:xfrm>
            <a:off x="2788181" y="321693"/>
            <a:ext cx="5528235" cy="6267366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1556792"/>
            <a:ext cx="8568952" cy="4139042"/>
          </a:xfrm>
        </p:spPr>
        <p:txBody>
          <a:bodyPr/>
          <a:lstStyle/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The USG always envisioned its role as transitional </a:t>
            </a:r>
          </a:p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Transitioning the USG out of its current role marks the final phase of the privatization of the DNS as outlined by the USG in 1997</a:t>
            </a:r>
          </a:p>
          <a:p>
            <a:pPr marL="519113" lvl="2" indent="-285750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The decision further supports and enhances the multistakeholder model of Internet policymaking and governance</a:t>
            </a:r>
            <a:endParaRPr lang="es-E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702647"/>
            <a:ext cx="5976664" cy="1207070"/>
          </a:xfrm>
        </p:spPr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1548562"/>
            <a:ext cx="8568952" cy="4139042"/>
          </a:xfrm>
        </p:spPr>
        <p:txBody>
          <a:bodyPr/>
          <a:lstStyle/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127AB3"/>
              </a:buClr>
              <a:buSzPct val="125000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NTIA has communicated to ICANN that the transition proposal must have broad community support and address the following four principles:</a:t>
            </a:r>
          </a:p>
          <a:p>
            <a:pPr marL="690563" lvl="2" indent="-45720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+mj-lt"/>
              <a:buAutoNum type="arabicPeriod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Support and enhance the multistakeholder model</a:t>
            </a:r>
          </a:p>
          <a:p>
            <a:pPr marL="690563" lvl="2" indent="-45720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+mj-lt"/>
              <a:buAutoNum type="arabicPeriod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Maintain the security, stability, and resiliency of the Internet DNS</a:t>
            </a:r>
          </a:p>
          <a:p>
            <a:pPr marL="690563" lvl="2" indent="-45720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+mj-lt"/>
              <a:buAutoNum type="arabicPeriod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Meet the needs and expectation of the global customers and partners of the IANA services</a:t>
            </a:r>
          </a:p>
          <a:p>
            <a:pPr marL="690563" lvl="2" indent="-45720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+mj-lt"/>
              <a:buAutoNum type="arabicPeriod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Maintain the openness of the Internet</a:t>
            </a:r>
          </a:p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127AB3"/>
              </a:buClr>
              <a:buSzPct val="125000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NTIA also specified that it will </a:t>
            </a:r>
            <a:r>
              <a:rPr lang="en-US" sz="2000" b="1" u="sng" spc="-40" dirty="0">
                <a:solidFill>
                  <a:srgbClr val="7F7F7F"/>
                </a:solidFill>
              </a:rPr>
              <a:t>not</a:t>
            </a: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 accept a proposal that replaces the NTIA role with a government-led or an intergovernmental organization solution.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7717"/>
            <a:ext cx="5976664" cy="1207070"/>
          </a:xfrm>
        </p:spPr>
        <p:txBody>
          <a:bodyPr/>
          <a:lstStyle/>
          <a:p>
            <a:r>
              <a:rPr lang="en-US" dirty="0" smtClean="0"/>
              <a:t>Transition Proposal’s Guiding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1340768"/>
            <a:ext cx="8568952" cy="4139042"/>
          </a:xfrm>
        </p:spPr>
        <p:txBody>
          <a:bodyPr/>
          <a:lstStyle/>
          <a:p>
            <a:pPr marL="233363" lvl="2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>
                <a:solidFill>
                  <a:srgbClr val="7F7F7F"/>
                </a:solidFill>
              </a:rPr>
              <a:t>The IANA functions involve the coordination of unique Internet identifiers, including:</a:t>
            </a:r>
            <a:br>
              <a:rPr lang="en-US" sz="2000" b="1" spc="-40" dirty="0">
                <a:solidFill>
                  <a:srgbClr val="7F7F7F"/>
                </a:solidFill>
              </a:rPr>
            </a:br>
            <a:endParaRPr lang="en-US" sz="2000" b="1" spc="-40" dirty="0">
              <a:solidFill>
                <a:srgbClr val="7F7F7F"/>
              </a:solidFill>
            </a:endParaRPr>
          </a:p>
          <a:p>
            <a:pPr marL="519113" lvl="2" indent="-28575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Maintenance of the protocol parameter registries on behalf of the IETF</a:t>
            </a:r>
          </a:p>
          <a:p>
            <a:pPr marL="519113" lvl="2" indent="-28575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Allocation of Internet Numbers in cooperation with the Regional Internet Registries</a:t>
            </a:r>
          </a:p>
          <a:p>
            <a:pPr marL="519113" lvl="2" indent="-28575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Management of the .ARPA and .INT domains</a:t>
            </a:r>
          </a:p>
          <a:p>
            <a:pPr marL="519113" lvl="2" indent="-28575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Administrative responsibilities of the DNS root zone</a:t>
            </a:r>
          </a:p>
          <a:p>
            <a:pPr marL="519113" lvl="2" indent="-285750" algn="l">
              <a:spcBef>
                <a:spcPts val="600"/>
              </a:spcBef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Coordination of root zone management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709762"/>
            <a:ext cx="5976664" cy="1207070"/>
          </a:xfrm>
        </p:spPr>
        <p:txBody>
          <a:bodyPr/>
          <a:lstStyle/>
          <a:p>
            <a:r>
              <a:rPr lang="en-US" dirty="0" smtClean="0"/>
              <a:t>What are the IANA Functions?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598"/>
            <a:ext cx="9180512" cy="5916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6156012"/>
            <a:ext cx="768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Downloadable version here: </a:t>
            </a:r>
            <a:r>
              <a:rPr lang="en-US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https</a:t>
            </a:r>
            <a:r>
              <a:rPr lang="en-US" dirty="0">
                <a:solidFill>
                  <a:srgbClr val="43ACDA"/>
                </a:solidFill>
                <a:latin typeface="Helvetica Neue Light"/>
                <a:cs typeface="Helvetica Neue Light"/>
              </a:rPr>
              <a:t>://</a:t>
            </a:r>
            <a:r>
              <a:rPr lang="en-US" dirty="0" err="1">
                <a:solidFill>
                  <a:srgbClr val="43ACDA"/>
                </a:solidFill>
                <a:latin typeface="Helvetica Neue Light"/>
                <a:cs typeface="Helvetica Neue Light"/>
              </a:rPr>
              <a:t>www.icann.org</a:t>
            </a:r>
            <a:r>
              <a:rPr lang="en-US" dirty="0">
                <a:solidFill>
                  <a:srgbClr val="43ACDA"/>
                </a:solidFill>
                <a:latin typeface="Helvetica Neue Light"/>
                <a:cs typeface="Helvetica Neue Light"/>
              </a:rPr>
              <a:t>/news/multimedia/</a:t>
            </a:r>
            <a:r>
              <a:rPr lang="en-US" dirty="0" smtClean="0">
                <a:solidFill>
                  <a:srgbClr val="43ACDA"/>
                </a:solidFill>
                <a:latin typeface="Helvetica Neue Light"/>
                <a:cs typeface="Helvetica Neue Light"/>
              </a:rPr>
              <a:t>469</a:t>
            </a:r>
            <a:endParaRPr lang="en-US" dirty="0">
              <a:solidFill>
                <a:srgbClr val="43ACDA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26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908720"/>
            <a:ext cx="8568952" cy="4139042"/>
          </a:xfrm>
        </p:spPr>
        <p:txBody>
          <a:bodyPr/>
          <a:lstStyle/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rgbClr val="7F7F7F"/>
                </a:solidFill>
              </a:rPr>
              <a:t>ICANN </a:t>
            </a:r>
            <a:r>
              <a:rPr lang="en-US" sz="2000" b="1" spc="-40" dirty="0">
                <a:solidFill>
                  <a:srgbClr val="7F7F7F"/>
                </a:solidFill>
              </a:rPr>
              <a:t>launched a multistakeholder (global in scope) process at the ICANN 49 Meeting in Singapore. </a:t>
            </a:r>
          </a:p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Based on initial input, from 8 April – 8 May 2014, ICANN issued a call for public comment on the draft principles, mechanisms and process to develop a proposal (translated into 5 official UN languages, plus Portuguese).</a:t>
            </a:r>
          </a:p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Community </a:t>
            </a: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response to draft process:</a:t>
            </a: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700 email exchanges</a:t>
            </a: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60 process contributions</a:t>
            </a: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Participation from global stakeholders, including government, private sector, civil society, technical, academic community and end users</a:t>
            </a:r>
          </a:p>
          <a:p>
            <a:pPr marL="519113" lvl="2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Submissions made in different languages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As of 29 March 2014: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908720"/>
            <a:ext cx="8568952" cy="4139042"/>
          </a:xfrm>
        </p:spPr>
        <p:txBody>
          <a:bodyPr/>
          <a:lstStyle/>
          <a:p>
            <a:pPr marL="233363" lvl="2" algn="l">
              <a:spcAft>
                <a:spcPts val="12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rgbClr val="7F7F7F"/>
                </a:solidFill>
              </a:rPr>
              <a:t>A </a:t>
            </a:r>
            <a:r>
              <a:rPr lang="en-US" sz="2000" b="1" spc="-40" dirty="0">
                <a:solidFill>
                  <a:srgbClr val="7F7F7F"/>
                </a:solidFill>
              </a:rPr>
              <a:t>special session was held at </a:t>
            </a:r>
            <a:r>
              <a:rPr lang="en-US" sz="2000" b="1" spc="-40" dirty="0" err="1">
                <a:solidFill>
                  <a:srgbClr val="7F7F7F"/>
                </a:solidFill>
              </a:rPr>
              <a:t>NETmundial</a:t>
            </a:r>
            <a:r>
              <a:rPr lang="en-US" sz="2000" b="1" spc="-40" dirty="0">
                <a:solidFill>
                  <a:srgbClr val="7F7F7F"/>
                </a:solidFill>
              </a:rPr>
              <a:t> conference in Brazil.</a:t>
            </a:r>
          </a:p>
          <a:p>
            <a:pPr marL="976313" lvl="3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Over 1,000 attendees from 116 countries</a:t>
            </a:r>
          </a:p>
          <a:p>
            <a:pPr marL="976313" lvl="3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1168 remote participants from 33 worldwide remote hubs in 23 countries</a:t>
            </a:r>
          </a:p>
          <a:p>
            <a:pPr marL="976313" lvl="3" indent="-285750" algn="l">
              <a:spcBef>
                <a:spcPts val="60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Participation from global stakeholders, including government, private sector, civil society, technical, academic community and end users</a:t>
            </a:r>
          </a:p>
          <a:p>
            <a:pPr marL="233363" lvl="2" algn="l">
              <a:spcBef>
                <a:spcPts val="1200"/>
              </a:spcBef>
              <a:spcAft>
                <a:spcPts val="600"/>
              </a:spcAft>
              <a:buClr>
                <a:srgbClr val="43ACDA"/>
              </a:buClr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ICANN’s GSE team and partner organizations have been and continue to engage in a series of regional dialogues with global stakeholders.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As of 24 April 2014: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2008" y="802126"/>
            <a:ext cx="9036496" cy="4139042"/>
          </a:xfrm>
        </p:spPr>
        <p:txBody>
          <a:bodyPr/>
          <a:lstStyle/>
          <a:p>
            <a:pPr marL="233363" lvl="2" algn="l">
              <a:spcAft>
                <a:spcPts val="1200"/>
              </a:spcAft>
              <a:buClr>
                <a:srgbClr val="43ACDA"/>
              </a:buClr>
            </a:pPr>
            <a:r>
              <a:rPr lang="en-US" sz="2000" b="1" spc="-40" dirty="0" smtClean="0">
                <a:solidFill>
                  <a:srgbClr val="7F7F7F"/>
                </a:solidFill>
              </a:rPr>
              <a:t>Informed </a:t>
            </a:r>
            <a:r>
              <a:rPr lang="en-US" sz="2000" b="1" spc="-40" dirty="0">
                <a:solidFill>
                  <a:srgbClr val="7F7F7F"/>
                </a:solidFill>
              </a:rPr>
              <a:t>by input on the draft process and subsequent dialogues, the </a:t>
            </a:r>
            <a:r>
              <a:rPr lang="en-US" sz="2000" b="1" u="sng" spc="-40" dirty="0">
                <a:solidFill>
                  <a:srgbClr val="7F7F7F"/>
                </a:solidFill>
              </a:rPr>
              <a:t>Process to Develop a Proposal and Next Steps</a:t>
            </a:r>
            <a:r>
              <a:rPr lang="en-US" sz="2000" b="1" spc="-40" dirty="0">
                <a:solidFill>
                  <a:srgbClr val="7F7F7F"/>
                </a:solidFill>
              </a:rPr>
              <a:t> was posted online, echoing community feedback.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Renamed the proposed "Steering Group" to "Coordination Group” 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No role for the Chair of the ICANN Board and Chair of the GAC in selection of members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Direct representation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Eliminated the distinction between affected and non-affected parties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Revised composition to ensure greater balance and representation, including indirect </a:t>
            </a: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stakeholders non</a:t>
            </a: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-prescriptive about the roles and responsibilities of the Coordination Group</a:t>
            </a:r>
          </a:p>
          <a:p>
            <a:pPr marL="915988" lvl="4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-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Coordination Group will establish its own working methods and modes of operation 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ICANN maintains neutral role as convener and facilitator of process</a:t>
            </a:r>
          </a:p>
          <a:p>
            <a:pPr marL="468313" lvl="3" indent="-285750" algn="l">
              <a:spcBef>
                <a:spcPts val="0"/>
              </a:spcBef>
              <a:spcAft>
                <a:spcPts val="600"/>
              </a:spcAft>
              <a:buClr>
                <a:srgbClr val="43ACDA"/>
              </a:buClr>
              <a:buSzPct val="125000"/>
              <a:buFont typeface="Lucida Grande"/>
              <a:buChar char="+"/>
            </a:pPr>
            <a:r>
              <a:rPr lang="en-US" sz="2000" spc="-40" dirty="0">
                <a:solidFill>
                  <a:srgbClr val="7F7F7F"/>
                </a:solidFill>
                <a:latin typeface="Helvetica Neue Light"/>
                <a:cs typeface="Helvetica Neue Light"/>
              </a:rPr>
              <a:t>Coordination Group encouraged to adhere to diversity standards as they undergo internal selection </a:t>
            </a:r>
            <a:r>
              <a:rPr lang="en-US" sz="2000" spc="-40" dirty="0" smtClean="0">
                <a:solidFill>
                  <a:srgbClr val="7F7F7F"/>
                </a:solidFill>
                <a:latin typeface="Helvetica Neue Light"/>
                <a:cs typeface="Helvetica Neue Light"/>
              </a:rPr>
              <a:t>processes</a:t>
            </a:r>
            <a:endParaRPr lang="en-US" sz="2000" spc="-40" dirty="0">
              <a:solidFill>
                <a:srgbClr val="7F7F7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123000" cy="1207070"/>
          </a:xfrm>
        </p:spPr>
        <p:txBody>
          <a:bodyPr/>
          <a:lstStyle/>
          <a:p>
            <a:r>
              <a:rPr lang="en-US" dirty="0" smtClean="0"/>
              <a:t>As of 6 June 2014: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-New-Clea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1612</Words>
  <Application>Microsoft Office PowerPoint</Application>
  <PresentationFormat>On-screen Show (4:3)</PresentationFormat>
  <Paragraphs>278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ICANN-New-Clean-Template</vt:lpstr>
      <vt:lpstr>Transition of the U.S. Commerce Department’s National Telecommunications and Information Administration (NTIA) Stewardship of the IANA Functions to the Global Multistakeholder Community</vt:lpstr>
      <vt:lpstr>The U.S. Government’s Announcement</vt:lpstr>
      <vt:lpstr>Why now?</vt:lpstr>
      <vt:lpstr>Transition Proposal’s Guiding Principles</vt:lpstr>
      <vt:lpstr>What are the IANA Functions?</vt:lpstr>
      <vt:lpstr>PowerPoint Presentation</vt:lpstr>
      <vt:lpstr>As of 29 March 2014:</vt:lpstr>
      <vt:lpstr>As of 24 April 2014:</vt:lpstr>
      <vt:lpstr>As of 6 June 2014:</vt:lpstr>
      <vt:lpstr>As of 26 June 2014</vt:lpstr>
      <vt:lpstr>As of 3 July 2014</vt:lpstr>
      <vt:lpstr>As of 18 July 2014</vt:lpstr>
      <vt:lpstr>Principles and Mechanisms</vt:lpstr>
      <vt:lpstr>Upcoming ICG Events:</vt:lpstr>
      <vt:lpstr>Enhancing ICANN Accountability Process</vt:lpstr>
      <vt:lpstr>IANA Functions Stewardship Transition FAQ</vt:lpstr>
      <vt:lpstr>Getting Involved</vt:lpstr>
      <vt:lpstr>PowerPoint Presentation</vt:lpstr>
      <vt:lpstr>Thank You!  Questions?  Albert Daniels, ICANN albert.daniels@icann.org</vt:lpstr>
      <vt:lpstr>Appendix A</vt:lpstr>
    </vt:vector>
  </TitlesOfParts>
  <Manager>Jim Trengrove</Manager>
  <Company>Internet Corporation for Assigned Names &amp; Numbers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 &amp; Internet Ecosystem</dc:title>
  <dc:subject>Internet Governance</dc:subject>
  <dc:creator>Lynn Lipinski</dc:creator>
  <cp:keywords>ICANN internet governance</cp:keywords>
  <cp:lastModifiedBy>Albert Daniels</cp:lastModifiedBy>
  <cp:revision>132</cp:revision>
  <cp:lastPrinted>2014-07-21T17:37:52Z</cp:lastPrinted>
  <dcterms:created xsi:type="dcterms:W3CDTF">2013-02-01T20:13:10Z</dcterms:created>
  <dcterms:modified xsi:type="dcterms:W3CDTF">2014-08-13T13:20:37Z</dcterms:modified>
</cp:coreProperties>
</file>