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6" r:id="rId3"/>
    <p:sldId id="287" r:id="rId4"/>
    <p:sldId id="281" r:id="rId5"/>
    <p:sldId id="276" r:id="rId6"/>
    <p:sldId id="257" r:id="rId7"/>
    <p:sldId id="288" r:id="rId8"/>
    <p:sldId id="277" r:id="rId9"/>
    <p:sldId id="280" r:id="rId10"/>
    <p:sldId id="272" r:id="rId11"/>
    <p:sldId id="270" r:id="rId12"/>
    <p:sldId id="271" r:id="rId13"/>
    <p:sldId id="258" r:id="rId14"/>
    <p:sldId id="278" r:id="rId15"/>
    <p:sldId id="289" r:id="rId16"/>
    <p:sldId id="284" r:id="rId17"/>
    <p:sldId id="282" r:id="rId18"/>
    <p:sldId id="259" r:id="rId19"/>
    <p:sldId id="273" r:id="rId20"/>
    <p:sldId id="274" r:id="rId21"/>
    <p:sldId id="267" r:id="rId22"/>
    <p:sldId id="269" r:id="rId23"/>
    <p:sldId id="285" r:id="rId24"/>
    <p:sldId id="261" r:id="rId25"/>
    <p:sldId id="279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0" autoAdjust="0"/>
    <p:restoredTop sz="86497" autoAdjust="0"/>
  </p:normalViewPr>
  <p:slideViewPr>
    <p:cSldViewPr>
      <p:cViewPr>
        <p:scale>
          <a:sx n="33" d="100"/>
          <a:sy n="33" d="100"/>
        </p:scale>
        <p:origin x="-955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3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2880"/>
    </p:cViewPr>
  </p:sorterViewPr>
  <p:notesViewPr>
    <p:cSldViewPr>
      <p:cViewPr varScale="1">
        <p:scale>
          <a:sx n="38" d="100"/>
          <a:sy n="38" d="100"/>
        </p:scale>
        <p:origin x="-1968" y="-5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0B24E-A9F4-464D-9315-0290A0B69B65}" type="doc">
      <dgm:prSet loTypeId="urn:microsoft.com/office/officeart/2005/8/layout/architecture+Icon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EAC0ACA-06D8-4839-AB1E-DE792AD26420}">
      <dgm:prSet phldrT="[Text]"/>
      <dgm:spPr>
        <a:solidFill>
          <a:schemeClr val="accent3">
            <a:lumMod val="50000"/>
          </a:schemeClr>
        </a:solidFill>
      </dgm:spPr>
      <dgm:t>
        <a:bodyPr anchor="t"/>
        <a:lstStyle/>
        <a:p>
          <a:pPr>
            <a:spcAft>
              <a:spcPts val="2400"/>
            </a:spcAft>
          </a:pPr>
          <a:r>
            <a:rPr lang="en-US" dirty="0" smtClean="0">
              <a:latin typeface="Lucida Sans" pitchFamily="34" charset="0"/>
            </a:rPr>
            <a:t>ICT Infrastructure</a:t>
          </a:r>
          <a:endParaRPr lang="en-US" dirty="0">
            <a:latin typeface="Lucida Sans" pitchFamily="34" charset="0"/>
          </a:endParaRPr>
        </a:p>
      </dgm:t>
    </dgm:pt>
    <dgm:pt modelId="{E2BD6617-3F40-4F30-8666-427DDBBB7B61}" type="parTrans" cxnId="{82385C8E-D706-44B2-8798-E5CA8649FE26}">
      <dgm:prSet/>
      <dgm:spPr/>
      <dgm:t>
        <a:bodyPr/>
        <a:lstStyle/>
        <a:p>
          <a:endParaRPr lang="en-US">
            <a:latin typeface="Lucida Sans" pitchFamily="34" charset="0"/>
          </a:endParaRPr>
        </a:p>
      </dgm:t>
    </dgm:pt>
    <dgm:pt modelId="{D0E3696E-CA39-46C9-9814-29942915AAD7}" type="sibTrans" cxnId="{82385C8E-D706-44B2-8798-E5CA8649FE26}">
      <dgm:prSet/>
      <dgm:spPr/>
      <dgm:t>
        <a:bodyPr/>
        <a:lstStyle/>
        <a:p>
          <a:endParaRPr lang="en-US">
            <a:latin typeface="Lucida Sans" pitchFamily="34" charset="0"/>
          </a:endParaRPr>
        </a:p>
      </dgm:t>
    </dgm:pt>
    <dgm:pt modelId="{D651A1AB-B0B4-4A30-B17A-77D928069F5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Lucida Sans" pitchFamily="34" charset="0"/>
            </a:rPr>
            <a:t>Collaboration &amp; Partnerships</a:t>
          </a:r>
          <a:endParaRPr lang="en-US" dirty="0">
            <a:latin typeface="Lucida Sans" pitchFamily="34" charset="0"/>
          </a:endParaRPr>
        </a:p>
      </dgm:t>
    </dgm:pt>
    <dgm:pt modelId="{AB3D3C9D-F87A-460E-84A0-AD43D5D6EF2D}" type="parTrans" cxnId="{318D7D6E-8863-46B2-80B4-AF0A55101600}">
      <dgm:prSet/>
      <dgm:spPr/>
      <dgm:t>
        <a:bodyPr/>
        <a:lstStyle/>
        <a:p>
          <a:endParaRPr lang="en-US">
            <a:latin typeface="Lucida Sans" pitchFamily="34" charset="0"/>
          </a:endParaRPr>
        </a:p>
      </dgm:t>
    </dgm:pt>
    <dgm:pt modelId="{B8BAF3B1-5365-40D1-8E5B-D1C99648D991}" type="sibTrans" cxnId="{318D7D6E-8863-46B2-80B4-AF0A55101600}">
      <dgm:prSet/>
      <dgm:spPr/>
      <dgm:t>
        <a:bodyPr/>
        <a:lstStyle/>
        <a:p>
          <a:endParaRPr lang="en-US">
            <a:latin typeface="Lucida Sans" pitchFamily="34" charset="0"/>
          </a:endParaRPr>
        </a:p>
      </dgm:t>
    </dgm:pt>
    <dgm:pt modelId="{AFD6E598-87C4-4BA7-BA96-D44EFDC8822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Lucida Sans" pitchFamily="34" charset="0"/>
            </a:rPr>
            <a:t>Entrepreneurs</a:t>
          </a:r>
          <a:endParaRPr lang="en-US" dirty="0">
            <a:latin typeface="Lucida Sans" pitchFamily="34" charset="0"/>
          </a:endParaRPr>
        </a:p>
      </dgm:t>
    </dgm:pt>
    <dgm:pt modelId="{3D380696-03FB-4236-8D0E-12E0A2C1AFC9}" type="parTrans" cxnId="{F0D49A3B-0955-44BB-9F82-D7388942D99D}">
      <dgm:prSet/>
      <dgm:spPr/>
      <dgm:t>
        <a:bodyPr/>
        <a:lstStyle/>
        <a:p>
          <a:endParaRPr lang="en-US">
            <a:latin typeface="Lucida Sans" pitchFamily="34" charset="0"/>
          </a:endParaRPr>
        </a:p>
      </dgm:t>
    </dgm:pt>
    <dgm:pt modelId="{EC98D74A-7FCF-4ACF-A4F5-9330ABF3F49A}" type="sibTrans" cxnId="{F0D49A3B-0955-44BB-9F82-D7388942D99D}">
      <dgm:prSet/>
      <dgm:spPr/>
      <dgm:t>
        <a:bodyPr/>
        <a:lstStyle/>
        <a:p>
          <a:endParaRPr lang="en-US">
            <a:latin typeface="Lucida Sans" pitchFamily="34" charset="0"/>
          </a:endParaRPr>
        </a:p>
      </dgm:t>
    </dgm:pt>
    <dgm:pt modelId="{F7B89C0A-0FD5-419E-B3CA-248E22E3F2BD}">
      <dgm:prSet phldrT="[Text]"/>
      <dgm:spPr/>
      <dgm:t>
        <a:bodyPr/>
        <a:lstStyle/>
        <a:p>
          <a:r>
            <a:rPr lang="en-US" dirty="0" smtClean="0">
              <a:latin typeface="Lucida Sans" pitchFamily="34" charset="0"/>
            </a:rPr>
            <a:t>Innovation</a:t>
          </a:r>
          <a:endParaRPr lang="en-US" dirty="0">
            <a:latin typeface="Lucida Sans" pitchFamily="34" charset="0"/>
          </a:endParaRPr>
        </a:p>
      </dgm:t>
    </dgm:pt>
    <dgm:pt modelId="{45F77C47-8BD8-44C3-B91E-BCCF4B3CC92E}" type="parTrans" cxnId="{A41AC7C3-58C8-47C1-AA6B-BA36A783F04B}">
      <dgm:prSet/>
      <dgm:spPr/>
      <dgm:t>
        <a:bodyPr/>
        <a:lstStyle/>
        <a:p>
          <a:endParaRPr lang="en-US">
            <a:latin typeface="Lucida Sans" pitchFamily="34" charset="0"/>
          </a:endParaRPr>
        </a:p>
      </dgm:t>
    </dgm:pt>
    <dgm:pt modelId="{FE8E5A48-F683-450C-B204-D1EA041B8A3F}" type="sibTrans" cxnId="{A41AC7C3-58C8-47C1-AA6B-BA36A783F04B}">
      <dgm:prSet/>
      <dgm:spPr/>
      <dgm:t>
        <a:bodyPr/>
        <a:lstStyle/>
        <a:p>
          <a:endParaRPr lang="en-US">
            <a:latin typeface="Lucida Sans" pitchFamily="34" charset="0"/>
          </a:endParaRPr>
        </a:p>
      </dgm:t>
    </dgm:pt>
    <dgm:pt modelId="{3E6AFDDA-6BD1-4A10-A06A-455EEBA6B980}">
      <dgm:prSet phldrT="[Text]"/>
      <dgm:spPr/>
      <dgm:t>
        <a:bodyPr/>
        <a:lstStyle/>
        <a:p>
          <a:r>
            <a:rPr lang="en-US" dirty="0" smtClean="0">
              <a:latin typeface="Lucida Sans" pitchFamily="34" charset="0"/>
            </a:rPr>
            <a:t>Supporting Policy</a:t>
          </a:r>
          <a:endParaRPr lang="en-US" dirty="0">
            <a:latin typeface="Lucida Sans" pitchFamily="34" charset="0"/>
          </a:endParaRPr>
        </a:p>
      </dgm:t>
    </dgm:pt>
    <dgm:pt modelId="{56D621B1-B853-475E-8846-F6EA29B8AFAD}" type="parTrans" cxnId="{68CFA82F-69EA-4EF8-B445-8260844784E5}">
      <dgm:prSet/>
      <dgm:spPr/>
      <dgm:t>
        <a:bodyPr/>
        <a:lstStyle/>
        <a:p>
          <a:endParaRPr lang="en-US">
            <a:latin typeface="Lucida Sans" pitchFamily="34" charset="0"/>
          </a:endParaRPr>
        </a:p>
      </dgm:t>
    </dgm:pt>
    <dgm:pt modelId="{89B036D9-3B55-45F1-8297-0C2945A882C0}" type="sibTrans" cxnId="{68CFA82F-69EA-4EF8-B445-8260844784E5}">
      <dgm:prSet/>
      <dgm:spPr/>
      <dgm:t>
        <a:bodyPr/>
        <a:lstStyle/>
        <a:p>
          <a:endParaRPr lang="en-US">
            <a:latin typeface="Lucida Sans" pitchFamily="34" charset="0"/>
          </a:endParaRPr>
        </a:p>
      </dgm:t>
    </dgm:pt>
    <dgm:pt modelId="{BEAA8EB6-1A0D-4AD5-972C-2F03561C292F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Lucida Sans" pitchFamily="34" charset="0"/>
            </a:rPr>
            <a:t>Local Content &amp; Applications</a:t>
          </a:r>
          <a:endParaRPr lang="en-US" dirty="0">
            <a:latin typeface="Lucida Sans" pitchFamily="34" charset="0"/>
          </a:endParaRPr>
        </a:p>
      </dgm:t>
    </dgm:pt>
    <dgm:pt modelId="{B4CB0B0F-F3C6-425C-8D66-1C3EEEF6740D}" type="parTrans" cxnId="{E7A80757-B269-4B6E-AFB7-42814810CAF5}">
      <dgm:prSet/>
      <dgm:spPr/>
      <dgm:t>
        <a:bodyPr/>
        <a:lstStyle/>
        <a:p>
          <a:endParaRPr lang="en-US">
            <a:latin typeface="Lucida Sans" pitchFamily="34" charset="0"/>
          </a:endParaRPr>
        </a:p>
      </dgm:t>
    </dgm:pt>
    <dgm:pt modelId="{7FEA3FDB-F950-4897-9179-2CB7E5B61A85}" type="sibTrans" cxnId="{E7A80757-B269-4B6E-AFB7-42814810CAF5}">
      <dgm:prSet/>
      <dgm:spPr/>
      <dgm:t>
        <a:bodyPr/>
        <a:lstStyle/>
        <a:p>
          <a:endParaRPr lang="en-US">
            <a:latin typeface="Lucida Sans" pitchFamily="34" charset="0"/>
          </a:endParaRPr>
        </a:p>
      </dgm:t>
    </dgm:pt>
    <dgm:pt modelId="{8E5143B5-8524-43F7-8FBD-3EE54200A4A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Lucida Sans" pitchFamily="34" charset="0"/>
            </a:rPr>
            <a:t>Affordable Access</a:t>
          </a:r>
        </a:p>
      </dgm:t>
    </dgm:pt>
    <dgm:pt modelId="{7746079F-17E3-4C10-8FE5-DED0F4B08287}" type="parTrans" cxnId="{8478B1A1-FE88-4485-A2EB-E8A8031532C4}">
      <dgm:prSet/>
      <dgm:spPr/>
      <dgm:t>
        <a:bodyPr/>
        <a:lstStyle/>
        <a:p>
          <a:endParaRPr lang="en-US">
            <a:latin typeface="Lucida Sans" pitchFamily="34" charset="0"/>
          </a:endParaRPr>
        </a:p>
      </dgm:t>
    </dgm:pt>
    <dgm:pt modelId="{B3ABC0DD-DAF9-4CDA-82AA-99D9916CAAEA}" type="sibTrans" cxnId="{8478B1A1-FE88-4485-A2EB-E8A8031532C4}">
      <dgm:prSet/>
      <dgm:spPr/>
      <dgm:t>
        <a:bodyPr/>
        <a:lstStyle/>
        <a:p>
          <a:endParaRPr lang="en-US">
            <a:latin typeface="Lucida Sans" pitchFamily="34" charset="0"/>
          </a:endParaRPr>
        </a:p>
      </dgm:t>
    </dgm:pt>
    <dgm:pt modelId="{13D73A32-8615-4E84-BF2E-1FCE35793685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latin typeface="Lucida Sans" pitchFamily="34" charset="0"/>
            </a:rPr>
            <a:t>Education and Capacity Building</a:t>
          </a:r>
          <a:endParaRPr lang="en-US" dirty="0">
            <a:latin typeface="Lucida Sans" pitchFamily="34" charset="0"/>
          </a:endParaRPr>
        </a:p>
      </dgm:t>
    </dgm:pt>
    <dgm:pt modelId="{1B1F0A26-1575-4CE2-907E-B346928E8195}" type="parTrans" cxnId="{4BBC93B6-6EA1-4BC9-ACDF-71C951C25FB5}">
      <dgm:prSet/>
      <dgm:spPr/>
      <dgm:t>
        <a:bodyPr/>
        <a:lstStyle/>
        <a:p>
          <a:endParaRPr lang="en-US">
            <a:latin typeface="Lucida Sans" pitchFamily="34" charset="0"/>
          </a:endParaRPr>
        </a:p>
      </dgm:t>
    </dgm:pt>
    <dgm:pt modelId="{7A65B97A-62D9-4678-BD3B-FB10E1842CA9}" type="sibTrans" cxnId="{4BBC93B6-6EA1-4BC9-ACDF-71C951C25FB5}">
      <dgm:prSet/>
      <dgm:spPr/>
      <dgm:t>
        <a:bodyPr/>
        <a:lstStyle/>
        <a:p>
          <a:endParaRPr lang="en-US">
            <a:latin typeface="Lucida Sans" pitchFamily="34" charset="0"/>
          </a:endParaRPr>
        </a:p>
      </dgm:t>
    </dgm:pt>
    <dgm:pt modelId="{E9129C97-BF40-4F5F-AF66-DCA36BB30696}" type="pres">
      <dgm:prSet presAssocID="{3CD0B24E-A9F4-464D-9315-0290A0B69B6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E64DF3-4C7D-4660-8428-DE8F69C8A0F4}" type="pres">
      <dgm:prSet presAssocID="{0EAC0ACA-06D8-4839-AB1E-DE792AD26420}" presName="vertOne" presStyleCnt="0"/>
      <dgm:spPr/>
    </dgm:pt>
    <dgm:pt modelId="{94D91A5D-E7B9-45D6-B516-80D4812E8FE9}" type="pres">
      <dgm:prSet presAssocID="{0EAC0ACA-06D8-4839-AB1E-DE792AD26420}" presName="txOne" presStyleLbl="node0" presStyleIdx="0" presStyleCnt="1" custScaleY="115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EA00CB-E0C6-4FEF-8480-B7328B7BBB41}" type="pres">
      <dgm:prSet presAssocID="{0EAC0ACA-06D8-4839-AB1E-DE792AD26420}" presName="parTransOne" presStyleCnt="0"/>
      <dgm:spPr/>
    </dgm:pt>
    <dgm:pt modelId="{A72FDDFF-C718-4098-BE71-85A5E5082E37}" type="pres">
      <dgm:prSet presAssocID="{0EAC0ACA-06D8-4839-AB1E-DE792AD26420}" presName="horzOne" presStyleCnt="0"/>
      <dgm:spPr/>
    </dgm:pt>
    <dgm:pt modelId="{B85784C5-0ADE-4D6C-9332-DC60ACF8A0D3}" type="pres">
      <dgm:prSet presAssocID="{D651A1AB-B0B4-4A30-B17A-77D928069F50}" presName="vertTwo" presStyleCnt="0"/>
      <dgm:spPr/>
    </dgm:pt>
    <dgm:pt modelId="{AA11AA6A-9DFD-4E78-917D-8AB3777F3A6D}" type="pres">
      <dgm:prSet presAssocID="{D651A1AB-B0B4-4A30-B17A-77D928069F50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4EBA2C-A169-4F30-98F8-03665FC3B176}" type="pres">
      <dgm:prSet presAssocID="{D651A1AB-B0B4-4A30-B17A-77D928069F50}" presName="parTransTwo" presStyleCnt="0"/>
      <dgm:spPr/>
    </dgm:pt>
    <dgm:pt modelId="{C3418D03-B072-43F3-9F01-D35150D2BAA8}" type="pres">
      <dgm:prSet presAssocID="{D651A1AB-B0B4-4A30-B17A-77D928069F50}" presName="horzTwo" presStyleCnt="0"/>
      <dgm:spPr/>
    </dgm:pt>
    <dgm:pt modelId="{3F4396AE-6421-416A-ACC0-2EC9AC217CBB}" type="pres">
      <dgm:prSet presAssocID="{AFD6E598-87C4-4BA7-BA96-D44EFDC88225}" presName="vertThree" presStyleCnt="0"/>
      <dgm:spPr/>
    </dgm:pt>
    <dgm:pt modelId="{1BCA20E8-EA8E-4073-A76C-0BB24826EAB9}" type="pres">
      <dgm:prSet presAssocID="{AFD6E598-87C4-4BA7-BA96-D44EFDC88225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3D1860-FA35-4955-8C4F-DA604F5EDEDA}" type="pres">
      <dgm:prSet presAssocID="{AFD6E598-87C4-4BA7-BA96-D44EFDC88225}" presName="horzThree" presStyleCnt="0"/>
      <dgm:spPr/>
    </dgm:pt>
    <dgm:pt modelId="{36497DE1-C0AF-4E87-A276-1A85E3E2F37C}" type="pres">
      <dgm:prSet presAssocID="{EC98D74A-7FCF-4ACF-A4F5-9330ABF3F49A}" presName="sibSpaceThree" presStyleCnt="0"/>
      <dgm:spPr/>
    </dgm:pt>
    <dgm:pt modelId="{BA96BA21-2043-489B-B1EE-69CC01CEE688}" type="pres">
      <dgm:prSet presAssocID="{F7B89C0A-0FD5-419E-B3CA-248E22E3F2BD}" presName="vertThree" presStyleCnt="0"/>
      <dgm:spPr/>
    </dgm:pt>
    <dgm:pt modelId="{A3688329-803D-4D16-B07E-6B01C3D40DC2}" type="pres">
      <dgm:prSet presAssocID="{F7B89C0A-0FD5-419E-B3CA-248E22E3F2BD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EBA284-3637-473E-B437-980713AA64EA}" type="pres">
      <dgm:prSet presAssocID="{F7B89C0A-0FD5-419E-B3CA-248E22E3F2BD}" presName="horzThree" presStyleCnt="0"/>
      <dgm:spPr/>
    </dgm:pt>
    <dgm:pt modelId="{18B3C918-2E17-4BB5-A414-24FB54C8686E}" type="pres">
      <dgm:prSet presAssocID="{B8BAF3B1-5365-40D1-8E5B-D1C99648D991}" presName="sibSpaceTwo" presStyleCnt="0"/>
      <dgm:spPr/>
    </dgm:pt>
    <dgm:pt modelId="{E231024C-B272-4524-9A1C-6199FEFA048B}" type="pres">
      <dgm:prSet presAssocID="{3E6AFDDA-6BD1-4A10-A06A-455EEBA6B980}" presName="vertTwo" presStyleCnt="0"/>
      <dgm:spPr/>
    </dgm:pt>
    <dgm:pt modelId="{C8EF79D8-23D6-46B1-AF27-5C2307483D3C}" type="pres">
      <dgm:prSet presAssocID="{3E6AFDDA-6BD1-4A10-A06A-455EEBA6B980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9800BC-BA26-42C1-9A4C-0588457FDEBC}" type="pres">
      <dgm:prSet presAssocID="{3E6AFDDA-6BD1-4A10-A06A-455EEBA6B980}" presName="parTransTwo" presStyleCnt="0"/>
      <dgm:spPr/>
    </dgm:pt>
    <dgm:pt modelId="{D80A8224-A424-40DE-8651-227DD006D1F8}" type="pres">
      <dgm:prSet presAssocID="{3E6AFDDA-6BD1-4A10-A06A-455EEBA6B980}" presName="horzTwo" presStyleCnt="0"/>
      <dgm:spPr/>
    </dgm:pt>
    <dgm:pt modelId="{B9383B91-E725-4948-A08C-82C23458965B}" type="pres">
      <dgm:prSet presAssocID="{BEAA8EB6-1A0D-4AD5-972C-2F03561C292F}" presName="vertThree" presStyleCnt="0"/>
      <dgm:spPr/>
    </dgm:pt>
    <dgm:pt modelId="{8C0B70F1-CE0B-4F92-B1F8-9121B3B04A49}" type="pres">
      <dgm:prSet presAssocID="{BEAA8EB6-1A0D-4AD5-972C-2F03561C292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44F694-A8AB-4BEA-8B80-4BF7D1F90A23}" type="pres">
      <dgm:prSet presAssocID="{BEAA8EB6-1A0D-4AD5-972C-2F03561C292F}" presName="horzThree" presStyleCnt="0"/>
      <dgm:spPr/>
    </dgm:pt>
    <dgm:pt modelId="{4C33A306-9BEE-4AA2-8CB8-F191AB9F93CD}" type="pres">
      <dgm:prSet presAssocID="{89B036D9-3B55-45F1-8297-0C2945A882C0}" presName="sibSpaceTwo" presStyleCnt="0"/>
      <dgm:spPr/>
    </dgm:pt>
    <dgm:pt modelId="{EAD4AF32-ECBA-4379-B77F-3398FAFF2372}" type="pres">
      <dgm:prSet presAssocID="{8E5143B5-8524-43F7-8FBD-3EE54200A4A1}" presName="vertTwo" presStyleCnt="0"/>
      <dgm:spPr/>
    </dgm:pt>
    <dgm:pt modelId="{BD09A7A2-E136-46F0-9D6E-3ACEB71450FD}" type="pres">
      <dgm:prSet presAssocID="{8E5143B5-8524-43F7-8FBD-3EE54200A4A1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E57CB5-98FF-4037-99D7-6F1B96B9DDB8}" type="pres">
      <dgm:prSet presAssocID="{8E5143B5-8524-43F7-8FBD-3EE54200A4A1}" presName="parTransTwo" presStyleCnt="0"/>
      <dgm:spPr/>
    </dgm:pt>
    <dgm:pt modelId="{211B1B2B-04CB-454D-B156-BFB7E3BC7BBD}" type="pres">
      <dgm:prSet presAssocID="{8E5143B5-8524-43F7-8FBD-3EE54200A4A1}" presName="horzTwo" presStyleCnt="0"/>
      <dgm:spPr/>
    </dgm:pt>
    <dgm:pt modelId="{55519F6E-651D-4979-A717-498CAD7597E1}" type="pres">
      <dgm:prSet presAssocID="{13D73A32-8615-4E84-BF2E-1FCE35793685}" presName="vertThree" presStyleCnt="0"/>
      <dgm:spPr/>
    </dgm:pt>
    <dgm:pt modelId="{FCE4970E-3C4A-4651-A7BC-29075B84B9D9}" type="pres">
      <dgm:prSet presAssocID="{13D73A32-8615-4E84-BF2E-1FCE35793685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F3296F-D335-4530-B0C0-34F248DCD208}" type="pres">
      <dgm:prSet presAssocID="{13D73A32-8615-4E84-BF2E-1FCE35793685}" presName="horzThree" presStyleCnt="0"/>
      <dgm:spPr/>
    </dgm:pt>
  </dgm:ptLst>
  <dgm:cxnLst>
    <dgm:cxn modelId="{75C8B76D-5679-48AA-B142-1E403B4247EA}" type="presOf" srcId="{0EAC0ACA-06D8-4839-AB1E-DE792AD26420}" destId="{94D91A5D-E7B9-45D6-B516-80D4812E8FE9}" srcOrd="0" destOrd="0" presId="urn:microsoft.com/office/officeart/2005/8/layout/architecture+Icon"/>
    <dgm:cxn modelId="{CAFED0E4-BC5A-4318-A59A-91E81F0A07A7}" type="presOf" srcId="{13D73A32-8615-4E84-BF2E-1FCE35793685}" destId="{FCE4970E-3C4A-4651-A7BC-29075B84B9D9}" srcOrd="0" destOrd="0" presId="urn:microsoft.com/office/officeart/2005/8/layout/architecture+Icon"/>
    <dgm:cxn modelId="{318D7D6E-8863-46B2-80B4-AF0A55101600}" srcId="{0EAC0ACA-06D8-4839-AB1E-DE792AD26420}" destId="{D651A1AB-B0B4-4A30-B17A-77D928069F50}" srcOrd="0" destOrd="0" parTransId="{AB3D3C9D-F87A-460E-84A0-AD43D5D6EF2D}" sibTransId="{B8BAF3B1-5365-40D1-8E5B-D1C99648D991}"/>
    <dgm:cxn modelId="{8620ECA6-1673-4394-9177-932046BB7291}" type="presOf" srcId="{F7B89C0A-0FD5-419E-B3CA-248E22E3F2BD}" destId="{A3688329-803D-4D16-B07E-6B01C3D40DC2}" srcOrd="0" destOrd="0" presId="urn:microsoft.com/office/officeart/2005/8/layout/architecture+Icon"/>
    <dgm:cxn modelId="{A41AC7C3-58C8-47C1-AA6B-BA36A783F04B}" srcId="{D651A1AB-B0B4-4A30-B17A-77D928069F50}" destId="{F7B89C0A-0FD5-419E-B3CA-248E22E3F2BD}" srcOrd="1" destOrd="0" parTransId="{45F77C47-8BD8-44C3-B91E-BCCF4B3CC92E}" sibTransId="{FE8E5A48-F683-450C-B204-D1EA041B8A3F}"/>
    <dgm:cxn modelId="{82385C8E-D706-44B2-8798-E5CA8649FE26}" srcId="{3CD0B24E-A9F4-464D-9315-0290A0B69B65}" destId="{0EAC0ACA-06D8-4839-AB1E-DE792AD26420}" srcOrd="0" destOrd="0" parTransId="{E2BD6617-3F40-4F30-8666-427DDBBB7B61}" sibTransId="{D0E3696E-CA39-46C9-9814-29942915AAD7}"/>
    <dgm:cxn modelId="{6D9EB66C-70A1-4013-B58D-453BA46A0A72}" type="presOf" srcId="{8E5143B5-8524-43F7-8FBD-3EE54200A4A1}" destId="{BD09A7A2-E136-46F0-9D6E-3ACEB71450FD}" srcOrd="0" destOrd="0" presId="urn:microsoft.com/office/officeart/2005/8/layout/architecture+Icon"/>
    <dgm:cxn modelId="{0972A2FD-A2D0-49A9-A27B-329B893F11E5}" type="presOf" srcId="{D651A1AB-B0B4-4A30-B17A-77D928069F50}" destId="{AA11AA6A-9DFD-4E78-917D-8AB3777F3A6D}" srcOrd="0" destOrd="0" presId="urn:microsoft.com/office/officeart/2005/8/layout/architecture+Icon"/>
    <dgm:cxn modelId="{D7B3DE04-8461-495D-9138-D142E0B4B16E}" type="presOf" srcId="{3CD0B24E-A9F4-464D-9315-0290A0B69B65}" destId="{E9129C97-BF40-4F5F-AF66-DCA36BB30696}" srcOrd="0" destOrd="0" presId="urn:microsoft.com/office/officeart/2005/8/layout/architecture+Icon"/>
    <dgm:cxn modelId="{BADBC85F-D4AC-400D-BA44-B5487AD01315}" type="presOf" srcId="{AFD6E598-87C4-4BA7-BA96-D44EFDC88225}" destId="{1BCA20E8-EA8E-4073-A76C-0BB24826EAB9}" srcOrd="0" destOrd="0" presId="urn:microsoft.com/office/officeart/2005/8/layout/architecture+Icon"/>
    <dgm:cxn modelId="{8478B1A1-FE88-4485-A2EB-E8A8031532C4}" srcId="{0EAC0ACA-06D8-4839-AB1E-DE792AD26420}" destId="{8E5143B5-8524-43F7-8FBD-3EE54200A4A1}" srcOrd="2" destOrd="0" parTransId="{7746079F-17E3-4C10-8FE5-DED0F4B08287}" sibTransId="{B3ABC0DD-DAF9-4CDA-82AA-99D9916CAAEA}"/>
    <dgm:cxn modelId="{7C716615-649F-425C-BD9F-0E2F0C52D9E7}" type="presOf" srcId="{BEAA8EB6-1A0D-4AD5-972C-2F03561C292F}" destId="{8C0B70F1-CE0B-4F92-B1F8-9121B3B04A49}" srcOrd="0" destOrd="0" presId="urn:microsoft.com/office/officeart/2005/8/layout/architecture+Icon"/>
    <dgm:cxn modelId="{041D4A2B-85B1-487F-B17B-AF3DB12F2BF0}" type="presOf" srcId="{3E6AFDDA-6BD1-4A10-A06A-455EEBA6B980}" destId="{C8EF79D8-23D6-46B1-AF27-5C2307483D3C}" srcOrd="0" destOrd="0" presId="urn:microsoft.com/office/officeart/2005/8/layout/architecture+Icon"/>
    <dgm:cxn modelId="{68CFA82F-69EA-4EF8-B445-8260844784E5}" srcId="{0EAC0ACA-06D8-4839-AB1E-DE792AD26420}" destId="{3E6AFDDA-6BD1-4A10-A06A-455EEBA6B980}" srcOrd="1" destOrd="0" parTransId="{56D621B1-B853-475E-8846-F6EA29B8AFAD}" sibTransId="{89B036D9-3B55-45F1-8297-0C2945A882C0}"/>
    <dgm:cxn modelId="{E7A80757-B269-4B6E-AFB7-42814810CAF5}" srcId="{3E6AFDDA-6BD1-4A10-A06A-455EEBA6B980}" destId="{BEAA8EB6-1A0D-4AD5-972C-2F03561C292F}" srcOrd="0" destOrd="0" parTransId="{B4CB0B0F-F3C6-425C-8D66-1C3EEEF6740D}" sibTransId="{7FEA3FDB-F950-4897-9179-2CB7E5B61A85}"/>
    <dgm:cxn modelId="{F0D49A3B-0955-44BB-9F82-D7388942D99D}" srcId="{D651A1AB-B0B4-4A30-B17A-77D928069F50}" destId="{AFD6E598-87C4-4BA7-BA96-D44EFDC88225}" srcOrd="0" destOrd="0" parTransId="{3D380696-03FB-4236-8D0E-12E0A2C1AFC9}" sibTransId="{EC98D74A-7FCF-4ACF-A4F5-9330ABF3F49A}"/>
    <dgm:cxn modelId="{4BBC93B6-6EA1-4BC9-ACDF-71C951C25FB5}" srcId="{8E5143B5-8524-43F7-8FBD-3EE54200A4A1}" destId="{13D73A32-8615-4E84-BF2E-1FCE35793685}" srcOrd="0" destOrd="0" parTransId="{1B1F0A26-1575-4CE2-907E-B346928E8195}" sibTransId="{7A65B97A-62D9-4678-BD3B-FB10E1842CA9}"/>
    <dgm:cxn modelId="{BEEED27E-A7F1-4516-BC57-0C8721AE5278}" type="presParOf" srcId="{E9129C97-BF40-4F5F-AF66-DCA36BB30696}" destId="{EEE64DF3-4C7D-4660-8428-DE8F69C8A0F4}" srcOrd="0" destOrd="0" presId="urn:microsoft.com/office/officeart/2005/8/layout/architecture+Icon"/>
    <dgm:cxn modelId="{F333DA2E-5417-48CE-A9AE-9E771B668087}" type="presParOf" srcId="{EEE64DF3-4C7D-4660-8428-DE8F69C8A0F4}" destId="{94D91A5D-E7B9-45D6-B516-80D4812E8FE9}" srcOrd="0" destOrd="0" presId="urn:microsoft.com/office/officeart/2005/8/layout/architecture+Icon"/>
    <dgm:cxn modelId="{A10FC97B-CDA3-4868-ACEC-CC252FF0C340}" type="presParOf" srcId="{EEE64DF3-4C7D-4660-8428-DE8F69C8A0F4}" destId="{BBEA00CB-E0C6-4FEF-8480-B7328B7BBB41}" srcOrd="1" destOrd="0" presId="urn:microsoft.com/office/officeart/2005/8/layout/architecture+Icon"/>
    <dgm:cxn modelId="{63A3D7BD-7867-490E-A2EE-EEDB720431BC}" type="presParOf" srcId="{EEE64DF3-4C7D-4660-8428-DE8F69C8A0F4}" destId="{A72FDDFF-C718-4098-BE71-85A5E5082E37}" srcOrd="2" destOrd="0" presId="urn:microsoft.com/office/officeart/2005/8/layout/architecture+Icon"/>
    <dgm:cxn modelId="{0991035D-5329-4DDB-8C7A-D407E7170C35}" type="presParOf" srcId="{A72FDDFF-C718-4098-BE71-85A5E5082E37}" destId="{B85784C5-0ADE-4D6C-9332-DC60ACF8A0D3}" srcOrd="0" destOrd="0" presId="urn:microsoft.com/office/officeart/2005/8/layout/architecture+Icon"/>
    <dgm:cxn modelId="{4F9B34D3-7B13-404A-BF6B-7F4EDFFA0B5C}" type="presParOf" srcId="{B85784C5-0ADE-4D6C-9332-DC60ACF8A0D3}" destId="{AA11AA6A-9DFD-4E78-917D-8AB3777F3A6D}" srcOrd="0" destOrd="0" presId="urn:microsoft.com/office/officeart/2005/8/layout/architecture+Icon"/>
    <dgm:cxn modelId="{CB6BB479-B787-4AF6-A0FB-FDDF555F14B2}" type="presParOf" srcId="{B85784C5-0ADE-4D6C-9332-DC60ACF8A0D3}" destId="{E04EBA2C-A169-4F30-98F8-03665FC3B176}" srcOrd="1" destOrd="0" presId="urn:microsoft.com/office/officeart/2005/8/layout/architecture+Icon"/>
    <dgm:cxn modelId="{F8CFAF8A-EBF4-4FC2-B779-5A732FADFB56}" type="presParOf" srcId="{B85784C5-0ADE-4D6C-9332-DC60ACF8A0D3}" destId="{C3418D03-B072-43F3-9F01-D35150D2BAA8}" srcOrd="2" destOrd="0" presId="urn:microsoft.com/office/officeart/2005/8/layout/architecture+Icon"/>
    <dgm:cxn modelId="{4B44874B-2C7D-4B46-91D2-9D302750D1F4}" type="presParOf" srcId="{C3418D03-B072-43F3-9F01-D35150D2BAA8}" destId="{3F4396AE-6421-416A-ACC0-2EC9AC217CBB}" srcOrd="0" destOrd="0" presId="urn:microsoft.com/office/officeart/2005/8/layout/architecture+Icon"/>
    <dgm:cxn modelId="{D3111919-CA23-4485-88E5-B0E8023EAEAA}" type="presParOf" srcId="{3F4396AE-6421-416A-ACC0-2EC9AC217CBB}" destId="{1BCA20E8-EA8E-4073-A76C-0BB24826EAB9}" srcOrd="0" destOrd="0" presId="urn:microsoft.com/office/officeart/2005/8/layout/architecture+Icon"/>
    <dgm:cxn modelId="{7591A62A-C49A-4692-A0E7-57736DD3A14D}" type="presParOf" srcId="{3F4396AE-6421-416A-ACC0-2EC9AC217CBB}" destId="{AF3D1860-FA35-4955-8C4F-DA604F5EDEDA}" srcOrd="1" destOrd="0" presId="urn:microsoft.com/office/officeart/2005/8/layout/architecture+Icon"/>
    <dgm:cxn modelId="{0B8C8082-0922-4655-85E9-00F82BA77DD3}" type="presParOf" srcId="{C3418D03-B072-43F3-9F01-D35150D2BAA8}" destId="{36497DE1-C0AF-4E87-A276-1A85E3E2F37C}" srcOrd="1" destOrd="0" presId="urn:microsoft.com/office/officeart/2005/8/layout/architecture+Icon"/>
    <dgm:cxn modelId="{B33BCC7B-39E8-43CE-8AFE-BF007AC38E7E}" type="presParOf" srcId="{C3418D03-B072-43F3-9F01-D35150D2BAA8}" destId="{BA96BA21-2043-489B-B1EE-69CC01CEE688}" srcOrd="2" destOrd="0" presId="urn:microsoft.com/office/officeart/2005/8/layout/architecture+Icon"/>
    <dgm:cxn modelId="{D4063DC1-97C8-4F5B-81DE-512CECBC1834}" type="presParOf" srcId="{BA96BA21-2043-489B-B1EE-69CC01CEE688}" destId="{A3688329-803D-4D16-B07E-6B01C3D40DC2}" srcOrd="0" destOrd="0" presId="urn:microsoft.com/office/officeart/2005/8/layout/architecture+Icon"/>
    <dgm:cxn modelId="{9652B231-EC45-4B9B-9925-3DDA545877A6}" type="presParOf" srcId="{BA96BA21-2043-489B-B1EE-69CC01CEE688}" destId="{F8EBA284-3637-473E-B437-980713AA64EA}" srcOrd="1" destOrd="0" presId="urn:microsoft.com/office/officeart/2005/8/layout/architecture+Icon"/>
    <dgm:cxn modelId="{F0ABDCF8-1B23-4A34-9B48-C81D71A98944}" type="presParOf" srcId="{A72FDDFF-C718-4098-BE71-85A5E5082E37}" destId="{18B3C918-2E17-4BB5-A414-24FB54C8686E}" srcOrd="1" destOrd="0" presId="urn:microsoft.com/office/officeart/2005/8/layout/architecture+Icon"/>
    <dgm:cxn modelId="{E25B54BC-1EA5-4E87-B2AD-9DBE8E61A2E4}" type="presParOf" srcId="{A72FDDFF-C718-4098-BE71-85A5E5082E37}" destId="{E231024C-B272-4524-9A1C-6199FEFA048B}" srcOrd="2" destOrd="0" presId="urn:microsoft.com/office/officeart/2005/8/layout/architecture+Icon"/>
    <dgm:cxn modelId="{EA04AC00-3B71-4122-87E0-E4B0661D30EF}" type="presParOf" srcId="{E231024C-B272-4524-9A1C-6199FEFA048B}" destId="{C8EF79D8-23D6-46B1-AF27-5C2307483D3C}" srcOrd="0" destOrd="0" presId="urn:microsoft.com/office/officeart/2005/8/layout/architecture+Icon"/>
    <dgm:cxn modelId="{35570B1D-23CE-4ACB-AC3A-221CBC748C77}" type="presParOf" srcId="{E231024C-B272-4524-9A1C-6199FEFA048B}" destId="{AB9800BC-BA26-42C1-9A4C-0588457FDEBC}" srcOrd="1" destOrd="0" presId="urn:microsoft.com/office/officeart/2005/8/layout/architecture+Icon"/>
    <dgm:cxn modelId="{CCFB64F2-C32A-4804-AFDD-7F023BA71FCE}" type="presParOf" srcId="{E231024C-B272-4524-9A1C-6199FEFA048B}" destId="{D80A8224-A424-40DE-8651-227DD006D1F8}" srcOrd="2" destOrd="0" presId="urn:microsoft.com/office/officeart/2005/8/layout/architecture+Icon"/>
    <dgm:cxn modelId="{C23764C5-14A8-43B8-A07C-CC3B4DABFD8F}" type="presParOf" srcId="{D80A8224-A424-40DE-8651-227DD006D1F8}" destId="{B9383B91-E725-4948-A08C-82C23458965B}" srcOrd="0" destOrd="0" presId="urn:microsoft.com/office/officeart/2005/8/layout/architecture+Icon"/>
    <dgm:cxn modelId="{3C4991F4-0F3D-4B87-BACC-C4A3A93528DC}" type="presParOf" srcId="{B9383B91-E725-4948-A08C-82C23458965B}" destId="{8C0B70F1-CE0B-4F92-B1F8-9121B3B04A49}" srcOrd="0" destOrd="0" presId="urn:microsoft.com/office/officeart/2005/8/layout/architecture+Icon"/>
    <dgm:cxn modelId="{06C0A197-5A58-42A6-997F-9B6908D1CD38}" type="presParOf" srcId="{B9383B91-E725-4948-A08C-82C23458965B}" destId="{0D44F694-A8AB-4BEA-8B80-4BF7D1F90A23}" srcOrd="1" destOrd="0" presId="urn:microsoft.com/office/officeart/2005/8/layout/architecture+Icon"/>
    <dgm:cxn modelId="{5254C6A6-5CDB-438D-9E08-BF7DA546D023}" type="presParOf" srcId="{A72FDDFF-C718-4098-BE71-85A5E5082E37}" destId="{4C33A306-9BEE-4AA2-8CB8-F191AB9F93CD}" srcOrd="3" destOrd="0" presId="urn:microsoft.com/office/officeart/2005/8/layout/architecture+Icon"/>
    <dgm:cxn modelId="{97284D4A-6482-46FC-874C-DAC6CB9C466A}" type="presParOf" srcId="{A72FDDFF-C718-4098-BE71-85A5E5082E37}" destId="{EAD4AF32-ECBA-4379-B77F-3398FAFF2372}" srcOrd="4" destOrd="0" presId="urn:microsoft.com/office/officeart/2005/8/layout/architecture+Icon"/>
    <dgm:cxn modelId="{C09ABCF6-6305-40BD-A2FE-F45231F4102B}" type="presParOf" srcId="{EAD4AF32-ECBA-4379-B77F-3398FAFF2372}" destId="{BD09A7A2-E136-46F0-9D6E-3ACEB71450FD}" srcOrd="0" destOrd="0" presId="urn:microsoft.com/office/officeart/2005/8/layout/architecture+Icon"/>
    <dgm:cxn modelId="{BE40B682-76C5-4C9F-A45D-047B80A6110E}" type="presParOf" srcId="{EAD4AF32-ECBA-4379-B77F-3398FAFF2372}" destId="{4FE57CB5-98FF-4037-99D7-6F1B96B9DDB8}" srcOrd="1" destOrd="0" presId="urn:microsoft.com/office/officeart/2005/8/layout/architecture+Icon"/>
    <dgm:cxn modelId="{962BA459-B7A3-420B-8B33-6D5DF36BB18B}" type="presParOf" srcId="{EAD4AF32-ECBA-4379-B77F-3398FAFF2372}" destId="{211B1B2B-04CB-454D-B156-BFB7E3BC7BBD}" srcOrd="2" destOrd="0" presId="urn:microsoft.com/office/officeart/2005/8/layout/architecture+Icon"/>
    <dgm:cxn modelId="{F3603261-5543-4FAE-8182-936C09946863}" type="presParOf" srcId="{211B1B2B-04CB-454D-B156-BFB7E3BC7BBD}" destId="{55519F6E-651D-4979-A717-498CAD7597E1}" srcOrd="0" destOrd="0" presId="urn:microsoft.com/office/officeart/2005/8/layout/architecture+Icon"/>
    <dgm:cxn modelId="{E863479B-D999-46F4-97ED-E90B22867B7A}" type="presParOf" srcId="{55519F6E-651D-4979-A717-498CAD7597E1}" destId="{FCE4970E-3C4A-4651-A7BC-29075B84B9D9}" srcOrd="0" destOrd="0" presId="urn:microsoft.com/office/officeart/2005/8/layout/architecture+Icon"/>
    <dgm:cxn modelId="{6C7F826B-AF34-4E54-B6CE-EE7AF0858B36}" type="presParOf" srcId="{55519F6E-651D-4979-A717-498CAD7597E1}" destId="{BAF3296F-D335-4530-B0C0-34F248DCD208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D91A5D-E7B9-45D6-B516-80D4812E8FE9}">
      <dsp:nvSpPr>
        <dsp:cNvPr id="0" name=""/>
        <dsp:cNvSpPr/>
      </dsp:nvSpPr>
      <dsp:spPr>
        <a:xfrm>
          <a:off x="4042" y="3243159"/>
          <a:ext cx="8526315" cy="170720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ts val="2400"/>
            </a:spcAft>
          </a:pPr>
          <a:r>
            <a:rPr lang="en-US" sz="6500" kern="1200" dirty="0" smtClean="0">
              <a:latin typeface="Lucida Sans" pitchFamily="34" charset="0"/>
            </a:rPr>
            <a:t>ICT Infrastructure</a:t>
          </a:r>
          <a:endParaRPr lang="en-US" sz="6500" kern="1200" dirty="0">
            <a:latin typeface="Lucida Sans" pitchFamily="34" charset="0"/>
          </a:endParaRPr>
        </a:p>
      </dsp:txBody>
      <dsp:txXfrm>
        <a:off x="4042" y="3243159"/>
        <a:ext cx="8526315" cy="1707204"/>
      </dsp:txXfrm>
    </dsp:sp>
    <dsp:sp modelId="{AA11AA6A-9DFD-4E78-917D-8AB3777F3A6D}">
      <dsp:nvSpPr>
        <dsp:cNvPr id="0" name=""/>
        <dsp:cNvSpPr/>
      </dsp:nvSpPr>
      <dsp:spPr>
        <a:xfrm>
          <a:off x="4042" y="1622897"/>
          <a:ext cx="4135566" cy="147767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Lucida Sans" pitchFamily="34" charset="0"/>
            </a:rPr>
            <a:t>Collaboration &amp; Partnerships</a:t>
          </a:r>
          <a:endParaRPr lang="en-US" sz="2500" kern="1200" dirty="0">
            <a:latin typeface="Lucida Sans" pitchFamily="34" charset="0"/>
          </a:endParaRPr>
        </a:p>
      </dsp:txBody>
      <dsp:txXfrm>
        <a:off x="4042" y="1622897"/>
        <a:ext cx="4135566" cy="1477677"/>
      </dsp:txXfrm>
    </dsp:sp>
    <dsp:sp modelId="{1BCA20E8-EA8E-4073-A76C-0BB24826EAB9}">
      <dsp:nvSpPr>
        <dsp:cNvPr id="0" name=""/>
        <dsp:cNvSpPr/>
      </dsp:nvSpPr>
      <dsp:spPr>
        <a:xfrm>
          <a:off x="4042" y="2635"/>
          <a:ext cx="2025253" cy="147767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Lucida Sans" pitchFamily="34" charset="0"/>
            </a:rPr>
            <a:t>Entrepreneurs</a:t>
          </a:r>
          <a:endParaRPr lang="en-US" sz="2000" kern="1200" dirty="0">
            <a:latin typeface="Lucida Sans" pitchFamily="34" charset="0"/>
          </a:endParaRPr>
        </a:p>
      </dsp:txBody>
      <dsp:txXfrm>
        <a:off x="4042" y="2635"/>
        <a:ext cx="2025253" cy="1477677"/>
      </dsp:txXfrm>
    </dsp:sp>
    <dsp:sp modelId="{A3688329-803D-4D16-B07E-6B01C3D40DC2}">
      <dsp:nvSpPr>
        <dsp:cNvPr id="0" name=""/>
        <dsp:cNvSpPr/>
      </dsp:nvSpPr>
      <dsp:spPr>
        <a:xfrm>
          <a:off x="2114355" y="2635"/>
          <a:ext cx="2025253" cy="14776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Lucida Sans" pitchFamily="34" charset="0"/>
            </a:rPr>
            <a:t>Innovation</a:t>
          </a:r>
          <a:endParaRPr lang="en-US" sz="2000" kern="1200" dirty="0">
            <a:latin typeface="Lucida Sans" pitchFamily="34" charset="0"/>
          </a:endParaRPr>
        </a:p>
      </dsp:txBody>
      <dsp:txXfrm>
        <a:off x="2114355" y="2635"/>
        <a:ext cx="2025253" cy="1477677"/>
      </dsp:txXfrm>
    </dsp:sp>
    <dsp:sp modelId="{C8EF79D8-23D6-46B1-AF27-5C2307483D3C}">
      <dsp:nvSpPr>
        <dsp:cNvPr id="0" name=""/>
        <dsp:cNvSpPr/>
      </dsp:nvSpPr>
      <dsp:spPr>
        <a:xfrm>
          <a:off x="4309730" y="1622897"/>
          <a:ext cx="2025253" cy="14776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Lucida Sans" pitchFamily="34" charset="0"/>
            </a:rPr>
            <a:t>Supporting Policy</a:t>
          </a:r>
          <a:endParaRPr lang="en-US" sz="2500" kern="1200" dirty="0">
            <a:latin typeface="Lucida Sans" pitchFamily="34" charset="0"/>
          </a:endParaRPr>
        </a:p>
      </dsp:txBody>
      <dsp:txXfrm>
        <a:off x="4309730" y="1622897"/>
        <a:ext cx="2025253" cy="1477677"/>
      </dsp:txXfrm>
    </dsp:sp>
    <dsp:sp modelId="{8C0B70F1-CE0B-4F92-B1F8-9121B3B04A49}">
      <dsp:nvSpPr>
        <dsp:cNvPr id="0" name=""/>
        <dsp:cNvSpPr/>
      </dsp:nvSpPr>
      <dsp:spPr>
        <a:xfrm>
          <a:off x="4309730" y="2635"/>
          <a:ext cx="2025253" cy="1477677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Lucida Sans" pitchFamily="34" charset="0"/>
            </a:rPr>
            <a:t>Local Content &amp; Applications</a:t>
          </a:r>
          <a:endParaRPr lang="en-US" sz="2000" kern="1200" dirty="0">
            <a:latin typeface="Lucida Sans" pitchFamily="34" charset="0"/>
          </a:endParaRPr>
        </a:p>
      </dsp:txBody>
      <dsp:txXfrm>
        <a:off x="4309730" y="2635"/>
        <a:ext cx="2025253" cy="1477677"/>
      </dsp:txXfrm>
    </dsp:sp>
    <dsp:sp modelId="{BD09A7A2-E136-46F0-9D6E-3ACEB71450FD}">
      <dsp:nvSpPr>
        <dsp:cNvPr id="0" name=""/>
        <dsp:cNvSpPr/>
      </dsp:nvSpPr>
      <dsp:spPr>
        <a:xfrm>
          <a:off x="6505104" y="1622897"/>
          <a:ext cx="2025253" cy="147767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Lucida Sans" pitchFamily="34" charset="0"/>
            </a:rPr>
            <a:t>Affordable Access</a:t>
          </a:r>
        </a:p>
      </dsp:txBody>
      <dsp:txXfrm>
        <a:off x="6505104" y="1622897"/>
        <a:ext cx="2025253" cy="1477677"/>
      </dsp:txXfrm>
    </dsp:sp>
    <dsp:sp modelId="{FCE4970E-3C4A-4651-A7BC-29075B84B9D9}">
      <dsp:nvSpPr>
        <dsp:cNvPr id="0" name=""/>
        <dsp:cNvSpPr/>
      </dsp:nvSpPr>
      <dsp:spPr>
        <a:xfrm>
          <a:off x="6505104" y="2635"/>
          <a:ext cx="2025253" cy="147767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Lucida Sans" pitchFamily="34" charset="0"/>
            </a:rPr>
            <a:t>Education and Capacity Building</a:t>
          </a:r>
          <a:endParaRPr lang="en-US" sz="2000" kern="1200" dirty="0">
            <a:latin typeface="Lucida Sans" pitchFamily="34" charset="0"/>
          </a:endParaRPr>
        </a:p>
      </dsp:txBody>
      <dsp:txXfrm>
        <a:off x="6505104" y="2635"/>
        <a:ext cx="2025253" cy="1477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6A82F-4346-46DB-8DFC-DBFDB0535144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BC621-25F2-43E3-BAC9-B8D79A4EAC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4C991-1850-4023-A94B-FD9CF1213DA5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2A6C4-B31F-4A27-AC4D-54655E1B1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/>
              <a:t>Graphic compliments of CARICOM </a:t>
            </a:r>
            <a:r>
              <a:rPr lang="en-US" altLang="en-US" b="1" dirty="0" err="1" smtClean="0"/>
              <a:t>IMPACS</a:t>
            </a:r>
            <a:endParaRPr lang="en-US" alt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DA504F-D3E4-44C1-96B6-F50754921A7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4F55DB-C8E5-455A-8C36-7E254986B6A2}" type="slidenum">
              <a:rPr lang="en-US"/>
              <a:pPr/>
              <a:t>7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Single ICT space logically complements the single economic space being created by the CSME making countries stronger as a collective for attracting new businesses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2A6C4-B31F-4A27-AC4D-54655E1B1D7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2A6C4-B31F-4A27-AC4D-54655E1B1D7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None/>
              <a:defRPr sz="4400" i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q"/>
              <a:defRPr sz="24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Wingdings" pitchFamily="2" charset="2"/>
              <a:buChar char="§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691B-A254-45CE-8B08-0E0ED1674518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4D8-66E8-418D-8605-527A976758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691B-A254-45CE-8B08-0E0ED1674518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4D8-66E8-418D-8605-527A976758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es\AppData\Local\Temp\Temporary Internet Files\Content.IE5\T4TRBLT9\MP900448546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57438"/>
            <a:ext cx="9144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</p:spTree>
    <p:extLst>
      <p:ext uri="{BB962C8B-B14F-4D97-AF65-F5344CB8AC3E}">
        <p14:creationId xmlns:p14="http://schemas.microsoft.com/office/powerpoint/2010/main" xmlns="" val="163538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8534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DC691B-A254-45CE-8B08-0E0ED1674518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6894D8-66E8-418D-8605-527A976758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463550" indent="-238125" algn="l" defTabSz="914400" rtl="0" eaLnBrk="1" latinLnBrk="0" hangingPunct="1">
        <a:spcBef>
          <a:spcPct val="20000"/>
        </a:spcBef>
        <a:buFont typeface="Arial" pitchFamily="34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7945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17575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flags.net/DOMN.htm" TargetMode="External"/><Relationship Id="rId18" Type="http://schemas.openxmlformats.org/officeDocument/2006/relationships/image" Target="../media/image14.gif"/><Relationship Id="rId26" Type="http://schemas.openxmlformats.org/officeDocument/2006/relationships/hyperlink" Target="http://www.flags.net/TUCS.htm" TargetMode="External"/><Relationship Id="rId3" Type="http://schemas.openxmlformats.org/officeDocument/2006/relationships/image" Target="../media/image3.jpeg"/><Relationship Id="rId21" Type="http://schemas.openxmlformats.org/officeDocument/2006/relationships/hyperlink" Target="http://en.wikipedia.org/wiki/Image:Flag_of_Anguilla.svg" TargetMode="External"/><Relationship Id="rId34" Type="http://schemas.openxmlformats.org/officeDocument/2006/relationships/image" Target="../media/image23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17" Type="http://schemas.openxmlformats.org/officeDocument/2006/relationships/image" Target="../media/image13.jpeg"/><Relationship Id="rId25" Type="http://schemas.openxmlformats.org/officeDocument/2006/relationships/image" Target="../media/image18.png"/><Relationship Id="rId33" Type="http://schemas.openxmlformats.org/officeDocument/2006/relationships/hyperlink" Target="http://en.wikipedia.org/wiki/Image:Flag_of_Suriname.svg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lags.net/BRBD.htm" TargetMode="External"/><Relationship Id="rId11" Type="http://schemas.openxmlformats.org/officeDocument/2006/relationships/image" Target="../media/image9.png"/><Relationship Id="rId24" Type="http://schemas.openxmlformats.org/officeDocument/2006/relationships/hyperlink" Target="http://www.flags.net/BVIS.htm" TargetMode="External"/><Relationship Id="rId32" Type="http://schemas.openxmlformats.org/officeDocument/2006/relationships/image" Target="../media/image22.jpeg"/><Relationship Id="rId5" Type="http://schemas.openxmlformats.org/officeDocument/2006/relationships/image" Target="../media/image4.png"/><Relationship Id="rId15" Type="http://schemas.openxmlformats.org/officeDocument/2006/relationships/hyperlink" Target="http://www.flags.net/GREN.htm" TargetMode="External"/><Relationship Id="rId23" Type="http://schemas.openxmlformats.org/officeDocument/2006/relationships/image" Target="../media/image17.png"/><Relationship Id="rId28" Type="http://schemas.openxmlformats.org/officeDocument/2006/relationships/hyperlink" Target="http://www.flags.net/BERM.htm" TargetMode="External"/><Relationship Id="rId10" Type="http://schemas.openxmlformats.org/officeDocument/2006/relationships/image" Target="../media/image8.png"/><Relationship Id="rId19" Type="http://schemas.openxmlformats.org/officeDocument/2006/relationships/hyperlink" Target="http://www.flags.net/CYIS.htm" TargetMode="External"/><Relationship Id="rId31" Type="http://schemas.openxmlformats.org/officeDocument/2006/relationships/image" Target="../media/image21.gif"/><Relationship Id="rId4" Type="http://schemas.openxmlformats.org/officeDocument/2006/relationships/hyperlink" Target="http://www.flags.net/BLZE.htm" TargetMode="External"/><Relationship Id="rId9" Type="http://schemas.openxmlformats.org/officeDocument/2006/relationships/image" Target="../media/image7.gif"/><Relationship Id="rId14" Type="http://schemas.openxmlformats.org/officeDocument/2006/relationships/image" Target="../media/image11.png"/><Relationship Id="rId22" Type="http://schemas.openxmlformats.org/officeDocument/2006/relationships/image" Target="../media/image16.png"/><Relationship Id="rId27" Type="http://schemas.openxmlformats.org/officeDocument/2006/relationships/image" Target="../media/image19.png"/><Relationship Id="rId30" Type="http://schemas.openxmlformats.org/officeDocument/2006/relationships/hyperlink" Target="http://www.flags.net/BHMS.ht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britton@caricom.org" TargetMode="External"/><Relationship Id="rId2" Type="http://schemas.openxmlformats.org/officeDocument/2006/relationships/hyperlink" Target="http://www.caricom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Partnering for the Success of the Single ICT Space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CANTO  30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Annual Conference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Nassau, The Bahamas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August 11,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dirty="0"/>
              <a:t>CREATING THE ENVIRONMENT FOR INVESTMENT AND PRODUCTION THROUGH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THE </a:t>
            </a:r>
            <a:r>
              <a:rPr lang="en-US" sz="2400" b="1" dirty="0"/>
              <a:t>SINGLE ICT </a:t>
            </a:r>
            <a:r>
              <a:rPr lang="en-US" sz="2400" b="1" dirty="0" smtClean="0"/>
              <a:t>SPACE – </a:t>
            </a:r>
            <a:r>
              <a:rPr lang="en-US" sz="2400" b="1" dirty="0" smtClean="0"/>
              <a:t>2014-15 (PRIORITY AREAS)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054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3000" b="1" dirty="0" smtClean="0"/>
              <a:t>Telecoms/Connectivity</a:t>
            </a:r>
            <a:r>
              <a:rPr lang="en-US" sz="3000" b="1" dirty="0"/>
              <a:t>: </a:t>
            </a:r>
            <a:r>
              <a:rPr lang="en-US" sz="3000" dirty="0"/>
              <a:t> </a:t>
            </a:r>
          </a:p>
          <a:p>
            <a:r>
              <a:rPr lang="en-US" dirty="0" smtClean="0"/>
              <a:t>Broadband </a:t>
            </a:r>
            <a:r>
              <a:rPr lang="en-US" dirty="0"/>
              <a:t>development and access for increased penetration</a:t>
            </a:r>
            <a:r>
              <a:rPr lang="en-US" dirty="0" smtClean="0"/>
              <a:t>;</a:t>
            </a:r>
          </a:p>
          <a:p>
            <a:pPr marL="114300" indent="0">
              <a:buNone/>
            </a:pPr>
            <a:endParaRPr lang="en-US" sz="1800" dirty="0"/>
          </a:p>
          <a:p>
            <a:pPr lvl="0"/>
            <a:r>
              <a:rPr lang="en-US" b="1" dirty="0"/>
              <a:t>Reducing and /or eliminating voice and data roaming charges</a:t>
            </a:r>
            <a:r>
              <a:rPr lang="en-US" dirty="0" smtClean="0"/>
              <a:t>,</a:t>
            </a:r>
          </a:p>
          <a:p>
            <a:pPr marL="114300" lvl="0" indent="0">
              <a:buNone/>
            </a:pPr>
            <a:endParaRPr lang="en-US" sz="2400" dirty="0"/>
          </a:p>
          <a:p>
            <a:pPr lvl="0"/>
            <a:r>
              <a:rPr lang="en-US" b="1" dirty="0"/>
              <a:t>Spectrum management </a:t>
            </a:r>
            <a:r>
              <a:rPr lang="en-US" dirty="0"/>
              <a:t>and re-organisation to facilitate increased competition in the </a:t>
            </a:r>
            <a:r>
              <a:rPr lang="en-US" dirty="0" smtClean="0"/>
              <a:t>market</a:t>
            </a:r>
          </a:p>
          <a:p>
            <a:pPr marL="114300" lvl="0" indent="0">
              <a:buNone/>
            </a:pPr>
            <a:endParaRPr lang="en-US" sz="2400" dirty="0"/>
          </a:p>
          <a:p>
            <a:pPr lvl="0"/>
            <a:r>
              <a:rPr lang="en-US" b="1" dirty="0"/>
              <a:t>Legal and regulatory environment</a:t>
            </a:r>
            <a:r>
              <a:rPr lang="en-US" dirty="0"/>
              <a:t> - policies, standards, examination of existing models for regulation, copyright, competition, and cloud storage</a:t>
            </a:r>
            <a:r>
              <a:rPr lang="en-US" dirty="0" smtClean="0"/>
              <a:t>;</a:t>
            </a:r>
          </a:p>
          <a:p>
            <a:pPr marL="114300" lvl="0" indent="0">
              <a:buNone/>
            </a:pPr>
            <a:endParaRPr lang="en-US" sz="2400" dirty="0"/>
          </a:p>
          <a:p>
            <a:pPr lvl="0"/>
            <a:r>
              <a:rPr lang="en-US" dirty="0"/>
              <a:t>Development of a </a:t>
            </a:r>
            <a:r>
              <a:rPr lang="en-US" b="1" dirty="0"/>
              <a:t>single regional information space</a:t>
            </a:r>
            <a:r>
              <a:rPr lang="en-US" dirty="0" smtClean="0"/>
              <a:t>;</a:t>
            </a:r>
          </a:p>
          <a:p>
            <a:pPr marL="114300" lvl="0" indent="0">
              <a:buNone/>
            </a:pPr>
            <a:endParaRPr lang="en-US" sz="2400" dirty="0"/>
          </a:p>
          <a:p>
            <a:pPr lvl="0"/>
            <a:r>
              <a:rPr lang="en-US" dirty="0"/>
              <a:t>Development of the </a:t>
            </a:r>
            <a:r>
              <a:rPr lang="en-US" b="1" dirty="0"/>
              <a:t>Roadmap for the Single ICT Space</a:t>
            </a:r>
            <a:endParaRPr lang="en-US" sz="2400" b="1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63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dirty="0"/>
              <a:t>CREATING THE ENVIRONMENT FOR INVESTMENT AND PRODUCTION THROUGH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THE </a:t>
            </a:r>
            <a:r>
              <a:rPr lang="en-US" sz="2400" b="1" dirty="0"/>
              <a:t>SINGLE ICT </a:t>
            </a:r>
            <a:r>
              <a:rPr lang="en-US" sz="2400" b="1" dirty="0" smtClean="0"/>
              <a:t>SPACE – </a:t>
            </a:r>
            <a:r>
              <a:rPr lang="en-US" sz="2400" b="1" dirty="0" smtClean="0"/>
              <a:t>2014-15 (Priority Areas)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8197"/>
          </a:xfrm>
        </p:spPr>
        <p:txBody>
          <a:bodyPr>
            <a:normAutofit/>
          </a:bodyPr>
          <a:lstStyle/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b="1" dirty="0" smtClean="0"/>
              <a:t>Bringing </a:t>
            </a:r>
            <a:r>
              <a:rPr lang="en-US" b="1" dirty="0"/>
              <a:t>technology to the people, creating digital citizens</a:t>
            </a:r>
            <a:r>
              <a:rPr lang="en-US" dirty="0"/>
              <a:t>, </a:t>
            </a:r>
            <a:endParaRPr lang="en-US" dirty="0" smtClean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b="1" dirty="0" smtClean="0"/>
              <a:t>Cyber </a:t>
            </a:r>
            <a:r>
              <a:rPr lang="en-US" b="1" dirty="0"/>
              <a:t>security</a:t>
            </a:r>
            <a:r>
              <a:rPr lang="en-US" dirty="0"/>
              <a:t>, </a:t>
            </a:r>
            <a:endParaRPr lang="en-US" dirty="0" smtClean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b="1" dirty="0" smtClean="0"/>
              <a:t>Resource </a:t>
            </a:r>
            <a:r>
              <a:rPr lang="en-US" b="1" dirty="0"/>
              <a:t>mobilization </a:t>
            </a:r>
            <a:r>
              <a:rPr lang="en-US" dirty="0"/>
              <a:t>and the </a:t>
            </a:r>
            <a:endParaRPr lang="en-US" dirty="0" smtClean="0"/>
          </a:p>
          <a:p>
            <a:pPr marL="457200" indent="-34290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b="1" dirty="0" smtClean="0"/>
              <a:t>CARICOM </a:t>
            </a:r>
            <a:r>
              <a:rPr lang="en-US" b="1" dirty="0"/>
              <a:t>digital agenda to 2025 </a:t>
            </a:r>
          </a:p>
        </p:txBody>
      </p:sp>
    </p:spTree>
    <p:extLst>
      <p:ext uri="{BB962C8B-B14F-4D97-AF65-F5344CB8AC3E}">
        <p14:creationId xmlns:p14="http://schemas.microsoft.com/office/powerpoint/2010/main" xmlns="" val="19010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dirty="0"/>
              <a:t>CREATING THE ENVIRONMENT FOR INVESTMENT AND PRODUCTION THROUGH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THE </a:t>
            </a:r>
            <a:r>
              <a:rPr lang="en-US" sz="2400" b="1" dirty="0"/>
              <a:t>SINGLE ICT </a:t>
            </a:r>
            <a:r>
              <a:rPr lang="en-US" sz="2400" b="1" dirty="0" smtClean="0"/>
              <a:t>SPACE – 2014-15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498197"/>
          </a:xfrm>
        </p:spPr>
        <p:txBody>
          <a:bodyPr>
            <a:noAutofit/>
          </a:bodyPr>
          <a:lstStyle/>
          <a:p>
            <a:pPr marL="457200" indent="-342900">
              <a:spcBef>
                <a:spcPts val="0"/>
              </a:spcBef>
              <a:buFont typeface="+mj-lt"/>
              <a:buAutoNum type="alphaLcParenR" startAt="2"/>
            </a:pPr>
            <a:r>
              <a:rPr lang="en-US" sz="1800" b="1" i="1" dirty="0"/>
              <a:t>The Caribbean Research and Education Network (C@ribNET</a:t>
            </a:r>
            <a:r>
              <a:rPr lang="en-US" sz="1800" b="1" i="1" dirty="0" smtClean="0"/>
              <a:t>):</a:t>
            </a:r>
            <a:r>
              <a:rPr lang="en-US" sz="1800" dirty="0" smtClean="0"/>
              <a:t> </a:t>
            </a:r>
          </a:p>
          <a:p>
            <a:pPr marL="457200" indent="-342900">
              <a:spcBef>
                <a:spcPts val="0"/>
              </a:spcBef>
              <a:buFont typeface="+mj-lt"/>
              <a:buAutoNum type="alphaLcParenR" startAt="2"/>
            </a:pPr>
            <a:endParaRPr lang="en-US" sz="1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/>
              <a:t>allows </a:t>
            </a:r>
            <a:r>
              <a:rPr lang="en-US" sz="1800" dirty="0"/>
              <a:t>the </a:t>
            </a:r>
            <a:r>
              <a:rPr lang="en-US" sz="1800" b="1" dirty="0"/>
              <a:t>connection of Caribbean institutions </a:t>
            </a:r>
            <a:r>
              <a:rPr lang="en-US" sz="1800" dirty="0"/>
              <a:t>such as </a:t>
            </a:r>
            <a:r>
              <a:rPr lang="en-US" sz="1800" dirty="0" smtClean="0"/>
              <a:t>education, health, </a:t>
            </a:r>
            <a:r>
              <a:rPr lang="en-US" sz="1800" dirty="0"/>
              <a:t>libraries, security organizations, and other public </a:t>
            </a:r>
            <a:r>
              <a:rPr lang="en-US" sz="1800" dirty="0" smtClean="0"/>
              <a:t>institutions</a:t>
            </a:r>
            <a:endParaRPr lang="en-US" sz="1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/>
              <a:t>Enables </a:t>
            </a:r>
            <a:r>
              <a:rPr lang="en-US" sz="1800" dirty="0" smtClean="0"/>
              <a:t>member </a:t>
            </a:r>
            <a:r>
              <a:rPr lang="en-US" sz="1800" dirty="0"/>
              <a:t>states </a:t>
            </a:r>
            <a:r>
              <a:rPr lang="en-US" sz="1800" dirty="0" smtClean="0"/>
              <a:t>to </a:t>
            </a:r>
            <a:r>
              <a:rPr lang="en-US" sz="1800" b="1" dirty="0" smtClean="0"/>
              <a:t>share </a:t>
            </a:r>
            <a:r>
              <a:rPr lang="en-US" sz="1800" b="1" dirty="0"/>
              <a:t>resources </a:t>
            </a:r>
            <a:r>
              <a:rPr lang="en-US" sz="1800" dirty="0"/>
              <a:t>and participate in </a:t>
            </a:r>
            <a:r>
              <a:rPr lang="en-US" sz="1800" b="1" dirty="0"/>
              <a:t>collaborative activities</a:t>
            </a:r>
            <a:r>
              <a:rPr lang="en-US" sz="1800" dirty="0"/>
              <a:t> as never before. </a:t>
            </a:r>
            <a:endParaRPr lang="en-US" sz="1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dirty="0" smtClean="0"/>
              <a:t>Connects </a:t>
            </a:r>
            <a:r>
              <a:rPr lang="en-US" sz="1800" b="1" dirty="0" smtClean="0"/>
              <a:t>the Caribbean </a:t>
            </a:r>
            <a:r>
              <a:rPr lang="en-US" sz="1800" b="1" dirty="0"/>
              <a:t>to the rest of the </a:t>
            </a:r>
            <a:r>
              <a:rPr lang="en-US" sz="1800" b="1" dirty="0" smtClean="0"/>
              <a:t>world's </a:t>
            </a:r>
            <a:r>
              <a:rPr lang="en-US" sz="1800" b="1" dirty="0" smtClean="0"/>
              <a:t>R&amp;E networks </a:t>
            </a:r>
            <a:r>
              <a:rPr lang="en-US" sz="1800" dirty="0"/>
              <a:t>so we can access knowledge on a global scale</a:t>
            </a:r>
            <a:r>
              <a:rPr lang="en-US" sz="18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/>
              <a:t>C@ribNET </a:t>
            </a:r>
            <a:r>
              <a:rPr lang="en-US" sz="1800" dirty="0" smtClean="0"/>
              <a:t>is </a:t>
            </a:r>
            <a:r>
              <a:rPr lang="en-US" sz="1800" b="1" dirty="0"/>
              <a:t>well positioned </a:t>
            </a:r>
            <a:r>
              <a:rPr lang="en-US" sz="1800" dirty="0"/>
              <a:t>to be the </a:t>
            </a:r>
            <a:r>
              <a:rPr lang="en-US" sz="1800" dirty="0" smtClean="0"/>
              <a:t>regional </a:t>
            </a:r>
            <a:r>
              <a:rPr lang="en-US" sz="1800" dirty="0"/>
              <a:t>k</a:t>
            </a:r>
            <a:r>
              <a:rPr lang="en-US" sz="1800" dirty="0" smtClean="0"/>
              <a:t>nowledge </a:t>
            </a:r>
            <a:r>
              <a:rPr lang="en-US" sz="1800" dirty="0"/>
              <a:t>centre and support </a:t>
            </a:r>
            <a:r>
              <a:rPr lang="en-US" sz="1800" dirty="0" smtClean="0"/>
              <a:t>think-tanks </a:t>
            </a:r>
            <a:r>
              <a:rPr lang="en-US" sz="1800" dirty="0"/>
              <a:t>for our continued global collaboration.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/>
              <a:t>All </a:t>
            </a:r>
            <a:r>
              <a:rPr lang="en-US" sz="1800" dirty="0"/>
              <a:t>countries </a:t>
            </a:r>
            <a:r>
              <a:rPr lang="en-US" sz="1800" dirty="0" smtClean="0"/>
              <a:t>participating </a:t>
            </a:r>
            <a:r>
              <a:rPr lang="en-US" sz="1800" dirty="0"/>
              <a:t>in C@ribNET </a:t>
            </a:r>
            <a:r>
              <a:rPr lang="en-US" sz="1800" dirty="0" smtClean="0"/>
              <a:t>must </a:t>
            </a:r>
            <a:r>
              <a:rPr lang="en-US" sz="1800" b="1" dirty="0" smtClean="0"/>
              <a:t>nurture </a:t>
            </a:r>
            <a:r>
              <a:rPr lang="en-US" sz="1800" b="1" dirty="0"/>
              <a:t>the development of the National Research and Education Networks (</a:t>
            </a:r>
            <a:r>
              <a:rPr lang="en-US" sz="1800" b="1" dirty="0" smtClean="0"/>
              <a:t>NRENs) </a:t>
            </a:r>
            <a:r>
              <a:rPr lang="en-US" sz="1800" dirty="0"/>
              <a:t>which could help us exploit and develop or national interests. </a:t>
            </a:r>
            <a:endParaRPr lang="en-US" sz="1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/>
              <a:t> Those countries </a:t>
            </a:r>
            <a:r>
              <a:rPr lang="en-US" sz="1800" dirty="0"/>
              <a:t>which are hosts to our key regional institutions have an even more urgent need to form NRENs – to ensure that these organisations can function at their best supported by the additional, secure connectivity provided by C@ribNET. </a:t>
            </a:r>
          </a:p>
        </p:txBody>
      </p:sp>
    </p:spTree>
    <p:extLst>
      <p:ext uri="{BB962C8B-B14F-4D97-AF65-F5344CB8AC3E}">
        <p14:creationId xmlns:p14="http://schemas.microsoft.com/office/powerpoint/2010/main" xmlns="" val="38765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Single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Creating </a:t>
            </a:r>
            <a:r>
              <a:rPr lang="en-US" dirty="0" smtClean="0"/>
              <a:t>attractive environment </a:t>
            </a:r>
            <a:r>
              <a:rPr lang="en-US" dirty="0" smtClean="0"/>
              <a:t>for Investment and production</a:t>
            </a:r>
          </a:p>
          <a:p>
            <a:pPr lvl="2"/>
            <a:r>
              <a:rPr lang="en-US" dirty="0" smtClean="0"/>
              <a:t>Attempting a single ICT market</a:t>
            </a:r>
          </a:p>
          <a:p>
            <a:endParaRPr lang="en-US" dirty="0" smtClean="0"/>
          </a:p>
          <a:p>
            <a:r>
              <a:rPr lang="en-US" dirty="0" smtClean="0"/>
              <a:t>Enabling </a:t>
            </a:r>
            <a:r>
              <a:rPr lang="en-US" dirty="0" smtClean="0"/>
              <a:t>the CARICOM digital</a:t>
            </a:r>
            <a:r>
              <a:rPr lang="en-US" baseline="0" dirty="0" smtClean="0"/>
              <a:t> ecosystem</a:t>
            </a:r>
            <a:endParaRPr lang="en-US" dirty="0" smtClean="0"/>
          </a:p>
          <a:p>
            <a:pPr lvl="1"/>
            <a:r>
              <a:rPr lang="en-US" dirty="0" smtClean="0"/>
              <a:t>Extending our domestic </a:t>
            </a:r>
            <a:r>
              <a:rPr lang="en-US" dirty="0" smtClean="0"/>
              <a:t>markets / increasing demand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Breaking free from 15+ national markets and rules</a:t>
            </a:r>
            <a:endParaRPr lang="en-US" dirty="0" smtClean="0"/>
          </a:p>
          <a:p>
            <a:pPr lvl="1"/>
            <a:r>
              <a:rPr lang="en-US" dirty="0" smtClean="0"/>
              <a:t>Boosting Investment in Knowledge</a:t>
            </a:r>
          </a:p>
          <a:p>
            <a:pPr lvl="1"/>
            <a:r>
              <a:rPr lang="en-US" dirty="0" smtClean="0"/>
              <a:t>Advancing Innovation</a:t>
            </a:r>
          </a:p>
          <a:p>
            <a:pPr lvl="1"/>
            <a:r>
              <a:rPr lang="en-US" dirty="0" smtClean="0"/>
              <a:t>Bringing all initiatives together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Speaks to the needs of/ for:</a:t>
            </a:r>
          </a:p>
          <a:p>
            <a:pPr lvl="1"/>
            <a:r>
              <a:rPr lang="en-US" dirty="0" smtClean="0"/>
              <a:t>Connectivity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Citizenry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4500" dirty="0" smtClean="0"/>
              <a:t>What? – </a:t>
            </a:r>
            <a:r>
              <a:rPr lang="en-US" sz="4500" b="1" dirty="0" smtClean="0">
                <a:solidFill>
                  <a:srgbClr val="FF0000"/>
                </a:solidFill>
              </a:rPr>
              <a:t>the Digital layer of the CSME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sz="3400" dirty="0" smtClean="0"/>
              <a:t>The </a:t>
            </a:r>
            <a:r>
              <a:rPr lang="en-US" sz="3400" b="1" dirty="0" smtClean="0">
                <a:solidFill>
                  <a:srgbClr val="FF0000"/>
                </a:solidFill>
              </a:rPr>
              <a:t>CARICOM Single Market and Economy (CSME) </a:t>
            </a:r>
            <a:r>
              <a:rPr lang="en-US" sz="3400" dirty="0" smtClean="0"/>
              <a:t>as the fundamental enabling environment for sharing resources, </a:t>
            </a:r>
            <a:endParaRPr lang="en-US" sz="3400" dirty="0" smtClean="0"/>
          </a:p>
          <a:p>
            <a:pPr lvl="2"/>
            <a:r>
              <a:rPr lang="en-US" sz="3400" dirty="0" smtClean="0"/>
              <a:t>including </a:t>
            </a:r>
            <a:r>
              <a:rPr lang="en-US" sz="3400" dirty="0" smtClean="0"/>
              <a:t>ICT infrastructure,  human resource capacities, and harmonisation of policies and legislation </a:t>
            </a:r>
            <a:endParaRPr lang="en-US" sz="3400" dirty="0" smtClean="0"/>
          </a:p>
          <a:p>
            <a:pPr lvl="2"/>
            <a:r>
              <a:rPr lang="en-US" sz="3400" dirty="0" smtClean="0"/>
              <a:t> </a:t>
            </a:r>
            <a:r>
              <a:rPr lang="en-US" sz="3400" dirty="0" smtClean="0"/>
              <a:t>and support for our CARICOM Agencies; that have been established to provide the necessary governance arrangements </a:t>
            </a:r>
            <a:endParaRPr lang="en-US" sz="3400" dirty="0" smtClean="0"/>
          </a:p>
          <a:p>
            <a:pPr lvl="2"/>
            <a:r>
              <a:rPr lang="en-US" sz="3400" dirty="0" smtClean="0"/>
              <a:t>to </a:t>
            </a:r>
            <a:r>
              <a:rPr lang="en-US" sz="3400" dirty="0" smtClean="0"/>
              <a:t>foster collaboration and cooperation between our countries.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of the Single Space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41951107"/>
              </p:ext>
            </p:extLst>
          </p:nvPr>
        </p:nvGraphicFramePr>
        <p:xfrm>
          <a:off x="304800" y="16002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D91A5D-E7B9-45D6-B516-80D4812E8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4D91A5D-E7B9-45D6-B516-80D4812E8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11AA6A-9DFD-4E78-917D-8AB3777F3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A11AA6A-9DFD-4E78-917D-8AB3777F3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EF79D8-23D6-46B1-AF27-5C2307483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8EF79D8-23D6-46B1-AF27-5C2307483D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09A7A2-E136-46F0-9D6E-3ACEB7145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BD09A7A2-E136-46F0-9D6E-3ACEB7145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CA20E8-EA8E-4073-A76C-0BB24826E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BCA20E8-EA8E-4073-A76C-0BB24826E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688329-803D-4D16-B07E-6B01C3D4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A3688329-803D-4D16-B07E-6B01C3D40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0B70F1-CE0B-4F92-B1F8-9121B3B04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8C0B70F1-CE0B-4F92-B1F8-9121B3B04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E4970E-3C4A-4651-A7BC-29075B84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FCE4970E-3C4A-4651-A7BC-29075B84B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Single Space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Benefits</a:t>
            </a:r>
          </a:p>
          <a:p>
            <a:pPr lvl="1"/>
            <a:r>
              <a:rPr lang="en-US" sz="3200" dirty="0" smtClean="0"/>
              <a:t>Creation of efficiencies, </a:t>
            </a:r>
          </a:p>
          <a:p>
            <a:pPr lvl="1"/>
            <a:r>
              <a:rPr lang="en-US" sz="3200" dirty="0" smtClean="0"/>
              <a:t>Generation of new businesses, </a:t>
            </a:r>
          </a:p>
          <a:p>
            <a:pPr lvl="1"/>
            <a:r>
              <a:rPr lang="en-US" sz="3200" dirty="0" smtClean="0"/>
              <a:t>Stimulation of growth in the ICT sector and</a:t>
            </a:r>
          </a:p>
          <a:p>
            <a:pPr lvl="1"/>
            <a:r>
              <a:rPr lang="en-US" sz="3200" dirty="0" smtClean="0"/>
              <a:t>The promotion of opportunities for research and innovation</a:t>
            </a:r>
            <a:r>
              <a:rPr lang="en-US" dirty="0" smtClean="0"/>
              <a:t>;</a:t>
            </a:r>
            <a:r>
              <a:rPr lang="en-US" i="1" dirty="0" smtClean="0"/>
              <a:t>	</a:t>
            </a:r>
            <a:endParaRPr lang="en-US" dirty="0" smtClean="0"/>
          </a:p>
          <a:p>
            <a:endParaRPr lang="en-US" dirty="0" smtClean="0"/>
          </a:p>
          <a:p>
            <a:r>
              <a:rPr lang="en-US" sz="3100" dirty="0" smtClean="0"/>
              <a:t>“By </a:t>
            </a:r>
            <a:r>
              <a:rPr lang="en-US" sz="3100" dirty="0" smtClean="0"/>
              <a:t>focusing on these priority areas, we believe that ultimately and strategically, this will lead to improving the </a:t>
            </a:r>
            <a:r>
              <a:rPr lang="en-US" sz="3100" dirty="0" smtClean="0">
                <a:solidFill>
                  <a:srgbClr val="FF0000"/>
                </a:solidFill>
              </a:rPr>
              <a:t>global competitiveness of our individual member states</a:t>
            </a:r>
            <a:r>
              <a:rPr lang="en-US" sz="3100" dirty="0" smtClean="0"/>
              <a:t>. Of course at the lowest denominator this must translate to </a:t>
            </a:r>
            <a:r>
              <a:rPr lang="en-US" sz="3100" dirty="0" smtClean="0">
                <a:solidFill>
                  <a:srgbClr val="FF0000"/>
                </a:solidFill>
              </a:rPr>
              <a:t>job creation </a:t>
            </a:r>
            <a:r>
              <a:rPr lang="en-US" sz="3100" dirty="0" smtClean="0"/>
              <a:t>for a significant larger percentage of our citizens which ultimately will lead to a prosperous society with corresponding consequences of </a:t>
            </a:r>
            <a:r>
              <a:rPr lang="en-US" sz="3100" dirty="0" smtClean="0">
                <a:solidFill>
                  <a:srgbClr val="FF0000"/>
                </a:solidFill>
              </a:rPr>
              <a:t>crime reduction </a:t>
            </a:r>
            <a:r>
              <a:rPr lang="en-US" sz="3100" dirty="0" smtClean="0"/>
              <a:t>and allow our </a:t>
            </a:r>
            <a:r>
              <a:rPr lang="en-US" sz="3100" dirty="0" smtClean="0">
                <a:solidFill>
                  <a:srgbClr val="FF0000"/>
                </a:solidFill>
              </a:rPr>
              <a:t>citizens to live meaningful   lives</a:t>
            </a:r>
            <a:r>
              <a:rPr lang="en-US" dirty="0" smtClean="0">
                <a:solidFill>
                  <a:srgbClr val="FF0000"/>
                </a:solidFill>
              </a:rPr>
              <a:t>”.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algn="r"/>
            <a:r>
              <a:rPr lang="en-US" b="1" i="1" dirty="0" smtClean="0"/>
              <a:t>Quote </a:t>
            </a:r>
            <a:r>
              <a:rPr lang="en-US" b="1" i="1" dirty="0" smtClean="0"/>
              <a:t>from Lead Head for S&amp;T</a:t>
            </a:r>
            <a:endParaRPr lang="en-US" b="1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Single ICT space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Harmonised ICT policies, legislation and regulations, </a:t>
            </a:r>
            <a:endParaRPr lang="en-US" dirty="0" smtClean="0"/>
          </a:p>
          <a:p>
            <a:pPr lvl="1"/>
            <a:r>
              <a:rPr lang="en-US" dirty="0" smtClean="0"/>
              <a:t>facilitating </a:t>
            </a:r>
            <a:r>
              <a:rPr lang="en-US" dirty="0" smtClean="0"/>
              <a:t>consistent pan-Caribbean service offerings;</a:t>
            </a:r>
          </a:p>
          <a:p>
            <a:pPr lvl="0"/>
            <a:r>
              <a:rPr lang="en-US" dirty="0" smtClean="0"/>
              <a:t> Affordable </a:t>
            </a:r>
            <a:r>
              <a:rPr lang="en-US" dirty="0" smtClean="0"/>
              <a:t>access to broadband networks and services nationally and regionally;</a:t>
            </a:r>
          </a:p>
          <a:p>
            <a:pPr lvl="0"/>
            <a:r>
              <a:rPr lang="en-US" dirty="0" smtClean="0"/>
              <a:t> Wide </a:t>
            </a:r>
            <a:r>
              <a:rPr lang="en-US" dirty="0" smtClean="0"/>
              <a:t>availability of </a:t>
            </a:r>
            <a:r>
              <a:rPr lang="en-US" dirty="0" smtClean="0"/>
              <a:t>(digital) information </a:t>
            </a:r>
            <a:r>
              <a:rPr lang="en-US" dirty="0" smtClean="0"/>
              <a:t>content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 smtClean="0"/>
              <a:t>foster stronger regional identity, </a:t>
            </a:r>
            <a:r>
              <a:rPr lang="en-US" dirty="0" smtClean="0"/>
              <a:t>make use of our cultural strengths, cooperation </a:t>
            </a:r>
            <a:r>
              <a:rPr lang="en-US" dirty="0" smtClean="0"/>
              <a:t>and integration;</a:t>
            </a:r>
          </a:p>
          <a:p>
            <a:pPr lvl="0"/>
            <a:r>
              <a:rPr lang="en-US" dirty="0" smtClean="0"/>
              <a:t>Interconnected Government networks for seamless exchange </a:t>
            </a:r>
            <a:r>
              <a:rPr lang="en-US" dirty="0" smtClean="0"/>
              <a:t>of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 smtClean="0"/>
              <a:t>and services among regional </a:t>
            </a:r>
            <a:r>
              <a:rPr lang="en-US" dirty="0" smtClean="0"/>
              <a:t>Governments;</a:t>
            </a:r>
          </a:p>
          <a:p>
            <a:pPr lvl="1"/>
            <a:r>
              <a:rPr lang="en-US" dirty="0" smtClean="0"/>
              <a:t>for </a:t>
            </a:r>
            <a:r>
              <a:rPr lang="en-US" dirty="0" smtClean="0"/>
              <a:t>education and research as well as for enhancing social and economic services;</a:t>
            </a:r>
          </a:p>
          <a:p>
            <a:pPr lvl="0"/>
            <a:r>
              <a:rPr lang="en-US" dirty="0" smtClean="0"/>
              <a:t>Integrated systems of numbering to enable seamless service offerings and operations region-wide; and</a:t>
            </a:r>
          </a:p>
          <a:p>
            <a:pPr lvl="0"/>
            <a:r>
              <a:rPr lang="en-US" dirty="0" smtClean="0"/>
              <a:t>Consistency of quality and service pricing across the region, including elimination of intra-Caribbean mobile roaming charges.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 </a:t>
            </a:r>
            <a:r>
              <a:rPr lang="en-US" dirty="0" smtClean="0"/>
              <a:t>requests to </a:t>
            </a:r>
            <a:r>
              <a:rPr lang="en-US" dirty="0" smtClean="0"/>
              <a:t>CANTO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545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Agree to support a Technical Working Group comprising –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CANTO </a:t>
            </a:r>
            <a:r>
              <a:rPr lang="en-US" dirty="0" smtClean="0"/>
              <a:t>Regulations and Emerging Technology Committee Meeting </a:t>
            </a:r>
            <a:endParaRPr lang="en-US" dirty="0" smtClean="0"/>
          </a:p>
          <a:p>
            <a:pPr lvl="1"/>
            <a:r>
              <a:rPr lang="en-US" dirty="0" smtClean="0"/>
              <a:t> Representatives </a:t>
            </a:r>
            <a:r>
              <a:rPr lang="en-US" dirty="0" smtClean="0"/>
              <a:t>of the CARICOM ICT Cluster of Organisations ( CARICOM Secretariat, Caribbean Telecommunications Union (CTU), Caribbean Broadcasting Union (CBU), Caribbean Centre on Administration Development(CARICAD) and Caribbean Knowledge and Learning Network (CKLN) (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a representative of CIVIC (Caribbean ICT stakeholders Virtual Community);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ITU and UNESCO</a:t>
            </a:r>
            <a:endParaRPr lang="en-US" dirty="0" smtClean="0"/>
          </a:p>
          <a:p>
            <a:pPr lvl="0"/>
            <a:r>
              <a:rPr lang="en-US" dirty="0" smtClean="0"/>
              <a:t>The Committee will of course be able to co-opt other experts and expertise as it deems fit.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Requests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 Share </a:t>
            </a:r>
            <a:r>
              <a:rPr lang="en-US" dirty="0" smtClean="0"/>
              <a:t>as much as possible development plans ( existing and emerging operators) for the period 2014 – 2019;</a:t>
            </a:r>
          </a:p>
          <a:p>
            <a:r>
              <a:rPr lang="en-US" dirty="0" smtClean="0"/>
              <a:t> Reduction </a:t>
            </a:r>
            <a:r>
              <a:rPr lang="en-US" dirty="0" smtClean="0"/>
              <a:t>or elimination of voice roaming rates in the first instance </a:t>
            </a:r>
            <a:r>
              <a:rPr lang="en-US" dirty="0" smtClean="0"/>
              <a:t>and </a:t>
            </a:r>
            <a:r>
              <a:rPr lang="en-US" dirty="0" smtClean="0"/>
              <a:t>then to review and continue discussion on reduction of data roaming rates;</a:t>
            </a:r>
          </a:p>
          <a:p>
            <a:r>
              <a:rPr lang="en-US" dirty="0" smtClean="0"/>
              <a:t> Technical </a:t>
            </a:r>
            <a:r>
              <a:rPr lang="en-US" dirty="0" smtClean="0"/>
              <a:t>support to aid the development, enactment and harmonisation of pertinent legislation , policy and guidelines ;</a:t>
            </a:r>
          </a:p>
          <a:p>
            <a:r>
              <a:rPr lang="en-US" dirty="0" smtClean="0"/>
              <a:t> Technical </a:t>
            </a:r>
            <a:r>
              <a:rPr lang="en-US" dirty="0" smtClean="0"/>
              <a:t>support and collaboration on development of common regulatory principles with respect to the allocation and use of spectrum to ensure vitalisation of the Single ICT space;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E36CE275-0682-4410-B249-88E92057F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33" t="20586" r="3267" b="12512"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610600" y="6781800"/>
            <a:ext cx="76200" cy="76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flipH="1">
            <a:off x="8229600" y="4876800"/>
            <a:ext cx="152400" cy="152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458200" y="4419600"/>
            <a:ext cx="152400" cy="152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686800" y="3886200"/>
            <a:ext cx="76200" cy="76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96200" y="3810000"/>
            <a:ext cx="152400" cy="152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53000" y="2362200"/>
            <a:ext cx="76200" cy="76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763000" y="2743200"/>
            <a:ext cx="76200" cy="76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flipV="1">
            <a:off x="7010400" y="2895600"/>
            <a:ext cx="152400" cy="152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96200" y="3429000"/>
            <a:ext cx="152400" cy="76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67600" y="4267200"/>
            <a:ext cx="76200" cy="152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8600" y="2743200"/>
            <a:ext cx="152400" cy="152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52800" y="762000"/>
            <a:ext cx="152400" cy="76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76600" y="2514600"/>
            <a:ext cx="152400" cy="152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05800" y="2819400"/>
            <a:ext cx="76200" cy="76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38400" y="1981200"/>
            <a:ext cx="152400" cy="76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62600" y="1219200"/>
            <a:ext cx="152400" cy="76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flipV="1">
            <a:off x="5135881" y="807719"/>
            <a:ext cx="4571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96200" y="2286000"/>
            <a:ext cx="76200" cy="76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62800" y="2286000"/>
            <a:ext cx="76200" cy="76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534400" y="6248400"/>
            <a:ext cx="152400" cy="76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520" name="TextBox 23"/>
          <p:cNvSpPr txBox="1">
            <a:spLocks noChangeArrowheads="1"/>
          </p:cNvSpPr>
          <p:nvPr/>
        </p:nvSpPr>
        <p:spPr bwMode="auto">
          <a:xfrm>
            <a:off x="8001000" y="6581775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charset="0"/>
              </a:rPr>
              <a:t>Suriname</a:t>
            </a:r>
          </a:p>
        </p:txBody>
      </p:sp>
      <p:sp>
        <p:nvSpPr>
          <p:cNvPr id="19521" name="TextBox 24"/>
          <p:cNvSpPr txBox="1">
            <a:spLocks noChangeArrowheads="1"/>
          </p:cNvSpPr>
          <p:nvPr/>
        </p:nvSpPr>
        <p:spPr bwMode="auto">
          <a:xfrm>
            <a:off x="5181600" y="685800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charset="0"/>
              </a:rPr>
              <a:t>Bermuda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858000" y="609600"/>
          <a:ext cx="2286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/>
                <a:gridCol w="1406769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CARICOM Member States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3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Associate Members</a:t>
                      </a:r>
                      <a:endParaRPr lang="en-US" sz="12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Oval 26"/>
          <p:cNvSpPr/>
          <p:nvPr/>
        </p:nvSpPr>
        <p:spPr>
          <a:xfrm>
            <a:off x="7239000" y="13716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239000" y="838200"/>
            <a:ext cx="152400" cy="152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539" name="Picture 28" descr="Flag of Belize">
            <a:hlinkClick r:id="rId4" tooltip="&quot;Click to see flags and information on Belize&quot;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Flag of Barbados">
            <a:hlinkClick r:id="rId6" tooltip="&quot;Click to see flags and information on Barbados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3581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541" name="Picture 30" descr="Flag of Antigua &amp; Barbu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438400"/>
            <a:ext cx="533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Flag of Trinidad &amp; Tobago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34400" y="4800600"/>
            <a:ext cx="457200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543" name="Picture 32" descr="Flag of St. Vincent &amp; the Grenadin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5625" y="4114800"/>
            <a:ext cx="485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44" name="Picture 33" descr="Flag of Saint Luc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338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45" name="Picture 34" descr="Flag of St. Kitts &amp; Nevi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46" name="Picture 35" descr="Flag of Dominica">
            <a:hlinkClick r:id="rId13" tooltip="&quot;Click to see flags and information on Dominica&quot;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76600"/>
            <a:ext cx="457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47" name="Picture 36" descr="Flag of Grenada">
            <a:hlinkClick r:id="rId15" tooltip="&quot;Click to see flags and information on Grenada&quot;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91000"/>
            <a:ext cx="3810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3" descr="http://www.caricom.org/jsp/community/images/guyana-flag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610600" y="5958713"/>
            <a:ext cx="474897" cy="2896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" name="Picture 38" descr="Flag of Jamaica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43200" y="2286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550" name="Picture 27" descr="Flag of Cayman Islands">
            <a:hlinkClick r:id="rId19" tooltip="Click to see flags and information on Cayman Islands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1" name="Picture 23" descr="http://upload.wikimedia.org/wikipedia/commons/thumb/b/b4/Flag_of_Anguilla.svg/50px-Flag_of_Anguilla.svg.png">
            <a:hlinkClick r:id="rId21" tooltip="Flag of Anguilla.svg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6538" y="2209800"/>
            <a:ext cx="373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2" name="Picture 41" descr="Flag of Montserra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9560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3" name="Picture 29" descr="Flag of British Virgin Islands">
            <a:hlinkClick r:id="rId24" tooltip="Click to see flags and information on British Virgin Islands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0"/>
            <a:ext cx="4572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4" name="Picture 31" descr="Flag of Turks &amp; Caicos Islands">
            <a:hlinkClick r:id="rId26" tooltip="Click to see flags and information on Turks &amp; Caicos Islands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5" name="Picture 25" descr="Flag of Bermuda">
            <a:hlinkClick r:id="rId28" tooltip="Click to see flags and information on Bermuda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85800"/>
            <a:ext cx="4429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Flag of The Bahamas">
            <a:hlinkClick r:id="rId30" tooltip="&quot;Click to see flags and information on The Bahamas&quot;"/>
          </p:cNvPr>
          <p:cNvPicPr/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895600" y="685800"/>
            <a:ext cx="3810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7" name="Picture 34" descr="http://www.caricom.org/jsp/community/images/haiti-flag2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267200" y="2362200"/>
            <a:ext cx="495300" cy="34175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8" name="Picture 2" descr=" Flag ratio: 2:3">
            <a:hlinkClick r:id="rId33" tooltip=" Flag ratio: 2:3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 flipH="1">
            <a:off x="7696200" y="6553200"/>
            <a:ext cx="379187" cy="304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9" name="TextBox 48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CARICOM STATES</a:t>
            </a:r>
          </a:p>
        </p:txBody>
      </p:sp>
      <p:sp>
        <p:nvSpPr>
          <p:cNvPr id="50" name="Down Arrow 49"/>
          <p:cNvSpPr/>
          <p:nvPr/>
        </p:nvSpPr>
        <p:spPr>
          <a:xfrm>
            <a:off x="8077200" y="4800600"/>
            <a:ext cx="76200" cy="7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81200" y="3200400"/>
            <a:ext cx="4495800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 15 Full Members, 5 Associate States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Combined population: &gt;15 million </a:t>
            </a:r>
            <a:endParaRPr lang="en-TT" sz="2000" b="1" dirty="0">
              <a:solidFill>
                <a:prstClr val="black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Total land space : 462, 472 sq km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Requests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Promote infrastructure and spectrum sharing and spectrum trading </a:t>
            </a:r>
          </a:p>
          <a:p>
            <a:r>
              <a:rPr lang="en-US" dirty="0" smtClean="0"/>
              <a:t>Including decisions with regard to ‘blocking’ of any free applications on the network and help to promote net neutrality;</a:t>
            </a:r>
          </a:p>
          <a:p>
            <a:r>
              <a:rPr lang="en-US" dirty="0" smtClean="0"/>
              <a:t> Tangible assistance in building the  App. Economy;</a:t>
            </a:r>
          </a:p>
          <a:p>
            <a:r>
              <a:rPr lang="en-US" dirty="0" smtClean="0"/>
              <a:t>Collaboration </a:t>
            </a:r>
            <a:r>
              <a:rPr lang="en-US" dirty="0" smtClean="0"/>
              <a:t>on public and other consultations;</a:t>
            </a:r>
          </a:p>
          <a:p>
            <a:r>
              <a:rPr lang="en-US" dirty="0" smtClean="0"/>
              <a:t>Provision of timely, pertinent information on issues which affect consumers ( including simplification of contracts and policy </a:t>
            </a:r>
            <a:r>
              <a:rPr lang="en-US" dirty="0" smtClean="0"/>
              <a:t>guideline</a:t>
            </a:r>
            <a:r>
              <a:rPr lang="en-GB" dirty="0" smtClean="0"/>
              <a:t>Consumer protection: plain language contracts, with more comparable information, and greater rights to switch provider or </a:t>
            </a:r>
            <a:r>
              <a:rPr lang="en-GB" dirty="0" smtClean="0"/>
              <a:t>contract</a:t>
            </a:r>
            <a:r>
              <a:rPr lang="en-US" dirty="0" smtClean="0"/>
              <a:t>s, );</a:t>
            </a:r>
            <a:endParaRPr lang="en-US" dirty="0" smtClean="0"/>
          </a:p>
          <a:p>
            <a:r>
              <a:rPr lang="en-US" dirty="0" smtClean="0"/>
              <a:t>Any other emerging issue which could </a:t>
            </a:r>
            <a:r>
              <a:rPr lang="en-US" b="1" dirty="0" smtClean="0"/>
              <a:t>positively promote the development of a pan/CARICOM/Caribbean telecoms market.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Governance: Primary </a:t>
            </a:r>
            <a:r>
              <a:rPr lang="en-US" dirty="0" smtClean="0"/>
              <a:t>Regional Agencies for Collaboration/ 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 </a:t>
            </a:r>
            <a:r>
              <a:rPr lang="en-US" dirty="0" smtClean="0"/>
              <a:t>Council for Trade and Economic Development (COTED) ICT – </a:t>
            </a:r>
            <a:r>
              <a:rPr lang="en-US" b="1" dirty="0" smtClean="0">
                <a:solidFill>
                  <a:srgbClr val="FF0000"/>
                </a:solidFill>
              </a:rPr>
              <a:t>Ministers responsible for ICT </a:t>
            </a:r>
            <a:r>
              <a:rPr lang="en-US" dirty="0" smtClean="0"/>
              <a:t>- oversee the development and implementation of the road-map on the Single ICT Space and that the road-map be presented for consideration at the      July 2015 Meeting of the Conference of  Heads of Government</a:t>
            </a:r>
          </a:p>
          <a:p>
            <a:pPr>
              <a:buNone/>
            </a:pPr>
            <a:r>
              <a:rPr lang="en-US" b="1" u="sng" dirty="0" smtClean="0"/>
              <a:t> </a:t>
            </a:r>
          </a:p>
          <a:p>
            <a:r>
              <a:rPr lang="en-US" b="1" u="sng" dirty="0" smtClean="0"/>
              <a:t>“confirmed</a:t>
            </a:r>
            <a:r>
              <a:rPr lang="en-US" dirty="0" smtClean="0"/>
              <a:t> </a:t>
            </a:r>
            <a:r>
              <a:rPr lang="en-US" dirty="0" smtClean="0"/>
              <a:t>that the CARICOM Secretariat is responsible for the coordination of digital economy activities and all regional organisations are required to co-operate and collaborate with each other to ensure the successful development of the CARICOM Digital Economy</a:t>
            </a:r>
            <a:r>
              <a:rPr lang="en-US" dirty="0" smtClean="0"/>
              <a:t>.” </a:t>
            </a:r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Governance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0763"/>
          </a:xfrm>
        </p:spPr>
        <p:txBody>
          <a:bodyPr/>
          <a:lstStyle/>
          <a:p>
            <a:pPr lvl="0"/>
            <a:r>
              <a:rPr lang="en-GB" dirty="0" smtClean="0"/>
              <a:t>The development of a Road Map for the CARICOM Single ICT Space to be undertaken through the ICT </a:t>
            </a:r>
            <a:r>
              <a:rPr lang="en-GB" dirty="0" smtClean="0"/>
              <a:t>Cluster ( Reports to the SG CARICOM) </a:t>
            </a:r>
            <a:r>
              <a:rPr lang="en-GB" dirty="0" smtClean="0"/>
              <a:t>comprised of :</a:t>
            </a:r>
          </a:p>
          <a:p>
            <a:pPr lvl="1"/>
            <a:r>
              <a:rPr lang="en-GB" dirty="0" smtClean="0"/>
              <a:t>CARICOM Secretariat</a:t>
            </a:r>
          </a:p>
          <a:p>
            <a:pPr lvl="1"/>
            <a:r>
              <a:rPr lang="en-GB" dirty="0" smtClean="0"/>
              <a:t>Caribbean Broadcasting  Union, </a:t>
            </a:r>
          </a:p>
          <a:p>
            <a:pPr lvl="1"/>
            <a:r>
              <a:rPr lang="en-GB" dirty="0" smtClean="0"/>
              <a:t>Caribbean Telecommunication Union, </a:t>
            </a:r>
          </a:p>
          <a:p>
            <a:pPr lvl="1"/>
            <a:r>
              <a:rPr lang="en-GB" dirty="0" smtClean="0"/>
              <a:t>Caribbean Knowledge and Learning Network, </a:t>
            </a:r>
          </a:p>
          <a:p>
            <a:pPr lvl="1"/>
            <a:r>
              <a:rPr lang="en-GB" dirty="0" smtClean="0"/>
              <a:t>CARICAD</a:t>
            </a:r>
            <a:endParaRPr lang="en-GB" dirty="0" smtClean="0"/>
          </a:p>
          <a:p>
            <a:pPr lvl="1"/>
            <a:r>
              <a:rPr lang="en-GB" dirty="0" smtClean="0"/>
              <a:t>Senior ICT Officials and </a:t>
            </a:r>
            <a:r>
              <a:rPr lang="en-GB" b="1" dirty="0" smtClean="0"/>
              <a:t>Lead </a:t>
            </a:r>
            <a:r>
              <a:rPr lang="en-GB" b="1" dirty="0" smtClean="0"/>
              <a:t>Agencies( CARICOM Agencies, CANTO, ITU, UNESCO, </a:t>
            </a:r>
            <a:r>
              <a:rPr lang="en-GB" b="1" dirty="0" err="1" smtClean="0"/>
              <a:t>ECLAC</a:t>
            </a:r>
            <a:r>
              <a:rPr lang="en-GB" b="1" dirty="0" smtClean="0"/>
              <a:t>)</a:t>
            </a:r>
            <a:r>
              <a:rPr lang="en-GB" dirty="0" smtClean="0"/>
              <a:t>, </a:t>
            </a:r>
            <a:r>
              <a:rPr lang="en-GB" dirty="0" smtClean="0"/>
              <a:t>and </a:t>
            </a:r>
            <a:endParaRPr lang="en-GB" dirty="0" smtClean="0"/>
          </a:p>
          <a:p>
            <a:pPr lvl="1"/>
            <a:r>
              <a:rPr lang="en-GB" dirty="0" smtClean="0"/>
              <a:t>T</a:t>
            </a:r>
            <a:r>
              <a:rPr lang="en-GB" dirty="0" smtClean="0"/>
              <a:t>he </a:t>
            </a:r>
            <a:r>
              <a:rPr lang="en-GB" dirty="0" smtClean="0"/>
              <a:t>Commission on the Economy; and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Mobilisation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Human resources being assessed as part of the Services , Education and other sectors</a:t>
            </a:r>
          </a:p>
          <a:p>
            <a:r>
              <a:rPr lang="en-US" sz="2800" dirty="0" smtClean="0"/>
              <a:t> Strong need for: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 smtClean="0"/>
              <a:t>technical resources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 smtClean="0"/>
              <a:t>Financial resources ( proposals /concept notes ready in some cases)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Commitment </a:t>
            </a:r>
            <a:r>
              <a:rPr lang="en-US" dirty="0" smtClean="0"/>
              <a:t>to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 Heads of Government have agreed to facilitate and demand the cross-collaboration needed and lead by example</a:t>
            </a:r>
            <a:endParaRPr lang="en-GB" dirty="0" smtClean="0"/>
          </a:p>
          <a:p>
            <a:pPr lvl="0"/>
            <a:r>
              <a:rPr lang="en-GB" dirty="0" smtClean="0"/>
              <a:t>Simplification </a:t>
            </a:r>
            <a:r>
              <a:rPr lang="en-GB" dirty="0"/>
              <a:t>and reduction of regulation for companies </a:t>
            </a:r>
            <a:endParaRPr lang="en-GB" dirty="0" smtClean="0"/>
          </a:p>
          <a:p>
            <a:pPr lvl="1"/>
            <a:r>
              <a:rPr lang="en-GB" dirty="0" smtClean="0"/>
              <a:t>Ease of doing business / attracting new business</a:t>
            </a:r>
          </a:p>
          <a:p>
            <a:pPr lvl="1"/>
            <a:r>
              <a:rPr lang="en-GB" dirty="0" smtClean="0"/>
              <a:t>Unified Market</a:t>
            </a:r>
            <a:endParaRPr lang="en-US" dirty="0"/>
          </a:p>
          <a:p>
            <a:pPr lvl="0"/>
            <a:r>
              <a:rPr lang="en-GB" dirty="0"/>
              <a:t>More coordination of spectrum allocation – so that we see more wireless broadband, more 4G, and the </a:t>
            </a:r>
            <a:r>
              <a:rPr lang="en-GB" dirty="0" smtClean="0"/>
              <a:t>emergence/ fostering </a:t>
            </a:r>
            <a:r>
              <a:rPr lang="en-GB" dirty="0"/>
              <a:t>of </a:t>
            </a:r>
            <a:r>
              <a:rPr lang="en-GB" dirty="0" smtClean="0"/>
              <a:t>pan-Caribbean  </a:t>
            </a:r>
            <a:r>
              <a:rPr lang="en-GB" dirty="0"/>
              <a:t>mobile companies with integrated networks</a:t>
            </a:r>
            <a:endParaRPr lang="en-US" dirty="0"/>
          </a:p>
          <a:p>
            <a:pPr lvl="0"/>
            <a:r>
              <a:rPr lang="en-GB" dirty="0"/>
              <a:t>Standardised wholesale products</a:t>
            </a:r>
            <a:r>
              <a:rPr lang="en-GB"/>
              <a:t>: </a:t>
            </a:r>
            <a:r>
              <a:rPr lang="en-GB" smtClean="0"/>
              <a:t>encouraging </a:t>
            </a:r>
            <a:r>
              <a:rPr lang="en-GB" dirty="0"/>
              <a:t>more competition between more companies</a:t>
            </a:r>
            <a:endParaRPr lang="en-US" dirty="0"/>
          </a:p>
          <a:p>
            <a:pPr lvl="0"/>
            <a:r>
              <a:rPr lang="en-GB" dirty="0"/>
              <a:t>Protection of Open internet: guarantees for net neutrality, innovation and consumer rights.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and CALL to ACTION!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4648200"/>
          </a:xfrm>
        </p:spPr>
        <p:txBody>
          <a:bodyPr/>
          <a:lstStyle/>
          <a:p>
            <a:pPr algn="ctr"/>
            <a:r>
              <a:rPr lang="en-US" dirty="0" smtClean="0"/>
              <a:t>  “ </a:t>
            </a:r>
            <a:r>
              <a:rPr lang="en-US" sz="4400" b="1" dirty="0" smtClean="0"/>
              <a:t>ICT is the last frontier of regional integration</a:t>
            </a:r>
            <a:r>
              <a:rPr lang="en-US" sz="4400" dirty="0" smtClean="0"/>
              <a:t>”</a:t>
            </a:r>
          </a:p>
          <a:p>
            <a:pPr lvl="5" algn="r">
              <a:buNone/>
            </a:pPr>
            <a:r>
              <a:rPr lang="en-US" sz="4400" dirty="0" smtClean="0"/>
              <a:t>Secretary General - CARICOM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THANK YOU!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Partnering for the Success of the Single ICT Space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2286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Jennifer Britton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Deputy Programme Manager – ICT4D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CARICOM Secretariat</a:t>
            </a:r>
          </a:p>
          <a:p>
            <a:r>
              <a:rPr lang="en-US" b="1" dirty="0" smtClean="0">
                <a:solidFill>
                  <a:srgbClr val="FF0000"/>
                </a:solidFill>
                <a:hlinkClick r:id="rId2"/>
              </a:rPr>
              <a:t>www.caricom.org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Email: </a:t>
            </a:r>
            <a:r>
              <a:rPr lang="en-US" b="1" dirty="0" smtClean="0">
                <a:solidFill>
                  <a:srgbClr val="FF0000"/>
                </a:solidFill>
                <a:hlinkClick r:id="rId3"/>
              </a:rPr>
              <a:t>jennifer.britton@caricom.org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FLAGSHIP PROGRAMME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05400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/>
              <a:t>CARICOM Single Market and Economy (CSME)</a:t>
            </a:r>
          </a:p>
          <a:p>
            <a:pPr lvl="1"/>
            <a:r>
              <a:rPr lang="en-US" sz="3400" dirty="0" smtClean="0"/>
              <a:t>Single seamless economic space;</a:t>
            </a:r>
          </a:p>
          <a:p>
            <a:pPr lvl="1"/>
            <a:r>
              <a:rPr lang="en-US" sz="3400" dirty="0" smtClean="0"/>
              <a:t>Shift away from national markets and resources to regional markets and resources;</a:t>
            </a:r>
          </a:p>
          <a:p>
            <a:pPr lvl="1"/>
            <a:r>
              <a:rPr lang="en-US" sz="3400" dirty="0" smtClean="0"/>
              <a:t>Full employment of all factors of production, improved standards of living and work;</a:t>
            </a:r>
          </a:p>
          <a:p>
            <a:pPr lvl="1"/>
            <a:r>
              <a:rPr lang="en-US" sz="3400" dirty="0" smtClean="0"/>
              <a:t>Sustained economic development</a:t>
            </a:r>
          </a:p>
          <a:p>
            <a:r>
              <a:rPr lang="en-US" sz="2800" b="1" dirty="0" smtClean="0"/>
              <a:t>Guided by </a:t>
            </a:r>
            <a:r>
              <a:rPr lang="en-US" sz="2800" dirty="0" smtClean="0"/>
              <a:t>the Treaty of Chaguaramas (CARICOM) and</a:t>
            </a:r>
          </a:p>
          <a:p>
            <a:r>
              <a:rPr lang="en-US" sz="2800" dirty="0" smtClean="0"/>
              <a:t>Treaty of Basseterre (OECS)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77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Specific to ICT: What </a:t>
            </a:r>
            <a:r>
              <a:rPr lang="en-US" dirty="0" smtClean="0"/>
              <a:t>the </a:t>
            </a:r>
            <a:r>
              <a:rPr lang="en-US" dirty="0" smtClean="0"/>
              <a:t>reports /indices </a:t>
            </a:r>
            <a:r>
              <a:rPr lang="en-US" dirty="0" smtClean="0"/>
              <a:t>are telling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7244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Innovation is ‘fast-tracked’ through ICT (and globalisation)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Region is improving in policy development framework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Challenge with regard to local Caribbean Content and activity (i.e. usage)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Many consumers –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limited </a:t>
            </a:r>
            <a:r>
              <a:rPr lang="en-US" dirty="0" smtClean="0">
                <a:solidFill>
                  <a:schemeClr val="tx2"/>
                </a:solidFill>
              </a:rPr>
              <a:t>producers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Most countries at the basic level of competitiveness (Factor Driven)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Not educating for the Knowledge </a:t>
            </a:r>
            <a:r>
              <a:rPr lang="en-US" dirty="0" smtClean="0">
                <a:solidFill>
                  <a:schemeClr val="tx2"/>
                </a:solidFill>
              </a:rPr>
              <a:t>Society / Digital Economy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Innovation rich vs. Innovation poor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Very </a:t>
            </a:r>
            <a:r>
              <a:rPr lang="en-US" dirty="0" smtClean="0"/>
              <a:t>few of </a:t>
            </a:r>
            <a:r>
              <a:rPr lang="en-US" dirty="0" smtClean="0"/>
              <a:t>CARICOM </a:t>
            </a:r>
            <a:r>
              <a:rPr lang="en-US" dirty="0" smtClean="0"/>
              <a:t>countries can truly report that the investment made in ICT to date has produced the corresponding benefits that have been promised.</a:t>
            </a:r>
          </a:p>
          <a:p>
            <a:pPr marL="57150" indent="0"/>
            <a:r>
              <a:rPr lang="en-US" dirty="0" smtClean="0"/>
              <a:t>Difficulty in  achieving economies of scale in all endeavours of economic and social development</a:t>
            </a:r>
            <a:r>
              <a:rPr lang="en-US" dirty="0" smtClean="0"/>
              <a:t>,</a:t>
            </a:r>
          </a:p>
          <a:p>
            <a:pPr marL="288925" lvl="1" indent="0"/>
            <a:r>
              <a:rPr lang="en-US" dirty="0" smtClean="0"/>
              <a:t> </a:t>
            </a:r>
            <a:r>
              <a:rPr lang="en-US" dirty="0" smtClean="0"/>
              <a:t>in particular with respect to cost of infrastructure, human resource, skills and competencies, </a:t>
            </a:r>
          </a:p>
          <a:p>
            <a:pPr lvl="0"/>
            <a:r>
              <a:rPr lang="en-US" dirty="0" smtClean="0"/>
              <a:t>High costs of broadband connectivity and lack of funding for capital investment to fund ICT infrastructure;</a:t>
            </a:r>
            <a:endParaRPr lang="en-US" sz="2400" dirty="0" smtClean="0"/>
          </a:p>
          <a:p>
            <a:pPr lvl="0"/>
            <a:r>
              <a:rPr lang="en-US" dirty="0" smtClean="0"/>
              <a:t>Lack of appropriate skills sets, </a:t>
            </a:r>
            <a:endParaRPr lang="en-US" dirty="0" smtClean="0"/>
          </a:p>
          <a:p>
            <a:pPr lvl="1"/>
            <a:r>
              <a:rPr lang="en-US" dirty="0" smtClean="0"/>
              <a:t>especially </a:t>
            </a:r>
            <a:r>
              <a:rPr lang="en-US" dirty="0" smtClean="0"/>
              <a:t>those in Maths, science, technology and </a:t>
            </a:r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High costs of providing these appropriate skills to our citizens for lack of capacity at the national  level</a:t>
            </a:r>
          </a:p>
          <a:p>
            <a:pPr lvl="0"/>
            <a:r>
              <a:rPr lang="en-US" dirty="0" smtClean="0"/>
              <a:t>Absence of a culture of innovation and the opportunity for innovation;</a:t>
            </a:r>
          </a:p>
          <a:p>
            <a:pPr lvl="0"/>
            <a:r>
              <a:rPr lang="en-US" sz="2400" dirty="0" smtClean="0"/>
              <a:t>Limited or no financial resources available readily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Heads agreement </a:t>
            </a:r>
            <a:r>
              <a:rPr lang="en-US" dirty="0" smtClean="0"/>
              <a:t>(2014) to </a:t>
            </a:r>
            <a:r>
              <a:rPr lang="en-US" dirty="0" smtClean="0"/>
              <a:t>work collectively on the CARICOM Digital Economy </a:t>
            </a:r>
          </a:p>
          <a:p>
            <a:pPr lvl="1"/>
            <a:r>
              <a:rPr lang="en-US" dirty="0" smtClean="0"/>
              <a:t>A dynamic, innovative, digital single market </a:t>
            </a:r>
          </a:p>
          <a:p>
            <a:r>
              <a:rPr lang="en-US" dirty="0" smtClean="0"/>
              <a:t>Recognition that a more digital, networked economy is about far more than broadband. </a:t>
            </a:r>
          </a:p>
          <a:p>
            <a:pPr lvl="1"/>
            <a:r>
              <a:rPr lang="en-US" dirty="0" smtClean="0"/>
              <a:t>It is about </a:t>
            </a:r>
            <a:r>
              <a:rPr lang="en-US" dirty="0" smtClean="0">
                <a:solidFill>
                  <a:srgbClr val="FF0000"/>
                </a:solidFill>
              </a:rPr>
              <a:t>significant change in workplaces  </a:t>
            </a:r>
            <a:r>
              <a:rPr lang="en-US" dirty="0" smtClean="0"/>
              <a:t>and 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skills and capabilities of individuals </a:t>
            </a:r>
            <a:r>
              <a:rPr lang="en-US" dirty="0" smtClean="0"/>
              <a:t>that businesses and countries need to succeed. It is </a:t>
            </a:r>
          </a:p>
          <a:p>
            <a:pPr lvl="1"/>
            <a:r>
              <a:rPr lang="en-US" dirty="0" smtClean="0"/>
              <a:t>about </a:t>
            </a:r>
            <a:r>
              <a:rPr lang="en-US" dirty="0" smtClean="0">
                <a:solidFill>
                  <a:srgbClr val="FF0000"/>
                </a:solidFill>
              </a:rPr>
              <a:t>expanding options and opportunities for individuals, whether as consumers, workers or entrepreneurs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onnected world (ACCA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676400"/>
            <a:ext cx="6172200" cy="3962400"/>
          </a:xfrm>
          <a:prstGeom prst="rect">
            <a:avLst/>
          </a:prstGeom>
        </p:spPr>
      </p:pic>
      <p:pic>
        <p:nvPicPr>
          <p:cNvPr id="22" name="Picture 21" descr="cclogo2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2667000"/>
            <a:ext cx="1740408" cy="2066544"/>
          </a:xfrm>
          <a:prstGeom prst="rect">
            <a:avLst/>
          </a:prstGeom>
        </p:spPr>
      </p:pic>
      <p:sp>
        <p:nvSpPr>
          <p:cNvPr id="152578" name="Oval 2"/>
          <p:cNvSpPr>
            <a:spLocks noChangeArrowheads="1"/>
          </p:cNvSpPr>
          <p:nvPr/>
        </p:nvSpPr>
        <p:spPr bwMode="auto">
          <a:xfrm>
            <a:off x="2897188" y="2366963"/>
            <a:ext cx="3349625" cy="2693987"/>
          </a:xfrm>
          <a:prstGeom prst="ellipse">
            <a:avLst/>
          </a:prstGeom>
          <a:solidFill>
            <a:srgbClr val="FFFF00">
              <a:alpha val="49000"/>
            </a:srgbClr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3114675" y="3022600"/>
            <a:ext cx="2914650" cy="128650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54864" tIns="27432" rIns="54864" bIns="27432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0000"/>
                </a:solidFill>
                <a:latin typeface="Arial Narrow" pitchFamily="34" charset="0"/>
              </a:rPr>
              <a:t>Better CONNECTIVITY and seamless access to Communication &amp; Information Networks</a:t>
            </a:r>
            <a:endParaRPr lang="en-US" sz="2000" b="1" i="1" dirty="0">
              <a:latin typeface="Verdana" pitchFamily="34" charset="0"/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2751138" y="5389563"/>
            <a:ext cx="3641725" cy="1274762"/>
          </a:xfrm>
          <a:prstGeom prst="rect">
            <a:avLst/>
          </a:prstGeom>
          <a:solidFill>
            <a:srgbClr val="FFCC99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2743200" y="5410200"/>
            <a:ext cx="3657600" cy="1286506"/>
          </a:xfrm>
          <a:prstGeom prst="rect">
            <a:avLst/>
          </a:prstGeom>
          <a:solidFill>
            <a:srgbClr val="FFFF00"/>
          </a:solidFill>
          <a:ln w="158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 lIns="54864" tIns="27432" rIns="54864" bIns="27432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Highly Educated and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Well-Trained Caribbean people available to the ICT </a:t>
            </a:r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Sector and the Digital economy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201613" y="4114800"/>
            <a:ext cx="2366962" cy="1311275"/>
          </a:xfrm>
          <a:prstGeom prst="rect">
            <a:avLst/>
          </a:prstGeom>
          <a:solidFill>
            <a:srgbClr val="FFCCCC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6537325" y="3962400"/>
            <a:ext cx="2185988" cy="1390650"/>
          </a:xfrm>
          <a:prstGeom prst="rect">
            <a:avLst/>
          </a:prstGeom>
          <a:solidFill>
            <a:srgbClr val="CCFFCC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747713" y="1201738"/>
            <a:ext cx="2913062" cy="1311275"/>
          </a:xfrm>
          <a:prstGeom prst="rect">
            <a:avLst/>
          </a:prstGeom>
          <a:solidFill>
            <a:srgbClr val="CCCC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5486400" y="1201738"/>
            <a:ext cx="2895600" cy="1238250"/>
          </a:xfrm>
          <a:prstGeom prst="rect">
            <a:avLst/>
          </a:prstGeom>
          <a:solidFill>
            <a:srgbClr val="DDDDDD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152400" y="3962400"/>
            <a:ext cx="2438400" cy="1594283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54864" tIns="27432" rIns="54864" bIns="27432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SMART Cities.</a:t>
            </a:r>
          </a:p>
          <a:p>
            <a:pPr algn="ctr"/>
            <a:endParaRPr lang="en-US" sz="2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Extended CARICOM Brand.</a:t>
            </a:r>
          </a:p>
          <a:p>
            <a:pPr algn="ctr"/>
            <a:endParaRPr lang="en-US" sz="2000" dirty="0">
              <a:latin typeface="Verdana" pitchFamily="34" charset="0"/>
            </a:endParaRP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6573838" y="3962400"/>
            <a:ext cx="2189162" cy="1524000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54864" tIns="27432" rIns="54864" bIns="27432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Growth in </a:t>
            </a:r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Research Innovation </a:t>
            </a:r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and Development of New ICT Products and Services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762000" y="1219200"/>
            <a:ext cx="2913063" cy="1286506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54864" tIns="27432" rIns="54864" bIns="27432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Greater Public Sector use and Citizen Adoption of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e-Government </a:t>
            </a:r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Processes</a:t>
            </a:r>
          </a:p>
          <a:p>
            <a:pPr algn="ctr"/>
            <a:endParaRPr lang="en-US" sz="2000" dirty="0">
              <a:latin typeface="Verdana" pitchFamily="34" charset="0"/>
            </a:endParaRP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5410200" y="1219200"/>
            <a:ext cx="3048000" cy="1219200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54864" tIns="27432" rIns="54864" bIns="27432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Expanded Job Creation, </a:t>
            </a:r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Entrepreneurship and New Business </a:t>
            </a:r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Development</a:t>
            </a:r>
          </a:p>
          <a:p>
            <a:pPr algn="ctr"/>
            <a:endParaRPr lang="en-US" sz="2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ctr"/>
            <a:endParaRPr lang="en-US" sz="2000" dirty="0">
              <a:latin typeface="Verdana" pitchFamily="34" charset="0"/>
            </a:endParaRPr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4572000" y="5060950"/>
            <a:ext cx="0" cy="292100"/>
          </a:xfrm>
          <a:prstGeom prst="line">
            <a:avLst/>
          </a:prstGeom>
          <a:noFill/>
          <a:ln w="38100" cap="sq">
            <a:solidFill>
              <a:srgbClr val="339966"/>
            </a:solidFill>
            <a:round/>
            <a:headEnd type="triangle" w="sm" len="sm"/>
            <a:tailEnd type="triangl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2591" name="Line 15"/>
          <p:cNvSpPr>
            <a:spLocks noChangeShapeType="1"/>
          </p:cNvSpPr>
          <p:nvPr/>
        </p:nvSpPr>
        <p:spPr bwMode="auto">
          <a:xfrm flipH="1">
            <a:off x="2568575" y="4624388"/>
            <a:ext cx="692150" cy="219075"/>
          </a:xfrm>
          <a:prstGeom prst="line">
            <a:avLst/>
          </a:prstGeom>
          <a:noFill/>
          <a:ln w="38100" cap="sq">
            <a:solidFill>
              <a:srgbClr val="339966"/>
            </a:solidFill>
            <a:round/>
            <a:headEnd type="triangle" w="sm" len="sm"/>
            <a:tailEnd type="triangl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2592" name="Line 16"/>
          <p:cNvSpPr>
            <a:spLocks noChangeShapeType="1"/>
          </p:cNvSpPr>
          <p:nvPr/>
        </p:nvSpPr>
        <p:spPr bwMode="auto">
          <a:xfrm flipH="1" flipV="1">
            <a:off x="2459038" y="2586038"/>
            <a:ext cx="655637" cy="363537"/>
          </a:xfrm>
          <a:prstGeom prst="line">
            <a:avLst/>
          </a:prstGeom>
          <a:noFill/>
          <a:ln w="38100" cap="sq">
            <a:solidFill>
              <a:srgbClr val="339966"/>
            </a:solidFill>
            <a:round/>
            <a:headEnd type="triangle" w="sm" len="sm"/>
            <a:tailEnd type="triangl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 flipV="1">
            <a:off x="6027738" y="2513013"/>
            <a:ext cx="801687" cy="582612"/>
          </a:xfrm>
          <a:prstGeom prst="line">
            <a:avLst/>
          </a:prstGeom>
          <a:noFill/>
          <a:ln w="38100" cap="sq">
            <a:solidFill>
              <a:srgbClr val="339966"/>
            </a:solidFill>
            <a:round/>
            <a:headEnd type="triangle" w="sm" len="sm"/>
            <a:tailEnd type="triangl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2594" name="Line 18"/>
          <p:cNvSpPr>
            <a:spLocks noChangeShapeType="1"/>
          </p:cNvSpPr>
          <p:nvPr/>
        </p:nvSpPr>
        <p:spPr bwMode="auto">
          <a:xfrm>
            <a:off x="6027738" y="4478338"/>
            <a:ext cx="509587" cy="292100"/>
          </a:xfrm>
          <a:prstGeom prst="line">
            <a:avLst/>
          </a:prstGeom>
          <a:noFill/>
          <a:ln w="38100" cap="sq">
            <a:solidFill>
              <a:srgbClr val="339966"/>
            </a:solidFill>
            <a:round/>
            <a:headEnd type="triangle" w="sm" len="sm"/>
            <a:tailEnd type="triangle" w="sm" len="sm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2595" name="Text Box 19"/>
          <p:cNvSpPr txBox="1">
            <a:spLocks noChangeArrowheads="1"/>
          </p:cNvSpPr>
          <p:nvPr/>
        </p:nvSpPr>
        <p:spPr bwMode="auto">
          <a:xfrm>
            <a:off x="1352724" y="304800"/>
            <a:ext cx="6953076" cy="45550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54864" tIns="27432" rIns="54864" bIns="27432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Verdana" pitchFamily="34" charset="0"/>
              </a:rPr>
              <a:t>Telecoms/ Connectivity Central</a:t>
            </a: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</a:rPr>
              <a:t>:</a:t>
            </a:r>
            <a:endParaRPr lang="en-US" sz="2600" dirty="0">
              <a:latin typeface="Verdana" pitchFamily="34" charset="0"/>
            </a:endParaRP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450850" y="836613"/>
            <a:ext cx="561975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Premised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054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Individual Member States </a:t>
            </a:r>
            <a:r>
              <a:rPr lang="en-US" sz="2800" dirty="0" smtClean="0"/>
              <a:t>benefitting </a:t>
            </a:r>
            <a:r>
              <a:rPr lang="en-US" sz="2800" dirty="0" smtClean="0"/>
              <a:t>from best practice from other Member States in deploying and diffusing ICT into country( strong helping the weak);</a:t>
            </a:r>
          </a:p>
          <a:p>
            <a:r>
              <a:rPr lang="en-US" sz="2800" b="1" dirty="0" smtClean="0"/>
              <a:t>Regional project implementation of ICT projects with national impact</a:t>
            </a:r>
            <a:endParaRPr lang="en-US" sz="2800" dirty="0" smtClean="0"/>
          </a:p>
          <a:p>
            <a:pPr lvl="0"/>
            <a:r>
              <a:rPr lang="en-US" sz="2800" dirty="0" smtClean="0"/>
              <a:t>Opportunities for synergies amongst Member States through sharing and collaboration to be facilitated and encouraged without a burden being placed  on any one member state;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tracking the Digital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Heads mandate for the development of the Single ICT </a:t>
            </a:r>
            <a:r>
              <a:rPr lang="en-US" dirty="0" smtClean="0"/>
              <a:t>space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( main recommendation from the Regional Digital Development Strategy)</a:t>
            </a:r>
          </a:p>
          <a:p>
            <a:r>
              <a:rPr lang="en-US" dirty="0" smtClean="0"/>
              <a:t> CARICOM Regional </a:t>
            </a:r>
            <a:r>
              <a:rPr lang="en-US" dirty="0" smtClean="0"/>
              <a:t>Strategic plan ( </a:t>
            </a:r>
            <a:r>
              <a:rPr lang="en-US" dirty="0" smtClean="0">
                <a:solidFill>
                  <a:srgbClr val="FF0000"/>
                </a:solidFill>
              </a:rPr>
              <a:t>2015- 2019</a:t>
            </a:r>
            <a:r>
              <a:rPr lang="en-US" dirty="0" smtClean="0"/>
              <a:t>) </a:t>
            </a:r>
            <a:r>
              <a:rPr lang="en-US" dirty="0" smtClean="0"/>
              <a:t> approved July 2014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lists the Single ICT space as the main component for developing Technological Resilience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ICOM map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ppt22A5.tmp</Template>
  <TotalTime>983</TotalTime>
  <Words>1840</Words>
  <Application>Microsoft Office PowerPoint</Application>
  <PresentationFormat>On-screen Show (4:3)</PresentationFormat>
  <Paragraphs>211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CARICOM map1</vt:lpstr>
      <vt:lpstr>Partnering for the Success of the Single ICT Space</vt:lpstr>
      <vt:lpstr>Slide 2</vt:lpstr>
      <vt:lpstr>FLAGSHIP PROGRAMME</vt:lpstr>
      <vt:lpstr> Specific to ICT: What the reports /indices are telling us</vt:lpstr>
      <vt:lpstr>Barriers </vt:lpstr>
      <vt:lpstr>Regional Response</vt:lpstr>
      <vt:lpstr>Slide 7</vt:lpstr>
      <vt:lpstr>Premised on…</vt:lpstr>
      <vt:lpstr>Fast tracking the Digital Economy</vt:lpstr>
      <vt:lpstr>CREATING THE ENVIRONMENT FOR INVESTMENT AND PRODUCTION THROUGH  THE SINGLE ICT SPACE – 2014-15 (PRIORITY AREAS)</vt:lpstr>
      <vt:lpstr>CREATING THE ENVIRONMENT FOR INVESTMENT AND PRODUCTION THROUGH  THE SINGLE ICT SPACE – 2014-15 (Priority Areas)</vt:lpstr>
      <vt:lpstr>CREATING THE ENVIRONMENT FOR INVESTMENT AND PRODUCTION THROUGH  THE SINGLE ICT SPACE – 2014-15</vt:lpstr>
      <vt:lpstr>Why a Single Space</vt:lpstr>
      <vt:lpstr>What?</vt:lpstr>
      <vt:lpstr>Framework of the Single Space</vt:lpstr>
      <vt:lpstr>Benefits of Single Space </vt:lpstr>
      <vt:lpstr>Characteristics of Single ICT space</vt:lpstr>
      <vt:lpstr>Specific requests to CANTO</vt:lpstr>
      <vt:lpstr> Requests #2</vt:lpstr>
      <vt:lpstr>Requests #3</vt:lpstr>
      <vt:lpstr>Governance: Primary Regional Agencies for Collaboration/ Implementation </vt:lpstr>
      <vt:lpstr>Governance -</vt:lpstr>
      <vt:lpstr>Resource Mobilisation</vt:lpstr>
      <vt:lpstr>Regional Commitment to you</vt:lpstr>
      <vt:lpstr>CHALLENGE and CALL to ACTION!</vt:lpstr>
      <vt:lpstr>THANK YOU! Partnering for the Success of the Single ICT Space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jbritton</dc:creator>
  <cp:lastModifiedBy>jbritton</cp:lastModifiedBy>
  <cp:revision>91</cp:revision>
  <dcterms:created xsi:type="dcterms:W3CDTF">2014-08-07T17:30:57Z</dcterms:created>
  <dcterms:modified xsi:type="dcterms:W3CDTF">2014-08-11T17:45:19Z</dcterms:modified>
</cp:coreProperties>
</file>