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8"/>
  </p:notesMasterIdLst>
  <p:handoutMasterIdLst>
    <p:handoutMasterId r:id="rId9"/>
  </p:handoutMasterIdLst>
  <p:sldIdLst>
    <p:sldId id="256" r:id="rId2"/>
    <p:sldId id="269" r:id="rId3"/>
    <p:sldId id="277" r:id="rId4"/>
    <p:sldId id="278" r:id="rId5"/>
    <p:sldId id="279" r:id="rId6"/>
    <p:sldId id="276" r:id="rId7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6975" autoAdjust="0"/>
  </p:normalViewPr>
  <p:slideViewPr>
    <p:cSldViewPr>
      <p:cViewPr>
        <p:scale>
          <a:sx n="80" d="100"/>
          <a:sy n="80" d="100"/>
        </p:scale>
        <p:origin x="-864" y="7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6" y="288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6DE1141-C5B7-4367-9240-7DE90ECEAE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324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16450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866622D-0FF3-41EE-AD7E-474F515ACB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478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437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344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118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118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987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662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16CDA5-E559-4581-ADB7-ECAD8C93431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CB0EE-DE2C-4304-804D-46B8FAB7AA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4D446-B9D3-4827-BBD9-AB19715233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96FC1-2F7E-4D48-9711-8978D1DD1D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306BE7-A51E-4202-A316-B78DDCF5B61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B1862-8059-4165-B378-E5B62E90F5E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8/4/2014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90C92-DD6A-4B53-BCBA-128780C7EB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8/4/2014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A1BF7-B002-41EA-9F02-9FBC1C5F67C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8/4/2014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56C4A-46CA-4D20-8C48-EB885C53C6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415993-412C-4B8F-9865-9D268341D6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3DDFD-9A26-414D-A887-E52C0207F6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3405E62-7A3F-453B-A33C-6D9597F1C4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2.jpg@01CBD2A5.BDFE2F6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848600" cy="17526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4800" dirty="0" smtClean="0"/>
              <a:t> </a:t>
            </a:r>
            <a:br>
              <a:rPr lang="en-US" sz="4800" dirty="0" smtClean="0"/>
            </a:br>
            <a:r>
              <a:rPr lang="en-US" sz="4800" dirty="0" smtClean="0"/>
              <a:t>Corporate Social Responsibility Committee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572000"/>
            <a:ext cx="7924800" cy="1981200"/>
          </a:xfrm>
        </p:spPr>
        <p:txBody>
          <a:bodyPr/>
          <a:lstStyle/>
          <a:p>
            <a:pPr eaLnBrk="1" hangingPunct="1"/>
            <a:r>
              <a:rPr lang="en-US" dirty="0" smtClean="0"/>
              <a:t>Julian Wilkins</a:t>
            </a:r>
          </a:p>
          <a:p>
            <a:pPr eaLnBrk="1" hangingPunct="1"/>
            <a:r>
              <a:rPr lang="en-US" dirty="0" smtClean="0"/>
              <a:t>Chairman </a:t>
            </a:r>
            <a:r>
              <a:rPr lang="en-US" dirty="0" smtClean="0"/>
              <a:t>– CSR Committee </a:t>
            </a:r>
            <a:endParaRPr lang="en-US" dirty="0" smtClean="0"/>
          </a:p>
          <a:p>
            <a:pPr eaLnBrk="1" hangingPunct="1"/>
            <a:r>
              <a:rPr lang="en-US" dirty="0" smtClean="0"/>
              <a:t>August 2014</a:t>
            </a:r>
          </a:p>
        </p:txBody>
      </p:sp>
      <p:pic>
        <p:nvPicPr>
          <p:cNvPr id="7" name="Picture 6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752600"/>
            <a:ext cx="7010400" cy="4114800"/>
          </a:xfrm>
        </p:spPr>
        <p:txBody>
          <a:bodyPr>
            <a:normAutofit/>
          </a:bodyPr>
          <a:lstStyle/>
          <a:p>
            <a:pPr eaLnBrk="1" hangingPunct="1"/>
            <a:endParaRPr lang="en-US" sz="1800" dirty="0" smtClean="0"/>
          </a:p>
          <a:p>
            <a:pPr eaLnBrk="1" hangingPunct="1"/>
            <a:endParaRPr lang="en-US" sz="1800" dirty="0"/>
          </a:p>
          <a:p>
            <a:pPr marL="0" indent="0" eaLnBrk="1" hangingPunct="1">
              <a:buNone/>
            </a:pPr>
            <a:r>
              <a:rPr lang="en-US" sz="1800" b="1" dirty="0" smtClean="0"/>
              <a:t>Core team </a:t>
            </a:r>
            <a:r>
              <a:rPr lang="en-US" sz="1800" b="1" dirty="0"/>
              <a:t>members </a:t>
            </a:r>
            <a:r>
              <a:rPr lang="en-US" sz="1800" b="1" dirty="0" smtClean="0"/>
              <a:t> </a:t>
            </a:r>
            <a:endParaRPr lang="en-US" sz="1800" b="1" dirty="0"/>
          </a:p>
          <a:p>
            <a:pPr lvl="1">
              <a:buFont typeface="Wingdings" pitchFamily="2" charset="2"/>
              <a:buChar char="q"/>
            </a:pPr>
            <a:r>
              <a:rPr lang="en-US" sz="1600" dirty="0" smtClean="0"/>
              <a:t>Carmen Ramlal (CANTO)</a:t>
            </a:r>
          </a:p>
          <a:p>
            <a:pPr lvl="1">
              <a:buFont typeface="Wingdings" pitchFamily="2" charset="2"/>
              <a:buChar char="q"/>
            </a:pPr>
            <a:r>
              <a:rPr lang="en-US" sz="1600" dirty="0" smtClean="0"/>
              <a:t>Jonelle Jones (Basel Convention Regional Centre for the Caribbean)</a:t>
            </a:r>
            <a:endParaRPr lang="en-US" sz="1600" dirty="0"/>
          </a:p>
          <a:p>
            <a:pPr lvl="1">
              <a:buFont typeface="Wingdings" pitchFamily="2" charset="2"/>
              <a:buChar char="q"/>
            </a:pPr>
            <a:r>
              <a:rPr lang="en-US" sz="1600" dirty="0" smtClean="0"/>
              <a:t>Wendy </a:t>
            </a:r>
            <a:r>
              <a:rPr lang="en-US" sz="1600" dirty="0"/>
              <a:t>McDonald </a:t>
            </a:r>
            <a:r>
              <a:rPr lang="en-US" sz="1600" dirty="0" smtClean="0"/>
              <a:t>(Columbus Communications, Trinidad)</a:t>
            </a:r>
            <a:endParaRPr lang="en-US" sz="1600" dirty="0"/>
          </a:p>
          <a:p>
            <a:pPr lvl="1" eaLnBrk="1" hangingPunct="1">
              <a:buFont typeface="Wingdings" pitchFamily="2" charset="2"/>
              <a:buChar char="q"/>
            </a:pPr>
            <a:r>
              <a:rPr lang="en-US" sz="1600" dirty="0" smtClean="0"/>
              <a:t>Vydia </a:t>
            </a:r>
            <a:r>
              <a:rPr lang="en-US" sz="1600" dirty="0"/>
              <a:t>Bhagan (</a:t>
            </a:r>
            <a:r>
              <a:rPr lang="en-US" sz="1600" dirty="0" smtClean="0"/>
              <a:t>TSTT, </a:t>
            </a:r>
            <a:r>
              <a:rPr lang="en-US" sz="1600" dirty="0"/>
              <a:t>T</a:t>
            </a:r>
            <a:r>
              <a:rPr lang="en-US" sz="1600" dirty="0" smtClean="0"/>
              <a:t>rinidad)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n-US" sz="1600" dirty="0" smtClean="0"/>
              <a:t>Gervon Abraham (TSTT, Trinidad)</a:t>
            </a:r>
          </a:p>
          <a:p>
            <a:pPr marL="301943" lvl="1" indent="0" eaLnBrk="1" hangingPunct="1">
              <a:buNone/>
            </a:pPr>
            <a:endParaRPr lang="en-US" sz="1600" dirty="0" smtClean="0"/>
          </a:p>
          <a:p>
            <a:pPr lvl="1" eaLnBrk="1" hangingPunct="1">
              <a:buFont typeface="Wingdings" pitchFamily="2" charset="2"/>
              <a:buChar char="q"/>
            </a:pPr>
            <a:endParaRPr lang="en-US" sz="1600" dirty="0"/>
          </a:p>
          <a:p>
            <a:pPr marL="301943" lvl="1" indent="0" eaLnBrk="1" hangingPunct="1">
              <a:buNone/>
            </a:pPr>
            <a:r>
              <a:rPr lang="en-US" sz="1600" dirty="0" smtClean="0"/>
              <a:t>XX Persons attended</a:t>
            </a:r>
            <a:endParaRPr lang="en-US" sz="1600" dirty="0"/>
          </a:p>
          <a:p>
            <a:pPr marL="301943" lvl="1" indent="0" eaLnBrk="1" hangingPunct="1">
              <a:buNone/>
            </a:pPr>
            <a:endParaRPr lang="en-US" sz="1600" dirty="0"/>
          </a:p>
          <a:p>
            <a:pPr marL="0" indent="0" eaLnBrk="1" hangingPunct="1">
              <a:buNone/>
            </a:pPr>
            <a:r>
              <a:rPr lang="en-US" sz="1800" dirty="0" smtClean="0"/>
              <a:t> </a:t>
            </a:r>
          </a:p>
          <a:p>
            <a:pPr marL="571500" indent="-571500" eaLnBrk="1" hangingPunct="1">
              <a:buNone/>
            </a:pPr>
            <a:endParaRPr lang="en-US" sz="2600" dirty="0" smtClean="0"/>
          </a:p>
          <a:p>
            <a:pPr marL="990600" lvl="1" indent="-533400"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E34FDC-5397-40DE-A886-C2E5F57DB5A6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1527175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Team </a:t>
            </a:r>
            <a:r>
              <a:rPr lang="en-US" dirty="0"/>
              <a:t>m</a:t>
            </a:r>
            <a:r>
              <a:rPr lang="en-US" dirty="0" smtClean="0"/>
              <a:t>embers</a:t>
            </a: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477000" y="0"/>
            <a:ext cx="2667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447800"/>
            <a:ext cx="70104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1800" dirty="0" smtClean="0"/>
              <a:t> </a:t>
            </a:r>
            <a:endParaRPr lang="en-US" sz="1600" dirty="0" smtClean="0"/>
          </a:p>
          <a:p>
            <a:pPr lvl="1" eaLnBrk="1" hangingPunct="1"/>
            <a:endParaRPr lang="en-US" sz="1600" dirty="0"/>
          </a:p>
          <a:p>
            <a:pPr eaLnBrk="1" hangingPunct="1"/>
            <a:endParaRPr lang="en-US" sz="1800" dirty="0" smtClean="0"/>
          </a:p>
          <a:p>
            <a:pPr lvl="0">
              <a:buFont typeface="Wingdings" pitchFamily="2" charset="2"/>
              <a:buChar char="q"/>
            </a:pPr>
            <a:r>
              <a:rPr lang="en-US" sz="1800" dirty="0"/>
              <a:t>I</a:t>
            </a:r>
            <a:r>
              <a:rPr lang="en-US" sz="1800" dirty="0" smtClean="0"/>
              <a:t>dentifying </a:t>
            </a:r>
            <a:r>
              <a:rPr lang="en-US" sz="1800" dirty="0"/>
              <a:t>and addressing CSR issues related to telecoms/ICT and trends globally and within the </a:t>
            </a:r>
            <a:r>
              <a:rPr lang="en-US" sz="1800" dirty="0" smtClean="0"/>
              <a:t>region;</a:t>
            </a:r>
            <a:endParaRPr lang="en-US" sz="1800" dirty="0"/>
          </a:p>
          <a:p>
            <a:pPr lvl="0">
              <a:buFont typeface="Wingdings" pitchFamily="2" charset="2"/>
              <a:buChar char="q"/>
            </a:pPr>
            <a:r>
              <a:rPr lang="en-US" sz="1800" dirty="0"/>
              <a:t>R</a:t>
            </a:r>
            <a:r>
              <a:rPr lang="en-US" sz="1800" dirty="0" smtClean="0"/>
              <a:t>esearching</a:t>
            </a:r>
            <a:r>
              <a:rPr lang="en-US" sz="1800" dirty="0"/>
              <a:t>, identifying and promoting CSR best practices among the CANTO </a:t>
            </a:r>
            <a:r>
              <a:rPr lang="en-US" sz="1800" dirty="0" smtClean="0"/>
              <a:t>membership;</a:t>
            </a:r>
            <a:endParaRPr lang="en-US" sz="1800" dirty="0"/>
          </a:p>
          <a:p>
            <a:pPr lvl="0">
              <a:buFont typeface="Wingdings" pitchFamily="2" charset="2"/>
              <a:buChar char="q"/>
            </a:pPr>
            <a:r>
              <a:rPr lang="en-US" sz="1800" dirty="0"/>
              <a:t>H</a:t>
            </a:r>
            <a:r>
              <a:rPr lang="en-US" sz="1800" dirty="0" smtClean="0"/>
              <a:t>ighlighting </a:t>
            </a:r>
            <a:r>
              <a:rPr lang="en-US" sz="1800" dirty="0"/>
              <a:t>existing and identifying prospective CSR projects in </a:t>
            </a:r>
            <a:r>
              <a:rPr lang="en-US" sz="1800" dirty="0" smtClean="0"/>
              <a:t>region;</a:t>
            </a:r>
            <a:endParaRPr lang="en-US" sz="1800" dirty="0"/>
          </a:p>
          <a:p>
            <a:pPr lvl="0">
              <a:buFont typeface="Wingdings" pitchFamily="2" charset="2"/>
              <a:buChar char="q"/>
            </a:pPr>
            <a:r>
              <a:rPr lang="en-US" sz="1800" dirty="0"/>
              <a:t>H</a:t>
            </a:r>
            <a:r>
              <a:rPr lang="en-US" sz="1800" dirty="0" smtClean="0"/>
              <a:t>ighlight </a:t>
            </a:r>
            <a:r>
              <a:rPr lang="en-US" sz="1800" dirty="0"/>
              <a:t>people with disabilities and their limited access to telecom/ ICTs; identify best practices among CANTO members and in the </a:t>
            </a:r>
            <a:r>
              <a:rPr lang="en-US" sz="1800" dirty="0" smtClean="0"/>
              <a:t>region;</a:t>
            </a:r>
            <a:endParaRPr lang="en-US" sz="1800" dirty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marL="0" indent="0" eaLnBrk="1" hangingPunct="1">
              <a:buNone/>
            </a:pPr>
            <a:endParaRPr lang="en-US" sz="1800" dirty="0" smtClean="0"/>
          </a:p>
          <a:p>
            <a:pPr eaLnBrk="1" hangingPunct="1"/>
            <a:endParaRPr lang="en-US" sz="1800" dirty="0" smtClean="0"/>
          </a:p>
          <a:p>
            <a:pPr eaLnBrk="1" hangingPunct="1"/>
            <a:endParaRPr lang="en-US" sz="1600" dirty="0" smtClean="0"/>
          </a:p>
          <a:p>
            <a:pPr eaLnBrk="1" hangingPunct="1">
              <a:buFont typeface="Wingdings" pitchFamily="2" charset="2"/>
              <a:buNone/>
            </a:pPr>
            <a:endParaRPr lang="en-US" sz="1600" dirty="0" smtClean="0"/>
          </a:p>
          <a:p>
            <a:pPr eaLnBrk="1" hangingPunct="1"/>
            <a:endParaRPr lang="en-US" sz="1600" dirty="0" smtClean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1552D-B504-4ADB-9849-891EA125566E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/>
          <a:lstStyle/>
          <a:p>
            <a:pPr marL="457200" indent="-457200" eaLnBrk="1" hangingPunct="1"/>
            <a:r>
              <a:rPr lang="en-US" sz="3200" dirty="0" smtClean="0"/>
              <a:t>Terms of Reference for CSR Committee</a:t>
            </a: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825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600200"/>
            <a:ext cx="70104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1800" dirty="0" smtClean="0"/>
              <a:t> </a:t>
            </a:r>
            <a:endParaRPr lang="en-US" sz="1600" dirty="0" smtClean="0"/>
          </a:p>
          <a:p>
            <a:pPr lvl="1" eaLnBrk="1" hangingPunct="1"/>
            <a:endParaRPr lang="en-US" sz="1600" dirty="0"/>
          </a:p>
          <a:p>
            <a:pPr eaLnBrk="1" hangingPunct="1"/>
            <a:endParaRPr lang="en-US" sz="1800" dirty="0" smtClean="0"/>
          </a:p>
          <a:p>
            <a:pPr eaLnBrk="1" hangingPunct="1">
              <a:buFont typeface="Wingdings" pitchFamily="2" charset="2"/>
              <a:buChar char="q"/>
            </a:pPr>
            <a:r>
              <a:rPr lang="en-US" sz="1800" dirty="0" smtClean="0"/>
              <a:t>Monthly conference calls and 2 face-to-face meetings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1800" dirty="0" smtClean="0"/>
              <a:t>Great support from Jonelle Rene Jones – Basel Convention Regional Centre who is presenting on Tuesday – Management of E-Waste;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1800" dirty="0" smtClean="0"/>
              <a:t>Identifying </a:t>
            </a:r>
            <a:r>
              <a:rPr lang="en-US" sz="1800" dirty="0"/>
              <a:t>best </a:t>
            </a:r>
            <a:r>
              <a:rPr lang="en-US" sz="1800" dirty="0" smtClean="0"/>
              <a:t>practice  focus on  </a:t>
            </a:r>
            <a:r>
              <a:rPr lang="en-US" sz="1800" dirty="0"/>
              <a:t>quick </a:t>
            </a:r>
            <a:r>
              <a:rPr lang="en-US" sz="1800" dirty="0" smtClean="0"/>
              <a:t>wins: ES management handset disposal guide (paper); 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9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July draft paper submitted to the Board; 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Planning to circulate paper at the conference;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Jonelle will discuss the paper at her session on Tuesday</a:t>
            </a:r>
            <a:endParaRPr lang="en-US" sz="1800" dirty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marL="0" indent="0" eaLnBrk="1" hangingPunct="1">
              <a:buNone/>
            </a:pPr>
            <a:endParaRPr lang="en-US" sz="1800" dirty="0" smtClean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marL="0" indent="0" eaLnBrk="1" hangingPunct="1">
              <a:buNone/>
            </a:pPr>
            <a:endParaRPr lang="en-US" sz="1800" dirty="0" smtClean="0"/>
          </a:p>
          <a:p>
            <a:pPr eaLnBrk="1" hangingPunct="1"/>
            <a:endParaRPr lang="en-US" sz="1800" dirty="0" smtClean="0"/>
          </a:p>
          <a:p>
            <a:pPr eaLnBrk="1" hangingPunct="1"/>
            <a:endParaRPr lang="en-US" sz="1600" dirty="0" smtClean="0"/>
          </a:p>
          <a:p>
            <a:pPr eaLnBrk="1" hangingPunct="1">
              <a:buFont typeface="Wingdings" pitchFamily="2" charset="2"/>
              <a:buNone/>
            </a:pPr>
            <a:endParaRPr lang="en-US" sz="1600" dirty="0" smtClean="0"/>
          </a:p>
          <a:p>
            <a:pPr eaLnBrk="1" hangingPunct="1"/>
            <a:endParaRPr lang="en-US" sz="1600" dirty="0" smtClean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1552D-B504-4ADB-9849-891EA125566E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/>
          <a:lstStyle/>
          <a:p>
            <a:pPr marL="457200" indent="-457200" eaLnBrk="1" hangingPunct="1"/>
            <a:r>
              <a:rPr lang="en-US" sz="3200" dirty="0" smtClean="0"/>
              <a:t>Activities over the last 6 months</a:t>
            </a: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8334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600200"/>
            <a:ext cx="70104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1800" dirty="0" smtClean="0"/>
              <a:t> </a:t>
            </a:r>
            <a:endParaRPr lang="en-US" sz="1600" dirty="0" smtClean="0"/>
          </a:p>
          <a:p>
            <a:pPr lvl="1" eaLnBrk="1" hangingPunct="1"/>
            <a:endParaRPr lang="en-US" sz="1600" dirty="0"/>
          </a:p>
          <a:p>
            <a:pPr eaLnBrk="1" hangingPunct="1"/>
            <a:endParaRPr lang="en-US" sz="1800" dirty="0" smtClean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More face to face and monthly conference calls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Next Step: promote the best practices paper for ES management of mobile handsets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Focus on people with disabilities and their limited access to telecoms/ICTs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Work with the Basel </a:t>
            </a:r>
            <a:r>
              <a:rPr lang="en-US" sz="1800" dirty="0"/>
              <a:t>Convention Regional </a:t>
            </a:r>
            <a:r>
              <a:rPr lang="en-US" sz="1800" dirty="0" smtClean="0"/>
              <a:t>Centre to identify potential CSR projects </a:t>
            </a:r>
            <a:endParaRPr lang="en-US" sz="1800" dirty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marL="0" indent="0" eaLnBrk="1" hangingPunct="1">
              <a:buNone/>
            </a:pPr>
            <a:endParaRPr lang="en-US" sz="1800" dirty="0" smtClean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marL="0" indent="0" eaLnBrk="1" hangingPunct="1">
              <a:buNone/>
            </a:pPr>
            <a:endParaRPr lang="en-US" sz="1800" dirty="0" smtClean="0"/>
          </a:p>
          <a:p>
            <a:pPr eaLnBrk="1" hangingPunct="1"/>
            <a:endParaRPr lang="en-US" sz="1800" dirty="0" smtClean="0"/>
          </a:p>
          <a:p>
            <a:pPr eaLnBrk="1" hangingPunct="1"/>
            <a:endParaRPr lang="en-US" sz="1600" dirty="0" smtClean="0"/>
          </a:p>
          <a:p>
            <a:pPr eaLnBrk="1" hangingPunct="1">
              <a:buFont typeface="Wingdings" pitchFamily="2" charset="2"/>
              <a:buNone/>
            </a:pPr>
            <a:endParaRPr lang="en-US" sz="1600" dirty="0" smtClean="0"/>
          </a:p>
          <a:p>
            <a:pPr eaLnBrk="1" hangingPunct="1"/>
            <a:endParaRPr lang="en-US" sz="1600" dirty="0" smtClean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1552D-B504-4ADB-9849-891EA125566E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/>
          <a:lstStyle/>
          <a:p>
            <a:pPr marL="457200" indent="-457200" eaLnBrk="1" hangingPunct="1"/>
            <a:r>
              <a:rPr lang="en-US" sz="3200" dirty="0" smtClean="0"/>
              <a:t>Activities for the next 6 months</a:t>
            </a: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5696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447800"/>
            <a:ext cx="7010400" cy="4114800"/>
          </a:xfrm>
        </p:spPr>
        <p:txBody>
          <a:bodyPr>
            <a:normAutofit/>
          </a:bodyPr>
          <a:lstStyle/>
          <a:p>
            <a:pPr marL="514350" lvl="0" indent="-514350">
              <a:buNone/>
            </a:pPr>
            <a:endParaRPr lang="en-US" sz="1800" dirty="0" smtClean="0"/>
          </a:p>
          <a:p>
            <a:pPr marL="514350" lvl="0" indent="-514350">
              <a:buNone/>
            </a:pPr>
            <a:endParaRPr lang="en-US" sz="1800" dirty="0" smtClean="0"/>
          </a:p>
          <a:p>
            <a:pPr marL="514350" lvl="0" indent="-514350">
              <a:buNone/>
            </a:pPr>
            <a:endParaRPr lang="en-US" sz="1800" dirty="0"/>
          </a:p>
          <a:p>
            <a:pPr marL="514350" lvl="0" indent="-514350">
              <a:buNone/>
            </a:pPr>
            <a:endParaRPr lang="en-US" sz="1800" dirty="0" smtClean="0"/>
          </a:p>
          <a:p>
            <a:pPr marL="514350" lvl="0" indent="-514350">
              <a:buNone/>
            </a:pPr>
            <a:endParaRPr lang="en-US" sz="1800" b="1" dirty="0"/>
          </a:p>
          <a:p>
            <a:pPr marL="514350" lvl="0" indent="-51435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Thank you for listening!</a:t>
            </a:r>
          </a:p>
          <a:p>
            <a:pPr marL="514350" lvl="0" indent="-51435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pPr marL="514350" lvl="0" indent="-51435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514350" lvl="0" indent="-51435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endParaRPr lang="en-US" sz="1800" dirty="0" smtClean="0"/>
          </a:p>
          <a:p>
            <a:pPr eaLnBrk="1" hangingPunct="1"/>
            <a:endParaRPr lang="en-US" sz="1600" dirty="0" smtClean="0"/>
          </a:p>
          <a:p>
            <a:pPr eaLnBrk="1" hangingPunct="1">
              <a:buFont typeface="Wingdings" pitchFamily="2" charset="2"/>
              <a:buNone/>
            </a:pPr>
            <a:endParaRPr lang="en-US" sz="1600" dirty="0" smtClean="0"/>
          </a:p>
          <a:p>
            <a:pPr eaLnBrk="1" hangingPunct="1"/>
            <a:endParaRPr lang="en-US" sz="1600" dirty="0" smtClean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1552D-B504-4ADB-9849-891EA125566E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 indent="-457200" eaLnBrk="1" hangingPunct="1"/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Corporate Social Responsibility Committee</a:t>
            </a: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5347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2826</TotalTime>
  <Words>272</Words>
  <Application>Microsoft Office PowerPoint</Application>
  <PresentationFormat>On-screen Show (4:3)</PresentationFormat>
  <Paragraphs>87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Waveform</vt:lpstr>
      <vt:lpstr>  Corporate Social Responsibility Committee </vt:lpstr>
      <vt:lpstr> Team members</vt:lpstr>
      <vt:lpstr>Terms of Reference for CSR Committee</vt:lpstr>
      <vt:lpstr>Activities over the last 6 months</vt:lpstr>
      <vt:lpstr>Activities for the next 6 months</vt:lpstr>
      <vt:lpstr>   Corporate Social Responsibility Committee</vt:lpstr>
    </vt:vector>
  </TitlesOfParts>
  <Company>TSTT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&amp; Emerging Technologies Committee</dc:title>
  <dc:creator>TSTT</dc:creator>
  <cp:lastModifiedBy>Julian Wilkins</cp:lastModifiedBy>
  <cp:revision>190</cp:revision>
  <cp:lastPrinted>2013-07-10T21:01:57Z</cp:lastPrinted>
  <dcterms:created xsi:type="dcterms:W3CDTF">2006-01-30T17:41:40Z</dcterms:created>
  <dcterms:modified xsi:type="dcterms:W3CDTF">2014-08-04T13:37:27Z</dcterms:modified>
</cp:coreProperties>
</file>