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85" r:id="rId3"/>
    <p:sldId id="323" r:id="rId4"/>
    <p:sldId id="324" r:id="rId5"/>
    <p:sldId id="329" r:id="rId6"/>
    <p:sldId id="328" r:id="rId7"/>
    <p:sldId id="325" r:id="rId8"/>
    <p:sldId id="330" r:id="rId9"/>
    <p:sldId id="327" r:id="rId10"/>
    <p:sldId id="305" r:id="rId11"/>
  </p:sldIdLst>
  <p:sldSz cx="12192000" cy="6858000"/>
  <p:notesSz cx="7086600" cy="93726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69696"/>
    <a:srgbClr val="66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498" autoAdjust="0"/>
    <p:restoredTop sz="85817" autoAdjust="0"/>
  </p:normalViewPr>
  <p:slideViewPr>
    <p:cSldViewPr snapToGrid="0">
      <p:cViewPr varScale="1">
        <p:scale>
          <a:sx n="64" d="100"/>
          <a:sy n="64" d="100"/>
        </p:scale>
        <p:origin x="402" y="60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860" cy="470257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14100" y="0"/>
            <a:ext cx="3070860" cy="470257"/>
          </a:xfrm>
          <a:prstGeom prst="rect">
            <a:avLst/>
          </a:prstGeom>
        </p:spPr>
        <p:txBody>
          <a:bodyPr vert="horz" lIns="94044" tIns="47022" rIns="94044" bIns="47022" rtlCol="0"/>
          <a:lstStyle>
            <a:lvl1pPr algn="r">
              <a:defRPr sz="1200"/>
            </a:lvl1pPr>
          </a:lstStyle>
          <a:p>
            <a:fld id="{2E44241C-D550-4F84-B838-C08F3D9A9DC3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1838" y="1171575"/>
            <a:ext cx="5622925" cy="31623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044" tIns="47022" rIns="94044" bIns="4702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660" y="4510563"/>
            <a:ext cx="5669280" cy="3690462"/>
          </a:xfrm>
          <a:prstGeom prst="rect">
            <a:avLst/>
          </a:prstGeom>
        </p:spPr>
        <p:txBody>
          <a:bodyPr vert="horz" lIns="94044" tIns="47022" rIns="94044" bIns="47022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02344"/>
            <a:ext cx="3070860" cy="470256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14100" y="8902344"/>
            <a:ext cx="3070860" cy="470256"/>
          </a:xfrm>
          <a:prstGeom prst="rect">
            <a:avLst/>
          </a:prstGeom>
        </p:spPr>
        <p:txBody>
          <a:bodyPr vert="horz" lIns="94044" tIns="47022" rIns="94044" bIns="47022" rtlCol="0" anchor="b"/>
          <a:lstStyle>
            <a:lvl1pPr algn="r">
              <a:defRPr sz="1200"/>
            </a:lvl1pPr>
          </a:lstStyle>
          <a:p>
            <a:fld id="{CD9B686F-B2D5-4AD0-8A08-86F87C0FDC3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4493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T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B686F-B2D5-4AD0-8A08-86F87C0FDC38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35805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T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9B686F-B2D5-4AD0-8A08-86F87C0FDC38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4190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ADEC-D921-40F2-AF2D-93B1A005EA14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3CCA-F799-4E4B-A49E-A54A80EC8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965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ADEC-D921-40F2-AF2D-93B1A005EA14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3CCA-F799-4E4B-A49E-A54A80EC8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17219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ADEC-D921-40F2-AF2D-93B1A005EA14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3CCA-F799-4E4B-A49E-A54A80EC8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11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ADEC-D921-40F2-AF2D-93B1A005EA14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3CCA-F799-4E4B-A49E-A54A80EC8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29908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ADEC-D921-40F2-AF2D-93B1A005EA14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3CCA-F799-4E4B-A49E-A54A80EC8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362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ADEC-D921-40F2-AF2D-93B1A005EA14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3CCA-F799-4E4B-A49E-A54A80EC8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2453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ADEC-D921-40F2-AF2D-93B1A005EA14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3CCA-F799-4E4B-A49E-A54A80EC8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818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ADEC-D921-40F2-AF2D-93B1A005EA14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3CCA-F799-4E4B-A49E-A54A80EC8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5574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ADEC-D921-40F2-AF2D-93B1A005EA14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3CCA-F799-4E4B-A49E-A54A80EC8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1212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ADEC-D921-40F2-AF2D-93B1A005EA14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3CCA-F799-4E4B-A49E-A54A80EC8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59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2EADEC-D921-40F2-AF2D-93B1A005EA14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A3CCA-F799-4E4B-A49E-A54A80EC8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8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EADEC-D921-40F2-AF2D-93B1A005EA14}" type="datetimeFigureOut">
              <a:rPr lang="en-US" smtClean="0"/>
              <a:pPr/>
              <a:t>2/2/2016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0A3CCA-F799-4E4B-A49E-A54A80EC8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6656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09862"/>
            <a:ext cx="7802419" cy="85443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3230" y="1540812"/>
            <a:ext cx="10515600" cy="171205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32</a:t>
            </a:r>
            <a:r>
              <a:rPr lang="en-US" sz="4800" b="1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nd</a:t>
            </a: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Annual General Meeting </a:t>
            </a:r>
            <a:endParaRPr lang="en-US" sz="4800" b="1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4800" b="1" baseline="30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nd</a:t>
            </a: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February 2016</a:t>
            </a:r>
            <a:r>
              <a:rPr lang="en-US" sz="4800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Haiti 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708879" y="3387777"/>
            <a:ext cx="858936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TT" sz="4800" b="1" dirty="0" smtClean="0"/>
              <a:t>Secretariat Report 2016</a:t>
            </a:r>
            <a:endParaRPr lang="en-TT" sz="4800" b="1" dirty="0"/>
          </a:p>
        </p:txBody>
      </p:sp>
      <p:sp>
        <p:nvSpPr>
          <p:cNvPr id="6" name="Rectangle 5"/>
          <p:cNvSpPr/>
          <p:nvPr/>
        </p:nvSpPr>
        <p:spPr>
          <a:xfrm>
            <a:off x="2838137" y="4875648"/>
            <a:ext cx="6096000" cy="136652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ctr">
              <a:spcBef>
                <a:spcPct val="20000"/>
              </a:spcBef>
              <a:defRPr/>
            </a:pPr>
            <a:endParaRPr lang="en-US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Teresa </a:t>
            </a: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Wankin</a:t>
            </a:r>
          </a:p>
          <a:p>
            <a:pPr lvl="0" algn="ctr">
              <a:spcBef>
                <a:spcPct val="20000"/>
              </a:spcBef>
              <a:defRPr/>
            </a:pPr>
            <a:r>
              <a:rPr lang="en-US" dirty="0" smtClean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Secretary General Ag.,</a:t>
            </a:r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lvl="0" algn="ctr">
              <a:spcBef>
                <a:spcPct val="20000"/>
              </a:spcBef>
              <a:defRPr/>
            </a:pPr>
            <a:r>
              <a:rPr lang="en-US" dirty="0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CANTO</a:t>
            </a:r>
          </a:p>
        </p:txBody>
      </p:sp>
    </p:spTree>
    <p:extLst>
      <p:ext uri="{BB962C8B-B14F-4D97-AF65-F5344CB8AC3E}">
        <p14:creationId xmlns:p14="http://schemas.microsoft.com/office/powerpoint/2010/main" val="88287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671" y="2778125"/>
            <a:ext cx="10515600" cy="2251075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5000" b="1" dirty="0" smtClean="0"/>
              <a:t>Thank You</a:t>
            </a:r>
          </a:p>
          <a:p>
            <a:pPr marL="0" indent="0" algn="ctr">
              <a:buNone/>
            </a:pPr>
            <a:r>
              <a:rPr lang="en-US" sz="5000" b="1" dirty="0" smtClean="0"/>
              <a:t>Teresa Wankin</a:t>
            </a:r>
          </a:p>
          <a:p>
            <a:pPr marL="0" indent="0" algn="ctr">
              <a:buNone/>
            </a:pPr>
            <a:r>
              <a:rPr lang="en-US" sz="5000" b="1" dirty="0" smtClean="0"/>
              <a:t>CANTO</a:t>
            </a:r>
          </a:p>
          <a:p>
            <a:pPr marL="0" indent="0" algn="ctr">
              <a:buNone/>
            </a:pPr>
            <a:endParaRPr lang="en-US" sz="50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-1056" y="23814"/>
            <a:ext cx="8059586" cy="75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82759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9073"/>
            <a:ext cx="7673288" cy="84029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079" y="1500996"/>
            <a:ext cx="10870721" cy="507233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3500" b="1" dirty="0" smtClean="0">
                <a:ea typeface="Tahoma" panose="020B0604030504040204" pitchFamily="34" charset="0"/>
                <a:cs typeface="Tahoma" panose="020B0604030504040204" pitchFamily="34" charset="0"/>
              </a:rPr>
              <a:t>Contents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CANTO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Vision and Mission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What we have done in 2015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Our commitment to you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What we will deliver in 2016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It’s a Partnership </a:t>
            </a:r>
          </a:p>
        </p:txBody>
      </p:sp>
    </p:spTree>
    <p:extLst>
      <p:ext uri="{BB962C8B-B14F-4D97-AF65-F5344CB8AC3E}">
        <p14:creationId xmlns:p14="http://schemas.microsoft.com/office/powerpoint/2010/main" val="39421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15741"/>
            <a:ext cx="6895475" cy="755120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4999" y="1318115"/>
            <a:ext cx="10870721" cy="5352507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3500" b="1" dirty="0" smtClean="0">
                <a:ea typeface="Tahoma" panose="020B0604030504040204" pitchFamily="34" charset="0"/>
                <a:cs typeface="Tahoma" panose="020B0604030504040204" pitchFamily="34" charset="0"/>
              </a:rPr>
              <a:t>Vision &amp; </a:t>
            </a:r>
            <a:r>
              <a:rPr lang="en-US" sz="3500" b="1" dirty="0" smtClean="0">
                <a:ea typeface="Tahoma" panose="020B0604030504040204" pitchFamily="34" charset="0"/>
                <a:cs typeface="Tahoma" panose="020B0604030504040204" pitchFamily="34" charset="0"/>
              </a:rPr>
              <a:t>Mission</a:t>
            </a:r>
          </a:p>
          <a:p>
            <a:pPr marL="0" indent="0" algn="ctr">
              <a:buNone/>
            </a:pPr>
            <a:endParaRPr lang="en-US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 algn="ctr">
              <a:buNone/>
            </a:pPr>
            <a:r>
              <a:rPr lang="en-US" b="1" dirty="0" smtClean="0">
                <a:ea typeface="Tahoma" panose="020B0604030504040204" pitchFamily="34" charset="0"/>
                <a:cs typeface="Tahoma" panose="020B0604030504040204" pitchFamily="34" charset="0"/>
              </a:rPr>
              <a:t>Vision:</a:t>
            </a:r>
          </a:p>
          <a:p>
            <a:pPr marL="514350" indent="-514350" algn="ctr">
              <a:buNone/>
            </a:pP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 “To become the leading authority in shaping information and 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communication 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in the Caribbean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”</a:t>
            </a:r>
            <a:endParaRPr lang="en-US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 algn="ctr">
              <a:buNone/>
            </a:pPr>
            <a:r>
              <a:rPr lang="en-US" b="1" dirty="0" smtClean="0">
                <a:ea typeface="Tahoma" panose="020B0604030504040204" pitchFamily="34" charset="0"/>
                <a:cs typeface="Tahoma" panose="020B0604030504040204" pitchFamily="34" charset="0"/>
              </a:rPr>
              <a:t>Mission:</a:t>
            </a:r>
          </a:p>
          <a:p>
            <a:pPr marL="514350" indent="-514350" algn="ctr">
              <a:buNone/>
            </a:pP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“Influence the innovation and development of ICT solutions for the </a:t>
            </a:r>
            <a:endParaRPr lang="en-US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 algn="ctr">
              <a:buNone/>
            </a:pP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benefit 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of members by developing, navigating and 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leveraging relationships with 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all stakeholders. </a:t>
            </a:r>
            <a:endParaRPr lang="en-US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 algn="ctr">
              <a:buNone/>
            </a:pP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Advocate 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for policies, legislation and rules which 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/>
            </a:r>
            <a:b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advance 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the creation of an environment which facilitates the </a:t>
            </a:r>
            <a:endParaRPr lang="en-US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 algn="ctr">
              <a:buNone/>
            </a:pP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deployment </a:t>
            </a:r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of services and technologies around the region”</a:t>
            </a:r>
          </a:p>
          <a:p>
            <a:pPr marL="514350" indent="-514350">
              <a:buNone/>
            </a:pPr>
            <a:endParaRPr lang="en-US" dirty="0" smtClean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1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9073"/>
            <a:ext cx="7673288" cy="84029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759" y="1196196"/>
            <a:ext cx="10870721" cy="520460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TT" sz="3500" b="1" dirty="0" smtClean="0">
                <a:ea typeface="Tahoma" panose="020B0604030504040204" pitchFamily="34" charset="0"/>
                <a:cs typeface="Tahoma" panose="020B0604030504040204" pitchFamily="34" charset="0"/>
              </a:rPr>
              <a:t>What We Have Done in 2015</a:t>
            </a:r>
          </a:p>
          <a:p>
            <a:pPr marL="514350" indent="-514350">
              <a:buNone/>
            </a:pPr>
            <a:endParaRPr lang="en-US" sz="24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31</a:t>
            </a:r>
            <a:r>
              <a:rPr lang="en-US" sz="2400" b="1" baseline="30000" dirty="0" smtClean="0"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 Annual General Meeting, Suriname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Broadband Infrastructure and Public Awareness in the Caribbean (BIIPAC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</a:p>
          <a:p>
            <a:pPr lvl="1"/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Eight countries participated in this project: Barbados, Belize, Dominican Republic, Guyana, Haiti, Jamaica, Suriname, Trinidad and Tobago</a:t>
            </a:r>
            <a:endParaRPr lang="en-US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Girls in ICT Day, 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Regional</a:t>
            </a:r>
          </a:p>
          <a:p>
            <a:pPr lvl="1"/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Software Competition among secondary school students in CANTO member countries – Ms. Tysha Roches of Belize won the competition.</a:t>
            </a:r>
            <a:endParaRPr lang="en-US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WTISD Regional Video 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Competition</a:t>
            </a:r>
          </a:p>
          <a:p>
            <a:pPr lvl="1"/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Competition run in member countries </a:t>
            </a:r>
            <a:endParaRPr lang="en-US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31</a:t>
            </a:r>
            <a:r>
              <a:rPr lang="en-US" sz="2400" b="1" baseline="30000" dirty="0" smtClean="0">
                <a:ea typeface="Tahoma" panose="020B0604030504040204" pitchFamily="34" charset="0"/>
                <a:cs typeface="Tahoma" panose="020B0604030504040204" pitchFamily="34" charset="0"/>
              </a:rPr>
              <a:t>st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 Annual Conference &amp; Trade Exhibition, 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Miami</a:t>
            </a:r>
          </a:p>
          <a:p>
            <a:pPr lvl="1"/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Promotion of technical content and cutting edge technology for all telecom stakeholders in the region </a:t>
            </a:r>
            <a:endParaRPr lang="en-US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1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9073"/>
            <a:ext cx="7673288" cy="84029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759" y="1196196"/>
            <a:ext cx="10870721" cy="52046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TT" sz="3500" b="1" dirty="0" smtClean="0">
                <a:ea typeface="Tahoma" panose="020B0604030504040204" pitchFamily="34" charset="0"/>
                <a:cs typeface="Tahoma" panose="020B0604030504040204" pitchFamily="34" charset="0"/>
              </a:rPr>
              <a:t>What We Have Done in </a:t>
            </a:r>
            <a:r>
              <a:rPr lang="en-TT" sz="3500" b="1" dirty="0" smtClean="0">
                <a:ea typeface="Tahoma" panose="020B0604030504040204" pitchFamily="34" charset="0"/>
                <a:cs typeface="Tahoma" panose="020B0604030504040204" pitchFamily="34" charset="0"/>
              </a:rPr>
              <a:t>2015 (cont’d)</a:t>
            </a:r>
            <a:endParaRPr lang="en-TT" sz="3500" b="1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None/>
            </a:pPr>
            <a:endParaRPr lang="en-US" sz="24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CANTO/</a:t>
            </a:r>
            <a:r>
              <a:rPr lang="en-US" sz="2400" b="1" dirty="0" err="1" smtClean="0">
                <a:ea typeface="Tahoma" panose="020B0604030504040204" pitchFamily="34" charset="0"/>
                <a:cs typeface="Tahoma" panose="020B0604030504040204" pitchFamily="34" charset="0"/>
              </a:rPr>
              <a:t>Domus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 smtClean="0">
                <a:ea typeface="Tahoma" panose="020B0604030504040204" pitchFamily="34" charset="0"/>
                <a:cs typeface="Tahoma" panose="020B0604030504040204" pitchFamily="34" charset="0"/>
              </a:rPr>
              <a:t>Semo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 smtClean="0">
                <a:ea typeface="Tahoma" panose="020B0604030504040204" pitchFamily="34" charset="0"/>
                <a:cs typeface="Tahoma" panose="020B0604030504040204" pitchFamily="34" charset="0"/>
              </a:rPr>
              <a:t>Sancus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b="1" dirty="0" err="1" smtClean="0">
                <a:ea typeface="Tahoma" panose="020B0604030504040204" pitchFamily="34" charset="0"/>
                <a:cs typeface="Tahoma" panose="020B0604030504040204" pitchFamily="34" charset="0"/>
              </a:rPr>
              <a:t>Piedata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 Hackathon 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Launch</a:t>
            </a:r>
          </a:p>
          <a:p>
            <a:pPr lvl="1"/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Actively engage the youths to ensure that CANTO reach this stakeholder group </a:t>
            </a:r>
          </a:p>
          <a:p>
            <a:pPr lvl="1"/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5 teams from Suriname, Jamaica, Belize participated – Team Jamaica won </a:t>
            </a:r>
            <a:endParaRPr lang="en-US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WRC-15 Caribbean Stakeholders Preparatory 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Discussions</a:t>
            </a:r>
          </a:p>
          <a:p>
            <a:pPr lvl="1"/>
            <a:r>
              <a:rPr lang="en-US" dirty="0" smtClean="0">
                <a:ea typeface="Tahoma" panose="020B0604030504040204" pitchFamily="34" charset="0"/>
                <a:cs typeface="Tahoma" panose="020B0604030504040204" pitchFamily="34" charset="0"/>
              </a:rPr>
              <a:t>Led by the Regulatory Committee -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Caribbean 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Women in ICTs (CWIC) – Empowering Women Through ICTs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9</a:t>
            </a:r>
            <a:r>
              <a:rPr lang="en-US" sz="2400" b="1" baseline="30000" dirty="0" smtClean="0">
                <a:ea typeface="Tahoma" panose="020B0604030504040204" pitchFamily="34" charset="0"/>
                <a:cs typeface="Tahoma" panose="020B0604030504040204" pitchFamily="34" charset="0"/>
              </a:rPr>
              <a:t>th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 Annual HR Forum, 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Miami</a:t>
            </a:r>
            <a:endParaRPr lang="en-US" sz="2400" b="1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lang="en-US" sz="2400" b="1" baseline="30000" dirty="0" smtClean="0">
                <a:ea typeface="Tahoma" panose="020B0604030504040204" pitchFamily="34" charset="0"/>
                <a:cs typeface="Tahoma" panose="020B0604030504040204" pitchFamily="34" charset="0"/>
              </a:rPr>
              <a:t>nd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 Annual Marketing Forum 2015, Miami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20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19073"/>
            <a:ext cx="7673288" cy="84029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759" y="1196196"/>
            <a:ext cx="10870721" cy="52046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TT" sz="3500" b="1" dirty="0" smtClean="0">
                <a:ea typeface="Tahoma" panose="020B0604030504040204" pitchFamily="34" charset="0"/>
                <a:cs typeface="Tahoma" panose="020B0604030504040204" pitchFamily="34" charset="0"/>
              </a:rPr>
              <a:t>Our Commitment To </a:t>
            </a:r>
            <a:r>
              <a:rPr lang="en-TT" sz="3500" b="1" dirty="0" smtClean="0">
                <a:ea typeface="Tahoma" panose="020B0604030504040204" pitchFamily="34" charset="0"/>
                <a:cs typeface="Tahoma" panose="020B0604030504040204" pitchFamily="34" charset="0"/>
              </a:rPr>
              <a:t>You</a:t>
            </a:r>
          </a:p>
          <a:p>
            <a:pPr marL="514350" indent="-514350">
              <a:buFont typeface="+mj-lt"/>
              <a:buAutoNum type="arabicPeriod"/>
            </a:pPr>
            <a:r>
              <a:rPr lang="en-TT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Re-engage the membership</a:t>
            </a:r>
          </a:p>
          <a:p>
            <a:pPr lvl="1"/>
            <a:r>
              <a:rPr lang="en-TT" dirty="0" smtClean="0">
                <a:ea typeface="Tahoma" panose="020B0604030504040204" pitchFamily="34" charset="0"/>
                <a:cs typeface="Tahoma" panose="020B0604030504040204" pitchFamily="34" charset="0"/>
              </a:rPr>
              <a:t>Dialogue </a:t>
            </a:r>
            <a:r>
              <a:rPr lang="en-TT" dirty="0" smtClean="0">
                <a:ea typeface="Tahoma" panose="020B0604030504040204" pitchFamily="34" charset="0"/>
                <a:cs typeface="Tahoma" panose="020B0604030504040204" pitchFamily="34" charset="0"/>
              </a:rPr>
              <a:t>with members to ensure that we are meeting the needs of the membership</a:t>
            </a:r>
          </a:p>
          <a:p>
            <a:pPr lvl="1"/>
            <a:r>
              <a:rPr lang="en-TT" dirty="0" smtClean="0">
                <a:ea typeface="Tahoma" panose="020B0604030504040204" pitchFamily="34" charset="0"/>
                <a:cs typeface="Tahoma" panose="020B0604030504040204" pitchFamily="34" charset="0"/>
              </a:rPr>
              <a:t>Address </a:t>
            </a:r>
            <a:r>
              <a:rPr lang="en-TT" dirty="0" smtClean="0">
                <a:ea typeface="Tahoma" panose="020B0604030504040204" pitchFamily="34" charset="0"/>
                <a:cs typeface="Tahoma" panose="020B0604030504040204" pitchFamily="34" charset="0"/>
              </a:rPr>
              <a:t>the concerns of the Associate Membership </a:t>
            </a:r>
          </a:p>
          <a:p>
            <a:pPr marL="514350" indent="-514350">
              <a:buFont typeface="+mj-lt"/>
              <a:buAutoNum type="arabicPeriod"/>
            </a:pPr>
            <a:r>
              <a:rPr lang="en-TT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Expand </a:t>
            </a:r>
            <a:r>
              <a:rPr lang="en-TT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the membership base </a:t>
            </a:r>
          </a:p>
          <a:p>
            <a:pPr lvl="1"/>
            <a:r>
              <a:rPr lang="en-TT" dirty="0" smtClean="0">
                <a:ea typeface="Tahoma" panose="020B0604030504040204" pitchFamily="34" charset="0"/>
                <a:cs typeface="Tahoma" panose="020B0604030504040204" pitchFamily="34" charset="0"/>
              </a:rPr>
              <a:t>Expand to Latin </a:t>
            </a:r>
            <a:r>
              <a:rPr lang="en-TT" dirty="0" smtClean="0">
                <a:ea typeface="Tahoma" panose="020B0604030504040204" pitchFamily="34" charset="0"/>
                <a:cs typeface="Tahoma" panose="020B0604030504040204" pitchFamily="34" charset="0"/>
              </a:rPr>
              <a:t>America</a:t>
            </a:r>
            <a:endParaRPr lang="en-TT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TT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Align </a:t>
            </a:r>
            <a:r>
              <a:rPr lang="en-TT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the delivery of services to membership needs  </a:t>
            </a:r>
            <a:endParaRPr lang="en-TT" sz="2400" b="1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TT" dirty="0" smtClean="0">
                <a:ea typeface="Tahoma" panose="020B0604030504040204" pitchFamily="34" charset="0"/>
                <a:cs typeface="Tahoma" panose="020B0604030504040204" pitchFamily="34" charset="0"/>
              </a:rPr>
              <a:t>Implement the recommendations from surveys carried out in 2015</a:t>
            </a:r>
            <a:endParaRPr lang="en-TT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TT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Establish and Maintain Relationships with Regional &amp; International Organizations:</a:t>
            </a:r>
            <a:endParaRPr lang="en-TT" sz="2400" b="1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TT" dirty="0" smtClean="0">
                <a:ea typeface="Tahoma" panose="020B0604030504040204" pitchFamily="34" charset="0"/>
                <a:cs typeface="Tahoma" panose="020B0604030504040204" pitchFamily="34" charset="0"/>
              </a:rPr>
              <a:t>Internet Society, ICANN, LACNIC, Basel Convention, CARICOM</a:t>
            </a:r>
            <a:endParaRPr lang="en-TT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endParaRPr lang="en-TT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1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9073"/>
            <a:ext cx="7673288" cy="84029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759" y="1196196"/>
            <a:ext cx="10870721" cy="5204604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n-TT" sz="3500" b="1" dirty="0" smtClean="0">
                <a:ea typeface="Tahoma" panose="020B0604030504040204" pitchFamily="34" charset="0"/>
                <a:cs typeface="Tahoma" panose="020B0604030504040204" pitchFamily="34" charset="0"/>
              </a:rPr>
              <a:t>What We Will Deliver in 2016</a:t>
            </a:r>
          </a:p>
          <a:p>
            <a:pPr marL="0" indent="0" algn="ctr">
              <a:buNone/>
            </a:pPr>
            <a:r>
              <a:rPr lang="en-TT" sz="3500" b="1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600" b="1" dirty="0" smtClean="0">
                <a:ea typeface="Tahoma" panose="020B0604030504040204" pitchFamily="34" charset="0"/>
                <a:cs typeface="Tahoma" panose="020B0604030504040204" pitchFamily="34" charset="0"/>
              </a:rPr>
              <a:t>32</a:t>
            </a:r>
            <a:r>
              <a:rPr lang="en-US" sz="2600" b="1" baseline="30000" dirty="0" smtClean="0">
                <a:ea typeface="Tahoma" panose="020B0604030504040204" pitchFamily="34" charset="0"/>
                <a:cs typeface="Tahoma" panose="020B0604030504040204" pitchFamily="34" charset="0"/>
              </a:rPr>
              <a:t>nd</a:t>
            </a:r>
            <a:r>
              <a:rPr lang="en-US" sz="2600" b="1" dirty="0" smtClean="0">
                <a:ea typeface="Tahoma" panose="020B0604030504040204" pitchFamily="34" charset="0"/>
                <a:cs typeface="Tahoma" panose="020B0604030504040204" pitchFamily="34" charset="0"/>
              </a:rPr>
              <a:t> Annual General Meeting, </a:t>
            </a:r>
            <a:r>
              <a:rPr lang="en-US" sz="2600" b="1" dirty="0" smtClean="0">
                <a:ea typeface="Tahoma" panose="020B0604030504040204" pitchFamily="34" charset="0"/>
                <a:cs typeface="Tahoma" panose="020B0604030504040204" pitchFamily="34" charset="0"/>
              </a:rPr>
              <a:t>Haiti</a:t>
            </a:r>
          </a:p>
          <a:p>
            <a:pPr lvl="1"/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Expanded the activities to </a:t>
            </a:r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give more time to mini exhibition and committee meetings </a:t>
            </a:r>
            <a:endParaRPr lang="en-US" sz="26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b="1" dirty="0" smtClean="0">
                <a:ea typeface="Tahoma" panose="020B0604030504040204" pitchFamily="34" charset="0"/>
                <a:cs typeface="Tahoma" panose="020B0604030504040204" pitchFamily="34" charset="0"/>
              </a:rPr>
              <a:t>Conclusion of the CANTO IADB BIIPAC Project</a:t>
            </a:r>
          </a:p>
          <a:p>
            <a:pPr lvl="1"/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2 day workshop will be delivered right here in Haiti </a:t>
            </a:r>
          </a:p>
          <a:p>
            <a:pPr lvl="1"/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Reports from all four components will be circulated to all stakeholders</a:t>
            </a:r>
            <a:endParaRPr lang="en-US" sz="26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b="1" dirty="0" smtClean="0">
                <a:ea typeface="Tahoma" panose="020B0604030504040204" pitchFamily="34" charset="0"/>
                <a:cs typeface="Tahoma" panose="020B0604030504040204" pitchFamily="34" charset="0"/>
              </a:rPr>
              <a:t>Girl’s in ICT Day, Regional </a:t>
            </a:r>
            <a:r>
              <a:rPr lang="en-US" sz="2600" b="1" dirty="0" smtClean="0">
                <a:ea typeface="Tahoma" panose="020B0604030504040204" pitchFamily="34" charset="0"/>
                <a:cs typeface="Tahoma" panose="020B0604030504040204" pitchFamily="34" charset="0"/>
              </a:rPr>
              <a:t>Celebrations</a:t>
            </a:r>
          </a:p>
          <a:p>
            <a:pPr lvl="1"/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Promote event in all CANTO member countries </a:t>
            </a:r>
            <a:endParaRPr lang="en-US" sz="26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600" b="1" dirty="0" smtClean="0">
                <a:ea typeface="Tahoma" panose="020B0604030504040204" pitchFamily="34" charset="0"/>
                <a:cs typeface="Tahoma" panose="020B0604030504040204" pitchFamily="34" charset="0"/>
              </a:rPr>
              <a:t>32</a:t>
            </a:r>
            <a:r>
              <a:rPr lang="en-US" sz="2600" b="1" baseline="30000" dirty="0" smtClean="0">
                <a:ea typeface="Tahoma" panose="020B0604030504040204" pitchFamily="34" charset="0"/>
                <a:cs typeface="Tahoma" panose="020B0604030504040204" pitchFamily="34" charset="0"/>
              </a:rPr>
              <a:t>nd</a:t>
            </a:r>
            <a:r>
              <a:rPr lang="en-US" sz="2600" b="1" dirty="0" smtClean="0">
                <a:ea typeface="Tahoma" panose="020B0604030504040204" pitchFamily="34" charset="0"/>
                <a:cs typeface="Tahoma" panose="020B0604030504040204" pitchFamily="34" charset="0"/>
              </a:rPr>
              <a:t> Annual Conference &amp; Trade Exhibition, Puerto </a:t>
            </a:r>
            <a:r>
              <a:rPr lang="en-US" sz="2600" b="1" dirty="0" smtClean="0">
                <a:ea typeface="Tahoma" panose="020B0604030504040204" pitchFamily="34" charset="0"/>
                <a:cs typeface="Tahoma" panose="020B0604030504040204" pitchFamily="34" charset="0"/>
              </a:rPr>
              <a:t>Rico</a:t>
            </a:r>
          </a:p>
          <a:p>
            <a:pPr lvl="1"/>
            <a:r>
              <a:rPr lang="en-US" sz="2600" dirty="0" smtClean="0">
                <a:ea typeface="Tahoma" panose="020B0604030504040204" pitchFamily="34" charset="0"/>
                <a:cs typeface="Tahoma" panose="020B0604030504040204" pitchFamily="34" charset="0"/>
              </a:rPr>
              <a:t>Implement the recommendations from the Surveys 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1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119073"/>
            <a:ext cx="7673288" cy="84029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759" y="1196196"/>
            <a:ext cx="10870721" cy="52046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TT" sz="3500" b="1" dirty="0" smtClean="0">
                <a:ea typeface="Tahoma" panose="020B0604030504040204" pitchFamily="34" charset="0"/>
                <a:cs typeface="Tahoma" panose="020B0604030504040204" pitchFamily="34" charset="0"/>
              </a:rPr>
              <a:t>What We Will Deliver in </a:t>
            </a:r>
            <a:r>
              <a:rPr lang="en-TT" sz="3500" b="1" dirty="0" smtClean="0">
                <a:ea typeface="Tahoma" panose="020B0604030504040204" pitchFamily="34" charset="0"/>
                <a:cs typeface="Tahoma" panose="020B0604030504040204" pitchFamily="34" charset="0"/>
              </a:rPr>
              <a:t>2016 (cont’d)</a:t>
            </a:r>
            <a:endParaRPr lang="en-TT" sz="3500" b="1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 algn="ctr">
              <a:buNone/>
            </a:pPr>
            <a:r>
              <a:rPr lang="en-TT" sz="3500" b="1" dirty="0" smtClean="0"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Laureate 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Partnership </a:t>
            </a:r>
            <a:endParaRPr lang="en-US" sz="2400" b="1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US" sz="2000" dirty="0" smtClean="0">
                <a:ea typeface="Tahoma" panose="020B0604030504040204" pitchFamily="34" charset="0"/>
                <a:cs typeface="Tahoma" panose="020B0604030504040204" pitchFamily="34" charset="0"/>
              </a:rPr>
              <a:t>CANTO members have discounted access to universities - </a:t>
            </a:r>
            <a:r>
              <a:rPr lang="nl-NL" sz="2000" dirty="0" smtClean="0"/>
              <a:t>Walden</a:t>
            </a:r>
            <a:r>
              <a:rPr lang="nl-NL" sz="2000" dirty="0"/>
              <a:t>; University of Liverpool and Roehampton </a:t>
            </a:r>
            <a:endParaRPr lang="en-US" sz="20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Memorandum of understanding with </a:t>
            </a: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ICANN</a:t>
            </a:r>
            <a:endParaRPr lang="en-US" sz="2400" b="1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400" b="1" dirty="0" smtClean="0">
                <a:ea typeface="Tahoma" panose="020B0604030504040204" pitchFamily="34" charset="0"/>
                <a:cs typeface="Tahoma" panose="020B0604030504040204" pitchFamily="34" charset="0"/>
              </a:rPr>
              <a:t>CANTO CSR Initiative </a:t>
            </a:r>
            <a:endParaRPr lang="en-US" sz="2400" b="1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1"/>
            <a:r>
              <a:rPr lang="en-TT" sz="2000" dirty="0"/>
              <a:t>Developed a proposal to develop a CSR initiative – ‘CANTO Product take-back and recycling partnership (Trinidad and Tobago pilot)’</a:t>
            </a: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US" sz="2400" dirty="0" smtClean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293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0" y="119073"/>
            <a:ext cx="7673288" cy="840298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9759" y="1196196"/>
            <a:ext cx="10870721" cy="5204604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TT" sz="3500" b="1" dirty="0" smtClean="0">
                <a:ea typeface="Tahoma" panose="020B0604030504040204" pitchFamily="34" charset="0"/>
                <a:cs typeface="Tahoma" panose="020B0604030504040204" pitchFamily="34" charset="0"/>
              </a:rPr>
              <a:t>It’s A Partnership </a:t>
            </a:r>
          </a:p>
          <a:p>
            <a:pPr marL="514350" indent="-514350">
              <a:buNone/>
            </a:pPr>
            <a:endParaRPr lang="en-US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TT" dirty="0" smtClean="0"/>
              <a:t>Our </a:t>
            </a:r>
            <a:r>
              <a:rPr lang="en-TT" dirty="0"/>
              <a:t>success as an association is directly linked to your active participation in </a:t>
            </a:r>
            <a:r>
              <a:rPr lang="en-TT" dirty="0" smtClean="0"/>
              <a:t>CANTO.  In order for us to align the delivery of our services to properly serve the membership we need to hear from you.</a:t>
            </a:r>
            <a:endParaRPr lang="en-TT" dirty="0"/>
          </a:p>
          <a:p>
            <a:pPr>
              <a:buNone/>
            </a:pPr>
            <a:r>
              <a:rPr lang="en-TT" dirty="0"/>
              <a:t>	</a:t>
            </a:r>
            <a:r>
              <a:rPr lang="en-TT" b="1" i="1" dirty="0" smtClean="0"/>
              <a:t>Tell </a:t>
            </a:r>
            <a:r>
              <a:rPr lang="en-TT" b="1" i="1" dirty="0"/>
              <a:t>us what you want from us through the following:</a:t>
            </a:r>
          </a:p>
          <a:p>
            <a:pPr marL="457200" lvl="1" indent="0">
              <a:buNone/>
            </a:pPr>
            <a:endParaRPr lang="en-TT" dirty="0" smtClean="0"/>
          </a:p>
          <a:p>
            <a:pPr lvl="1"/>
            <a:r>
              <a:rPr lang="en-TT" dirty="0" smtClean="0"/>
              <a:t>Working committees of the Board </a:t>
            </a:r>
          </a:p>
          <a:p>
            <a:pPr lvl="1"/>
            <a:r>
              <a:rPr lang="en-TT" dirty="0" smtClean="0"/>
              <a:t>Evaluation </a:t>
            </a:r>
            <a:r>
              <a:rPr lang="en-TT" dirty="0"/>
              <a:t>Forms</a:t>
            </a:r>
          </a:p>
          <a:p>
            <a:pPr lvl="1"/>
            <a:r>
              <a:rPr lang="en-TT" dirty="0"/>
              <a:t>CANT0 website</a:t>
            </a:r>
          </a:p>
          <a:p>
            <a:pPr lvl="1"/>
            <a:r>
              <a:rPr lang="en-TT" dirty="0"/>
              <a:t>Direct contact with the </a:t>
            </a:r>
            <a:r>
              <a:rPr lang="en-TT" dirty="0" smtClean="0"/>
              <a:t>Secretariat</a:t>
            </a:r>
          </a:p>
          <a:p>
            <a:pPr lvl="1"/>
            <a:endParaRPr lang="en-TT" dirty="0"/>
          </a:p>
          <a:p>
            <a:pPr marL="514350" indent="-514350">
              <a:buFont typeface="+mj-lt"/>
              <a:buAutoNum type="arabicPeriod"/>
            </a:pPr>
            <a:endParaRPr lang="en-US" sz="2400" dirty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en-US" sz="2400" dirty="0" smtClean="0"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 algn="ctr">
              <a:buNone/>
            </a:pPr>
            <a:endParaRPr lang="en-US" sz="2400" dirty="0" smtClean="0"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15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19792</TotalTime>
  <Words>544</Words>
  <Application>Microsoft Office PowerPoint</Application>
  <PresentationFormat>Widescreen</PresentationFormat>
  <Paragraphs>90</Paragraphs>
  <Slides>10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TSTT</dc:creator>
  <cp:lastModifiedBy>Teresa Wankin</cp:lastModifiedBy>
  <cp:revision>304</cp:revision>
  <cp:lastPrinted>2016-02-02T17:09:51Z</cp:lastPrinted>
  <dcterms:created xsi:type="dcterms:W3CDTF">2015-10-07T04:08:21Z</dcterms:created>
  <dcterms:modified xsi:type="dcterms:W3CDTF">2016-02-02T17:12:07Z</dcterms:modified>
</cp:coreProperties>
</file>