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8" r:id="rId2"/>
    <p:sldId id="285" r:id="rId3"/>
    <p:sldId id="323" r:id="rId4"/>
    <p:sldId id="324" r:id="rId5"/>
    <p:sldId id="329" r:id="rId6"/>
    <p:sldId id="328" r:id="rId7"/>
    <p:sldId id="325" r:id="rId8"/>
    <p:sldId id="330" r:id="rId9"/>
    <p:sldId id="327" r:id="rId10"/>
    <p:sldId id="305" r:id="rId11"/>
  </p:sldIdLst>
  <p:sldSz cx="12192000" cy="6858000"/>
  <p:notesSz cx="70866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9696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98" autoAdjust="0"/>
    <p:restoredTop sz="85817" autoAdjust="0"/>
  </p:normalViewPr>
  <p:slideViewPr>
    <p:cSldViewPr snapToGrid="0">
      <p:cViewPr varScale="1">
        <p:scale>
          <a:sx n="64" d="100"/>
          <a:sy n="64" d="100"/>
        </p:scale>
        <p:origin x="402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70257"/>
          </a:xfrm>
          <a:prstGeom prst="rect">
            <a:avLst/>
          </a:prstGeom>
        </p:spPr>
        <p:txBody>
          <a:bodyPr vert="horz" lIns="94044" tIns="47022" rIns="94044" bIns="4702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100" y="0"/>
            <a:ext cx="3070860" cy="470257"/>
          </a:xfrm>
          <a:prstGeom prst="rect">
            <a:avLst/>
          </a:prstGeom>
        </p:spPr>
        <p:txBody>
          <a:bodyPr vert="horz" lIns="94044" tIns="47022" rIns="94044" bIns="47022" rtlCol="0"/>
          <a:lstStyle>
            <a:lvl1pPr algn="r">
              <a:defRPr sz="1200"/>
            </a:lvl1pPr>
          </a:lstStyle>
          <a:p>
            <a:fld id="{2E44241C-D550-4F84-B838-C08F3D9A9DC3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1838" y="1171575"/>
            <a:ext cx="5622925" cy="3162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44" tIns="47022" rIns="94044" bIns="4702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660" y="4510563"/>
            <a:ext cx="5669280" cy="3690462"/>
          </a:xfrm>
          <a:prstGeom prst="rect">
            <a:avLst/>
          </a:prstGeom>
        </p:spPr>
        <p:txBody>
          <a:bodyPr vert="horz" lIns="94044" tIns="47022" rIns="94044" bIns="4702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344"/>
            <a:ext cx="3070860" cy="470256"/>
          </a:xfrm>
          <a:prstGeom prst="rect">
            <a:avLst/>
          </a:prstGeom>
        </p:spPr>
        <p:txBody>
          <a:bodyPr vert="horz" lIns="94044" tIns="47022" rIns="94044" bIns="4702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100" y="8902344"/>
            <a:ext cx="3070860" cy="470256"/>
          </a:xfrm>
          <a:prstGeom prst="rect">
            <a:avLst/>
          </a:prstGeom>
        </p:spPr>
        <p:txBody>
          <a:bodyPr vert="horz" lIns="94044" tIns="47022" rIns="94044" bIns="47022" rtlCol="0" anchor="b"/>
          <a:lstStyle>
            <a:lvl1pPr algn="r">
              <a:defRPr sz="1200"/>
            </a:lvl1pPr>
          </a:lstStyle>
          <a:p>
            <a:fld id="{CD9B686F-B2D5-4AD0-8A08-86F87C0FDC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449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T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9B686F-B2D5-4AD0-8A08-86F87C0FDC3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5805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T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9B686F-B2D5-4AD0-8A08-86F87C0FDC3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190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ADEC-D921-40F2-AF2D-93B1A005EA14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A3CCA-F799-4E4B-A49E-A54A80EC85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965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ADEC-D921-40F2-AF2D-93B1A005EA14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A3CCA-F799-4E4B-A49E-A54A80EC85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721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ADEC-D921-40F2-AF2D-93B1A005EA14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A3CCA-F799-4E4B-A49E-A54A80EC85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110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ADEC-D921-40F2-AF2D-93B1A005EA14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A3CCA-F799-4E4B-A49E-A54A80EC85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990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ADEC-D921-40F2-AF2D-93B1A005EA14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A3CCA-F799-4E4B-A49E-A54A80EC85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436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ADEC-D921-40F2-AF2D-93B1A005EA14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A3CCA-F799-4E4B-A49E-A54A80EC85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245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ADEC-D921-40F2-AF2D-93B1A005EA14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A3CCA-F799-4E4B-A49E-A54A80EC85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818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ADEC-D921-40F2-AF2D-93B1A005EA14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A3CCA-F799-4E4B-A49E-A54A80EC85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57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ADEC-D921-40F2-AF2D-93B1A005EA14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A3CCA-F799-4E4B-A49E-A54A80EC85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212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ADEC-D921-40F2-AF2D-93B1A005EA14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A3CCA-F799-4E4B-A49E-A54A80EC85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459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ADEC-D921-40F2-AF2D-93B1A005EA14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A3CCA-F799-4E4B-A49E-A54A80EC85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280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EADEC-D921-40F2-AF2D-93B1A005EA14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0A3CCA-F799-4E4B-A49E-A54A80EC85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656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9862"/>
            <a:ext cx="7802419" cy="85443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3230" y="1540812"/>
            <a:ext cx="10515600" cy="171205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32</a:t>
            </a:r>
            <a:r>
              <a:rPr lang="en-US" sz="4800" b="1" baseline="30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nd</a:t>
            </a:r>
            <a:r>
              <a:rPr lang="en-US" sz="4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Annual General Meeting </a:t>
            </a:r>
            <a:endParaRPr lang="en-US" sz="48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sz="4800" b="1" baseline="30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nd</a:t>
            </a:r>
            <a:r>
              <a:rPr lang="en-US" sz="4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February 2016</a:t>
            </a:r>
            <a:r>
              <a:rPr lang="en-US" sz="4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Haiti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08879" y="3387777"/>
            <a:ext cx="85893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TT" sz="4800" b="1" dirty="0" smtClean="0"/>
              <a:t>Secretariat Report 2016</a:t>
            </a:r>
            <a:endParaRPr lang="en-TT" sz="4800" b="1" dirty="0"/>
          </a:p>
        </p:txBody>
      </p:sp>
      <p:sp>
        <p:nvSpPr>
          <p:cNvPr id="6" name="Rectangle 5"/>
          <p:cNvSpPr/>
          <p:nvPr/>
        </p:nvSpPr>
        <p:spPr>
          <a:xfrm>
            <a:off x="2838137" y="4875648"/>
            <a:ext cx="6096000" cy="136652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endParaRPr lang="en-US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lvl="0" algn="ctr">
              <a:spcBef>
                <a:spcPct val="20000"/>
              </a:spcBef>
              <a:defRPr/>
            </a:pPr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Teresa 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Wankin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Secretary General Ag.,</a:t>
            </a:r>
            <a:endPara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lvl="0" algn="ctr">
              <a:spcBef>
                <a:spcPct val="20000"/>
              </a:spcBef>
              <a:defRPr/>
            </a:pP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CANTO</a:t>
            </a:r>
          </a:p>
        </p:txBody>
      </p:sp>
    </p:spTree>
    <p:extLst>
      <p:ext uri="{BB962C8B-B14F-4D97-AF65-F5344CB8AC3E}">
        <p14:creationId xmlns:p14="http://schemas.microsoft.com/office/powerpoint/2010/main" val="882870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7671" y="2778125"/>
            <a:ext cx="10515600" cy="225107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5000" b="1" dirty="0" smtClean="0"/>
              <a:t>Thank You</a:t>
            </a:r>
          </a:p>
          <a:p>
            <a:pPr marL="0" indent="0" algn="ctr">
              <a:buNone/>
            </a:pPr>
            <a:r>
              <a:rPr lang="en-US" sz="5000" b="1" dirty="0" smtClean="0"/>
              <a:t>Teresa Wankin</a:t>
            </a:r>
          </a:p>
          <a:p>
            <a:pPr marL="0" indent="0" algn="ctr">
              <a:buNone/>
            </a:pPr>
            <a:r>
              <a:rPr lang="en-US" sz="5000" b="1" dirty="0" smtClean="0"/>
              <a:t>CANTO</a:t>
            </a:r>
          </a:p>
          <a:p>
            <a:pPr marL="0" indent="0" algn="ctr">
              <a:buNone/>
            </a:pPr>
            <a:endParaRPr lang="en-US" sz="50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056" y="23814"/>
            <a:ext cx="8059586" cy="755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8275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19073"/>
            <a:ext cx="7673288" cy="84029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079" y="1500996"/>
            <a:ext cx="10870721" cy="507233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500" b="1" dirty="0" smtClean="0">
                <a:ea typeface="Tahoma" panose="020B0604030504040204" pitchFamily="34" charset="0"/>
                <a:cs typeface="Tahoma" panose="020B0604030504040204" pitchFamily="34" charset="0"/>
              </a:rPr>
              <a:t>Contents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ea typeface="Tahoma" panose="020B0604030504040204" pitchFamily="34" charset="0"/>
                <a:cs typeface="Tahoma" panose="020B0604030504040204" pitchFamily="34" charset="0"/>
              </a:rPr>
              <a:t>CANTO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ea typeface="Tahoma" panose="020B0604030504040204" pitchFamily="34" charset="0"/>
                <a:cs typeface="Tahoma" panose="020B0604030504040204" pitchFamily="34" charset="0"/>
              </a:rPr>
              <a:t>Vision and Mission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ea typeface="Tahoma" panose="020B0604030504040204" pitchFamily="34" charset="0"/>
                <a:cs typeface="Tahoma" panose="020B0604030504040204" pitchFamily="34" charset="0"/>
              </a:rPr>
              <a:t>What we have done in 2015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ea typeface="Tahoma" panose="020B0604030504040204" pitchFamily="34" charset="0"/>
                <a:cs typeface="Tahoma" panose="020B0604030504040204" pitchFamily="34" charset="0"/>
              </a:rPr>
              <a:t>Our commitment to you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ea typeface="Tahoma" panose="020B0604030504040204" pitchFamily="34" charset="0"/>
                <a:cs typeface="Tahoma" panose="020B0604030504040204" pitchFamily="34" charset="0"/>
              </a:rPr>
              <a:t>What we will deliver in 2016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ea typeface="Tahoma" panose="020B0604030504040204" pitchFamily="34" charset="0"/>
                <a:cs typeface="Tahoma" panose="020B0604030504040204" pitchFamily="34" charset="0"/>
              </a:rPr>
              <a:t>It’s a Partnership </a:t>
            </a:r>
          </a:p>
        </p:txBody>
      </p:sp>
    </p:spTree>
    <p:extLst>
      <p:ext uri="{BB962C8B-B14F-4D97-AF65-F5344CB8AC3E}">
        <p14:creationId xmlns:p14="http://schemas.microsoft.com/office/powerpoint/2010/main" val="394215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15741"/>
            <a:ext cx="6895475" cy="75512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4999" y="1318115"/>
            <a:ext cx="10870721" cy="535250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500" b="1" dirty="0" smtClean="0">
                <a:ea typeface="Tahoma" panose="020B0604030504040204" pitchFamily="34" charset="0"/>
                <a:cs typeface="Tahoma" panose="020B0604030504040204" pitchFamily="34" charset="0"/>
              </a:rPr>
              <a:t>Vision &amp; </a:t>
            </a:r>
            <a:r>
              <a:rPr lang="en-US" sz="3500" b="1" dirty="0" smtClean="0">
                <a:ea typeface="Tahoma" panose="020B0604030504040204" pitchFamily="34" charset="0"/>
                <a:cs typeface="Tahoma" panose="020B0604030504040204" pitchFamily="34" charset="0"/>
              </a:rPr>
              <a:t>Mission</a:t>
            </a:r>
          </a:p>
          <a:p>
            <a:pPr marL="0" indent="0" algn="ctr">
              <a:buNone/>
            </a:pPr>
            <a:endParaRPr lang="en-US" dirty="0" smtClean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indent="-514350" algn="ctr">
              <a:buNone/>
            </a:pPr>
            <a:r>
              <a:rPr lang="en-US" b="1" dirty="0" smtClean="0">
                <a:ea typeface="Tahoma" panose="020B0604030504040204" pitchFamily="34" charset="0"/>
                <a:cs typeface="Tahoma" panose="020B0604030504040204" pitchFamily="34" charset="0"/>
              </a:rPr>
              <a:t>Vision:</a:t>
            </a:r>
          </a:p>
          <a:p>
            <a:pPr marL="514350" indent="-514350" algn="ctr">
              <a:buNone/>
            </a:pPr>
            <a:r>
              <a:rPr lang="en-US" dirty="0" smtClean="0">
                <a:ea typeface="Tahoma" panose="020B0604030504040204" pitchFamily="34" charset="0"/>
                <a:cs typeface="Tahoma" panose="020B0604030504040204" pitchFamily="34" charset="0"/>
              </a:rPr>
              <a:t> “To become the leading authority in shaping information and </a:t>
            </a:r>
            <a:r>
              <a:rPr lang="en-US" dirty="0" smtClean="0">
                <a:ea typeface="Tahoma" panose="020B0604030504040204" pitchFamily="34" charset="0"/>
                <a:cs typeface="Tahoma" panose="020B0604030504040204" pitchFamily="34" charset="0"/>
              </a:rPr>
              <a:t>communication </a:t>
            </a:r>
            <a:r>
              <a:rPr lang="en-US" dirty="0" smtClean="0">
                <a:ea typeface="Tahoma" panose="020B0604030504040204" pitchFamily="34" charset="0"/>
                <a:cs typeface="Tahoma" panose="020B0604030504040204" pitchFamily="34" charset="0"/>
              </a:rPr>
              <a:t>in the Caribbean</a:t>
            </a:r>
            <a:r>
              <a:rPr lang="en-US" dirty="0" smtClean="0">
                <a:ea typeface="Tahoma" panose="020B0604030504040204" pitchFamily="34" charset="0"/>
                <a:cs typeface="Tahoma" panose="020B0604030504040204" pitchFamily="34" charset="0"/>
              </a:rPr>
              <a:t>”</a:t>
            </a:r>
            <a:endParaRPr lang="en-US" dirty="0" smtClean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indent="-514350" algn="ctr">
              <a:buNone/>
            </a:pPr>
            <a:r>
              <a:rPr lang="en-US" b="1" dirty="0" smtClean="0">
                <a:ea typeface="Tahoma" panose="020B0604030504040204" pitchFamily="34" charset="0"/>
                <a:cs typeface="Tahoma" panose="020B0604030504040204" pitchFamily="34" charset="0"/>
              </a:rPr>
              <a:t>Mission:</a:t>
            </a:r>
          </a:p>
          <a:p>
            <a:pPr marL="514350" indent="-514350" algn="ctr">
              <a:buNone/>
            </a:pPr>
            <a:r>
              <a:rPr lang="en-US" dirty="0" smtClean="0">
                <a:ea typeface="Tahoma" panose="020B0604030504040204" pitchFamily="34" charset="0"/>
                <a:cs typeface="Tahoma" panose="020B0604030504040204" pitchFamily="34" charset="0"/>
              </a:rPr>
              <a:t>“Influence the innovation and development of ICT solutions for the </a:t>
            </a:r>
            <a:endParaRPr lang="en-US" dirty="0" smtClean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indent="-514350" algn="ctr">
              <a:buNone/>
            </a:pPr>
            <a:r>
              <a:rPr lang="en-US" dirty="0" smtClean="0">
                <a:ea typeface="Tahoma" panose="020B0604030504040204" pitchFamily="34" charset="0"/>
                <a:cs typeface="Tahoma" panose="020B0604030504040204" pitchFamily="34" charset="0"/>
              </a:rPr>
              <a:t>benefit </a:t>
            </a:r>
            <a:r>
              <a:rPr lang="en-US" dirty="0" smtClean="0">
                <a:ea typeface="Tahoma" panose="020B0604030504040204" pitchFamily="34" charset="0"/>
                <a:cs typeface="Tahoma" panose="020B0604030504040204" pitchFamily="34" charset="0"/>
              </a:rPr>
              <a:t>of members by developing, navigating and </a:t>
            </a:r>
            <a:r>
              <a:rPr lang="en-US" dirty="0" smtClean="0">
                <a:ea typeface="Tahoma" panose="020B0604030504040204" pitchFamily="34" charset="0"/>
                <a:cs typeface="Tahoma" panose="020B0604030504040204" pitchFamily="34" charset="0"/>
              </a:rPr>
              <a:t>leveraging relationships with </a:t>
            </a:r>
            <a:r>
              <a:rPr lang="en-US" dirty="0" smtClean="0">
                <a:ea typeface="Tahoma" panose="020B0604030504040204" pitchFamily="34" charset="0"/>
                <a:cs typeface="Tahoma" panose="020B0604030504040204" pitchFamily="34" charset="0"/>
              </a:rPr>
              <a:t>all stakeholders. </a:t>
            </a:r>
            <a:endParaRPr lang="en-US" dirty="0" smtClean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indent="-514350" algn="ctr">
              <a:buNone/>
            </a:pPr>
            <a:r>
              <a:rPr lang="en-US" dirty="0" smtClean="0">
                <a:ea typeface="Tahoma" panose="020B0604030504040204" pitchFamily="34" charset="0"/>
                <a:cs typeface="Tahoma" panose="020B0604030504040204" pitchFamily="34" charset="0"/>
              </a:rPr>
              <a:t>Advocate </a:t>
            </a:r>
            <a:r>
              <a:rPr lang="en-US" dirty="0" smtClean="0">
                <a:ea typeface="Tahoma" panose="020B0604030504040204" pitchFamily="34" charset="0"/>
                <a:cs typeface="Tahoma" panose="020B0604030504040204" pitchFamily="34" charset="0"/>
              </a:rPr>
              <a:t>for policies, legislation and rules which </a:t>
            </a:r>
            <a:r>
              <a:rPr lang="en-US" dirty="0" smtClean="0"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dirty="0" smtClean="0"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dirty="0" smtClean="0">
                <a:ea typeface="Tahoma" panose="020B0604030504040204" pitchFamily="34" charset="0"/>
                <a:cs typeface="Tahoma" panose="020B0604030504040204" pitchFamily="34" charset="0"/>
              </a:rPr>
              <a:t>advance </a:t>
            </a:r>
            <a:r>
              <a:rPr lang="en-US" dirty="0" smtClean="0">
                <a:ea typeface="Tahoma" panose="020B0604030504040204" pitchFamily="34" charset="0"/>
                <a:cs typeface="Tahoma" panose="020B0604030504040204" pitchFamily="34" charset="0"/>
              </a:rPr>
              <a:t>the creation of an environment which facilitates the </a:t>
            </a:r>
            <a:endParaRPr lang="en-US" dirty="0" smtClean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indent="-514350" algn="ctr">
              <a:buNone/>
            </a:pPr>
            <a:r>
              <a:rPr lang="en-US" dirty="0" smtClean="0">
                <a:ea typeface="Tahoma" panose="020B0604030504040204" pitchFamily="34" charset="0"/>
                <a:cs typeface="Tahoma" panose="020B0604030504040204" pitchFamily="34" charset="0"/>
              </a:rPr>
              <a:t>deployment </a:t>
            </a:r>
            <a:r>
              <a:rPr lang="en-US" dirty="0" smtClean="0">
                <a:ea typeface="Tahoma" panose="020B0604030504040204" pitchFamily="34" charset="0"/>
                <a:cs typeface="Tahoma" panose="020B0604030504040204" pitchFamily="34" charset="0"/>
              </a:rPr>
              <a:t>of services and technologies around the region”</a:t>
            </a:r>
          </a:p>
          <a:p>
            <a:pPr marL="514350" indent="-514350">
              <a:buNone/>
            </a:pPr>
            <a:endParaRPr lang="en-US" dirty="0" smtClean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215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19073"/>
            <a:ext cx="7673288" cy="84029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9759" y="1196196"/>
            <a:ext cx="10870721" cy="5204604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TT" sz="3500" b="1" dirty="0" smtClean="0">
                <a:ea typeface="Tahoma" panose="020B0604030504040204" pitchFamily="34" charset="0"/>
                <a:cs typeface="Tahoma" panose="020B0604030504040204" pitchFamily="34" charset="0"/>
              </a:rPr>
              <a:t>What We Have Done in 2015</a:t>
            </a:r>
          </a:p>
          <a:p>
            <a:pPr marL="514350" indent="-514350">
              <a:buNone/>
            </a:pPr>
            <a:endParaRPr lang="en-US" sz="2400" dirty="0" smtClean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b="1" dirty="0" smtClean="0">
                <a:ea typeface="Tahoma" panose="020B0604030504040204" pitchFamily="34" charset="0"/>
                <a:cs typeface="Tahoma" panose="020B0604030504040204" pitchFamily="34" charset="0"/>
              </a:rPr>
              <a:t>31</a:t>
            </a:r>
            <a:r>
              <a:rPr lang="en-US" sz="2400" b="1" baseline="30000" dirty="0" smtClean="0">
                <a:ea typeface="Tahoma" panose="020B0604030504040204" pitchFamily="34" charset="0"/>
                <a:cs typeface="Tahoma" panose="020B0604030504040204" pitchFamily="34" charset="0"/>
              </a:rPr>
              <a:t>st</a:t>
            </a:r>
            <a:r>
              <a:rPr lang="en-US" sz="2400" b="1" dirty="0" smtClean="0">
                <a:ea typeface="Tahoma" panose="020B0604030504040204" pitchFamily="34" charset="0"/>
                <a:cs typeface="Tahoma" panose="020B0604030504040204" pitchFamily="34" charset="0"/>
              </a:rPr>
              <a:t> Annual General Meeting, Suriname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1" dirty="0" smtClean="0">
                <a:ea typeface="Tahoma" panose="020B0604030504040204" pitchFamily="34" charset="0"/>
                <a:cs typeface="Tahoma" panose="020B0604030504040204" pitchFamily="34" charset="0"/>
              </a:rPr>
              <a:t>Broadband Infrastructure and Public Awareness in the Caribbean (BIIPAC</a:t>
            </a:r>
            <a:r>
              <a:rPr lang="en-US" sz="2400" b="1" dirty="0" smtClean="0"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lvl="1"/>
            <a:r>
              <a:rPr lang="en-US" dirty="0" smtClean="0">
                <a:ea typeface="Tahoma" panose="020B0604030504040204" pitchFamily="34" charset="0"/>
                <a:cs typeface="Tahoma" panose="020B0604030504040204" pitchFamily="34" charset="0"/>
              </a:rPr>
              <a:t>Eight countries participated in this project: Barbados, Belize, Dominican Republic, Guyana, Haiti, Jamaica, Suriname, Trinidad and Tobago</a:t>
            </a:r>
            <a:endParaRPr lang="en-US" dirty="0" smtClean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b="1" dirty="0" smtClean="0">
                <a:ea typeface="Tahoma" panose="020B0604030504040204" pitchFamily="34" charset="0"/>
                <a:cs typeface="Tahoma" panose="020B0604030504040204" pitchFamily="34" charset="0"/>
              </a:rPr>
              <a:t>Girls in ICT Day, </a:t>
            </a:r>
            <a:r>
              <a:rPr lang="en-US" sz="2400" b="1" dirty="0" smtClean="0">
                <a:ea typeface="Tahoma" panose="020B0604030504040204" pitchFamily="34" charset="0"/>
                <a:cs typeface="Tahoma" panose="020B0604030504040204" pitchFamily="34" charset="0"/>
              </a:rPr>
              <a:t>Regional</a:t>
            </a:r>
          </a:p>
          <a:p>
            <a:pPr lvl="1"/>
            <a:r>
              <a:rPr lang="en-US" dirty="0" smtClean="0">
                <a:ea typeface="Tahoma" panose="020B0604030504040204" pitchFamily="34" charset="0"/>
                <a:cs typeface="Tahoma" panose="020B0604030504040204" pitchFamily="34" charset="0"/>
              </a:rPr>
              <a:t>Software Competition among secondary school students in CANTO member countries – Ms. Tysha Roches of Belize won the competition.</a:t>
            </a:r>
            <a:endParaRPr lang="en-US" dirty="0" smtClean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b="1" dirty="0" smtClean="0">
                <a:ea typeface="Tahoma" panose="020B0604030504040204" pitchFamily="34" charset="0"/>
                <a:cs typeface="Tahoma" panose="020B0604030504040204" pitchFamily="34" charset="0"/>
              </a:rPr>
              <a:t>WTISD Regional Video </a:t>
            </a:r>
            <a:r>
              <a:rPr lang="en-US" sz="2400" b="1" dirty="0" smtClean="0">
                <a:ea typeface="Tahoma" panose="020B0604030504040204" pitchFamily="34" charset="0"/>
                <a:cs typeface="Tahoma" panose="020B0604030504040204" pitchFamily="34" charset="0"/>
              </a:rPr>
              <a:t>Competition</a:t>
            </a:r>
          </a:p>
          <a:p>
            <a:pPr lvl="1"/>
            <a:r>
              <a:rPr lang="en-US" dirty="0" smtClean="0">
                <a:ea typeface="Tahoma" panose="020B0604030504040204" pitchFamily="34" charset="0"/>
                <a:cs typeface="Tahoma" panose="020B0604030504040204" pitchFamily="34" charset="0"/>
              </a:rPr>
              <a:t>Competition run in member countries </a:t>
            </a:r>
            <a:endParaRPr lang="en-US" dirty="0" smtClean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b="1" dirty="0" smtClean="0">
                <a:ea typeface="Tahoma" panose="020B0604030504040204" pitchFamily="34" charset="0"/>
                <a:cs typeface="Tahoma" panose="020B0604030504040204" pitchFamily="34" charset="0"/>
              </a:rPr>
              <a:t>31</a:t>
            </a:r>
            <a:r>
              <a:rPr lang="en-US" sz="2400" b="1" baseline="30000" dirty="0" smtClean="0">
                <a:ea typeface="Tahoma" panose="020B0604030504040204" pitchFamily="34" charset="0"/>
                <a:cs typeface="Tahoma" panose="020B0604030504040204" pitchFamily="34" charset="0"/>
              </a:rPr>
              <a:t>st</a:t>
            </a:r>
            <a:r>
              <a:rPr lang="en-US" sz="2400" b="1" dirty="0" smtClean="0">
                <a:ea typeface="Tahoma" panose="020B0604030504040204" pitchFamily="34" charset="0"/>
                <a:cs typeface="Tahoma" panose="020B0604030504040204" pitchFamily="34" charset="0"/>
              </a:rPr>
              <a:t> Annual Conference &amp; Trade Exhibition, </a:t>
            </a:r>
            <a:r>
              <a:rPr lang="en-US" sz="2400" b="1" dirty="0" smtClean="0">
                <a:ea typeface="Tahoma" panose="020B0604030504040204" pitchFamily="34" charset="0"/>
                <a:cs typeface="Tahoma" panose="020B0604030504040204" pitchFamily="34" charset="0"/>
              </a:rPr>
              <a:t>Miami</a:t>
            </a:r>
          </a:p>
          <a:p>
            <a:pPr lvl="1"/>
            <a:r>
              <a:rPr lang="en-US" dirty="0" smtClean="0">
                <a:ea typeface="Tahoma" panose="020B0604030504040204" pitchFamily="34" charset="0"/>
                <a:cs typeface="Tahoma" panose="020B0604030504040204" pitchFamily="34" charset="0"/>
              </a:rPr>
              <a:t>Promotion of technical content and cutting edge technology for all telecom stakeholders in the region </a:t>
            </a:r>
            <a:endParaRPr lang="en-US" dirty="0" smtClean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2400" dirty="0" smtClean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215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19073"/>
            <a:ext cx="7673288" cy="84029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9759" y="1196196"/>
            <a:ext cx="10870721" cy="52046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TT" sz="3500" b="1" dirty="0" smtClean="0">
                <a:ea typeface="Tahoma" panose="020B0604030504040204" pitchFamily="34" charset="0"/>
                <a:cs typeface="Tahoma" panose="020B0604030504040204" pitchFamily="34" charset="0"/>
              </a:rPr>
              <a:t>What We Have Done in </a:t>
            </a:r>
            <a:r>
              <a:rPr lang="en-TT" sz="3500" b="1" dirty="0" smtClean="0">
                <a:ea typeface="Tahoma" panose="020B0604030504040204" pitchFamily="34" charset="0"/>
                <a:cs typeface="Tahoma" panose="020B0604030504040204" pitchFamily="34" charset="0"/>
              </a:rPr>
              <a:t>2015 (cont’d)</a:t>
            </a:r>
            <a:endParaRPr lang="en-TT" sz="3500" b="1" dirty="0" smtClean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indent="-514350">
              <a:buNone/>
            </a:pPr>
            <a:endParaRPr lang="en-US" sz="2400" dirty="0" smtClean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b="1" dirty="0" smtClean="0">
                <a:ea typeface="Tahoma" panose="020B0604030504040204" pitchFamily="34" charset="0"/>
                <a:cs typeface="Tahoma" panose="020B0604030504040204" pitchFamily="34" charset="0"/>
              </a:rPr>
              <a:t>CANTO/</a:t>
            </a:r>
            <a:r>
              <a:rPr lang="en-US" sz="2400" b="1" dirty="0" err="1" smtClean="0">
                <a:ea typeface="Tahoma" panose="020B0604030504040204" pitchFamily="34" charset="0"/>
                <a:cs typeface="Tahoma" panose="020B0604030504040204" pitchFamily="34" charset="0"/>
              </a:rPr>
              <a:t>Domus</a:t>
            </a:r>
            <a:r>
              <a:rPr lang="en-US" sz="2400" b="1" dirty="0" smtClean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 smtClean="0">
                <a:ea typeface="Tahoma" panose="020B0604030504040204" pitchFamily="34" charset="0"/>
                <a:cs typeface="Tahoma" panose="020B0604030504040204" pitchFamily="34" charset="0"/>
              </a:rPr>
              <a:t>Semo</a:t>
            </a:r>
            <a:r>
              <a:rPr lang="en-US" sz="2400" b="1" dirty="0" smtClean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 smtClean="0">
                <a:ea typeface="Tahoma" panose="020B0604030504040204" pitchFamily="34" charset="0"/>
                <a:cs typeface="Tahoma" panose="020B0604030504040204" pitchFamily="34" charset="0"/>
              </a:rPr>
              <a:t>Sancus</a:t>
            </a:r>
            <a:r>
              <a:rPr lang="en-US" sz="2400" b="1" dirty="0" smtClean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 smtClean="0">
                <a:ea typeface="Tahoma" panose="020B0604030504040204" pitchFamily="34" charset="0"/>
                <a:cs typeface="Tahoma" panose="020B0604030504040204" pitchFamily="34" charset="0"/>
              </a:rPr>
              <a:t>Piedata</a:t>
            </a:r>
            <a:r>
              <a:rPr lang="en-US" sz="2400" b="1" dirty="0" smtClean="0">
                <a:ea typeface="Tahoma" panose="020B0604030504040204" pitchFamily="34" charset="0"/>
                <a:cs typeface="Tahoma" panose="020B0604030504040204" pitchFamily="34" charset="0"/>
              </a:rPr>
              <a:t> Hackathon </a:t>
            </a:r>
            <a:r>
              <a:rPr lang="en-US" sz="2400" b="1" dirty="0" smtClean="0">
                <a:ea typeface="Tahoma" panose="020B0604030504040204" pitchFamily="34" charset="0"/>
                <a:cs typeface="Tahoma" panose="020B0604030504040204" pitchFamily="34" charset="0"/>
              </a:rPr>
              <a:t>Launch</a:t>
            </a:r>
          </a:p>
          <a:p>
            <a:pPr lvl="1"/>
            <a:r>
              <a:rPr lang="en-US" dirty="0" smtClean="0">
                <a:ea typeface="Tahoma" panose="020B0604030504040204" pitchFamily="34" charset="0"/>
                <a:cs typeface="Tahoma" panose="020B0604030504040204" pitchFamily="34" charset="0"/>
              </a:rPr>
              <a:t>Actively engage the youths to ensure that CANTO reach this stakeholder group </a:t>
            </a:r>
          </a:p>
          <a:p>
            <a:pPr lvl="1"/>
            <a:r>
              <a:rPr lang="en-US" dirty="0" smtClean="0">
                <a:ea typeface="Tahoma" panose="020B0604030504040204" pitchFamily="34" charset="0"/>
                <a:cs typeface="Tahoma" panose="020B0604030504040204" pitchFamily="34" charset="0"/>
              </a:rPr>
              <a:t>5 teams from Suriname, Jamaica, Belize participated – Team Jamaica won </a:t>
            </a:r>
            <a:endParaRPr lang="en-US" dirty="0" smtClean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b="1" dirty="0" smtClean="0">
                <a:ea typeface="Tahoma" panose="020B0604030504040204" pitchFamily="34" charset="0"/>
                <a:cs typeface="Tahoma" panose="020B0604030504040204" pitchFamily="34" charset="0"/>
              </a:rPr>
              <a:t>WRC-15 Caribbean Stakeholders Preparatory </a:t>
            </a:r>
            <a:r>
              <a:rPr lang="en-US" sz="2400" b="1" dirty="0" smtClean="0">
                <a:ea typeface="Tahoma" panose="020B0604030504040204" pitchFamily="34" charset="0"/>
                <a:cs typeface="Tahoma" panose="020B0604030504040204" pitchFamily="34" charset="0"/>
              </a:rPr>
              <a:t>Discussions</a:t>
            </a:r>
          </a:p>
          <a:p>
            <a:pPr lvl="1"/>
            <a:r>
              <a:rPr lang="en-US" dirty="0" smtClean="0">
                <a:ea typeface="Tahoma" panose="020B0604030504040204" pitchFamily="34" charset="0"/>
                <a:cs typeface="Tahoma" panose="020B0604030504040204" pitchFamily="34" charset="0"/>
              </a:rPr>
              <a:t>Led by the Regulatory Committee -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1" dirty="0" smtClean="0">
                <a:ea typeface="Tahoma" panose="020B0604030504040204" pitchFamily="34" charset="0"/>
                <a:cs typeface="Tahoma" panose="020B0604030504040204" pitchFamily="34" charset="0"/>
              </a:rPr>
              <a:t>Caribbean </a:t>
            </a:r>
            <a:r>
              <a:rPr lang="en-US" sz="2400" b="1" dirty="0" smtClean="0">
                <a:ea typeface="Tahoma" panose="020B0604030504040204" pitchFamily="34" charset="0"/>
                <a:cs typeface="Tahoma" panose="020B0604030504040204" pitchFamily="34" charset="0"/>
              </a:rPr>
              <a:t>Women in ICTs (CWIC) – Empowering Women Through ICTs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1" dirty="0" smtClean="0">
                <a:ea typeface="Tahoma" panose="020B0604030504040204" pitchFamily="34" charset="0"/>
                <a:cs typeface="Tahoma" panose="020B0604030504040204" pitchFamily="34" charset="0"/>
              </a:rPr>
              <a:t>9</a:t>
            </a:r>
            <a:r>
              <a:rPr lang="en-US" sz="2400" b="1" baseline="30000" dirty="0" smtClean="0"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US" sz="2400" b="1" dirty="0" smtClean="0">
                <a:ea typeface="Tahoma" panose="020B0604030504040204" pitchFamily="34" charset="0"/>
                <a:cs typeface="Tahoma" panose="020B0604030504040204" pitchFamily="34" charset="0"/>
              </a:rPr>
              <a:t> Annual HR Forum, </a:t>
            </a:r>
            <a:r>
              <a:rPr lang="en-US" sz="2400" b="1" dirty="0" smtClean="0">
                <a:ea typeface="Tahoma" panose="020B0604030504040204" pitchFamily="34" charset="0"/>
                <a:cs typeface="Tahoma" panose="020B0604030504040204" pitchFamily="34" charset="0"/>
              </a:rPr>
              <a:t>Miami</a:t>
            </a:r>
            <a:endParaRPr lang="en-US" sz="2400" b="1" dirty="0" smtClean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b="1" dirty="0" smtClean="0"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sz="2400" b="1" baseline="30000" dirty="0" smtClean="0">
                <a:ea typeface="Tahoma" panose="020B0604030504040204" pitchFamily="34" charset="0"/>
                <a:cs typeface="Tahoma" panose="020B0604030504040204" pitchFamily="34" charset="0"/>
              </a:rPr>
              <a:t>nd</a:t>
            </a:r>
            <a:r>
              <a:rPr lang="en-US" sz="2400" b="1" dirty="0" smtClean="0">
                <a:ea typeface="Tahoma" panose="020B0604030504040204" pitchFamily="34" charset="0"/>
                <a:cs typeface="Tahoma" panose="020B0604030504040204" pitchFamily="34" charset="0"/>
              </a:rPr>
              <a:t> Annual Marketing Forum 2015, Miami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 smtClean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6205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19073"/>
            <a:ext cx="7673288" cy="84029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9759" y="1196196"/>
            <a:ext cx="10870721" cy="52046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TT" sz="3500" b="1" dirty="0" smtClean="0">
                <a:ea typeface="Tahoma" panose="020B0604030504040204" pitchFamily="34" charset="0"/>
                <a:cs typeface="Tahoma" panose="020B0604030504040204" pitchFamily="34" charset="0"/>
              </a:rPr>
              <a:t>Our Commitment To </a:t>
            </a:r>
            <a:r>
              <a:rPr lang="en-TT" sz="3500" b="1" dirty="0" smtClean="0">
                <a:ea typeface="Tahoma" panose="020B0604030504040204" pitchFamily="34" charset="0"/>
                <a:cs typeface="Tahoma" panose="020B0604030504040204" pitchFamily="34" charset="0"/>
              </a:rPr>
              <a:t>You</a:t>
            </a:r>
          </a:p>
          <a:p>
            <a:pPr marL="514350" indent="-514350">
              <a:buFont typeface="+mj-lt"/>
              <a:buAutoNum type="arabicPeriod"/>
            </a:pPr>
            <a:r>
              <a:rPr lang="en-TT" sz="2400" b="1" dirty="0" smtClean="0">
                <a:ea typeface="Tahoma" panose="020B0604030504040204" pitchFamily="34" charset="0"/>
                <a:cs typeface="Tahoma" panose="020B0604030504040204" pitchFamily="34" charset="0"/>
              </a:rPr>
              <a:t>Re-engage the membership</a:t>
            </a:r>
          </a:p>
          <a:p>
            <a:pPr lvl="1"/>
            <a:r>
              <a:rPr lang="en-TT" dirty="0" smtClean="0">
                <a:ea typeface="Tahoma" panose="020B0604030504040204" pitchFamily="34" charset="0"/>
                <a:cs typeface="Tahoma" panose="020B0604030504040204" pitchFamily="34" charset="0"/>
              </a:rPr>
              <a:t>Dialogue </a:t>
            </a:r>
            <a:r>
              <a:rPr lang="en-TT" dirty="0" smtClean="0">
                <a:ea typeface="Tahoma" panose="020B0604030504040204" pitchFamily="34" charset="0"/>
                <a:cs typeface="Tahoma" panose="020B0604030504040204" pitchFamily="34" charset="0"/>
              </a:rPr>
              <a:t>with members to ensure that we are meeting the needs of the membership</a:t>
            </a:r>
          </a:p>
          <a:p>
            <a:pPr lvl="1"/>
            <a:r>
              <a:rPr lang="en-TT" dirty="0" smtClean="0">
                <a:ea typeface="Tahoma" panose="020B0604030504040204" pitchFamily="34" charset="0"/>
                <a:cs typeface="Tahoma" panose="020B0604030504040204" pitchFamily="34" charset="0"/>
              </a:rPr>
              <a:t>Address </a:t>
            </a:r>
            <a:r>
              <a:rPr lang="en-TT" dirty="0" smtClean="0">
                <a:ea typeface="Tahoma" panose="020B0604030504040204" pitchFamily="34" charset="0"/>
                <a:cs typeface="Tahoma" panose="020B0604030504040204" pitchFamily="34" charset="0"/>
              </a:rPr>
              <a:t>the concerns of the Associate Membership </a:t>
            </a:r>
          </a:p>
          <a:p>
            <a:pPr marL="514350" indent="-514350">
              <a:buFont typeface="+mj-lt"/>
              <a:buAutoNum type="arabicPeriod"/>
            </a:pPr>
            <a:r>
              <a:rPr lang="en-TT" sz="2400" b="1" dirty="0" smtClean="0">
                <a:ea typeface="Tahoma" panose="020B0604030504040204" pitchFamily="34" charset="0"/>
                <a:cs typeface="Tahoma" panose="020B0604030504040204" pitchFamily="34" charset="0"/>
              </a:rPr>
              <a:t>Expand </a:t>
            </a:r>
            <a:r>
              <a:rPr lang="en-TT" sz="2400" b="1" dirty="0" smtClean="0">
                <a:ea typeface="Tahoma" panose="020B0604030504040204" pitchFamily="34" charset="0"/>
                <a:cs typeface="Tahoma" panose="020B0604030504040204" pitchFamily="34" charset="0"/>
              </a:rPr>
              <a:t>the membership base </a:t>
            </a:r>
          </a:p>
          <a:p>
            <a:pPr lvl="1"/>
            <a:r>
              <a:rPr lang="en-TT" dirty="0" smtClean="0">
                <a:ea typeface="Tahoma" panose="020B0604030504040204" pitchFamily="34" charset="0"/>
                <a:cs typeface="Tahoma" panose="020B0604030504040204" pitchFamily="34" charset="0"/>
              </a:rPr>
              <a:t>Expand to Latin </a:t>
            </a:r>
            <a:r>
              <a:rPr lang="en-TT" dirty="0" smtClean="0">
                <a:ea typeface="Tahoma" panose="020B0604030504040204" pitchFamily="34" charset="0"/>
                <a:cs typeface="Tahoma" panose="020B0604030504040204" pitchFamily="34" charset="0"/>
              </a:rPr>
              <a:t>America</a:t>
            </a:r>
            <a:endParaRPr lang="en-TT" dirty="0" smtClean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TT" sz="2400" b="1" dirty="0" smtClean="0">
                <a:ea typeface="Tahoma" panose="020B0604030504040204" pitchFamily="34" charset="0"/>
                <a:cs typeface="Tahoma" panose="020B0604030504040204" pitchFamily="34" charset="0"/>
              </a:rPr>
              <a:t>Align </a:t>
            </a:r>
            <a:r>
              <a:rPr lang="en-TT" sz="2400" b="1" dirty="0" smtClean="0">
                <a:ea typeface="Tahoma" panose="020B0604030504040204" pitchFamily="34" charset="0"/>
                <a:cs typeface="Tahoma" panose="020B0604030504040204" pitchFamily="34" charset="0"/>
              </a:rPr>
              <a:t>the delivery of services to membership needs  </a:t>
            </a:r>
            <a:endParaRPr lang="en-TT" sz="2400" b="1" dirty="0" smtClean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en-TT" dirty="0" smtClean="0">
                <a:ea typeface="Tahoma" panose="020B0604030504040204" pitchFamily="34" charset="0"/>
                <a:cs typeface="Tahoma" panose="020B0604030504040204" pitchFamily="34" charset="0"/>
              </a:rPr>
              <a:t>Implement the recommendations from surveys carried out in 2015</a:t>
            </a:r>
            <a:endParaRPr lang="en-TT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TT" sz="2400" b="1" dirty="0" smtClean="0">
                <a:ea typeface="Tahoma" panose="020B0604030504040204" pitchFamily="34" charset="0"/>
                <a:cs typeface="Tahoma" panose="020B0604030504040204" pitchFamily="34" charset="0"/>
              </a:rPr>
              <a:t>Establish and Maintain Relationships with Regional &amp; International Organizations:</a:t>
            </a:r>
            <a:endParaRPr lang="en-TT" sz="2400" b="1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en-TT" dirty="0" smtClean="0">
                <a:ea typeface="Tahoma" panose="020B0604030504040204" pitchFamily="34" charset="0"/>
                <a:cs typeface="Tahoma" panose="020B0604030504040204" pitchFamily="34" charset="0"/>
              </a:rPr>
              <a:t>Internet Society, ICANN, LACNIC, Basel Convention, CARICOM</a:t>
            </a:r>
            <a:endParaRPr lang="en-TT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endParaRPr lang="en-TT" dirty="0" smtClean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2400" dirty="0" smtClean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215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19073"/>
            <a:ext cx="7673288" cy="84029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9759" y="1196196"/>
            <a:ext cx="10870721" cy="5204604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TT" sz="3500" b="1" dirty="0" smtClean="0">
                <a:ea typeface="Tahoma" panose="020B0604030504040204" pitchFamily="34" charset="0"/>
                <a:cs typeface="Tahoma" panose="020B0604030504040204" pitchFamily="34" charset="0"/>
              </a:rPr>
              <a:t>What We Will Deliver in 2016</a:t>
            </a:r>
          </a:p>
          <a:p>
            <a:pPr marL="0" indent="0" algn="ctr">
              <a:buNone/>
            </a:pPr>
            <a:r>
              <a:rPr lang="en-TT" sz="3500" b="1" dirty="0" smtClean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b="1" dirty="0" smtClean="0">
                <a:ea typeface="Tahoma" panose="020B0604030504040204" pitchFamily="34" charset="0"/>
                <a:cs typeface="Tahoma" panose="020B0604030504040204" pitchFamily="34" charset="0"/>
              </a:rPr>
              <a:t>32</a:t>
            </a:r>
            <a:r>
              <a:rPr lang="en-US" sz="2600" b="1" baseline="30000" dirty="0" smtClean="0">
                <a:ea typeface="Tahoma" panose="020B0604030504040204" pitchFamily="34" charset="0"/>
                <a:cs typeface="Tahoma" panose="020B0604030504040204" pitchFamily="34" charset="0"/>
              </a:rPr>
              <a:t>nd</a:t>
            </a:r>
            <a:r>
              <a:rPr lang="en-US" sz="2600" b="1" dirty="0" smtClean="0">
                <a:ea typeface="Tahoma" panose="020B0604030504040204" pitchFamily="34" charset="0"/>
                <a:cs typeface="Tahoma" panose="020B0604030504040204" pitchFamily="34" charset="0"/>
              </a:rPr>
              <a:t> Annual General Meeting, </a:t>
            </a:r>
            <a:r>
              <a:rPr lang="en-US" sz="2600" b="1" dirty="0" smtClean="0">
                <a:ea typeface="Tahoma" panose="020B0604030504040204" pitchFamily="34" charset="0"/>
                <a:cs typeface="Tahoma" panose="020B0604030504040204" pitchFamily="34" charset="0"/>
              </a:rPr>
              <a:t>Haiti</a:t>
            </a:r>
          </a:p>
          <a:p>
            <a:pPr lvl="1"/>
            <a:r>
              <a:rPr lang="en-US" sz="2600" dirty="0" smtClean="0">
                <a:ea typeface="Tahoma" panose="020B0604030504040204" pitchFamily="34" charset="0"/>
                <a:cs typeface="Tahoma" panose="020B0604030504040204" pitchFamily="34" charset="0"/>
              </a:rPr>
              <a:t>Expanded the activities to </a:t>
            </a:r>
            <a:r>
              <a:rPr lang="en-US" sz="2600" dirty="0" smtClean="0">
                <a:ea typeface="Tahoma" panose="020B0604030504040204" pitchFamily="34" charset="0"/>
                <a:cs typeface="Tahoma" panose="020B0604030504040204" pitchFamily="34" charset="0"/>
              </a:rPr>
              <a:t>give more time to mini exhibition and committee meetings </a:t>
            </a:r>
            <a:endParaRPr lang="en-US" sz="2600" dirty="0" smtClean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600" b="1" dirty="0" smtClean="0">
                <a:ea typeface="Tahoma" panose="020B0604030504040204" pitchFamily="34" charset="0"/>
                <a:cs typeface="Tahoma" panose="020B0604030504040204" pitchFamily="34" charset="0"/>
              </a:rPr>
              <a:t>Conclusion of the CANTO IADB BIIPAC Project</a:t>
            </a:r>
          </a:p>
          <a:p>
            <a:pPr lvl="1"/>
            <a:r>
              <a:rPr lang="en-US" sz="2600" dirty="0" smtClean="0">
                <a:ea typeface="Tahoma" panose="020B0604030504040204" pitchFamily="34" charset="0"/>
                <a:cs typeface="Tahoma" panose="020B0604030504040204" pitchFamily="34" charset="0"/>
              </a:rPr>
              <a:t>2 day workshop will be delivered right here in Haiti </a:t>
            </a:r>
          </a:p>
          <a:p>
            <a:pPr lvl="1"/>
            <a:r>
              <a:rPr lang="en-US" sz="2600" dirty="0" smtClean="0">
                <a:ea typeface="Tahoma" panose="020B0604030504040204" pitchFamily="34" charset="0"/>
                <a:cs typeface="Tahoma" panose="020B0604030504040204" pitchFamily="34" charset="0"/>
              </a:rPr>
              <a:t>Reports from all four components will be circulated to all stakeholders</a:t>
            </a:r>
            <a:endParaRPr lang="en-US" sz="2600" dirty="0" smtClean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600" b="1" dirty="0" smtClean="0">
                <a:ea typeface="Tahoma" panose="020B0604030504040204" pitchFamily="34" charset="0"/>
                <a:cs typeface="Tahoma" panose="020B0604030504040204" pitchFamily="34" charset="0"/>
              </a:rPr>
              <a:t>Girl’s in ICT Day, Regional </a:t>
            </a:r>
            <a:r>
              <a:rPr lang="en-US" sz="2600" b="1" dirty="0" smtClean="0">
                <a:ea typeface="Tahoma" panose="020B0604030504040204" pitchFamily="34" charset="0"/>
                <a:cs typeface="Tahoma" panose="020B0604030504040204" pitchFamily="34" charset="0"/>
              </a:rPr>
              <a:t>Celebrations</a:t>
            </a:r>
          </a:p>
          <a:p>
            <a:pPr lvl="1"/>
            <a:r>
              <a:rPr lang="en-US" sz="2600" dirty="0" smtClean="0">
                <a:ea typeface="Tahoma" panose="020B0604030504040204" pitchFamily="34" charset="0"/>
                <a:cs typeface="Tahoma" panose="020B0604030504040204" pitchFamily="34" charset="0"/>
              </a:rPr>
              <a:t>Promote event in all CANTO member countries </a:t>
            </a:r>
            <a:endParaRPr lang="en-US" sz="2600" dirty="0" smtClean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600" b="1" dirty="0" smtClean="0">
                <a:ea typeface="Tahoma" panose="020B0604030504040204" pitchFamily="34" charset="0"/>
                <a:cs typeface="Tahoma" panose="020B0604030504040204" pitchFamily="34" charset="0"/>
              </a:rPr>
              <a:t>32</a:t>
            </a:r>
            <a:r>
              <a:rPr lang="en-US" sz="2600" b="1" baseline="30000" dirty="0" smtClean="0">
                <a:ea typeface="Tahoma" panose="020B0604030504040204" pitchFamily="34" charset="0"/>
                <a:cs typeface="Tahoma" panose="020B0604030504040204" pitchFamily="34" charset="0"/>
              </a:rPr>
              <a:t>nd</a:t>
            </a:r>
            <a:r>
              <a:rPr lang="en-US" sz="2600" b="1" dirty="0" smtClean="0">
                <a:ea typeface="Tahoma" panose="020B0604030504040204" pitchFamily="34" charset="0"/>
                <a:cs typeface="Tahoma" panose="020B0604030504040204" pitchFamily="34" charset="0"/>
              </a:rPr>
              <a:t> Annual Conference &amp; Trade Exhibition, Puerto </a:t>
            </a:r>
            <a:r>
              <a:rPr lang="en-US" sz="2600" b="1" dirty="0" smtClean="0">
                <a:ea typeface="Tahoma" panose="020B0604030504040204" pitchFamily="34" charset="0"/>
                <a:cs typeface="Tahoma" panose="020B0604030504040204" pitchFamily="34" charset="0"/>
              </a:rPr>
              <a:t>Rico</a:t>
            </a:r>
          </a:p>
          <a:p>
            <a:pPr lvl="1"/>
            <a:r>
              <a:rPr lang="en-US" sz="2600" dirty="0" smtClean="0">
                <a:ea typeface="Tahoma" panose="020B0604030504040204" pitchFamily="34" charset="0"/>
                <a:cs typeface="Tahoma" panose="020B0604030504040204" pitchFamily="34" charset="0"/>
              </a:rPr>
              <a:t>Implement the recommendations from the Surveys 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 smtClean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2400" dirty="0" smtClean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215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19073"/>
            <a:ext cx="7673288" cy="84029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9759" y="1196196"/>
            <a:ext cx="10870721" cy="52046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TT" sz="3500" b="1" dirty="0" smtClean="0">
                <a:ea typeface="Tahoma" panose="020B0604030504040204" pitchFamily="34" charset="0"/>
                <a:cs typeface="Tahoma" panose="020B0604030504040204" pitchFamily="34" charset="0"/>
              </a:rPr>
              <a:t>What We Will Deliver in </a:t>
            </a:r>
            <a:r>
              <a:rPr lang="en-TT" sz="3500" b="1" dirty="0" smtClean="0">
                <a:ea typeface="Tahoma" panose="020B0604030504040204" pitchFamily="34" charset="0"/>
                <a:cs typeface="Tahoma" panose="020B0604030504040204" pitchFamily="34" charset="0"/>
              </a:rPr>
              <a:t>2016 (cont’d)</a:t>
            </a:r>
            <a:endParaRPr lang="en-TT" sz="3500" b="1" dirty="0" smtClean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TT" sz="3500" b="1" dirty="0" smtClean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1" dirty="0" smtClean="0">
                <a:ea typeface="Tahoma" panose="020B0604030504040204" pitchFamily="34" charset="0"/>
                <a:cs typeface="Tahoma" panose="020B0604030504040204" pitchFamily="34" charset="0"/>
              </a:rPr>
              <a:t>Laureate </a:t>
            </a:r>
            <a:r>
              <a:rPr lang="en-US" sz="2400" b="1" dirty="0" smtClean="0">
                <a:ea typeface="Tahoma" panose="020B0604030504040204" pitchFamily="34" charset="0"/>
                <a:cs typeface="Tahoma" panose="020B0604030504040204" pitchFamily="34" charset="0"/>
              </a:rPr>
              <a:t>Partnership </a:t>
            </a:r>
            <a:endParaRPr lang="en-US" sz="2400" b="1" dirty="0" smtClean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en-US" sz="2000" dirty="0" smtClean="0">
                <a:ea typeface="Tahoma" panose="020B0604030504040204" pitchFamily="34" charset="0"/>
                <a:cs typeface="Tahoma" panose="020B0604030504040204" pitchFamily="34" charset="0"/>
              </a:rPr>
              <a:t>CANTO members have discounted access to universities - </a:t>
            </a:r>
            <a:r>
              <a:rPr lang="nl-NL" sz="2000" dirty="0" smtClean="0"/>
              <a:t>Walden</a:t>
            </a:r>
            <a:r>
              <a:rPr lang="nl-NL" sz="2000" dirty="0"/>
              <a:t>; University of Liverpool and Roehampton </a:t>
            </a:r>
            <a:endParaRPr lang="en-US" sz="2000" dirty="0" smtClean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b="1" dirty="0" smtClean="0">
                <a:ea typeface="Tahoma" panose="020B0604030504040204" pitchFamily="34" charset="0"/>
                <a:cs typeface="Tahoma" panose="020B0604030504040204" pitchFamily="34" charset="0"/>
              </a:rPr>
              <a:t>Memorandum of understanding with </a:t>
            </a:r>
            <a:r>
              <a:rPr lang="en-US" sz="2400" b="1" dirty="0" smtClean="0">
                <a:ea typeface="Tahoma" panose="020B0604030504040204" pitchFamily="34" charset="0"/>
                <a:cs typeface="Tahoma" panose="020B0604030504040204" pitchFamily="34" charset="0"/>
              </a:rPr>
              <a:t>ICANN</a:t>
            </a:r>
            <a:endParaRPr lang="en-US" sz="2400" b="1" dirty="0" smtClean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b="1" dirty="0" smtClean="0">
                <a:ea typeface="Tahoma" panose="020B0604030504040204" pitchFamily="34" charset="0"/>
                <a:cs typeface="Tahoma" panose="020B0604030504040204" pitchFamily="34" charset="0"/>
              </a:rPr>
              <a:t>CANTO CSR Initiative </a:t>
            </a:r>
            <a:endParaRPr lang="en-US" sz="2400" b="1" dirty="0" smtClean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en-TT" sz="2000" dirty="0"/>
              <a:t>Developed a proposal to develop a CSR initiative – ‘CANTO Product take-back and recycling partnership (Trinidad and Tobago pilot)’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 smtClean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2400" dirty="0" smtClean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2400" dirty="0" smtClean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2934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19073"/>
            <a:ext cx="7673288" cy="84029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9759" y="1196196"/>
            <a:ext cx="10870721" cy="52046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TT" sz="3500" b="1" dirty="0" smtClean="0">
                <a:ea typeface="Tahoma" panose="020B0604030504040204" pitchFamily="34" charset="0"/>
                <a:cs typeface="Tahoma" panose="020B0604030504040204" pitchFamily="34" charset="0"/>
              </a:rPr>
              <a:t>It’s A Partnership </a:t>
            </a:r>
          </a:p>
          <a:p>
            <a:pPr marL="514350" indent="-514350">
              <a:buNone/>
            </a:pPr>
            <a:endParaRPr lang="en-US" dirty="0" smtClean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TT" dirty="0" smtClean="0"/>
              <a:t>Our </a:t>
            </a:r>
            <a:r>
              <a:rPr lang="en-TT" dirty="0"/>
              <a:t>success as an association is directly linked to your active participation in </a:t>
            </a:r>
            <a:r>
              <a:rPr lang="en-TT" dirty="0" smtClean="0"/>
              <a:t>CANTO.  In order for us to align the delivery of our services to properly serve the membership we need to hear from you.</a:t>
            </a:r>
            <a:endParaRPr lang="en-TT" dirty="0"/>
          </a:p>
          <a:p>
            <a:pPr>
              <a:buNone/>
            </a:pPr>
            <a:r>
              <a:rPr lang="en-TT" dirty="0"/>
              <a:t>	</a:t>
            </a:r>
            <a:r>
              <a:rPr lang="en-TT" b="1" i="1" dirty="0" smtClean="0"/>
              <a:t>Tell </a:t>
            </a:r>
            <a:r>
              <a:rPr lang="en-TT" b="1" i="1" dirty="0"/>
              <a:t>us what you want from us through the following:</a:t>
            </a:r>
          </a:p>
          <a:p>
            <a:pPr marL="457200" lvl="1" indent="0">
              <a:buNone/>
            </a:pPr>
            <a:endParaRPr lang="en-TT" dirty="0" smtClean="0"/>
          </a:p>
          <a:p>
            <a:pPr lvl="1"/>
            <a:r>
              <a:rPr lang="en-TT" dirty="0" smtClean="0"/>
              <a:t>Working committees of the Board </a:t>
            </a:r>
          </a:p>
          <a:p>
            <a:pPr lvl="1"/>
            <a:r>
              <a:rPr lang="en-TT" dirty="0" smtClean="0"/>
              <a:t>Evaluation </a:t>
            </a:r>
            <a:r>
              <a:rPr lang="en-TT" dirty="0"/>
              <a:t>Forms</a:t>
            </a:r>
          </a:p>
          <a:p>
            <a:pPr lvl="1"/>
            <a:r>
              <a:rPr lang="en-TT" dirty="0"/>
              <a:t>CANT0 website</a:t>
            </a:r>
          </a:p>
          <a:p>
            <a:pPr lvl="1"/>
            <a:r>
              <a:rPr lang="en-TT" dirty="0"/>
              <a:t>Direct contact with the </a:t>
            </a:r>
            <a:r>
              <a:rPr lang="en-TT" dirty="0" smtClean="0"/>
              <a:t>Secretariat</a:t>
            </a:r>
          </a:p>
          <a:p>
            <a:pPr lvl="1"/>
            <a:endParaRPr lang="en-TT" dirty="0"/>
          </a:p>
          <a:p>
            <a:pPr marL="514350" indent="-514350">
              <a:buFont typeface="+mj-lt"/>
              <a:buAutoNum type="arabicPeriod"/>
            </a:pPr>
            <a:endParaRPr lang="en-US" sz="24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400" dirty="0" smtClean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indent="-514350" algn="ctr">
              <a:buNone/>
            </a:pPr>
            <a:endParaRPr lang="en-US" sz="2400" dirty="0" smtClean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215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19792</TotalTime>
  <Words>544</Words>
  <Application>Microsoft Office PowerPoint</Application>
  <PresentationFormat>Widescreen</PresentationFormat>
  <Paragraphs>90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Tahoma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TSTT</dc:creator>
  <cp:lastModifiedBy>Teresa Wankin</cp:lastModifiedBy>
  <cp:revision>304</cp:revision>
  <cp:lastPrinted>2016-02-02T17:09:51Z</cp:lastPrinted>
  <dcterms:created xsi:type="dcterms:W3CDTF">2015-10-07T04:08:21Z</dcterms:created>
  <dcterms:modified xsi:type="dcterms:W3CDTF">2016-02-02T17:12:07Z</dcterms:modified>
</cp:coreProperties>
</file>