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notesSlides/notesSlide8.xml" ContentType="application/vnd.openxmlformats-officedocument.presentationml.notesSlide+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ppt/slides/slide14.xml" ContentType="application/vnd.openxmlformats-officedocument.presentationml.slide+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Default Extension="gif" ContentType="image/gif"/>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notesSlides/notesSlide7.xml" ContentType="application/vnd.openxmlformats-officedocument.presentationml.notesSlide+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3"/>
  </p:notesMasterIdLst>
  <p:sldIdLst>
    <p:sldId id="256" r:id="rId2"/>
    <p:sldId id="257" r:id="rId3"/>
    <p:sldId id="260" r:id="rId4"/>
    <p:sldId id="259" r:id="rId5"/>
    <p:sldId id="262" r:id="rId6"/>
    <p:sldId id="263" r:id="rId7"/>
    <p:sldId id="264" r:id="rId8"/>
    <p:sldId id="266" r:id="rId9"/>
    <p:sldId id="265" r:id="rId10"/>
    <p:sldId id="267" r:id="rId11"/>
    <p:sldId id="268" r:id="rId12"/>
    <p:sldId id="274" r:id="rId13"/>
    <p:sldId id="270" r:id="rId14"/>
    <p:sldId id="269" r:id="rId15"/>
    <p:sldId id="271" r:id="rId16"/>
    <p:sldId id="272" r:id="rId17"/>
    <p:sldId id="273" r:id="rId18"/>
    <p:sldId id="276" r:id="rId19"/>
    <p:sldId id="277" r:id="rId20"/>
    <p:sldId id="278" r:id="rId21"/>
    <p:sldId id="275" r:id="rId22"/>
  </p:sldIdLst>
  <p:sldSz cx="9144000" cy="6858000" type="screen4x3"/>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10"/>
    <p:restoredTop sz="92147" autoAdjust="0"/>
  </p:normalViewPr>
  <p:slideViewPr>
    <p:cSldViewPr snapToGrid="0" snapToObjects="1">
      <p:cViewPr>
        <p:scale>
          <a:sx n="87" d="100"/>
          <a:sy n="87" d="100"/>
        </p:scale>
        <p:origin x="-1400" y="-3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E3A9-3EBB-3A4F-902B-1A70EEAD2FA1}" type="datetimeFigureOut">
              <a:rPr lang="es-ES_tradnl" smtClean="0"/>
              <a:pPr/>
              <a:t>2/2/16</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AE0A6-F987-754B-AAB3-0F3EF13500C6}" type="slidenum">
              <a:rPr lang="es-ES_tradnl" smtClean="0"/>
              <a:pPr/>
              <a:t>‹Nr.›</a:t>
            </a:fld>
            <a:endParaRPr lang="es-ES_trad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41436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hciet.net/" TargetMode="External"/><Relationship Id="rId4" Type="http://schemas.openxmlformats.org/officeDocument/2006/relationships/hyperlink" Target="http://www.cabase.org.ar/" TargetMode="External"/><Relationship Id="rId5" Type="http://schemas.openxmlformats.org/officeDocument/2006/relationships/hyperlink" Target="http://www.cg.org.br/"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LACNIC's </a:t>
            </a:r>
            <a:r>
              <a:rPr lang="es-ES_tradnl" sz="1200" kern="1200" dirty="0" err="1" smtClean="0">
                <a:solidFill>
                  <a:schemeClr val="tx1"/>
                </a:solidFill>
                <a:latin typeface="+mn-lt"/>
                <a:ea typeface="+mn-ea"/>
                <a:cs typeface="+mn-cs"/>
              </a:rPr>
              <a:t>founding</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organizations</a:t>
            </a:r>
            <a:r>
              <a:rPr lang="es-ES_tradnl" sz="1200" kern="1200" dirty="0" smtClean="0">
                <a:solidFill>
                  <a:schemeClr val="tx1"/>
                </a:solidFill>
                <a:latin typeface="+mn-lt"/>
                <a:ea typeface="+mn-ea"/>
                <a:cs typeface="+mn-cs"/>
              </a:rPr>
              <a:t>:</a:t>
            </a:r>
          </a:p>
          <a:p>
            <a:r>
              <a:rPr lang="es-ES_tradnl" sz="1200" kern="1200" dirty="0" smtClean="0">
                <a:solidFill>
                  <a:schemeClr val="tx1"/>
                </a:solidFill>
                <a:latin typeface="+mn-lt"/>
                <a:ea typeface="+mn-ea"/>
                <a:cs typeface="+mn-cs"/>
                <a:hlinkClick r:id="rId3"/>
              </a:rPr>
              <a:t>AHCIET - The Ibero American Association of Research Centers and Telecommunication Companies.</a:t>
            </a:r>
            <a:endParaRPr lang="es-ES_tradnl"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hlinkClick r:id="rId4"/>
              </a:rPr>
              <a:t>CABASE - The Argentine Chamber of Databases and Online Services.</a:t>
            </a:r>
            <a:endParaRPr lang="es-ES_tradnl"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hlinkClick r:id="rId5"/>
              </a:rPr>
              <a:t>CGIBR - The Brazilian Internet Steering Committee.</a:t>
            </a:r>
            <a:endParaRPr lang="es-ES_tradnl" sz="1200" kern="1200" dirty="0" smtClean="0">
              <a:solidFill>
                <a:schemeClr val="tx1"/>
              </a:solidFill>
              <a:latin typeface="+mn-lt"/>
              <a:ea typeface="+mn-ea"/>
              <a:cs typeface="+mn-cs"/>
            </a:endParaRPr>
          </a:p>
          <a:p>
            <a:pPr>
              <a:spcAft>
                <a:spcPts val="1200"/>
              </a:spcAft>
              <a:buFont typeface="Arial"/>
              <a:buChar char="•"/>
            </a:pPr>
            <a:endParaRPr lang="es-ES_tradnl" sz="1200" dirty="0" smtClean="0">
              <a:latin typeface="Helvetica Light"/>
              <a:cs typeface="Helvetica Light"/>
            </a:endParaRPr>
          </a:p>
          <a:p>
            <a:pPr>
              <a:spcAft>
                <a:spcPts val="1200"/>
              </a:spcAft>
              <a:buFont typeface="Arial"/>
              <a:buChar char="•"/>
            </a:pPr>
            <a:r>
              <a:rPr lang="es-ES_tradnl" sz="1200" dirty="0" err="1" smtClean="0">
                <a:latin typeface="Helvetica Light"/>
                <a:cs typeface="Helvetica Light"/>
              </a:rPr>
              <a:t>Distribution</a:t>
            </a:r>
            <a:r>
              <a:rPr lang="es-ES_tradnl" sz="1200" dirty="0" smtClean="0">
                <a:latin typeface="Helvetica Light"/>
                <a:cs typeface="Helvetica Light"/>
              </a:rPr>
              <a:t> </a:t>
            </a:r>
            <a:r>
              <a:rPr lang="es-ES_tradnl" sz="1200" dirty="0" err="1" smtClean="0">
                <a:latin typeface="Helvetica Light"/>
                <a:cs typeface="Helvetica Light"/>
              </a:rPr>
              <a:t>and</a:t>
            </a:r>
            <a:r>
              <a:rPr lang="es-ES_tradnl" sz="1200" dirty="0" smtClean="0">
                <a:latin typeface="Helvetica Light"/>
                <a:cs typeface="Helvetica Light"/>
              </a:rPr>
              <a:t> </a:t>
            </a:r>
            <a:r>
              <a:rPr lang="es-ES_tradnl" sz="1200" dirty="0" err="1" smtClean="0">
                <a:latin typeface="Helvetica Light"/>
                <a:cs typeface="Helvetica Light"/>
              </a:rPr>
              <a:t>administration</a:t>
            </a:r>
            <a:r>
              <a:rPr lang="es-ES_tradnl" sz="1200" dirty="0" smtClean="0">
                <a:latin typeface="Helvetica Light"/>
                <a:cs typeface="Helvetica Light"/>
              </a:rPr>
              <a:t> </a:t>
            </a:r>
            <a:r>
              <a:rPr lang="es-ES_tradnl" sz="1200" dirty="0" err="1" smtClean="0">
                <a:latin typeface="Helvetica Light"/>
                <a:cs typeface="Helvetica Light"/>
              </a:rPr>
              <a:t>of</a:t>
            </a:r>
            <a:r>
              <a:rPr lang="es-ES_tradnl" sz="1200" dirty="0" smtClean="0">
                <a:latin typeface="Helvetica Light"/>
                <a:cs typeface="Helvetica Light"/>
              </a:rPr>
              <a:t> </a:t>
            </a:r>
            <a:r>
              <a:rPr lang="es-ES_tradnl" sz="1200" dirty="0" err="1" smtClean="0">
                <a:latin typeface="Helvetica Light"/>
                <a:cs typeface="Helvetica Light"/>
              </a:rPr>
              <a:t>number</a:t>
            </a:r>
            <a:r>
              <a:rPr lang="es-ES_tradnl" sz="1200" dirty="0" smtClean="0">
                <a:latin typeface="Helvetica Light"/>
                <a:cs typeface="Helvetica Light"/>
              </a:rPr>
              <a:t> </a:t>
            </a:r>
            <a:r>
              <a:rPr lang="es-ES_tradnl" sz="1200" dirty="0" err="1" smtClean="0">
                <a:latin typeface="Helvetica Light"/>
                <a:cs typeface="Helvetica Light"/>
              </a:rPr>
              <a:t>resources</a:t>
            </a:r>
            <a:endParaRPr lang="es-ES_tradnl" sz="1200" dirty="0" smtClean="0">
              <a:latin typeface="Helvetica Light"/>
              <a:cs typeface="Helvetica Light"/>
            </a:endParaRPr>
          </a:p>
          <a:p>
            <a:pPr>
              <a:spcAft>
                <a:spcPts val="1200"/>
              </a:spcAft>
              <a:buFont typeface="Arial"/>
              <a:buChar char="•"/>
            </a:pPr>
            <a:r>
              <a:rPr lang="es-ES_tradnl" sz="1200" dirty="0" err="1" smtClean="0">
                <a:latin typeface="Helvetica Light"/>
                <a:cs typeface="Helvetica Light"/>
              </a:rPr>
              <a:t>Coordination</a:t>
            </a:r>
            <a:r>
              <a:rPr lang="es-ES_tradnl" sz="1200" dirty="0" smtClean="0">
                <a:latin typeface="Helvetica Light"/>
                <a:cs typeface="Helvetica Light"/>
              </a:rPr>
              <a:t> </a:t>
            </a:r>
            <a:r>
              <a:rPr lang="es-ES_tradnl" sz="1200" dirty="0" err="1" smtClean="0">
                <a:latin typeface="Helvetica Light"/>
                <a:cs typeface="Helvetica Light"/>
              </a:rPr>
              <a:t>of</a:t>
            </a:r>
            <a:r>
              <a:rPr lang="es-ES_tradnl" sz="1200" dirty="0" smtClean="0">
                <a:latin typeface="Helvetica Light"/>
                <a:cs typeface="Helvetica Light"/>
              </a:rPr>
              <a:t> </a:t>
            </a:r>
            <a:r>
              <a:rPr lang="es-ES_tradnl" sz="1200" dirty="0" err="1" smtClean="0">
                <a:latin typeface="Helvetica Light"/>
                <a:cs typeface="Helvetica Light"/>
              </a:rPr>
              <a:t>policy</a:t>
            </a:r>
            <a:r>
              <a:rPr lang="es-ES_tradnl" sz="1200" dirty="0" smtClean="0">
                <a:latin typeface="Helvetica Light"/>
                <a:cs typeface="Helvetica Light"/>
              </a:rPr>
              <a:t> </a:t>
            </a:r>
            <a:r>
              <a:rPr lang="es-ES_tradnl" sz="1200" dirty="0" err="1" smtClean="0">
                <a:latin typeface="Helvetica Light"/>
                <a:cs typeface="Helvetica Light"/>
              </a:rPr>
              <a:t>development</a:t>
            </a:r>
            <a:r>
              <a:rPr lang="es-ES_tradnl" sz="1200" dirty="0" smtClean="0">
                <a:latin typeface="Helvetica Light"/>
                <a:cs typeface="Helvetica Light"/>
              </a:rPr>
              <a:t> </a:t>
            </a:r>
            <a:r>
              <a:rPr lang="es-ES_tradnl" sz="1200" dirty="0" err="1" smtClean="0">
                <a:latin typeface="Helvetica Light"/>
                <a:cs typeface="Helvetica Light"/>
              </a:rPr>
              <a:t>within</a:t>
            </a:r>
            <a:r>
              <a:rPr lang="es-ES_tradnl" sz="1200" dirty="0" smtClean="0">
                <a:latin typeface="Helvetica Light"/>
                <a:cs typeface="Helvetica Light"/>
              </a:rPr>
              <a:t> </a:t>
            </a:r>
            <a:r>
              <a:rPr lang="es-ES_tradnl" sz="1200" dirty="0" err="1" smtClean="0">
                <a:latin typeface="Helvetica Light"/>
                <a:cs typeface="Helvetica Light"/>
              </a:rPr>
              <a:t>the</a:t>
            </a:r>
            <a:r>
              <a:rPr lang="es-ES_tradnl" sz="1200" dirty="0" smtClean="0">
                <a:latin typeface="Helvetica Light"/>
                <a:cs typeface="Helvetica Light"/>
              </a:rPr>
              <a:t> </a:t>
            </a:r>
            <a:r>
              <a:rPr lang="es-ES_tradnl" sz="1200" dirty="0" err="1" smtClean="0">
                <a:latin typeface="Helvetica Light"/>
                <a:cs typeface="Helvetica Light"/>
              </a:rPr>
              <a:t>community</a:t>
            </a:r>
            <a:r>
              <a:rPr lang="es-ES_tradnl" sz="1200" dirty="0" smtClean="0">
                <a:latin typeface="Helvetica Light"/>
                <a:cs typeface="Helvetica Light"/>
              </a:rPr>
              <a:t> </a:t>
            </a:r>
            <a:r>
              <a:rPr lang="es-ES_tradnl" sz="1200" dirty="0" err="1" smtClean="0">
                <a:latin typeface="Helvetica Light"/>
                <a:cs typeface="Helvetica Light"/>
              </a:rPr>
              <a:t>for</a:t>
            </a:r>
            <a:r>
              <a:rPr lang="es-ES_tradnl" sz="1200" dirty="0" smtClean="0">
                <a:latin typeface="Helvetica Light"/>
                <a:cs typeface="Helvetica Light"/>
              </a:rPr>
              <a:t> </a:t>
            </a:r>
            <a:r>
              <a:rPr lang="es-ES_tradnl" sz="1200" dirty="0" err="1" smtClean="0">
                <a:latin typeface="Helvetica Light"/>
                <a:cs typeface="Helvetica Light"/>
              </a:rPr>
              <a:t>managing</a:t>
            </a:r>
            <a:r>
              <a:rPr lang="es-ES_tradnl" sz="1200" dirty="0" smtClean="0">
                <a:latin typeface="Helvetica Light"/>
                <a:cs typeface="Helvetica Light"/>
              </a:rPr>
              <a:t> </a:t>
            </a:r>
            <a:r>
              <a:rPr lang="es-ES_tradnl" sz="1200" dirty="0" err="1" smtClean="0">
                <a:latin typeface="Helvetica Light"/>
                <a:cs typeface="Helvetica Light"/>
              </a:rPr>
              <a:t>resources</a:t>
            </a:r>
            <a:endParaRPr lang="es-ES_tradnl" sz="1200" dirty="0" smtClean="0">
              <a:latin typeface="Helvetica Light"/>
              <a:cs typeface="Helvetica Light"/>
            </a:endParaRPr>
          </a:p>
          <a:p>
            <a:pPr>
              <a:spcAft>
                <a:spcPts val="1200"/>
              </a:spcAft>
              <a:buFont typeface="Arial"/>
              <a:buChar char="•"/>
            </a:pPr>
            <a:r>
              <a:rPr lang="es-ES_tradnl" sz="1200" dirty="0" smtClean="0">
                <a:latin typeface="Helvetica Light"/>
                <a:cs typeface="Helvetica Light"/>
              </a:rPr>
              <a:t>Reverse DNS </a:t>
            </a:r>
            <a:r>
              <a:rPr lang="es-ES_tradnl" sz="1200" dirty="0" err="1" smtClean="0">
                <a:latin typeface="Helvetica Light"/>
                <a:cs typeface="Helvetica Light"/>
              </a:rPr>
              <a:t>resolution</a:t>
            </a:r>
            <a:r>
              <a:rPr lang="es-ES_tradnl" sz="1200" dirty="0" smtClean="0">
                <a:latin typeface="Helvetica Light"/>
                <a:cs typeface="Helvetica Light"/>
              </a:rPr>
              <a:t> </a:t>
            </a:r>
            <a:r>
              <a:rPr lang="es-ES_tradnl" sz="1200" dirty="0" err="1" smtClean="0">
                <a:latin typeface="Helvetica Light"/>
                <a:cs typeface="Helvetica Light"/>
              </a:rPr>
              <a:t>and</a:t>
            </a:r>
            <a:r>
              <a:rPr lang="es-ES_tradnl" sz="1200" dirty="0" smtClean="0">
                <a:latin typeface="Helvetica Light"/>
                <a:cs typeface="Helvetica Light"/>
              </a:rPr>
              <a:t> </a:t>
            </a:r>
            <a:r>
              <a:rPr lang="es-ES_tradnl" sz="1200" dirty="0" err="1" smtClean="0">
                <a:latin typeface="Helvetica Light"/>
                <a:cs typeface="Helvetica Light"/>
              </a:rPr>
              <a:t>other</a:t>
            </a:r>
            <a:r>
              <a:rPr lang="es-ES_tradnl" sz="1200" dirty="0" smtClean="0">
                <a:latin typeface="Helvetica Light"/>
                <a:cs typeface="Helvetica Light"/>
              </a:rPr>
              <a:t> </a:t>
            </a:r>
            <a:r>
              <a:rPr lang="es-ES_tradnl" sz="1200" dirty="0" err="1" smtClean="0">
                <a:latin typeface="Helvetica Light"/>
                <a:cs typeface="Helvetica Light"/>
              </a:rPr>
              <a:t>tech</a:t>
            </a:r>
            <a:r>
              <a:rPr lang="es-ES_tradnl" sz="1200" dirty="0" smtClean="0">
                <a:latin typeface="Helvetica Light"/>
                <a:cs typeface="Helvetica Light"/>
              </a:rPr>
              <a:t> </a:t>
            </a:r>
            <a:r>
              <a:rPr lang="es-ES_tradnl" sz="1200" dirty="0" err="1" smtClean="0">
                <a:latin typeface="Helvetica Light"/>
                <a:cs typeface="Helvetica Light"/>
              </a:rPr>
              <a:t>services</a:t>
            </a:r>
            <a:endParaRPr lang="es-ES_tradnl" sz="1200" dirty="0" smtClean="0">
              <a:latin typeface="Helvetica Light"/>
              <a:cs typeface="Helvetica Light"/>
            </a:endParaRPr>
          </a:p>
          <a:p>
            <a:pPr>
              <a:spcAft>
                <a:spcPts val="1200"/>
              </a:spcAft>
              <a:buFont typeface="Arial"/>
              <a:buChar char="•"/>
            </a:pPr>
            <a:r>
              <a:rPr lang="es-ES_tradnl" sz="1200" dirty="0" err="1" smtClean="0">
                <a:latin typeface="Helvetica Light"/>
                <a:cs typeface="Helvetica Light"/>
              </a:rPr>
              <a:t>Capacity</a:t>
            </a:r>
            <a:r>
              <a:rPr lang="es-ES_tradnl" sz="1200" dirty="0" smtClean="0">
                <a:latin typeface="Helvetica Light"/>
                <a:cs typeface="Helvetica Light"/>
              </a:rPr>
              <a:t> </a:t>
            </a:r>
            <a:r>
              <a:rPr lang="es-ES_tradnl" sz="1200" dirty="0" err="1" smtClean="0">
                <a:latin typeface="Helvetica Light"/>
                <a:cs typeface="Helvetica Light"/>
              </a:rPr>
              <a:t>building</a:t>
            </a:r>
            <a:endParaRPr lang="es-ES_tradnl" sz="1200" dirty="0" smtClean="0">
              <a:latin typeface="Helvetica Light"/>
              <a:cs typeface="Helvetica Light"/>
            </a:endParaRPr>
          </a:p>
          <a:p>
            <a:pPr>
              <a:spcAft>
                <a:spcPts val="1200"/>
              </a:spcAft>
              <a:buFont typeface="Arial"/>
              <a:buChar char="•"/>
            </a:pPr>
            <a:r>
              <a:rPr lang="es-ES_tradnl" sz="1200" dirty="0" err="1" smtClean="0">
                <a:latin typeface="Helvetica Light"/>
                <a:cs typeface="Helvetica Light"/>
              </a:rPr>
              <a:t>Cooperation</a:t>
            </a:r>
            <a:r>
              <a:rPr lang="es-ES_tradnl" sz="1200" dirty="0" smtClean="0">
                <a:latin typeface="Helvetica Light"/>
                <a:cs typeface="Helvetica Light"/>
              </a:rPr>
              <a:t> </a:t>
            </a:r>
            <a:r>
              <a:rPr lang="es-ES_tradnl" sz="1200" dirty="0" err="1" smtClean="0">
                <a:latin typeface="Helvetica Light"/>
                <a:cs typeface="Helvetica Light"/>
              </a:rPr>
              <a:t>activities</a:t>
            </a:r>
            <a:endParaRPr lang="es-ES_tradnl" sz="1200" dirty="0" smtClean="0">
              <a:latin typeface="Helvetica Light"/>
              <a:cs typeface="Helvetica Light"/>
            </a:endParaRPr>
          </a:p>
          <a:p>
            <a:endParaRPr lang="es-ES_tradnl" dirty="0"/>
          </a:p>
        </p:txBody>
      </p:sp>
      <p:sp>
        <p:nvSpPr>
          <p:cNvPr id="4" name="Marcador de número de diapositiva 3"/>
          <p:cNvSpPr>
            <a:spLocks noGrp="1"/>
          </p:cNvSpPr>
          <p:nvPr>
            <p:ph type="sldNum" sz="quarter" idx="10"/>
          </p:nvPr>
        </p:nvSpPr>
        <p:spPr/>
        <p:txBody>
          <a:bodyPr/>
          <a:lstStyle/>
          <a:p>
            <a:fld id="{C65AE0A6-F987-754B-AAB3-0F3EF13500C6}" type="slidenum">
              <a:rPr lang="es-ES_tradnl" smtClean="0"/>
              <a:pPr/>
              <a:t>3</a:t>
            </a:fld>
            <a:endParaRPr lang="es-ES_trad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704822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So with that</a:t>
            </a:r>
            <a:r>
              <a:rPr lang="en-US" baseline="0" dirty="0" smtClean="0"/>
              <a:t> I leave you and open the floor for questions.</a:t>
            </a:r>
            <a:endParaRPr lang="en-US" dirty="0"/>
          </a:p>
        </p:txBody>
      </p:sp>
      <p:sp>
        <p:nvSpPr>
          <p:cNvPr id="4" name="Marcador de número de diapositiva 3"/>
          <p:cNvSpPr>
            <a:spLocks noGrp="1"/>
          </p:cNvSpPr>
          <p:nvPr>
            <p:ph type="sldNum" sz="quarter" idx="10"/>
          </p:nvPr>
        </p:nvSpPr>
        <p:spPr/>
        <p:txBody>
          <a:bodyPr/>
          <a:lstStyle/>
          <a:p>
            <a:fld id="{C65AE0A6-F987-754B-AAB3-0F3EF13500C6}" type="slidenum">
              <a:rPr lang="es-ES_tradnl" smtClean="0"/>
              <a:pPr/>
              <a:t>18</a:t>
            </a:fld>
            <a:endParaRPr lang="es-ES_trad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843768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85000" lnSpcReduction="10000"/>
          </a:bodyPr>
          <a:lstStyle/>
          <a:p>
            <a:pPr marL="0" indent="0">
              <a:buFont typeface="Arial" pitchFamily="-103"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S_tradnl" sz="2000" dirty="0" err="1" smtClean="0">
                <a:latin typeface="Century Schoolbook" pitchFamily="-103" charset="0"/>
                <a:ea typeface="Century Schoolbook" pitchFamily="-103" charset="0"/>
                <a:cs typeface="Century Schoolbook" pitchFamily="-103" charset="0"/>
              </a:rPr>
              <a:t>Starts</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with</a:t>
            </a:r>
            <a:r>
              <a:rPr lang="es-ES_tradnl" sz="2000" dirty="0" smtClean="0">
                <a:latin typeface="Century Schoolbook" pitchFamily="-103" charset="0"/>
                <a:ea typeface="Century Schoolbook" pitchFamily="-103" charset="0"/>
                <a:cs typeface="Century Schoolbook" pitchFamily="-103" charset="0"/>
              </a:rPr>
              <a:t> a </a:t>
            </a:r>
            <a:r>
              <a:rPr lang="es-ES_tradnl" sz="2000" dirty="0" err="1" smtClean="0">
                <a:latin typeface="Century Schoolbook" pitchFamily="-103" charset="0"/>
                <a:ea typeface="Century Schoolbook" pitchFamily="-103" charset="0"/>
                <a:cs typeface="Century Schoolbook" pitchFamily="-103" charset="0"/>
              </a:rPr>
              <a:t>proposal</a:t>
            </a:r>
            <a:r>
              <a:rPr lang="es-ES_tradnl" sz="2000" dirty="0" smtClean="0">
                <a:latin typeface="Century Schoolbook" pitchFamily="-103" charset="0"/>
                <a:ea typeface="Century Schoolbook" pitchFamily="-103" charset="0"/>
                <a:cs typeface="Century Schoolbook" pitchFamily="-103" charset="0"/>
              </a:rPr>
              <a:t> in </a:t>
            </a:r>
            <a:r>
              <a:rPr lang="es-ES_tradnl" sz="2000" dirty="0" err="1" smtClean="0">
                <a:latin typeface="Century Schoolbook" pitchFamily="-103" charset="0"/>
                <a:ea typeface="Century Schoolbook" pitchFamily="-103" charset="0"/>
                <a:cs typeface="Century Schoolbook" pitchFamily="-103" charset="0"/>
              </a:rPr>
              <a:t>the</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policy</a:t>
            </a:r>
            <a:r>
              <a:rPr lang="es-ES_tradnl" sz="2000" dirty="0" smtClean="0">
                <a:latin typeface="Century Schoolbook" pitchFamily="-103" charset="0"/>
                <a:ea typeface="Century Schoolbook" pitchFamily="-103" charset="0"/>
                <a:cs typeface="Century Schoolbook" pitchFamily="-103" charset="0"/>
              </a:rPr>
              <a:t> mailing </a:t>
            </a:r>
            <a:r>
              <a:rPr lang="es-ES_tradnl" sz="2000" dirty="0" err="1" smtClean="0">
                <a:latin typeface="Century Schoolbook" pitchFamily="-103" charset="0"/>
                <a:ea typeface="Century Schoolbook" pitchFamily="-103" charset="0"/>
                <a:cs typeface="Century Schoolbook" pitchFamily="-103" charset="0"/>
              </a:rPr>
              <a:t>list</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https</a:t>
            </a:r>
            <a:r>
              <a:rPr lang="es-ES_tradnl" sz="2000" dirty="0" smtClean="0">
                <a:latin typeface="Century Schoolbook" pitchFamily="-103" charset="0"/>
                <a:ea typeface="Century Schoolbook" pitchFamily="-103" charset="0"/>
                <a:cs typeface="Century Schoolbook" pitchFamily="-103" charset="0"/>
              </a:rPr>
              <a:t>://</a:t>
            </a:r>
            <a:r>
              <a:rPr lang="es-ES_tradnl" sz="2000" dirty="0" err="1" smtClean="0">
                <a:latin typeface="Century Schoolbook" pitchFamily="-103" charset="0"/>
                <a:ea typeface="Century Schoolbook" pitchFamily="-103" charset="0"/>
                <a:cs typeface="Century Schoolbook" pitchFamily="-103" charset="0"/>
              </a:rPr>
              <a:t>mail.lacnic.net</a:t>
            </a:r>
            <a:r>
              <a:rPr lang="es-ES_tradnl" sz="2000" dirty="0" smtClean="0">
                <a:latin typeface="Century Schoolbook" pitchFamily="-103" charset="0"/>
                <a:ea typeface="Century Schoolbook" pitchFamily="-103" charset="0"/>
                <a:cs typeface="Century Schoolbook" pitchFamily="-103" charset="0"/>
              </a:rPr>
              <a:t>/</a:t>
            </a:r>
            <a:r>
              <a:rPr lang="es-ES_tradnl" sz="2000" dirty="0" err="1" smtClean="0">
                <a:latin typeface="Century Schoolbook" pitchFamily="-103" charset="0"/>
                <a:ea typeface="Century Schoolbook" pitchFamily="-103" charset="0"/>
                <a:cs typeface="Century Schoolbook" pitchFamily="-103" charset="0"/>
              </a:rPr>
              <a:t>mailman</a:t>
            </a:r>
            <a:r>
              <a:rPr lang="es-ES_tradnl" sz="2000" dirty="0" smtClean="0">
                <a:latin typeface="Century Schoolbook" pitchFamily="-103" charset="0"/>
                <a:ea typeface="Century Schoolbook" pitchFamily="-103" charset="0"/>
                <a:cs typeface="Century Schoolbook" pitchFamily="-103" charset="0"/>
              </a:rPr>
              <a:t>/</a:t>
            </a:r>
            <a:r>
              <a:rPr lang="es-ES_tradnl" sz="2000" dirty="0" err="1" smtClean="0">
                <a:latin typeface="Century Schoolbook" pitchFamily="-103" charset="0"/>
                <a:ea typeface="Century Schoolbook" pitchFamily="-103" charset="0"/>
                <a:cs typeface="Century Schoolbook" pitchFamily="-103" charset="0"/>
              </a:rPr>
              <a:t>listinfo</a:t>
            </a:r>
            <a:r>
              <a:rPr lang="es-ES_tradnl" sz="2000" dirty="0" smtClean="0">
                <a:latin typeface="Century Schoolbook" pitchFamily="-103" charset="0"/>
                <a:ea typeface="Century Schoolbook" pitchFamily="-103" charset="0"/>
                <a:cs typeface="Century Schoolbook" pitchFamily="-103" charset="0"/>
              </a:rPr>
              <a:t>/</a:t>
            </a:r>
            <a:r>
              <a:rPr lang="es-ES_tradnl" sz="2000" dirty="0" err="1" smtClean="0">
                <a:latin typeface="Century Schoolbook" pitchFamily="-103" charset="0"/>
                <a:ea typeface="Century Schoolbook" pitchFamily="-103" charset="0"/>
                <a:cs typeface="Century Schoolbook" pitchFamily="-103" charset="0"/>
              </a:rPr>
              <a:t>politicas</a:t>
            </a:r>
            <a:endParaRPr lang="es-ES_tradnl" sz="2000" dirty="0" smtClean="0">
              <a:latin typeface="Century Schoolbook" pitchFamily="-103" charset="0"/>
              <a:ea typeface="Century Schoolbook" pitchFamily="-103" charset="0"/>
              <a:cs typeface="Century Schoolbook" pitchFamily="-103" charset="0"/>
            </a:endParaRPr>
          </a:p>
          <a:p>
            <a:pPr marL="400050" lvl="1" indent="0">
              <a:buClrTx/>
              <a:buFont typeface="Arial" pitchFamily="-103"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S_tradnl" sz="2000" dirty="0" err="1" smtClean="0">
                <a:latin typeface="Century Schoolbook" pitchFamily="-103" charset="0"/>
                <a:ea typeface="Century Schoolbook" pitchFamily="-103" charset="0"/>
                <a:cs typeface="Century Schoolbook" pitchFamily="-103" charset="0"/>
              </a:rPr>
              <a:t>New</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proposals</a:t>
            </a:r>
            <a:r>
              <a:rPr lang="es-ES_tradnl" sz="2000" dirty="0" smtClean="0">
                <a:latin typeface="Century Schoolbook" pitchFamily="-103" charset="0"/>
                <a:ea typeface="Century Schoolbook" pitchFamily="-103" charset="0"/>
                <a:cs typeface="Century Schoolbook" pitchFamily="-103" charset="0"/>
              </a:rPr>
              <a:t> are </a:t>
            </a:r>
            <a:r>
              <a:rPr lang="es-ES_tradnl" sz="2000" dirty="0" err="1" smtClean="0">
                <a:latin typeface="Century Schoolbook" pitchFamily="-103" charset="0"/>
                <a:ea typeface="Century Schoolbook" pitchFamily="-103" charset="0"/>
                <a:cs typeface="Century Schoolbook" pitchFamily="-103" charset="0"/>
              </a:rPr>
              <a:t>accepted</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until</a:t>
            </a:r>
            <a:r>
              <a:rPr lang="es-ES_tradnl" sz="2000" dirty="0" smtClean="0">
                <a:latin typeface="Century Schoolbook" pitchFamily="-103" charset="0"/>
                <a:ea typeface="Century Schoolbook" pitchFamily="-103" charset="0"/>
                <a:cs typeface="Century Schoolbook" pitchFamily="-103" charset="0"/>
              </a:rPr>
              <a:t> 4 </a:t>
            </a:r>
            <a:r>
              <a:rPr lang="es-ES_tradnl" sz="2000" dirty="0" err="1" smtClean="0">
                <a:latin typeface="Century Schoolbook" pitchFamily="-103" charset="0"/>
                <a:ea typeface="Century Schoolbook" pitchFamily="-103" charset="0"/>
                <a:cs typeface="Century Schoolbook" pitchFamily="-103" charset="0"/>
              </a:rPr>
              <a:t>weeks</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before</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the</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Public</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Policy</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Forums</a:t>
            </a:r>
            <a:r>
              <a:rPr lang="es-ES_tradnl" sz="2000" dirty="0" smtClean="0">
                <a:latin typeface="Century Schoolbook" pitchFamily="-103" charset="0"/>
                <a:ea typeface="Century Schoolbook" pitchFamily="-103" charset="0"/>
                <a:cs typeface="Century Schoolbook" pitchFamily="-103" charset="0"/>
              </a:rPr>
              <a:t>.</a:t>
            </a:r>
          </a:p>
          <a:p>
            <a:pPr marL="400050" lvl="1" indent="0">
              <a:buClrTx/>
              <a:buFont typeface="Arial" pitchFamily="-103"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S_tradnl" sz="2000" dirty="0" smtClean="0">
                <a:latin typeface="Century Schoolbook" pitchFamily="-103" charset="0"/>
                <a:ea typeface="Century Schoolbook" pitchFamily="-103" charset="0"/>
                <a:cs typeface="Century Schoolbook" pitchFamily="-103" charset="0"/>
              </a:rPr>
              <a:t>In </a:t>
            </a:r>
            <a:r>
              <a:rPr lang="es-ES_tradnl" sz="2000" dirty="0" err="1" smtClean="0">
                <a:latin typeface="Century Schoolbook" pitchFamily="-103" charset="0"/>
                <a:ea typeface="Century Schoolbook" pitchFamily="-103" charset="0"/>
                <a:cs typeface="Century Schoolbook" pitchFamily="-103" charset="0"/>
              </a:rPr>
              <a:t>the</a:t>
            </a:r>
            <a:r>
              <a:rPr lang="es-ES_tradnl" sz="2000" dirty="0" smtClean="0">
                <a:latin typeface="Century Schoolbook" pitchFamily="-103" charset="0"/>
                <a:ea typeface="Century Schoolbook" pitchFamily="-103" charset="0"/>
                <a:cs typeface="Century Schoolbook" pitchFamily="-103" charset="0"/>
              </a:rPr>
              <a:t> 4-</a:t>
            </a:r>
            <a:r>
              <a:rPr lang="es-ES_tradnl" sz="2000" dirty="0" err="1" smtClean="0">
                <a:latin typeface="Century Schoolbook" pitchFamily="-103" charset="0"/>
                <a:ea typeface="Century Schoolbook" pitchFamily="-103" charset="0"/>
                <a:cs typeface="Century Schoolbook" pitchFamily="-103" charset="0"/>
              </a:rPr>
              <a:t>week</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lead</a:t>
            </a:r>
            <a:r>
              <a:rPr lang="es-ES_tradnl" sz="2000" dirty="0" smtClean="0">
                <a:latin typeface="Century Schoolbook" pitchFamily="-103" charset="0"/>
                <a:ea typeface="Century Schoolbook" pitchFamily="-103" charset="0"/>
                <a:cs typeface="Century Schoolbook" pitchFamily="-103" charset="0"/>
              </a:rPr>
              <a:t>-time </a:t>
            </a:r>
            <a:r>
              <a:rPr lang="es-ES_tradnl" sz="2000" dirty="0" err="1" smtClean="0">
                <a:latin typeface="Century Schoolbook" pitchFamily="-103" charset="0"/>
                <a:ea typeface="Century Schoolbook" pitchFamily="-103" charset="0"/>
                <a:cs typeface="Century Schoolbook" pitchFamily="-103" charset="0"/>
              </a:rPr>
              <a:t>to</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the</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Public</a:t>
            </a:r>
            <a:r>
              <a:rPr lang="es-ES_tradnl" sz="2000" dirty="0" smtClean="0">
                <a:latin typeface="Century Schoolbook" pitchFamily="-103" charset="0"/>
                <a:ea typeface="Century Schoolbook" pitchFamily="-103" charset="0"/>
                <a:cs typeface="Century Schoolbook" pitchFamily="-103" charset="0"/>
              </a:rPr>
              <a:t> Forum, </a:t>
            </a:r>
            <a:r>
              <a:rPr lang="es-ES_tradnl" sz="2000" dirty="0" err="1" smtClean="0">
                <a:latin typeface="Century Schoolbook" pitchFamily="-103" charset="0"/>
                <a:ea typeface="Century Schoolbook" pitchFamily="-103" charset="0"/>
                <a:cs typeface="Century Schoolbook" pitchFamily="-103" charset="0"/>
              </a:rPr>
              <a:t>only</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comments</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and</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adjustments</a:t>
            </a:r>
            <a:r>
              <a:rPr lang="es-ES_tradnl" sz="2000" dirty="0" smtClean="0">
                <a:latin typeface="Century Schoolbook" pitchFamily="-103" charset="0"/>
                <a:ea typeface="Century Schoolbook" pitchFamily="-103" charset="0"/>
                <a:cs typeface="Century Schoolbook" pitchFamily="-103" charset="0"/>
              </a:rPr>
              <a:t> are </a:t>
            </a:r>
            <a:r>
              <a:rPr lang="es-ES_tradnl" sz="2000" dirty="0" err="1" smtClean="0">
                <a:latin typeface="Century Schoolbook" pitchFamily="-103" charset="0"/>
                <a:ea typeface="Century Schoolbook" pitchFamily="-103" charset="0"/>
                <a:cs typeface="Century Schoolbook" pitchFamily="-103" charset="0"/>
              </a:rPr>
              <a:t>allowed</a:t>
            </a:r>
            <a:r>
              <a:rPr lang="es-ES_tradnl" sz="2000" dirty="0" smtClean="0">
                <a:latin typeface="Century Schoolbook" pitchFamily="-103" charset="0"/>
                <a:ea typeface="Century Schoolbook" pitchFamily="-103" charset="0"/>
                <a:cs typeface="Century Schoolbook" pitchFamily="-103" charset="0"/>
              </a:rPr>
              <a:t>.</a:t>
            </a:r>
          </a:p>
          <a:p>
            <a:pPr marL="400050" lvl="1" indent="0">
              <a:buClrTx/>
              <a:buFont typeface="Arial" pitchFamily="-103"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S_tradnl" sz="2000" dirty="0" err="1" smtClean="0">
                <a:latin typeface="Century Schoolbook" pitchFamily="-103" charset="0"/>
                <a:ea typeface="Century Schoolbook" pitchFamily="-103" charset="0"/>
                <a:cs typeface="Century Schoolbook" pitchFamily="-103" charset="0"/>
              </a:rPr>
              <a:t>During</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the</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Public</a:t>
            </a:r>
            <a:r>
              <a:rPr lang="es-ES_tradnl" sz="2000" dirty="0" smtClean="0">
                <a:latin typeface="Century Schoolbook" pitchFamily="-103" charset="0"/>
                <a:ea typeface="Century Schoolbook" pitchFamily="-103" charset="0"/>
                <a:cs typeface="Century Schoolbook" pitchFamily="-103" charset="0"/>
              </a:rPr>
              <a:t> Forum, </a:t>
            </a:r>
            <a:r>
              <a:rPr lang="es-ES_tradnl" sz="2000" dirty="0" err="1" smtClean="0">
                <a:latin typeface="Century Schoolbook" pitchFamily="-103" charset="0"/>
                <a:ea typeface="Century Schoolbook" pitchFamily="-103" charset="0"/>
                <a:cs typeface="Century Schoolbook" pitchFamily="-103" charset="0"/>
              </a:rPr>
              <a:t>the</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proposal</a:t>
            </a:r>
            <a:r>
              <a:rPr lang="es-ES_tradnl" sz="2000" dirty="0" smtClean="0">
                <a:latin typeface="Century Schoolbook" pitchFamily="-103" charset="0"/>
                <a:ea typeface="Century Schoolbook" pitchFamily="-103" charset="0"/>
                <a:cs typeface="Century Schoolbook" pitchFamily="-103" charset="0"/>
              </a:rPr>
              <a:t> can </a:t>
            </a:r>
            <a:r>
              <a:rPr lang="es-ES_tradnl" sz="2000" dirty="0" err="1" smtClean="0">
                <a:latin typeface="Century Schoolbook" pitchFamily="-103" charset="0"/>
                <a:ea typeface="Century Schoolbook" pitchFamily="-103" charset="0"/>
                <a:cs typeface="Century Schoolbook" pitchFamily="-103" charset="0"/>
              </a:rPr>
              <a:t>reach</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consensus</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or</a:t>
            </a:r>
            <a:r>
              <a:rPr lang="es-ES_tradnl" sz="2000" dirty="0" smtClean="0">
                <a:latin typeface="Century Schoolbook" pitchFamily="-103" charset="0"/>
                <a:ea typeface="Century Schoolbook" pitchFamily="-103" charset="0"/>
                <a:cs typeface="Century Schoolbook" pitchFamily="-103" charset="0"/>
              </a:rPr>
              <a:t> be </a:t>
            </a:r>
            <a:r>
              <a:rPr lang="es-ES_tradnl" sz="2000" dirty="0" err="1" smtClean="0">
                <a:latin typeface="Century Schoolbook" pitchFamily="-103" charset="0"/>
                <a:ea typeface="Century Schoolbook" pitchFamily="-103" charset="0"/>
                <a:cs typeface="Century Schoolbook" pitchFamily="-103" charset="0"/>
              </a:rPr>
              <a:t>rejected</a:t>
            </a:r>
            <a:r>
              <a:rPr lang="es-ES_tradnl" sz="2000" dirty="0" smtClean="0">
                <a:latin typeface="Century Schoolbook" pitchFamily="-103" charset="0"/>
                <a:ea typeface="Century Schoolbook" pitchFamily="-103" charset="0"/>
                <a:cs typeface="Century Schoolbook" pitchFamily="-103" charset="0"/>
              </a:rPr>
              <a:t> by </a:t>
            </a:r>
            <a:r>
              <a:rPr lang="es-ES_tradnl" sz="2000" dirty="0" err="1" smtClean="0">
                <a:latin typeface="Century Schoolbook" pitchFamily="-103" charset="0"/>
                <a:ea typeface="Century Schoolbook" pitchFamily="-103" charset="0"/>
                <a:cs typeface="Century Schoolbook" pitchFamily="-103" charset="0"/>
              </a:rPr>
              <a:t>the</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community</a:t>
            </a:r>
            <a:r>
              <a:rPr lang="es-ES_tradnl" sz="2000" dirty="0" smtClean="0">
                <a:latin typeface="Century Schoolbook" pitchFamily="-103" charset="0"/>
                <a:ea typeface="Century Schoolbook" pitchFamily="-103" charset="0"/>
                <a:cs typeface="Century Schoolbook" pitchFamily="-103" charset="0"/>
              </a:rPr>
              <a:t>.</a:t>
            </a:r>
          </a:p>
          <a:p>
            <a:pPr marL="0" indent="0">
              <a:buFont typeface="Arial" pitchFamily="-103"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S_tradnl" sz="2000" dirty="0" err="1" smtClean="0">
                <a:latin typeface="Century Schoolbook" pitchFamily="-103" charset="0"/>
                <a:ea typeface="Century Schoolbook" pitchFamily="-103" charset="0"/>
                <a:cs typeface="Century Schoolbook" pitchFamily="-103" charset="0"/>
              </a:rPr>
              <a:t>Rejected</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proposals</a:t>
            </a:r>
            <a:r>
              <a:rPr lang="es-ES_tradnl" sz="2000" dirty="0" smtClean="0">
                <a:latin typeface="Century Schoolbook" pitchFamily="-103" charset="0"/>
                <a:ea typeface="Century Schoolbook" pitchFamily="-103" charset="0"/>
                <a:cs typeface="Century Schoolbook" pitchFamily="-103" charset="0"/>
              </a:rPr>
              <a:t> may </a:t>
            </a:r>
            <a:r>
              <a:rPr lang="es-ES_tradnl" sz="2000" dirty="0" err="1" smtClean="0">
                <a:latin typeface="Century Schoolbook" pitchFamily="-103" charset="0"/>
                <a:ea typeface="Century Schoolbook" pitchFamily="-103" charset="0"/>
                <a:cs typeface="Century Schoolbook" pitchFamily="-103" charset="0"/>
              </a:rPr>
              <a:t>go</a:t>
            </a:r>
            <a:r>
              <a:rPr lang="es-ES_tradnl" sz="2000" dirty="0" smtClean="0">
                <a:latin typeface="Century Schoolbook" pitchFamily="-103" charset="0"/>
                <a:ea typeface="Century Schoolbook" pitchFamily="-103" charset="0"/>
                <a:cs typeface="Century Schoolbook" pitchFamily="-103" charset="0"/>
              </a:rPr>
              <a:t> back </a:t>
            </a:r>
            <a:r>
              <a:rPr lang="es-ES_tradnl" sz="2000" dirty="0" err="1" smtClean="0">
                <a:latin typeface="Century Schoolbook" pitchFamily="-103" charset="0"/>
                <a:ea typeface="Century Schoolbook" pitchFamily="-103" charset="0"/>
                <a:cs typeface="Century Schoolbook" pitchFamily="-103" charset="0"/>
              </a:rPr>
              <a:t>to</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the</a:t>
            </a:r>
            <a:r>
              <a:rPr lang="es-ES_tradnl" sz="2000" dirty="0" smtClean="0">
                <a:latin typeface="Century Schoolbook" pitchFamily="-103" charset="0"/>
                <a:ea typeface="Century Schoolbook" pitchFamily="-103" charset="0"/>
                <a:cs typeface="Century Schoolbook" pitchFamily="-103" charset="0"/>
              </a:rPr>
              <a:t> mailing </a:t>
            </a:r>
            <a:r>
              <a:rPr lang="es-ES_tradnl" sz="2000" dirty="0" err="1" smtClean="0">
                <a:latin typeface="Century Schoolbook" pitchFamily="-103" charset="0"/>
                <a:ea typeface="Century Schoolbook" pitchFamily="-103" charset="0"/>
                <a:cs typeface="Century Schoolbook" pitchFamily="-103" charset="0"/>
              </a:rPr>
              <a:t>list</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for</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further</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discussion</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and</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possibly</a:t>
            </a:r>
            <a:r>
              <a:rPr lang="es-ES_tradnl" sz="2000" dirty="0" smtClean="0">
                <a:latin typeface="Century Schoolbook" pitchFamily="-103" charset="0"/>
                <a:ea typeface="Century Schoolbook" pitchFamily="-103" charset="0"/>
                <a:cs typeface="Century Schoolbook" pitchFamily="-103" charset="0"/>
              </a:rPr>
              <a:t> be </a:t>
            </a:r>
            <a:r>
              <a:rPr lang="es-ES_tradnl" sz="2000" dirty="0" err="1" smtClean="0">
                <a:latin typeface="Century Schoolbook" pitchFamily="-103" charset="0"/>
                <a:ea typeface="Century Schoolbook" pitchFamily="-103" charset="0"/>
                <a:cs typeface="Century Schoolbook" pitchFamily="-103" charset="0"/>
              </a:rPr>
              <a:t>presented</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again</a:t>
            </a:r>
            <a:r>
              <a:rPr lang="es-ES_tradnl" sz="2000" dirty="0" smtClean="0">
                <a:latin typeface="Century Schoolbook" pitchFamily="-103" charset="0"/>
                <a:ea typeface="Century Schoolbook" pitchFamily="-103" charset="0"/>
                <a:cs typeface="Century Schoolbook" pitchFamily="-103" charset="0"/>
              </a:rPr>
              <a:t> in </a:t>
            </a:r>
            <a:r>
              <a:rPr lang="es-ES_tradnl" sz="2000" dirty="0" err="1" smtClean="0">
                <a:latin typeface="Century Schoolbook" pitchFamily="-103" charset="0"/>
                <a:ea typeface="Century Schoolbook" pitchFamily="-103" charset="0"/>
                <a:cs typeface="Century Schoolbook" pitchFamily="-103" charset="0"/>
              </a:rPr>
              <a:t>the</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following</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Public</a:t>
            </a:r>
            <a:r>
              <a:rPr lang="es-ES_tradnl" sz="2000" dirty="0" smtClean="0">
                <a:latin typeface="Century Schoolbook" pitchFamily="-103" charset="0"/>
                <a:ea typeface="Century Schoolbook" pitchFamily="-103" charset="0"/>
                <a:cs typeface="Century Schoolbook" pitchFamily="-103" charset="0"/>
              </a:rPr>
              <a:t> Forum.</a:t>
            </a:r>
          </a:p>
          <a:p>
            <a:pPr marL="0" indent="0">
              <a:buFont typeface="Arial" pitchFamily="-103"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S_tradnl" sz="2000" dirty="0" err="1" smtClean="0">
                <a:latin typeface="Century Schoolbook" pitchFamily="-103" charset="0"/>
                <a:ea typeface="Century Schoolbook" pitchFamily="-103" charset="0"/>
                <a:cs typeface="Century Schoolbook" pitchFamily="-103" charset="0"/>
              </a:rPr>
              <a:t>If</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it</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reaches</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consensus</a:t>
            </a:r>
            <a:r>
              <a:rPr lang="es-ES_tradnl" sz="2000" dirty="0" smtClean="0">
                <a:latin typeface="Century Schoolbook" pitchFamily="-103" charset="0"/>
                <a:ea typeface="Century Schoolbook" pitchFamily="-103" charset="0"/>
                <a:cs typeface="Century Schoolbook" pitchFamily="-103" charset="0"/>
              </a:rPr>
              <a:t>, LACNIC </a:t>
            </a:r>
            <a:r>
              <a:rPr lang="es-ES_tradnl" sz="2000" dirty="0" err="1" smtClean="0">
                <a:latin typeface="Century Schoolbook" pitchFamily="-103" charset="0"/>
                <a:ea typeface="Century Schoolbook" pitchFamily="-103" charset="0"/>
                <a:cs typeface="Century Schoolbook" pitchFamily="-103" charset="0"/>
              </a:rPr>
              <a:t>Board</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verifies</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if</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the</a:t>
            </a:r>
            <a:r>
              <a:rPr lang="es-ES_tradnl" sz="2000" dirty="0" smtClean="0">
                <a:latin typeface="Century Schoolbook" pitchFamily="-103" charset="0"/>
                <a:ea typeface="Century Schoolbook" pitchFamily="-103" charset="0"/>
                <a:cs typeface="Century Schoolbook" pitchFamily="-103" charset="0"/>
              </a:rPr>
              <a:t> rules </a:t>
            </a:r>
            <a:r>
              <a:rPr lang="es-ES_tradnl" sz="2000" dirty="0" err="1" smtClean="0">
                <a:latin typeface="Century Schoolbook" pitchFamily="-103" charset="0"/>
                <a:ea typeface="Century Schoolbook" pitchFamily="-103" charset="0"/>
                <a:cs typeface="Century Schoolbook" pitchFamily="-103" charset="0"/>
              </a:rPr>
              <a:t>were</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met</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and</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ratifies</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it</a:t>
            </a:r>
            <a:r>
              <a:rPr lang="es-ES_tradnl" sz="2000" dirty="0" smtClean="0">
                <a:latin typeface="Century Schoolbook" pitchFamily="-103" charset="0"/>
                <a:ea typeface="Century Schoolbook" pitchFamily="-103" charset="0"/>
                <a:cs typeface="Century Schoolbook" pitchFamily="-103" charset="0"/>
              </a:rPr>
              <a:t>.</a:t>
            </a:r>
          </a:p>
          <a:p>
            <a:pPr marL="0" indent="0">
              <a:buFont typeface="Arial" pitchFamily="-103"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S_tradnl" sz="2000" dirty="0" smtClean="0">
                <a:latin typeface="Century Schoolbook" pitchFamily="-103" charset="0"/>
                <a:ea typeface="Century Schoolbook" pitchFamily="-103" charset="0"/>
                <a:cs typeface="Century Schoolbook" pitchFamily="-103" charset="0"/>
              </a:rPr>
              <a:t>Staff </a:t>
            </a:r>
            <a:r>
              <a:rPr lang="es-ES_tradnl" sz="2000" dirty="0" err="1" smtClean="0">
                <a:latin typeface="Century Schoolbook" pitchFamily="-103" charset="0"/>
                <a:ea typeface="Century Schoolbook" pitchFamily="-103" charset="0"/>
                <a:cs typeface="Century Schoolbook" pitchFamily="-103" charset="0"/>
              </a:rPr>
              <a:t>updates</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the</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Policy</a:t>
            </a:r>
            <a:r>
              <a:rPr lang="es-ES_tradnl" sz="2000" dirty="0" smtClean="0">
                <a:latin typeface="Century Schoolbook" pitchFamily="-103" charset="0"/>
                <a:ea typeface="Century Schoolbook" pitchFamily="-103" charset="0"/>
                <a:cs typeface="Century Schoolbook" pitchFamily="-103" charset="0"/>
              </a:rPr>
              <a:t> Manual </a:t>
            </a:r>
            <a:r>
              <a:rPr lang="es-ES_tradnl" sz="2000" dirty="0" err="1" smtClean="0">
                <a:latin typeface="Century Schoolbook" pitchFamily="-103" charset="0"/>
                <a:ea typeface="Century Schoolbook" pitchFamily="-103" charset="0"/>
                <a:cs typeface="Century Schoolbook" pitchFamily="-103" charset="0"/>
              </a:rPr>
              <a:t>and</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implements</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the</a:t>
            </a:r>
            <a:r>
              <a:rPr lang="es-ES_tradnl" sz="2000" dirty="0" smtClean="0">
                <a:latin typeface="Century Schoolbook" pitchFamily="-103" charset="0"/>
                <a:ea typeface="Century Schoolbook" pitchFamily="-103" charset="0"/>
                <a:cs typeface="Century Schoolbook" pitchFamily="-103" charset="0"/>
              </a:rPr>
              <a:t> </a:t>
            </a:r>
            <a:r>
              <a:rPr lang="es-ES_tradnl" sz="2000" dirty="0" err="1" smtClean="0">
                <a:latin typeface="Century Schoolbook" pitchFamily="-103" charset="0"/>
                <a:ea typeface="Century Schoolbook" pitchFamily="-103" charset="0"/>
                <a:cs typeface="Century Schoolbook" pitchFamily="-103" charset="0"/>
              </a:rPr>
              <a:t>policy</a:t>
            </a:r>
            <a:r>
              <a:rPr lang="es-ES_tradnl" sz="2000" dirty="0" smtClean="0">
                <a:latin typeface="Century Schoolbook" pitchFamily="-103" charset="0"/>
                <a:ea typeface="Century Schoolbook" pitchFamily="-103" charset="0"/>
                <a:cs typeface="Century Schoolbook" pitchFamily="-103" charset="0"/>
              </a:rPr>
              <a:t>.</a:t>
            </a:r>
            <a:endParaRPr lang="en-TT" sz="2000" dirty="0" smtClean="0">
              <a:latin typeface="Century Schoolbook" pitchFamily="-103" charset="0"/>
              <a:ea typeface="Century Schoolbook" pitchFamily="-103" charset="0"/>
              <a:cs typeface="Century Schoolbook" pitchFamily="-103" charset="0"/>
            </a:endParaRPr>
          </a:p>
          <a:p>
            <a:endParaRPr lang="es-ES_tradnl" dirty="0"/>
          </a:p>
        </p:txBody>
      </p:sp>
      <p:sp>
        <p:nvSpPr>
          <p:cNvPr id="4" name="Marcador de número de diapositiva 3"/>
          <p:cNvSpPr>
            <a:spLocks noGrp="1"/>
          </p:cNvSpPr>
          <p:nvPr>
            <p:ph type="sldNum" sz="quarter" idx="10"/>
          </p:nvPr>
        </p:nvSpPr>
        <p:spPr/>
        <p:txBody>
          <a:bodyPr/>
          <a:lstStyle/>
          <a:p>
            <a:fld id="{C65AE0A6-F987-754B-AAB3-0F3EF13500C6}" type="slidenum">
              <a:rPr lang="es-ES_tradnl" smtClean="0"/>
              <a:pPr/>
              <a:t>6</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n-US" sz="1200" b="0" i="0" u="none" strike="noStrike" kern="1200" noProof="0" dirty="0" smtClean="0">
                <a:solidFill>
                  <a:schemeClr val="tx1"/>
                </a:solidFill>
                <a:effectLst/>
                <a:latin typeface="+mn-lt"/>
                <a:ea typeface="+mn-ea"/>
                <a:cs typeface="+mn-cs"/>
              </a:rPr>
              <a:t>Thank you Kevon for the introduction and good morning everyone.</a:t>
            </a:r>
            <a:endParaRPr lang="en-US" b="0" noProof="0" dirty="0" smtClean="0">
              <a:effectLst/>
            </a:endParaRPr>
          </a:p>
          <a:p>
            <a:pPr rtl="0"/>
            <a:r>
              <a:rPr lang="en-US" sz="1200" b="0" i="0" u="none" strike="noStrike" kern="1200" noProof="0" dirty="0" smtClean="0">
                <a:solidFill>
                  <a:schemeClr val="tx1"/>
                </a:solidFill>
                <a:effectLst/>
                <a:latin typeface="+mn-lt"/>
                <a:ea typeface="+mn-ea"/>
                <a:cs typeface="+mn-cs"/>
              </a:rPr>
              <a:t>As Kevon mentioned, I am the Development Projects Coordinator at LACNIC and today I will be presenting you two programs that the organization is working on in the Latin American and Caribbean Region.</a:t>
            </a:r>
            <a:endParaRPr lang="en-US" b="0" noProof="0" dirty="0" smtClean="0">
              <a:effectLst/>
            </a:endParaRPr>
          </a:p>
          <a:p>
            <a:pPr rtl="0"/>
            <a:r>
              <a:rPr lang="en-US" sz="1200" b="0" i="0" u="none" strike="noStrike" kern="1200" noProof="0" dirty="0" smtClean="0">
                <a:solidFill>
                  <a:schemeClr val="tx1"/>
                </a:solidFill>
                <a:effectLst/>
                <a:latin typeface="+mn-lt"/>
                <a:ea typeface="+mn-ea"/>
                <a:cs typeface="+mn-cs"/>
              </a:rPr>
              <a:t>Before getting started, and to give a bit of context about why LACNIC engages in these type of projects, it is important to highlight that</a:t>
            </a:r>
            <a:r>
              <a:rPr lang="en-US" sz="1200" b="0" i="0" u="none" strike="noStrike" kern="1200" baseline="0" noProof="0" dirty="0" smtClean="0">
                <a:solidFill>
                  <a:schemeClr val="tx1"/>
                </a:solidFill>
                <a:effectLst/>
                <a:latin typeface="+mn-lt"/>
                <a:ea typeface="+mn-ea"/>
                <a:cs typeface="+mn-cs"/>
              </a:rPr>
              <a:t> LACNIC </a:t>
            </a:r>
            <a:r>
              <a:rPr lang="en-US" sz="1200" b="0" i="0" u="none" strike="noStrike" kern="1200" noProof="0" dirty="0" smtClean="0">
                <a:solidFill>
                  <a:schemeClr val="tx1"/>
                </a:solidFill>
                <a:effectLst/>
                <a:latin typeface="+mn-lt"/>
                <a:ea typeface="+mn-ea"/>
                <a:cs typeface="+mn-cs"/>
              </a:rPr>
              <a:t>has in an active cooperation policy through which it seeks to promote the development of the internet in the region, the adoption of new technologies and standards and through which it also seeks to build and develop regional capacities.</a:t>
            </a:r>
            <a:endParaRPr lang="en-US" b="0" noProof="0" dirty="0" smtClean="0">
              <a:effectLst/>
            </a:endParaRPr>
          </a:p>
          <a:p>
            <a:pPr rtl="0"/>
            <a:r>
              <a:rPr lang="en-US" sz="1200" b="0" i="0" u="none" strike="noStrike" kern="1200" noProof="0" dirty="0" smtClean="0">
                <a:solidFill>
                  <a:schemeClr val="tx1"/>
                </a:solidFill>
                <a:effectLst/>
                <a:latin typeface="+mn-lt"/>
                <a:ea typeface="+mn-ea"/>
                <a:cs typeface="+mn-cs"/>
              </a:rPr>
              <a:t>It is in this context and inspired in this components of its mission that LACNIC works in the two projects I am introducing today:</a:t>
            </a:r>
            <a:r>
              <a:rPr lang="en-US" sz="1200" b="0" i="0" u="none" strike="noStrike" kern="1200" baseline="0" noProof="0" dirty="0" smtClean="0">
                <a:solidFill>
                  <a:schemeClr val="tx1"/>
                </a:solidFill>
                <a:effectLst/>
                <a:latin typeface="+mn-lt"/>
                <a:ea typeface="+mn-ea"/>
                <a:cs typeface="+mn-cs"/>
              </a:rPr>
              <a:t> </a:t>
            </a:r>
            <a:r>
              <a:rPr lang="en-US" sz="1200" b="0" i="0" u="none" strike="noStrike" kern="1200" baseline="0" noProof="0" dirty="0" err="1" smtClean="0">
                <a:solidFill>
                  <a:schemeClr val="tx1"/>
                </a:solidFill>
                <a:effectLst/>
                <a:latin typeface="+mn-lt"/>
                <a:ea typeface="+mn-ea"/>
                <a:cs typeface="+mn-cs"/>
              </a:rPr>
              <a:t>Ayitic</a:t>
            </a:r>
            <a:r>
              <a:rPr lang="en-US" sz="1200" b="0" i="0" u="none" strike="noStrike" kern="1200" baseline="0" noProof="0" dirty="0" smtClean="0">
                <a:solidFill>
                  <a:schemeClr val="tx1"/>
                </a:solidFill>
                <a:effectLst/>
                <a:latin typeface="+mn-lt"/>
                <a:ea typeface="+mn-ea"/>
                <a:cs typeface="+mn-cs"/>
              </a:rPr>
              <a:t> and FRIDA</a:t>
            </a:r>
          </a:p>
          <a:p>
            <a:pPr rtl="0"/>
            <a:endParaRPr lang="en-US" sz="1200" b="0" i="0" u="none" strike="noStrike" kern="1200" baseline="0" noProof="0" dirty="0" smtClean="0">
              <a:solidFill>
                <a:schemeClr val="tx1"/>
              </a:solidFill>
              <a:effectLst/>
              <a:latin typeface="+mn-lt"/>
              <a:ea typeface="+mn-ea"/>
              <a:cs typeface="+mn-cs"/>
            </a:endParaRPr>
          </a:p>
          <a:p>
            <a:pPr rtl="0"/>
            <a:endParaRPr lang="en-US" sz="1200" b="0" i="0" u="none" strike="noStrike" kern="1200" baseline="0" noProof="0" dirty="0" smtClean="0">
              <a:solidFill>
                <a:schemeClr val="tx1"/>
              </a:solidFill>
              <a:effectLst/>
              <a:latin typeface="+mn-lt"/>
              <a:ea typeface="+mn-ea"/>
              <a:cs typeface="+mn-cs"/>
            </a:endParaRPr>
          </a:p>
          <a:p>
            <a:r>
              <a:rPr lang="en-US" noProof="0" dirty="0" smtClean="0"/>
              <a:t/>
            </a:r>
            <a:br>
              <a:rPr lang="en-US" noProof="0" dirty="0" smtClean="0"/>
            </a:br>
            <a:endParaRPr lang="en-US" noProof="0" dirty="0"/>
          </a:p>
        </p:txBody>
      </p:sp>
      <p:sp>
        <p:nvSpPr>
          <p:cNvPr id="4" name="Marcador de número de diapositiva 3"/>
          <p:cNvSpPr>
            <a:spLocks noGrp="1"/>
          </p:cNvSpPr>
          <p:nvPr>
            <p:ph type="sldNum" sz="quarter" idx="10"/>
          </p:nvPr>
        </p:nvSpPr>
        <p:spPr/>
        <p:txBody>
          <a:bodyPr/>
          <a:lstStyle/>
          <a:p>
            <a:fld id="{C65AE0A6-F987-754B-AAB3-0F3EF13500C6}" type="slidenum">
              <a:rPr lang="es-ES_tradnl" smtClean="0"/>
              <a:pPr/>
              <a:t>11</a:t>
            </a:fld>
            <a:endParaRPr lang="es-ES_trad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170602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a:bodyPr>
          <a:lstStyle/>
          <a:p>
            <a:pPr rtl="0"/>
            <a:r>
              <a:rPr lang="en-US" sz="1200" b="0" i="0" u="none" strike="noStrike" kern="1200" noProof="0" dirty="0" smtClean="0">
                <a:solidFill>
                  <a:schemeClr val="tx1"/>
                </a:solidFill>
                <a:effectLst/>
                <a:latin typeface="+mn-lt"/>
                <a:ea typeface="+mn-ea"/>
                <a:cs typeface="+mn-cs"/>
              </a:rPr>
              <a:t>So let’s get started very quickly with </a:t>
            </a:r>
            <a:r>
              <a:rPr lang="en-US" sz="1200" b="0" i="0" u="none" strike="noStrike" kern="1200" noProof="0" dirty="0" err="1" smtClean="0">
                <a:solidFill>
                  <a:schemeClr val="tx1"/>
                </a:solidFill>
                <a:effectLst/>
                <a:latin typeface="+mn-lt"/>
                <a:ea typeface="+mn-ea"/>
                <a:cs typeface="+mn-cs"/>
              </a:rPr>
              <a:t>FRIDAProgram</a:t>
            </a:r>
            <a:r>
              <a:rPr lang="en-US" sz="1200" b="0" i="0" u="none" strike="noStrike" kern="1200" noProof="0" dirty="0" smtClean="0">
                <a:solidFill>
                  <a:schemeClr val="tx1"/>
                </a:solidFill>
                <a:effectLst/>
                <a:latin typeface="+mn-lt"/>
                <a:ea typeface="+mn-ea"/>
                <a:cs typeface="+mn-cs"/>
              </a:rPr>
              <a:t>. I have just one slide to share with you about this </a:t>
            </a:r>
            <a:r>
              <a:rPr lang="en-US" sz="1200" b="0" i="0" u="none" strike="noStrike" kern="1200" noProof="0" dirty="0" err="1" smtClean="0">
                <a:solidFill>
                  <a:schemeClr val="tx1"/>
                </a:solidFill>
                <a:effectLst/>
                <a:latin typeface="+mn-lt"/>
                <a:ea typeface="+mn-ea"/>
                <a:cs typeface="+mn-cs"/>
              </a:rPr>
              <a:t>poject</a:t>
            </a:r>
            <a:r>
              <a:rPr lang="en-US" sz="1200" b="0" i="0" u="none" strike="noStrike" kern="1200" noProof="0" dirty="0" smtClean="0">
                <a:solidFill>
                  <a:schemeClr val="tx1"/>
                </a:solidFill>
                <a:effectLst/>
                <a:latin typeface="+mn-lt"/>
                <a:ea typeface="+mn-ea"/>
                <a:cs typeface="+mn-cs"/>
              </a:rPr>
              <a:t>. </a:t>
            </a:r>
          </a:p>
          <a:p>
            <a:pPr rtl="0"/>
            <a:endParaRPr lang="en-US" sz="1200" b="0" i="0" u="none" strike="noStrike" kern="1200" baseline="0" noProof="0" dirty="0" smtClean="0">
              <a:solidFill>
                <a:schemeClr val="tx1"/>
              </a:solidFill>
              <a:effectLst/>
              <a:latin typeface="+mn-lt"/>
              <a:ea typeface="+mn-ea"/>
              <a:cs typeface="+mn-cs"/>
            </a:endParaRPr>
          </a:p>
          <a:p>
            <a:pPr rtl="0"/>
            <a:r>
              <a:rPr lang="en-US" sz="1200" b="0" i="0" u="none" strike="noStrike" kern="1200" noProof="0" dirty="0" smtClean="0">
                <a:solidFill>
                  <a:schemeClr val="tx1"/>
                </a:solidFill>
                <a:effectLst/>
                <a:latin typeface="+mn-lt"/>
                <a:ea typeface="+mn-ea"/>
                <a:cs typeface="+mn-cs"/>
              </a:rPr>
              <a:t>FRIDA is the Regional Fund for Digital Innovation In Latin America and the Caribbean and it essentially offers financial support as well as capacity building and networking opportunities to innovative projects that make a substantial contribution to development in the LAC region through the use of Information and Communication Technologies.</a:t>
            </a:r>
          </a:p>
          <a:p>
            <a:pPr rtl="0"/>
            <a:endParaRPr lang="en-US" sz="1200" b="0" i="0" u="none" strike="noStrike" kern="1200" noProof="0" dirty="0" smtClean="0">
              <a:solidFill>
                <a:schemeClr val="tx1"/>
              </a:solidFill>
              <a:effectLst/>
              <a:latin typeface="+mn-lt"/>
              <a:ea typeface="+mn-ea"/>
              <a:cs typeface="+mn-cs"/>
            </a:endParaRPr>
          </a:p>
          <a:p>
            <a:pPr rtl="0"/>
            <a:r>
              <a:rPr lang="en-US" sz="1200" b="0" i="0" u="none" strike="noStrike" kern="1200" noProof="0" dirty="0" smtClean="0">
                <a:solidFill>
                  <a:schemeClr val="tx1"/>
                </a:solidFill>
                <a:effectLst/>
                <a:latin typeface="+mn-lt"/>
                <a:ea typeface="+mn-ea"/>
                <a:cs typeface="+mn-cs"/>
              </a:rPr>
              <a:t>The program</a:t>
            </a:r>
            <a:r>
              <a:rPr lang="en-US" sz="1200" b="0" i="0" u="none" strike="noStrike" kern="1200" baseline="0" noProof="0" dirty="0" smtClean="0">
                <a:solidFill>
                  <a:schemeClr val="tx1"/>
                </a:solidFill>
                <a:effectLst/>
                <a:latin typeface="+mn-lt"/>
                <a:ea typeface="+mn-ea"/>
                <a:cs typeface="+mn-cs"/>
              </a:rPr>
              <a:t> has two main areas of focus</a:t>
            </a:r>
          </a:p>
          <a:p>
            <a:pPr rtl="0"/>
            <a:r>
              <a:rPr lang="en-US" sz="1200" b="0" i="0" u="none" strike="noStrike" kern="1200" baseline="0" noProof="0" dirty="0" smtClean="0">
                <a:solidFill>
                  <a:schemeClr val="tx1"/>
                </a:solidFill>
                <a:effectLst/>
                <a:latin typeface="+mn-lt"/>
                <a:ea typeface="+mn-ea"/>
                <a:cs typeface="+mn-cs"/>
              </a:rPr>
              <a:t>The area of technical innovation for internet development and access, which covers topics such as </a:t>
            </a:r>
            <a:r>
              <a:rPr lang="en-US" sz="1200" b="0" i="0" u="none" strike="noStrike" kern="1200" noProof="0" dirty="0" smtClean="0">
                <a:solidFill>
                  <a:schemeClr val="tx1"/>
                </a:solidFill>
                <a:effectLst/>
                <a:latin typeface="+mn-lt"/>
                <a:ea typeface="+mn-ea"/>
                <a:cs typeface="+mn-cs"/>
              </a:rPr>
              <a:t>Research on network operations; access provision, devices, </a:t>
            </a:r>
            <a:r>
              <a:rPr lang="en-US" sz="1200" b="0" i="0" u="none" strike="noStrike" kern="1200" noProof="0" dirty="0" err="1" smtClean="0">
                <a:solidFill>
                  <a:schemeClr val="tx1"/>
                </a:solidFill>
                <a:effectLst/>
                <a:latin typeface="+mn-lt"/>
                <a:ea typeface="+mn-ea"/>
                <a:cs typeface="+mn-cs"/>
              </a:rPr>
              <a:t>IoT</a:t>
            </a:r>
            <a:r>
              <a:rPr lang="en-US" sz="1200" b="0" i="0" u="none" strike="noStrike" kern="1200" noProof="0" dirty="0" smtClean="0">
                <a:solidFill>
                  <a:schemeClr val="tx1"/>
                </a:solidFill>
                <a:effectLst/>
                <a:latin typeface="+mn-lt"/>
                <a:ea typeface="+mn-ea"/>
                <a:cs typeface="+mn-cs"/>
              </a:rPr>
              <a:t>, IPv6 deployment, security, privacy, collaborative security</a:t>
            </a:r>
            <a:r>
              <a:rPr lang="en-US" sz="1200" b="0" i="0" u="none" strike="noStrike" kern="1200" baseline="0" noProof="0" dirty="0" smtClean="0">
                <a:solidFill>
                  <a:schemeClr val="tx1"/>
                </a:solidFill>
                <a:effectLst/>
                <a:latin typeface="+mn-lt"/>
                <a:ea typeface="+mn-ea"/>
                <a:cs typeface="+mn-cs"/>
              </a:rPr>
              <a:t> and</a:t>
            </a:r>
            <a:r>
              <a:rPr lang="en-US" sz="1200" b="0" i="0" u="none" strike="noStrike" kern="1200" noProof="0" dirty="0" smtClean="0">
                <a:solidFill>
                  <a:schemeClr val="tx1"/>
                </a:solidFill>
                <a:effectLst/>
                <a:latin typeface="+mn-lt"/>
                <a:ea typeface="+mn-ea"/>
                <a:cs typeface="+mn-cs"/>
              </a:rPr>
              <a:t> development of Open Standards;</a:t>
            </a:r>
          </a:p>
          <a:p>
            <a:pPr rtl="0"/>
            <a:endParaRPr lang="en-US" sz="1200" b="0" i="0" u="none" strike="noStrike" kern="1200" noProof="0" dirty="0" smtClean="0">
              <a:solidFill>
                <a:schemeClr val="tx1"/>
              </a:solidFill>
              <a:effectLst/>
              <a:latin typeface="+mn-lt"/>
              <a:ea typeface="+mn-ea"/>
              <a:cs typeface="+mn-cs"/>
            </a:endParaRPr>
          </a:p>
          <a:p>
            <a:pPr rtl="0"/>
            <a:r>
              <a:rPr lang="en-US" sz="1200" b="0" i="0" u="none" strike="noStrike" kern="1200" noProof="0" dirty="0" smtClean="0">
                <a:solidFill>
                  <a:schemeClr val="tx1"/>
                </a:solidFill>
                <a:effectLst/>
                <a:latin typeface="+mn-lt"/>
                <a:ea typeface="+mn-ea"/>
                <a:cs typeface="+mn-cs"/>
              </a:rPr>
              <a:t>There</a:t>
            </a:r>
            <a:r>
              <a:rPr lang="en-US" sz="1200" b="0" i="0" u="none" strike="noStrike" kern="1200" baseline="0" noProof="0" dirty="0" smtClean="0">
                <a:solidFill>
                  <a:schemeClr val="tx1"/>
                </a:solidFill>
                <a:effectLst/>
                <a:latin typeface="+mn-lt"/>
                <a:ea typeface="+mn-ea"/>
                <a:cs typeface="+mn-cs"/>
              </a:rPr>
              <a:t> is also the area of community impact through the use of ICTs which covers.</a:t>
            </a:r>
            <a:r>
              <a:rPr lang="en-US" sz="1200" b="0" i="0" u="none" strike="noStrike" kern="1200" noProof="0" dirty="0" smtClean="0">
                <a:solidFill>
                  <a:schemeClr val="tx1"/>
                </a:solidFill>
                <a:effectLst/>
                <a:latin typeface="+mn-lt"/>
                <a:ea typeface="+mn-ea"/>
                <a:cs typeface="+mn-cs"/>
              </a:rPr>
              <a:t> women and girls in IT, democracy enhancement, open data, applications for economic empowerment and poverty alleviation, Internet for the promotion of Rights and Freedoms</a:t>
            </a:r>
          </a:p>
          <a:p>
            <a:pPr rtl="0"/>
            <a:endParaRPr lang="en-US" sz="1200" b="0" i="0" u="none" strike="noStrike" kern="1200" noProof="0" dirty="0" smtClean="0">
              <a:solidFill>
                <a:schemeClr val="tx1"/>
              </a:solidFill>
              <a:effectLst/>
              <a:latin typeface="+mn-lt"/>
              <a:ea typeface="+mn-ea"/>
              <a:cs typeface="+mn-cs"/>
            </a:endParaRPr>
          </a:p>
          <a:p>
            <a:pPr rtl="0"/>
            <a:r>
              <a:rPr lang="en-US" sz="1200" b="0" i="0" u="none" strike="noStrike" kern="1200" noProof="0" dirty="0" smtClean="0">
                <a:solidFill>
                  <a:schemeClr val="tx1"/>
                </a:solidFill>
                <a:effectLst/>
                <a:latin typeface="+mn-lt"/>
                <a:ea typeface="+mn-ea"/>
                <a:cs typeface="+mn-cs"/>
              </a:rPr>
              <a:t>So these</a:t>
            </a:r>
            <a:r>
              <a:rPr lang="en-US" sz="1200" b="0" i="0" u="none" strike="noStrike" kern="1200" baseline="0" noProof="0" dirty="0" smtClean="0">
                <a:solidFill>
                  <a:schemeClr val="tx1"/>
                </a:solidFill>
                <a:effectLst/>
                <a:latin typeface="+mn-lt"/>
                <a:ea typeface="+mn-ea"/>
                <a:cs typeface="+mn-cs"/>
              </a:rPr>
              <a:t> are the main two categories under which receive proposals for the FRIDA Fund.</a:t>
            </a:r>
          </a:p>
          <a:p>
            <a:pPr rtl="0"/>
            <a:endParaRPr lang="en-US" sz="1200" b="0" i="0" u="none" strike="noStrike" kern="1200" baseline="0" noProof="0" dirty="0" smtClean="0">
              <a:solidFill>
                <a:schemeClr val="tx1"/>
              </a:solidFill>
              <a:effectLst/>
              <a:latin typeface="+mn-lt"/>
              <a:ea typeface="+mn-ea"/>
              <a:cs typeface="+mn-cs"/>
            </a:endParaRPr>
          </a:p>
          <a:p>
            <a:pPr rtl="0"/>
            <a:r>
              <a:rPr lang="en-US" sz="1200" b="0" i="0" u="none" strike="noStrike" kern="1200" baseline="0" noProof="0" dirty="0" smtClean="0">
                <a:solidFill>
                  <a:schemeClr val="tx1"/>
                </a:solidFill>
                <a:effectLst/>
                <a:latin typeface="+mn-lt"/>
                <a:ea typeface="+mn-ea"/>
                <a:cs typeface="+mn-cs"/>
              </a:rPr>
              <a:t>Beyond these thematic categories, applicants to the FRIDA program may apply to one of the following funding programs:</a:t>
            </a:r>
          </a:p>
          <a:p>
            <a:pPr rtl="0"/>
            <a:r>
              <a:rPr lang="en-US" sz="1200" b="0" i="0" u="none" strike="noStrike" kern="1200" baseline="0" noProof="0" dirty="0" smtClean="0">
                <a:solidFill>
                  <a:schemeClr val="tx1"/>
                </a:solidFill>
                <a:effectLst/>
                <a:latin typeface="+mn-lt"/>
                <a:ea typeface="+mn-ea"/>
                <a:cs typeface="+mn-cs"/>
              </a:rPr>
              <a:t>We have the FRIDA awards which recognizes initiatives throughout the region that have made an innovative use of ICTs for development. </a:t>
            </a:r>
          </a:p>
          <a:p>
            <a:pPr rtl="0"/>
            <a:r>
              <a:rPr lang="en-US" sz="1200" b="0" i="0" u="none" strike="noStrike" kern="1200" baseline="0" noProof="0" dirty="0" smtClean="0">
                <a:solidFill>
                  <a:schemeClr val="tx1"/>
                </a:solidFill>
                <a:effectLst/>
                <a:latin typeface="+mn-lt"/>
                <a:ea typeface="+mn-ea"/>
                <a:cs typeface="+mn-cs"/>
              </a:rPr>
              <a:t>We have the grants program which provides seed funding for r</a:t>
            </a:r>
            <a:r>
              <a:rPr lang="en-US" sz="1200" b="0" i="0" u="none" strike="noStrike" kern="1200" noProof="0" dirty="0" smtClean="0">
                <a:solidFill>
                  <a:schemeClr val="tx1"/>
                </a:solidFill>
                <a:effectLst/>
                <a:latin typeface="+mn-lt"/>
                <a:ea typeface="+mn-ea"/>
                <a:cs typeface="+mn-cs"/>
              </a:rPr>
              <a:t>esearch and/or deployment projects in the field of ICT in Latin America and the Caribbean</a:t>
            </a:r>
          </a:p>
          <a:p>
            <a:pPr rtl="0"/>
            <a:r>
              <a:rPr lang="en-US" sz="1200" b="0" i="0" u="none" strike="noStrike" kern="1200" baseline="0" noProof="0" dirty="0" smtClean="0">
                <a:solidFill>
                  <a:schemeClr val="tx1"/>
                </a:solidFill>
                <a:effectLst/>
                <a:latin typeface="+mn-lt"/>
                <a:ea typeface="+mn-ea"/>
                <a:cs typeface="+mn-cs"/>
              </a:rPr>
              <a:t>The Scale up program which seeks to support initiatives that have proof of concept to help the escalate and be replicated in the region.</a:t>
            </a:r>
          </a:p>
          <a:p>
            <a:pPr rtl="0"/>
            <a:endParaRPr lang="en-US" sz="1200" b="0" i="0" u="none" strike="noStrike" kern="1200" baseline="0" noProof="0" dirty="0" smtClean="0">
              <a:solidFill>
                <a:schemeClr val="tx1"/>
              </a:solidFill>
              <a:effectLst/>
              <a:latin typeface="+mn-lt"/>
              <a:ea typeface="+mn-ea"/>
              <a:cs typeface="+mn-cs"/>
            </a:endParaRPr>
          </a:p>
          <a:p>
            <a:pPr rtl="0"/>
            <a:r>
              <a:rPr lang="en-US" sz="1200" b="0" i="0" u="none" strike="noStrike" kern="1200" noProof="0" dirty="0" smtClean="0">
                <a:solidFill>
                  <a:schemeClr val="tx1"/>
                </a:solidFill>
                <a:effectLst/>
                <a:latin typeface="+mn-lt"/>
                <a:ea typeface="+mn-ea"/>
                <a:cs typeface="+mn-cs"/>
              </a:rPr>
              <a:t>With regards to applicants</a:t>
            </a:r>
            <a:r>
              <a:rPr lang="en-US" sz="1200" b="0" i="0" u="none" strike="noStrike" kern="1200" baseline="0" noProof="0" dirty="0" smtClean="0">
                <a:solidFill>
                  <a:schemeClr val="tx1"/>
                </a:solidFill>
                <a:effectLst/>
                <a:latin typeface="+mn-lt"/>
                <a:ea typeface="+mn-ea"/>
                <a:cs typeface="+mn-cs"/>
              </a:rPr>
              <a:t> eligibility</a:t>
            </a:r>
            <a:r>
              <a:rPr lang="en-US" sz="1200" b="0" i="0" u="none" strike="noStrike" kern="1200" noProof="0" dirty="0" smtClean="0">
                <a:solidFill>
                  <a:schemeClr val="tx1"/>
                </a:solidFill>
                <a:effectLst/>
                <a:latin typeface="+mn-lt"/>
                <a:ea typeface="+mn-ea"/>
                <a:cs typeface="+mn-cs"/>
              </a:rPr>
              <a:t>, FRIDA supports NGOs, foundations, private businesses, governments, universities and it has funded projects in the Caribbean region including </a:t>
            </a:r>
            <a:r>
              <a:rPr lang="en-US" sz="1200" b="0" i="0" u="none" strike="noStrike" kern="1200" noProof="0" dirty="0" err="1" smtClean="0">
                <a:solidFill>
                  <a:schemeClr val="tx1"/>
                </a:solidFill>
                <a:effectLst/>
                <a:latin typeface="+mn-lt"/>
                <a:ea typeface="+mn-ea"/>
                <a:cs typeface="+mn-cs"/>
              </a:rPr>
              <a:t>trinindad</a:t>
            </a:r>
            <a:r>
              <a:rPr lang="en-US" sz="1200" b="0" i="0" u="none" strike="noStrike" kern="1200" noProof="0" dirty="0" smtClean="0">
                <a:solidFill>
                  <a:schemeClr val="tx1"/>
                </a:solidFill>
                <a:effectLst/>
                <a:latin typeface="+mn-lt"/>
                <a:ea typeface="+mn-ea"/>
                <a:cs typeface="+mn-cs"/>
              </a:rPr>
              <a:t> and </a:t>
            </a:r>
            <a:r>
              <a:rPr lang="en-US" sz="1200" b="0" i="0" u="none" strike="noStrike" kern="1200" noProof="0" dirty="0" err="1" smtClean="0">
                <a:solidFill>
                  <a:schemeClr val="tx1"/>
                </a:solidFill>
                <a:effectLst/>
                <a:latin typeface="+mn-lt"/>
                <a:ea typeface="+mn-ea"/>
                <a:cs typeface="+mn-cs"/>
              </a:rPr>
              <a:t>tobajo</a:t>
            </a:r>
            <a:r>
              <a:rPr lang="en-US" sz="1200" b="0" i="0" u="none" strike="noStrike" kern="1200" noProof="0" dirty="0" smtClean="0">
                <a:solidFill>
                  <a:schemeClr val="tx1"/>
                </a:solidFill>
                <a:effectLst/>
                <a:latin typeface="+mn-lt"/>
                <a:ea typeface="+mn-ea"/>
                <a:cs typeface="+mn-cs"/>
              </a:rPr>
              <a:t>, </a:t>
            </a:r>
            <a:r>
              <a:rPr lang="en-US" sz="1200" b="0" i="0" u="none" strike="noStrike" kern="1200" noProof="0" dirty="0" err="1" smtClean="0">
                <a:solidFill>
                  <a:schemeClr val="tx1"/>
                </a:solidFill>
                <a:effectLst/>
                <a:latin typeface="+mn-lt"/>
                <a:ea typeface="+mn-ea"/>
                <a:cs typeface="+mn-cs"/>
              </a:rPr>
              <a:t>jamaica</a:t>
            </a:r>
            <a:r>
              <a:rPr lang="en-US" sz="1200" b="0" i="0" u="none" strike="noStrike" kern="1200" noProof="0" dirty="0" smtClean="0">
                <a:solidFill>
                  <a:schemeClr val="tx1"/>
                </a:solidFill>
                <a:effectLst/>
                <a:latin typeface="+mn-lt"/>
                <a:ea typeface="+mn-ea"/>
                <a:cs typeface="+mn-cs"/>
              </a:rPr>
              <a:t>,</a:t>
            </a:r>
            <a:r>
              <a:rPr lang="en-US" sz="1200" b="0" i="0" u="none" strike="noStrike" kern="1200" baseline="0" noProof="0" dirty="0" smtClean="0">
                <a:solidFill>
                  <a:schemeClr val="tx1"/>
                </a:solidFill>
                <a:effectLst/>
                <a:latin typeface="+mn-lt"/>
                <a:ea typeface="+mn-ea"/>
                <a:cs typeface="+mn-cs"/>
              </a:rPr>
              <a:t> Dominican Republic and Cuba.</a:t>
            </a:r>
          </a:p>
          <a:p>
            <a:pPr rtl="0"/>
            <a:endParaRPr lang="en-US" sz="1200" b="0" i="0" u="none" strike="noStrike" kern="1200" baseline="0" noProof="0" dirty="0" smtClean="0">
              <a:solidFill>
                <a:schemeClr val="tx1"/>
              </a:solidFill>
              <a:effectLst/>
              <a:latin typeface="+mn-lt"/>
              <a:ea typeface="+mn-ea"/>
              <a:cs typeface="+mn-cs"/>
            </a:endParaRPr>
          </a:p>
          <a:p>
            <a:pPr rtl="0"/>
            <a:r>
              <a:rPr lang="en-US" sz="1200" b="0" i="0" u="none" strike="noStrike" kern="1200" baseline="0" noProof="0" dirty="0" smtClean="0">
                <a:solidFill>
                  <a:schemeClr val="tx1"/>
                </a:solidFill>
                <a:effectLst/>
                <a:latin typeface="+mn-lt"/>
                <a:ea typeface="+mn-ea"/>
                <a:cs typeface="+mn-cs"/>
              </a:rPr>
              <a:t>So I just wanted to quickly mention this opportunity to the CANTO members and invite you all to help us spread the word about this funding opportunity for innovative projects in the region.</a:t>
            </a:r>
          </a:p>
          <a:p>
            <a:pPr rtl="0"/>
            <a:endParaRPr lang="en-US" sz="1200" b="0" i="0" u="none" strike="noStrike" kern="1200" baseline="0" noProof="0" dirty="0" smtClean="0">
              <a:solidFill>
                <a:schemeClr val="tx1"/>
              </a:solidFill>
              <a:effectLst/>
              <a:latin typeface="+mn-lt"/>
              <a:ea typeface="+mn-ea"/>
              <a:cs typeface="+mn-cs"/>
            </a:endParaRPr>
          </a:p>
          <a:p>
            <a:pPr rtl="0"/>
            <a:endParaRPr lang="en-US" b="0" noProof="0" dirty="0" smtClean="0">
              <a:effectLst/>
            </a:endParaRPr>
          </a:p>
          <a:p>
            <a:r>
              <a:rPr lang="en-US" noProof="0" dirty="0" smtClean="0"/>
              <a:t/>
            </a:r>
            <a:br>
              <a:rPr lang="en-US" noProof="0" dirty="0" smtClean="0"/>
            </a:br>
            <a:endParaRPr lang="en-US" noProof="0" dirty="0"/>
          </a:p>
        </p:txBody>
      </p:sp>
      <p:sp>
        <p:nvSpPr>
          <p:cNvPr id="4" name="Marcador de número de diapositiva 3"/>
          <p:cNvSpPr>
            <a:spLocks noGrp="1"/>
          </p:cNvSpPr>
          <p:nvPr>
            <p:ph type="sldNum" sz="quarter" idx="10"/>
          </p:nvPr>
        </p:nvSpPr>
        <p:spPr/>
        <p:txBody>
          <a:bodyPr/>
          <a:lstStyle/>
          <a:p>
            <a:fld id="{C65AE0A6-F987-754B-AAB3-0F3EF13500C6}" type="slidenum">
              <a:rPr lang="es-ES_tradnl" smtClean="0"/>
              <a:pPr/>
              <a:t>12</a:t>
            </a:fld>
            <a:endParaRPr lang="es-ES_trad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0178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10000"/>
          </a:bodyPr>
          <a:lstStyle/>
          <a:p>
            <a:pPr rtl="0"/>
            <a:r>
              <a:rPr lang="en-US" sz="1200" b="0" i="0" u="none" strike="noStrike" kern="1200" noProof="0" dirty="0" smtClean="0">
                <a:solidFill>
                  <a:schemeClr val="tx1"/>
                </a:solidFill>
                <a:effectLst/>
                <a:latin typeface="+mn-lt"/>
                <a:ea typeface="+mn-ea"/>
                <a:cs typeface="+mn-cs"/>
              </a:rPr>
              <a:t>So, onto the next project.</a:t>
            </a:r>
            <a:r>
              <a:rPr lang="en-US" sz="1200" b="0" i="0" u="none" strike="noStrike" kern="1200" baseline="0" noProof="0" dirty="0" smtClean="0">
                <a:solidFill>
                  <a:schemeClr val="tx1"/>
                </a:solidFill>
                <a:effectLst/>
                <a:latin typeface="+mn-lt"/>
                <a:ea typeface="+mn-ea"/>
                <a:cs typeface="+mn-cs"/>
              </a:rPr>
              <a:t> </a:t>
            </a:r>
            <a:r>
              <a:rPr lang="en-US" sz="1200" b="0" i="0" u="none" strike="noStrike" kern="1200" noProof="0" dirty="0" smtClean="0">
                <a:solidFill>
                  <a:schemeClr val="tx1"/>
                </a:solidFill>
                <a:effectLst/>
                <a:latin typeface="+mn-lt"/>
                <a:ea typeface="+mn-ea"/>
                <a:cs typeface="+mn-cs"/>
              </a:rPr>
              <a:t>Honoring the host country of this CANTO AGM, the main project I would like introduce to you today is AYITIC.</a:t>
            </a:r>
            <a:endParaRPr lang="en-US" b="0" noProof="0" dirty="0" smtClean="0">
              <a:effectLst/>
            </a:endParaRPr>
          </a:p>
          <a:p>
            <a:pPr rtl="0"/>
            <a:r>
              <a:rPr lang="en-US" b="0" noProof="0" dirty="0" smtClean="0">
                <a:effectLst/>
              </a:rPr>
              <a:t/>
            </a:r>
            <a:br>
              <a:rPr lang="en-US" b="0" noProof="0" dirty="0" smtClean="0">
                <a:effectLst/>
              </a:rPr>
            </a:br>
            <a:r>
              <a:rPr lang="en-US" sz="1200" b="0" i="0" u="none" strike="noStrike" kern="1200" noProof="0" dirty="0" err="1" smtClean="0">
                <a:solidFill>
                  <a:schemeClr val="tx1"/>
                </a:solidFill>
                <a:effectLst/>
                <a:latin typeface="+mn-lt"/>
                <a:ea typeface="+mn-ea"/>
                <a:cs typeface="+mn-cs"/>
              </a:rPr>
              <a:t>Ayitic</a:t>
            </a:r>
            <a:r>
              <a:rPr lang="en-US" sz="1200" b="0" i="0" u="none" strike="noStrike" kern="1200" noProof="0" dirty="0" smtClean="0">
                <a:solidFill>
                  <a:schemeClr val="tx1"/>
                </a:solidFill>
                <a:effectLst/>
                <a:latin typeface="+mn-lt"/>
                <a:ea typeface="+mn-ea"/>
                <a:cs typeface="+mn-cs"/>
              </a:rPr>
              <a:t> is LACNIC’s flagship internet development project in Haiti.</a:t>
            </a:r>
            <a:endParaRPr lang="en-US" b="0" noProof="0" dirty="0" smtClean="0">
              <a:effectLst/>
            </a:endParaRPr>
          </a:p>
          <a:p>
            <a:pPr rtl="0"/>
            <a:r>
              <a:rPr lang="en-US" b="0" noProof="0" dirty="0" smtClean="0">
                <a:effectLst/>
              </a:rPr>
              <a:t/>
            </a:r>
            <a:br>
              <a:rPr lang="en-US" b="0" noProof="0" dirty="0" smtClean="0">
                <a:effectLst/>
              </a:rPr>
            </a:br>
            <a:r>
              <a:rPr lang="en-US" sz="1200" b="0" i="0" u="none" strike="noStrike" kern="1200" noProof="0" dirty="0" smtClean="0">
                <a:solidFill>
                  <a:schemeClr val="tx1"/>
                </a:solidFill>
                <a:effectLst/>
                <a:latin typeface="+mn-lt"/>
                <a:ea typeface="+mn-ea"/>
                <a:cs typeface="+mn-cs"/>
              </a:rPr>
              <a:t>It is a essentially a capacity building program for professionals and technicians in Haiti working in the area of Information and Communication Technologies, and the program consists primarily of a series of one week workshops on a range of Telephony and IT subjects that are offered with the assistance of local partners, educational institutions, and foreign instructors.</a:t>
            </a:r>
            <a:endParaRPr lang="en-US" b="0" noProof="0" dirty="0" smtClean="0">
              <a:effectLst/>
            </a:endParaRPr>
          </a:p>
          <a:p>
            <a:pPr rtl="0"/>
            <a:r>
              <a:rPr lang="en-US" b="0" noProof="0" dirty="0" smtClean="0">
                <a:effectLst/>
              </a:rPr>
              <a:t/>
            </a:r>
            <a:br>
              <a:rPr lang="en-US" b="0" noProof="0" dirty="0" smtClean="0">
                <a:effectLst/>
              </a:rPr>
            </a:br>
            <a:r>
              <a:rPr lang="en-US" sz="1200" b="0" i="0" u="none" strike="noStrike" kern="1200" noProof="0" dirty="0" smtClean="0">
                <a:solidFill>
                  <a:schemeClr val="tx1"/>
                </a:solidFill>
                <a:effectLst/>
                <a:latin typeface="+mn-lt"/>
                <a:ea typeface="+mn-ea"/>
                <a:cs typeface="+mn-cs"/>
              </a:rPr>
              <a:t>The origin of the project dates back to 2013, and it was</a:t>
            </a:r>
            <a:r>
              <a:rPr lang="en-US" sz="1200" b="0" i="0" u="none" strike="noStrike" kern="1200" baseline="0" noProof="0" dirty="0" smtClean="0">
                <a:solidFill>
                  <a:schemeClr val="tx1"/>
                </a:solidFill>
                <a:effectLst/>
                <a:latin typeface="+mn-lt"/>
                <a:ea typeface="+mn-ea"/>
                <a:cs typeface="+mn-cs"/>
              </a:rPr>
              <a:t> inspired</a:t>
            </a:r>
            <a:endParaRPr lang="en-US" b="0" noProof="0" dirty="0" smtClean="0">
              <a:effectLst/>
            </a:endParaRPr>
          </a:p>
          <a:p>
            <a:pPr rtl="0"/>
            <a:r>
              <a:rPr lang="en-US" b="0" noProof="0" dirty="0" smtClean="0">
                <a:effectLst/>
              </a:rPr>
              <a:t/>
            </a:r>
            <a:br>
              <a:rPr lang="en-US" b="0" noProof="0" dirty="0" smtClean="0">
                <a:effectLst/>
              </a:rPr>
            </a:br>
            <a:r>
              <a:rPr lang="en-US" sz="1200" b="0" i="0" u="none" strike="noStrike" kern="1200" noProof="0" dirty="0" smtClean="0">
                <a:solidFill>
                  <a:schemeClr val="tx1"/>
                </a:solidFill>
                <a:effectLst/>
                <a:latin typeface="+mn-lt"/>
                <a:ea typeface="+mn-ea"/>
                <a:cs typeface="+mn-cs"/>
              </a:rPr>
              <a:t>First, from the development goals outlined in Action Plan for National Recovery and Development of Haiti, following the 2010 earthquake, which identifies the need to develop a knowledge-based society with, mastery of qualifications based on a relevant professional training system, and the capacity for scientific and technical innovation.</a:t>
            </a:r>
            <a:endParaRPr lang="en-US" b="0" noProof="0" dirty="0" smtClean="0">
              <a:effectLst/>
            </a:endParaRPr>
          </a:p>
          <a:p>
            <a:pPr rtl="0"/>
            <a:r>
              <a:rPr lang="en-US" b="0" noProof="0" dirty="0" smtClean="0">
                <a:effectLst/>
              </a:rPr>
              <a:t/>
            </a:r>
            <a:br>
              <a:rPr lang="en-US" b="0" noProof="0" dirty="0" smtClean="0">
                <a:effectLst/>
              </a:rPr>
            </a:br>
            <a:r>
              <a:rPr lang="en-US" sz="1200" b="0" i="0" u="none" strike="noStrike" kern="1200" noProof="0" dirty="0" smtClean="0">
                <a:solidFill>
                  <a:schemeClr val="tx1"/>
                </a:solidFill>
                <a:effectLst/>
                <a:latin typeface="+mn-lt"/>
                <a:ea typeface="+mn-ea"/>
                <a:cs typeface="+mn-cs"/>
              </a:rPr>
              <a:t>And</a:t>
            </a:r>
            <a:r>
              <a:rPr lang="en-US" sz="1200" b="0" i="0" u="none" strike="noStrike" kern="1200" baseline="0" noProof="0" dirty="0" smtClean="0">
                <a:solidFill>
                  <a:schemeClr val="tx1"/>
                </a:solidFill>
                <a:effectLst/>
                <a:latin typeface="+mn-lt"/>
                <a:ea typeface="+mn-ea"/>
                <a:cs typeface="+mn-cs"/>
              </a:rPr>
              <a:t> s</a:t>
            </a:r>
            <a:r>
              <a:rPr lang="en-US" sz="1200" b="0" i="0" u="none" strike="noStrike" kern="1200" noProof="0" dirty="0" smtClean="0">
                <a:solidFill>
                  <a:schemeClr val="tx1"/>
                </a:solidFill>
                <a:effectLst/>
                <a:latin typeface="+mn-lt"/>
                <a:ea typeface="+mn-ea"/>
                <a:cs typeface="+mn-cs"/>
              </a:rPr>
              <a:t>econd, the project also drew from a range of surveys conducted by LACNIC among the</a:t>
            </a:r>
            <a:r>
              <a:rPr lang="en-US" sz="1200" b="0" i="0" u="none" strike="noStrike" kern="1200" baseline="0" noProof="0" dirty="0" smtClean="0">
                <a:solidFill>
                  <a:schemeClr val="tx1"/>
                </a:solidFill>
                <a:effectLst/>
                <a:latin typeface="+mn-lt"/>
                <a:ea typeface="+mn-ea"/>
                <a:cs typeface="+mn-cs"/>
              </a:rPr>
              <a:t> local technical community through which the organization </a:t>
            </a:r>
            <a:r>
              <a:rPr lang="en-US" sz="1200" b="0" i="0" u="none" strike="noStrike" kern="1200" baseline="0" noProof="0" dirty="0" err="1" smtClean="0">
                <a:solidFill>
                  <a:schemeClr val="tx1"/>
                </a:solidFill>
                <a:effectLst/>
                <a:latin typeface="+mn-lt"/>
                <a:ea typeface="+mn-ea"/>
                <a:cs typeface="+mn-cs"/>
              </a:rPr>
              <a:t>identifued</a:t>
            </a:r>
            <a:r>
              <a:rPr lang="en-US" sz="1200" b="0" i="0" u="none" strike="noStrike" kern="1200" baseline="0" noProof="0" dirty="0" smtClean="0">
                <a:solidFill>
                  <a:schemeClr val="tx1"/>
                </a:solidFill>
                <a:effectLst/>
                <a:latin typeface="+mn-lt"/>
                <a:ea typeface="+mn-ea"/>
                <a:cs typeface="+mn-cs"/>
              </a:rPr>
              <a:t> </a:t>
            </a:r>
            <a:r>
              <a:rPr lang="en-US" sz="1200" b="0" i="0" u="none" strike="noStrike" kern="1200" noProof="0" dirty="0" smtClean="0">
                <a:solidFill>
                  <a:schemeClr val="tx1"/>
                </a:solidFill>
                <a:effectLst/>
                <a:latin typeface="+mn-lt"/>
                <a:ea typeface="+mn-ea"/>
                <a:cs typeface="+mn-cs"/>
              </a:rPr>
              <a:t>specific capacity building needs that</a:t>
            </a:r>
            <a:r>
              <a:rPr lang="en-US" sz="1200" b="0" i="0" u="none" strike="noStrike" kern="1200" baseline="0" noProof="0" dirty="0" smtClean="0">
                <a:solidFill>
                  <a:schemeClr val="tx1"/>
                </a:solidFill>
                <a:effectLst/>
                <a:latin typeface="+mn-lt"/>
                <a:ea typeface="+mn-ea"/>
                <a:cs typeface="+mn-cs"/>
              </a:rPr>
              <a:t> had the potential strengthen and contribute to further the development of Internet access and infrastructure in the country.</a:t>
            </a:r>
            <a:endParaRPr lang="en-US" b="0" noProof="0" dirty="0" smtClean="0">
              <a:effectLst/>
            </a:endParaRPr>
          </a:p>
          <a:p>
            <a:pPr rtl="0"/>
            <a:r>
              <a:rPr lang="en-US" noProof="0" dirty="0" smtClean="0"/>
              <a:t/>
            </a:r>
            <a:br>
              <a:rPr lang="en-US" noProof="0" dirty="0" smtClean="0"/>
            </a:br>
            <a:endParaRPr lang="en-US" noProof="0" dirty="0"/>
          </a:p>
        </p:txBody>
      </p:sp>
      <p:sp>
        <p:nvSpPr>
          <p:cNvPr id="4" name="Marcador de número de diapositiva 3"/>
          <p:cNvSpPr>
            <a:spLocks noGrp="1"/>
          </p:cNvSpPr>
          <p:nvPr>
            <p:ph type="sldNum" sz="quarter" idx="10"/>
          </p:nvPr>
        </p:nvSpPr>
        <p:spPr/>
        <p:txBody>
          <a:bodyPr/>
          <a:lstStyle/>
          <a:p>
            <a:fld id="{C65AE0A6-F987-754B-AAB3-0F3EF13500C6}" type="slidenum">
              <a:rPr lang="es-ES_tradnl" smtClean="0"/>
              <a:pPr/>
              <a:t>13</a:t>
            </a:fld>
            <a:endParaRPr lang="es-ES_trad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819520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lnSpcReduction="10000"/>
          </a:bodyPr>
          <a:lstStyle/>
          <a:p>
            <a:r>
              <a:rPr lang="en-US" noProof="0" dirty="0" smtClean="0"/>
              <a:t>So, here are some quick facts</a:t>
            </a:r>
            <a:r>
              <a:rPr lang="en-US" baseline="0" noProof="0" dirty="0" smtClean="0"/>
              <a:t> about the </a:t>
            </a:r>
            <a:r>
              <a:rPr lang="en-US" baseline="0" noProof="0" dirty="0" err="1" smtClean="0"/>
              <a:t>Ayitic</a:t>
            </a:r>
            <a:r>
              <a:rPr lang="en-US" baseline="0" noProof="0" dirty="0" smtClean="0"/>
              <a:t> workshops.</a:t>
            </a:r>
          </a:p>
          <a:p>
            <a:endParaRPr lang="en-US" baseline="0" noProof="0" dirty="0" smtClean="0"/>
          </a:p>
          <a:p>
            <a:r>
              <a:rPr lang="en-US" baseline="0" noProof="0" dirty="0" smtClean="0"/>
              <a:t>So, first, there have been two editions of the project to date in 2013 and 2014.</a:t>
            </a:r>
          </a:p>
          <a:p>
            <a:endParaRPr lang="en-US" baseline="0" noProof="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smtClean="0"/>
              <a:t>The target audience included technicians, engineers</a:t>
            </a:r>
            <a:r>
              <a:rPr lang="en-US" baseline="0" noProof="0" dirty="0" smtClean="0"/>
              <a:t> and professionals working in</a:t>
            </a:r>
            <a:r>
              <a:rPr lang="en-US" noProof="0" dirty="0" smtClean="0"/>
              <a:t> developing and operating telecommunication networks for government agencies, banks, and public and private companies; we also had professionals from technical colleges and universities; teachers and advanced technical students; and staff from Non-Governmental </a:t>
            </a:r>
            <a:r>
              <a:rPr lang="en-US" noProof="0" dirty="0" err="1" smtClean="0"/>
              <a:t>Organisations</a:t>
            </a:r>
            <a:r>
              <a:rPr lang="en-US" noProof="0" dirty="0" smtClean="0"/>
              <a:t> (NGOs).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noProof="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smtClean="0"/>
              <a:t>In 2013</a:t>
            </a:r>
            <a:r>
              <a:rPr lang="en-US" baseline="0" noProof="0" dirty="0" smtClean="0"/>
              <a:t> we received 267 applications for 100 spots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noProof="0" dirty="0" smtClean="0"/>
              <a:t>In 2014, the number of applicants increased to 325, for 150 spots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noProof="0" dirty="0" smtClean="0"/>
              <a:t>The topics covered included </a:t>
            </a:r>
            <a:r>
              <a:rPr lang="en" dirty="0" smtClean="0"/>
              <a:t>VoIP/IP Telephony, Network Management, Network Security, Wireless Networks and IPv6 Deployment.</a:t>
            </a:r>
            <a:endParaRPr lang="en-US" baseline="0" noProof="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u="sng" noProof="0" dirty="0" smtClean="0"/>
              <a:t>Partners</a:t>
            </a:r>
            <a:r>
              <a:rPr lang="en-US" u="sng" baseline="0" noProof="0" dirty="0" smtClean="0"/>
              <a:t> in the 2013 and 2014 editions included </a:t>
            </a:r>
            <a:r>
              <a:rPr lang="en-US" noProof="0" dirty="0" err="1" smtClean="0"/>
              <a:t>Canado</a:t>
            </a:r>
            <a:r>
              <a:rPr lang="en-US" noProof="0" dirty="0" smtClean="0"/>
              <a:t>-Technique Institute, Transversal Foundation of Max Larson who may be in the audience, Haiti Data Networks, Haiti Tec, ESIH (the higher school of </a:t>
            </a:r>
            <a:r>
              <a:rPr lang="en-US" noProof="0" dirty="0" err="1" smtClean="0"/>
              <a:t>infotroniques</a:t>
            </a:r>
            <a:r>
              <a:rPr lang="en-US" noProof="0" dirty="0" smtClean="0"/>
              <a:t> in Haiti), Internet Society, ICANN, Google, OIF and NSRC (Canadian Network startup resource</a:t>
            </a:r>
            <a:r>
              <a:rPr lang="en-US" baseline="0" noProof="0" dirty="0" smtClean="0"/>
              <a:t> center).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noProof="0" dirty="0" smtClean="0"/>
              <a:t>So having said that I would like to quickly show you a video about </a:t>
            </a:r>
            <a:r>
              <a:rPr lang="en-US" baseline="0" noProof="0" dirty="0" err="1" smtClean="0"/>
              <a:t>Ayitic</a:t>
            </a:r>
            <a:r>
              <a:rPr lang="en-US" baseline="0" noProof="0" dirty="0" smtClean="0"/>
              <a:t> so that you get a better sense for what the project entailed.</a:t>
            </a:r>
            <a:endParaRPr lang="en-US" noProof="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noProof="0" dirty="0" smtClean="0"/>
          </a:p>
          <a:p>
            <a:endParaRPr lang="en-US" baseline="0" noProof="0" dirty="0" smtClean="0"/>
          </a:p>
          <a:p>
            <a:endParaRPr lang="en-US" noProof="0" dirty="0"/>
          </a:p>
        </p:txBody>
      </p:sp>
      <p:sp>
        <p:nvSpPr>
          <p:cNvPr id="4" name="Marcador de número de diapositiva 3"/>
          <p:cNvSpPr>
            <a:spLocks noGrp="1"/>
          </p:cNvSpPr>
          <p:nvPr>
            <p:ph type="sldNum" sz="quarter" idx="10"/>
          </p:nvPr>
        </p:nvSpPr>
        <p:spPr/>
        <p:txBody>
          <a:bodyPr/>
          <a:lstStyle/>
          <a:p>
            <a:fld id="{C65AE0A6-F987-754B-AAB3-0F3EF13500C6}" type="slidenum">
              <a:rPr lang="es-ES_tradnl" smtClean="0"/>
              <a:pPr/>
              <a:t>14</a:t>
            </a:fld>
            <a:endParaRPr lang="es-ES_trad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871942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So, what was the impact of </a:t>
            </a:r>
            <a:r>
              <a:rPr lang="en-US" dirty="0" err="1" smtClean="0"/>
              <a:t>Ayitic</a:t>
            </a:r>
            <a:r>
              <a:rPr lang="en-US" dirty="0" smtClean="0"/>
              <a:t>.</a:t>
            </a:r>
          </a:p>
          <a:p>
            <a:endParaRPr lang="en-US" dirty="0" smtClean="0"/>
          </a:p>
          <a:p>
            <a:r>
              <a:rPr lang="en-US" dirty="0" smtClean="0"/>
              <a:t>In</a:t>
            </a:r>
            <a:r>
              <a:rPr lang="en-US" baseline="0" dirty="0" smtClean="0"/>
              <a:t> the two editions held to date the program trained 250 professionals with approximately 15% of female participation</a:t>
            </a:r>
          </a:p>
          <a:p>
            <a:r>
              <a:rPr lang="en-US" baseline="0" dirty="0" smtClean="0"/>
              <a:t>The project was widely welcome by local professionals as shown by the growth of 21.7% in the number of application in 2014 which basically means that as the word spread about </a:t>
            </a:r>
            <a:r>
              <a:rPr lang="en-US" baseline="0" dirty="0" err="1" smtClean="0"/>
              <a:t>Ayitic</a:t>
            </a:r>
            <a:r>
              <a:rPr lang="en-US" baseline="0" dirty="0" smtClean="0"/>
              <a:t>, there was an in increase demand. </a:t>
            </a:r>
          </a:p>
          <a:p>
            <a:r>
              <a:rPr lang="en-US" baseline="0" dirty="0" smtClean="0"/>
              <a:t>We had some indicators that showed that capacities had been strengthened</a:t>
            </a:r>
          </a:p>
          <a:p>
            <a:endParaRPr lang="en-US" baseline="0" dirty="0" smtClean="0"/>
          </a:p>
          <a:p>
            <a:r>
              <a:rPr lang="en-US" baseline="0" dirty="0" smtClean="0"/>
              <a:t>In the second edition of 2014 we had to incorporate advanced courses for some of training tracks offered because we had applicants from the previous year coming back for more </a:t>
            </a:r>
            <a:r>
              <a:rPr lang="en-US" baseline="0" dirty="0" err="1" smtClean="0"/>
              <a:t>indepth</a:t>
            </a:r>
            <a:r>
              <a:rPr lang="en-US" baseline="0" dirty="0" smtClean="0"/>
              <a:t> training</a:t>
            </a:r>
          </a:p>
          <a:p>
            <a:r>
              <a:rPr lang="en-US" baseline="0" dirty="0" smtClean="0"/>
              <a:t>We conducted a follow up survey 6 months after the first edition of </a:t>
            </a:r>
            <a:r>
              <a:rPr lang="en-US" baseline="0" dirty="0" err="1" smtClean="0"/>
              <a:t>ayitic</a:t>
            </a:r>
            <a:r>
              <a:rPr lang="en-US" baseline="0" dirty="0" smtClean="0"/>
              <a:t> and 1 in 4 applicants reported being give greater </a:t>
            </a:r>
            <a:r>
              <a:rPr lang="en-US" baseline="0" dirty="0" err="1" smtClean="0"/>
              <a:t>responsabilities</a:t>
            </a:r>
            <a:r>
              <a:rPr lang="en-US" baseline="0" dirty="0" smtClean="0"/>
              <a:t> at the workplace either through promotions or access to new jobs as the result of having participated in </a:t>
            </a:r>
            <a:r>
              <a:rPr lang="en-US" baseline="0" dirty="0" err="1" smtClean="0"/>
              <a:t>ayitic</a:t>
            </a:r>
            <a:r>
              <a:rPr lang="en-US"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a:t>
            </a:r>
            <a:r>
              <a:rPr lang="en" dirty="0" smtClean="0"/>
              <a:t>78% of participants reported that the workshop represented a great contribution to their know-how</a:t>
            </a:r>
          </a:p>
          <a:p>
            <a:endParaRPr lang="en-US" baseline="0" dirty="0" smtClean="0"/>
          </a:p>
          <a:p>
            <a:endParaRPr lang="en-US" baseline="0" dirty="0" smtClean="0"/>
          </a:p>
          <a:p>
            <a:endParaRPr lang="en-US" baseline="0" dirty="0" smtClean="0"/>
          </a:p>
          <a:p>
            <a:endParaRPr lang="en-US" baseline="0" dirty="0" smtClean="0"/>
          </a:p>
        </p:txBody>
      </p:sp>
      <p:sp>
        <p:nvSpPr>
          <p:cNvPr id="4" name="Marcador de número de diapositiva 3"/>
          <p:cNvSpPr>
            <a:spLocks noGrp="1"/>
          </p:cNvSpPr>
          <p:nvPr>
            <p:ph type="sldNum" sz="quarter" idx="10"/>
          </p:nvPr>
        </p:nvSpPr>
        <p:spPr/>
        <p:txBody>
          <a:bodyPr/>
          <a:lstStyle/>
          <a:p>
            <a:fld id="{C65AE0A6-F987-754B-AAB3-0F3EF13500C6}" type="slidenum">
              <a:rPr lang="es-ES_tradnl" smtClean="0"/>
              <a:pPr/>
              <a:t>15</a:t>
            </a:fld>
            <a:endParaRPr lang="es-ES_trad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392504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aseline="0" dirty="0" smtClean="0"/>
              <a:t>So, in 2016 we are working on the what will be the third edition of the project. And we have two main changes that we will be implementing</a:t>
            </a:r>
          </a:p>
          <a:p>
            <a:r>
              <a:rPr lang="en-US" baseline="0" dirty="0" smtClean="0"/>
              <a:t>On the one hand, </a:t>
            </a:r>
            <a:r>
              <a:rPr lang="en-US" baseline="0" dirty="0" err="1" smtClean="0"/>
              <a:t>Ayitic</a:t>
            </a:r>
            <a:r>
              <a:rPr lang="en-US" baseline="0" dirty="0" smtClean="0"/>
              <a:t>, at least for the 2016 edition will be adopting a new train-the-trainer approach by introducing a new module centered on training local instructors and providing them with international certifications.</a:t>
            </a:r>
          </a:p>
          <a:p>
            <a:r>
              <a:rPr lang="en-US" baseline="0" dirty="0" smtClean="0"/>
              <a:t>The goal of this new focus is to contribute to building a pool of certified instructors with in-depth </a:t>
            </a:r>
            <a:r>
              <a:rPr lang="en-US" baseline="0" dirty="0" err="1" smtClean="0"/>
              <a:t>konwledge</a:t>
            </a:r>
            <a:r>
              <a:rPr lang="en-US" baseline="0" dirty="0" smtClean="0"/>
              <a:t> about a range of ICT subjects with the capacity to replicate technical knowledge and pass it on to others.</a:t>
            </a:r>
          </a:p>
          <a:p>
            <a:endParaRPr lang="en-US" baseline="0" dirty="0" smtClean="0"/>
          </a:p>
          <a:p>
            <a:r>
              <a:rPr lang="en-US" baseline="0" dirty="0" smtClean="0"/>
              <a:t>Also the project is adopting a new governance model with local leadership. For this, LACNIC as entered into a partnership with three local technical institutions: </a:t>
            </a:r>
            <a:r>
              <a:rPr lang="en-US" baseline="0" dirty="0" err="1" smtClean="0"/>
              <a:t>Canado</a:t>
            </a:r>
            <a:r>
              <a:rPr lang="en-US" baseline="0" dirty="0" smtClean="0"/>
              <a:t> Technique, </a:t>
            </a:r>
            <a:r>
              <a:rPr lang="en-US" baseline="0" dirty="0" err="1" smtClean="0"/>
              <a:t>Transveral</a:t>
            </a:r>
            <a:r>
              <a:rPr lang="en-US" baseline="0" dirty="0" smtClean="0"/>
              <a:t> and ESIH.</a:t>
            </a:r>
          </a:p>
          <a:p>
            <a:endParaRPr lang="en-US" baseline="0" dirty="0" smtClean="0"/>
          </a:p>
          <a:p>
            <a:r>
              <a:rPr lang="en-US" baseline="0" dirty="0" smtClean="0"/>
              <a:t>And finally, and as a long term goal, we expect further down the road to have the possibility of replicating </a:t>
            </a:r>
            <a:r>
              <a:rPr lang="en-US" baseline="0" dirty="0" err="1" smtClean="0"/>
              <a:t>Ayitic</a:t>
            </a:r>
            <a:r>
              <a:rPr lang="en-US" baseline="0" dirty="0" smtClean="0"/>
              <a:t> </a:t>
            </a:r>
            <a:r>
              <a:rPr lang="en-US" baseline="0" dirty="0" err="1" smtClean="0"/>
              <a:t>beyon</a:t>
            </a:r>
            <a:r>
              <a:rPr lang="en-US" baseline="0" dirty="0" smtClean="0"/>
              <a:t> Haiti to other countries in the </a:t>
            </a:r>
            <a:r>
              <a:rPr lang="en-US" baseline="0" dirty="0" err="1" smtClean="0"/>
              <a:t>caribbean</a:t>
            </a:r>
            <a:r>
              <a:rPr lang="en-US" baseline="0" dirty="0" smtClean="0"/>
              <a:t> where technical capacity </a:t>
            </a:r>
            <a:r>
              <a:rPr lang="en-US" baseline="0" dirty="0" err="1" smtClean="0"/>
              <a:t>buidling</a:t>
            </a:r>
            <a:r>
              <a:rPr lang="en-US" baseline="0" dirty="0" smtClean="0"/>
              <a:t> may be needed.</a:t>
            </a:r>
          </a:p>
          <a:p>
            <a:endParaRPr lang="en-US" baseline="0" dirty="0" smtClean="0"/>
          </a:p>
          <a:p>
            <a:endParaRPr lang="en-US" baseline="0" dirty="0" smtClean="0"/>
          </a:p>
          <a:p>
            <a:endParaRPr lang="en-US" dirty="0"/>
          </a:p>
        </p:txBody>
      </p:sp>
      <p:sp>
        <p:nvSpPr>
          <p:cNvPr id="4" name="Marcador de número de diapositiva 3"/>
          <p:cNvSpPr>
            <a:spLocks noGrp="1"/>
          </p:cNvSpPr>
          <p:nvPr>
            <p:ph type="sldNum" sz="quarter" idx="10"/>
          </p:nvPr>
        </p:nvSpPr>
        <p:spPr/>
        <p:txBody>
          <a:bodyPr/>
          <a:lstStyle/>
          <a:p>
            <a:fld id="{C65AE0A6-F987-754B-AAB3-0F3EF13500C6}" type="slidenum">
              <a:rPr lang="es-ES_tradnl" smtClean="0"/>
              <a:pPr/>
              <a:t>16</a:t>
            </a:fld>
            <a:endParaRPr lang="es-ES_trad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746750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So, to conclude we would</a:t>
            </a:r>
            <a:r>
              <a:rPr lang="en-US" baseline="0" dirty="0" smtClean="0"/>
              <a:t> like to make a quick call for action to all CANTO Membership</a:t>
            </a:r>
          </a:p>
          <a:p>
            <a:endParaRPr lang="en-US" baseline="0" dirty="0" smtClean="0"/>
          </a:p>
          <a:p>
            <a:r>
              <a:rPr lang="en-US" baseline="0" dirty="0" smtClean="0"/>
              <a:t>LACNIC and the AYITIC partners, we are inviting you all to join our efforts to build capacities in the </a:t>
            </a:r>
            <a:r>
              <a:rPr lang="en-US" baseline="0" dirty="0" err="1" smtClean="0"/>
              <a:t>caribbean</a:t>
            </a:r>
            <a:r>
              <a:rPr lang="en-US" baseline="0" dirty="0" smtClean="0"/>
              <a:t>.</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Kevon and I will be at your disposal after this presentation to discuss in detail the contributions options available, but we would like to highlight that we are not only looking for financial contributions towards the project. We are also very interested what we call institutional contributions which include in kind contributions such as </a:t>
            </a:r>
            <a:r>
              <a:rPr lang="en" dirty="0" smtClean="0"/>
              <a:t>Supporting communication efforts, providing venue for activities, offering human resources such as trainers and translators, offering internships to </a:t>
            </a:r>
            <a:r>
              <a:rPr lang="en" dirty="0" err="1" smtClean="0"/>
              <a:t>Ayitic</a:t>
            </a:r>
            <a:r>
              <a:rPr lang="en" dirty="0" smtClean="0"/>
              <a:t> trainee</a:t>
            </a:r>
            <a:r>
              <a:rPr lang="es-ES" dirty="0" smtClean="0"/>
              <a:t>s,</a:t>
            </a:r>
            <a:r>
              <a:rPr lang="es-ES" baseline="0" dirty="0" smtClean="0"/>
              <a:t> and so </a:t>
            </a:r>
            <a:r>
              <a:rPr lang="es-ES" baseline="0" dirty="0" err="1" smtClean="0"/>
              <a:t>on</a:t>
            </a:r>
            <a:r>
              <a:rPr lang="es-ES" baseline="0"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E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ES" baseline="0" dirty="0" smtClean="0"/>
              <a:t>So </a:t>
            </a:r>
            <a:r>
              <a:rPr lang="es-ES" baseline="0" dirty="0" err="1" smtClean="0"/>
              <a:t>anyone</a:t>
            </a:r>
            <a:r>
              <a:rPr lang="es-ES" baseline="0" dirty="0" smtClean="0"/>
              <a:t> </a:t>
            </a:r>
            <a:r>
              <a:rPr lang="es-ES" baseline="0" dirty="0" err="1" smtClean="0"/>
              <a:t>interested</a:t>
            </a:r>
            <a:r>
              <a:rPr lang="es-ES" baseline="0" dirty="0" smtClean="0"/>
              <a:t>, </a:t>
            </a:r>
            <a:r>
              <a:rPr lang="es-ES" baseline="0" dirty="0" err="1" smtClean="0"/>
              <a:t>please</a:t>
            </a:r>
            <a:r>
              <a:rPr lang="es-ES" baseline="0" dirty="0" smtClean="0"/>
              <a:t> do come to </a:t>
            </a:r>
            <a:r>
              <a:rPr lang="es-ES" baseline="0" dirty="0" err="1" smtClean="0"/>
              <a:t>us</a:t>
            </a:r>
            <a:r>
              <a:rPr lang="es-ES" baseline="0"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E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 dirty="0" smtClean="0"/>
          </a:p>
          <a:p>
            <a:endParaRPr lang="en-US" dirty="0"/>
          </a:p>
        </p:txBody>
      </p:sp>
      <p:sp>
        <p:nvSpPr>
          <p:cNvPr id="4" name="Marcador de número de diapositiva 3"/>
          <p:cNvSpPr>
            <a:spLocks noGrp="1"/>
          </p:cNvSpPr>
          <p:nvPr>
            <p:ph type="sldNum" sz="quarter" idx="10"/>
          </p:nvPr>
        </p:nvSpPr>
        <p:spPr/>
        <p:txBody>
          <a:bodyPr/>
          <a:lstStyle/>
          <a:p>
            <a:fld id="{C65AE0A6-F987-754B-AAB3-0F3EF13500C6}" type="slidenum">
              <a:rPr lang="es-ES_tradnl" smtClean="0"/>
              <a:pPr/>
              <a:t>17</a:t>
            </a:fld>
            <a:endParaRPr lang="es-ES_trad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6249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412776"/>
            <a:ext cx="8206680" cy="1800199"/>
          </a:xfrm>
        </p:spPr>
        <p:txBody>
          <a:bodyPr>
            <a:normAutofit/>
          </a:bodyPr>
          <a:lstStyle>
            <a:lvl1pPr algn="l">
              <a:defRPr sz="4000"/>
            </a:lvl1pPr>
          </a:lstStyle>
          <a:p>
            <a:r>
              <a:rPr lang="es-ES" smtClean="0"/>
              <a:t>Haga clic para modificar el estilo de título del patrón</a:t>
            </a:r>
            <a:endParaRPr lang="es-UY"/>
          </a:p>
        </p:txBody>
      </p:sp>
      <p:sp>
        <p:nvSpPr>
          <p:cNvPr id="3" name="2 Subtítulo"/>
          <p:cNvSpPr>
            <a:spLocks noGrp="1"/>
          </p:cNvSpPr>
          <p:nvPr>
            <p:ph type="subTitle" idx="1"/>
          </p:nvPr>
        </p:nvSpPr>
        <p:spPr>
          <a:xfrm>
            <a:off x="683568" y="3429000"/>
            <a:ext cx="5544616" cy="1415008"/>
          </a:xfrm>
        </p:spPr>
        <p:txBody>
          <a:bodyPr/>
          <a:lstStyle>
            <a:lvl1pPr marL="0" indent="0" algn="l">
              <a:buNone/>
              <a:defRPr>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Y"/>
          </a:p>
        </p:txBody>
      </p:sp>
      <p:sp>
        <p:nvSpPr>
          <p:cNvPr id="4" name="3 Marcador de fecha"/>
          <p:cNvSpPr>
            <a:spLocks noGrp="1"/>
          </p:cNvSpPr>
          <p:nvPr>
            <p:ph type="dt" sz="half" idx="10"/>
          </p:nvPr>
        </p:nvSpPr>
        <p:spPr>
          <a:xfrm>
            <a:off x="5966792" y="6093296"/>
            <a:ext cx="2133600" cy="365125"/>
          </a:xfrm>
          <a:prstGeom prst="rect">
            <a:avLst/>
          </a:prstGeom>
        </p:spPr>
        <p:txBody>
          <a:bodyPr/>
          <a:lstStyle>
            <a:lvl1pPr algn="r">
              <a:defRPr sz="1400" b="1">
                <a:solidFill>
                  <a:schemeClr val="bg1">
                    <a:lumMod val="50000"/>
                  </a:schemeClr>
                </a:solidFill>
                <a:latin typeface="Georgia" panose="02040502050405020303" pitchFamily="18" charset="0"/>
              </a:defRPr>
            </a:lvl1pPr>
          </a:lstStyle>
          <a:p>
            <a:fld id="{354B9D44-8CEB-447F-A09A-4980C8B35DB8}" type="datetimeFigureOut">
              <a:rPr lang="es-UY" smtClean="0"/>
              <a:pPr/>
              <a:t>2/2/16</a:t>
            </a:fld>
            <a:endParaRPr lang="es-UY"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371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Diapositiva de título">
    <p:spTree>
      <p:nvGrpSpPr>
        <p:cNvPr id="1" name=""/>
        <p:cNvGrpSpPr/>
        <p:nvPr/>
      </p:nvGrpSpPr>
      <p:grpSpPr>
        <a:xfrm>
          <a:off x="0" y="0"/>
          <a:ext cx="0" cy="0"/>
          <a:chOff x="0" y="0"/>
          <a:chExt cx="0" cy="0"/>
        </a:xfrm>
      </p:grpSpPr>
      <p:sp>
        <p:nvSpPr>
          <p:cNvPr id="5" name="1 Marcador de título"/>
          <p:cNvSpPr>
            <a:spLocks noGrp="1"/>
          </p:cNvSpPr>
          <p:nvPr>
            <p:ph type="title"/>
          </p:nvPr>
        </p:nvSpPr>
        <p:spPr>
          <a:xfrm>
            <a:off x="251520" y="274638"/>
            <a:ext cx="8640960" cy="922114"/>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UY" dirty="0"/>
          </a:p>
        </p:txBody>
      </p:sp>
      <p:sp>
        <p:nvSpPr>
          <p:cNvPr id="6" name="2 Marcador de texto"/>
          <p:cNvSpPr>
            <a:spLocks noGrp="1"/>
          </p:cNvSpPr>
          <p:nvPr>
            <p:ph idx="1"/>
          </p:nvPr>
        </p:nvSpPr>
        <p:spPr>
          <a:xfrm>
            <a:off x="457200" y="1412776"/>
            <a:ext cx="8229600" cy="4824536"/>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UY" dirty="0"/>
          </a:p>
        </p:txBody>
      </p:sp>
      <p:sp>
        <p:nvSpPr>
          <p:cNvPr id="7" name="5 Marcador de número de diapositiva"/>
          <p:cNvSpPr>
            <a:spLocks noGrp="1"/>
          </p:cNvSpPr>
          <p:nvPr>
            <p:ph type="sldNum" sz="quarter" idx="4"/>
          </p:nvPr>
        </p:nvSpPr>
        <p:spPr>
          <a:xfrm>
            <a:off x="467544" y="6356350"/>
            <a:ext cx="792088" cy="365125"/>
          </a:xfrm>
          <a:prstGeom prst="rect">
            <a:avLst/>
          </a:prstGeom>
        </p:spPr>
        <p:txBody>
          <a:bodyPr vert="horz" lIns="91440" tIns="45720" rIns="91440" bIns="45720" rtlCol="0" anchor="ctr"/>
          <a:lstStyle>
            <a:lvl1pPr algn="l">
              <a:defRPr sz="1200" b="1">
                <a:solidFill>
                  <a:schemeClr val="accent5">
                    <a:lumMod val="75000"/>
                  </a:schemeClr>
                </a:solidFill>
                <a:latin typeface="Georgia" panose="02040502050405020303" pitchFamily="18" charset="0"/>
              </a:defRPr>
            </a:lvl1pPr>
          </a:lstStyle>
          <a:p>
            <a:fld id="{BB3FD147-DC12-43D5-8286-3A43D8BB2772}" type="slidenum">
              <a:rPr lang="es-UY" smtClean="0"/>
              <a:pPr/>
              <a:t>‹Nr.›</a:t>
            </a:fld>
            <a:endParaRPr lang="es-UY"/>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6837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251520" y="274638"/>
            <a:ext cx="8640960" cy="922114"/>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UY" dirty="0"/>
          </a:p>
        </p:txBody>
      </p:sp>
      <p:sp>
        <p:nvSpPr>
          <p:cNvPr id="3" name="2 Marcador de texto"/>
          <p:cNvSpPr>
            <a:spLocks noGrp="1"/>
          </p:cNvSpPr>
          <p:nvPr>
            <p:ph type="body" idx="1"/>
          </p:nvPr>
        </p:nvSpPr>
        <p:spPr>
          <a:xfrm>
            <a:off x="457200" y="1412776"/>
            <a:ext cx="8229600" cy="4824536"/>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UY" dirty="0"/>
          </a:p>
        </p:txBody>
      </p:sp>
      <p:sp>
        <p:nvSpPr>
          <p:cNvPr id="6" name="5 Marcador de número de diapositiva"/>
          <p:cNvSpPr>
            <a:spLocks noGrp="1"/>
          </p:cNvSpPr>
          <p:nvPr>
            <p:ph type="sldNum" sz="quarter" idx="4"/>
          </p:nvPr>
        </p:nvSpPr>
        <p:spPr>
          <a:xfrm>
            <a:off x="467544" y="6356350"/>
            <a:ext cx="792088" cy="365125"/>
          </a:xfrm>
          <a:prstGeom prst="rect">
            <a:avLst/>
          </a:prstGeom>
        </p:spPr>
        <p:txBody>
          <a:bodyPr vert="horz" lIns="91440" tIns="45720" rIns="91440" bIns="45720" rtlCol="0" anchor="ctr"/>
          <a:lstStyle>
            <a:lvl1pPr algn="l">
              <a:defRPr sz="1200" b="1">
                <a:solidFill>
                  <a:schemeClr val="accent5">
                    <a:lumMod val="75000"/>
                  </a:schemeClr>
                </a:solidFill>
                <a:latin typeface="Georgia" panose="02040502050405020303" pitchFamily="18" charset="0"/>
              </a:defRPr>
            </a:lvl1pPr>
          </a:lstStyle>
          <a:p>
            <a:fld id="{BB3FD147-DC12-43D5-8286-3A43D8BB2772}" type="slidenum">
              <a:rPr lang="es-UY" smtClean="0"/>
              <a:pPr/>
              <a:t>‹Nr.›</a:t>
            </a:fld>
            <a:endParaRPr lang="es-UY"/>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437840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2800" b="1" kern="1200">
          <a:solidFill>
            <a:schemeClr val="accent5">
              <a:lumMod val="75000"/>
            </a:schemeClr>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acnic.net/en/web/lacnic/lista-de-mejoras-politica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acnic.net/lists/polic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_tradnl" dirty="0" smtClean="0"/>
              <a:t>LACNIC </a:t>
            </a:r>
            <a:r>
              <a:rPr lang="es-ES_tradnl" dirty="0" err="1" smtClean="0"/>
              <a:t>Updates</a:t>
            </a:r>
            <a:r>
              <a:rPr lang="es-ES_tradnl" dirty="0" smtClean="0"/>
              <a:t> </a:t>
            </a:r>
            <a:r>
              <a:rPr lang="es-ES_tradnl" dirty="0" err="1" smtClean="0"/>
              <a:t>and</a:t>
            </a:r>
            <a:r>
              <a:rPr lang="es-ES_tradnl" dirty="0" smtClean="0"/>
              <a:t> </a:t>
            </a:r>
            <a:r>
              <a:rPr lang="es-ES_tradnl" dirty="0" err="1" smtClean="0"/>
              <a:t>Ayitic</a:t>
            </a:r>
            <a:r>
              <a:rPr lang="es-ES_tradnl" dirty="0" smtClean="0"/>
              <a:t> </a:t>
            </a:r>
            <a:r>
              <a:rPr lang="es-ES_tradnl" dirty="0" err="1" smtClean="0"/>
              <a:t>–</a:t>
            </a:r>
            <a:r>
              <a:rPr lang="es-ES_tradnl" dirty="0" smtClean="0"/>
              <a:t> Internet </a:t>
            </a:r>
            <a:r>
              <a:rPr lang="es-ES_tradnl" dirty="0" err="1" smtClean="0"/>
              <a:t>for</a:t>
            </a:r>
            <a:r>
              <a:rPr lang="es-ES_tradnl" dirty="0" smtClean="0"/>
              <a:t> </a:t>
            </a:r>
            <a:r>
              <a:rPr lang="es-ES_tradnl" dirty="0" err="1" smtClean="0"/>
              <a:t>Development</a:t>
            </a:r>
            <a:r>
              <a:rPr lang="es-ES_tradnl" dirty="0" smtClean="0"/>
              <a:t> </a:t>
            </a:r>
            <a:r>
              <a:rPr lang="es-ES_tradnl" dirty="0" err="1" smtClean="0"/>
              <a:t>project</a:t>
            </a:r>
            <a:r>
              <a:rPr lang="es-ES_tradnl" dirty="0" smtClean="0"/>
              <a:t> in </a:t>
            </a:r>
            <a:r>
              <a:rPr lang="es-ES_tradnl" dirty="0" err="1" smtClean="0"/>
              <a:t>Haiti</a:t>
            </a:r>
            <a:endParaRPr lang="es-ES_tradnl" dirty="0"/>
          </a:p>
        </p:txBody>
      </p:sp>
      <p:sp>
        <p:nvSpPr>
          <p:cNvPr id="3" name="Subtítulo 2"/>
          <p:cNvSpPr>
            <a:spLocks noGrp="1"/>
          </p:cNvSpPr>
          <p:nvPr>
            <p:ph type="subTitle" idx="1"/>
          </p:nvPr>
        </p:nvSpPr>
        <p:spPr>
          <a:xfrm>
            <a:off x="683568" y="3056666"/>
            <a:ext cx="5544616" cy="1415008"/>
          </a:xfrm>
        </p:spPr>
        <p:txBody>
          <a:bodyPr/>
          <a:lstStyle/>
          <a:p>
            <a:r>
              <a:rPr lang="es-ES_tradnl" dirty="0" err="1" smtClean="0"/>
              <a:t>The</a:t>
            </a:r>
            <a:r>
              <a:rPr lang="es-ES_tradnl" dirty="0" smtClean="0"/>
              <a:t> </a:t>
            </a:r>
            <a:r>
              <a:rPr lang="es-ES_tradnl" dirty="0" err="1" smtClean="0"/>
              <a:t>Paradigm</a:t>
            </a:r>
            <a:r>
              <a:rPr lang="es-ES_tradnl" dirty="0" smtClean="0"/>
              <a:t> </a:t>
            </a:r>
            <a:r>
              <a:rPr lang="es-ES_tradnl" dirty="0" err="1" smtClean="0"/>
              <a:t>Shift</a:t>
            </a:r>
            <a:r>
              <a:rPr lang="es-ES_tradnl" dirty="0" smtClean="0"/>
              <a:t> </a:t>
            </a:r>
            <a:r>
              <a:rPr lang="es-ES_tradnl" dirty="0" err="1" smtClean="0"/>
              <a:t>–</a:t>
            </a:r>
            <a:r>
              <a:rPr lang="es-ES_tradnl" dirty="0" smtClean="0"/>
              <a:t> </a:t>
            </a:r>
            <a:r>
              <a:rPr lang="es-ES_tradnl" dirty="0" err="1" smtClean="0"/>
              <a:t>Positioning</a:t>
            </a:r>
            <a:r>
              <a:rPr lang="es-ES_tradnl" dirty="0" smtClean="0"/>
              <a:t> </a:t>
            </a:r>
            <a:r>
              <a:rPr lang="es-ES_tradnl" dirty="0" err="1" smtClean="0"/>
              <a:t>the</a:t>
            </a:r>
            <a:r>
              <a:rPr lang="es-ES_tradnl" dirty="0" smtClean="0"/>
              <a:t> Caribbean Telecom/ICT </a:t>
            </a:r>
            <a:r>
              <a:rPr lang="es-ES_tradnl" dirty="0" err="1" smtClean="0"/>
              <a:t>Landscape</a:t>
            </a:r>
            <a:endParaRPr lang="es-ES_tradnl" dirty="0" smtClean="0"/>
          </a:p>
          <a:p>
            <a:endParaRPr lang="es-ES_tradnl" dirty="0"/>
          </a:p>
        </p:txBody>
      </p:sp>
      <p:sp>
        <p:nvSpPr>
          <p:cNvPr id="5" name="CuadroTexto 4"/>
          <p:cNvSpPr txBox="1"/>
          <p:nvPr/>
        </p:nvSpPr>
        <p:spPr>
          <a:xfrm>
            <a:off x="3042488" y="4233540"/>
            <a:ext cx="5847760" cy="923330"/>
          </a:xfrm>
          <a:prstGeom prst="rect">
            <a:avLst/>
          </a:prstGeom>
          <a:noFill/>
        </p:spPr>
        <p:txBody>
          <a:bodyPr wrap="square" rtlCol="0">
            <a:spAutoFit/>
          </a:bodyPr>
          <a:lstStyle/>
          <a:p>
            <a:pPr algn="r"/>
            <a:r>
              <a:rPr lang="es-ES_tradnl" i="1" dirty="0" smtClean="0"/>
              <a:t>Kevon Swift </a:t>
            </a:r>
            <a:r>
              <a:rPr lang="es-ES_tradnl" i="1" dirty="0" err="1" smtClean="0"/>
              <a:t>and</a:t>
            </a:r>
            <a:r>
              <a:rPr lang="es-ES_tradnl" i="1" dirty="0" smtClean="0"/>
              <a:t> Carolina </a:t>
            </a:r>
            <a:r>
              <a:rPr lang="es-ES_tradnl" i="1" dirty="0" err="1" smtClean="0"/>
              <a:t>Caeiro</a:t>
            </a:r>
            <a:endParaRPr lang="es-ES_tradnl" i="1" dirty="0" smtClean="0"/>
          </a:p>
          <a:p>
            <a:pPr algn="r"/>
            <a:r>
              <a:rPr lang="es-ES_tradnl" i="1" dirty="0" err="1" smtClean="0"/>
              <a:t>Latin</a:t>
            </a:r>
            <a:r>
              <a:rPr lang="es-ES_tradnl" i="1" dirty="0" smtClean="0"/>
              <a:t> American </a:t>
            </a:r>
            <a:r>
              <a:rPr lang="es-ES_tradnl" i="1" dirty="0" err="1" smtClean="0"/>
              <a:t>and</a:t>
            </a:r>
            <a:r>
              <a:rPr lang="es-ES_tradnl" i="1" dirty="0" smtClean="0"/>
              <a:t> Caribbean Internet </a:t>
            </a:r>
            <a:r>
              <a:rPr lang="es-ES_tradnl" i="1" dirty="0" err="1" smtClean="0"/>
              <a:t>Addresses</a:t>
            </a:r>
            <a:r>
              <a:rPr lang="es-ES_tradnl" i="1" dirty="0" smtClean="0"/>
              <a:t> </a:t>
            </a:r>
            <a:r>
              <a:rPr lang="es-ES_tradnl" i="1" dirty="0" err="1" smtClean="0"/>
              <a:t>Registry</a:t>
            </a:r>
            <a:endParaRPr lang="es-ES_tradnl" i="1" dirty="0" smtClean="0"/>
          </a:p>
          <a:p>
            <a:pPr algn="r"/>
            <a:r>
              <a:rPr lang="es-ES_tradnl" i="1" dirty="0" err="1" smtClean="0"/>
              <a:t>Tuesday</a:t>
            </a:r>
            <a:r>
              <a:rPr lang="es-ES_tradnl" i="1" dirty="0" smtClean="0"/>
              <a:t> 2 </a:t>
            </a:r>
            <a:r>
              <a:rPr lang="es-ES_tradnl" i="1" dirty="0" err="1" smtClean="0"/>
              <a:t>February</a:t>
            </a:r>
            <a:r>
              <a:rPr lang="es-ES_tradnl" i="1" dirty="0" smtClean="0"/>
              <a:t> 2016</a:t>
            </a:r>
            <a:endParaRPr lang="es-ES_tradnl"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LACNIC </a:t>
            </a:r>
            <a:r>
              <a:rPr lang="es-ES_tradnl" dirty="0" err="1" smtClean="0"/>
              <a:t>On</a:t>
            </a:r>
            <a:r>
              <a:rPr lang="es-ES_tradnl" dirty="0" smtClean="0"/>
              <a:t> </a:t>
            </a:r>
            <a:r>
              <a:rPr lang="es-ES_tradnl" dirty="0" err="1" smtClean="0"/>
              <a:t>The</a:t>
            </a:r>
            <a:r>
              <a:rPr lang="es-ES_tradnl" dirty="0" smtClean="0"/>
              <a:t> </a:t>
            </a:r>
            <a:r>
              <a:rPr lang="es-ES_tradnl" dirty="0" err="1" smtClean="0"/>
              <a:t>Move</a:t>
            </a:r>
            <a:endParaRPr lang="es-ES_tradnl" dirty="0"/>
          </a:p>
        </p:txBody>
      </p:sp>
      <p:sp>
        <p:nvSpPr>
          <p:cNvPr id="3" name="Marcador de contenido 2"/>
          <p:cNvSpPr>
            <a:spLocks noGrp="1"/>
          </p:cNvSpPr>
          <p:nvPr>
            <p:ph idx="1"/>
          </p:nvPr>
        </p:nvSpPr>
        <p:spPr/>
        <p:txBody>
          <a:bodyPr>
            <a:normAutofit/>
          </a:bodyPr>
          <a:lstStyle/>
          <a:p>
            <a:r>
              <a:rPr lang="es-ES_tradnl" dirty="0" smtClean="0"/>
              <a:t>LACNIC </a:t>
            </a:r>
            <a:r>
              <a:rPr lang="es-ES_tradnl" dirty="0" err="1" smtClean="0"/>
              <a:t>On</a:t>
            </a:r>
            <a:r>
              <a:rPr lang="es-ES_tradnl" dirty="0" smtClean="0"/>
              <a:t> </a:t>
            </a:r>
            <a:r>
              <a:rPr lang="es-ES_tradnl" dirty="0" err="1" smtClean="0"/>
              <a:t>The</a:t>
            </a:r>
            <a:r>
              <a:rPr lang="es-ES_tradnl" dirty="0" smtClean="0"/>
              <a:t> </a:t>
            </a:r>
            <a:r>
              <a:rPr lang="es-ES_tradnl" dirty="0" err="1" smtClean="0"/>
              <a:t>Move</a:t>
            </a:r>
            <a:r>
              <a:rPr lang="es-ES_tradnl" dirty="0" smtClean="0"/>
              <a:t> </a:t>
            </a:r>
            <a:r>
              <a:rPr lang="es-ES_tradnl" dirty="0" err="1" smtClean="0"/>
              <a:t>is</a:t>
            </a:r>
            <a:r>
              <a:rPr lang="es-ES_tradnl" dirty="0" smtClean="0"/>
              <a:t> a country-</a:t>
            </a:r>
            <a:r>
              <a:rPr lang="es-ES_tradnl" dirty="0" err="1" smtClean="0"/>
              <a:t>to</a:t>
            </a:r>
            <a:r>
              <a:rPr lang="es-ES_tradnl" dirty="0" smtClean="0"/>
              <a:t>-country </a:t>
            </a:r>
            <a:r>
              <a:rPr lang="es-ES_tradnl" dirty="0" err="1" smtClean="0"/>
              <a:t>information</a:t>
            </a:r>
            <a:r>
              <a:rPr lang="es-ES_tradnl" dirty="0" smtClean="0"/>
              <a:t> </a:t>
            </a:r>
            <a:r>
              <a:rPr lang="es-ES_tradnl" dirty="0" err="1" smtClean="0"/>
              <a:t>campaign</a:t>
            </a:r>
            <a:r>
              <a:rPr lang="es-ES_tradnl" dirty="0" smtClean="0"/>
              <a:t> </a:t>
            </a:r>
            <a:r>
              <a:rPr lang="es-ES_tradnl" dirty="0" err="1" smtClean="0"/>
              <a:t>including</a:t>
            </a:r>
            <a:r>
              <a:rPr lang="es-ES_tradnl" dirty="0" smtClean="0"/>
              <a:t> general Internet </a:t>
            </a:r>
            <a:r>
              <a:rPr lang="es-ES_tradnl" dirty="0" err="1" smtClean="0"/>
              <a:t>themes</a:t>
            </a:r>
            <a:endParaRPr lang="es-ES_tradnl" dirty="0" smtClean="0"/>
          </a:p>
          <a:p>
            <a:endParaRPr lang="es-ES_tradnl" dirty="0" smtClean="0"/>
          </a:p>
          <a:p>
            <a:r>
              <a:rPr lang="es-ES_tradnl" dirty="0" err="1" smtClean="0"/>
              <a:t>Technical</a:t>
            </a:r>
            <a:r>
              <a:rPr lang="es-ES_tradnl" dirty="0" smtClean="0"/>
              <a:t> </a:t>
            </a:r>
            <a:r>
              <a:rPr lang="es-ES_tradnl" dirty="0" err="1" smtClean="0"/>
              <a:t>and</a:t>
            </a:r>
            <a:r>
              <a:rPr lang="es-ES_tradnl" dirty="0" smtClean="0"/>
              <a:t> non-</a:t>
            </a:r>
            <a:r>
              <a:rPr lang="es-ES_tradnl" dirty="0" err="1" smtClean="0"/>
              <a:t>technical</a:t>
            </a:r>
            <a:r>
              <a:rPr lang="es-ES_tradnl" dirty="0" smtClean="0"/>
              <a:t> </a:t>
            </a:r>
            <a:r>
              <a:rPr lang="es-ES_tradnl" dirty="0" err="1" smtClean="0"/>
              <a:t>stakeholders</a:t>
            </a:r>
            <a:r>
              <a:rPr lang="es-ES_tradnl" dirty="0" smtClean="0"/>
              <a:t> </a:t>
            </a:r>
            <a:r>
              <a:rPr lang="es-ES_tradnl" dirty="0" err="1" smtClean="0"/>
              <a:t>invited</a:t>
            </a:r>
            <a:endParaRPr lang="es-ES_tradnl" dirty="0" smtClean="0"/>
          </a:p>
          <a:p>
            <a:endParaRPr lang="es-ES_tradnl" dirty="0" smtClean="0"/>
          </a:p>
          <a:p>
            <a:r>
              <a:rPr lang="es-ES_tradnl" dirty="0" err="1" smtClean="0"/>
              <a:t>Two</a:t>
            </a:r>
            <a:r>
              <a:rPr lang="es-ES_tradnl" dirty="0" smtClean="0"/>
              <a:t> </a:t>
            </a:r>
            <a:r>
              <a:rPr lang="es-ES_tradnl" dirty="0" err="1" smtClean="0"/>
              <a:t>focus</a:t>
            </a:r>
            <a:r>
              <a:rPr lang="es-ES_tradnl" dirty="0" smtClean="0"/>
              <a:t> </a:t>
            </a:r>
            <a:r>
              <a:rPr lang="es-ES_tradnl" dirty="0" err="1" smtClean="0"/>
              <a:t>areas</a:t>
            </a:r>
            <a:r>
              <a:rPr lang="es-ES_tradnl" dirty="0" smtClean="0"/>
              <a:t>: Caribbean </a:t>
            </a:r>
            <a:r>
              <a:rPr lang="es-ES_tradnl" dirty="0" err="1" smtClean="0"/>
              <a:t>and</a:t>
            </a:r>
            <a:r>
              <a:rPr lang="es-ES_tradnl" dirty="0" smtClean="0"/>
              <a:t> Central America (</a:t>
            </a:r>
            <a:r>
              <a:rPr lang="es-ES_tradnl" dirty="0" err="1" smtClean="0"/>
              <a:t>new</a:t>
            </a:r>
            <a:r>
              <a:rPr lang="es-ES_tradnl" dirty="0" smtClean="0"/>
              <a:t>)</a:t>
            </a:r>
          </a:p>
          <a:p>
            <a:endParaRPr lang="es-ES_tradnl" dirty="0" smtClean="0"/>
          </a:p>
          <a:p>
            <a:r>
              <a:rPr lang="es-ES_tradnl" dirty="0" err="1" smtClean="0"/>
              <a:t>Five</a:t>
            </a:r>
            <a:r>
              <a:rPr lang="es-ES_tradnl" dirty="0" smtClean="0"/>
              <a:t> </a:t>
            </a:r>
            <a:r>
              <a:rPr lang="es-ES_tradnl" dirty="0" err="1" smtClean="0"/>
              <a:t>destinations</a:t>
            </a:r>
            <a:r>
              <a:rPr lang="es-ES_tradnl" dirty="0" smtClean="0"/>
              <a:t> </a:t>
            </a:r>
            <a:r>
              <a:rPr lang="es-ES_tradnl" dirty="0" err="1" smtClean="0"/>
              <a:t>planned</a:t>
            </a:r>
            <a:r>
              <a:rPr lang="es-ES_tradnl" dirty="0" smtClean="0"/>
              <a:t> </a:t>
            </a:r>
            <a:r>
              <a:rPr lang="es-ES_tradnl" dirty="0" err="1" smtClean="0"/>
              <a:t>for</a:t>
            </a:r>
            <a:r>
              <a:rPr lang="es-ES_tradnl" dirty="0" smtClean="0"/>
              <a:t> 2016: Guatemala; Honduras; </a:t>
            </a:r>
            <a:r>
              <a:rPr lang="es-ES_tradnl" dirty="0" err="1" smtClean="0"/>
              <a:t>Dominican</a:t>
            </a:r>
            <a:r>
              <a:rPr lang="es-ES_tradnl" dirty="0" smtClean="0"/>
              <a:t> </a:t>
            </a:r>
            <a:r>
              <a:rPr lang="es-ES_tradnl" dirty="0" err="1" smtClean="0"/>
              <a:t>Republic</a:t>
            </a:r>
            <a:r>
              <a:rPr lang="es-ES_tradnl" dirty="0" smtClean="0"/>
              <a:t>; Guyana; </a:t>
            </a:r>
            <a:r>
              <a:rPr lang="es-ES_tradnl" dirty="0" err="1" smtClean="0"/>
              <a:t>St</a:t>
            </a:r>
            <a:r>
              <a:rPr lang="es-ES_tradnl" dirty="0" smtClean="0"/>
              <a:t> </a:t>
            </a:r>
            <a:r>
              <a:rPr lang="es-ES_tradnl" dirty="0" err="1" smtClean="0"/>
              <a:t>Maarten</a:t>
            </a:r>
            <a:endParaRPr lang="es-ES_tradnl" dirty="0" smtClean="0"/>
          </a:p>
          <a:p>
            <a:endParaRPr lang="es-ES_tradnl" dirty="0" smtClean="0"/>
          </a:p>
          <a:p>
            <a:r>
              <a:rPr lang="es-ES_tradnl" dirty="0" err="1" smtClean="0"/>
              <a:t>Collaboration</a:t>
            </a:r>
            <a:r>
              <a:rPr lang="es-ES_tradnl" dirty="0" smtClean="0"/>
              <a:t> </a:t>
            </a:r>
            <a:r>
              <a:rPr lang="es-ES_tradnl" dirty="0" err="1" smtClean="0"/>
              <a:t>and</a:t>
            </a:r>
            <a:r>
              <a:rPr lang="es-ES_tradnl" dirty="0" smtClean="0"/>
              <a:t> </a:t>
            </a:r>
            <a:r>
              <a:rPr lang="es-ES_tradnl" dirty="0" err="1" smtClean="0"/>
              <a:t>sponsorship</a:t>
            </a:r>
            <a:r>
              <a:rPr lang="es-ES_tradnl" dirty="0" smtClean="0"/>
              <a:t> </a:t>
            </a:r>
            <a:r>
              <a:rPr lang="es-ES_tradnl" dirty="0" err="1" smtClean="0"/>
              <a:t>opportunities</a:t>
            </a:r>
            <a:endParaRPr lang="es-ES_tradnl"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n 4" descr="Ayitic small logo FR.tiff"/>
          <p:cNvPicPr>
            <a:picLocks noChangeAspect="1"/>
          </p:cNvPicPr>
          <p:nvPr/>
        </p:nvPicPr>
        <p:blipFill>
          <a:blip r:embed="rId3"/>
          <a:stretch>
            <a:fillRect/>
          </a:stretch>
        </p:blipFill>
        <p:spPr>
          <a:xfrm>
            <a:off x="1613128" y="865643"/>
            <a:ext cx="5171493" cy="2783384"/>
          </a:xfrm>
          <a:prstGeom prst="rect">
            <a:avLst/>
          </a:prstGeom>
        </p:spPr>
      </p:pic>
      <p:sp>
        <p:nvSpPr>
          <p:cNvPr id="4" name="Título 3"/>
          <p:cNvSpPr>
            <a:spLocks noGrp="1"/>
          </p:cNvSpPr>
          <p:nvPr>
            <p:ph type="title"/>
          </p:nvPr>
        </p:nvSpPr>
        <p:spPr/>
        <p:txBody>
          <a:bodyPr/>
          <a:lstStyle/>
          <a:p>
            <a:r>
              <a:rPr lang="es-ES_tradnl" dirty="0" err="1" smtClean="0"/>
              <a:t>Development</a:t>
            </a:r>
            <a:r>
              <a:rPr lang="es-ES_tradnl" dirty="0" smtClean="0"/>
              <a:t> </a:t>
            </a:r>
            <a:r>
              <a:rPr lang="es-ES_tradnl" dirty="0" err="1" smtClean="0"/>
              <a:t>Projects</a:t>
            </a:r>
            <a:endParaRPr lang="es-ES_tradnl" dirty="0"/>
          </a:p>
        </p:txBody>
      </p:sp>
      <p:pic>
        <p:nvPicPr>
          <p:cNvPr id="6" name="Imagen 5" descr="frida.jpg"/>
          <p:cNvPicPr>
            <a:picLocks noChangeAspect="1"/>
          </p:cNvPicPr>
          <p:nvPr/>
        </p:nvPicPr>
        <p:blipFill>
          <a:blip r:embed="rId4"/>
          <a:stretch>
            <a:fillRect/>
          </a:stretch>
        </p:blipFill>
        <p:spPr>
          <a:xfrm>
            <a:off x="1404135" y="3649027"/>
            <a:ext cx="5991438" cy="21146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 dirty="0" smtClean="0"/>
              <a:t>FRIDA - Fund for Digital Innovation</a:t>
            </a:r>
            <a:endParaRPr lang="es-ES_tradnl" dirty="0"/>
          </a:p>
        </p:txBody>
      </p:sp>
      <p:sp>
        <p:nvSpPr>
          <p:cNvPr id="3" name="Marcador de contenido 2"/>
          <p:cNvSpPr>
            <a:spLocks noGrp="1"/>
          </p:cNvSpPr>
          <p:nvPr>
            <p:ph idx="1"/>
          </p:nvPr>
        </p:nvSpPr>
        <p:spPr/>
        <p:txBody>
          <a:bodyPr/>
          <a:lstStyle/>
          <a:p>
            <a:pPr lvl="0">
              <a:spcBef>
                <a:spcPts val="0"/>
              </a:spcBef>
              <a:buNone/>
            </a:pPr>
            <a:r>
              <a:rPr lang="en" u="sng" dirty="0" smtClean="0"/>
              <a:t>Thematic focus</a:t>
            </a:r>
          </a:p>
          <a:p>
            <a:pPr marL="457200" lvl="0" indent="-228600">
              <a:spcBef>
                <a:spcPts val="0"/>
              </a:spcBef>
              <a:buChar char="-"/>
            </a:pPr>
            <a:r>
              <a:rPr lang="en" dirty="0" smtClean="0"/>
              <a:t>Technical innovation for internet development and access</a:t>
            </a:r>
          </a:p>
          <a:p>
            <a:pPr marL="457200" lvl="0" indent="-228600">
              <a:spcBef>
                <a:spcPts val="0"/>
              </a:spcBef>
              <a:buChar char="-"/>
            </a:pPr>
            <a:r>
              <a:rPr lang="en" dirty="0" smtClean="0"/>
              <a:t>Community impact through the use of ICT</a:t>
            </a:r>
            <a:endParaRPr lang="es-ES_tradnl" dirty="0" smtClean="0"/>
          </a:p>
          <a:p>
            <a:pPr marL="457200" lvl="0" indent="-228600">
              <a:spcBef>
                <a:spcPts val="0"/>
              </a:spcBef>
              <a:buChar char="-"/>
            </a:pPr>
            <a:endParaRPr lang="en" dirty="0" smtClean="0"/>
          </a:p>
          <a:p>
            <a:pPr lvl="0">
              <a:spcBef>
                <a:spcPts val="0"/>
              </a:spcBef>
              <a:buNone/>
            </a:pPr>
            <a:r>
              <a:rPr lang="en" u="sng" dirty="0" smtClean="0"/>
              <a:t>Funding programs</a:t>
            </a:r>
          </a:p>
          <a:p>
            <a:pPr marL="457200" lvl="0" indent="-228600">
              <a:spcBef>
                <a:spcPts val="0"/>
              </a:spcBef>
              <a:buChar char="-"/>
            </a:pPr>
            <a:r>
              <a:rPr lang="en" dirty="0" smtClean="0"/>
              <a:t>FRIDA Awards</a:t>
            </a:r>
            <a:r>
              <a:rPr lang="es-ES" dirty="0" smtClean="0"/>
              <a:t>, US$5,000</a:t>
            </a:r>
            <a:endParaRPr lang="en" dirty="0" smtClean="0"/>
          </a:p>
          <a:p>
            <a:pPr marL="457200" lvl="0" indent="-228600">
              <a:spcBef>
                <a:spcPts val="0"/>
              </a:spcBef>
              <a:buChar char="-"/>
            </a:pPr>
            <a:r>
              <a:rPr lang="en" dirty="0" smtClean="0"/>
              <a:t>Grants Program</a:t>
            </a:r>
            <a:r>
              <a:rPr lang="es-ES" dirty="0" smtClean="0"/>
              <a:t>, US$ 20,000-US$30,000</a:t>
            </a:r>
            <a:endParaRPr lang="en" dirty="0" smtClean="0"/>
          </a:p>
          <a:p>
            <a:pPr marL="457200" lvl="0" indent="-228600">
              <a:spcBef>
                <a:spcPts val="0"/>
              </a:spcBef>
              <a:buChar char="-"/>
            </a:pPr>
            <a:r>
              <a:rPr lang="en" dirty="0" smtClean="0"/>
              <a:t>Scale-up Program</a:t>
            </a:r>
            <a:r>
              <a:rPr lang="es-ES" dirty="0" smtClean="0"/>
              <a:t>, US$40,000</a:t>
            </a:r>
            <a:endParaRPr lang="es-ES_tradnl" dirty="0" smtClean="0"/>
          </a:p>
          <a:p>
            <a:pPr marL="457200" lvl="0" indent="-228600">
              <a:spcBef>
                <a:spcPts val="0"/>
              </a:spcBef>
              <a:buChar char="-"/>
            </a:pPr>
            <a:endParaRPr lang="en" dirty="0" smtClean="0"/>
          </a:p>
          <a:p>
            <a:pPr lvl="0">
              <a:spcBef>
                <a:spcPts val="0"/>
              </a:spcBef>
              <a:buNone/>
            </a:pPr>
            <a:r>
              <a:rPr lang="en" dirty="0" smtClean="0"/>
              <a:t>FRIDA has supported projects from Trinidad and Tobago, Jamaica, Dominican Republic and Cuba.</a:t>
            </a:r>
          </a:p>
          <a:p>
            <a:pPr>
              <a:buNone/>
            </a:pPr>
            <a:endParaRPr lang="es-ES_tradnl"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 dirty="0" smtClean="0"/>
              <a:t>Ayitic - The goal</a:t>
            </a:r>
            <a:endParaRPr lang="es-ES_tradnl" dirty="0"/>
          </a:p>
        </p:txBody>
      </p:sp>
      <p:sp>
        <p:nvSpPr>
          <p:cNvPr id="3" name="Marcador de contenido 2"/>
          <p:cNvSpPr>
            <a:spLocks noGrp="1"/>
          </p:cNvSpPr>
          <p:nvPr>
            <p:ph idx="1"/>
          </p:nvPr>
        </p:nvSpPr>
        <p:spPr/>
        <p:txBody>
          <a:bodyPr>
            <a:normAutofit lnSpcReduction="10000"/>
          </a:bodyPr>
          <a:lstStyle/>
          <a:p>
            <a:pPr lvl="0">
              <a:spcBef>
                <a:spcPts val="0"/>
              </a:spcBef>
              <a:buNone/>
            </a:pPr>
            <a:r>
              <a:rPr lang="en" dirty="0" smtClean="0"/>
              <a:t>Ayitic is LACNIC’s flagship Internet-for-development project in Haiti</a:t>
            </a:r>
            <a:endParaRPr lang="es-ES_tradnl" dirty="0" smtClean="0"/>
          </a:p>
          <a:p>
            <a:pPr lvl="0">
              <a:spcBef>
                <a:spcPts val="0"/>
              </a:spcBef>
              <a:buNone/>
            </a:pPr>
            <a:endParaRPr lang="en" dirty="0" smtClean="0"/>
          </a:p>
          <a:p>
            <a:pPr lvl="0">
              <a:spcBef>
                <a:spcPts val="0"/>
              </a:spcBef>
              <a:buNone/>
            </a:pPr>
            <a:r>
              <a:rPr lang="en" u="sng" dirty="0" smtClean="0"/>
              <a:t>Goal:</a:t>
            </a:r>
            <a:r>
              <a:rPr lang="en" dirty="0" smtClean="0"/>
              <a:t> Build and strengthen capacities among professionals and technicians in Haiti working in the area of Information and Communication Technologies on a range of Telephony and IT subjects</a:t>
            </a:r>
            <a:endParaRPr lang="es-ES_tradnl" dirty="0" smtClean="0"/>
          </a:p>
          <a:p>
            <a:pPr lvl="0">
              <a:spcBef>
                <a:spcPts val="0"/>
              </a:spcBef>
              <a:buNone/>
            </a:pPr>
            <a:endParaRPr lang="en" dirty="0" smtClean="0"/>
          </a:p>
          <a:p>
            <a:pPr lvl="0">
              <a:spcBef>
                <a:spcPts val="0"/>
              </a:spcBef>
              <a:buNone/>
            </a:pPr>
            <a:r>
              <a:rPr lang="en" u="sng" dirty="0" smtClean="0"/>
              <a:t>Antecedents</a:t>
            </a:r>
            <a:r>
              <a:rPr lang="en" dirty="0" smtClean="0"/>
              <a:t/>
            </a:r>
            <a:br>
              <a:rPr lang="en" dirty="0" smtClean="0"/>
            </a:br>
            <a:r>
              <a:rPr lang="en" dirty="0" smtClean="0"/>
              <a:t>- General guidelines in the Action Plan for National </a:t>
            </a:r>
            <a:r>
              <a:rPr lang="en-US" dirty="0" smtClean="0"/>
              <a:t>Recovery and Development (APNRD) of Haiti</a:t>
            </a:r>
            <a:br>
              <a:rPr lang="en-US" dirty="0" smtClean="0"/>
            </a:br>
            <a:r>
              <a:rPr lang="en-US" dirty="0" smtClean="0"/>
              <a:t>- Specific capacity building needs as identified by the Haitian Technical Community.</a:t>
            </a:r>
            <a:r>
              <a:rPr lang="en" dirty="0" smtClean="0"/>
              <a:t/>
            </a:r>
            <a:br>
              <a:rPr lang="en" dirty="0" smtClean="0"/>
            </a:br>
            <a:endParaRPr lang="en" dirty="0" smtClean="0"/>
          </a:p>
          <a:p>
            <a:pPr>
              <a:buNone/>
            </a:pPr>
            <a:endParaRPr lang="es-ES_tradnl"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 dirty="0" smtClean="0"/>
              <a:t>Ayitic - The workshops</a:t>
            </a:r>
            <a:endParaRPr lang="es-ES_tradnl" dirty="0"/>
          </a:p>
        </p:txBody>
      </p:sp>
      <p:sp>
        <p:nvSpPr>
          <p:cNvPr id="3" name="Marcador de contenido 2"/>
          <p:cNvSpPr>
            <a:spLocks noGrp="1"/>
          </p:cNvSpPr>
          <p:nvPr>
            <p:ph idx="1"/>
          </p:nvPr>
        </p:nvSpPr>
        <p:spPr/>
        <p:txBody>
          <a:bodyPr>
            <a:normAutofit fontScale="85000" lnSpcReduction="20000"/>
          </a:bodyPr>
          <a:lstStyle/>
          <a:p>
            <a:pPr marL="0" lvl="0" indent="0">
              <a:lnSpc>
                <a:spcPct val="115000"/>
              </a:lnSpc>
              <a:spcBef>
                <a:spcPts val="0"/>
              </a:spcBef>
              <a:spcAft>
                <a:spcPts val="1600"/>
              </a:spcAft>
              <a:buNone/>
            </a:pPr>
            <a:r>
              <a:rPr lang="en" dirty="0" smtClean="0"/>
              <a:t>Ayitic consisted in week-long workshops. Two editions held to date in 2013 &amp; 2014.</a:t>
            </a:r>
          </a:p>
          <a:p>
            <a:pPr marL="0" lvl="0" indent="0">
              <a:lnSpc>
                <a:spcPct val="115000"/>
              </a:lnSpc>
              <a:spcBef>
                <a:spcPts val="0"/>
              </a:spcBef>
              <a:spcAft>
                <a:spcPts val="1600"/>
              </a:spcAft>
              <a:buNone/>
            </a:pPr>
            <a:r>
              <a:rPr lang="en" u="sng" dirty="0" smtClean="0"/>
              <a:t>Target Audience: </a:t>
            </a:r>
            <a:r>
              <a:rPr lang="en" dirty="0" smtClean="0"/>
              <a:t>Technicians developing and operating telecommunication networks for government agencies, banks, and public and private companies; professionals from technical colleges and universities; teachers and advanced technical students; and staff from Non-Governmental Organisations (NGOs).</a:t>
            </a:r>
          </a:p>
          <a:p>
            <a:pPr marL="0" lvl="0" indent="0" algn="ctr">
              <a:lnSpc>
                <a:spcPct val="115000"/>
              </a:lnSpc>
              <a:spcBef>
                <a:spcPts val="0"/>
              </a:spcBef>
              <a:spcAft>
                <a:spcPts val="1600"/>
              </a:spcAft>
              <a:buNone/>
            </a:pPr>
            <a:r>
              <a:rPr lang="en" dirty="0" smtClean="0"/>
              <a:t>2013: 267 applications received, 100 participants accepted. </a:t>
            </a:r>
            <a:br>
              <a:rPr lang="en" dirty="0" smtClean="0"/>
            </a:br>
            <a:r>
              <a:rPr lang="en" dirty="0" smtClean="0"/>
              <a:t>2014: 325 applications received, 150 participants accepted</a:t>
            </a:r>
          </a:p>
          <a:p>
            <a:pPr marL="0" lvl="0" indent="0">
              <a:lnSpc>
                <a:spcPct val="115000"/>
              </a:lnSpc>
              <a:spcBef>
                <a:spcPts val="0"/>
              </a:spcBef>
              <a:spcAft>
                <a:spcPts val="1600"/>
              </a:spcAft>
              <a:buNone/>
            </a:pPr>
            <a:r>
              <a:rPr lang="en" u="sng" dirty="0" smtClean="0"/>
              <a:t>Topics:</a:t>
            </a:r>
            <a:r>
              <a:rPr lang="en" dirty="0" smtClean="0"/>
              <a:t> VoIP/IP Telephony, Network Management, Network Security, Wireless Networks and IPv6 Deployment.</a:t>
            </a:r>
          </a:p>
          <a:p>
            <a:pPr lvl="0">
              <a:spcBef>
                <a:spcPts val="0"/>
              </a:spcBef>
              <a:buNone/>
            </a:pPr>
            <a:r>
              <a:rPr lang="en" u="sng" dirty="0" smtClean="0"/>
              <a:t>Partners:</a:t>
            </a:r>
            <a:r>
              <a:rPr lang="en" dirty="0" smtClean="0"/>
              <a:t>  Canado-Technique Institute, Transversal, Haiti Data Networks, Haiti Tec, ESIH, Internet Society, ICANN, Google, OIF and NSRC</a:t>
            </a:r>
            <a:endParaRPr lang="es-ES_tradnl"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 dirty="0" smtClean="0"/>
              <a:t>Ayitic - Its impact</a:t>
            </a:r>
            <a:endParaRPr lang="es-ES_tradnl" dirty="0"/>
          </a:p>
        </p:txBody>
      </p:sp>
      <p:sp>
        <p:nvSpPr>
          <p:cNvPr id="3" name="Marcador de contenido 2"/>
          <p:cNvSpPr>
            <a:spLocks noGrp="1"/>
          </p:cNvSpPr>
          <p:nvPr>
            <p:ph idx="1"/>
          </p:nvPr>
        </p:nvSpPr>
        <p:spPr/>
        <p:txBody>
          <a:bodyPr>
            <a:normAutofit fontScale="92500"/>
          </a:bodyPr>
          <a:lstStyle/>
          <a:p>
            <a:pPr marL="0" lvl="0" indent="0">
              <a:lnSpc>
                <a:spcPct val="115000"/>
              </a:lnSpc>
              <a:spcBef>
                <a:spcPts val="0"/>
              </a:spcBef>
              <a:spcAft>
                <a:spcPts val="1600"/>
              </a:spcAft>
              <a:buNone/>
            </a:pPr>
            <a:r>
              <a:rPr lang="en" u="sng" dirty="0" smtClean="0"/>
              <a:t>Professionals trained</a:t>
            </a:r>
            <a:r>
              <a:rPr lang="en" dirty="0" smtClean="0"/>
              <a:t/>
            </a:r>
            <a:br>
              <a:rPr lang="en" dirty="0" smtClean="0"/>
            </a:br>
            <a:r>
              <a:rPr lang="en" dirty="0" smtClean="0"/>
              <a:t>250</a:t>
            </a:r>
            <a:r>
              <a:rPr lang="en-US" dirty="0" smtClean="0"/>
              <a:t>, approximately 15% women</a:t>
            </a:r>
          </a:p>
          <a:p>
            <a:pPr marL="0" lvl="0" indent="0">
              <a:lnSpc>
                <a:spcPct val="115000"/>
              </a:lnSpc>
              <a:spcBef>
                <a:spcPts val="0"/>
              </a:spcBef>
              <a:spcAft>
                <a:spcPts val="1600"/>
              </a:spcAft>
              <a:buNone/>
            </a:pPr>
            <a:r>
              <a:rPr lang="en" u="sng" dirty="0" smtClean="0"/>
              <a:t>Growth in demand</a:t>
            </a:r>
            <a:r>
              <a:rPr lang="en" dirty="0" smtClean="0"/>
              <a:t/>
            </a:r>
            <a:br>
              <a:rPr lang="en" dirty="0" smtClean="0"/>
            </a:br>
            <a:r>
              <a:rPr lang="en" dirty="0" smtClean="0"/>
              <a:t>Applications increased from by  21.7% from 2013 to 2014</a:t>
            </a:r>
          </a:p>
          <a:p>
            <a:pPr marL="0" lvl="0" indent="-69850">
              <a:lnSpc>
                <a:spcPct val="115000"/>
              </a:lnSpc>
              <a:spcBef>
                <a:spcPts val="0"/>
              </a:spcBef>
              <a:spcAft>
                <a:spcPts val="1600"/>
              </a:spcAft>
              <a:buClr>
                <a:srgbClr val="000000"/>
              </a:buClr>
              <a:buSzPct val="61111"/>
              <a:buNone/>
            </a:pPr>
            <a:r>
              <a:rPr lang="en" u="sng" dirty="0" smtClean="0"/>
              <a:t>Capacities strengthened </a:t>
            </a:r>
            <a:br>
              <a:rPr lang="en" u="sng" dirty="0" smtClean="0"/>
            </a:br>
            <a:r>
              <a:rPr lang="en" dirty="0" smtClean="0"/>
              <a:t>Need for advanced courses in the second year of implementation; </a:t>
            </a:r>
            <a:br>
              <a:rPr lang="en" dirty="0" smtClean="0"/>
            </a:br>
            <a:r>
              <a:rPr lang="en" dirty="0" smtClean="0"/>
              <a:t>1 in 4 participants reported being given greater responsibilities at their workplace either through promotions or new jobs</a:t>
            </a:r>
            <a:br>
              <a:rPr lang="en" dirty="0" smtClean="0"/>
            </a:br>
            <a:r>
              <a:rPr lang="en" dirty="0" smtClean="0"/>
              <a:t>78% of participants reported that participating in the workshop represented a great contribution to their know-how</a:t>
            </a:r>
          </a:p>
          <a:p>
            <a:pPr>
              <a:buNone/>
            </a:pPr>
            <a:endParaRPr lang="es-ES_tradnl"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 dirty="0" smtClean="0"/>
              <a:t>Ayitic 2016 - New focus</a:t>
            </a:r>
            <a:endParaRPr lang="es-ES_tradnl" dirty="0"/>
          </a:p>
        </p:txBody>
      </p:sp>
      <p:sp>
        <p:nvSpPr>
          <p:cNvPr id="3" name="Marcador de contenido 2"/>
          <p:cNvSpPr>
            <a:spLocks noGrp="1"/>
          </p:cNvSpPr>
          <p:nvPr>
            <p:ph idx="1"/>
          </p:nvPr>
        </p:nvSpPr>
        <p:spPr/>
        <p:txBody>
          <a:bodyPr>
            <a:normAutofit fontScale="92500" lnSpcReduction="20000"/>
          </a:bodyPr>
          <a:lstStyle/>
          <a:p>
            <a:pPr marL="0" lvl="0" indent="0">
              <a:lnSpc>
                <a:spcPct val="115000"/>
              </a:lnSpc>
              <a:spcBef>
                <a:spcPts val="0"/>
              </a:spcBef>
              <a:spcAft>
                <a:spcPts val="1600"/>
              </a:spcAft>
              <a:buNone/>
            </a:pPr>
            <a:r>
              <a:rPr lang="en" u="sng" dirty="0" smtClean="0"/>
              <a:t>Train the Trainer Approach</a:t>
            </a:r>
            <a:br>
              <a:rPr lang="en" u="sng" dirty="0" smtClean="0"/>
            </a:br>
            <a:r>
              <a:rPr lang="en" dirty="0" smtClean="0"/>
              <a:t>New module centered around training local instructors with international certification.</a:t>
            </a:r>
            <a:br>
              <a:rPr lang="en" dirty="0" smtClean="0"/>
            </a:br>
            <a:r>
              <a:rPr lang="en" dirty="0" smtClean="0"/>
              <a:t>Goal:  Pool of certified instructors with in-depth knowledge about a range of ICT subjects with the capacity to transfer these learnings to other professional through teaching.</a:t>
            </a:r>
          </a:p>
          <a:p>
            <a:pPr marL="0" lvl="0" indent="0">
              <a:lnSpc>
                <a:spcPct val="115000"/>
              </a:lnSpc>
              <a:spcBef>
                <a:spcPts val="0"/>
              </a:spcBef>
              <a:spcAft>
                <a:spcPts val="1600"/>
              </a:spcAft>
              <a:buNone/>
            </a:pPr>
            <a:r>
              <a:rPr lang="en" u="sng" dirty="0" smtClean="0"/>
              <a:t>New governance model with local leadership</a:t>
            </a:r>
            <a:br>
              <a:rPr lang="en" u="sng" dirty="0" smtClean="0"/>
            </a:br>
            <a:r>
              <a:rPr lang="en" dirty="0" smtClean="0"/>
              <a:t>Partnership established with Canado-Technique Institute, Transversal and  ESIH. </a:t>
            </a:r>
          </a:p>
          <a:p>
            <a:pPr marL="0" lvl="0" indent="0">
              <a:lnSpc>
                <a:spcPct val="115000"/>
              </a:lnSpc>
              <a:spcBef>
                <a:spcPts val="0"/>
              </a:spcBef>
              <a:spcAft>
                <a:spcPts val="1600"/>
              </a:spcAft>
              <a:buNone/>
            </a:pPr>
            <a:r>
              <a:rPr lang="en" u="sng" dirty="0" smtClean="0"/>
              <a:t>Beyond Haiti</a:t>
            </a:r>
            <a:br>
              <a:rPr lang="en" u="sng" dirty="0" smtClean="0"/>
            </a:br>
            <a:r>
              <a:rPr lang="en" dirty="0" smtClean="0"/>
              <a:t>Possibility of expanding the Ayitic model to other countries in the Caribbean where capacity-building is needed. </a:t>
            </a:r>
          </a:p>
          <a:p>
            <a:pPr>
              <a:buNone/>
            </a:pPr>
            <a:endParaRPr lang="es-ES_tradnl"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 dirty="0" smtClean="0"/>
              <a:t>Ayitic - Call for action</a:t>
            </a:r>
            <a:endParaRPr lang="es-ES_tradnl" dirty="0"/>
          </a:p>
        </p:txBody>
      </p:sp>
      <p:sp>
        <p:nvSpPr>
          <p:cNvPr id="3" name="Marcador de contenido 2"/>
          <p:cNvSpPr>
            <a:spLocks noGrp="1"/>
          </p:cNvSpPr>
          <p:nvPr>
            <p:ph idx="1"/>
          </p:nvPr>
        </p:nvSpPr>
        <p:spPr/>
        <p:txBody>
          <a:bodyPr/>
          <a:lstStyle/>
          <a:p>
            <a:pPr lvl="0">
              <a:spcBef>
                <a:spcPts val="0"/>
              </a:spcBef>
              <a:buNone/>
            </a:pPr>
            <a:r>
              <a:rPr lang="en" dirty="0" smtClean="0"/>
              <a:t>LACNIC invites CANTO members to join its efforts in building capacities in the Caribbean.</a:t>
            </a:r>
            <a:endParaRPr lang="es-ES_tradnl" dirty="0" smtClean="0"/>
          </a:p>
          <a:p>
            <a:pPr lvl="0">
              <a:spcBef>
                <a:spcPts val="0"/>
              </a:spcBef>
              <a:buNone/>
            </a:pPr>
            <a:endParaRPr lang="en" dirty="0" smtClean="0"/>
          </a:p>
          <a:p>
            <a:pPr lvl="0">
              <a:spcBef>
                <a:spcPts val="0"/>
              </a:spcBef>
              <a:buNone/>
            </a:pPr>
            <a:r>
              <a:rPr lang="en" u="sng" dirty="0" smtClean="0"/>
              <a:t>Financial Contributions.</a:t>
            </a:r>
            <a:r>
              <a:rPr lang="en" dirty="0" smtClean="0"/>
              <a:t> Sponsoring Ayitic, providing scholarships for applicants, registering staff to be trained in workshops under the paid-participant modality.</a:t>
            </a:r>
            <a:endParaRPr lang="es-ES_tradnl" dirty="0" smtClean="0"/>
          </a:p>
          <a:p>
            <a:pPr lvl="0">
              <a:spcBef>
                <a:spcPts val="0"/>
              </a:spcBef>
              <a:buNone/>
            </a:pPr>
            <a:endParaRPr lang="en" dirty="0" smtClean="0"/>
          </a:p>
          <a:p>
            <a:pPr lvl="0">
              <a:spcBef>
                <a:spcPts val="0"/>
              </a:spcBef>
              <a:buNone/>
            </a:pPr>
            <a:r>
              <a:rPr lang="en" u="sng" dirty="0" smtClean="0"/>
              <a:t>Institutional Contributions.</a:t>
            </a:r>
            <a:r>
              <a:rPr lang="en" b="1" dirty="0" smtClean="0"/>
              <a:t> </a:t>
            </a:r>
            <a:r>
              <a:rPr lang="en" dirty="0" smtClean="0"/>
              <a:t>Supporting communication efforts, providing venue for activities, offering human resources such as trainers and translators, offering internships to Ayitic trainees.</a:t>
            </a:r>
          </a:p>
          <a:p>
            <a:pPr>
              <a:buNone/>
            </a:pPr>
            <a:endParaRPr lang="es-ES_tradnl"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Marcador de contenido 3" descr="Questions.gif"/>
          <p:cNvPicPr>
            <a:picLocks noGrp="1" noChangeAspect="1"/>
          </p:cNvPicPr>
          <p:nvPr>
            <p:ph idx="1"/>
          </p:nvPr>
        </p:nvPicPr>
        <p:blipFill>
          <a:blip r:embed="rId3">
            <a:alphaModFix amt="47000"/>
          </a:blip>
          <a:srcRect l="-74608" r="-74608"/>
          <a:stretch>
            <a:fillRect/>
          </a:stretch>
        </p:blipFill>
        <p:spPr/>
      </p:pic>
      <p:sp>
        <p:nvSpPr>
          <p:cNvPr id="2" name="Título 1"/>
          <p:cNvSpPr>
            <a:spLocks noGrp="1"/>
          </p:cNvSpPr>
          <p:nvPr>
            <p:ph type="title"/>
          </p:nvPr>
        </p:nvSpPr>
        <p:spPr/>
        <p:txBody>
          <a:bodyPr/>
          <a:lstStyle/>
          <a:p>
            <a:r>
              <a:rPr lang="es-ES_tradnl" dirty="0" err="1" smtClean="0"/>
              <a:t>Questions</a:t>
            </a:r>
            <a:r>
              <a:rPr lang="es-ES_tradnl" dirty="0" smtClean="0"/>
              <a:t> (</a:t>
            </a:r>
            <a:r>
              <a:rPr lang="es-ES_tradnl" dirty="0" err="1" smtClean="0"/>
              <a:t>Kesyon</a:t>
            </a:r>
            <a:r>
              <a:rPr lang="es-ES_tradnl" dirty="0" smtClean="0"/>
              <a:t>) ?</a:t>
            </a:r>
            <a:endParaRPr lang="es-ES_tradnl"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_tradnl" dirty="0" err="1" smtClean="0"/>
              <a:t>Useful</a:t>
            </a:r>
            <a:r>
              <a:rPr lang="es-ES_tradnl" dirty="0" smtClean="0"/>
              <a:t> Links</a:t>
            </a:r>
            <a:endParaRPr lang="es-ES_tradnl" dirty="0"/>
          </a:p>
        </p:txBody>
      </p:sp>
      <p:pic>
        <p:nvPicPr>
          <p:cNvPr id="8" name="Picture 6" descr="initiatives.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198" y="443075"/>
            <a:ext cx="9144000" cy="63650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err="1" smtClean="0"/>
              <a:t>Today</a:t>
            </a:r>
            <a:r>
              <a:rPr lang="es-ES_tradnl" dirty="0" smtClean="0"/>
              <a:t> </a:t>
            </a:r>
            <a:r>
              <a:rPr lang="es-ES_tradnl" dirty="0" err="1" smtClean="0"/>
              <a:t>we</a:t>
            </a:r>
            <a:r>
              <a:rPr lang="es-ES_tradnl" dirty="0" smtClean="0"/>
              <a:t> </a:t>
            </a:r>
            <a:r>
              <a:rPr lang="es-ES_tradnl" dirty="0" err="1" smtClean="0"/>
              <a:t>will</a:t>
            </a:r>
            <a:r>
              <a:rPr lang="es-ES_tradnl" dirty="0" smtClean="0"/>
              <a:t> be </a:t>
            </a:r>
            <a:r>
              <a:rPr lang="es-ES_tradnl" dirty="0" err="1" smtClean="0"/>
              <a:t>looking</a:t>
            </a:r>
            <a:r>
              <a:rPr lang="es-ES_tradnl" dirty="0" smtClean="0"/>
              <a:t> at (</a:t>
            </a:r>
            <a:r>
              <a:rPr lang="es-ES_tradnl" dirty="0" err="1" smtClean="0"/>
              <a:t>Jodi</a:t>
            </a:r>
            <a:r>
              <a:rPr lang="es-ES_tradnl" dirty="0" smtClean="0"/>
              <a:t>-a </a:t>
            </a:r>
            <a:r>
              <a:rPr lang="es-ES_tradnl" dirty="0" err="1" smtClean="0"/>
              <a:t>nou</a:t>
            </a:r>
            <a:r>
              <a:rPr lang="es-ES_tradnl" dirty="0" smtClean="0"/>
              <a:t> </a:t>
            </a:r>
            <a:r>
              <a:rPr lang="es-ES_tradnl" dirty="0" err="1" smtClean="0"/>
              <a:t>ké</a:t>
            </a:r>
            <a:r>
              <a:rPr lang="es-ES_tradnl" dirty="0" smtClean="0"/>
              <a:t> palé di)…</a:t>
            </a:r>
            <a:endParaRPr lang="es-ES_tradnl" dirty="0"/>
          </a:p>
        </p:txBody>
      </p:sp>
      <p:sp>
        <p:nvSpPr>
          <p:cNvPr id="3" name="Marcador de contenido 2"/>
          <p:cNvSpPr>
            <a:spLocks noGrp="1"/>
          </p:cNvSpPr>
          <p:nvPr>
            <p:ph idx="1"/>
          </p:nvPr>
        </p:nvSpPr>
        <p:spPr/>
        <p:txBody>
          <a:bodyPr>
            <a:normAutofit/>
          </a:bodyPr>
          <a:lstStyle/>
          <a:p>
            <a:r>
              <a:rPr lang="es-ES_tradnl" dirty="0" err="1" smtClean="0">
                <a:latin typeface="Georgia"/>
                <a:cs typeface="Georgia"/>
              </a:rPr>
              <a:t>What</a:t>
            </a:r>
            <a:r>
              <a:rPr lang="es-ES_tradnl" dirty="0" smtClean="0">
                <a:latin typeface="Georgia"/>
                <a:cs typeface="Georgia"/>
              </a:rPr>
              <a:t> </a:t>
            </a:r>
            <a:r>
              <a:rPr lang="es-ES_tradnl" dirty="0" err="1" smtClean="0">
                <a:latin typeface="Georgia"/>
                <a:cs typeface="Georgia"/>
              </a:rPr>
              <a:t>is</a:t>
            </a:r>
            <a:r>
              <a:rPr lang="es-ES_tradnl" dirty="0" smtClean="0">
                <a:latin typeface="Georgia"/>
                <a:cs typeface="Georgia"/>
              </a:rPr>
              <a:t> LACNIC?</a:t>
            </a:r>
          </a:p>
          <a:p>
            <a:r>
              <a:rPr lang="es-ES_tradnl" dirty="0" err="1" smtClean="0">
                <a:latin typeface="Georgia"/>
                <a:cs typeface="Georgia"/>
              </a:rPr>
              <a:t>Policy</a:t>
            </a:r>
            <a:r>
              <a:rPr lang="es-ES_tradnl" dirty="0" smtClean="0">
                <a:latin typeface="Georgia"/>
                <a:cs typeface="Georgia"/>
              </a:rPr>
              <a:t> </a:t>
            </a:r>
            <a:r>
              <a:rPr lang="es-ES_tradnl" dirty="0" err="1" smtClean="0">
                <a:latin typeface="Georgia"/>
                <a:cs typeface="Georgia"/>
              </a:rPr>
              <a:t>and</a:t>
            </a:r>
            <a:r>
              <a:rPr lang="es-ES_tradnl" dirty="0" smtClean="0">
                <a:latin typeface="Georgia"/>
                <a:cs typeface="Georgia"/>
              </a:rPr>
              <a:t> </a:t>
            </a:r>
            <a:r>
              <a:rPr lang="es-ES_tradnl" dirty="0" err="1" smtClean="0">
                <a:latin typeface="Georgia"/>
                <a:cs typeface="Georgia"/>
              </a:rPr>
              <a:t>Activity</a:t>
            </a:r>
            <a:r>
              <a:rPr lang="es-ES_tradnl" dirty="0" smtClean="0">
                <a:latin typeface="Georgia"/>
                <a:cs typeface="Georgia"/>
              </a:rPr>
              <a:t> </a:t>
            </a:r>
            <a:r>
              <a:rPr lang="es-ES_tradnl" dirty="0" err="1" smtClean="0">
                <a:latin typeface="Georgia"/>
                <a:cs typeface="Georgia"/>
              </a:rPr>
              <a:t>Updates</a:t>
            </a:r>
            <a:endParaRPr lang="es-ES_tradnl" dirty="0" smtClean="0">
              <a:latin typeface="Georgia"/>
              <a:cs typeface="Georgia"/>
            </a:endParaRPr>
          </a:p>
          <a:p>
            <a:r>
              <a:rPr lang="es-ES_tradnl" dirty="0" err="1" smtClean="0">
                <a:latin typeface="Georgia"/>
                <a:cs typeface="Georgia"/>
              </a:rPr>
              <a:t>Development</a:t>
            </a:r>
            <a:r>
              <a:rPr lang="es-ES_tradnl" dirty="0" smtClean="0">
                <a:latin typeface="Georgia"/>
                <a:cs typeface="Georgia"/>
              </a:rPr>
              <a:t> </a:t>
            </a:r>
            <a:r>
              <a:rPr lang="es-ES_tradnl" dirty="0" err="1" smtClean="0">
                <a:latin typeface="Georgia"/>
                <a:cs typeface="Georgia"/>
              </a:rPr>
              <a:t>Projects</a:t>
            </a:r>
            <a:r>
              <a:rPr lang="es-ES_tradnl" dirty="0" smtClean="0">
                <a:latin typeface="Georgia"/>
                <a:cs typeface="Georgia"/>
              </a:rPr>
              <a:t>: </a:t>
            </a:r>
            <a:r>
              <a:rPr lang="es-ES_tradnl" dirty="0" err="1" smtClean="0">
                <a:latin typeface="Georgia"/>
                <a:cs typeface="Georgia"/>
              </a:rPr>
              <a:t>Ayitic</a:t>
            </a:r>
            <a:r>
              <a:rPr lang="es-ES_tradnl" dirty="0" smtClean="0">
                <a:latin typeface="Georgia"/>
                <a:cs typeface="Georgia"/>
              </a:rPr>
              <a:t> </a:t>
            </a:r>
            <a:r>
              <a:rPr lang="es-ES_tradnl" dirty="0" err="1" smtClean="0">
                <a:latin typeface="Georgia"/>
                <a:cs typeface="Georgia"/>
              </a:rPr>
              <a:t>–</a:t>
            </a:r>
            <a:r>
              <a:rPr lang="es-ES_tradnl" dirty="0" smtClean="0">
                <a:latin typeface="Georgia"/>
                <a:cs typeface="Georgia"/>
              </a:rPr>
              <a:t> Internet </a:t>
            </a:r>
            <a:r>
              <a:rPr lang="es-ES_tradnl" dirty="0" err="1" smtClean="0">
                <a:latin typeface="Georgia"/>
                <a:cs typeface="Georgia"/>
              </a:rPr>
              <a:t>for</a:t>
            </a:r>
            <a:r>
              <a:rPr lang="es-ES_tradnl" dirty="0" smtClean="0">
                <a:latin typeface="Georgia"/>
                <a:cs typeface="Georgia"/>
              </a:rPr>
              <a:t> </a:t>
            </a:r>
            <a:r>
              <a:rPr lang="es-ES_tradnl" dirty="0" err="1" smtClean="0">
                <a:latin typeface="Georgia"/>
                <a:cs typeface="Georgia"/>
              </a:rPr>
              <a:t>Development</a:t>
            </a:r>
            <a:r>
              <a:rPr lang="es-ES_tradnl" dirty="0" smtClean="0">
                <a:latin typeface="Georgia"/>
                <a:cs typeface="Georgia"/>
              </a:rPr>
              <a:t> &amp; FRIDA</a:t>
            </a:r>
          </a:p>
          <a:p>
            <a:r>
              <a:rPr lang="es-ES_tradnl" dirty="0" err="1" smtClean="0">
                <a:latin typeface="Georgia"/>
                <a:cs typeface="Georgia"/>
              </a:rPr>
              <a:t>Get</a:t>
            </a:r>
            <a:r>
              <a:rPr lang="es-ES_tradnl" dirty="0" smtClean="0">
                <a:latin typeface="Georgia"/>
                <a:cs typeface="Georgia"/>
              </a:rPr>
              <a:t> </a:t>
            </a:r>
            <a:r>
              <a:rPr lang="es-ES_tradnl" dirty="0" err="1" smtClean="0">
                <a:latin typeface="Georgia"/>
                <a:cs typeface="Georgia"/>
              </a:rPr>
              <a:t>involved</a:t>
            </a:r>
            <a:r>
              <a:rPr lang="es-ES_tradnl" dirty="0" smtClean="0">
                <a:latin typeface="Georgia"/>
                <a:cs typeface="Georgia"/>
              </a:rPr>
              <a:t> (</a:t>
            </a:r>
            <a:r>
              <a:rPr lang="es-ES_tradnl" dirty="0" err="1" smtClean="0">
                <a:latin typeface="Georgia"/>
                <a:cs typeface="Georgia"/>
              </a:rPr>
              <a:t>let’s</a:t>
            </a:r>
            <a:r>
              <a:rPr lang="es-ES_tradnl" dirty="0" smtClean="0">
                <a:latin typeface="Georgia"/>
                <a:cs typeface="Georgia"/>
              </a:rPr>
              <a:t> talk </a:t>
            </a:r>
            <a:r>
              <a:rPr lang="es-ES_tradnl" dirty="0" err="1" smtClean="0">
                <a:latin typeface="Georgia"/>
                <a:cs typeface="Georgia"/>
              </a:rPr>
              <a:t>during</a:t>
            </a:r>
            <a:r>
              <a:rPr lang="es-ES_tradnl" dirty="0" smtClean="0">
                <a:latin typeface="Georgia"/>
                <a:cs typeface="Georgia"/>
              </a:rPr>
              <a:t> </a:t>
            </a:r>
            <a:r>
              <a:rPr lang="es-ES_tradnl" dirty="0" err="1" smtClean="0">
                <a:latin typeface="Georgia"/>
                <a:cs typeface="Georgia"/>
              </a:rPr>
              <a:t>the</a:t>
            </a:r>
            <a:r>
              <a:rPr lang="es-ES_tradnl" dirty="0" smtClean="0">
                <a:latin typeface="Georgia"/>
                <a:cs typeface="Georgia"/>
              </a:rPr>
              <a:t> </a:t>
            </a:r>
            <a:r>
              <a:rPr lang="es-ES_tradnl" dirty="0" err="1" smtClean="0">
                <a:latin typeface="Georgia"/>
                <a:cs typeface="Georgia"/>
              </a:rPr>
              <a:t>week</a:t>
            </a:r>
            <a:r>
              <a:rPr lang="es-ES_tradnl" dirty="0" smtClean="0">
                <a:latin typeface="Georgia"/>
                <a:cs typeface="Georgia"/>
              </a:rPr>
              <a:t>)</a:t>
            </a:r>
            <a:endParaRPr lang="es-ES_tradnl" dirty="0">
              <a:latin typeface="Georgia"/>
              <a:cs typeface="Georgi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General Contact </a:t>
            </a:r>
            <a:r>
              <a:rPr lang="es-ES_tradnl" dirty="0" err="1" smtClean="0"/>
              <a:t>Information</a:t>
            </a:r>
            <a:endParaRPr lang="es-ES_tradnl" dirty="0"/>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371" r="-9371"/>
          <a:stretch>
            <a:fillRect/>
          </a:stretch>
        </p:blipFill>
        <p:spPr>
          <a:xfrm>
            <a:off x="-105965" y="771600"/>
            <a:ext cx="9323306" cy="546571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3568" y="2104001"/>
            <a:ext cx="8206680" cy="1800199"/>
          </a:xfrm>
        </p:spPr>
        <p:txBody>
          <a:bodyPr/>
          <a:lstStyle/>
          <a:p>
            <a:r>
              <a:rPr lang="es-ES_tradnl" dirty="0" err="1" smtClean="0"/>
              <a:t>Mèsi</a:t>
            </a:r>
            <a:r>
              <a:rPr lang="es-ES_tradnl" dirty="0" smtClean="0"/>
              <a:t> </a:t>
            </a:r>
            <a:r>
              <a:rPr lang="es-ES_tradnl" dirty="0" err="1" smtClean="0"/>
              <a:t>anpil</a:t>
            </a:r>
            <a:r>
              <a:rPr lang="es-ES_tradnl" dirty="0" smtClean="0"/>
              <a:t> </a:t>
            </a:r>
            <a:r>
              <a:rPr lang="es-ES_tradnl" dirty="0" err="1" smtClean="0"/>
              <a:t>ak</a:t>
            </a:r>
            <a:r>
              <a:rPr lang="es-ES_tradnl" dirty="0" smtClean="0"/>
              <a:t> </a:t>
            </a:r>
            <a:r>
              <a:rPr lang="es-ES_tradnl" dirty="0" err="1" smtClean="0"/>
              <a:t>talè</a:t>
            </a:r>
            <a:r>
              <a:rPr lang="es-ES_tradnl" dirty="0" smtClean="0"/>
              <a:t> !</a:t>
            </a:r>
            <a:endParaRPr lang="es-ES_tradnl"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err="1" smtClean="0"/>
              <a:t>Latin</a:t>
            </a:r>
            <a:r>
              <a:rPr lang="es-ES_tradnl" dirty="0" smtClean="0"/>
              <a:t> American </a:t>
            </a:r>
            <a:r>
              <a:rPr lang="es-ES_tradnl" dirty="0" err="1" smtClean="0"/>
              <a:t>and</a:t>
            </a:r>
            <a:r>
              <a:rPr lang="es-ES_tradnl" dirty="0" smtClean="0"/>
              <a:t> Caribbean Internet </a:t>
            </a:r>
            <a:r>
              <a:rPr lang="es-ES_tradnl" dirty="0" err="1" smtClean="0"/>
              <a:t>Addresses</a:t>
            </a:r>
            <a:r>
              <a:rPr lang="es-ES_tradnl" dirty="0" smtClean="0"/>
              <a:t> </a:t>
            </a:r>
            <a:r>
              <a:rPr lang="es-ES_tradnl" dirty="0" err="1" smtClean="0"/>
              <a:t>Registry</a:t>
            </a:r>
            <a:endParaRPr lang="es-ES_tradnl" dirty="0"/>
          </a:p>
        </p:txBody>
      </p:sp>
      <p:pic>
        <p:nvPicPr>
          <p:cNvPr id="4" name="Imagen 3" descr="LACNIC area.png"/>
          <p:cNvPicPr>
            <a:picLocks noChangeAspect="1"/>
          </p:cNvPicPr>
          <p:nvPr/>
        </p:nvPicPr>
        <p:blipFill>
          <a:blip r:embed="rId3">
            <a:alphaModFix amt="88000"/>
          </a:blip>
          <a:stretch>
            <a:fillRect/>
          </a:stretch>
        </p:blipFill>
        <p:spPr>
          <a:xfrm>
            <a:off x="4379614" y="1308754"/>
            <a:ext cx="4653950" cy="5030203"/>
          </a:xfrm>
          <a:prstGeom prst="rect">
            <a:avLst/>
          </a:prstGeom>
        </p:spPr>
      </p:pic>
      <p:sp>
        <p:nvSpPr>
          <p:cNvPr id="5" name="CuadroTexto 4"/>
          <p:cNvSpPr txBox="1"/>
          <p:nvPr/>
        </p:nvSpPr>
        <p:spPr>
          <a:xfrm>
            <a:off x="311009" y="1308754"/>
            <a:ext cx="4068605" cy="4924425"/>
          </a:xfrm>
          <a:prstGeom prst="rect">
            <a:avLst/>
          </a:prstGeom>
          <a:noFill/>
        </p:spPr>
        <p:txBody>
          <a:bodyPr wrap="square" rtlCol="0">
            <a:spAutoFit/>
          </a:bodyPr>
          <a:lstStyle/>
          <a:p>
            <a:pPr>
              <a:spcAft>
                <a:spcPts val="1200"/>
              </a:spcAft>
              <a:buFont typeface="Arial"/>
              <a:buChar char="•"/>
            </a:pPr>
            <a:r>
              <a:rPr lang="es-ES_tradnl" sz="2000" dirty="0" err="1" smtClean="0">
                <a:latin typeface="Georgia"/>
                <a:cs typeface="Georgia"/>
              </a:rPr>
              <a:t>Not</a:t>
            </a:r>
            <a:r>
              <a:rPr lang="es-ES_tradnl" sz="2000" dirty="0" smtClean="0">
                <a:latin typeface="Georgia"/>
                <a:cs typeface="Georgia"/>
              </a:rPr>
              <a:t>-</a:t>
            </a:r>
            <a:r>
              <a:rPr lang="es-ES_tradnl" sz="2000" dirty="0" err="1" smtClean="0">
                <a:latin typeface="Georgia"/>
                <a:cs typeface="Georgia"/>
              </a:rPr>
              <a:t>for</a:t>
            </a:r>
            <a:r>
              <a:rPr lang="es-ES_tradnl" sz="2000" dirty="0" smtClean="0">
                <a:latin typeface="Georgia"/>
                <a:cs typeface="Georgia"/>
              </a:rPr>
              <a:t>-</a:t>
            </a:r>
            <a:r>
              <a:rPr lang="es-ES_tradnl" sz="2000" dirty="0" err="1" smtClean="0">
                <a:latin typeface="Georgia"/>
                <a:cs typeface="Georgia"/>
              </a:rPr>
              <a:t>profit</a:t>
            </a:r>
            <a:r>
              <a:rPr lang="es-ES_tradnl" sz="2000" dirty="0" smtClean="0">
                <a:latin typeface="Georgia"/>
                <a:cs typeface="Georgia"/>
              </a:rPr>
              <a:t> </a:t>
            </a:r>
            <a:r>
              <a:rPr lang="es-ES_tradnl" sz="2000" dirty="0" err="1" smtClean="0">
                <a:latin typeface="Georgia"/>
                <a:cs typeface="Georgia"/>
              </a:rPr>
              <a:t>organisation</a:t>
            </a:r>
            <a:r>
              <a:rPr lang="es-ES_tradnl" sz="2000" dirty="0" smtClean="0">
                <a:latin typeface="Georgia"/>
                <a:cs typeface="Georgia"/>
              </a:rPr>
              <a:t> est. in Montevideo, Uruguay (</a:t>
            </a:r>
            <a:r>
              <a:rPr lang="es-ES_tradnl" sz="2000" dirty="0" err="1" smtClean="0">
                <a:latin typeface="Georgia"/>
                <a:cs typeface="Georgia"/>
              </a:rPr>
              <a:t>since</a:t>
            </a:r>
            <a:r>
              <a:rPr lang="es-ES_tradnl" sz="2000" dirty="0" smtClean="0">
                <a:latin typeface="Georgia"/>
                <a:cs typeface="Georgia"/>
              </a:rPr>
              <a:t> 2002)</a:t>
            </a:r>
          </a:p>
          <a:p>
            <a:pPr>
              <a:spcAft>
                <a:spcPts val="1200"/>
              </a:spcAft>
              <a:buFont typeface="Arial"/>
              <a:buChar char="•"/>
            </a:pPr>
            <a:r>
              <a:rPr lang="es-ES_tradnl" sz="2000" dirty="0" err="1" smtClean="0">
                <a:latin typeface="Georgia"/>
                <a:cs typeface="Georgia"/>
              </a:rPr>
              <a:t>Technical</a:t>
            </a:r>
            <a:r>
              <a:rPr lang="es-ES_tradnl" sz="2000" dirty="0" smtClean="0">
                <a:latin typeface="Georgia"/>
                <a:cs typeface="Georgia"/>
              </a:rPr>
              <a:t> </a:t>
            </a:r>
            <a:r>
              <a:rPr lang="es-ES_tradnl" sz="2000" dirty="0" err="1" smtClean="0">
                <a:latin typeface="Georgia"/>
                <a:cs typeface="Georgia"/>
              </a:rPr>
              <a:t>coordination</a:t>
            </a:r>
            <a:endParaRPr lang="es-ES_tradnl" sz="2000" dirty="0" smtClean="0">
              <a:latin typeface="Georgia"/>
              <a:cs typeface="Georgia"/>
            </a:endParaRPr>
          </a:p>
          <a:p>
            <a:pPr>
              <a:spcAft>
                <a:spcPts val="1200"/>
              </a:spcAft>
              <a:buFont typeface="Arial"/>
              <a:buChar char="•"/>
            </a:pPr>
            <a:r>
              <a:rPr lang="es-ES_tradnl" sz="2000" dirty="0" err="1" smtClean="0">
                <a:latin typeface="Georgia"/>
                <a:cs typeface="Georgia"/>
              </a:rPr>
              <a:t>Service</a:t>
            </a:r>
            <a:r>
              <a:rPr lang="es-ES_tradnl" sz="2000" dirty="0" smtClean="0">
                <a:latin typeface="Georgia"/>
                <a:cs typeface="Georgia"/>
              </a:rPr>
              <a:t> </a:t>
            </a:r>
            <a:r>
              <a:rPr lang="es-ES_tradnl" sz="2000" dirty="0" err="1" smtClean="0">
                <a:latin typeface="Georgia"/>
                <a:cs typeface="Georgia"/>
              </a:rPr>
              <a:t>provision</a:t>
            </a:r>
            <a:endParaRPr lang="es-ES_tradnl" sz="2000" dirty="0" smtClean="0">
              <a:latin typeface="Georgia"/>
              <a:cs typeface="Georgia"/>
            </a:endParaRPr>
          </a:p>
          <a:p>
            <a:pPr>
              <a:spcAft>
                <a:spcPts val="1200"/>
              </a:spcAft>
              <a:buFont typeface="Arial"/>
              <a:buChar char="•"/>
            </a:pPr>
            <a:r>
              <a:rPr lang="es-ES_tradnl" sz="2000" dirty="0" err="1" smtClean="0">
                <a:latin typeface="Georgia"/>
                <a:cs typeface="Georgia"/>
              </a:rPr>
              <a:t>Capacity</a:t>
            </a:r>
            <a:r>
              <a:rPr lang="es-ES_tradnl" sz="2000" dirty="0" smtClean="0">
                <a:latin typeface="Georgia"/>
                <a:cs typeface="Georgia"/>
              </a:rPr>
              <a:t>-</a:t>
            </a:r>
            <a:r>
              <a:rPr lang="es-ES_tradnl" sz="2000" dirty="0" err="1" smtClean="0">
                <a:latin typeface="Georgia"/>
                <a:cs typeface="Georgia"/>
              </a:rPr>
              <a:t>building</a:t>
            </a:r>
            <a:endParaRPr lang="es-ES_tradnl" sz="2000" dirty="0" smtClean="0">
              <a:latin typeface="Georgia"/>
              <a:cs typeface="Georgia"/>
            </a:endParaRPr>
          </a:p>
          <a:p>
            <a:pPr>
              <a:spcAft>
                <a:spcPts val="1200"/>
              </a:spcAft>
              <a:buFont typeface="Arial"/>
              <a:buChar char="•"/>
            </a:pPr>
            <a:r>
              <a:rPr lang="es-ES_tradnl" sz="2000" dirty="0" err="1" smtClean="0">
                <a:latin typeface="Georgia"/>
                <a:cs typeface="Georgia"/>
              </a:rPr>
              <a:t>Support</a:t>
            </a:r>
            <a:r>
              <a:rPr lang="es-ES_tradnl" sz="2000" dirty="0" smtClean="0">
                <a:latin typeface="Georgia"/>
                <a:cs typeface="Georgia"/>
              </a:rPr>
              <a:t> </a:t>
            </a:r>
            <a:r>
              <a:rPr lang="es-ES_tradnl" sz="2000" dirty="0" err="1" smtClean="0">
                <a:latin typeface="Georgia"/>
                <a:cs typeface="Georgia"/>
              </a:rPr>
              <a:t>for</a:t>
            </a:r>
            <a:r>
              <a:rPr lang="es-ES_tradnl" sz="2000" dirty="0" smtClean="0">
                <a:latin typeface="Georgia"/>
                <a:cs typeface="Georgia"/>
              </a:rPr>
              <a:t> digital </a:t>
            </a:r>
            <a:r>
              <a:rPr lang="es-ES_tradnl" sz="2000" dirty="0" err="1" smtClean="0">
                <a:latin typeface="Georgia"/>
                <a:cs typeface="Georgia"/>
              </a:rPr>
              <a:t>innovation</a:t>
            </a:r>
            <a:endParaRPr lang="es-ES_tradnl" sz="2000" dirty="0" smtClean="0">
              <a:latin typeface="Georgia"/>
              <a:cs typeface="Georgia"/>
            </a:endParaRPr>
          </a:p>
          <a:p>
            <a:pPr>
              <a:spcAft>
                <a:spcPts val="1200"/>
              </a:spcAft>
              <a:buFont typeface="Arial"/>
              <a:buChar char="•"/>
            </a:pPr>
            <a:r>
              <a:rPr lang="es-ES_tradnl" sz="2000" dirty="0" err="1" smtClean="0">
                <a:latin typeface="Georgia"/>
                <a:cs typeface="Georgia"/>
              </a:rPr>
              <a:t>Policy</a:t>
            </a:r>
            <a:r>
              <a:rPr lang="es-ES_tradnl" sz="2000" dirty="0" smtClean="0">
                <a:latin typeface="Georgia"/>
                <a:cs typeface="Georgia"/>
              </a:rPr>
              <a:t> actor (</a:t>
            </a:r>
            <a:r>
              <a:rPr lang="es-ES_tradnl" sz="2000" dirty="0" err="1" smtClean="0">
                <a:latin typeface="Georgia"/>
                <a:cs typeface="Georgia"/>
              </a:rPr>
              <a:t>development</a:t>
            </a:r>
            <a:r>
              <a:rPr lang="es-ES_tradnl" sz="2000" dirty="0" smtClean="0">
                <a:latin typeface="Georgia"/>
                <a:cs typeface="Georgia"/>
              </a:rPr>
              <a:t>, </a:t>
            </a:r>
            <a:r>
              <a:rPr lang="es-ES_tradnl" sz="2000" dirty="0" err="1" smtClean="0">
                <a:latin typeface="Georgia"/>
                <a:cs typeface="Georgia"/>
              </a:rPr>
              <a:t>awareness</a:t>
            </a:r>
            <a:r>
              <a:rPr lang="es-ES_tradnl" sz="2000" dirty="0" smtClean="0">
                <a:latin typeface="Georgia"/>
                <a:cs typeface="Georgia"/>
              </a:rPr>
              <a:t> &amp; </a:t>
            </a:r>
            <a:r>
              <a:rPr lang="es-ES_tradnl" sz="2000" dirty="0" err="1" smtClean="0">
                <a:latin typeface="Georgia"/>
                <a:cs typeface="Georgia"/>
              </a:rPr>
              <a:t>advocacy</a:t>
            </a:r>
            <a:r>
              <a:rPr lang="es-ES_tradnl" sz="2000" dirty="0" smtClean="0">
                <a:latin typeface="Georgia"/>
                <a:cs typeface="Georgia"/>
              </a:rPr>
              <a:t>, </a:t>
            </a:r>
            <a:r>
              <a:rPr lang="es-ES_tradnl" sz="2000" dirty="0" err="1" smtClean="0">
                <a:latin typeface="Georgia"/>
                <a:cs typeface="Georgia"/>
              </a:rPr>
              <a:t>assessment</a:t>
            </a:r>
            <a:r>
              <a:rPr lang="es-ES_tradnl" sz="2000" dirty="0" smtClean="0">
                <a:latin typeface="Georgia"/>
                <a:cs typeface="Georgia"/>
              </a:rPr>
              <a:t>, </a:t>
            </a:r>
            <a:r>
              <a:rPr lang="es-ES_tradnl" sz="2000" dirty="0" err="1" smtClean="0">
                <a:latin typeface="Georgia"/>
                <a:cs typeface="Georgia"/>
              </a:rPr>
              <a:t>implementation</a:t>
            </a:r>
            <a:r>
              <a:rPr lang="es-ES_tradnl" sz="2000" dirty="0" smtClean="0">
                <a:latin typeface="Georgia"/>
                <a:cs typeface="Georgia"/>
              </a:rPr>
              <a:t>)</a:t>
            </a:r>
          </a:p>
          <a:p>
            <a:endParaRPr lang="es-ES_tradnl" dirty="0" smtClean="0">
              <a:latin typeface="Georgia"/>
              <a:cs typeface="Georgia"/>
            </a:endParaRPr>
          </a:p>
          <a:p>
            <a:endParaRPr lang="es-ES_tradnl" dirty="0" smtClean="0">
              <a:latin typeface="Georgia"/>
              <a:cs typeface="Georgia"/>
            </a:endParaRPr>
          </a:p>
          <a:p>
            <a:endParaRPr lang="es-ES_tradnl" dirty="0">
              <a:latin typeface="Georgia"/>
              <a:cs typeface="Georgi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The</a:t>
            </a:r>
            <a:r>
              <a:rPr lang="es-ES_tradnl" dirty="0" smtClean="0"/>
              <a:t> Regional Internet </a:t>
            </a:r>
            <a:r>
              <a:rPr lang="es-ES_tradnl" dirty="0" err="1" smtClean="0"/>
              <a:t>Registries</a:t>
            </a:r>
            <a:r>
              <a:rPr lang="es-ES_tradnl" dirty="0" smtClean="0"/>
              <a:t> (</a:t>
            </a:r>
            <a:r>
              <a:rPr lang="es-ES_tradnl" dirty="0" err="1" smtClean="0"/>
              <a:t>RIRs</a:t>
            </a:r>
            <a:r>
              <a:rPr lang="es-ES_tradnl" dirty="0" smtClean="0"/>
              <a:t>)</a:t>
            </a:r>
            <a:endParaRPr lang="es-ES_tradnl" dirty="0"/>
          </a:p>
        </p:txBody>
      </p:sp>
      <p:pic>
        <p:nvPicPr>
          <p:cNvPr id="4" name="Marcador de contenido 7" descr="BIG RIR Regions Map.png"/>
          <p:cNvPicPr>
            <a:picLocks noGrp="1" noChangeAspect="1"/>
          </p:cNvPicPr>
          <p:nvPr>
            <p:ph idx="1"/>
          </p:nvPr>
        </p:nvPicPr>
        <p:blipFill>
          <a:blip r:embed="rId2"/>
          <a:srcRect t="-8658" b="-8658"/>
          <a:stretch>
            <a:fillRect/>
          </a:stretch>
        </p:blipFill>
        <p:spPr>
          <a:xfrm>
            <a:off x="232324" y="777736"/>
            <a:ext cx="8660156" cy="507694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Two</a:t>
            </a:r>
            <a:r>
              <a:rPr lang="es-ES_tradnl" dirty="0" smtClean="0"/>
              <a:t> </a:t>
            </a:r>
            <a:r>
              <a:rPr lang="es-ES_tradnl" dirty="0" err="1" smtClean="0"/>
              <a:t>Main</a:t>
            </a:r>
            <a:r>
              <a:rPr lang="es-ES_tradnl" dirty="0" smtClean="0"/>
              <a:t> </a:t>
            </a:r>
            <a:r>
              <a:rPr lang="es-ES_tradnl" dirty="0" err="1" smtClean="0"/>
              <a:t>Events</a:t>
            </a:r>
            <a:endParaRPr lang="es-ES_tradnl" dirty="0"/>
          </a:p>
        </p:txBody>
      </p:sp>
      <p:sp>
        <p:nvSpPr>
          <p:cNvPr id="3" name="Marcador de contenido 2"/>
          <p:cNvSpPr>
            <a:spLocks noGrp="1"/>
          </p:cNvSpPr>
          <p:nvPr>
            <p:ph idx="1"/>
          </p:nvPr>
        </p:nvSpPr>
        <p:spPr>
          <a:xfrm>
            <a:off x="251520" y="1412776"/>
            <a:ext cx="8640960" cy="4824536"/>
          </a:xfrm>
        </p:spPr>
        <p:txBody>
          <a:bodyPr/>
          <a:lstStyle/>
          <a:p>
            <a:pPr algn="r">
              <a:buNone/>
            </a:pPr>
            <a:r>
              <a:rPr lang="es-ES_tradnl" sz="1600" b="1" dirty="0" smtClean="0"/>
              <a:t>LACNIC 25 (May </a:t>
            </a:r>
            <a:r>
              <a:rPr lang="es-ES_tradnl" sz="1600" b="1" dirty="0" err="1" smtClean="0"/>
              <a:t>Event</a:t>
            </a:r>
            <a:r>
              <a:rPr lang="es-ES_tradnl" sz="1600" b="1" dirty="0" smtClean="0"/>
              <a:t>)</a:t>
            </a:r>
          </a:p>
          <a:p>
            <a:pPr algn="r">
              <a:buNone/>
            </a:pPr>
            <a:r>
              <a:rPr lang="es-ES_tradnl" sz="1600" dirty="0" smtClean="0"/>
              <a:t>2-6 May 2016 in </a:t>
            </a:r>
            <a:r>
              <a:rPr lang="es-ES_tradnl" sz="1600" dirty="0" err="1" smtClean="0"/>
              <a:t>Havana</a:t>
            </a:r>
            <a:r>
              <a:rPr lang="es-ES_tradnl" sz="1600" dirty="0" smtClean="0"/>
              <a:t>, Cuba</a:t>
            </a:r>
          </a:p>
          <a:p>
            <a:pPr algn="r">
              <a:buNone/>
            </a:pPr>
            <a:r>
              <a:rPr lang="es-ES_tradnl" sz="1600" dirty="0" smtClean="0"/>
              <a:t>AGM, </a:t>
            </a:r>
            <a:r>
              <a:rPr lang="es-ES_tradnl" sz="1600" dirty="0" err="1" smtClean="0"/>
              <a:t>tech</a:t>
            </a:r>
            <a:r>
              <a:rPr lang="es-ES_tradnl" sz="1600" dirty="0" smtClean="0"/>
              <a:t> </a:t>
            </a:r>
            <a:r>
              <a:rPr lang="es-ES_tradnl" sz="1600" dirty="0" err="1" smtClean="0"/>
              <a:t>tutorials</a:t>
            </a:r>
            <a:r>
              <a:rPr lang="es-ES_tradnl" sz="1600" dirty="0" smtClean="0"/>
              <a:t>, IG, </a:t>
            </a:r>
          </a:p>
          <a:p>
            <a:pPr algn="r">
              <a:buNone/>
            </a:pPr>
            <a:r>
              <a:rPr lang="es-ES_tradnl" sz="1600" dirty="0" smtClean="0"/>
              <a:t>open </a:t>
            </a:r>
            <a:r>
              <a:rPr lang="es-ES_tradnl" sz="1600" dirty="0" err="1" smtClean="0"/>
              <a:t>policy</a:t>
            </a:r>
            <a:r>
              <a:rPr lang="es-ES_tradnl" sz="1600" dirty="0" smtClean="0"/>
              <a:t> </a:t>
            </a:r>
            <a:r>
              <a:rPr lang="es-ES_tradnl" sz="1600" dirty="0" err="1" smtClean="0"/>
              <a:t>forums</a:t>
            </a:r>
            <a:r>
              <a:rPr lang="es-ES_tradnl" sz="1600" dirty="0" smtClean="0"/>
              <a:t>, </a:t>
            </a:r>
          </a:p>
          <a:p>
            <a:pPr algn="r">
              <a:buNone/>
            </a:pPr>
            <a:r>
              <a:rPr lang="es-ES_tradnl" sz="1600" dirty="0" err="1" smtClean="0"/>
              <a:t>special</a:t>
            </a:r>
            <a:r>
              <a:rPr lang="es-ES_tradnl" sz="1600" dirty="0" smtClean="0"/>
              <a:t> </a:t>
            </a:r>
            <a:r>
              <a:rPr lang="es-ES_tradnl" sz="1600" dirty="0" err="1" smtClean="0"/>
              <a:t>meetings</a:t>
            </a:r>
            <a:endParaRPr lang="es-ES_tradnl" sz="1600" dirty="0" smtClean="0"/>
          </a:p>
          <a:p>
            <a:pPr algn="r"/>
            <a:endParaRPr lang="es-ES_tradnl" dirty="0" smtClean="0"/>
          </a:p>
          <a:p>
            <a:endParaRPr lang="es-ES_tradnl" dirty="0" smtClean="0"/>
          </a:p>
          <a:p>
            <a:pPr>
              <a:buNone/>
            </a:pPr>
            <a:endParaRPr lang="es-ES_tradnl" sz="1600" b="1" dirty="0" smtClean="0"/>
          </a:p>
          <a:p>
            <a:pPr>
              <a:buNone/>
            </a:pPr>
            <a:endParaRPr lang="es-ES_tradnl" sz="1600" b="1" dirty="0" smtClean="0"/>
          </a:p>
          <a:p>
            <a:pPr>
              <a:buNone/>
            </a:pPr>
            <a:r>
              <a:rPr lang="es-ES_tradnl" sz="1600" b="1" dirty="0" smtClean="0"/>
              <a:t>	LACNIC 26 </a:t>
            </a:r>
            <a:r>
              <a:rPr lang="es-ES_tradnl" sz="1600" b="1" dirty="0" err="1" smtClean="0"/>
              <a:t>–</a:t>
            </a:r>
            <a:r>
              <a:rPr lang="es-ES_tradnl" sz="1600" b="1" dirty="0" smtClean="0"/>
              <a:t> LACNOG 2016 (</a:t>
            </a:r>
            <a:r>
              <a:rPr lang="es-ES_tradnl" sz="1600" b="1" dirty="0" err="1" smtClean="0"/>
              <a:t>Sept</a:t>
            </a:r>
            <a:r>
              <a:rPr lang="es-ES_tradnl" sz="1600" b="1" dirty="0" smtClean="0"/>
              <a:t>/</a:t>
            </a:r>
            <a:r>
              <a:rPr lang="es-ES_tradnl" sz="1600" b="1" dirty="0" err="1" smtClean="0"/>
              <a:t>Oct</a:t>
            </a:r>
            <a:r>
              <a:rPr lang="es-ES_tradnl" sz="1600" b="1" dirty="0" smtClean="0"/>
              <a:t> </a:t>
            </a:r>
            <a:r>
              <a:rPr lang="es-ES_tradnl" sz="1600" b="1" dirty="0" err="1" smtClean="0"/>
              <a:t>Event</a:t>
            </a:r>
            <a:r>
              <a:rPr lang="es-ES_tradnl" sz="1600" b="1" dirty="0" smtClean="0"/>
              <a:t>)</a:t>
            </a:r>
          </a:p>
          <a:p>
            <a:pPr>
              <a:buNone/>
            </a:pPr>
            <a:r>
              <a:rPr lang="es-ES_tradnl" sz="1600" dirty="0" smtClean="0"/>
              <a:t>		26-30 </a:t>
            </a:r>
            <a:r>
              <a:rPr lang="es-ES_tradnl" sz="1600" dirty="0" err="1" smtClean="0"/>
              <a:t>Sept</a:t>
            </a:r>
            <a:r>
              <a:rPr lang="es-ES_tradnl" sz="1600" dirty="0" smtClean="0"/>
              <a:t> 2016 in San José, Costa Rica</a:t>
            </a:r>
          </a:p>
          <a:p>
            <a:pPr>
              <a:buNone/>
            </a:pPr>
            <a:r>
              <a:rPr lang="es-ES_tradnl" sz="1600" dirty="0" smtClean="0"/>
              <a:t>		Open </a:t>
            </a:r>
            <a:r>
              <a:rPr lang="es-ES_tradnl" sz="1600" dirty="0" err="1" smtClean="0"/>
              <a:t>policy</a:t>
            </a:r>
            <a:r>
              <a:rPr lang="es-ES_tradnl" sz="1600" dirty="0" smtClean="0"/>
              <a:t> </a:t>
            </a:r>
            <a:r>
              <a:rPr lang="es-ES_tradnl" sz="1600" dirty="0" err="1" smtClean="0"/>
              <a:t>forums</a:t>
            </a:r>
            <a:r>
              <a:rPr lang="es-ES_tradnl" sz="1600" dirty="0" smtClean="0"/>
              <a:t>, </a:t>
            </a:r>
            <a:r>
              <a:rPr lang="es-ES_tradnl" sz="1600" dirty="0" err="1" smtClean="0"/>
              <a:t>tech</a:t>
            </a:r>
            <a:r>
              <a:rPr lang="es-ES_tradnl" sz="1600" dirty="0" smtClean="0"/>
              <a:t> </a:t>
            </a:r>
            <a:r>
              <a:rPr lang="es-ES_tradnl" sz="1600" dirty="0" err="1" smtClean="0"/>
              <a:t>tutorials</a:t>
            </a:r>
            <a:r>
              <a:rPr lang="es-ES_tradnl" sz="1600" dirty="0" smtClean="0"/>
              <a:t>, </a:t>
            </a:r>
            <a:r>
              <a:rPr lang="es-ES_tradnl" sz="1600" dirty="0" err="1" smtClean="0"/>
              <a:t>seminars</a:t>
            </a:r>
            <a:endParaRPr lang="es-ES_tradnl" sz="1600" dirty="0"/>
          </a:p>
        </p:txBody>
      </p:sp>
      <p:pic>
        <p:nvPicPr>
          <p:cNvPr id="4" name="Imagen 3" descr="Habana_Vieja_de_noche.jpg"/>
          <p:cNvPicPr>
            <a:picLocks noChangeAspect="1"/>
          </p:cNvPicPr>
          <p:nvPr/>
        </p:nvPicPr>
        <p:blipFill>
          <a:blip r:embed="rId2"/>
          <a:stretch>
            <a:fillRect/>
          </a:stretch>
        </p:blipFill>
        <p:spPr>
          <a:xfrm>
            <a:off x="540906" y="1188720"/>
            <a:ext cx="5311247" cy="2240280"/>
          </a:xfrm>
          <a:prstGeom prst="rect">
            <a:avLst/>
          </a:prstGeom>
          <a:effectLst>
            <a:outerShdw blurRad="330200" dist="279400" dir="2700000" algn="tl" rotWithShape="0">
              <a:schemeClr val="tx2">
                <a:alpha val="32000"/>
              </a:schemeClr>
            </a:outerShdw>
          </a:effectLst>
        </p:spPr>
      </p:pic>
      <p:pic>
        <p:nvPicPr>
          <p:cNvPr id="6" name="Imagen 5" descr="360px-Edificio_Correos._Edificio_Herdocia._San_Jose._Costa_Rica.JPG"/>
          <p:cNvPicPr>
            <a:picLocks noChangeAspect="1"/>
          </p:cNvPicPr>
          <p:nvPr/>
        </p:nvPicPr>
        <p:blipFill>
          <a:blip r:embed="rId3"/>
          <a:stretch>
            <a:fillRect/>
          </a:stretch>
        </p:blipFill>
        <p:spPr>
          <a:xfrm>
            <a:off x="6031917" y="3022101"/>
            <a:ext cx="2411409" cy="3215212"/>
          </a:xfrm>
          <a:prstGeom prst="rect">
            <a:avLst/>
          </a:prstGeom>
          <a:effectLst>
            <a:outerShdw blurRad="317500" dist="25400" dir="3660000" sx="107000" sy="107000" algn="tl" rotWithShape="0">
              <a:schemeClr val="tx2">
                <a:alpha val="25000"/>
              </a:schemeClr>
            </a:outerShdw>
          </a:effectLst>
        </p:spPr>
      </p:pic>
      <p:sp>
        <p:nvSpPr>
          <p:cNvPr id="7" name="CuadroTexto 6"/>
          <p:cNvSpPr txBox="1"/>
          <p:nvPr/>
        </p:nvSpPr>
        <p:spPr>
          <a:xfrm>
            <a:off x="251520" y="5722703"/>
            <a:ext cx="5600633" cy="954107"/>
          </a:xfrm>
          <a:prstGeom prst="rect">
            <a:avLst/>
          </a:prstGeom>
          <a:noFill/>
        </p:spPr>
        <p:txBody>
          <a:bodyPr wrap="square" rtlCol="0">
            <a:spAutoFit/>
          </a:bodyPr>
          <a:lstStyle/>
          <a:p>
            <a:pPr algn="ctr"/>
            <a:r>
              <a:rPr lang="es-ES_tradnl" sz="2800" b="1" dirty="0" smtClean="0">
                <a:latin typeface="Georgia"/>
                <a:cs typeface="Georgia"/>
              </a:rPr>
              <a:t>Open </a:t>
            </a:r>
            <a:r>
              <a:rPr lang="es-ES_tradnl" sz="2800" b="1" dirty="0" err="1" smtClean="0">
                <a:latin typeface="Georgia"/>
                <a:cs typeface="Georgia"/>
              </a:rPr>
              <a:t>Policy</a:t>
            </a:r>
            <a:r>
              <a:rPr lang="es-ES_tradnl" sz="2800" b="1" dirty="0" smtClean="0">
                <a:latin typeface="Georgia"/>
                <a:cs typeface="Georgia"/>
              </a:rPr>
              <a:t> </a:t>
            </a:r>
            <a:r>
              <a:rPr lang="es-ES_tradnl" sz="2800" b="1" dirty="0" err="1" smtClean="0">
                <a:latin typeface="Georgia"/>
                <a:cs typeface="Georgia"/>
              </a:rPr>
              <a:t>Forums</a:t>
            </a:r>
            <a:r>
              <a:rPr lang="es-ES_tradnl" sz="2800" b="1" dirty="0" smtClean="0">
                <a:latin typeface="Georgia"/>
                <a:cs typeface="Georgia"/>
              </a:rPr>
              <a:t> are </a:t>
            </a:r>
            <a:r>
              <a:rPr lang="es-ES_tradnl" sz="2800" b="1" dirty="0" err="1" smtClean="0">
                <a:latin typeface="Georgia"/>
                <a:cs typeface="Georgia"/>
              </a:rPr>
              <a:t>key</a:t>
            </a:r>
            <a:r>
              <a:rPr lang="es-ES_tradnl" sz="2800" b="1" dirty="0" smtClean="0">
                <a:latin typeface="Georgia"/>
                <a:cs typeface="Georgia"/>
              </a:rPr>
              <a:t> </a:t>
            </a:r>
            <a:r>
              <a:rPr lang="es-ES_tradnl" sz="2800" b="1" dirty="0" err="1" smtClean="0">
                <a:latin typeface="Georgia"/>
                <a:cs typeface="Georgia"/>
              </a:rPr>
              <a:t>features</a:t>
            </a:r>
            <a:r>
              <a:rPr lang="es-ES_tradnl" sz="2800" b="1" dirty="0" smtClean="0">
                <a:latin typeface="Georgia"/>
                <a:cs typeface="Georgia"/>
              </a:rPr>
              <a:t> </a:t>
            </a:r>
            <a:r>
              <a:rPr lang="es-ES_tradnl" sz="2800" b="1" dirty="0" err="1" smtClean="0">
                <a:latin typeface="Georgia"/>
                <a:cs typeface="Georgia"/>
              </a:rPr>
              <a:t>of</a:t>
            </a:r>
            <a:r>
              <a:rPr lang="es-ES_tradnl" sz="2800" b="1" dirty="0" smtClean="0">
                <a:latin typeface="Georgia"/>
                <a:cs typeface="Georgia"/>
              </a:rPr>
              <a:t> </a:t>
            </a:r>
            <a:r>
              <a:rPr lang="es-ES_tradnl" sz="2800" b="1" dirty="0" err="1" smtClean="0">
                <a:latin typeface="Georgia"/>
                <a:cs typeface="Georgia"/>
              </a:rPr>
              <a:t>our</a:t>
            </a:r>
            <a:r>
              <a:rPr lang="es-ES_tradnl" sz="2800" b="1" dirty="0" smtClean="0">
                <a:latin typeface="Georgia"/>
                <a:cs typeface="Georgia"/>
              </a:rPr>
              <a:t> </a:t>
            </a:r>
            <a:r>
              <a:rPr lang="es-ES_tradnl" sz="2800" b="1" dirty="0" err="1" smtClean="0">
                <a:latin typeface="Georgia"/>
                <a:cs typeface="Georgia"/>
              </a:rPr>
              <a:t>events</a:t>
            </a:r>
            <a:endParaRPr lang="es-ES_tradnl" sz="2800" b="1" dirty="0">
              <a:latin typeface="Georgia"/>
              <a:cs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1" nodeType="clickEffect">
                                  <p:stCondLst>
                                    <p:cond delay="0"/>
                                  </p:stCondLst>
                                  <p:iterate type="lt">
                                    <p:tmPct val="10000"/>
                                  </p:iterate>
                                  <p:childTnLst>
                                    <p:set>
                                      <p:cBhvr override="childStyle">
                                        <p:cTn id="6" dur="500" autoRev="1" fill="hold"/>
                                        <p:tgtEl>
                                          <p:spTgt spid="7"/>
                                        </p:tgtEl>
                                        <p:attrNameLst>
                                          <p:attrName>style.color</p:attrName>
                                        </p:attrNameLst>
                                      </p:cBhvr>
                                      <p:to>
                                        <p:clrVal>
                                          <a:schemeClr val="accent2"/>
                                        </p:clrVal>
                                      </p:to>
                                    </p:set>
                                    <p:set>
                                      <p:cBhvr>
                                        <p:cTn id="7" dur="500" autoRev="1" fill="hold"/>
                                        <p:tgtEl>
                                          <p:spTgt spid="7"/>
                                        </p:tgtEl>
                                        <p:attrNameLst>
                                          <p:attrName>fillcolor</p:attrName>
                                        </p:attrNameLst>
                                      </p:cBhvr>
                                      <p:to>
                                        <p:clrVal>
                                          <a:schemeClr val="accent2"/>
                                        </p:clrVal>
                                      </p:to>
                                    </p:set>
                                    <p:set>
                                      <p:cBhvr>
                                        <p:cTn id="8" dur="500" autoRev="1"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Policy</a:t>
            </a:r>
            <a:r>
              <a:rPr lang="es-ES_tradnl" dirty="0" smtClean="0"/>
              <a:t> </a:t>
            </a:r>
            <a:r>
              <a:rPr lang="es-ES_tradnl" dirty="0" err="1" smtClean="0"/>
              <a:t>Development</a:t>
            </a:r>
            <a:r>
              <a:rPr lang="es-ES_tradnl" dirty="0" smtClean="0"/>
              <a:t> </a:t>
            </a:r>
            <a:r>
              <a:rPr lang="es-ES_tradnl" dirty="0" err="1" smtClean="0"/>
              <a:t>Process</a:t>
            </a:r>
            <a:r>
              <a:rPr lang="es-ES_tradnl" dirty="0" smtClean="0"/>
              <a:t> (PDP)</a:t>
            </a:r>
            <a:endParaRPr lang="es-ES_tradnl" dirty="0"/>
          </a:p>
        </p:txBody>
      </p:sp>
      <p:pic>
        <p:nvPicPr>
          <p:cNvPr id="4" name="Marcador de contenido 8" descr="New PDP Diagram.png"/>
          <p:cNvPicPr>
            <a:picLocks noGrp="1" noChangeAspect="1"/>
          </p:cNvPicPr>
          <p:nvPr>
            <p:ph idx="1"/>
          </p:nvPr>
        </p:nvPicPr>
        <p:blipFill>
          <a:blip r:embed="rId3"/>
          <a:srcRect l="-32049" r="-32049"/>
          <a:stretch>
            <a:fillRect/>
          </a:stretch>
        </p:blipFill>
        <p:spPr>
          <a:xfrm>
            <a:off x="-286325" y="1112053"/>
            <a:ext cx="9430325" cy="5564479"/>
          </a:xfr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34113"/>
            <a:ext cx="8640960" cy="922114"/>
          </a:xfrm>
        </p:spPr>
        <p:txBody>
          <a:bodyPr/>
          <a:lstStyle/>
          <a:p>
            <a:r>
              <a:rPr lang="es-ES_tradnl" dirty="0" err="1" smtClean="0"/>
              <a:t>Policy</a:t>
            </a:r>
            <a:r>
              <a:rPr lang="es-ES_tradnl" dirty="0" smtClean="0"/>
              <a:t> </a:t>
            </a:r>
            <a:r>
              <a:rPr lang="es-ES_tradnl" dirty="0" err="1" smtClean="0"/>
              <a:t>and</a:t>
            </a:r>
            <a:r>
              <a:rPr lang="es-ES_tradnl" dirty="0" smtClean="0"/>
              <a:t> </a:t>
            </a:r>
            <a:r>
              <a:rPr lang="es-ES_tradnl" dirty="0" err="1" smtClean="0"/>
              <a:t>Activity</a:t>
            </a:r>
            <a:r>
              <a:rPr lang="es-ES_tradnl" dirty="0" smtClean="0"/>
              <a:t> </a:t>
            </a:r>
            <a:r>
              <a:rPr lang="es-ES_tradnl" dirty="0" err="1" smtClean="0"/>
              <a:t>Updates</a:t>
            </a:r>
            <a:endParaRPr lang="es-ES_tradnl"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PDP </a:t>
            </a:r>
            <a:r>
              <a:rPr lang="es-ES_tradnl" dirty="0" err="1" smtClean="0"/>
              <a:t>Highlights</a:t>
            </a:r>
            <a:endParaRPr lang="es-ES_tradnl" dirty="0"/>
          </a:p>
        </p:txBody>
      </p:sp>
      <p:sp>
        <p:nvSpPr>
          <p:cNvPr id="3" name="Marcador de contenido 2"/>
          <p:cNvSpPr>
            <a:spLocks noGrp="1"/>
          </p:cNvSpPr>
          <p:nvPr>
            <p:ph idx="1"/>
          </p:nvPr>
        </p:nvSpPr>
        <p:spPr/>
        <p:txBody>
          <a:bodyPr/>
          <a:lstStyle/>
          <a:p>
            <a:r>
              <a:rPr lang="es-ES_tradnl" b="1" dirty="0" err="1" smtClean="0"/>
              <a:t>List</a:t>
            </a:r>
            <a:r>
              <a:rPr lang="es-ES_tradnl" b="1" dirty="0" smtClean="0"/>
              <a:t> </a:t>
            </a:r>
            <a:r>
              <a:rPr lang="es-ES_tradnl" b="1" dirty="0" err="1" smtClean="0"/>
              <a:t>of</a:t>
            </a:r>
            <a:r>
              <a:rPr lang="es-ES_tradnl" b="1" dirty="0" smtClean="0"/>
              <a:t> </a:t>
            </a:r>
            <a:r>
              <a:rPr lang="es-ES_tradnl" b="1" dirty="0" err="1" smtClean="0"/>
              <a:t>Improvements</a:t>
            </a:r>
            <a:r>
              <a:rPr lang="es-ES_tradnl" b="1" dirty="0" smtClean="0"/>
              <a:t>: </a:t>
            </a:r>
            <a:r>
              <a:rPr lang="es-ES_tradnl" dirty="0" smtClean="0">
                <a:hlinkClick r:id="rId2"/>
              </a:rPr>
              <a:t>http://www.lacnic.net/en/web/lacnic/lista-de-mejoras-politicas</a:t>
            </a:r>
            <a:r>
              <a:rPr lang="es-ES_tradnl" dirty="0" smtClean="0"/>
              <a:t> </a:t>
            </a:r>
          </a:p>
          <a:p>
            <a:endParaRPr lang="es-ES_tradnl" b="1" dirty="0" smtClean="0"/>
          </a:p>
          <a:p>
            <a:r>
              <a:rPr lang="es-ES_tradnl" b="1" dirty="0" err="1" smtClean="0"/>
              <a:t>Webinars</a:t>
            </a:r>
            <a:r>
              <a:rPr lang="es-ES_tradnl" b="1" dirty="0" smtClean="0"/>
              <a:t>: </a:t>
            </a:r>
            <a:r>
              <a:rPr lang="es-ES_tradnl" dirty="0" err="1" smtClean="0"/>
              <a:t>with</a:t>
            </a:r>
            <a:r>
              <a:rPr lang="es-ES_tradnl" dirty="0" smtClean="0"/>
              <a:t> </a:t>
            </a:r>
            <a:r>
              <a:rPr lang="es-ES_tradnl" dirty="0" err="1" smtClean="0"/>
              <a:t>support</a:t>
            </a:r>
            <a:r>
              <a:rPr lang="es-ES_tradnl" b="1" dirty="0" smtClean="0"/>
              <a:t> </a:t>
            </a:r>
            <a:r>
              <a:rPr lang="es-ES_tradnl" dirty="0" err="1" smtClean="0"/>
              <a:t>you</a:t>
            </a:r>
            <a:r>
              <a:rPr lang="es-ES_tradnl" dirty="0" smtClean="0"/>
              <a:t> can </a:t>
            </a:r>
            <a:r>
              <a:rPr lang="es-ES_tradnl" dirty="0" err="1" smtClean="0"/>
              <a:t>organize</a:t>
            </a:r>
            <a:r>
              <a:rPr lang="es-ES_tradnl" dirty="0" smtClean="0"/>
              <a:t> </a:t>
            </a:r>
            <a:r>
              <a:rPr lang="es-ES_tradnl" i="1" dirty="0" smtClean="0"/>
              <a:t>ad </a:t>
            </a:r>
            <a:r>
              <a:rPr lang="es-ES_tradnl" i="1" dirty="0" err="1" smtClean="0"/>
              <a:t>hoc</a:t>
            </a:r>
            <a:r>
              <a:rPr lang="es-ES_tradnl" i="1" dirty="0" smtClean="0"/>
              <a:t> </a:t>
            </a:r>
            <a:r>
              <a:rPr lang="es-ES_tradnl" dirty="0" err="1" smtClean="0"/>
              <a:t>webinars</a:t>
            </a:r>
            <a:r>
              <a:rPr lang="es-ES_tradnl" dirty="0" smtClean="0"/>
              <a:t> </a:t>
            </a:r>
            <a:r>
              <a:rPr lang="es-ES_tradnl" dirty="0" err="1" smtClean="0"/>
              <a:t>to</a:t>
            </a:r>
            <a:r>
              <a:rPr lang="es-ES_tradnl" dirty="0" smtClean="0"/>
              <a:t> </a:t>
            </a:r>
            <a:r>
              <a:rPr lang="es-ES_tradnl" dirty="0" err="1" smtClean="0"/>
              <a:t>explain</a:t>
            </a:r>
            <a:r>
              <a:rPr lang="es-ES_tradnl" dirty="0" smtClean="0"/>
              <a:t> in </a:t>
            </a:r>
            <a:r>
              <a:rPr lang="es-ES_tradnl" dirty="0" err="1" smtClean="0"/>
              <a:t>detail</a:t>
            </a:r>
            <a:r>
              <a:rPr lang="es-ES_tradnl" dirty="0" smtClean="0"/>
              <a:t> </a:t>
            </a:r>
            <a:r>
              <a:rPr lang="es-ES_tradnl" dirty="0" err="1" smtClean="0"/>
              <a:t>your</a:t>
            </a:r>
            <a:r>
              <a:rPr lang="es-ES_tradnl" dirty="0" smtClean="0"/>
              <a:t> </a:t>
            </a:r>
            <a:r>
              <a:rPr lang="es-ES_tradnl" dirty="0" err="1" smtClean="0"/>
              <a:t>policy</a:t>
            </a:r>
            <a:r>
              <a:rPr lang="es-ES_tradnl" dirty="0" smtClean="0"/>
              <a:t> </a:t>
            </a:r>
            <a:r>
              <a:rPr lang="es-ES_tradnl" dirty="0" err="1" smtClean="0"/>
              <a:t>proposals</a:t>
            </a:r>
            <a:r>
              <a:rPr lang="es-ES_tradnl" dirty="0" smtClean="0"/>
              <a:t> </a:t>
            </a:r>
            <a:r>
              <a:rPr lang="es-ES_tradnl" dirty="0" err="1" smtClean="0"/>
              <a:t>before</a:t>
            </a:r>
            <a:r>
              <a:rPr lang="es-ES_tradnl" dirty="0" smtClean="0"/>
              <a:t> </a:t>
            </a:r>
            <a:r>
              <a:rPr lang="es-ES_tradnl" dirty="0" err="1" smtClean="0"/>
              <a:t>the</a:t>
            </a:r>
            <a:r>
              <a:rPr lang="es-ES_tradnl" dirty="0" smtClean="0"/>
              <a:t> Open </a:t>
            </a:r>
            <a:r>
              <a:rPr lang="es-ES_tradnl" dirty="0" err="1" smtClean="0"/>
              <a:t>Policy</a:t>
            </a:r>
            <a:r>
              <a:rPr lang="es-ES_tradnl" dirty="0" smtClean="0"/>
              <a:t> Forum </a:t>
            </a:r>
            <a:r>
              <a:rPr lang="es-ES_tradnl" dirty="0" err="1" smtClean="0"/>
              <a:t>stage</a:t>
            </a:r>
            <a:endParaRPr lang="es-ES_tradnl" b="1" i="1" dirty="0" smtClean="0"/>
          </a:p>
          <a:p>
            <a:endParaRPr lang="es-ES_tradnl" dirty="0" smtClean="0"/>
          </a:p>
          <a:p>
            <a:r>
              <a:rPr lang="es-ES_tradnl" b="1" dirty="0" err="1" smtClean="0"/>
              <a:t>Policy</a:t>
            </a:r>
            <a:r>
              <a:rPr lang="es-ES_tradnl" b="1" dirty="0" smtClean="0"/>
              <a:t> </a:t>
            </a:r>
            <a:r>
              <a:rPr lang="es-ES_tradnl" b="1" dirty="0" err="1" smtClean="0"/>
              <a:t>Shepherds</a:t>
            </a:r>
            <a:r>
              <a:rPr lang="es-ES_tradnl" b="1" dirty="0" smtClean="0"/>
              <a:t>: </a:t>
            </a:r>
            <a:r>
              <a:rPr lang="es-ES_tradnl" dirty="0" err="1" smtClean="0"/>
              <a:t>members</a:t>
            </a:r>
            <a:r>
              <a:rPr lang="es-ES_tradnl" dirty="0" smtClean="0"/>
              <a:t> </a:t>
            </a:r>
            <a:r>
              <a:rPr lang="es-ES_tradnl" dirty="0" err="1" smtClean="0"/>
              <a:t>of</a:t>
            </a:r>
            <a:r>
              <a:rPr lang="es-ES_tradnl" dirty="0" smtClean="0"/>
              <a:t> </a:t>
            </a:r>
            <a:r>
              <a:rPr lang="es-ES_tradnl" dirty="0" err="1" smtClean="0"/>
              <a:t>the</a:t>
            </a:r>
            <a:r>
              <a:rPr lang="es-ES_tradnl" dirty="0" smtClean="0"/>
              <a:t> </a:t>
            </a:r>
            <a:r>
              <a:rPr lang="es-ES_tradnl" dirty="0" err="1" smtClean="0"/>
              <a:t>community</a:t>
            </a:r>
            <a:r>
              <a:rPr lang="es-ES_tradnl" dirty="0" smtClean="0"/>
              <a:t> </a:t>
            </a:r>
            <a:r>
              <a:rPr lang="es-ES_tradnl" dirty="0" err="1" smtClean="0"/>
              <a:t>with</a:t>
            </a:r>
            <a:r>
              <a:rPr lang="es-ES_tradnl" dirty="0" smtClean="0"/>
              <a:t> </a:t>
            </a:r>
            <a:r>
              <a:rPr lang="es-ES_tradnl" dirty="0" err="1" smtClean="0"/>
              <a:t>experience</a:t>
            </a:r>
            <a:r>
              <a:rPr lang="es-ES_tradnl" dirty="0" smtClean="0"/>
              <a:t> </a:t>
            </a:r>
            <a:r>
              <a:rPr lang="es-ES_tradnl" dirty="0" err="1" smtClean="0"/>
              <a:t>working</a:t>
            </a:r>
            <a:r>
              <a:rPr lang="es-ES_tradnl" dirty="0" smtClean="0"/>
              <a:t> </a:t>
            </a:r>
            <a:r>
              <a:rPr lang="es-ES_tradnl" dirty="0" err="1" smtClean="0"/>
              <a:t>with</a:t>
            </a:r>
            <a:r>
              <a:rPr lang="es-ES_tradnl" dirty="0" smtClean="0"/>
              <a:t> </a:t>
            </a:r>
            <a:r>
              <a:rPr lang="es-ES_tradnl" dirty="0" err="1" smtClean="0"/>
              <a:t>the</a:t>
            </a:r>
            <a:r>
              <a:rPr lang="es-ES_tradnl" dirty="0" smtClean="0"/>
              <a:t> PDP </a:t>
            </a:r>
            <a:r>
              <a:rPr lang="es-ES_tradnl" dirty="0" err="1" smtClean="0"/>
              <a:t>who</a:t>
            </a:r>
            <a:r>
              <a:rPr lang="es-ES_tradnl" dirty="0" smtClean="0"/>
              <a:t> </a:t>
            </a:r>
            <a:r>
              <a:rPr lang="es-ES_tradnl" dirty="0" err="1" smtClean="0"/>
              <a:t>volunteer</a:t>
            </a:r>
            <a:r>
              <a:rPr lang="es-ES_tradnl" dirty="0" smtClean="0"/>
              <a:t> </a:t>
            </a:r>
            <a:r>
              <a:rPr lang="es-ES_tradnl" dirty="0" err="1" smtClean="0"/>
              <a:t>their</a:t>
            </a:r>
            <a:r>
              <a:rPr lang="es-ES_tradnl" dirty="0" smtClean="0"/>
              <a:t> time </a:t>
            </a:r>
            <a:r>
              <a:rPr lang="es-ES_tradnl" dirty="0" err="1" smtClean="0"/>
              <a:t>to</a:t>
            </a:r>
            <a:r>
              <a:rPr lang="es-ES_tradnl" dirty="0" smtClean="0"/>
              <a:t> </a:t>
            </a:r>
            <a:r>
              <a:rPr lang="es-ES_tradnl" dirty="0" err="1" smtClean="0"/>
              <a:t>help</a:t>
            </a:r>
            <a:r>
              <a:rPr lang="es-ES_tradnl" dirty="0" smtClean="0"/>
              <a:t> </a:t>
            </a:r>
            <a:r>
              <a:rPr lang="es-ES_tradnl" dirty="0" err="1" smtClean="0"/>
              <a:t>others</a:t>
            </a:r>
            <a:r>
              <a:rPr lang="es-ES_tradnl" dirty="0" smtClean="0"/>
              <a:t> </a:t>
            </a:r>
            <a:r>
              <a:rPr lang="es-ES_tradnl" dirty="0" err="1" smtClean="0"/>
              <a:t>submit</a:t>
            </a:r>
            <a:r>
              <a:rPr lang="es-ES_tradnl" dirty="0" smtClean="0"/>
              <a:t> </a:t>
            </a:r>
            <a:r>
              <a:rPr lang="es-ES_tradnl" dirty="0" err="1" smtClean="0"/>
              <a:t>their</a:t>
            </a:r>
            <a:r>
              <a:rPr lang="es-ES_tradnl" dirty="0" smtClean="0"/>
              <a:t> </a:t>
            </a:r>
            <a:r>
              <a:rPr lang="es-ES_tradnl" dirty="0" err="1" smtClean="0"/>
              <a:t>proposals</a:t>
            </a:r>
            <a:endParaRPr lang="es-ES_tradnl" dirty="0" smtClean="0"/>
          </a:p>
          <a:p>
            <a:endParaRPr lang="es-ES_tradnl"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Policy</a:t>
            </a:r>
            <a:r>
              <a:rPr lang="es-ES_tradnl" dirty="0" smtClean="0"/>
              <a:t> </a:t>
            </a:r>
            <a:r>
              <a:rPr lang="es-ES_tradnl" dirty="0" err="1" smtClean="0"/>
              <a:t>Updates</a:t>
            </a:r>
            <a:endParaRPr lang="es-ES_tradnl" dirty="0"/>
          </a:p>
        </p:txBody>
      </p:sp>
      <p:sp>
        <p:nvSpPr>
          <p:cNvPr id="3" name="Marcador de contenido 2"/>
          <p:cNvSpPr>
            <a:spLocks noGrp="1"/>
          </p:cNvSpPr>
          <p:nvPr>
            <p:ph idx="1"/>
          </p:nvPr>
        </p:nvSpPr>
        <p:spPr/>
        <p:txBody>
          <a:bodyPr/>
          <a:lstStyle/>
          <a:p>
            <a:r>
              <a:rPr lang="es-ES_tradnl" i="1" dirty="0" err="1" smtClean="0"/>
              <a:t>IPv4</a:t>
            </a:r>
            <a:r>
              <a:rPr lang="es-ES_tradnl" i="1" dirty="0" smtClean="0"/>
              <a:t> </a:t>
            </a:r>
            <a:r>
              <a:rPr lang="es-ES_tradnl" i="1" dirty="0" err="1" smtClean="0"/>
              <a:t>Exhaustion</a:t>
            </a:r>
            <a:r>
              <a:rPr lang="es-ES_tradnl" i="1" dirty="0" smtClean="0"/>
              <a:t> Phase </a:t>
            </a:r>
            <a:r>
              <a:rPr lang="es-ES_tradnl" i="1" dirty="0" err="1" smtClean="0"/>
              <a:t>Two</a:t>
            </a:r>
            <a:r>
              <a:rPr lang="es-ES_tradnl" i="1" dirty="0" smtClean="0"/>
              <a:t> Extended </a:t>
            </a:r>
            <a:r>
              <a:rPr lang="es-ES_tradnl" i="1" dirty="0" err="1" smtClean="0"/>
              <a:t>–</a:t>
            </a:r>
            <a:r>
              <a:rPr lang="es-ES_tradnl" i="1" dirty="0" smtClean="0"/>
              <a:t> </a:t>
            </a:r>
            <a:r>
              <a:rPr lang="es-ES_tradnl" i="1" dirty="0" err="1" smtClean="0"/>
              <a:t>affects</a:t>
            </a:r>
            <a:r>
              <a:rPr lang="es-ES_tradnl" i="1" dirty="0" smtClean="0"/>
              <a:t> “</a:t>
            </a:r>
            <a:r>
              <a:rPr lang="es-ES_tradnl" i="1" dirty="0" err="1" smtClean="0"/>
              <a:t>Soft</a:t>
            </a:r>
            <a:r>
              <a:rPr lang="es-ES_tradnl" i="1" dirty="0" smtClean="0"/>
              <a:t> </a:t>
            </a:r>
            <a:r>
              <a:rPr lang="es-ES_tradnl" i="1" dirty="0" err="1" smtClean="0"/>
              <a:t>Landing</a:t>
            </a:r>
            <a:r>
              <a:rPr lang="es-ES_tradnl" i="1" dirty="0" smtClean="0"/>
              <a:t>”</a:t>
            </a:r>
          </a:p>
          <a:p>
            <a:r>
              <a:rPr lang="es-ES_tradnl" dirty="0" err="1" smtClean="0"/>
              <a:t>Space</a:t>
            </a:r>
            <a:r>
              <a:rPr lang="es-ES_tradnl" dirty="0" smtClean="0"/>
              <a:t> </a:t>
            </a:r>
            <a:r>
              <a:rPr lang="es-ES_tradnl" dirty="0" err="1" smtClean="0"/>
              <a:t>assigned</a:t>
            </a:r>
            <a:r>
              <a:rPr lang="es-ES_tradnl" dirty="0" smtClean="0"/>
              <a:t> </a:t>
            </a:r>
            <a:r>
              <a:rPr lang="es-ES_tradnl" dirty="0" err="1" smtClean="0"/>
              <a:t>during</a:t>
            </a:r>
            <a:r>
              <a:rPr lang="es-ES_tradnl" dirty="0" smtClean="0"/>
              <a:t> Phase 2 </a:t>
            </a:r>
            <a:r>
              <a:rPr lang="es-ES_tradnl" dirty="0" err="1" smtClean="0"/>
              <a:t>doubled</a:t>
            </a:r>
            <a:r>
              <a:rPr lang="es-ES_tradnl" dirty="0" smtClean="0"/>
              <a:t> </a:t>
            </a:r>
            <a:r>
              <a:rPr lang="es-ES_tradnl" dirty="0" err="1" smtClean="0"/>
              <a:t>from</a:t>
            </a:r>
            <a:r>
              <a:rPr lang="es-ES_tradnl" dirty="0" smtClean="0"/>
              <a:t> /11 </a:t>
            </a:r>
            <a:r>
              <a:rPr lang="es-ES_tradnl" dirty="0" err="1" smtClean="0"/>
              <a:t>to</a:t>
            </a:r>
            <a:r>
              <a:rPr lang="es-ES_tradnl" dirty="0" smtClean="0"/>
              <a:t> /10, </a:t>
            </a:r>
            <a:r>
              <a:rPr lang="es-ES_tradnl" dirty="0" err="1" smtClean="0"/>
              <a:t>to</a:t>
            </a:r>
            <a:r>
              <a:rPr lang="es-ES_tradnl" dirty="0" smtClean="0"/>
              <a:t> </a:t>
            </a:r>
            <a:r>
              <a:rPr lang="es-ES_tradnl" dirty="0" err="1" smtClean="0"/>
              <a:t>give</a:t>
            </a:r>
            <a:r>
              <a:rPr lang="es-ES_tradnl" dirty="0" smtClean="0"/>
              <a:t> </a:t>
            </a:r>
            <a:r>
              <a:rPr lang="es-ES_tradnl" dirty="0" err="1" smtClean="0"/>
              <a:t>current</a:t>
            </a:r>
            <a:r>
              <a:rPr lang="es-ES_tradnl" dirty="0" smtClean="0"/>
              <a:t> </a:t>
            </a:r>
            <a:r>
              <a:rPr lang="es-ES_tradnl" dirty="0" err="1" smtClean="0"/>
              <a:t>members</a:t>
            </a:r>
            <a:r>
              <a:rPr lang="es-ES_tradnl" dirty="0" smtClean="0"/>
              <a:t> </a:t>
            </a:r>
            <a:r>
              <a:rPr lang="es-ES_tradnl" dirty="0" err="1" smtClean="0"/>
              <a:t>easier</a:t>
            </a:r>
            <a:r>
              <a:rPr lang="es-ES_tradnl" dirty="0" smtClean="0"/>
              <a:t> </a:t>
            </a:r>
            <a:r>
              <a:rPr lang="es-ES_tradnl" dirty="0" err="1" smtClean="0"/>
              <a:t>access</a:t>
            </a:r>
            <a:r>
              <a:rPr lang="es-ES_tradnl" dirty="0" smtClean="0"/>
              <a:t> </a:t>
            </a:r>
            <a:r>
              <a:rPr lang="es-ES_tradnl" dirty="0" err="1" smtClean="0"/>
              <a:t>to</a:t>
            </a:r>
            <a:r>
              <a:rPr lang="es-ES_tradnl" dirty="0" smtClean="0"/>
              <a:t> </a:t>
            </a:r>
            <a:r>
              <a:rPr lang="es-ES_tradnl" dirty="0" err="1" smtClean="0"/>
              <a:t>IPv4</a:t>
            </a:r>
            <a:r>
              <a:rPr lang="es-ES_tradnl" dirty="0" smtClean="0"/>
              <a:t> </a:t>
            </a:r>
            <a:r>
              <a:rPr lang="es-ES_tradnl" dirty="0" err="1" smtClean="0"/>
              <a:t>addresses</a:t>
            </a:r>
            <a:r>
              <a:rPr lang="es-ES_tradnl" dirty="0" smtClean="0"/>
              <a:t>.</a:t>
            </a:r>
          </a:p>
          <a:p>
            <a:endParaRPr lang="es-ES_tradnl" dirty="0" smtClean="0"/>
          </a:p>
          <a:p>
            <a:r>
              <a:rPr lang="es-ES_tradnl" i="1" dirty="0" err="1" smtClean="0"/>
              <a:t>Policy</a:t>
            </a:r>
            <a:r>
              <a:rPr lang="es-ES_tradnl" i="1" dirty="0" smtClean="0"/>
              <a:t> </a:t>
            </a:r>
            <a:r>
              <a:rPr lang="es-ES_tradnl" i="1" dirty="0" err="1" smtClean="0"/>
              <a:t>on</a:t>
            </a:r>
            <a:r>
              <a:rPr lang="es-ES_tradnl" i="1" dirty="0" smtClean="0"/>
              <a:t> Inter-RIR transfers </a:t>
            </a:r>
            <a:r>
              <a:rPr lang="es-ES_tradnl" i="1" dirty="0" err="1" smtClean="0"/>
              <a:t>ratified</a:t>
            </a:r>
            <a:r>
              <a:rPr lang="es-ES_tradnl" i="1" dirty="0" smtClean="0"/>
              <a:t> </a:t>
            </a:r>
            <a:r>
              <a:rPr lang="es-ES_tradnl" i="1" dirty="0" err="1" smtClean="0"/>
              <a:t>and</a:t>
            </a:r>
            <a:r>
              <a:rPr lang="es-ES_tradnl" i="1" dirty="0" smtClean="0"/>
              <a:t> </a:t>
            </a:r>
            <a:r>
              <a:rPr lang="es-ES_tradnl" i="1" dirty="0" err="1" smtClean="0"/>
              <a:t>soon</a:t>
            </a:r>
            <a:r>
              <a:rPr lang="es-ES_tradnl" i="1" dirty="0" smtClean="0"/>
              <a:t> </a:t>
            </a:r>
            <a:r>
              <a:rPr lang="es-ES_tradnl" i="1" dirty="0" err="1" smtClean="0"/>
              <a:t>to</a:t>
            </a:r>
            <a:r>
              <a:rPr lang="es-ES_tradnl" i="1" dirty="0" smtClean="0"/>
              <a:t> be </a:t>
            </a:r>
            <a:r>
              <a:rPr lang="es-ES_tradnl" i="1" dirty="0" err="1" smtClean="0"/>
              <a:t>implemented</a:t>
            </a:r>
            <a:endParaRPr lang="es-ES_tradnl" i="1" dirty="0" smtClean="0"/>
          </a:p>
          <a:p>
            <a:endParaRPr lang="es-ES_tradnl" i="1" dirty="0" smtClean="0"/>
          </a:p>
          <a:p>
            <a:r>
              <a:rPr lang="es-ES_tradnl" dirty="0" err="1" smtClean="0"/>
              <a:t>Sign</a:t>
            </a:r>
            <a:r>
              <a:rPr lang="es-ES_tradnl" dirty="0" smtClean="0"/>
              <a:t> up </a:t>
            </a:r>
            <a:r>
              <a:rPr lang="es-ES_tradnl" dirty="0" err="1" smtClean="0"/>
              <a:t>to</a:t>
            </a:r>
            <a:r>
              <a:rPr lang="es-ES_tradnl" dirty="0" smtClean="0"/>
              <a:t> </a:t>
            </a:r>
            <a:r>
              <a:rPr lang="es-ES_tradnl" dirty="0" err="1" smtClean="0"/>
              <a:t>the</a:t>
            </a:r>
            <a:r>
              <a:rPr lang="es-ES_tradnl" dirty="0" smtClean="0"/>
              <a:t> </a:t>
            </a:r>
            <a:r>
              <a:rPr lang="es-ES_tradnl" dirty="0" err="1" smtClean="0"/>
              <a:t>Policy</a:t>
            </a:r>
            <a:r>
              <a:rPr lang="es-ES_tradnl" dirty="0" smtClean="0"/>
              <a:t> mailing </a:t>
            </a:r>
            <a:r>
              <a:rPr lang="es-ES_tradnl" dirty="0" err="1" smtClean="0"/>
              <a:t>list</a:t>
            </a:r>
            <a:r>
              <a:rPr lang="es-ES_tradnl" dirty="0" smtClean="0"/>
              <a:t>: </a:t>
            </a:r>
            <a:r>
              <a:rPr lang="es-ES_tradnl" dirty="0" smtClean="0">
                <a:hlinkClick r:id="rId2"/>
              </a:rPr>
              <a:t>http://www.lacnic.net/lists/policy</a:t>
            </a:r>
            <a:r>
              <a:rPr lang="es-ES_tradnl" dirty="0" smtClean="0"/>
              <a:t/>
            </a:r>
            <a:br>
              <a:rPr lang="es-ES_tradnl" dirty="0" smtClean="0"/>
            </a:br>
            <a:endParaRPr lang="es-ES_tradnl" dirty="0"/>
          </a:p>
        </p:txBody>
      </p:sp>
    </p:spTree>
  </p:cSld>
  <p:clrMapOvr>
    <a:masterClrMapping/>
  </p:clrMapOvr>
</p:sld>
</file>

<file path=ppt/theme/theme1.xml><?xml version="1.0" encoding="utf-8"?>
<a:theme xmlns:a="http://schemas.openxmlformats.org/drawingml/2006/main" name="lacnic-powerpoint-theme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lacnic-powerpoint-theme2013.thmx</Template>
  <TotalTime>9360</TotalTime>
  <Words>2332</Words>
  <Application>Microsoft Macintosh PowerPoint</Application>
  <PresentationFormat>Presentación en pantalla (4:3)</PresentationFormat>
  <Paragraphs>206</Paragraphs>
  <Slides>21</Slides>
  <Notes>10</Notes>
  <HiddenSlides>0</HiddenSlides>
  <MMClips>0</MMClips>
  <ScaleCrop>false</ScaleCrop>
  <HeadingPairs>
    <vt:vector size="4" baseType="variant">
      <vt:variant>
        <vt:lpstr>Plantilla de diseño</vt:lpstr>
      </vt:variant>
      <vt:variant>
        <vt:i4>1</vt:i4>
      </vt:variant>
      <vt:variant>
        <vt:lpstr>Títulos de diapositiva</vt:lpstr>
      </vt:variant>
      <vt:variant>
        <vt:i4>21</vt:i4>
      </vt:variant>
    </vt:vector>
  </HeadingPairs>
  <TitlesOfParts>
    <vt:vector size="22" baseType="lpstr">
      <vt:lpstr>lacnic-powerpoint-theme2013</vt:lpstr>
      <vt:lpstr>LACNIC Updates and Ayitic – Internet for Development project in Haiti</vt:lpstr>
      <vt:lpstr>Today we will be looking at (Jodi-a nou ké palé di)…</vt:lpstr>
      <vt:lpstr>Latin American and Caribbean Internet Addresses Registry</vt:lpstr>
      <vt:lpstr>The Regional Internet Registries (RIRs)</vt:lpstr>
      <vt:lpstr>Two Main Events</vt:lpstr>
      <vt:lpstr>Policy Development Process (PDP)</vt:lpstr>
      <vt:lpstr>Policy and Activity Updates</vt:lpstr>
      <vt:lpstr>PDP Highlights</vt:lpstr>
      <vt:lpstr>Policy Updates</vt:lpstr>
      <vt:lpstr>LACNIC On The Move</vt:lpstr>
      <vt:lpstr>Development Projects</vt:lpstr>
      <vt:lpstr>FRIDA - Fund for Digital Innovation</vt:lpstr>
      <vt:lpstr>Ayitic - The goal</vt:lpstr>
      <vt:lpstr>Ayitic - The workshops</vt:lpstr>
      <vt:lpstr>Ayitic - Its impact</vt:lpstr>
      <vt:lpstr>Ayitic 2016 - New focus</vt:lpstr>
      <vt:lpstr>Ayitic - Call for action</vt:lpstr>
      <vt:lpstr>Questions (Kesyon) ?</vt:lpstr>
      <vt:lpstr>Useful Links</vt:lpstr>
      <vt:lpstr>General Contact Information</vt:lpstr>
      <vt:lpstr>Mèsi anpil ak talè !</vt:lpstr>
    </vt:vector>
  </TitlesOfParts>
  <Company>LACNIC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the Caribbean Internet Community: Updates from LACNIC</dc:title>
  <dc:creator>Kevon Swift</dc:creator>
  <cp:lastModifiedBy>Kevon Swift</cp:lastModifiedBy>
  <cp:revision>24</cp:revision>
  <dcterms:created xsi:type="dcterms:W3CDTF">2016-02-02T12:27:07Z</dcterms:created>
  <dcterms:modified xsi:type="dcterms:W3CDTF">2016-02-02T12:29:23Z</dcterms:modified>
</cp:coreProperties>
</file>