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2" r:id="rId5"/>
    <p:sldId id="271" r:id="rId6"/>
    <p:sldId id="270" r:id="rId7"/>
    <p:sldId id="274" r:id="rId8"/>
    <p:sldId id="265" r:id="rId9"/>
    <p:sldId id="268" r:id="rId10"/>
    <p:sldId id="269" r:id="rId11"/>
    <p:sldId id="267" r:id="rId12"/>
    <p:sldId id="266" r:id="rId13"/>
    <p:sldId id="272" r:id="rId14"/>
    <p:sldId id="261" r:id="rId15"/>
    <p:sldId id="264" r:id="rId16"/>
    <p:sldId id="260" r:id="rId17"/>
    <p:sldId id="273" r:id="rId18"/>
    <p:sldId id="275" r:id="rId19"/>
    <p:sldId id="263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24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749B4-6640-4F9D-8D4E-0A79D620EB2A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880A-97BB-4BB9-A7F9-28A5B4B29487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5195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DCED-7C52-4889-BEC3-F783FA886F42}" type="slidenum">
              <a:rPr lang="en-TT" smtClean="0"/>
              <a:pPr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2067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880A-97BB-4BB9-A7F9-28A5B4B29487}" type="slidenum">
              <a:rPr lang="en-TT" smtClean="0"/>
              <a:pPr/>
              <a:t>20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182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D7EA-673E-4597-8D66-3264E24486AD}" type="datetimeFigureOut">
              <a:rPr lang="en-TT" smtClean="0"/>
              <a:pPr/>
              <a:t>31/01/2016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BC38-5D89-43C2-B56D-14913DC12FA9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2328664"/>
          </a:xfrm>
        </p:spPr>
        <p:txBody>
          <a:bodyPr>
            <a:normAutofit fontScale="92500"/>
          </a:bodyPr>
          <a:lstStyle/>
          <a:p>
            <a:r>
              <a:rPr lang="en-TT" dirty="0" smtClean="0">
                <a:solidFill>
                  <a:schemeClr val="tx1"/>
                </a:solidFill>
              </a:rPr>
              <a:t>Robert (Bobby) Williams</a:t>
            </a:r>
          </a:p>
          <a:p>
            <a:endParaRPr lang="en-TT" dirty="0" smtClean="0">
              <a:solidFill>
                <a:schemeClr val="tx1"/>
              </a:solidFill>
            </a:endParaRPr>
          </a:p>
          <a:p>
            <a:r>
              <a:rPr lang="en-TT" sz="2600" dirty="0" smtClean="0">
                <a:solidFill>
                  <a:schemeClr val="tx1"/>
                </a:solidFill>
              </a:rPr>
              <a:t>UN Economic Commission for Latin America and the Caribbean (ECLAC) </a:t>
            </a:r>
          </a:p>
          <a:p>
            <a:r>
              <a:rPr lang="en-TT" sz="2200" dirty="0" smtClean="0">
                <a:solidFill>
                  <a:schemeClr val="tx1"/>
                </a:solidFill>
              </a:rPr>
              <a:t>Subregional Headquarters for the Caribbean</a:t>
            </a:r>
          </a:p>
          <a:p>
            <a:r>
              <a:rPr lang="en-TT" sz="2200" dirty="0" smtClean="0">
                <a:solidFill>
                  <a:schemeClr val="tx1"/>
                </a:solidFill>
              </a:rPr>
              <a:t>Port of Spain</a:t>
            </a:r>
            <a:endParaRPr lang="en-TT" sz="22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www.theintegrationistcaribbean.org/wp-content/themes/TheIntegrationist/thumb.php?src=http://www.theintegrationistcaribbean.org/wp-content/uploads/2012/07/eclac-logo.jpeg&amp;w=300&amp;h=364&amp;z=1&amp;q=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1728192" cy="20968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47667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TT" sz="3200" b="1" dirty="0" smtClean="0"/>
              <a:t>ECLAC-CANTO Collaboration on </a:t>
            </a:r>
          </a:p>
          <a:p>
            <a:pPr algn="ctr"/>
            <a:r>
              <a:rPr lang="en-TT" sz="3200" b="1" dirty="0" smtClean="0"/>
              <a:t>Disaster Risk </a:t>
            </a:r>
            <a:r>
              <a:rPr lang="en-TT" sz="3200" b="1" dirty="0" smtClean="0"/>
              <a:t>Management in the Telecoms Sector</a:t>
            </a:r>
            <a:endParaRPr lang="en-T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Checklist for formalized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Pre-disaster information sharing</a:t>
            </a:r>
          </a:p>
          <a:p>
            <a:pPr lvl="1"/>
            <a:r>
              <a:rPr lang="en-US" dirty="0" smtClean="0"/>
              <a:t>Capability of networks and information systems</a:t>
            </a:r>
          </a:p>
          <a:p>
            <a:pPr lvl="1"/>
            <a:r>
              <a:rPr lang="en-US" dirty="0" smtClean="0"/>
              <a:t>Sharing of GIS mapping data</a:t>
            </a:r>
          </a:p>
          <a:p>
            <a:pPr lvl="2"/>
            <a:r>
              <a:rPr lang="en-US" dirty="0" smtClean="0"/>
              <a:t>Telecoms overlay</a:t>
            </a:r>
          </a:p>
          <a:p>
            <a:pPr lvl="2"/>
            <a:r>
              <a:rPr lang="en-US" dirty="0" smtClean="0"/>
              <a:t>Hazard maps</a:t>
            </a:r>
          </a:p>
          <a:p>
            <a:pPr lvl="2"/>
            <a:r>
              <a:rPr lang="en-US" dirty="0" smtClean="0"/>
              <a:t>Alignment of disaster plans</a:t>
            </a:r>
          </a:p>
          <a:p>
            <a:pPr lvl="1"/>
            <a:r>
              <a:rPr lang="en-US" dirty="0"/>
              <a:t>Priority </a:t>
            </a:r>
            <a:r>
              <a:rPr lang="en-US" dirty="0" smtClean="0"/>
              <a:t>service needs </a:t>
            </a:r>
            <a:r>
              <a:rPr lang="en-US" dirty="0"/>
              <a:t>for first responders and Emergency Operations Center</a:t>
            </a:r>
          </a:p>
          <a:p>
            <a:pPr lvl="1"/>
            <a:r>
              <a:rPr lang="en-US" dirty="0"/>
              <a:t>Emergency contact listing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Emergency scenario testing</a:t>
            </a:r>
          </a:p>
          <a:p>
            <a:r>
              <a:rPr lang="en-US" dirty="0" smtClean="0"/>
              <a:t>Information dissemination protocol</a:t>
            </a:r>
          </a:p>
          <a:p>
            <a:pPr lvl="1"/>
            <a:r>
              <a:rPr lang="en-US" dirty="0" smtClean="0"/>
              <a:t>Early warning</a:t>
            </a:r>
          </a:p>
          <a:p>
            <a:pPr lvl="1"/>
            <a:r>
              <a:rPr lang="en-US" dirty="0" smtClean="0"/>
              <a:t>Post disaster status and needs</a:t>
            </a:r>
          </a:p>
          <a:p>
            <a:pPr lvl="1"/>
            <a:r>
              <a:rPr lang="en-US" dirty="0" smtClean="0"/>
              <a:t>Damage and loss assessment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70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TT" dirty="0" smtClean="0"/>
              <a:t>Post-disaster status reporting</a:t>
            </a:r>
            <a:endParaRPr lang="en-TT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8792" cy="54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TT" sz="3200" dirty="0" smtClean="0"/>
              <a:t>Standardized Damage and Loss Reporting Form</a:t>
            </a:r>
            <a:endParaRPr lang="en-TT" sz="3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249987" cy="77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404664"/>
            <a:ext cx="8931837" cy="6698878"/>
          </a:xfrm>
        </p:spPr>
      </p:pic>
    </p:spTree>
    <p:extLst>
      <p:ext uri="{BB962C8B-B14F-4D97-AF65-F5344CB8AC3E}">
        <p14:creationId xmlns:p14="http://schemas.microsoft.com/office/powerpoint/2010/main" val="2681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Using Call Detail Records to Analyze Population Displacement</a:t>
            </a:r>
            <a:endParaRPr lang="en-T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5663"/>
            <a:ext cx="9144000" cy="48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6381328"/>
            <a:ext cx="69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dirty="0" smtClean="0"/>
              <a:t>Source: UN Global Pulse / Mobile Phone Network Data for Development</a:t>
            </a:r>
            <a:endParaRPr lang="en-T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TT" dirty="0" smtClean="0"/>
              <a:t>“There was no warning.”</a:t>
            </a:r>
            <a:endParaRPr lang="en-TT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88640"/>
            <a:ext cx="45450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211960" cy="247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876" y="3789040"/>
            <a:ext cx="4826124" cy="247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083" y="188640"/>
            <a:ext cx="50014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39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SMS-based Public Warning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616"/>
            <a:ext cx="8229600" cy="55537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Frequency of testing ranges from every 4 weeks to “one time 4 years ago” to “never.”</a:t>
            </a:r>
          </a:p>
          <a:p>
            <a:pPr lvl="1"/>
            <a:r>
              <a:rPr lang="en-US" dirty="0" smtClean="0"/>
              <a:t>Systems are not tested at scale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Past experience has shown delay in message delivery and messages delivered out-of</a:t>
            </a:r>
            <a:r>
              <a:rPr lang="en-US" dirty="0"/>
              <a:t>-</a:t>
            </a:r>
            <a:r>
              <a:rPr lang="en-US" dirty="0" smtClean="0"/>
              <a:t>sequence.</a:t>
            </a:r>
          </a:p>
          <a:p>
            <a:pPr lvl="1"/>
            <a:r>
              <a:rPr lang="en-US" dirty="0" smtClean="0"/>
              <a:t>“up to 24 hours later”</a:t>
            </a:r>
          </a:p>
          <a:p>
            <a:endParaRPr lang="en-US" dirty="0" smtClean="0"/>
          </a:p>
          <a:p>
            <a:r>
              <a:rPr lang="en-US" dirty="0" smtClean="0"/>
              <a:t>There is no “geo-fencing” capability to target users in a particular region.</a:t>
            </a:r>
          </a:p>
          <a:p>
            <a:endParaRPr lang="en-US" dirty="0" smtClean="0"/>
          </a:p>
          <a:p>
            <a:r>
              <a:rPr lang="en-US" dirty="0" smtClean="0"/>
              <a:t>Can contribute to post-disaster network congestion.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Cell Broadcasting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to many messaging avoids network congestion</a:t>
            </a:r>
          </a:p>
          <a:p>
            <a:endParaRPr lang="en-US" dirty="0" smtClean="0"/>
          </a:p>
          <a:p>
            <a:r>
              <a:rPr lang="en-US" dirty="0" smtClean="0"/>
              <a:t>Recipients can be targeted based on the location of cell towers</a:t>
            </a:r>
          </a:p>
          <a:p>
            <a:endParaRPr lang="en-US" dirty="0"/>
          </a:p>
          <a:p>
            <a:r>
              <a:rPr lang="en-US" dirty="0" smtClean="0"/>
              <a:t>Deployed for emergency alert systems in United States and Europe</a:t>
            </a:r>
          </a:p>
          <a:p>
            <a:endParaRPr lang="en-US" dirty="0"/>
          </a:p>
          <a:p>
            <a:r>
              <a:rPr lang="en-US"/>
              <a:t>I</a:t>
            </a:r>
            <a:r>
              <a:rPr lang="en-US" smtClean="0"/>
              <a:t>nvestment </a:t>
            </a:r>
            <a:r>
              <a:rPr lang="en-US" dirty="0" smtClean="0"/>
              <a:t>required - $$$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>“</a:t>
            </a:r>
            <a:r>
              <a:rPr lang="en-TT" sz="4900" dirty="0" smtClean="0"/>
              <a:t>The telephone company is just not interested in supporting cell broadcasts, even in a limited way.” 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4149080"/>
            <a:ext cx="6419056" cy="5760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TT" sz="2800" dirty="0" smtClean="0"/>
              <a:t>Head of </a:t>
            </a:r>
            <a:r>
              <a:rPr lang="en-TT" sz="2800" dirty="0" smtClean="0"/>
              <a:t>a National </a:t>
            </a:r>
            <a:r>
              <a:rPr lang="en-TT" sz="2800" dirty="0" smtClean="0"/>
              <a:t>Disaster Office</a:t>
            </a:r>
          </a:p>
          <a:p>
            <a:pPr>
              <a:buFontTx/>
              <a:buChar char="-"/>
            </a:pPr>
            <a:endParaRPr lang="en-TT" sz="2000" dirty="0" smtClean="0"/>
          </a:p>
          <a:p>
            <a:pPr>
              <a:buFontTx/>
              <a:buChar char="-"/>
            </a:pPr>
            <a:endParaRPr lang="en-TT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93296"/>
            <a:ext cx="944339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T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Report of the Expert Group</a:t>
            </a:r>
            <a:r>
              <a:rPr kumimoji="0" lang="en-TT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on Information and Communication Technologies for Disaster Risk Management in the Caribbean</a:t>
            </a:r>
          </a:p>
          <a:p>
            <a:pPr marL="342900" lvl="0" indent="-342900">
              <a:spcBef>
                <a:spcPct val="20000"/>
              </a:spcBef>
            </a:pPr>
            <a:r>
              <a:rPr lang="en-TT" sz="1200" dirty="0" smtClean="0"/>
              <a:t>	http://repositorio.cepal.org/bitstream/handle/11362/38258/LCCARL419_en.pdf?sequence=1</a:t>
            </a:r>
            <a:endParaRPr kumimoji="0" lang="en-T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T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T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mia1-1.xx.fbcdn.net/hphotos-xpt1/v/t1.0-9/12241713_10153704306749140_6388162971090857167_n.jpg?oh=d696302f767da1fecde55173f4c4531f&amp;oe=5730F7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46627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Possible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CDEMA / CANTO / CTU / ECLAC collaboration to recommend a regional standard for technology and an administrative model</a:t>
            </a:r>
          </a:p>
          <a:p>
            <a:endParaRPr lang="en-US" dirty="0" smtClean="0"/>
          </a:p>
          <a:p>
            <a:r>
              <a:rPr lang="en-US" dirty="0" smtClean="0"/>
              <a:t>Telecoms, NDOs, and Regulators work together to make the case for support from national governments</a:t>
            </a:r>
          </a:p>
          <a:p>
            <a:endParaRPr lang="en-US" dirty="0"/>
          </a:p>
          <a:p>
            <a:r>
              <a:rPr lang="en-US" dirty="0" smtClean="0"/>
              <a:t>Search for funding sources</a:t>
            </a:r>
          </a:p>
          <a:p>
            <a:pPr lvl="1"/>
            <a:r>
              <a:rPr lang="en-US" dirty="0" smtClean="0"/>
              <a:t>Universal Service Funds</a:t>
            </a:r>
          </a:p>
          <a:p>
            <a:pPr lvl="1"/>
            <a:r>
              <a:rPr lang="en-US" dirty="0" smtClean="0"/>
              <a:t>Development Banks</a:t>
            </a:r>
          </a:p>
          <a:p>
            <a:pPr lvl="1"/>
            <a:r>
              <a:rPr lang="en-US" dirty="0" smtClean="0"/>
              <a:t>Caribbean Catastrophe </a:t>
            </a:r>
            <a:r>
              <a:rPr lang="en-US" dirty="0"/>
              <a:t>Risk Insurance Facility (CCRIF) </a:t>
            </a:r>
            <a:endParaRPr lang="en-US" dirty="0" smtClean="0"/>
          </a:p>
          <a:p>
            <a:pPr lvl="1"/>
            <a:r>
              <a:rPr lang="en-US" dirty="0" smtClean="0"/>
              <a:t>Climate Change Adaptation Fund</a:t>
            </a:r>
          </a:p>
          <a:p>
            <a:pPr lvl="1"/>
            <a:r>
              <a:rPr lang="en-US" dirty="0" smtClean="0"/>
              <a:t>Capitalism</a:t>
            </a:r>
          </a:p>
        </p:txBody>
      </p:sp>
    </p:spTree>
    <p:extLst>
      <p:ext uri="{BB962C8B-B14F-4D97-AF65-F5344CB8AC3E}">
        <p14:creationId xmlns:p14="http://schemas.microsoft.com/office/powerpoint/2010/main" val="243441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Robert.Williams@eclac.org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5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>Storm costs to the telecoms industry</a:t>
            </a:r>
            <a:endParaRPr lang="en-TT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435280" cy="568405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96"/>
                <a:gridCol w="2664296"/>
                <a:gridCol w="2880320"/>
                <a:gridCol w="2026568"/>
              </a:tblGrid>
              <a:tr h="400354">
                <a:tc>
                  <a:txBody>
                    <a:bodyPr/>
                    <a:lstStyle/>
                    <a:p>
                      <a:pPr algn="ctr"/>
                      <a:r>
                        <a:rPr lang="en-TT" dirty="0" smtClean="0"/>
                        <a:t>Year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dirty="0" smtClean="0"/>
                        <a:t>Storm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dirty="0" smtClean="0"/>
                        <a:t>Country</a:t>
                      </a:r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dirty="0" smtClean="0"/>
                        <a:t>Cost </a:t>
                      </a:r>
                    </a:p>
                    <a:p>
                      <a:pPr algn="ctr"/>
                      <a:r>
                        <a:rPr lang="en-TT" sz="1400" i="1" dirty="0" smtClean="0"/>
                        <a:t>(Millions of USD)</a:t>
                      </a:r>
                      <a:endParaRPr lang="en-TT" i="1" dirty="0"/>
                    </a:p>
                  </a:txBody>
                  <a:tcPr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2004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Ivan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Jamaica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 smtClean="0"/>
                        <a:t>25.6            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2004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Ivan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Cayman Islands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95.4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2004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Francis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The Bahamas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21.6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2004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Jeanne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The Bahamas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15.5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2007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Dean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Saint Lucia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0.7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2007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Dean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Dominica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5.7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668400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2008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 smtClean="0"/>
                        <a:t>Tropical Storm </a:t>
                      </a:r>
                      <a:r>
                        <a:rPr lang="en-TT" sz="2000" u="none" strike="noStrike" dirty="0"/>
                        <a:t>Hannah </a:t>
                      </a:r>
                      <a:endParaRPr lang="en-TT" sz="2000" u="none" strike="noStrike" dirty="0" smtClean="0"/>
                    </a:p>
                    <a:p>
                      <a:pPr algn="l" fontAlgn="ctr"/>
                      <a:r>
                        <a:rPr lang="en-TT" sz="2000" u="none" strike="noStrike" dirty="0" smtClean="0"/>
                        <a:t>Hurricane </a:t>
                      </a:r>
                      <a:r>
                        <a:rPr lang="en-TT" sz="2000" u="none" strike="noStrike" dirty="0"/>
                        <a:t>Ike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Turks and Caicos Islands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3.3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2008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</a:t>
                      </a:r>
                      <a:r>
                        <a:rPr lang="en-TT" sz="2000" u="none" strike="noStrike" dirty="0" err="1"/>
                        <a:t>Paloma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Cayman Islands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4.7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2010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Tomas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Saint Lucia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6.7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2012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Sandy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Jamaica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0.8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2015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 smtClean="0"/>
                        <a:t>Tropical Storm </a:t>
                      </a:r>
                      <a:r>
                        <a:rPr lang="en-TT" sz="2000" u="none" strike="noStrike" dirty="0"/>
                        <a:t>Erika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Dominica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10.0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  <a:tr h="400354"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2015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Hurricane Joaquin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TT" sz="2000" u="none" strike="noStrike" dirty="0"/>
                        <a:t>The Bahamas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n-TT" sz="2000" b="1" u="none" strike="noStrike" dirty="0"/>
                        <a:t>22.0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720000" marT="46800" marB="46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6056" y="6550223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400" dirty="0" smtClean="0"/>
              <a:t>Source: ECLAC; collected from official figures</a:t>
            </a:r>
            <a:endParaRPr lang="en-T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ECLAC and CANTO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Goal: To strengthen the relationship between telecommunications companies and National Disaster </a:t>
            </a:r>
            <a:r>
              <a:rPr lang="en-US" dirty="0" smtClean="0"/>
              <a:t>Offices (NDOs) </a:t>
            </a:r>
            <a:r>
              <a:rPr lang="en-US" dirty="0" smtClean="0"/>
              <a:t>to </a:t>
            </a:r>
            <a:r>
              <a:rPr lang="en-US" dirty="0" smtClean="0"/>
              <a:t>support</a:t>
            </a:r>
            <a:r>
              <a:rPr lang="en-US" dirty="0" smtClean="0"/>
              <a:t>…</a:t>
            </a: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Disaster planning</a:t>
            </a:r>
          </a:p>
          <a:p>
            <a:pPr lvl="1"/>
            <a:r>
              <a:rPr lang="en-US" dirty="0" smtClean="0"/>
              <a:t>Public early warning systems</a:t>
            </a:r>
          </a:p>
          <a:p>
            <a:pPr lvl="1"/>
            <a:r>
              <a:rPr lang="en-US" dirty="0" smtClean="0"/>
              <a:t>Improved disaster response</a:t>
            </a:r>
          </a:p>
          <a:p>
            <a:pPr lvl="1"/>
            <a:r>
              <a:rPr lang="en-US" dirty="0" smtClean="0"/>
              <a:t>Outreach to disaster-affected communities</a:t>
            </a:r>
          </a:p>
          <a:p>
            <a:pPr lvl="1"/>
            <a:r>
              <a:rPr lang="en-US" dirty="0" smtClean="0"/>
              <a:t>Post disaster damage and loss assessment </a:t>
            </a:r>
            <a:endParaRPr lang="en-TT" dirty="0" smtClean="0"/>
          </a:p>
          <a:p>
            <a:endParaRPr lang="en-T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472608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5100" dirty="0" smtClean="0"/>
              <a:t>2013 ECLAC Study on ICT for Disaster Risk Management in the Caribbean</a:t>
            </a:r>
          </a:p>
          <a:p>
            <a:endParaRPr lang="en-US" sz="5100" dirty="0"/>
          </a:p>
          <a:p>
            <a:r>
              <a:rPr lang="en-US" sz="5100" dirty="0" smtClean="0"/>
              <a:t>Participation in CANTO Disaster Recovery Planning (DRP) Committee</a:t>
            </a:r>
          </a:p>
          <a:p>
            <a:pPr lvl="1"/>
            <a:r>
              <a:rPr lang="en-US" sz="3800" dirty="0" smtClean="0"/>
              <a:t>Simulated Hurricane Drill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r>
              <a:rPr lang="en-US" sz="5100" dirty="0" smtClean="0"/>
              <a:t>Interviews with National </a:t>
            </a:r>
            <a:r>
              <a:rPr lang="en-US" sz="5100" dirty="0"/>
              <a:t>D</a:t>
            </a:r>
            <a:r>
              <a:rPr lang="en-US" sz="5100" dirty="0" smtClean="0"/>
              <a:t>isaster Organizations and CDEMA</a:t>
            </a:r>
          </a:p>
          <a:p>
            <a:pPr lvl="1"/>
            <a:r>
              <a:rPr lang="en-US" sz="3800" dirty="0" smtClean="0"/>
              <a:t>British Virgin Islands</a:t>
            </a:r>
          </a:p>
          <a:p>
            <a:pPr lvl="1"/>
            <a:r>
              <a:rPr lang="en-US" sz="3800" dirty="0" smtClean="0"/>
              <a:t>Cayman Islands</a:t>
            </a:r>
          </a:p>
          <a:p>
            <a:pPr lvl="1"/>
            <a:r>
              <a:rPr lang="en-US" sz="3800" dirty="0" smtClean="0"/>
              <a:t>Jamaica</a:t>
            </a:r>
          </a:p>
          <a:p>
            <a:pPr lvl="1"/>
            <a:r>
              <a:rPr lang="en-US" sz="3800" dirty="0" smtClean="0"/>
              <a:t>Montserrat</a:t>
            </a:r>
          </a:p>
          <a:p>
            <a:pPr lvl="1"/>
            <a:r>
              <a:rPr lang="en-US" sz="3800" dirty="0" smtClean="0"/>
              <a:t>Saint Lucia</a:t>
            </a:r>
          </a:p>
          <a:p>
            <a:pPr lvl="1"/>
            <a:r>
              <a:rPr lang="en-US" sz="3800" dirty="0" smtClean="0"/>
              <a:t>Trinidad and Tobago</a:t>
            </a:r>
          </a:p>
          <a:p>
            <a:pPr lvl="1"/>
            <a:r>
              <a:rPr lang="en-US" sz="3800" dirty="0" smtClean="0"/>
              <a:t>CDEMA</a:t>
            </a:r>
          </a:p>
          <a:p>
            <a:pPr lvl="1"/>
            <a:endParaRPr lang="en-US" sz="3800" dirty="0" smtClean="0"/>
          </a:p>
          <a:p>
            <a:r>
              <a:rPr lang="en-US" sz="5100" dirty="0" smtClean="0"/>
              <a:t>Damage and Loss Assessments</a:t>
            </a:r>
          </a:p>
          <a:p>
            <a:pPr lvl="1"/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58643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204864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National Disaster Office (NDO)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4595976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National Emergency </a:t>
            </a: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Operations Centre </a:t>
            </a:r>
            <a:r>
              <a:rPr lang="en-US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(NEOC</a:t>
            </a: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)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901" y="3270881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Telco</a:t>
            </a:r>
            <a:endParaRPr lang="en-GB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7900" y="2194808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Regulator</a:t>
            </a:r>
            <a:endParaRPr lang="en-GB" sz="1100">
              <a:effectLst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7901" y="4631698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Utility/Telco Disaster </a:t>
            </a:r>
            <a:r>
              <a:rPr lang="en-US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Mgmt. </a:t>
            </a: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Committee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>
          <a:xfrm>
            <a:off x="6753226" y="3956681"/>
            <a:ext cx="0" cy="6750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  <a:endCxn id="6" idx="0"/>
          </p:cNvCxnSpPr>
          <p:nvPr/>
        </p:nvCxnSpPr>
        <p:spPr>
          <a:xfrm>
            <a:off x="6753225" y="2880608"/>
            <a:ext cx="1" cy="390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4306466" y="4964622"/>
            <a:ext cx="1751435" cy="99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Multidocument 11"/>
          <p:cNvSpPr/>
          <p:nvPr/>
        </p:nvSpPr>
        <p:spPr>
          <a:xfrm>
            <a:off x="4637589" y="5589240"/>
            <a:ext cx="885825" cy="619125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National Disaster Plan</a:t>
            </a:r>
            <a:endParaRPr lang="en-GB" sz="1000" dirty="0">
              <a:effectLst/>
              <a:ea typeface="Calibri"/>
              <a:cs typeface="Times New Roman"/>
            </a:endParaRPr>
          </a:p>
        </p:txBody>
      </p:sp>
      <p:sp>
        <p:nvSpPr>
          <p:cNvPr id="13" name="Flowchart: Multidocument 12"/>
          <p:cNvSpPr/>
          <p:nvPr/>
        </p:nvSpPr>
        <p:spPr>
          <a:xfrm>
            <a:off x="4505071" y="3509721"/>
            <a:ext cx="906842" cy="6477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Telco Disaster Plan</a:t>
            </a:r>
            <a:endParaRPr lang="en-GB" sz="1000" dirty="0">
              <a:effectLst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879537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Government Ministry </a:t>
            </a:r>
            <a:r>
              <a:rPr lang="en-US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w/ </a:t>
            </a: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Disaster Mgmt. responsibility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7901" y="879537"/>
            <a:ext cx="139065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Government Ministry </a:t>
            </a:r>
            <a:r>
              <a:rPr lang="en-US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w/Telecoms </a:t>
            </a: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responsibility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2165" y="4005063"/>
            <a:ext cx="1390650" cy="856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Coordination &amp; Regional Response Mechanisms (RRM) via CDEMA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8" name="Elbow Connector 17"/>
          <p:cNvCxnSpPr>
            <a:stCxn id="16" idx="3"/>
          </p:cNvCxnSpPr>
          <p:nvPr/>
        </p:nvCxnSpPr>
        <p:spPr>
          <a:xfrm flipV="1">
            <a:off x="2362815" y="2890666"/>
            <a:ext cx="769025" cy="154239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1"/>
            <a:endCxn id="13" idx="3"/>
          </p:cNvCxnSpPr>
          <p:nvPr/>
        </p:nvCxnSpPr>
        <p:spPr>
          <a:xfrm rot="10800000" flipV="1">
            <a:off x="5411913" y="3613781"/>
            <a:ext cx="645988" cy="2197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1"/>
            <a:endCxn id="13" idx="0"/>
          </p:cNvCxnSpPr>
          <p:nvPr/>
        </p:nvCxnSpPr>
        <p:spPr>
          <a:xfrm rot="10800000" flipV="1">
            <a:off x="5020880" y="2537707"/>
            <a:ext cx="1037021" cy="972013"/>
          </a:xfrm>
          <a:prstGeom prst="bentConnector2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3"/>
          </p:cNvCxnSpPr>
          <p:nvPr/>
        </p:nvCxnSpPr>
        <p:spPr>
          <a:xfrm>
            <a:off x="4306466" y="2547764"/>
            <a:ext cx="582316" cy="971202"/>
          </a:xfrm>
          <a:prstGeom prst="bentConnector2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  <a:endCxn id="15" idx="1"/>
          </p:cNvCxnSpPr>
          <p:nvPr/>
        </p:nvCxnSpPr>
        <p:spPr>
          <a:xfrm>
            <a:off x="4306466" y="1222437"/>
            <a:ext cx="1751435" cy="0"/>
          </a:xfrm>
          <a:prstGeom prst="straightConnector1">
            <a:avLst/>
          </a:prstGeom>
          <a:ln w="25400"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2"/>
          </p:cNvCxnSpPr>
          <p:nvPr/>
        </p:nvCxnSpPr>
        <p:spPr>
          <a:xfrm rot="16200000" flipH="1">
            <a:off x="4344440" y="4683884"/>
            <a:ext cx="1471001" cy="369015"/>
          </a:xfrm>
          <a:prstGeom prst="bentConnector3">
            <a:avLst>
              <a:gd name="adj1" fmla="val 16892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2"/>
            <a:endCxn id="12" idx="1"/>
          </p:cNvCxnSpPr>
          <p:nvPr/>
        </p:nvCxnSpPr>
        <p:spPr>
          <a:xfrm rot="16200000" flipH="1">
            <a:off x="3815852" y="5077065"/>
            <a:ext cx="617027" cy="102644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95936" y="2890664"/>
            <a:ext cx="0" cy="17053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827584" y="873978"/>
            <a:ext cx="1657381" cy="1906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External and regional entities such as: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Intl. agencies, FEMA, </a:t>
            </a:r>
            <a:r>
              <a:rPr lang="en-US" sz="1000" dirty="0" smtClean="0">
                <a:solidFill>
                  <a:srgbClr val="000000"/>
                </a:solidFill>
                <a:ea typeface="Calibri"/>
                <a:cs typeface="Times New Roman"/>
              </a:rPr>
              <a:t>U.S. </a:t>
            </a: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Military</a:t>
            </a:r>
            <a:endParaRPr lang="en-GB" sz="10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CTU, ITU, Technical Advisory Council</a:t>
            </a:r>
            <a:endParaRPr lang="en-GB" sz="10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Council of Ministers </a:t>
            </a:r>
            <a:endParaRPr lang="en-GB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4860032" y="4157421"/>
            <a:ext cx="999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Is it aligned  to?</a:t>
            </a:r>
            <a:endParaRPr lang="en-GB" sz="10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3930213" y="5919083"/>
            <a:ext cx="641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Executes</a:t>
            </a:r>
            <a:endParaRPr lang="en-GB" sz="10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4283968" y="5013176"/>
            <a:ext cx="762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Reports to</a:t>
            </a:r>
            <a:endParaRPr lang="en-GB" sz="1000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4427984" y="2246675"/>
            <a:ext cx="1332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Is there visibility of?</a:t>
            </a:r>
            <a:endParaRPr lang="en-GB" sz="10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482560" y="1319116"/>
            <a:ext cx="1499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Is there goal congruency?</a:t>
            </a:r>
            <a:endParaRPr lang="en-GB" sz="1000" i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724129" y="4406915"/>
            <a:ext cx="1008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Participates in</a:t>
            </a:r>
            <a:endParaRPr lang="en-GB" sz="1000" i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793575" y="3038763"/>
            <a:ext cx="938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Regulates </a:t>
            </a:r>
            <a:endParaRPr lang="en-GB" sz="1000" i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549681" y="3356992"/>
            <a:ext cx="534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Owns</a:t>
            </a:r>
            <a:endParaRPr lang="en-GB" sz="1000" i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3260158" y="4334907"/>
            <a:ext cx="701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Invokes</a:t>
            </a:r>
            <a:endParaRPr lang="en-GB" sz="1000" i="1" dirty="0"/>
          </a:p>
        </p:txBody>
      </p:sp>
      <p:pic>
        <p:nvPicPr>
          <p:cNvPr id="118" name="Picture 2" descr="C:\Users\shiva\AppData\Local\Microsoft\Windows\Temporary Internet Files\Content.IE5\4A28PSSP\1024px-Emblem-person-orang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445224"/>
            <a:ext cx="440885" cy="4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Rectangle 118"/>
          <p:cNvSpPr/>
          <p:nvPr/>
        </p:nvSpPr>
        <p:spPr>
          <a:xfrm>
            <a:off x="6311988" y="5445224"/>
            <a:ext cx="147252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Emergency Support Function (ESF) </a:t>
            </a:r>
            <a:endParaRPr lang="en-GB" sz="1000" dirty="0">
              <a:effectLst/>
              <a:ea typeface="Calibri"/>
              <a:cs typeface="Times New Roman"/>
            </a:endParaRPr>
          </a:p>
        </p:txBody>
      </p:sp>
      <p:sp>
        <p:nvSpPr>
          <p:cNvPr id="146" name="Flowchart: Multidocument 145"/>
          <p:cNvSpPr/>
          <p:nvPr/>
        </p:nvSpPr>
        <p:spPr>
          <a:xfrm>
            <a:off x="7672463" y="4005436"/>
            <a:ext cx="906842" cy="6477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License</a:t>
            </a:r>
            <a:endParaRPr lang="en-GB" sz="1000" dirty="0">
              <a:effectLst/>
              <a:ea typeface="Calibri"/>
              <a:cs typeface="Times New Roman"/>
            </a:endParaRPr>
          </a:p>
        </p:txBody>
      </p:sp>
      <p:cxnSp>
        <p:nvCxnSpPr>
          <p:cNvPr id="151" name="Elbow Connector 150"/>
          <p:cNvCxnSpPr>
            <a:stCxn id="7" idx="3"/>
            <a:endCxn id="146" idx="0"/>
          </p:cNvCxnSpPr>
          <p:nvPr/>
        </p:nvCxnSpPr>
        <p:spPr>
          <a:xfrm>
            <a:off x="7448550" y="2537708"/>
            <a:ext cx="739721" cy="1467728"/>
          </a:xfrm>
          <a:prstGeom prst="bentConnector2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6200000" flipH="1">
            <a:off x="7424769" y="3401821"/>
            <a:ext cx="627396" cy="57983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7596336" y="3398803"/>
            <a:ext cx="52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Signs </a:t>
            </a:r>
            <a:endParaRPr lang="en-GB" sz="1000" i="1" dirty="0"/>
          </a:p>
        </p:txBody>
      </p:sp>
      <p:cxnSp>
        <p:nvCxnSpPr>
          <p:cNvPr id="167" name="Straight Arrow Connector 166"/>
          <p:cNvCxnSpPr>
            <a:stCxn id="14" idx="2"/>
            <a:endCxn id="4" idx="0"/>
          </p:cNvCxnSpPr>
          <p:nvPr/>
        </p:nvCxnSpPr>
        <p:spPr>
          <a:xfrm>
            <a:off x="3611141" y="1565337"/>
            <a:ext cx="0" cy="6395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703757" y="1880162"/>
            <a:ext cx="841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Oversight</a:t>
            </a:r>
            <a:endParaRPr lang="en-GB" sz="1000" i="1" dirty="0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6753225" y="1569473"/>
            <a:ext cx="0" cy="6296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843977" y="1894552"/>
            <a:ext cx="841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Oversight</a:t>
            </a:r>
            <a:endParaRPr lang="en-GB" sz="1000" i="1" dirty="0"/>
          </a:p>
        </p:txBody>
      </p:sp>
      <p:sp>
        <p:nvSpPr>
          <p:cNvPr id="173" name="Rectangle 172"/>
          <p:cNvSpPr/>
          <p:nvPr/>
        </p:nvSpPr>
        <p:spPr>
          <a:xfrm>
            <a:off x="7582072" y="4638908"/>
            <a:ext cx="12241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00" i="1" dirty="0">
                <a:solidFill>
                  <a:srgbClr val="000000"/>
                </a:solidFill>
                <a:ea typeface="Calibri"/>
                <a:cs typeface="Times New Roman"/>
              </a:rPr>
              <a:t>D</a:t>
            </a:r>
            <a:r>
              <a:rPr lang="en-US" sz="1000" i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isaster mgmt. obligations within?</a:t>
            </a:r>
            <a:endParaRPr lang="en-GB" sz="1000" i="1" dirty="0">
              <a:effectLst/>
              <a:ea typeface="Calibri"/>
              <a:cs typeface="Times New Roman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91680" y="2996952"/>
            <a:ext cx="12937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i="1" dirty="0" smtClean="0"/>
              <a:t>International assistance, technical advisory and policy setting intervention</a:t>
            </a:r>
            <a:endParaRPr lang="en-US" sz="1000" i="1" dirty="0"/>
          </a:p>
        </p:txBody>
      </p:sp>
      <p:cxnSp>
        <p:nvCxnSpPr>
          <p:cNvPr id="176" name="Straight Arrow Connector 175"/>
          <p:cNvCxnSpPr>
            <a:stCxn id="82" idx="2"/>
            <a:endCxn id="16" idx="0"/>
          </p:cNvCxnSpPr>
          <p:nvPr/>
        </p:nvCxnSpPr>
        <p:spPr>
          <a:xfrm>
            <a:off x="1656275" y="2780928"/>
            <a:ext cx="11215" cy="122413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3138533" y="2924944"/>
            <a:ext cx="696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Supports</a:t>
            </a:r>
            <a:endParaRPr lang="en-GB" sz="1000" i="1" dirty="0"/>
          </a:p>
        </p:txBody>
      </p:sp>
      <p:cxnSp>
        <p:nvCxnSpPr>
          <p:cNvPr id="216" name="Elbow Connector 215"/>
          <p:cNvCxnSpPr>
            <a:stCxn id="16" idx="3"/>
            <a:endCxn id="5" idx="1"/>
          </p:cNvCxnSpPr>
          <p:nvPr/>
        </p:nvCxnSpPr>
        <p:spPr>
          <a:xfrm>
            <a:off x="2362815" y="4433064"/>
            <a:ext cx="553001" cy="50581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2195736" y="5013176"/>
            <a:ext cx="696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Supports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03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27384"/>
            <a:ext cx="6215480" cy="31407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212976"/>
            <a:ext cx="8784976" cy="41044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Measures need to be put in place to </a:t>
            </a:r>
            <a:r>
              <a:rPr lang="en-US" dirty="0"/>
              <a:t>ensure first responders and disaster response </a:t>
            </a:r>
            <a:r>
              <a:rPr lang="en-US" dirty="0" smtClean="0"/>
              <a:t>personnel </a:t>
            </a:r>
            <a:r>
              <a:rPr lang="en-US" dirty="0"/>
              <a:t>have priority access to networks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Emergency Operations Center (EOC) </a:t>
            </a:r>
            <a:r>
              <a:rPr lang="en-US" dirty="0"/>
              <a:t>should be </a:t>
            </a:r>
            <a:r>
              <a:rPr lang="en-US" dirty="0" smtClean="0"/>
              <a:t>the </a:t>
            </a:r>
            <a:r>
              <a:rPr lang="en-US" dirty="0"/>
              <a:t>information and communications focal point of the government </a:t>
            </a:r>
            <a:r>
              <a:rPr lang="en-US" dirty="0" smtClean="0"/>
              <a:t>during </a:t>
            </a:r>
            <a:r>
              <a:rPr lang="en-US" dirty="0"/>
              <a:t>and immediately after the disaster. </a:t>
            </a:r>
            <a:endParaRPr lang="en-US" dirty="0" smtClean="0"/>
          </a:p>
          <a:p>
            <a:r>
              <a:rPr lang="en-US" dirty="0" smtClean="0"/>
              <a:t>Telecommunications </a:t>
            </a:r>
            <a:r>
              <a:rPr lang="en-US" dirty="0"/>
              <a:t>companies should be </a:t>
            </a:r>
            <a:r>
              <a:rPr lang="en-US" dirty="0" smtClean="0"/>
              <a:t>required </a:t>
            </a:r>
            <a:r>
              <a:rPr lang="en-US" dirty="0"/>
              <a:t>to make regular daily reports to the EOC as they assess and repair damages. </a:t>
            </a:r>
            <a:endParaRPr lang="en-US" dirty="0" smtClean="0"/>
          </a:p>
          <a:p>
            <a:r>
              <a:rPr lang="en-US" dirty="0" smtClean="0"/>
              <a:t>The EOC </a:t>
            </a:r>
            <a:r>
              <a:rPr lang="en-US" dirty="0"/>
              <a:t>should provide </a:t>
            </a:r>
            <a:r>
              <a:rPr lang="en-US" dirty="0" smtClean="0"/>
              <a:t>a standard </a:t>
            </a:r>
            <a:r>
              <a:rPr lang="en-US" dirty="0"/>
              <a:t>template for reporting which is linked to an emergency </a:t>
            </a:r>
            <a:r>
              <a:rPr lang="en-US" dirty="0" smtClean="0"/>
              <a:t>management </a:t>
            </a:r>
            <a:r>
              <a:rPr lang="en-US" dirty="0"/>
              <a:t>information system.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3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TT" dirty="0" smtClean="0"/>
              <a:t>	Recommends that telecommunications operators and National Disaster Offices enter into </a:t>
            </a:r>
            <a:r>
              <a:rPr lang="en-TT" b="1" dirty="0" smtClean="0"/>
              <a:t>“</a:t>
            </a:r>
            <a:r>
              <a:rPr lang="en-TT" b="1" dirty="0" smtClean="0"/>
              <a:t>formalized </a:t>
            </a:r>
            <a:r>
              <a:rPr lang="en-TT" b="1" dirty="0" smtClean="0"/>
              <a:t>agreements with regard to supporting disaster response and recovery </a:t>
            </a:r>
            <a:r>
              <a:rPr lang="en-TT" b="1" dirty="0" smtClean="0"/>
              <a:t>operations.”</a:t>
            </a:r>
            <a:endParaRPr lang="en-TT" b="1" dirty="0" smtClean="0"/>
          </a:p>
          <a:p>
            <a:endParaRPr lang="en-TT" dirty="0" smtClean="0"/>
          </a:p>
          <a:p>
            <a:pPr>
              <a:buNone/>
            </a:pPr>
            <a:endParaRPr lang="en-T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4690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Formalized agreements between Telecoms and National Disaster Offices (NDOs)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already some formalized documents and processes</a:t>
            </a:r>
          </a:p>
          <a:p>
            <a:pPr lvl="1"/>
            <a:r>
              <a:rPr lang="en-US" dirty="0" smtClean="0"/>
              <a:t>Operators license</a:t>
            </a:r>
          </a:p>
          <a:p>
            <a:pPr lvl="1"/>
            <a:r>
              <a:rPr lang="en-US" dirty="0" smtClean="0"/>
              <a:t>National Disaster Plan </a:t>
            </a:r>
          </a:p>
          <a:p>
            <a:pPr lvl="1"/>
            <a:r>
              <a:rPr lang="en-US" dirty="0" smtClean="0"/>
              <a:t>Telecom participation in disaster management committees</a:t>
            </a:r>
          </a:p>
          <a:p>
            <a:r>
              <a:rPr lang="en-US" dirty="0" smtClean="0"/>
              <a:t>Gaps:</a:t>
            </a:r>
            <a:endParaRPr lang="en-US" dirty="0"/>
          </a:p>
          <a:p>
            <a:pPr lvl="1"/>
            <a:r>
              <a:rPr lang="en-US" dirty="0" smtClean="0"/>
              <a:t>Operational agreements are with regulators, not NDOs</a:t>
            </a:r>
          </a:p>
          <a:p>
            <a:pPr lvl="1"/>
            <a:r>
              <a:rPr lang="en-US" dirty="0" smtClean="0"/>
              <a:t>Lack of congruency between telecom recovery plan and National Disaster Plan</a:t>
            </a:r>
          </a:p>
          <a:p>
            <a:pPr lvl="1"/>
            <a:r>
              <a:rPr lang="en-US" dirty="0" smtClean="0"/>
              <a:t>Absence of clear reporting lines and post-disaster information sharing mechanism</a:t>
            </a:r>
          </a:p>
          <a:p>
            <a:pPr lvl="1"/>
            <a:r>
              <a:rPr lang="en-US" dirty="0" smtClean="0"/>
              <a:t>Telecom reluctance to share status information</a:t>
            </a:r>
          </a:p>
          <a:p>
            <a:pPr lvl="1"/>
            <a:r>
              <a:rPr lang="en-US" dirty="0" smtClean="0"/>
              <a:t>Lack of </a:t>
            </a:r>
            <a:r>
              <a:rPr lang="en-US" dirty="0" err="1" smtClean="0"/>
              <a:t>telcom</a:t>
            </a:r>
            <a:r>
              <a:rPr lang="en-US" dirty="0" smtClean="0"/>
              <a:t> participation in Post Disaster Needs Assessment/Damage and Loss Assessment process</a:t>
            </a:r>
          </a:p>
        </p:txBody>
      </p:sp>
    </p:spTree>
    <p:extLst>
      <p:ext uri="{BB962C8B-B14F-4D97-AF65-F5344CB8AC3E}">
        <p14:creationId xmlns:p14="http://schemas.microsoft.com/office/powerpoint/2010/main" val="18047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823</Words>
  <Application>Microsoft Office PowerPoint</Application>
  <PresentationFormat>On-screen Show (4:3)</PresentationFormat>
  <Paragraphs>196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Storm costs to the telecoms industry</vt:lpstr>
      <vt:lpstr>ECLAC and CANTO</vt:lpstr>
      <vt:lpstr>Sources of information</vt:lpstr>
      <vt:lpstr>PowerPoint Presentation</vt:lpstr>
      <vt:lpstr>PowerPoint Presentation</vt:lpstr>
      <vt:lpstr>PowerPoint Presentation</vt:lpstr>
      <vt:lpstr>Formalized agreements between Telecoms and National Disaster Offices (NDOs)</vt:lpstr>
      <vt:lpstr>Checklist for formalized agreements</vt:lpstr>
      <vt:lpstr>Post-disaster status reporting</vt:lpstr>
      <vt:lpstr>Standardized Damage and Loss Reporting Form</vt:lpstr>
      <vt:lpstr>PowerPoint Presentation</vt:lpstr>
      <vt:lpstr>Using Call Detail Records to Analyze Population Displacement</vt:lpstr>
      <vt:lpstr>“There was no warning.”</vt:lpstr>
      <vt:lpstr>PowerPoint Presentation</vt:lpstr>
      <vt:lpstr>SMS-based Public Warning Systems</vt:lpstr>
      <vt:lpstr>Cell Broadcasting</vt:lpstr>
      <vt:lpstr>“The telephone company is just not interested in supporting cell broadcasts, even in a limited way.” </vt:lpstr>
      <vt:lpstr>Possible way forward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rwilliams</dc:creator>
  <cp:lastModifiedBy>Bobby Williams</cp:lastModifiedBy>
  <cp:revision>36</cp:revision>
  <dcterms:created xsi:type="dcterms:W3CDTF">2016-01-25T20:10:23Z</dcterms:created>
  <dcterms:modified xsi:type="dcterms:W3CDTF">2016-02-02T12:42:05Z</dcterms:modified>
</cp:coreProperties>
</file>