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60" r:id="rId5"/>
    <p:sldId id="268" r:id="rId6"/>
    <p:sldId id="262" r:id="rId7"/>
    <p:sldId id="286" r:id="rId8"/>
    <p:sldId id="289" r:id="rId9"/>
    <p:sldId id="296" r:id="rId10"/>
    <p:sldId id="297" r:id="rId11"/>
    <p:sldId id="264" r:id="rId12"/>
    <p:sldId id="292" r:id="rId13"/>
    <p:sldId id="304" r:id="rId14"/>
    <p:sldId id="298" r:id="rId15"/>
    <p:sldId id="265" r:id="rId16"/>
    <p:sldId id="299" r:id="rId17"/>
    <p:sldId id="300" r:id="rId18"/>
    <p:sldId id="303" r:id="rId19"/>
    <p:sldId id="302" r:id="rId20"/>
    <p:sldId id="267" r:id="rId21"/>
    <p:sldId id="305" r:id="rId22"/>
    <p:sldId id="310" r:id="rId23"/>
    <p:sldId id="306" r:id="rId24"/>
    <p:sldId id="308" r:id="rId25"/>
    <p:sldId id="309" r:id="rId26"/>
    <p:sldId id="311" r:id="rId27"/>
    <p:sldId id="276" r:id="rId28"/>
    <p:sldId id="266" r:id="rId29"/>
    <p:sldId id="281"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43"/>
  </p:normalViewPr>
  <p:slideViewPr>
    <p:cSldViewPr snapToGrid="0" snapToObjects="1">
      <p:cViewPr varScale="1">
        <p:scale>
          <a:sx n="92" d="100"/>
          <a:sy n="92" d="100"/>
        </p:scale>
        <p:origin x="-123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9732D6-75BE-40D9-A133-7D15DBCD70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1F67069-C580-4117-BAA8-5619D607C45D}">
      <dgm:prSet phldrT="[Text]" custT="1"/>
      <dgm:spPr/>
      <dgm:t>
        <a:bodyPr/>
        <a:lstStyle/>
        <a:p>
          <a:r>
            <a:rPr lang="en-US" sz="1600" b="1" dirty="0" smtClean="0">
              <a:latin typeface="Calibri"/>
              <a:cs typeface="Calibri"/>
            </a:rPr>
            <a:t>Broadband Diagnostic and Infrastructure maps</a:t>
          </a:r>
        </a:p>
      </dgm:t>
    </dgm:pt>
    <dgm:pt modelId="{A62CFB92-47B3-473B-B014-99A9C05D2B15}" type="parTrans" cxnId="{B3BA8C80-0E21-4AFE-9D78-E2451EBB99A1}">
      <dgm:prSet/>
      <dgm:spPr/>
      <dgm:t>
        <a:bodyPr/>
        <a:lstStyle/>
        <a:p>
          <a:endParaRPr lang="en-US" sz="1400" b="1"/>
        </a:p>
      </dgm:t>
    </dgm:pt>
    <dgm:pt modelId="{97B4EB3C-E0D1-49BF-A5CB-07D389CBB0E4}" type="sibTrans" cxnId="{B3BA8C80-0E21-4AFE-9D78-E2451EBB99A1}">
      <dgm:prSet/>
      <dgm:spPr/>
      <dgm:t>
        <a:bodyPr/>
        <a:lstStyle/>
        <a:p>
          <a:endParaRPr lang="en-US" sz="1400" b="1"/>
        </a:p>
      </dgm:t>
    </dgm:pt>
    <dgm:pt modelId="{3EF87F85-AD29-4594-9FEC-622924BC0A75}">
      <dgm:prSet phldrT="[Text]" custT="1"/>
      <dgm:spPr/>
      <dgm:t>
        <a:bodyPr/>
        <a:lstStyle/>
        <a:p>
          <a:r>
            <a:rPr lang="en-US" sz="1600" b="1" dirty="0" smtClean="0">
              <a:latin typeface="Calibri"/>
              <a:cs typeface="Calibri"/>
            </a:rPr>
            <a:t>ICT awareness and capacity building programs</a:t>
          </a:r>
          <a:endParaRPr lang="en-US" sz="1600" b="1" dirty="0">
            <a:latin typeface="Calibri"/>
            <a:cs typeface="Calibri"/>
          </a:endParaRPr>
        </a:p>
      </dgm:t>
    </dgm:pt>
    <dgm:pt modelId="{A2496D83-AB6D-4554-81AE-8AB9E0FF5628}" type="parTrans" cxnId="{FD5D6D80-D077-452C-B630-1522EDAC3172}">
      <dgm:prSet/>
      <dgm:spPr/>
      <dgm:t>
        <a:bodyPr/>
        <a:lstStyle/>
        <a:p>
          <a:endParaRPr lang="en-US" sz="1400" b="1"/>
        </a:p>
      </dgm:t>
    </dgm:pt>
    <dgm:pt modelId="{0665AD2E-E2F6-4575-A9BB-524EA4118E5F}" type="sibTrans" cxnId="{FD5D6D80-D077-452C-B630-1522EDAC3172}">
      <dgm:prSet/>
      <dgm:spPr/>
      <dgm:t>
        <a:bodyPr/>
        <a:lstStyle/>
        <a:p>
          <a:endParaRPr lang="en-US" sz="1400" b="1"/>
        </a:p>
      </dgm:t>
    </dgm:pt>
    <dgm:pt modelId="{EA9CD5A9-4E9E-44B3-AC0B-F06DC4721B22}">
      <dgm:prSet phldrT="[Text]" custT="1"/>
      <dgm:spPr/>
      <dgm:t>
        <a:bodyPr/>
        <a:lstStyle/>
        <a:p>
          <a:r>
            <a:rPr lang="en-US" sz="1600" b="1" dirty="0" smtClean="0">
              <a:latin typeface="Calibri"/>
              <a:cs typeface="Calibri"/>
            </a:rPr>
            <a:t>Public Policy recommendations for the design of national broadband strategies </a:t>
          </a:r>
          <a:endParaRPr lang="en-US" sz="1600" b="1" dirty="0">
            <a:latin typeface="Calibri"/>
            <a:cs typeface="Calibri"/>
          </a:endParaRPr>
        </a:p>
      </dgm:t>
    </dgm:pt>
    <dgm:pt modelId="{9F7304F1-A040-421A-A886-F9701D46064D}" type="sibTrans" cxnId="{53FDC8DD-66A8-49DF-A2C4-1DC69E26A5C7}">
      <dgm:prSet/>
      <dgm:spPr/>
      <dgm:t>
        <a:bodyPr/>
        <a:lstStyle/>
        <a:p>
          <a:endParaRPr lang="en-US" sz="1400" b="1"/>
        </a:p>
      </dgm:t>
    </dgm:pt>
    <dgm:pt modelId="{C5B70969-025E-4412-B402-0BC4CDDFA73A}" type="parTrans" cxnId="{53FDC8DD-66A8-49DF-A2C4-1DC69E26A5C7}">
      <dgm:prSet/>
      <dgm:spPr/>
      <dgm:t>
        <a:bodyPr/>
        <a:lstStyle/>
        <a:p>
          <a:endParaRPr lang="en-US" sz="1400" b="1"/>
        </a:p>
      </dgm:t>
    </dgm:pt>
    <dgm:pt modelId="{7276B3A3-BF0D-4A9C-9271-4787E7E547DC}">
      <dgm:prSet phldrT="[Text]" custT="1"/>
      <dgm:spPr/>
      <dgm:t>
        <a:bodyPr/>
        <a:lstStyle/>
        <a:p>
          <a:r>
            <a:rPr lang="en-US" sz="1600" b="1" dirty="0" smtClean="0">
              <a:latin typeface="Calibri"/>
              <a:cs typeface="Calibri"/>
            </a:rPr>
            <a:t>Review of legal and regulatory frameworks and current sector trends </a:t>
          </a:r>
          <a:endParaRPr lang="en-US" sz="1600" b="1" dirty="0">
            <a:latin typeface="Calibri"/>
            <a:cs typeface="Calibri"/>
          </a:endParaRPr>
        </a:p>
      </dgm:t>
    </dgm:pt>
    <dgm:pt modelId="{F89A7843-4D73-405D-9E40-3929E70F3DC0}" type="sibTrans" cxnId="{17FA244E-783B-4F58-BFBA-7DB7620A8739}">
      <dgm:prSet/>
      <dgm:spPr/>
      <dgm:t>
        <a:bodyPr/>
        <a:lstStyle/>
        <a:p>
          <a:endParaRPr lang="en-US" sz="1400" b="1"/>
        </a:p>
      </dgm:t>
    </dgm:pt>
    <dgm:pt modelId="{9E793746-90F0-48EF-84E6-EB5F19DF4AE4}" type="parTrans" cxnId="{17FA244E-783B-4F58-BFBA-7DB7620A8739}">
      <dgm:prSet/>
      <dgm:spPr/>
      <dgm:t>
        <a:bodyPr/>
        <a:lstStyle/>
        <a:p>
          <a:endParaRPr lang="en-US" sz="1400" b="1"/>
        </a:p>
      </dgm:t>
    </dgm:pt>
    <dgm:pt modelId="{C615A742-D002-4467-9173-41B6EDD85401}" type="pres">
      <dgm:prSet presAssocID="{ED9732D6-75BE-40D9-A133-7D15DBCD70CB}" presName="diagram" presStyleCnt="0">
        <dgm:presLayoutVars>
          <dgm:dir/>
          <dgm:resizeHandles val="exact"/>
        </dgm:presLayoutVars>
      </dgm:prSet>
      <dgm:spPr/>
      <dgm:t>
        <a:bodyPr/>
        <a:lstStyle/>
        <a:p>
          <a:endParaRPr lang="en-US"/>
        </a:p>
      </dgm:t>
    </dgm:pt>
    <dgm:pt modelId="{D75F58D4-5390-4EDE-8E6F-5C1DB09DD467}" type="pres">
      <dgm:prSet presAssocID="{B1F67069-C580-4117-BAA8-5619D607C45D}" presName="node" presStyleLbl="node1" presStyleIdx="0" presStyleCnt="4">
        <dgm:presLayoutVars>
          <dgm:bulletEnabled val="1"/>
        </dgm:presLayoutVars>
      </dgm:prSet>
      <dgm:spPr/>
      <dgm:t>
        <a:bodyPr/>
        <a:lstStyle/>
        <a:p>
          <a:endParaRPr lang="en-US"/>
        </a:p>
      </dgm:t>
    </dgm:pt>
    <dgm:pt modelId="{4A5CCD31-0B10-4908-A04F-D6879C8321B6}" type="pres">
      <dgm:prSet presAssocID="{97B4EB3C-E0D1-49BF-A5CB-07D389CBB0E4}" presName="sibTrans" presStyleCnt="0"/>
      <dgm:spPr/>
    </dgm:pt>
    <dgm:pt modelId="{DB4E2F05-07EA-4806-AB1B-9BCFFF77C76A}" type="pres">
      <dgm:prSet presAssocID="{7276B3A3-BF0D-4A9C-9271-4787E7E547DC}" presName="node" presStyleLbl="node1" presStyleIdx="1" presStyleCnt="4">
        <dgm:presLayoutVars>
          <dgm:bulletEnabled val="1"/>
        </dgm:presLayoutVars>
      </dgm:prSet>
      <dgm:spPr/>
      <dgm:t>
        <a:bodyPr/>
        <a:lstStyle/>
        <a:p>
          <a:endParaRPr lang="en-US"/>
        </a:p>
      </dgm:t>
    </dgm:pt>
    <dgm:pt modelId="{2B1B3CEA-4868-4593-8C27-DD0A9C4D4B95}" type="pres">
      <dgm:prSet presAssocID="{F89A7843-4D73-405D-9E40-3929E70F3DC0}" presName="sibTrans" presStyleCnt="0"/>
      <dgm:spPr/>
    </dgm:pt>
    <dgm:pt modelId="{938438AB-A705-4FD5-879D-AA3D072B1360}" type="pres">
      <dgm:prSet presAssocID="{3EF87F85-AD29-4594-9FEC-622924BC0A75}" presName="node" presStyleLbl="node1" presStyleIdx="2" presStyleCnt="4">
        <dgm:presLayoutVars>
          <dgm:bulletEnabled val="1"/>
        </dgm:presLayoutVars>
      </dgm:prSet>
      <dgm:spPr/>
      <dgm:t>
        <a:bodyPr/>
        <a:lstStyle/>
        <a:p>
          <a:endParaRPr lang="en-US"/>
        </a:p>
      </dgm:t>
    </dgm:pt>
    <dgm:pt modelId="{14EC3E2C-CB37-4CEC-A0A0-00444DE5B5BF}" type="pres">
      <dgm:prSet presAssocID="{0665AD2E-E2F6-4575-A9BB-524EA4118E5F}" presName="sibTrans" presStyleCnt="0"/>
      <dgm:spPr/>
    </dgm:pt>
    <dgm:pt modelId="{47827B80-12A2-45FB-B4E3-F1AC84527AED}" type="pres">
      <dgm:prSet presAssocID="{EA9CD5A9-4E9E-44B3-AC0B-F06DC4721B22}" presName="node" presStyleLbl="node1" presStyleIdx="3" presStyleCnt="4">
        <dgm:presLayoutVars>
          <dgm:bulletEnabled val="1"/>
        </dgm:presLayoutVars>
      </dgm:prSet>
      <dgm:spPr/>
      <dgm:t>
        <a:bodyPr/>
        <a:lstStyle/>
        <a:p>
          <a:endParaRPr lang="en-US"/>
        </a:p>
      </dgm:t>
    </dgm:pt>
  </dgm:ptLst>
  <dgm:cxnLst>
    <dgm:cxn modelId="{B3BA8C80-0E21-4AFE-9D78-E2451EBB99A1}" srcId="{ED9732D6-75BE-40D9-A133-7D15DBCD70CB}" destId="{B1F67069-C580-4117-BAA8-5619D607C45D}" srcOrd="0" destOrd="0" parTransId="{A62CFB92-47B3-473B-B014-99A9C05D2B15}" sibTransId="{97B4EB3C-E0D1-49BF-A5CB-07D389CBB0E4}"/>
    <dgm:cxn modelId="{FD5D6D80-D077-452C-B630-1522EDAC3172}" srcId="{ED9732D6-75BE-40D9-A133-7D15DBCD70CB}" destId="{3EF87F85-AD29-4594-9FEC-622924BC0A75}" srcOrd="2" destOrd="0" parTransId="{A2496D83-AB6D-4554-81AE-8AB9E0FF5628}" sibTransId="{0665AD2E-E2F6-4575-A9BB-524EA4118E5F}"/>
    <dgm:cxn modelId="{55ED431A-349B-0742-AA36-A2535BCF34B3}" type="presOf" srcId="{7276B3A3-BF0D-4A9C-9271-4787E7E547DC}" destId="{DB4E2F05-07EA-4806-AB1B-9BCFFF77C76A}" srcOrd="0" destOrd="0" presId="urn:microsoft.com/office/officeart/2005/8/layout/default"/>
    <dgm:cxn modelId="{53FDC8DD-66A8-49DF-A2C4-1DC69E26A5C7}" srcId="{ED9732D6-75BE-40D9-A133-7D15DBCD70CB}" destId="{EA9CD5A9-4E9E-44B3-AC0B-F06DC4721B22}" srcOrd="3" destOrd="0" parTransId="{C5B70969-025E-4412-B402-0BC4CDDFA73A}" sibTransId="{9F7304F1-A040-421A-A886-F9701D46064D}"/>
    <dgm:cxn modelId="{E4673BA5-0BAE-FF4F-B2B3-8DC4F959139B}" type="presOf" srcId="{EA9CD5A9-4E9E-44B3-AC0B-F06DC4721B22}" destId="{47827B80-12A2-45FB-B4E3-F1AC84527AED}" srcOrd="0" destOrd="0" presId="urn:microsoft.com/office/officeart/2005/8/layout/default"/>
    <dgm:cxn modelId="{59BBA630-30C0-2F49-9CD6-B99D4B25C549}" type="presOf" srcId="{ED9732D6-75BE-40D9-A133-7D15DBCD70CB}" destId="{C615A742-D002-4467-9173-41B6EDD85401}" srcOrd="0" destOrd="0" presId="urn:microsoft.com/office/officeart/2005/8/layout/default"/>
    <dgm:cxn modelId="{49CC90D3-0D88-0841-BA64-EEF9BD838D18}" type="presOf" srcId="{B1F67069-C580-4117-BAA8-5619D607C45D}" destId="{D75F58D4-5390-4EDE-8E6F-5C1DB09DD467}" srcOrd="0" destOrd="0" presId="urn:microsoft.com/office/officeart/2005/8/layout/default"/>
    <dgm:cxn modelId="{EB56B4DA-03B8-7740-8FC0-1B400A6CF5BA}" type="presOf" srcId="{3EF87F85-AD29-4594-9FEC-622924BC0A75}" destId="{938438AB-A705-4FD5-879D-AA3D072B1360}" srcOrd="0" destOrd="0" presId="urn:microsoft.com/office/officeart/2005/8/layout/default"/>
    <dgm:cxn modelId="{17FA244E-783B-4F58-BFBA-7DB7620A8739}" srcId="{ED9732D6-75BE-40D9-A133-7D15DBCD70CB}" destId="{7276B3A3-BF0D-4A9C-9271-4787E7E547DC}" srcOrd="1" destOrd="0" parTransId="{9E793746-90F0-48EF-84E6-EB5F19DF4AE4}" sibTransId="{F89A7843-4D73-405D-9E40-3929E70F3DC0}"/>
    <dgm:cxn modelId="{6EEB1DEE-C41F-7C46-A8D4-7C22EAF9D6C1}" type="presParOf" srcId="{C615A742-D002-4467-9173-41B6EDD85401}" destId="{D75F58D4-5390-4EDE-8E6F-5C1DB09DD467}" srcOrd="0" destOrd="0" presId="urn:microsoft.com/office/officeart/2005/8/layout/default"/>
    <dgm:cxn modelId="{1594F48F-234A-8540-8E6B-9C7A9051A105}" type="presParOf" srcId="{C615A742-D002-4467-9173-41B6EDD85401}" destId="{4A5CCD31-0B10-4908-A04F-D6879C8321B6}" srcOrd="1" destOrd="0" presId="urn:microsoft.com/office/officeart/2005/8/layout/default"/>
    <dgm:cxn modelId="{20C31FE1-13CD-9A42-AE3A-283C8272A463}" type="presParOf" srcId="{C615A742-D002-4467-9173-41B6EDD85401}" destId="{DB4E2F05-07EA-4806-AB1B-9BCFFF77C76A}" srcOrd="2" destOrd="0" presId="urn:microsoft.com/office/officeart/2005/8/layout/default"/>
    <dgm:cxn modelId="{101E6D03-7ED2-EC48-9BB4-5CA782CF439B}" type="presParOf" srcId="{C615A742-D002-4467-9173-41B6EDD85401}" destId="{2B1B3CEA-4868-4593-8C27-DD0A9C4D4B95}" srcOrd="3" destOrd="0" presId="urn:microsoft.com/office/officeart/2005/8/layout/default"/>
    <dgm:cxn modelId="{1CD2AAE6-1BEC-2E43-8920-708FF386CDA7}" type="presParOf" srcId="{C615A742-D002-4467-9173-41B6EDD85401}" destId="{938438AB-A705-4FD5-879D-AA3D072B1360}" srcOrd="4" destOrd="0" presId="urn:microsoft.com/office/officeart/2005/8/layout/default"/>
    <dgm:cxn modelId="{183AC508-884A-0D46-BD36-82BE413C134C}" type="presParOf" srcId="{C615A742-D002-4467-9173-41B6EDD85401}" destId="{14EC3E2C-CB37-4CEC-A0A0-00444DE5B5BF}" srcOrd="5" destOrd="0" presId="urn:microsoft.com/office/officeart/2005/8/layout/default"/>
    <dgm:cxn modelId="{D6C712D1-0AA0-5842-951D-D707B26AB147}" type="presParOf" srcId="{C615A742-D002-4467-9173-41B6EDD85401}" destId="{47827B80-12A2-45FB-B4E3-F1AC84527AE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9732D6-75BE-40D9-A133-7D15DBCD70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1F67069-C580-4117-BAA8-5619D607C45D}">
      <dgm:prSet phldrT="[Text]" custT="1"/>
      <dgm:spPr>
        <a:solidFill>
          <a:srgbClr val="FFFF00"/>
        </a:solidFill>
      </dgm:spPr>
      <dgm:t>
        <a:bodyPr/>
        <a:lstStyle/>
        <a:p>
          <a:r>
            <a:rPr lang="en-US" sz="1600" b="1" dirty="0" smtClean="0">
              <a:solidFill>
                <a:srgbClr val="0000FF"/>
              </a:solidFill>
              <a:latin typeface="Calibri"/>
              <a:cs typeface="Calibri"/>
            </a:rPr>
            <a:t>**Post BIIPAC Implementation Phase**</a:t>
          </a:r>
        </a:p>
      </dgm:t>
    </dgm:pt>
    <dgm:pt modelId="{A62CFB92-47B3-473B-B014-99A9C05D2B15}" type="parTrans" cxnId="{B3BA8C80-0E21-4AFE-9D78-E2451EBB99A1}">
      <dgm:prSet/>
      <dgm:spPr/>
      <dgm:t>
        <a:bodyPr/>
        <a:lstStyle/>
        <a:p>
          <a:endParaRPr lang="en-US" sz="1400" b="1"/>
        </a:p>
      </dgm:t>
    </dgm:pt>
    <dgm:pt modelId="{97B4EB3C-E0D1-49BF-A5CB-07D389CBB0E4}" type="sibTrans" cxnId="{B3BA8C80-0E21-4AFE-9D78-E2451EBB99A1}">
      <dgm:prSet/>
      <dgm:spPr/>
      <dgm:t>
        <a:bodyPr/>
        <a:lstStyle/>
        <a:p>
          <a:endParaRPr lang="en-US" sz="1400" b="1"/>
        </a:p>
      </dgm:t>
    </dgm:pt>
    <dgm:pt modelId="{C615A742-D002-4467-9173-41B6EDD85401}" type="pres">
      <dgm:prSet presAssocID="{ED9732D6-75BE-40D9-A133-7D15DBCD70CB}" presName="diagram" presStyleCnt="0">
        <dgm:presLayoutVars>
          <dgm:dir/>
          <dgm:resizeHandles val="exact"/>
        </dgm:presLayoutVars>
      </dgm:prSet>
      <dgm:spPr/>
      <dgm:t>
        <a:bodyPr/>
        <a:lstStyle/>
        <a:p>
          <a:endParaRPr lang="en-US"/>
        </a:p>
      </dgm:t>
    </dgm:pt>
    <dgm:pt modelId="{D75F58D4-5390-4EDE-8E6F-5C1DB09DD467}" type="pres">
      <dgm:prSet presAssocID="{B1F67069-C580-4117-BAA8-5619D607C45D}" presName="node" presStyleLbl="node1" presStyleIdx="0" presStyleCnt="1" custScaleX="265327" custLinFactNeighborY="-1144">
        <dgm:presLayoutVars>
          <dgm:bulletEnabled val="1"/>
        </dgm:presLayoutVars>
      </dgm:prSet>
      <dgm:spPr/>
      <dgm:t>
        <a:bodyPr/>
        <a:lstStyle/>
        <a:p>
          <a:endParaRPr lang="en-US"/>
        </a:p>
      </dgm:t>
    </dgm:pt>
  </dgm:ptLst>
  <dgm:cxnLst>
    <dgm:cxn modelId="{B3BA8C80-0E21-4AFE-9D78-E2451EBB99A1}" srcId="{ED9732D6-75BE-40D9-A133-7D15DBCD70CB}" destId="{B1F67069-C580-4117-BAA8-5619D607C45D}" srcOrd="0" destOrd="0" parTransId="{A62CFB92-47B3-473B-B014-99A9C05D2B15}" sibTransId="{97B4EB3C-E0D1-49BF-A5CB-07D389CBB0E4}"/>
    <dgm:cxn modelId="{B79EBABF-7EA9-6541-B962-35A0DD77864D}" type="presOf" srcId="{B1F67069-C580-4117-BAA8-5619D607C45D}" destId="{D75F58D4-5390-4EDE-8E6F-5C1DB09DD467}" srcOrd="0" destOrd="0" presId="urn:microsoft.com/office/officeart/2005/8/layout/default"/>
    <dgm:cxn modelId="{FE41F6B2-646D-1041-85BA-DB8F9122AAF8}" type="presOf" srcId="{ED9732D6-75BE-40D9-A133-7D15DBCD70CB}" destId="{C615A742-D002-4467-9173-41B6EDD85401}" srcOrd="0" destOrd="0" presId="urn:microsoft.com/office/officeart/2005/8/layout/default"/>
    <dgm:cxn modelId="{7F9D5648-51E1-1742-B61B-11D75C0BD927}" type="presParOf" srcId="{C615A742-D002-4467-9173-41B6EDD85401}" destId="{D75F58D4-5390-4EDE-8E6F-5C1DB09DD467}"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32B07-9CE7-C945-AFE5-1B6F05A96FE6}"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D97D6176-CADA-0E46-AC1B-9661B86C3E0A}">
      <dgm:prSet custT="1"/>
      <dgm:spPr/>
      <dgm:t>
        <a:bodyPr/>
        <a:lstStyle/>
        <a:p>
          <a:pPr rtl="0"/>
          <a:r>
            <a:rPr lang="en-US" sz="1800" b="1" dirty="0" smtClean="0"/>
            <a:t>Broadband diagnosis and infrastructure maps</a:t>
          </a:r>
          <a:endParaRPr lang="en-US" sz="1800" b="1" dirty="0"/>
        </a:p>
      </dgm:t>
    </dgm:pt>
    <dgm:pt modelId="{1269B277-9AF7-2048-817D-9177D41A1474}" type="parTrans" cxnId="{22B571F1-CC6D-B042-91CC-FEBAF2C89B00}">
      <dgm:prSet/>
      <dgm:spPr/>
      <dgm:t>
        <a:bodyPr/>
        <a:lstStyle/>
        <a:p>
          <a:endParaRPr lang="en-US"/>
        </a:p>
      </dgm:t>
    </dgm:pt>
    <dgm:pt modelId="{B6310187-F85A-4E4F-8FBF-BC454D56F775}" type="sibTrans" cxnId="{22B571F1-CC6D-B042-91CC-FEBAF2C89B00}">
      <dgm:prSet/>
      <dgm:spPr/>
      <dgm:t>
        <a:bodyPr/>
        <a:lstStyle/>
        <a:p>
          <a:endParaRPr lang="en-US"/>
        </a:p>
      </dgm:t>
    </dgm:pt>
    <dgm:pt modelId="{7A2A7E16-7161-2F41-914C-78551F6A1CE0}">
      <dgm:prSet custT="1"/>
      <dgm:spPr/>
      <dgm:t>
        <a:bodyPr/>
        <a:lstStyle/>
        <a:p>
          <a:pPr rtl="0"/>
          <a:r>
            <a:rPr lang="en-US" sz="1800" dirty="0" smtClean="0"/>
            <a:t>- Conclusions and policy recommendations for improvement in Broadband uptake in each participating Caribbean country. </a:t>
          </a:r>
          <a:endParaRPr lang="en-US" sz="1800" dirty="0"/>
        </a:p>
      </dgm:t>
    </dgm:pt>
    <dgm:pt modelId="{11A23D93-C6C5-C540-A3E3-C03465E84FEA}" type="parTrans" cxnId="{D36837A8-B42B-7D4A-8878-FAFD481E90E4}">
      <dgm:prSet/>
      <dgm:spPr/>
      <dgm:t>
        <a:bodyPr/>
        <a:lstStyle/>
        <a:p>
          <a:endParaRPr lang="en-US"/>
        </a:p>
      </dgm:t>
    </dgm:pt>
    <dgm:pt modelId="{AD1407E2-0945-5248-B585-032A287DBAEB}" type="sibTrans" cxnId="{D36837A8-B42B-7D4A-8878-FAFD481E90E4}">
      <dgm:prSet/>
      <dgm:spPr/>
      <dgm:t>
        <a:bodyPr/>
        <a:lstStyle/>
        <a:p>
          <a:endParaRPr lang="en-US"/>
        </a:p>
      </dgm:t>
    </dgm:pt>
    <dgm:pt modelId="{D6136CD7-C351-6C47-9435-210C9946032D}">
      <dgm:prSet custT="1"/>
      <dgm:spPr/>
      <dgm:t>
        <a:bodyPr/>
        <a:lstStyle/>
        <a:p>
          <a:pPr rtl="0"/>
          <a:r>
            <a:rPr lang="en-US" sz="1800" dirty="0" smtClean="0"/>
            <a:t>- Strengthening of digiLAC database</a:t>
          </a:r>
          <a:endParaRPr lang="en-US" sz="1800" dirty="0"/>
        </a:p>
      </dgm:t>
    </dgm:pt>
    <dgm:pt modelId="{6358E186-63AA-B948-9D5F-D14E9AA6D818}" type="parTrans" cxnId="{5324FFE5-6538-4040-BDCB-9F1F205DDABF}">
      <dgm:prSet/>
      <dgm:spPr/>
      <dgm:t>
        <a:bodyPr/>
        <a:lstStyle/>
        <a:p>
          <a:endParaRPr lang="en-US"/>
        </a:p>
      </dgm:t>
    </dgm:pt>
    <dgm:pt modelId="{69039047-D3CC-934B-B27B-786A5D9E276C}" type="sibTrans" cxnId="{5324FFE5-6538-4040-BDCB-9F1F205DDABF}">
      <dgm:prSet/>
      <dgm:spPr/>
      <dgm:t>
        <a:bodyPr/>
        <a:lstStyle/>
        <a:p>
          <a:endParaRPr lang="en-US"/>
        </a:p>
      </dgm:t>
    </dgm:pt>
    <dgm:pt modelId="{A5A7AD2A-0492-F44C-8503-E4776868D9BE}">
      <dgm:prSet custT="1"/>
      <dgm:spPr/>
      <dgm:t>
        <a:bodyPr/>
        <a:lstStyle/>
        <a:p>
          <a:pPr rtl="0"/>
          <a:r>
            <a:rPr lang="en-US" sz="1800" b="1" dirty="0" smtClean="0"/>
            <a:t>Review of the regulatory and institutional frameworks</a:t>
          </a:r>
          <a:endParaRPr lang="en-US" sz="1800" b="1" dirty="0"/>
        </a:p>
      </dgm:t>
    </dgm:pt>
    <dgm:pt modelId="{FEE04925-97B2-0245-95B1-ACE58887C559}" type="parTrans" cxnId="{7F1BBC24-B1C6-AF4B-8FF3-EC588E1A99C5}">
      <dgm:prSet/>
      <dgm:spPr/>
      <dgm:t>
        <a:bodyPr/>
        <a:lstStyle/>
        <a:p>
          <a:endParaRPr lang="en-US"/>
        </a:p>
      </dgm:t>
    </dgm:pt>
    <dgm:pt modelId="{136BD99D-2F8C-FD47-9BF0-8E1854238774}" type="sibTrans" cxnId="{7F1BBC24-B1C6-AF4B-8FF3-EC588E1A99C5}">
      <dgm:prSet/>
      <dgm:spPr/>
      <dgm:t>
        <a:bodyPr/>
        <a:lstStyle/>
        <a:p>
          <a:endParaRPr lang="en-US"/>
        </a:p>
      </dgm:t>
    </dgm:pt>
    <dgm:pt modelId="{52C7ED45-8529-FD4F-8833-16360ED9490D}">
      <dgm:prSet custT="1"/>
      <dgm:spPr/>
      <dgm:t>
        <a:bodyPr/>
        <a:lstStyle/>
        <a:p>
          <a:pPr rtl="0"/>
          <a:r>
            <a:rPr lang="en-US" sz="1800" dirty="0" smtClean="0"/>
            <a:t>- Recommendations to address current sector trends </a:t>
          </a:r>
          <a:endParaRPr lang="en-US" sz="1800" dirty="0"/>
        </a:p>
      </dgm:t>
    </dgm:pt>
    <dgm:pt modelId="{FFF57CBC-6990-684A-B3D5-6BCDD34096E9}" type="parTrans" cxnId="{2EFD2E43-AE24-CF4A-9D91-2605C8A96D61}">
      <dgm:prSet/>
      <dgm:spPr/>
      <dgm:t>
        <a:bodyPr/>
        <a:lstStyle/>
        <a:p>
          <a:endParaRPr lang="en-US"/>
        </a:p>
      </dgm:t>
    </dgm:pt>
    <dgm:pt modelId="{37976E4B-4EF5-D34C-93F0-72B370DBF26C}" type="sibTrans" cxnId="{2EFD2E43-AE24-CF4A-9D91-2605C8A96D61}">
      <dgm:prSet/>
      <dgm:spPr/>
      <dgm:t>
        <a:bodyPr/>
        <a:lstStyle/>
        <a:p>
          <a:endParaRPr lang="en-US"/>
        </a:p>
      </dgm:t>
    </dgm:pt>
    <dgm:pt modelId="{74F51CD8-D8D6-AA49-A328-149A76042597}">
      <dgm:prSet custT="1"/>
      <dgm:spPr/>
      <dgm:t>
        <a:bodyPr/>
        <a:lstStyle/>
        <a:p>
          <a:pPr rtl="0"/>
          <a:r>
            <a:rPr lang="en-US" sz="1800" b="1" dirty="0" smtClean="0"/>
            <a:t>ICT awareness and capacity building in the Caribbean</a:t>
          </a:r>
          <a:endParaRPr lang="en-US" sz="1800" b="1" dirty="0"/>
        </a:p>
      </dgm:t>
    </dgm:pt>
    <dgm:pt modelId="{54C9901A-C20F-7A4C-BFBC-6C5F8F673B90}" type="parTrans" cxnId="{3E1B6FDC-8A91-DD4E-8625-ABDDC863D673}">
      <dgm:prSet/>
      <dgm:spPr/>
      <dgm:t>
        <a:bodyPr/>
        <a:lstStyle/>
        <a:p>
          <a:endParaRPr lang="en-US"/>
        </a:p>
      </dgm:t>
    </dgm:pt>
    <dgm:pt modelId="{05E62FBB-3612-EE4D-AEBB-A20A07325987}" type="sibTrans" cxnId="{3E1B6FDC-8A91-DD4E-8625-ABDDC863D673}">
      <dgm:prSet/>
      <dgm:spPr/>
      <dgm:t>
        <a:bodyPr/>
        <a:lstStyle/>
        <a:p>
          <a:endParaRPr lang="en-US"/>
        </a:p>
      </dgm:t>
    </dgm:pt>
    <dgm:pt modelId="{64580E1C-8540-584C-95FA-E7CBDD7F5B81}">
      <dgm:prSet custT="1"/>
      <dgm:spPr/>
      <dgm:t>
        <a:bodyPr/>
        <a:lstStyle/>
        <a:p>
          <a:pPr rtl="0"/>
          <a:r>
            <a:rPr lang="en-US" sz="1800" dirty="0" smtClean="0"/>
            <a:t>- Seminar &amp; a </a:t>
          </a:r>
          <a:r>
            <a:rPr lang="en-US" sz="1800" dirty="0" err="1" smtClean="0"/>
            <a:t>Comm</a:t>
          </a:r>
          <a:r>
            <a:rPr lang="en-US" sz="1800" dirty="0" smtClean="0"/>
            <a:t> </a:t>
          </a:r>
          <a:r>
            <a:rPr lang="en-US" sz="1800" smtClean="0"/>
            <a:t>of Practice of regulators, public officials &amp;experts </a:t>
          </a:r>
        </a:p>
        <a:p>
          <a:pPr rtl="0"/>
          <a:r>
            <a:rPr lang="en-US" sz="1800" dirty="0" smtClean="0"/>
            <a:t>- Design of national capacity building programmes</a:t>
          </a:r>
          <a:endParaRPr lang="en-US" sz="1800" dirty="0"/>
        </a:p>
      </dgm:t>
    </dgm:pt>
    <dgm:pt modelId="{ADD3B0C2-EBD0-204E-AF24-5214BBB96F57}" type="parTrans" cxnId="{1594383C-2880-CC4F-AF29-691B178E55B9}">
      <dgm:prSet/>
      <dgm:spPr/>
      <dgm:t>
        <a:bodyPr/>
        <a:lstStyle/>
        <a:p>
          <a:endParaRPr lang="en-US"/>
        </a:p>
      </dgm:t>
    </dgm:pt>
    <dgm:pt modelId="{BF8304BB-05B4-6B4B-B93C-7C7DEAD7577B}" type="sibTrans" cxnId="{1594383C-2880-CC4F-AF29-691B178E55B9}">
      <dgm:prSet/>
      <dgm:spPr/>
      <dgm:t>
        <a:bodyPr/>
        <a:lstStyle/>
        <a:p>
          <a:endParaRPr lang="en-US"/>
        </a:p>
      </dgm:t>
    </dgm:pt>
    <dgm:pt modelId="{FF3EAB10-39B8-EA46-A289-753FF37536D1}">
      <dgm:prSet custT="1"/>
      <dgm:spPr/>
      <dgm:t>
        <a:bodyPr/>
        <a:lstStyle/>
        <a:p>
          <a:pPr rtl="0"/>
          <a:r>
            <a:rPr lang="en-US" sz="1800" b="1" dirty="0" smtClean="0"/>
            <a:t>Public policy recommendations for the design of national broadband strategies</a:t>
          </a:r>
          <a:r>
            <a:rPr lang="en-US" sz="1800" dirty="0" smtClean="0"/>
            <a:t> </a:t>
          </a:r>
          <a:endParaRPr lang="en-US" sz="1800" dirty="0"/>
        </a:p>
      </dgm:t>
    </dgm:pt>
    <dgm:pt modelId="{1CBC09AC-CC5B-9743-8AF5-E1DC985489CE}" type="parTrans" cxnId="{A80288E7-B177-474F-9AEB-8A06FA473D6D}">
      <dgm:prSet/>
      <dgm:spPr/>
      <dgm:t>
        <a:bodyPr/>
        <a:lstStyle/>
        <a:p>
          <a:endParaRPr lang="en-US"/>
        </a:p>
      </dgm:t>
    </dgm:pt>
    <dgm:pt modelId="{43F6FCA2-E15A-B148-870F-E84B35C9F189}" type="sibTrans" cxnId="{A80288E7-B177-474F-9AEB-8A06FA473D6D}">
      <dgm:prSet/>
      <dgm:spPr/>
      <dgm:t>
        <a:bodyPr/>
        <a:lstStyle/>
        <a:p>
          <a:endParaRPr lang="en-US"/>
        </a:p>
      </dgm:t>
    </dgm:pt>
    <dgm:pt modelId="{90960F52-DE9A-C24D-8802-9FC5127C995D}">
      <dgm:prSet custT="1"/>
      <dgm:spPr/>
      <dgm:t>
        <a:bodyPr/>
        <a:lstStyle/>
        <a:p>
          <a:pPr rtl="0"/>
          <a:r>
            <a:rPr lang="en-US" sz="1800" dirty="0" smtClean="0"/>
            <a:t>- Groundwork laid for establishment of regional broadband strategy</a:t>
          </a:r>
          <a:endParaRPr lang="en-US" sz="1800" dirty="0"/>
        </a:p>
      </dgm:t>
    </dgm:pt>
    <dgm:pt modelId="{5EFC280B-314F-8844-BD46-76FCDE3FC35F}" type="parTrans" cxnId="{A9E3550E-3635-2E4F-A7BF-779FD6EC2599}">
      <dgm:prSet/>
      <dgm:spPr/>
      <dgm:t>
        <a:bodyPr/>
        <a:lstStyle/>
        <a:p>
          <a:endParaRPr lang="en-US"/>
        </a:p>
      </dgm:t>
    </dgm:pt>
    <dgm:pt modelId="{DB785074-90AF-F948-A864-ED9EA8AA565B}" type="sibTrans" cxnId="{A9E3550E-3635-2E4F-A7BF-779FD6EC2599}">
      <dgm:prSet/>
      <dgm:spPr/>
      <dgm:t>
        <a:bodyPr/>
        <a:lstStyle/>
        <a:p>
          <a:endParaRPr lang="en-US"/>
        </a:p>
      </dgm:t>
    </dgm:pt>
    <dgm:pt modelId="{677FB7EB-0869-1C4C-8A57-616263AFB4E9}">
      <dgm:prSet custT="1"/>
      <dgm:spPr/>
      <dgm:t>
        <a:bodyPr/>
        <a:lstStyle/>
        <a:p>
          <a:pPr algn="ctr" rtl="0"/>
          <a:endParaRPr lang="en-US" sz="1800" b="1" dirty="0" smtClean="0">
            <a:solidFill>
              <a:schemeClr val="accent2">
                <a:lumMod val="90000"/>
                <a:lumOff val="10000"/>
              </a:schemeClr>
            </a:solidFill>
          </a:endParaRPr>
        </a:p>
        <a:p>
          <a:pPr algn="ctr" rtl="0"/>
          <a:endParaRPr lang="en-US" sz="1800" b="1" dirty="0" smtClean="0">
            <a:solidFill>
              <a:schemeClr val="accent2">
                <a:lumMod val="90000"/>
                <a:lumOff val="10000"/>
              </a:schemeClr>
            </a:solidFill>
          </a:endParaRPr>
        </a:p>
        <a:p>
          <a:pPr algn="ctr" rtl="0"/>
          <a:endParaRPr lang="en-US" sz="1800" b="1" dirty="0" smtClean="0">
            <a:solidFill>
              <a:schemeClr val="accent2">
                <a:lumMod val="90000"/>
                <a:lumOff val="10000"/>
              </a:schemeClr>
            </a:solidFill>
          </a:endParaRPr>
        </a:p>
        <a:p>
          <a:pPr algn="ctr" rtl="0"/>
          <a:endParaRPr lang="en-US" sz="1800" b="1" dirty="0" smtClean="0">
            <a:solidFill>
              <a:schemeClr val="accent2">
                <a:lumMod val="90000"/>
                <a:lumOff val="10000"/>
              </a:schemeClr>
            </a:solidFill>
          </a:endParaRPr>
        </a:p>
        <a:p>
          <a:pPr algn="ctr" rtl="0"/>
          <a:endParaRPr lang="en-US" sz="1800" b="1" dirty="0" smtClean="0">
            <a:solidFill>
              <a:schemeClr val="accent2">
                <a:lumMod val="90000"/>
                <a:lumOff val="10000"/>
              </a:schemeClr>
            </a:solidFill>
          </a:endParaRPr>
        </a:p>
        <a:p>
          <a:pPr algn="ctr" rtl="0"/>
          <a:endParaRPr lang="en-US" sz="1800" b="1" dirty="0" smtClean="0">
            <a:solidFill>
              <a:schemeClr val="accent2">
                <a:lumMod val="90000"/>
                <a:lumOff val="10000"/>
              </a:schemeClr>
            </a:solidFill>
          </a:endParaRPr>
        </a:p>
        <a:p>
          <a:pPr algn="ctr" rtl="0"/>
          <a:r>
            <a:rPr lang="en-US" sz="1800" b="1" dirty="0" smtClean="0">
              <a:solidFill>
                <a:schemeClr val="accent2">
                  <a:lumMod val="90000"/>
                  <a:lumOff val="10000"/>
                </a:schemeClr>
              </a:solidFill>
            </a:rPr>
            <a:t>This information will then feed into cost model projections to implement necessary work outlined w/n BIIPAC Project results and policy guidelines</a:t>
          </a:r>
          <a:endParaRPr lang="en-US" sz="1800" b="1" dirty="0">
            <a:solidFill>
              <a:schemeClr val="accent2">
                <a:lumMod val="90000"/>
                <a:lumOff val="10000"/>
              </a:schemeClr>
            </a:solidFill>
          </a:endParaRPr>
        </a:p>
      </dgm:t>
    </dgm:pt>
    <dgm:pt modelId="{B4A64C0C-170B-294C-A443-DFAACBCEA764}" type="parTrans" cxnId="{BEBF5FA0-D46A-C744-9179-93150AEF65EF}">
      <dgm:prSet/>
      <dgm:spPr/>
      <dgm:t>
        <a:bodyPr/>
        <a:lstStyle/>
        <a:p>
          <a:endParaRPr lang="en-US"/>
        </a:p>
      </dgm:t>
    </dgm:pt>
    <dgm:pt modelId="{5544E7B2-58FC-804A-BE52-5FE48E3D46A4}" type="sibTrans" cxnId="{BEBF5FA0-D46A-C744-9179-93150AEF65EF}">
      <dgm:prSet/>
      <dgm:spPr/>
      <dgm:t>
        <a:bodyPr/>
        <a:lstStyle/>
        <a:p>
          <a:endParaRPr lang="en-US"/>
        </a:p>
      </dgm:t>
    </dgm:pt>
    <dgm:pt modelId="{308DE832-7624-734F-BEF8-B42518E79F14}" type="pres">
      <dgm:prSet presAssocID="{74132B07-9CE7-C945-AFE5-1B6F05A96FE6}" presName="Name0" presStyleCnt="0">
        <dgm:presLayoutVars>
          <dgm:chMax/>
          <dgm:chPref/>
          <dgm:dir/>
        </dgm:presLayoutVars>
      </dgm:prSet>
      <dgm:spPr/>
      <dgm:t>
        <a:bodyPr/>
        <a:lstStyle/>
        <a:p>
          <a:endParaRPr lang="en-US"/>
        </a:p>
      </dgm:t>
    </dgm:pt>
    <dgm:pt modelId="{DA18E131-E93B-9D45-92FA-9759624FAE94}" type="pres">
      <dgm:prSet presAssocID="{D97D6176-CADA-0E46-AC1B-9661B86C3E0A}" presName="parenttextcomposite" presStyleCnt="0"/>
      <dgm:spPr/>
    </dgm:pt>
    <dgm:pt modelId="{CAC1D68E-FA6B-1945-BA8C-18049574D822}" type="pres">
      <dgm:prSet presAssocID="{D97D6176-CADA-0E46-AC1B-9661B86C3E0A}" presName="parenttext" presStyleLbl="revTx" presStyleIdx="0" presStyleCnt="5" custScaleX="156496" custLinFactNeighborX="125">
        <dgm:presLayoutVars>
          <dgm:chMax/>
          <dgm:chPref val="2"/>
          <dgm:bulletEnabled val="1"/>
        </dgm:presLayoutVars>
      </dgm:prSet>
      <dgm:spPr/>
      <dgm:t>
        <a:bodyPr/>
        <a:lstStyle/>
        <a:p>
          <a:endParaRPr lang="en-US"/>
        </a:p>
      </dgm:t>
    </dgm:pt>
    <dgm:pt modelId="{FADD3C1B-FB2A-014B-BE65-750DE0EC0BAC}" type="pres">
      <dgm:prSet presAssocID="{D97D6176-CADA-0E46-AC1B-9661B86C3E0A}" presName="composite" presStyleCnt="0"/>
      <dgm:spPr/>
    </dgm:pt>
    <dgm:pt modelId="{19E3CA60-F5E5-DB40-B181-DA9369E19040}" type="pres">
      <dgm:prSet presAssocID="{D97D6176-CADA-0E46-AC1B-9661B86C3E0A}" presName="chevron1" presStyleLbl="alignNode1" presStyleIdx="0" presStyleCnt="35"/>
      <dgm:spPr/>
    </dgm:pt>
    <dgm:pt modelId="{D52C4866-D01D-F649-BB47-5ECDB751C51B}" type="pres">
      <dgm:prSet presAssocID="{D97D6176-CADA-0E46-AC1B-9661B86C3E0A}" presName="chevron2" presStyleLbl="alignNode1" presStyleIdx="1" presStyleCnt="35"/>
      <dgm:spPr/>
    </dgm:pt>
    <dgm:pt modelId="{4C4C00A4-29BA-434D-B73E-971E229A7C21}" type="pres">
      <dgm:prSet presAssocID="{D97D6176-CADA-0E46-AC1B-9661B86C3E0A}" presName="chevron3" presStyleLbl="alignNode1" presStyleIdx="2" presStyleCnt="35"/>
      <dgm:spPr/>
    </dgm:pt>
    <dgm:pt modelId="{5B3BC095-BD7C-5448-A027-38EE890681BA}" type="pres">
      <dgm:prSet presAssocID="{D97D6176-CADA-0E46-AC1B-9661B86C3E0A}" presName="chevron4" presStyleLbl="alignNode1" presStyleIdx="3" presStyleCnt="35"/>
      <dgm:spPr/>
    </dgm:pt>
    <dgm:pt modelId="{6C2C96BF-B431-7E4F-ABC1-AE7823829F87}" type="pres">
      <dgm:prSet presAssocID="{D97D6176-CADA-0E46-AC1B-9661B86C3E0A}" presName="chevron5" presStyleLbl="alignNode1" presStyleIdx="4" presStyleCnt="35"/>
      <dgm:spPr/>
    </dgm:pt>
    <dgm:pt modelId="{65BAB445-B93B-1443-ADC7-84D620290529}" type="pres">
      <dgm:prSet presAssocID="{D97D6176-CADA-0E46-AC1B-9661B86C3E0A}" presName="chevron6" presStyleLbl="alignNode1" presStyleIdx="5" presStyleCnt="35" custScaleX="790273" custScaleY="153455" custLinFactNeighborX="-25540" custLinFactNeighborY="-1492"/>
      <dgm:spPr/>
    </dgm:pt>
    <dgm:pt modelId="{44B5D626-661E-B943-86CB-4479ECFA1FE8}" type="pres">
      <dgm:prSet presAssocID="{D97D6176-CADA-0E46-AC1B-9661B86C3E0A}" presName="chevron7" presStyleLbl="alignNode1" presStyleIdx="6" presStyleCnt="35" custScaleX="439224" custScaleY="69587"/>
      <dgm:spPr/>
    </dgm:pt>
    <dgm:pt modelId="{B394D102-561C-B544-BE79-0534CB8F355C}" type="pres">
      <dgm:prSet presAssocID="{D97D6176-CADA-0E46-AC1B-9661B86C3E0A}" presName="childtext" presStyleLbl="solidFgAcc1" presStyleIdx="0" presStyleCnt="4" custScaleX="172432" custScaleY="146338" custLinFactNeighborX="12135" custLinFactNeighborY="1767">
        <dgm:presLayoutVars>
          <dgm:chMax/>
          <dgm:chPref val="0"/>
          <dgm:bulletEnabled val="1"/>
        </dgm:presLayoutVars>
      </dgm:prSet>
      <dgm:spPr/>
      <dgm:t>
        <a:bodyPr/>
        <a:lstStyle/>
        <a:p>
          <a:endParaRPr lang="en-US"/>
        </a:p>
      </dgm:t>
    </dgm:pt>
    <dgm:pt modelId="{4E6813D7-CF5B-7749-AED0-B083B27563A9}" type="pres">
      <dgm:prSet presAssocID="{B6310187-F85A-4E4F-8FBF-BC454D56F775}" presName="sibTrans" presStyleCnt="0"/>
      <dgm:spPr/>
    </dgm:pt>
    <dgm:pt modelId="{9DD4D690-150F-054A-8A0F-3B335CF0A890}" type="pres">
      <dgm:prSet presAssocID="{A5A7AD2A-0492-F44C-8503-E4776868D9BE}" presName="parenttextcomposite" presStyleCnt="0"/>
      <dgm:spPr/>
    </dgm:pt>
    <dgm:pt modelId="{89587ADA-D0C4-E14F-BE7A-E1F6E0907D61}" type="pres">
      <dgm:prSet presAssocID="{A5A7AD2A-0492-F44C-8503-E4776868D9BE}" presName="parenttext" presStyleLbl="revTx" presStyleIdx="1" presStyleCnt="5" custScaleX="193829" custLinFactNeighborX="23870">
        <dgm:presLayoutVars>
          <dgm:chMax/>
          <dgm:chPref val="2"/>
          <dgm:bulletEnabled val="1"/>
        </dgm:presLayoutVars>
      </dgm:prSet>
      <dgm:spPr/>
      <dgm:t>
        <a:bodyPr/>
        <a:lstStyle/>
        <a:p>
          <a:endParaRPr lang="en-US"/>
        </a:p>
      </dgm:t>
    </dgm:pt>
    <dgm:pt modelId="{D890C512-F1B0-E84E-A75B-D576192DA7AC}" type="pres">
      <dgm:prSet presAssocID="{A5A7AD2A-0492-F44C-8503-E4776868D9BE}" presName="composite" presStyleCnt="0"/>
      <dgm:spPr/>
    </dgm:pt>
    <dgm:pt modelId="{49A1A7BE-3868-5046-9563-5430BD4175C7}" type="pres">
      <dgm:prSet presAssocID="{A5A7AD2A-0492-F44C-8503-E4776868D9BE}" presName="chevron1" presStyleLbl="alignNode1" presStyleIdx="7" presStyleCnt="35"/>
      <dgm:spPr/>
    </dgm:pt>
    <dgm:pt modelId="{4C1D4EC0-B474-D34D-9F68-114E6F5BD3D8}" type="pres">
      <dgm:prSet presAssocID="{A5A7AD2A-0492-F44C-8503-E4776868D9BE}" presName="chevron2" presStyleLbl="alignNode1" presStyleIdx="8" presStyleCnt="35"/>
      <dgm:spPr/>
    </dgm:pt>
    <dgm:pt modelId="{AD497F82-9EE7-834B-9F5C-365C1A1AA11B}" type="pres">
      <dgm:prSet presAssocID="{A5A7AD2A-0492-F44C-8503-E4776868D9BE}" presName="chevron3" presStyleLbl="alignNode1" presStyleIdx="9" presStyleCnt="35"/>
      <dgm:spPr/>
    </dgm:pt>
    <dgm:pt modelId="{687E4A8F-272F-DA4B-B15D-63C3078B4357}" type="pres">
      <dgm:prSet presAssocID="{A5A7AD2A-0492-F44C-8503-E4776868D9BE}" presName="chevron4" presStyleLbl="alignNode1" presStyleIdx="10" presStyleCnt="35"/>
      <dgm:spPr/>
    </dgm:pt>
    <dgm:pt modelId="{24E64A5F-8675-A142-B6B9-9146B42DC536}" type="pres">
      <dgm:prSet presAssocID="{A5A7AD2A-0492-F44C-8503-E4776868D9BE}" presName="chevron5" presStyleLbl="alignNode1" presStyleIdx="11" presStyleCnt="35"/>
      <dgm:spPr/>
    </dgm:pt>
    <dgm:pt modelId="{C8D5D792-5BC6-7548-848A-56B82F4D3412}" type="pres">
      <dgm:prSet presAssocID="{A5A7AD2A-0492-F44C-8503-E4776868D9BE}" presName="chevron6" presStyleLbl="alignNode1" presStyleIdx="12" presStyleCnt="35"/>
      <dgm:spPr/>
    </dgm:pt>
    <dgm:pt modelId="{854F71E2-77D8-8047-9863-784E0EFA53CD}" type="pres">
      <dgm:prSet presAssocID="{A5A7AD2A-0492-F44C-8503-E4776868D9BE}" presName="chevron7" presStyleLbl="alignNode1" presStyleIdx="13" presStyleCnt="35" custScaleX="536651"/>
      <dgm:spPr/>
    </dgm:pt>
    <dgm:pt modelId="{A39CC574-8FB7-9D46-A8A4-D1DF86FD283F}" type="pres">
      <dgm:prSet presAssocID="{A5A7AD2A-0492-F44C-8503-E4776868D9BE}" presName="childtext" presStyleLbl="solidFgAcc1" presStyleIdx="1" presStyleCnt="4" custScaleX="158295" custLinFactNeighborX="11655">
        <dgm:presLayoutVars>
          <dgm:chMax/>
          <dgm:chPref val="0"/>
          <dgm:bulletEnabled val="1"/>
        </dgm:presLayoutVars>
      </dgm:prSet>
      <dgm:spPr/>
      <dgm:t>
        <a:bodyPr/>
        <a:lstStyle/>
        <a:p>
          <a:endParaRPr lang="en-US"/>
        </a:p>
      </dgm:t>
    </dgm:pt>
    <dgm:pt modelId="{A26F9062-C390-6048-B1CB-C01D7805102E}" type="pres">
      <dgm:prSet presAssocID="{136BD99D-2F8C-FD47-9BF0-8E1854238774}" presName="sibTrans" presStyleCnt="0"/>
      <dgm:spPr/>
    </dgm:pt>
    <dgm:pt modelId="{D8912228-AD24-DD48-A25C-E994D49EE181}" type="pres">
      <dgm:prSet presAssocID="{74F51CD8-D8D6-AA49-A328-149A76042597}" presName="parenttextcomposite" presStyleCnt="0"/>
      <dgm:spPr/>
    </dgm:pt>
    <dgm:pt modelId="{C7C09AA9-86E6-7044-935F-77C1FE9C4F7E}" type="pres">
      <dgm:prSet presAssocID="{74F51CD8-D8D6-AA49-A328-149A76042597}" presName="parenttext" presStyleLbl="revTx" presStyleIdx="2" presStyleCnt="5" custScaleX="193829" custLinFactNeighborX="17050">
        <dgm:presLayoutVars>
          <dgm:chMax/>
          <dgm:chPref val="2"/>
          <dgm:bulletEnabled val="1"/>
        </dgm:presLayoutVars>
      </dgm:prSet>
      <dgm:spPr/>
      <dgm:t>
        <a:bodyPr/>
        <a:lstStyle/>
        <a:p>
          <a:endParaRPr lang="en-US"/>
        </a:p>
      </dgm:t>
    </dgm:pt>
    <dgm:pt modelId="{4ECCF72A-85E1-944B-BF29-2A71BEBECC30}" type="pres">
      <dgm:prSet presAssocID="{74F51CD8-D8D6-AA49-A328-149A76042597}" presName="composite" presStyleCnt="0"/>
      <dgm:spPr/>
    </dgm:pt>
    <dgm:pt modelId="{04DA6FE6-DED1-2145-B982-F8BDBFCFEB8A}" type="pres">
      <dgm:prSet presAssocID="{74F51CD8-D8D6-AA49-A328-149A76042597}" presName="chevron1" presStyleLbl="alignNode1" presStyleIdx="14" presStyleCnt="35"/>
      <dgm:spPr/>
    </dgm:pt>
    <dgm:pt modelId="{0A0D249E-4C62-CC41-9D33-3F15ED56E547}" type="pres">
      <dgm:prSet presAssocID="{74F51CD8-D8D6-AA49-A328-149A76042597}" presName="chevron2" presStyleLbl="alignNode1" presStyleIdx="15" presStyleCnt="35"/>
      <dgm:spPr/>
    </dgm:pt>
    <dgm:pt modelId="{75A5A4E8-6EA3-434A-9710-39D202AA602D}" type="pres">
      <dgm:prSet presAssocID="{74F51CD8-D8D6-AA49-A328-149A76042597}" presName="chevron3" presStyleLbl="alignNode1" presStyleIdx="16" presStyleCnt="35"/>
      <dgm:spPr/>
    </dgm:pt>
    <dgm:pt modelId="{CB42FE04-CF72-114A-86DD-5DDBC2330E85}" type="pres">
      <dgm:prSet presAssocID="{74F51CD8-D8D6-AA49-A328-149A76042597}" presName="chevron4" presStyleLbl="alignNode1" presStyleIdx="17" presStyleCnt="35"/>
      <dgm:spPr/>
    </dgm:pt>
    <dgm:pt modelId="{1DD745A3-A0C2-CD4A-930E-5A70A52550E8}" type="pres">
      <dgm:prSet presAssocID="{74F51CD8-D8D6-AA49-A328-149A76042597}" presName="chevron5" presStyleLbl="alignNode1" presStyleIdx="18" presStyleCnt="35"/>
      <dgm:spPr/>
    </dgm:pt>
    <dgm:pt modelId="{F3B4A034-9ED5-F94E-8E40-71A30AF59257}" type="pres">
      <dgm:prSet presAssocID="{74F51CD8-D8D6-AA49-A328-149A76042597}" presName="chevron6" presStyleLbl="alignNode1" presStyleIdx="19" presStyleCnt="35"/>
      <dgm:spPr/>
    </dgm:pt>
    <dgm:pt modelId="{D8E68FD0-5A94-C44A-8534-CA1D6AE47C66}" type="pres">
      <dgm:prSet presAssocID="{74F51CD8-D8D6-AA49-A328-149A76042597}" presName="chevron7" presStyleLbl="alignNode1" presStyleIdx="20" presStyleCnt="35" custScaleX="543468"/>
      <dgm:spPr/>
    </dgm:pt>
    <dgm:pt modelId="{77AF06D8-114F-7448-B438-F62196EA6D52}" type="pres">
      <dgm:prSet presAssocID="{74F51CD8-D8D6-AA49-A328-149A76042597}" presName="childtext" presStyleLbl="solidFgAcc1" presStyleIdx="2" presStyleCnt="4" custScaleX="161404" custScaleY="126038" custLinFactNeighborX="12489">
        <dgm:presLayoutVars>
          <dgm:chMax/>
          <dgm:chPref val="0"/>
          <dgm:bulletEnabled val="1"/>
        </dgm:presLayoutVars>
      </dgm:prSet>
      <dgm:spPr/>
      <dgm:t>
        <a:bodyPr/>
        <a:lstStyle/>
        <a:p>
          <a:endParaRPr lang="en-US"/>
        </a:p>
      </dgm:t>
    </dgm:pt>
    <dgm:pt modelId="{5E8F9461-FF5D-FF41-9EA6-D7B98FD66C7D}" type="pres">
      <dgm:prSet presAssocID="{05E62FBB-3612-EE4D-AEBB-A20A07325987}" presName="sibTrans" presStyleCnt="0"/>
      <dgm:spPr/>
    </dgm:pt>
    <dgm:pt modelId="{141FB1DD-F741-494E-9F48-99265A81CAA3}" type="pres">
      <dgm:prSet presAssocID="{FF3EAB10-39B8-EA46-A289-753FF37536D1}" presName="parenttextcomposite" presStyleCnt="0"/>
      <dgm:spPr/>
    </dgm:pt>
    <dgm:pt modelId="{57C016D4-E34F-6F47-BCB6-793F3C3FF721}" type="pres">
      <dgm:prSet presAssocID="{FF3EAB10-39B8-EA46-A289-753FF37536D1}" presName="parenttext" presStyleLbl="revTx" presStyleIdx="3" presStyleCnt="5" custScaleX="193829" custLinFactNeighborX="18073">
        <dgm:presLayoutVars>
          <dgm:chMax/>
          <dgm:chPref val="2"/>
          <dgm:bulletEnabled val="1"/>
        </dgm:presLayoutVars>
      </dgm:prSet>
      <dgm:spPr/>
      <dgm:t>
        <a:bodyPr/>
        <a:lstStyle/>
        <a:p>
          <a:endParaRPr lang="en-US"/>
        </a:p>
      </dgm:t>
    </dgm:pt>
    <dgm:pt modelId="{B207B05F-42AF-E24C-991D-EEBB28828BAC}" type="pres">
      <dgm:prSet presAssocID="{FF3EAB10-39B8-EA46-A289-753FF37536D1}" presName="composite" presStyleCnt="0"/>
      <dgm:spPr/>
    </dgm:pt>
    <dgm:pt modelId="{867A88AF-9B7F-D141-9FD1-CCA3AB963403}" type="pres">
      <dgm:prSet presAssocID="{FF3EAB10-39B8-EA46-A289-753FF37536D1}" presName="chevron1" presStyleLbl="alignNode1" presStyleIdx="21" presStyleCnt="35"/>
      <dgm:spPr/>
    </dgm:pt>
    <dgm:pt modelId="{96CED918-9CED-5C4D-A35F-F1948825ADCF}" type="pres">
      <dgm:prSet presAssocID="{FF3EAB10-39B8-EA46-A289-753FF37536D1}" presName="chevron2" presStyleLbl="alignNode1" presStyleIdx="22" presStyleCnt="35"/>
      <dgm:spPr/>
    </dgm:pt>
    <dgm:pt modelId="{280BE0D0-B7D3-054F-982C-6C9E6DF57E2A}" type="pres">
      <dgm:prSet presAssocID="{FF3EAB10-39B8-EA46-A289-753FF37536D1}" presName="chevron3" presStyleLbl="alignNode1" presStyleIdx="23" presStyleCnt="35"/>
      <dgm:spPr/>
    </dgm:pt>
    <dgm:pt modelId="{896E5F9E-B24C-E243-B53E-B87B039351D1}" type="pres">
      <dgm:prSet presAssocID="{FF3EAB10-39B8-EA46-A289-753FF37536D1}" presName="chevron4" presStyleLbl="alignNode1" presStyleIdx="24" presStyleCnt="35"/>
      <dgm:spPr/>
    </dgm:pt>
    <dgm:pt modelId="{BF205CDD-FE2A-5E45-9DF5-11940E2CEE87}" type="pres">
      <dgm:prSet presAssocID="{FF3EAB10-39B8-EA46-A289-753FF37536D1}" presName="chevron5" presStyleLbl="alignNode1" presStyleIdx="25" presStyleCnt="35"/>
      <dgm:spPr/>
    </dgm:pt>
    <dgm:pt modelId="{F3480077-AB8C-A946-9035-5683653E06A2}" type="pres">
      <dgm:prSet presAssocID="{FF3EAB10-39B8-EA46-A289-753FF37536D1}" presName="chevron6" presStyleLbl="alignNode1" presStyleIdx="26" presStyleCnt="35"/>
      <dgm:spPr/>
    </dgm:pt>
    <dgm:pt modelId="{27C7B03C-8951-CB41-9652-074159280396}" type="pres">
      <dgm:prSet presAssocID="{FF3EAB10-39B8-EA46-A289-753FF37536D1}" presName="chevron7" presStyleLbl="alignNode1" presStyleIdx="27" presStyleCnt="35" custScaleX="628981" custLinFactNeighborX="-33634"/>
      <dgm:spPr/>
    </dgm:pt>
    <dgm:pt modelId="{283C044A-4275-7842-BF3A-D9D8FC86F212}" type="pres">
      <dgm:prSet presAssocID="{FF3EAB10-39B8-EA46-A289-753FF37536D1}" presName="childtext" presStyleLbl="solidFgAcc1" presStyleIdx="3" presStyleCnt="4" custScaleX="156978" custScaleY="99051" custLinFactNeighborX="13288">
        <dgm:presLayoutVars>
          <dgm:chMax/>
          <dgm:chPref val="0"/>
          <dgm:bulletEnabled val="1"/>
        </dgm:presLayoutVars>
      </dgm:prSet>
      <dgm:spPr/>
      <dgm:t>
        <a:bodyPr/>
        <a:lstStyle/>
        <a:p>
          <a:endParaRPr lang="en-US"/>
        </a:p>
      </dgm:t>
    </dgm:pt>
    <dgm:pt modelId="{5CA74212-2766-064A-96FA-7A480D6CEB12}" type="pres">
      <dgm:prSet presAssocID="{43F6FCA2-E15A-B148-870F-E84B35C9F189}" presName="sibTrans" presStyleCnt="0"/>
      <dgm:spPr/>
    </dgm:pt>
    <dgm:pt modelId="{DE1CD1D0-2EF8-2043-82C1-DBAA6A4C00AA}" type="pres">
      <dgm:prSet presAssocID="{677FB7EB-0869-1C4C-8A57-616263AFB4E9}" presName="parenttextcomposite" presStyleCnt="0"/>
      <dgm:spPr/>
    </dgm:pt>
    <dgm:pt modelId="{6B53EDA3-5E09-FE4D-A7F1-75E1273C5C17}" type="pres">
      <dgm:prSet presAssocID="{677FB7EB-0869-1C4C-8A57-616263AFB4E9}" presName="parenttext" presStyleLbl="revTx" presStyleIdx="4" presStyleCnt="5" custScaleX="200313" custScaleY="143122" custLinFactNeighborY="28537">
        <dgm:presLayoutVars>
          <dgm:chMax/>
          <dgm:chPref val="2"/>
          <dgm:bulletEnabled val="1"/>
        </dgm:presLayoutVars>
      </dgm:prSet>
      <dgm:spPr/>
      <dgm:t>
        <a:bodyPr/>
        <a:lstStyle/>
        <a:p>
          <a:endParaRPr lang="en-US"/>
        </a:p>
      </dgm:t>
    </dgm:pt>
    <dgm:pt modelId="{D8D6AA7E-7F05-C349-8A38-5FEF53AA9D31}" type="pres">
      <dgm:prSet presAssocID="{677FB7EB-0869-1C4C-8A57-616263AFB4E9}" presName="parallelogramComposite" presStyleCnt="0"/>
      <dgm:spPr/>
    </dgm:pt>
    <dgm:pt modelId="{0950D1BC-DEB7-A545-AE30-0AA9090B367C}" type="pres">
      <dgm:prSet presAssocID="{677FB7EB-0869-1C4C-8A57-616263AFB4E9}" presName="parallelogram1" presStyleLbl="alignNode1" presStyleIdx="28" presStyleCnt="35"/>
      <dgm:spPr/>
    </dgm:pt>
    <dgm:pt modelId="{2A956E29-DC47-E041-97F6-A5FFC3C9E10D}" type="pres">
      <dgm:prSet presAssocID="{677FB7EB-0869-1C4C-8A57-616263AFB4E9}" presName="parallelogram2" presStyleLbl="alignNode1" presStyleIdx="29" presStyleCnt="35"/>
      <dgm:spPr/>
    </dgm:pt>
    <dgm:pt modelId="{2A51B985-C33D-D54D-B5F8-2F2AE5246605}" type="pres">
      <dgm:prSet presAssocID="{677FB7EB-0869-1C4C-8A57-616263AFB4E9}" presName="parallelogram3" presStyleLbl="alignNode1" presStyleIdx="30" presStyleCnt="35"/>
      <dgm:spPr/>
    </dgm:pt>
    <dgm:pt modelId="{04BE138C-2AB5-024B-AE93-FE6A662BB49B}" type="pres">
      <dgm:prSet presAssocID="{677FB7EB-0869-1C4C-8A57-616263AFB4E9}" presName="parallelogram4" presStyleLbl="alignNode1" presStyleIdx="31" presStyleCnt="35"/>
      <dgm:spPr/>
    </dgm:pt>
    <dgm:pt modelId="{BBEC41EF-9E2A-3F46-BBBC-4E738F92D44A}" type="pres">
      <dgm:prSet presAssocID="{677FB7EB-0869-1C4C-8A57-616263AFB4E9}" presName="parallelogram5" presStyleLbl="alignNode1" presStyleIdx="32" presStyleCnt="35" custFlipVert="1" custScaleX="1371722" custScaleY="100256" custLinFactNeighborY="16486"/>
      <dgm:spPr/>
    </dgm:pt>
    <dgm:pt modelId="{33D77264-EF28-E045-840C-9CE91BF6AB8D}" type="pres">
      <dgm:prSet presAssocID="{677FB7EB-0869-1C4C-8A57-616263AFB4E9}" presName="parallelogram6" presStyleLbl="alignNode1" presStyleIdx="33" presStyleCnt="35" custLinFactX="119360" custLinFactNeighborX="200000" custLinFactNeighborY="2593"/>
      <dgm:spPr/>
    </dgm:pt>
    <dgm:pt modelId="{2DF0F28F-F35F-D447-A8DB-16542F5F22C6}" type="pres">
      <dgm:prSet presAssocID="{677FB7EB-0869-1C4C-8A57-616263AFB4E9}" presName="parallelogram7" presStyleLbl="alignNode1" presStyleIdx="34" presStyleCnt="35" custLinFactX="292732" custLinFactNeighborX="300000" custLinFactNeighborY="2593"/>
      <dgm:spPr/>
    </dgm:pt>
  </dgm:ptLst>
  <dgm:cxnLst>
    <dgm:cxn modelId="{CEFAB706-12A1-E94F-9653-3ED88EBDCBFE}" type="presOf" srcId="{90960F52-DE9A-C24D-8802-9FC5127C995D}" destId="{283C044A-4275-7842-BF3A-D9D8FC86F212}" srcOrd="0" destOrd="0" presId="urn:microsoft.com/office/officeart/2008/layout/VerticalAccentList"/>
    <dgm:cxn modelId="{1594383C-2880-CC4F-AF29-691B178E55B9}" srcId="{74F51CD8-D8D6-AA49-A328-149A76042597}" destId="{64580E1C-8540-584C-95FA-E7CBDD7F5B81}" srcOrd="0" destOrd="0" parTransId="{ADD3B0C2-EBD0-204E-AF24-5214BBB96F57}" sibTransId="{BF8304BB-05B4-6B4B-B93C-7C7DEAD7577B}"/>
    <dgm:cxn modelId="{BCAEAD8E-659B-E14D-81EE-A6C496F22728}" type="presOf" srcId="{74F51CD8-D8D6-AA49-A328-149A76042597}" destId="{C7C09AA9-86E6-7044-935F-77C1FE9C4F7E}" srcOrd="0" destOrd="0" presId="urn:microsoft.com/office/officeart/2008/layout/VerticalAccentList"/>
    <dgm:cxn modelId="{24B2110F-FD7C-1147-B270-6FCACFE88BAB}" type="presOf" srcId="{D6136CD7-C351-6C47-9435-210C9946032D}" destId="{B394D102-561C-B544-BE79-0534CB8F355C}" srcOrd="0" destOrd="1" presId="urn:microsoft.com/office/officeart/2008/layout/VerticalAccentList"/>
    <dgm:cxn modelId="{03B8DACE-499B-3B41-9FB2-046C7FF06111}" type="presOf" srcId="{7A2A7E16-7161-2F41-914C-78551F6A1CE0}" destId="{B394D102-561C-B544-BE79-0534CB8F355C}" srcOrd="0" destOrd="0" presId="urn:microsoft.com/office/officeart/2008/layout/VerticalAccentList"/>
    <dgm:cxn modelId="{3E1B6FDC-8A91-DD4E-8625-ABDDC863D673}" srcId="{74132B07-9CE7-C945-AFE5-1B6F05A96FE6}" destId="{74F51CD8-D8D6-AA49-A328-149A76042597}" srcOrd="2" destOrd="0" parTransId="{54C9901A-C20F-7A4C-BFBC-6C5F8F673B90}" sibTransId="{05E62FBB-3612-EE4D-AEBB-A20A07325987}"/>
    <dgm:cxn modelId="{A9E3550E-3635-2E4F-A7BF-779FD6EC2599}" srcId="{FF3EAB10-39B8-EA46-A289-753FF37536D1}" destId="{90960F52-DE9A-C24D-8802-9FC5127C995D}" srcOrd="0" destOrd="0" parTransId="{5EFC280B-314F-8844-BD46-76FCDE3FC35F}" sibTransId="{DB785074-90AF-F948-A864-ED9EA8AA565B}"/>
    <dgm:cxn modelId="{8D392008-934A-D04F-9327-CEB0AE4A5BF8}" type="presOf" srcId="{FF3EAB10-39B8-EA46-A289-753FF37536D1}" destId="{57C016D4-E34F-6F47-BCB6-793F3C3FF721}" srcOrd="0" destOrd="0" presId="urn:microsoft.com/office/officeart/2008/layout/VerticalAccentList"/>
    <dgm:cxn modelId="{0168CB4D-4F15-2345-8625-E8ACDA90FB7D}" type="presOf" srcId="{52C7ED45-8529-FD4F-8833-16360ED9490D}" destId="{A39CC574-8FB7-9D46-A8A4-D1DF86FD283F}" srcOrd="0" destOrd="0" presId="urn:microsoft.com/office/officeart/2008/layout/VerticalAccentList"/>
    <dgm:cxn modelId="{D36837A8-B42B-7D4A-8878-FAFD481E90E4}" srcId="{D97D6176-CADA-0E46-AC1B-9661B86C3E0A}" destId="{7A2A7E16-7161-2F41-914C-78551F6A1CE0}" srcOrd="0" destOrd="0" parTransId="{11A23D93-C6C5-C540-A3E3-C03465E84FEA}" sibTransId="{AD1407E2-0945-5248-B585-032A287DBAEB}"/>
    <dgm:cxn modelId="{7F1BBC24-B1C6-AF4B-8FF3-EC588E1A99C5}" srcId="{74132B07-9CE7-C945-AFE5-1B6F05A96FE6}" destId="{A5A7AD2A-0492-F44C-8503-E4776868D9BE}" srcOrd="1" destOrd="0" parTransId="{FEE04925-97B2-0245-95B1-ACE58887C559}" sibTransId="{136BD99D-2F8C-FD47-9BF0-8E1854238774}"/>
    <dgm:cxn modelId="{A677B0F9-500C-6149-832A-1D7311D6BFEF}" type="presOf" srcId="{D97D6176-CADA-0E46-AC1B-9661B86C3E0A}" destId="{CAC1D68E-FA6B-1945-BA8C-18049574D822}" srcOrd="0" destOrd="0" presId="urn:microsoft.com/office/officeart/2008/layout/VerticalAccentList"/>
    <dgm:cxn modelId="{2EFD2E43-AE24-CF4A-9D91-2605C8A96D61}" srcId="{A5A7AD2A-0492-F44C-8503-E4776868D9BE}" destId="{52C7ED45-8529-FD4F-8833-16360ED9490D}" srcOrd="0" destOrd="0" parTransId="{FFF57CBC-6990-684A-B3D5-6BCDD34096E9}" sibTransId="{37976E4B-4EF5-D34C-93F0-72B370DBF26C}"/>
    <dgm:cxn modelId="{22B571F1-CC6D-B042-91CC-FEBAF2C89B00}" srcId="{74132B07-9CE7-C945-AFE5-1B6F05A96FE6}" destId="{D97D6176-CADA-0E46-AC1B-9661B86C3E0A}" srcOrd="0" destOrd="0" parTransId="{1269B277-9AF7-2048-817D-9177D41A1474}" sibTransId="{B6310187-F85A-4E4F-8FBF-BC454D56F775}"/>
    <dgm:cxn modelId="{EDCD753B-3459-484E-BBE2-38019B3CDB3D}" type="presOf" srcId="{A5A7AD2A-0492-F44C-8503-E4776868D9BE}" destId="{89587ADA-D0C4-E14F-BE7A-E1F6E0907D61}" srcOrd="0" destOrd="0" presId="urn:microsoft.com/office/officeart/2008/layout/VerticalAccentList"/>
    <dgm:cxn modelId="{A80288E7-B177-474F-9AEB-8A06FA473D6D}" srcId="{74132B07-9CE7-C945-AFE5-1B6F05A96FE6}" destId="{FF3EAB10-39B8-EA46-A289-753FF37536D1}" srcOrd="3" destOrd="0" parTransId="{1CBC09AC-CC5B-9743-8AF5-E1DC985489CE}" sibTransId="{43F6FCA2-E15A-B148-870F-E84B35C9F189}"/>
    <dgm:cxn modelId="{FD49E015-DB44-B34C-AAA7-6FDC992F46E0}" type="presOf" srcId="{74132B07-9CE7-C945-AFE5-1B6F05A96FE6}" destId="{308DE832-7624-734F-BEF8-B42518E79F14}" srcOrd="0" destOrd="0" presId="urn:microsoft.com/office/officeart/2008/layout/VerticalAccentList"/>
    <dgm:cxn modelId="{BEBF5FA0-D46A-C744-9179-93150AEF65EF}" srcId="{74132B07-9CE7-C945-AFE5-1B6F05A96FE6}" destId="{677FB7EB-0869-1C4C-8A57-616263AFB4E9}" srcOrd="4" destOrd="0" parTransId="{B4A64C0C-170B-294C-A443-DFAACBCEA764}" sibTransId="{5544E7B2-58FC-804A-BE52-5FE48E3D46A4}"/>
    <dgm:cxn modelId="{89B45A49-12FD-CE4B-9C9F-4B06FC1F11A3}" type="presOf" srcId="{677FB7EB-0869-1C4C-8A57-616263AFB4E9}" destId="{6B53EDA3-5E09-FE4D-A7F1-75E1273C5C17}" srcOrd="0" destOrd="0" presId="urn:microsoft.com/office/officeart/2008/layout/VerticalAccentList"/>
    <dgm:cxn modelId="{B1D2F558-26B7-D549-94CE-AAE186155078}" type="presOf" srcId="{64580E1C-8540-584C-95FA-E7CBDD7F5B81}" destId="{77AF06D8-114F-7448-B438-F62196EA6D52}" srcOrd="0" destOrd="0" presId="urn:microsoft.com/office/officeart/2008/layout/VerticalAccentList"/>
    <dgm:cxn modelId="{5324FFE5-6538-4040-BDCB-9F1F205DDABF}" srcId="{D97D6176-CADA-0E46-AC1B-9661B86C3E0A}" destId="{D6136CD7-C351-6C47-9435-210C9946032D}" srcOrd="1" destOrd="0" parTransId="{6358E186-63AA-B948-9D5F-D14E9AA6D818}" sibTransId="{69039047-D3CC-934B-B27B-786A5D9E276C}"/>
    <dgm:cxn modelId="{D6BCEFE0-EE65-FD45-9CFB-393B3BC5AAF6}" type="presParOf" srcId="{308DE832-7624-734F-BEF8-B42518E79F14}" destId="{DA18E131-E93B-9D45-92FA-9759624FAE94}" srcOrd="0" destOrd="0" presId="urn:microsoft.com/office/officeart/2008/layout/VerticalAccentList"/>
    <dgm:cxn modelId="{BD0D8E49-67B3-B644-9DC7-CF7BE4AAF027}" type="presParOf" srcId="{DA18E131-E93B-9D45-92FA-9759624FAE94}" destId="{CAC1D68E-FA6B-1945-BA8C-18049574D822}" srcOrd="0" destOrd="0" presId="urn:microsoft.com/office/officeart/2008/layout/VerticalAccentList"/>
    <dgm:cxn modelId="{D282DEAD-A94A-8346-971B-1AF82CABF866}" type="presParOf" srcId="{308DE832-7624-734F-BEF8-B42518E79F14}" destId="{FADD3C1B-FB2A-014B-BE65-750DE0EC0BAC}" srcOrd="1" destOrd="0" presId="urn:microsoft.com/office/officeart/2008/layout/VerticalAccentList"/>
    <dgm:cxn modelId="{C1DA2C54-5959-EB4A-9119-34E292E2DEE2}" type="presParOf" srcId="{FADD3C1B-FB2A-014B-BE65-750DE0EC0BAC}" destId="{19E3CA60-F5E5-DB40-B181-DA9369E19040}" srcOrd="0" destOrd="0" presId="urn:microsoft.com/office/officeart/2008/layout/VerticalAccentList"/>
    <dgm:cxn modelId="{84216F50-902F-4143-88D4-99BFD2218786}" type="presParOf" srcId="{FADD3C1B-FB2A-014B-BE65-750DE0EC0BAC}" destId="{D52C4866-D01D-F649-BB47-5ECDB751C51B}" srcOrd="1" destOrd="0" presId="urn:microsoft.com/office/officeart/2008/layout/VerticalAccentList"/>
    <dgm:cxn modelId="{F5DF0746-3C7B-484F-B5EE-E83288BC1F71}" type="presParOf" srcId="{FADD3C1B-FB2A-014B-BE65-750DE0EC0BAC}" destId="{4C4C00A4-29BA-434D-B73E-971E229A7C21}" srcOrd="2" destOrd="0" presId="urn:microsoft.com/office/officeart/2008/layout/VerticalAccentList"/>
    <dgm:cxn modelId="{82E775AB-FB25-CC4E-BACF-6773B67D0E09}" type="presParOf" srcId="{FADD3C1B-FB2A-014B-BE65-750DE0EC0BAC}" destId="{5B3BC095-BD7C-5448-A027-38EE890681BA}" srcOrd="3" destOrd="0" presId="urn:microsoft.com/office/officeart/2008/layout/VerticalAccentList"/>
    <dgm:cxn modelId="{15E2DFFE-178C-154B-90F9-079D23DC4CCA}" type="presParOf" srcId="{FADD3C1B-FB2A-014B-BE65-750DE0EC0BAC}" destId="{6C2C96BF-B431-7E4F-ABC1-AE7823829F87}" srcOrd="4" destOrd="0" presId="urn:microsoft.com/office/officeart/2008/layout/VerticalAccentList"/>
    <dgm:cxn modelId="{FC493427-5A42-1042-9D99-14873E1C110E}" type="presParOf" srcId="{FADD3C1B-FB2A-014B-BE65-750DE0EC0BAC}" destId="{65BAB445-B93B-1443-ADC7-84D620290529}" srcOrd="5" destOrd="0" presId="urn:microsoft.com/office/officeart/2008/layout/VerticalAccentList"/>
    <dgm:cxn modelId="{244FC006-4426-D84B-83E9-DD9ACBC0F20C}" type="presParOf" srcId="{FADD3C1B-FB2A-014B-BE65-750DE0EC0BAC}" destId="{44B5D626-661E-B943-86CB-4479ECFA1FE8}" srcOrd="6" destOrd="0" presId="urn:microsoft.com/office/officeart/2008/layout/VerticalAccentList"/>
    <dgm:cxn modelId="{85807BD7-7633-7D44-9F8D-1A3491A32E22}" type="presParOf" srcId="{FADD3C1B-FB2A-014B-BE65-750DE0EC0BAC}" destId="{B394D102-561C-B544-BE79-0534CB8F355C}" srcOrd="7" destOrd="0" presId="urn:microsoft.com/office/officeart/2008/layout/VerticalAccentList"/>
    <dgm:cxn modelId="{94846132-19CE-C54E-BB04-199052793A1E}" type="presParOf" srcId="{308DE832-7624-734F-BEF8-B42518E79F14}" destId="{4E6813D7-CF5B-7749-AED0-B083B27563A9}" srcOrd="2" destOrd="0" presId="urn:microsoft.com/office/officeart/2008/layout/VerticalAccentList"/>
    <dgm:cxn modelId="{09C315A4-146E-BB47-A91E-A66B23360BE2}" type="presParOf" srcId="{308DE832-7624-734F-BEF8-B42518E79F14}" destId="{9DD4D690-150F-054A-8A0F-3B335CF0A890}" srcOrd="3" destOrd="0" presId="urn:microsoft.com/office/officeart/2008/layout/VerticalAccentList"/>
    <dgm:cxn modelId="{F4B47098-4911-2A4B-818C-6CF78C18AD93}" type="presParOf" srcId="{9DD4D690-150F-054A-8A0F-3B335CF0A890}" destId="{89587ADA-D0C4-E14F-BE7A-E1F6E0907D61}" srcOrd="0" destOrd="0" presId="urn:microsoft.com/office/officeart/2008/layout/VerticalAccentList"/>
    <dgm:cxn modelId="{BEFA1E4C-F4CC-D942-A1F7-18EAA1A6F2E1}" type="presParOf" srcId="{308DE832-7624-734F-BEF8-B42518E79F14}" destId="{D890C512-F1B0-E84E-A75B-D576192DA7AC}" srcOrd="4" destOrd="0" presId="urn:microsoft.com/office/officeart/2008/layout/VerticalAccentList"/>
    <dgm:cxn modelId="{BDBA81D9-0055-C648-8ABB-E5F3936884BD}" type="presParOf" srcId="{D890C512-F1B0-E84E-A75B-D576192DA7AC}" destId="{49A1A7BE-3868-5046-9563-5430BD4175C7}" srcOrd="0" destOrd="0" presId="urn:microsoft.com/office/officeart/2008/layout/VerticalAccentList"/>
    <dgm:cxn modelId="{AD5C2AD1-67EE-B84B-A35E-034687B492E8}" type="presParOf" srcId="{D890C512-F1B0-E84E-A75B-D576192DA7AC}" destId="{4C1D4EC0-B474-D34D-9F68-114E6F5BD3D8}" srcOrd="1" destOrd="0" presId="urn:microsoft.com/office/officeart/2008/layout/VerticalAccentList"/>
    <dgm:cxn modelId="{D35A9ED4-2803-D344-BB11-10A2C1363769}" type="presParOf" srcId="{D890C512-F1B0-E84E-A75B-D576192DA7AC}" destId="{AD497F82-9EE7-834B-9F5C-365C1A1AA11B}" srcOrd="2" destOrd="0" presId="urn:microsoft.com/office/officeart/2008/layout/VerticalAccentList"/>
    <dgm:cxn modelId="{AA19637A-E655-1D40-8E86-CC2EA2C7A34E}" type="presParOf" srcId="{D890C512-F1B0-E84E-A75B-D576192DA7AC}" destId="{687E4A8F-272F-DA4B-B15D-63C3078B4357}" srcOrd="3" destOrd="0" presId="urn:microsoft.com/office/officeart/2008/layout/VerticalAccentList"/>
    <dgm:cxn modelId="{EF67F48C-15A7-3B49-89B6-6C316ABAF86B}" type="presParOf" srcId="{D890C512-F1B0-E84E-A75B-D576192DA7AC}" destId="{24E64A5F-8675-A142-B6B9-9146B42DC536}" srcOrd="4" destOrd="0" presId="urn:microsoft.com/office/officeart/2008/layout/VerticalAccentList"/>
    <dgm:cxn modelId="{94902BEB-35FE-C140-828B-6C52909D8793}" type="presParOf" srcId="{D890C512-F1B0-E84E-A75B-D576192DA7AC}" destId="{C8D5D792-5BC6-7548-848A-56B82F4D3412}" srcOrd="5" destOrd="0" presId="urn:microsoft.com/office/officeart/2008/layout/VerticalAccentList"/>
    <dgm:cxn modelId="{F34D127B-4289-124A-81BC-9A6AC186E850}" type="presParOf" srcId="{D890C512-F1B0-E84E-A75B-D576192DA7AC}" destId="{854F71E2-77D8-8047-9863-784E0EFA53CD}" srcOrd="6" destOrd="0" presId="urn:microsoft.com/office/officeart/2008/layout/VerticalAccentList"/>
    <dgm:cxn modelId="{EFFEA33D-69C9-744E-B965-5B343305AB6A}" type="presParOf" srcId="{D890C512-F1B0-E84E-A75B-D576192DA7AC}" destId="{A39CC574-8FB7-9D46-A8A4-D1DF86FD283F}" srcOrd="7" destOrd="0" presId="urn:microsoft.com/office/officeart/2008/layout/VerticalAccentList"/>
    <dgm:cxn modelId="{E689C4E3-C68F-C946-BE72-EEB216D76802}" type="presParOf" srcId="{308DE832-7624-734F-BEF8-B42518E79F14}" destId="{A26F9062-C390-6048-B1CB-C01D7805102E}" srcOrd="5" destOrd="0" presId="urn:microsoft.com/office/officeart/2008/layout/VerticalAccentList"/>
    <dgm:cxn modelId="{8006F921-5D89-9842-B8A5-4DC78F1AAB5B}" type="presParOf" srcId="{308DE832-7624-734F-BEF8-B42518E79F14}" destId="{D8912228-AD24-DD48-A25C-E994D49EE181}" srcOrd="6" destOrd="0" presId="urn:microsoft.com/office/officeart/2008/layout/VerticalAccentList"/>
    <dgm:cxn modelId="{660EE296-F0FE-A847-B8E7-7A63EEEF4A41}" type="presParOf" srcId="{D8912228-AD24-DD48-A25C-E994D49EE181}" destId="{C7C09AA9-86E6-7044-935F-77C1FE9C4F7E}" srcOrd="0" destOrd="0" presId="urn:microsoft.com/office/officeart/2008/layout/VerticalAccentList"/>
    <dgm:cxn modelId="{1099A75F-2D8E-804B-98BA-5DF4A5A39857}" type="presParOf" srcId="{308DE832-7624-734F-BEF8-B42518E79F14}" destId="{4ECCF72A-85E1-944B-BF29-2A71BEBECC30}" srcOrd="7" destOrd="0" presId="urn:microsoft.com/office/officeart/2008/layout/VerticalAccentList"/>
    <dgm:cxn modelId="{57C17AF8-F7F3-934E-BC40-C7C0D794BC5B}" type="presParOf" srcId="{4ECCF72A-85E1-944B-BF29-2A71BEBECC30}" destId="{04DA6FE6-DED1-2145-B982-F8BDBFCFEB8A}" srcOrd="0" destOrd="0" presId="urn:microsoft.com/office/officeart/2008/layout/VerticalAccentList"/>
    <dgm:cxn modelId="{101E7B07-34C7-3C41-9B99-74E14485AC27}" type="presParOf" srcId="{4ECCF72A-85E1-944B-BF29-2A71BEBECC30}" destId="{0A0D249E-4C62-CC41-9D33-3F15ED56E547}" srcOrd="1" destOrd="0" presId="urn:microsoft.com/office/officeart/2008/layout/VerticalAccentList"/>
    <dgm:cxn modelId="{5B27C007-7BF1-8E42-B8E1-AF3513AA12DD}" type="presParOf" srcId="{4ECCF72A-85E1-944B-BF29-2A71BEBECC30}" destId="{75A5A4E8-6EA3-434A-9710-39D202AA602D}" srcOrd="2" destOrd="0" presId="urn:microsoft.com/office/officeart/2008/layout/VerticalAccentList"/>
    <dgm:cxn modelId="{A27FA11B-D371-AB4A-BB10-EF952EE80766}" type="presParOf" srcId="{4ECCF72A-85E1-944B-BF29-2A71BEBECC30}" destId="{CB42FE04-CF72-114A-86DD-5DDBC2330E85}" srcOrd="3" destOrd="0" presId="urn:microsoft.com/office/officeart/2008/layout/VerticalAccentList"/>
    <dgm:cxn modelId="{FFEC71CE-655A-E444-BF04-497B82F313E3}" type="presParOf" srcId="{4ECCF72A-85E1-944B-BF29-2A71BEBECC30}" destId="{1DD745A3-A0C2-CD4A-930E-5A70A52550E8}" srcOrd="4" destOrd="0" presId="urn:microsoft.com/office/officeart/2008/layout/VerticalAccentList"/>
    <dgm:cxn modelId="{56FDF2DD-33A0-5A46-9811-4A585A1B5A82}" type="presParOf" srcId="{4ECCF72A-85E1-944B-BF29-2A71BEBECC30}" destId="{F3B4A034-9ED5-F94E-8E40-71A30AF59257}" srcOrd="5" destOrd="0" presId="urn:microsoft.com/office/officeart/2008/layout/VerticalAccentList"/>
    <dgm:cxn modelId="{EF888D1D-2DFB-1846-98C4-CE9105F67F67}" type="presParOf" srcId="{4ECCF72A-85E1-944B-BF29-2A71BEBECC30}" destId="{D8E68FD0-5A94-C44A-8534-CA1D6AE47C66}" srcOrd="6" destOrd="0" presId="urn:microsoft.com/office/officeart/2008/layout/VerticalAccentList"/>
    <dgm:cxn modelId="{32E5C247-8725-5541-BAC4-8FC3F38F72B9}" type="presParOf" srcId="{4ECCF72A-85E1-944B-BF29-2A71BEBECC30}" destId="{77AF06D8-114F-7448-B438-F62196EA6D52}" srcOrd="7" destOrd="0" presId="urn:microsoft.com/office/officeart/2008/layout/VerticalAccentList"/>
    <dgm:cxn modelId="{561FD5EB-8370-FF44-9003-478E4805E5CF}" type="presParOf" srcId="{308DE832-7624-734F-BEF8-B42518E79F14}" destId="{5E8F9461-FF5D-FF41-9EA6-D7B98FD66C7D}" srcOrd="8" destOrd="0" presId="urn:microsoft.com/office/officeart/2008/layout/VerticalAccentList"/>
    <dgm:cxn modelId="{7E77991A-1B64-624E-B4CF-E22CBDAC50A3}" type="presParOf" srcId="{308DE832-7624-734F-BEF8-B42518E79F14}" destId="{141FB1DD-F741-494E-9F48-99265A81CAA3}" srcOrd="9" destOrd="0" presId="urn:microsoft.com/office/officeart/2008/layout/VerticalAccentList"/>
    <dgm:cxn modelId="{1A191A3C-C434-6244-97C8-1774B2F8E9A7}" type="presParOf" srcId="{141FB1DD-F741-494E-9F48-99265A81CAA3}" destId="{57C016D4-E34F-6F47-BCB6-793F3C3FF721}" srcOrd="0" destOrd="0" presId="urn:microsoft.com/office/officeart/2008/layout/VerticalAccentList"/>
    <dgm:cxn modelId="{84CD0248-3B4E-E443-B6E6-F5ADB6D26AAF}" type="presParOf" srcId="{308DE832-7624-734F-BEF8-B42518E79F14}" destId="{B207B05F-42AF-E24C-991D-EEBB28828BAC}" srcOrd="10" destOrd="0" presId="urn:microsoft.com/office/officeart/2008/layout/VerticalAccentList"/>
    <dgm:cxn modelId="{F272FB9F-48B7-124A-A3D6-57870EB42BEF}" type="presParOf" srcId="{B207B05F-42AF-E24C-991D-EEBB28828BAC}" destId="{867A88AF-9B7F-D141-9FD1-CCA3AB963403}" srcOrd="0" destOrd="0" presId="urn:microsoft.com/office/officeart/2008/layout/VerticalAccentList"/>
    <dgm:cxn modelId="{CE2DB5AA-719E-C144-9918-8E397369471D}" type="presParOf" srcId="{B207B05F-42AF-E24C-991D-EEBB28828BAC}" destId="{96CED918-9CED-5C4D-A35F-F1948825ADCF}" srcOrd="1" destOrd="0" presId="urn:microsoft.com/office/officeart/2008/layout/VerticalAccentList"/>
    <dgm:cxn modelId="{EB44F2EA-B546-D543-9A7F-599C7C0C6C12}" type="presParOf" srcId="{B207B05F-42AF-E24C-991D-EEBB28828BAC}" destId="{280BE0D0-B7D3-054F-982C-6C9E6DF57E2A}" srcOrd="2" destOrd="0" presId="urn:microsoft.com/office/officeart/2008/layout/VerticalAccentList"/>
    <dgm:cxn modelId="{EFC953AE-7EE2-104D-A248-348E14F866F8}" type="presParOf" srcId="{B207B05F-42AF-E24C-991D-EEBB28828BAC}" destId="{896E5F9E-B24C-E243-B53E-B87B039351D1}" srcOrd="3" destOrd="0" presId="urn:microsoft.com/office/officeart/2008/layout/VerticalAccentList"/>
    <dgm:cxn modelId="{13BC1588-1110-4148-8533-B1AEDF4933CA}" type="presParOf" srcId="{B207B05F-42AF-E24C-991D-EEBB28828BAC}" destId="{BF205CDD-FE2A-5E45-9DF5-11940E2CEE87}" srcOrd="4" destOrd="0" presId="urn:microsoft.com/office/officeart/2008/layout/VerticalAccentList"/>
    <dgm:cxn modelId="{CBBA69CC-56A6-D848-A2E4-3C1A7147B76A}" type="presParOf" srcId="{B207B05F-42AF-E24C-991D-EEBB28828BAC}" destId="{F3480077-AB8C-A946-9035-5683653E06A2}" srcOrd="5" destOrd="0" presId="urn:microsoft.com/office/officeart/2008/layout/VerticalAccentList"/>
    <dgm:cxn modelId="{B996377B-40A6-5449-9250-4DE834A0AA1B}" type="presParOf" srcId="{B207B05F-42AF-E24C-991D-EEBB28828BAC}" destId="{27C7B03C-8951-CB41-9652-074159280396}" srcOrd="6" destOrd="0" presId="urn:microsoft.com/office/officeart/2008/layout/VerticalAccentList"/>
    <dgm:cxn modelId="{1F81E047-1D36-C748-9905-2C70320B92A6}" type="presParOf" srcId="{B207B05F-42AF-E24C-991D-EEBB28828BAC}" destId="{283C044A-4275-7842-BF3A-D9D8FC86F212}" srcOrd="7" destOrd="0" presId="urn:microsoft.com/office/officeart/2008/layout/VerticalAccentList"/>
    <dgm:cxn modelId="{781AD980-DEB9-6F43-B28C-FF4495C3DFF7}" type="presParOf" srcId="{308DE832-7624-734F-BEF8-B42518E79F14}" destId="{5CA74212-2766-064A-96FA-7A480D6CEB12}" srcOrd="11" destOrd="0" presId="urn:microsoft.com/office/officeart/2008/layout/VerticalAccentList"/>
    <dgm:cxn modelId="{6A93C286-03FD-BB42-8865-B36FB44276BB}" type="presParOf" srcId="{308DE832-7624-734F-BEF8-B42518E79F14}" destId="{DE1CD1D0-2EF8-2043-82C1-DBAA6A4C00AA}" srcOrd="12" destOrd="0" presId="urn:microsoft.com/office/officeart/2008/layout/VerticalAccentList"/>
    <dgm:cxn modelId="{6773D175-0550-564B-9D0F-E58E5FAD7DC7}" type="presParOf" srcId="{DE1CD1D0-2EF8-2043-82C1-DBAA6A4C00AA}" destId="{6B53EDA3-5E09-FE4D-A7F1-75E1273C5C17}" srcOrd="0" destOrd="0" presId="urn:microsoft.com/office/officeart/2008/layout/VerticalAccentList"/>
    <dgm:cxn modelId="{062DD2F8-CC34-534C-8621-0B9F8B33AB29}" type="presParOf" srcId="{308DE832-7624-734F-BEF8-B42518E79F14}" destId="{D8D6AA7E-7F05-C349-8A38-5FEF53AA9D31}" srcOrd="13" destOrd="0" presId="urn:microsoft.com/office/officeart/2008/layout/VerticalAccentList"/>
    <dgm:cxn modelId="{46BD6A5E-9019-7E4C-93BA-54404612E36A}" type="presParOf" srcId="{D8D6AA7E-7F05-C349-8A38-5FEF53AA9D31}" destId="{0950D1BC-DEB7-A545-AE30-0AA9090B367C}" srcOrd="0" destOrd="0" presId="urn:microsoft.com/office/officeart/2008/layout/VerticalAccentList"/>
    <dgm:cxn modelId="{208E8819-FB1F-D14D-A195-EF5A6BC8FC22}" type="presParOf" srcId="{D8D6AA7E-7F05-C349-8A38-5FEF53AA9D31}" destId="{2A956E29-DC47-E041-97F6-A5FFC3C9E10D}" srcOrd="1" destOrd="0" presId="urn:microsoft.com/office/officeart/2008/layout/VerticalAccentList"/>
    <dgm:cxn modelId="{3699E8D1-40B9-854A-BCD8-54246C0F652F}" type="presParOf" srcId="{D8D6AA7E-7F05-C349-8A38-5FEF53AA9D31}" destId="{2A51B985-C33D-D54D-B5F8-2F2AE5246605}" srcOrd="2" destOrd="0" presId="urn:microsoft.com/office/officeart/2008/layout/VerticalAccentList"/>
    <dgm:cxn modelId="{1C7505F1-07FA-204B-A38C-53B6B1C69C7A}" type="presParOf" srcId="{D8D6AA7E-7F05-C349-8A38-5FEF53AA9D31}" destId="{04BE138C-2AB5-024B-AE93-FE6A662BB49B}" srcOrd="3" destOrd="0" presId="urn:microsoft.com/office/officeart/2008/layout/VerticalAccentList"/>
    <dgm:cxn modelId="{0E4B2A5B-904F-7243-A2CA-6FB30606A336}" type="presParOf" srcId="{D8D6AA7E-7F05-C349-8A38-5FEF53AA9D31}" destId="{BBEC41EF-9E2A-3F46-BBBC-4E738F92D44A}" srcOrd="4" destOrd="0" presId="urn:microsoft.com/office/officeart/2008/layout/VerticalAccentList"/>
    <dgm:cxn modelId="{9396C97C-2147-4A41-8240-6CE6400EAD4E}" type="presParOf" srcId="{D8D6AA7E-7F05-C349-8A38-5FEF53AA9D31}" destId="{33D77264-EF28-E045-840C-9CE91BF6AB8D}" srcOrd="5" destOrd="0" presId="urn:microsoft.com/office/officeart/2008/layout/VerticalAccentList"/>
    <dgm:cxn modelId="{100F6A98-0153-8D42-BA26-B87055BE6F65}" type="presParOf" srcId="{D8D6AA7E-7F05-C349-8A38-5FEF53AA9D31}" destId="{2DF0F28F-F35F-D447-A8DB-16542F5F22C6}"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F58D4-5390-4EDE-8E6F-5C1DB09DD467}">
      <dsp:nvSpPr>
        <dsp:cNvPr id="0" name=""/>
        <dsp:cNvSpPr/>
      </dsp:nvSpPr>
      <dsp:spPr>
        <a:xfrm>
          <a:off x="2522" y="117162"/>
          <a:ext cx="2001291" cy="12007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a:cs typeface="Calibri"/>
            </a:rPr>
            <a:t>Broadband Diagnostic and Infrastructure maps</a:t>
          </a:r>
        </a:p>
      </dsp:txBody>
      <dsp:txXfrm>
        <a:off x="2522" y="117162"/>
        <a:ext cx="2001291" cy="1200774"/>
      </dsp:txXfrm>
    </dsp:sp>
    <dsp:sp modelId="{DB4E2F05-07EA-4806-AB1B-9BCFFF77C76A}">
      <dsp:nvSpPr>
        <dsp:cNvPr id="0" name=""/>
        <dsp:cNvSpPr/>
      </dsp:nvSpPr>
      <dsp:spPr>
        <a:xfrm>
          <a:off x="2203943" y="117162"/>
          <a:ext cx="2001291" cy="12007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a:cs typeface="Calibri"/>
            </a:rPr>
            <a:t>Review of legal and regulatory frameworks and current sector trends </a:t>
          </a:r>
          <a:endParaRPr lang="en-US" sz="1600" b="1" kern="1200" dirty="0">
            <a:latin typeface="Calibri"/>
            <a:cs typeface="Calibri"/>
          </a:endParaRPr>
        </a:p>
      </dsp:txBody>
      <dsp:txXfrm>
        <a:off x="2203943" y="117162"/>
        <a:ext cx="2001291" cy="1200774"/>
      </dsp:txXfrm>
    </dsp:sp>
    <dsp:sp modelId="{938438AB-A705-4FD5-879D-AA3D072B1360}">
      <dsp:nvSpPr>
        <dsp:cNvPr id="0" name=""/>
        <dsp:cNvSpPr/>
      </dsp:nvSpPr>
      <dsp:spPr>
        <a:xfrm>
          <a:off x="4405364" y="117162"/>
          <a:ext cx="2001291" cy="12007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a:cs typeface="Calibri"/>
            </a:rPr>
            <a:t>ICT awareness and capacity building programs</a:t>
          </a:r>
          <a:endParaRPr lang="en-US" sz="1600" b="1" kern="1200" dirty="0">
            <a:latin typeface="Calibri"/>
            <a:cs typeface="Calibri"/>
          </a:endParaRPr>
        </a:p>
      </dsp:txBody>
      <dsp:txXfrm>
        <a:off x="4405364" y="117162"/>
        <a:ext cx="2001291" cy="1200774"/>
      </dsp:txXfrm>
    </dsp:sp>
    <dsp:sp modelId="{47827B80-12A2-45FB-B4E3-F1AC84527AED}">
      <dsp:nvSpPr>
        <dsp:cNvPr id="0" name=""/>
        <dsp:cNvSpPr/>
      </dsp:nvSpPr>
      <dsp:spPr>
        <a:xfrm>
          <a:off x="6606784" y="117162"/>
          <a:ext cx="2001291" cy="12007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alibri"/>
              <a:cs typeface="Calibri"/>
            </a:rPr>
            <a:t>Public Policy recommendations for the design of national broadband strategies </a:t>
          </a:r>
          <a:endParaRPr lang="en-US" sz="1600" b="1" kern="1200" dirty="0">
            <a:latin typeface="Calibri"/>
            <a:cs typeface="Calibri"/>
          </a:endParaRPr>
        </a:p>
      </dsp:txBody>
      <dsp:txXfrm>
        <a:off x="6606784" y="117162"/>
        <a:ext cx="2001291" cy="1200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F58D4-5390-4EDE-8E6F-5C1DB09DD467}">
      <dsp:nvSpPr>
        <dsp:cNvPr id="0" name=""/>
        <dsp:cNvSpPr/>
      </dsp:nvSpPr>
      <dsp:spPr>
        <a:xfrm>
          <a:off x="1524817" y="0"/>
          <a:ext cx="5560963" cy="1257534"/>
        </a:xfrm>
        <a:prstGeom prst="rect">
          <a:avLst/>
        </a:prstGeom>
        <a:solidFill>
          <a:srgbClr val="FFFF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FF"/>
              </a:solidFill>
              <a:latin typeface="Calibri"/>
              <a:cs typeface="Calibri"/>
            </a:rPr>
            <a:t>**Post BIIPAC Implementation Phase**</a:t>
          </a:r>
        </a:p>
      </dsp:txBody>
      <dsp:txXfrm>
        <a:off x="1524817" y="0"/>
        <a:ext cx="5560963" cy="1257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1D68E-FA6B-1945-BA8C-18049574D822}">
      <dsp:nvSpPr>
        <dsp:cNvPr id="0" name=""/>
        <dsp:cNvSpPr/>
      </dsp:nvSpPr>
      <dsp:spPr>
        <a:xfrm>
          <a:off x="-89238" y="3710"/>
          <a:ext cx="6340026" cy="36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US" sz="1800" b="1" kern="1200" dirty="0" smtClean="0"/>
            <a:t>Broadband diagnosis and infrastructure maps</a:t>
          </a:r>
          <a:endParaRPr lang="en-US" sz="1800" b="1" kern="1200" dirty="0"/>
        </a:p>
      </dsp:txBody>
      <dsp:txXfrm>
        <a:off x="-89238" y="3710"/>
        <a:ext cx="6340026" cy="368294"/>
      </dsp:txXfrm>
    </dsp:sp>
    <dsp:sp modelId="{19E3CA60-F5E5-DB40-B181-DA9369E19040}">
      <dsp:nvSpPr>
        <dsp:cNvPr id="0" name=""/>
        <dsp:cNvSpPr/>
      </dsp:nvSpPr>
      <dsp:spPr>
        <a:xfrm>
          <a:off x="1391967" y="572522"/>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52C4866-D01D-F649-BB47-5ECDB751C51B}">
      <dsp:nvSpPr>
        <dsp:cNvPr id="0" name=""/>
        <dsp:cNvSpPr/>
      </dsp:nvSpPr>
      <dsp:spPr>
        <a:xfrm>
          <a:off x="1961391" y="572522"/>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4C4C00A4-29BA-434D-B73E-971E229A7C21}">
      <dsp:nvSpPr>
        <dsp:cNvPr id="0" name=""/>
        <dsp:cNvSpPr/>
      </dsp:nvSpPr>
      <dsp:spPr>
        <a:xfrm>
          <a:off x="2531265" y="572522"/>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5B3BC095-BD7C-5448-A027-38EE890681BA}">
      <dsp:nvSpPr>
        <dsp:cNvPr id="0" name=""/>
        <dsp:cNvSpPr/>
      </dsp:nvSpPr>
      <dsp:spPr>
        <a:xfrm>
          <a:off x="3100689" y="572522"/>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6C2C96BF-B431-7E4F-ABC1-AE7823829F87}">
      <dsp:nvSpPr>
        <dsp:cNvPr id="0" name=""/>
        <dsp:cNvSpPr/>
      </dsp:nvSpPr>
      <dsp:spPr>
        <a:xfrm>
          <a:off x="3670563" y="572522"/>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65BAB445-B93B-1443-ADC7-84D620290529}">
      <dsp:nvSpPr>
        <dsp:cNvPr id="0" name=""/>
        <dsp:cNvSpPr/>
      </dsp:nvSpPr>
      <dsp:spPr>
        <a:xfrm>
          <a:off x="726012" y="360811"/>
          <a:ext cx="7491707" cy="1151264"/>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44B5D626-661E-B943-86CB-4479ECFA1FE8}">
      <dsp:nvSpPr>
        <dsp:cNvPr id="0" name=""/>
        <dsp:cNvSpPr/>
      </dsp:nvSpPr>
      <dsp:spPr>
        <a:xfrm>
          <a:off x="3201957" y="686606"/>
          <a:ext cx="4163798" cy="522062"/>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B394D102-561C-B544-BE79-0534CB8F355C}">
      <dsp:nvSpPr>
        <dsp:cNvPr id="0" name=""/>
        <dsp:cNvSpPr/>
      </dsp:nvSpPr>
      <dsp:spPr>
        <a:xfrm>
          <a:off x="403706" y="519094"/>
          <a:ext cx="7076444" cy="87829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 Conclusions and policy recommendations for improvement in Broadband uptake in each participating Caribbean country. </a:t>
          </a:r>
          <a:endParaRPr lang="en-US" sz="1800" kern="1200" dirty="0"/>
        </a:p>
        <a:p>
          <a:pPr lvl="0" algn="l" defTabSz="800100" rtl="0">
            <a:lnSpc>
              <a:spcPct val="90000"/>
            </a:lnSpc>
            <a:spcBef>
              <a:spcPct val="0"/>
            </a:spcBef>
            <a:spcAft>
              <a:spcPct val="35000"/>
            </a:spcAft>
          </a:pPr>
          <a:r>
            <a:rPr lang="en-US" sz="1800" kern="1200" dirty="0" smtClean="0"/>
            <a:t>- Strengthening of digiLAC database</a:t>
          </a:r>
          <a:endParaRPr lang="en-US" sz="1800" kern="1200" dirty="0"/>
        </a:p>
      </dsp:txBody>
      <dsp:txXfrm>
        <a:off x="403706" y="519094"/>
        <a:ext cx="7076444" cy="878296"/>
      </dsp:txXfrm>
    </dsp:sp>
    <dsp:sp modelId="{89587ADA-D0C4-E14F-BE7A-E1F6E0907D61}">
      <dsp:nvSpPr>
        <dsp:cNvPr id="0" name=""/>
        <dsp:cNvSpPr/>
      </dsp:nvSpPr>
      <dsp:spPr>
        <a:xfrm>
          <a:off x="513058" y="1585190"/>
          <a:ext cx="7852475" cy="36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US" sz="1800" b="1" kern="1200" dirty="0" smtClean="0"/>
            <a:t>Review of the regulatory and institutional frameworks</a:t>
          </a:r>
          <a:endParaRPr lang="en-US" sz="1800" b="1" kern="1200" dirty="0"/>
        </a:p>
      </dsp:txBody>
      <dsp:txXfrm>
        <a:off x="513058" y="1585190"/>
        <a:ext cx="7852475" cy="368294"/>
      </dsp:txXfrm>
    </dsp:sp>
    <dsp:sp modelId="{49A1A7BE-3868-5046-9563-5430BD4175C7}">
      <dsp:nvSpPr>
        <dsp:cNvPr id="0" name=""/>
        <dsp:cNvSpPr/>
      </dsp:nvSpPr>
      <dsp:spPr>
        <a:xfrm>
          <a:off x="1101882" y="195348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4C1D4EC0-B474-D34D-9F68-114E6F5BD3D8}">
      <dsp:nvSpPr>
        <dsp:cNvPr id="0" name=""/>
        <dsp:cNvSpPr/>
      </dsp:nvSpPr>
      <dsp:spPr>
        <a:xfrm>
          <a:off x="1671306" y="195348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AD497F82-9EE7-834B-9F5C-365C1A1AA11B}">
      <dsp:nvSpPr>
        <dsp:cNvPr id="0" name=""/>
        <dsp:cNvSpPr/>
      </dsp:nvSpPr>
      <dsp:spPr>
        <a:xfrm>
          <a:off x="2241181" y="195348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687E4A8F-272F-DA4B-B15D-63C3078B4357}">
      <dsp:nvSpPr>
        <dsp:cNvPr id="0" name=""/>
        <dsp:cNvSpPr/>
      </dsp:nvSpPr>
      <dsp:spPr>
        <a:xfrm>
          <a:off x="2810605" y="195348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4E64A5F-8675-A142-B6B9-9146B42DC536}">
      <dsp:nvSpPr>
        <dsp:cNvPr id="0" name=""/>
        <dsp:cNvSpPr/>
      </dsp:nvSpPr>
      <dsp:spPr>
        <a:xfrm>
          <a:off x="3380479" y="195348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C8D5D792-5BC6-7548-848A-56B82F4D3412}">
      <dsp:nvSpPr>
        <dsp:cNvPr id="0" name=""/>
        <dsp:cNvSpPr/>
      </dsp:nvSpPr>
      <dsp:spPr>
        <a:xfrm>
          <a:off x="3949903" y="195348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854F71E2-77D8-8047-9863-784E0EFA53CD}">
      <dsp:nvSpPr>
        <dsp:cNvPr id="0" name=""/>
        <dsp:cNvSpPr/>
      </dsp:nvSpPr>
      <dsp:spPr>
        <a:xfrm>
          <a:off x="2450074" y="1953484"/>
          <a:ext cx="5087396"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A39CC574-8FB7-9D46-A8A4-D1DF86FD283F}">
      <dsp:nvSpPr>
        <dsp:cNvPr id="0" name=""/>
        <dsp:cNvSpPr/>
      </dsp:nvSpPr>
      <dsp:spPr>
        <a:xfrm>
          <a:off x="384007" y="2028507"/>
          <a:ext cx="6496275" cy="60018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 Recommendations to address current sector trends </a:t>
          </a:r>
          <a:endParaRPr lang="en-US" sz="1800" kern="1200" dirty="0"/>
        </a:p>
      </dsp:txBody>
      <dsp:txXfrm>
        <a:off x="384007" y="2028507"/>
        <a:ext cx="6496275" cy="600183"/>
      </dsp:txXfrm>
    </dsp:sp>
    <dsp:sp modelId="{C7C09AA9-86E6-7044-935F-77C1FE9C4F7E}">
      <dsp:nvSpPr>
        <dsp:cNvPr id="0" name=""/>
        <dsp:cNvSpPr/>
      </dsp:nvSpPr>
      <dsp:spPr>
        <a:xfrm>
          <a:off x="513058" y="2765635"/>
          <a:ext cx="7852475" cy="36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US" sz="1800" b="1" kern="1200" dirty="0" smtClean="0"/>
            <a:t>ICT awareness and capacity building in the Caribbean</a:t>
          </a:r>
          <a:endParaRPr lang="en-US" sz="1800" b="1" kern="1200" dirty="0"/>
        </a:p>
      </dsp:txBody>
      <dsp:txXfrm>
        <a:off x="513058" y="2765635"/>
        <a:ext cx="7852475" cy="368294"/>
      </dsp:txXfrm>
    </dsp:sp>
    <dsp:sp modelId="{04DA6FE6-DED1-2145-B982-F8BDBFCFEB8A}">
      <dsp:nvSpPr>
        <dsp:cNvPr id="0" name=""/>
        <dsp:cNvSpPr/>
      </dsp:nvSpPr>
      <dsp:spPr>
        <a:xfrm>
          <a:off x="1165678" y="313704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0A0D249E-4C62-CC41-9D33-3F15ED56E547}">
      <dsp:nvSpPr>
        <dsp:cNvPr id="0" name=""/>
        <dsp:cNvSpPr/>
      </dsp:nvSpPr>
      <dsp:spPr>
        <a:xfrm>
          <a:off x="1735102" y="313704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75A5A4E8-6EA3-434A-9710-39D202AA602D}">
      <dsp:nvSpPr>
        <dsp:cNvPr id="0" name=""/>
        <dsp:cNvSpPr/>
      </dsp:nvSpPr>
      <dsp:spPr>
        <a:xfrm>
          <a:off x="2304976" y="313704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CB42FE04-CF72-114A-86DD-5DDBC2330E85}">
      <dsp:nvSpPr>
        <dsp:cNvPr id="0" name=""/>
        <dsp:cNvSpPr/>
      </dsp:nvSpPr>
      <dsp:spPr>
        <a:xfrm>
          <a:off x="2874400" y="313704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1DD745A3-A0C2-CD4A-930E-5A70A52550E8}">
      <dsp:nvSpPr>
        <dsp:cNvPr id="0" name=""/>
        <dsp:cNvSpPr/>
      </dsp:nvSpPr>
      <dsp:spPr>
        <a:xfrm>
          <a:off x="3444274" y="313704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3B4A034-9ED5-F94E-8E40-71A30AF59257}">
      <dsp:nvSpPr>
        <dsp:cNvPr id="0" name=""/>
        <dsp:cNvSpPr/>
      </dsp:nvSpPr>
      <dsp:spPr>
        <a:xfrm>
          <a:off x="4013698" y="313704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D8E68FD0-5A94-C44A-8534-CA1D6AE47C66}">
      <dsp:nvSpPr>
        <dsp:cNvPr id="0" name=""/>
        <dsp:cNvSpPr/>
      </dsp:nvSpPr>
      <dsp:spPr>
        <a:xfrm>
          <a:off x="2481557" y="3137044"/>
          <a:ext cx="5152021"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77AF06D8-114F-7448-B438-F62196EA6D52}">
      <dsp:nvSpPr>
        <dsp:cNvPr id="0" name=""/>
        <dsp:cNvSpPr/>
      </dsp:nvSpPr>
      <dsp:spPr>
        <a:xfrm>
          <a:off x="418233" y="3133929"/>
          <a:ext cx="6623866" cy="756459"/>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 Seminar &amp; a </a:t>
          </a:r>
          <a:r>
            <a:rPr lang="en-US" sz="1800" kern="1200" dirty="0" err="1" smtClean="0"/>
            <a:t>Comm</a:t>
          </a:r>
          <a:r>
            <a:rPr lang="en-US" sz="1800" kern="1200" dirty="0" smtClean="0"/>
            <a:t> </a:t>
          </a:r>
          <a:r>
            <a:rPr lang="en-US" sz="1800" kern="1200" smtClean="0"/>
            <a:t>of Practice of regulators, public officials &amp;experts </a:t>
          </a:r>
        </a:p>
        <a:p>
          <a:pPr lvl="0" algn="l" defTabSz="800100" rtl="0">
            <a:lnSpc>
              <a:spcPct val="90000"/>
            </a:lnSpc>
            <a:spcBef>
              <a:spcPct val="0"/>
            </a:spcBef>
            <a:spcAft>
              <a:spcPct val="35000"/>
            </a:spcAft>
          </a:pPr>
          <a:r>
            <a:rPr lang="en-US" sz="1800" kern="1200" dirty="0" smtClean="0"/>
            <a:t>- Design of national capacity building programmes</a:t>
          </a:r>
          <a:endParaRPr lang="en-US" sz="1800" kern="1200" dirty="0"/>
        </a:p>
      </dsp:txBody>
      <dsp:txXfrm>
        <a:off x="418233" y="3133929"/>
        <a:ext cx="6623866" cy="756459"/>
      </dsp:txXfrm>
    </dsp:sp>
    <dsp:sp modelId="{57C016D4-E34F-6F47-BCB6-793F3C3FF721}">
      <dsp:nvSpPr>
        <dsp:cNvPr id="0" name=""/>
        <dsp:cNvSpPr/>
      </dsp:nvSpPr>
      <dsp:spPr>
        <a:xfrm>
          <a:off x="513058" y="3952310"/>
          <a:ext cx="7852475" cy="368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rtl="0">
            <a:lnSpc>
              <a:spcPct val="90000"/>
            </a:lnSpc>
            <a:spcBef>
              <a:spcPct val="0"/>
            </a:spcBef>
            <a:spcAft>
              <a:spcPct val="35000"/>
            </a:spcAft>
          </a:pPr>
          <a:r>
            <a:rPr lang="en-US" sz="1800" b="1" kern="1200" dirty="0" smtClean="0"/>
            <a:t>Public policy recommendations for the design of national broadband strategies</a:t>
          </a:r>
          <a:r>
            <a:rPr lang="en-US" sz="1800" kern="1200" dirty="0" smtClean="0"/>
            <a:t> </a:t>
          </a:r>
          <a:endParaRPr lang="en-US" sz="1800" kern="1200" dirty="0"/>
        </a:p>
      </dsp:txBody>
      <dsp:txXfrm>
        <a:off x="513058" y="3952310"/>
        <a:ext cx="7852475" cy="368294"/>
      </dsp:txXfrm>
    </dsp:sp>
    <dsp:sp modelId="{867A88AF-9B7F-D141-9FD1-CCA3AB963403}">
      <dsp:nvSpPr>
        <dsp:cNvPr id="0" name=""/>
        <dsp:cNvSpPr/>
      </dsp:nvSpPr>
      <dsp:spPr>
        <a:xfrm>
          <a:off x="1074858" y="432060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96CED918-9CED-5C4D-A35F-F1948825ADCF}">
      <dsp:nvSpPr>
        <dsp:cNvPr id="0" name=""/>
        <dsp:cNvSpPr/>
      </dsp:nvSpPr>
      <dsp:spPr>
        <a:xfrm>
          <a:off x="1644282" y="432060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80BE0D0-B7D3-054F-982C-6C9E6DF57E2A}">
      <dsp:nvSpPr>
        <dsp:cNvPr id="0" name=""/>
        <dsp:cNvSpPr/>
      </dsp:nvSpPr>
      <dsp:spPr>
        <a:xfrm>
          <a:off x="2214156" y="432060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896E5F9E-B24C-E243-B53E-B87B039351D1}">
      <dsp:nvSpPr>
        <dsp:cNvPr id="0" name=""/>
        <dsp:cNvSpPr/>
      </dsp:nvSpPr>
      <dsp:spPr>
        <a:xfrm>
          <a:off x="2783581" y="432060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BF205CDD-FE2A-5E45-9DF5-11940E2CEE87}">
      <dsp:nvSpPr>
        <dsp:cNvPr id="0" name=""/>
        <dsp:cNvSpPr/>
      </dsp:nvSpPr>
      <dsp:spPr>
        <a:xfrm>
          <a:off x="3353455" y="432060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F3480077-AB8C-A946-9035-5683653E06A2}">
      <dsp:nvSpPr>
        <dsp:cNvPr id="0" name=""/>
        <dsp:cNvSpPr/>
      </dsp:nvSpPr>
      <dsp:spPr>
        <a:xfrm>
          <a:off x="3922879" y="4320604"/>
          <a:ext cx="947989"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7C7B03C-8951-CB41-9652-074159280396}">
      <dsp:nvSpPr>
        <dsp:cNvPr id="0" name=""/>
        <dsp:cNvSpPr/>
      </dsp:nvSpPr>
      <dsp:spPr>
        <a:xfrm>
          <a:off x="1666563" y="4320604"/>
          <a:ext cx="5962675" cy="750229"/>
        </a:xfrm>
        <a:prstGeom prst="chevron">
          <a:avLst>
            <a:gd name="adj" fmla="val 7061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83C044A-4275-7842-BF3A-D9D8FC86F212}">
      <dsp:nvSpPr>
        <dsp:cNvPr id="0" name=""/>
        <dsp:cNvSpPr/>
      </dsp:nvSpPr>
      <dsp:spPr>
        <a:xfrm>
          <a:off x="451024" y="4398475"/>
          <a:ext cx="6442227" cy="59448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 Groundwork laid for establishment of regional broadband strategy</a:t>
          </a:r>
          <a:endParaRPr lang="en-US" sz="1800" kern="1200" dirty="0"/>
        </a:p>
      </dsp:txBody>
      <dsp:txXfrm>
        <a:off x="451024" y="4398475"/>
        <a:ext cx="6442227" cy="594487"/>
      </dsp:txXfrm>
    </dsp:sp>
    <dsp:sp modelId="{6B53EDA3-5E09-FE4D-A7F1-75E1273C5C17}">
      <dsp:nvSpPr>
        <dsp:cNvPr id="0" name=""/>
        <dsp:cNvSpPr/>
      </dsp:nvSpPr>
      <dsp:spPr>
        <a:xfrm>
          <a:off x="-94302" y="5226723"/>
          <a:ext cx="8115157" cy="52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ctr" defTabSz="800100" rtl="0">
            <a:lnSpc>
              <a:spcPct val="90000"/>
            </a:lnSpc>
            <a:spcBef>
              <a:spcPct val="0"/>
            </a:spcBef>
            <a:spcAft>
              <a:spcPct val="35000"/>
            </a:spcAft>
          </a:pPr>
          <a:endParaRPr lang="en-US" sz="1800" b="1" kern="1200" dirty="0" smtClean="0">
            <a:solidFill>
              <a:schemeClr val="accent2">
                <a:lumMod val="90000"/>
                <a:lumOff val="10000"/>
              </a:schemeClr>
            </a:solidFill>
          </a:endParaRPr>
        </a:p>
        <a:p>
          <a:pPr lvl="0" algn="ctr" defTabSz="800100" rtl="0">
            <a:lnSpc>
              <a:spcPct val="90000"/>
            </a:lnSpc>
            <a:spcBef>
              <a:spcPct val="0"/>
            </a:spcBef>
            <a:spcAft>
              <a:spcPct val="35000"/>
            </a:spcAft>
          </a:pPr>
          <a:endParaRPr lang="en-US" sz="1800" b="1" kern="1200" dirty="0" smtClean="0">
            <a:solidFill>
              <a:schemeClr val="accent2">
                <a:lumMod val="90000"/>
                <a:lumOff val="10000"/>
              </a:schemeClr>
            </a:solidFill>
          </a:endParaRPr>
        </a:p>
        <a:p>
          <a:pPr lvl="0" algn="ctr" defTabSz="800100" rtl="0">
            <a:lnSpc>
              <a:spcPct val="90000"/>
            </a:lnSpc>
            <a:spcBef>
              <a:spcPct val="0"/>
            </a:spcBef>
            <a:spcAft>
              <a:spcPct val="35000"/>
            </a:spcAft>
          </a:pPr>
          <a:endParaRPr lang="en-US" sz="1800" b="1" kern="1200" dirty="0" smtClean="0">
            <a:solidFill>
              <a:schemeClr val="accent2">
                <a:lumMod val="90000"/>
                <a:lumOff val="10000"/>
              </a:schemeClr>
            </a:solidFill>
          </a:endParaRPr>
        </a:p>
        <a:p>
          <a:pPr lvl="0" algn="ctr" defTabSz="800100" rtl="0">
            <a:lnSpc>
              <a:spcPct val="90000"/>
            </a:lnSpc>
            <a:spcBef>
              <a:spcPct val="0"/>
            </a:spcBef>
            <a:spcAft>
              <a:spcPct val="35000"/>
            </a:spcAft>
          </a:pPr>
          <a:endParaRPr lang="en-US" sz="1800" b="1" kern="1200" dirty="0" smtClean="0">
            <a:solidFill>
              <a:schemeClr val="accent2">
                <a:lumMod val="90000"/>
                <a:lumOff val="10000"/>
              </a:schemeClr>
            </a:solidFill>
          </a:endParaRPr>
        </a:p>
        <a:p>
          <a:pPr lvl="0" algn="ctr" defTabSz="800100" rtl="0">
            <a:lnSpc>
              <a:spcPct val="90000"/>
            </a:lnSpc>
            <a:spcBef>
              <a:spcPct val="0"/>
            </a:spcBef>
            <a:spcAft>
              <a:spcPct val="35000"/>
            </a:spcAft>
          </a:pPr>
          <a:endParaRPr lang="en-US" sz="1800" b="1" kern="1200" dirty="0" smtClean="0">
            <a:solidFill>
              <a:schemeClr val="accent2">
                <a:lumMod val="90000"/>
                <a:lumOff val="10000"/>
              </a:schemeClr>
            </a:solidFill>
          </a:endParaRPr>
        </a:p>
        <a:p>
          <a:pPr lvl="0" algn="ctr" defTabSz="800100" rtl="0">
            <a:lnSpc>
              <a:spcPct val="90000"/>
            </a:lnSpc>
            <a:spcBef>
              <a:spcPct val="0"/>
            </a:spcBef>
            <a:spcAft>
              <a:spcPct val="35000"/>
            </a:spcAft>
          </a:pPr>
          <a:endParaRPr lang="en-US" sz="1800" b="1" kern="1200" dirty="0" smtClean="0">
            <a:solidFill>
              <a:schemeClr val="accent2">
                <a:lumMod val="90000"/>
                <a:lumOff val="10000"/>
              </a:schemeClr>
            </a:solidFill>
          </a:endParaRPr>
        </a:p>
        <a:p>
          <a:pPr lvl="0" algn="ctr" defTabSz="800100" rtl="0">
            <a:lnSpc>
              <a:spcPct val="90000"/>
            </a:lnSpc>
            <a:spcBef>
              <a:spcPct val="0"/>
            </a:spcBef>
            <a:spcAft>
              <a:spcPct val="35000"/>
            </a:spcAft>
          </a:pPr>
          <a:r>
            <a:rPr lang="en-US" sz="1800" b="1" kern="1200" dirty="0" smtClean="0">
              <a:solidFill>
                <a:schemeClr val="accent2">
                  <a:lumMod val="90000"/>
                  <a:lumOff val="10000"/>
                </a:schemeClr>
              </a:solidFill>
            </a:rPr>
            <a:t>This information will then feed into cost model projections to implement necessary work outlined w/n BIIPAC Project results and policy guidelines</a:t>
          </a:r>
          <a:endParaRPr lang="en-US" sz="1800" b="1" kern="1200" dirty="0">
            <a:solidFill>
              <a:schemeClr val="accent2">
                <a:lumMod val="90000"/>
                <a:lumOff val="10000"/>
              </a:schemeClr>
            </a:solidFill>
          </a:endParaRPr>
        </a:p>
      </dsp:txBody>
      <dsp:txXfrm>
        <a:off x="-94302" y="5226723"/>
        <a:ext cx="8115157" cy="527110"/>
      </dsp:txXfrm>
    </dsp:sp>
    <dsp:sp modelId="{0950D1BC-DEB7-A545-AE30-0AA9090B367C}">
      <dsp:nvSpPr>
        <dsp:cNvPr id="0" name=""/>
        <dsp:cNvSpPr/>
      </dsp:nvSpPr>
      <dsp:spPr>
        <a:xfrm>
          <a:off x="1053697" y="5659980"/>
          <a:ext cx="540165" cy="9002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A956E29-DC47-E041-97F6-A5FFC3C9E10D}">
      <dsp:nvSpPr>
        <dsp:cNvPr id="0" name=""/>
        <dsp:cNvSpPr/>
      </dsp:nvSpPr>
      <dsp:spPr>
        <a:xfrm>
          <a:off x="1625372" y="5659980"/>
          <a:ext cx="540165" cy="9002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A51B985-C33D-D54D-B5F8-2F2AE5246605}">
      <dsp:nvSpPr>
        <dsp:cNvPr id="0" name=""/>
        <dsp:cNvSpPr/>
      </dsp:nvSpPr>
      <dsp:spPr>
        <a:xfrm>
          <a:off x="2197047" y="5659980"/>
          <a:ext cx="540165" cy="9002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04BE138C-2AB5-024B-AE93-FE6A662BB49B}">
      <dsp:nvSpPr>
        <dsp:cNvPr id="0" name=""/>
        <dsp:cNvSpPr/>
      </dsp:nvSpPr>
      <dsp:spPr>
        <a:xfrm>
          <a:off x="2768721" y="5659980"/>
          <a:ext cx="540165" cy="9002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BBEC41EF-9E2A-3F46-BBBC-4E738F92D44A}">
      <dsp:nvSpPr>
        <dsp:cNvPr id="0" name=""/>
        <dsp:cNvSpPr/>
      </dsp:nvSpPr>
      <dsp:spPr>
        <a:xfrm flipV="1">
          <a:off x="-94302" y="5663576"/>
          <a:ext cx="7409564" cy="9025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33D77264-EF28-E045-840C-9CE91BF6AB8D}">
      <dsp:nvSpPr>
        <dsp:cNvPr id="0" name=""/>
        <dsp:cNvSpPr/>
      </dsp:nvSpPr>
      <dsp:spPr>
        <a:xfrm>
          <a:off x="5637142" y="5662315"/>
          <a:ext cx="540165" cy="9002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 modelId="{2DF0F28F-F35F-D447-A8DB-16542F5F22C6}">
      <dsp:nvSpPr>
        <dsp:cNvPr id="0" name=""/>
        <dsp:cNvSpPr/>
      </dsp:nvSpPr>
      <dsp:spPr>
        <a:xfrm>
          <a:off x="7685477" y="5662315"/>
          <a:ext cx="540165" cy="90027"/>
        </a:xfrm>
        <a:prstGeom prst="parallelogram">
          <a:avLst>
            <a:gd name="adj" fmla="val 140840"/>
          </a:avLst>
        </a:prstGeom>
        <a:blipFill rotWithShape="0">
          <a:blip xmlns:r="http://schemas.openxmlformats.org/officeDocument/2006/relationships" r:embed="rId1">
            <a:duotone>
              <a:schemeClr val="accent1">
                <a:hueOff val="0"/>
                <a:satOff val="0"/>
                <a:lumOff val="0"/>
                <a:alphaOff val="0"/>
                <a:shade val="30000"/>
                <a:satMod val="150000"/>
              </a:schemeClr>
              <a:schemeClr val="accent1">
                <a:hueOff val="0"/>
                <a:satOff val="0"/>
                <a:lumOff val="0"/>
                <a:alphaOff val="0"/>
                <a:alpha val="10000"/>
                <a:satMod val="120000"/>
              </a:schemeClr>
            </a:duotone>
          </a:blip>
          <a:stretch/>
        </a:blipFill>
        <a:ln w="12700" cap="flat" cmpd="sng" algn="ctr">
          <a:solidFill>
            <a:schemeClr val="accent1">
              <a:hueOff val="0"/>
              <a:satOff val="0"/>
              <a:lumOff val="0"/>
              <a:alphaOff val="0"/>
            </a:schemeClr>
          </a:solidFill>
          <a:prstDash val="solid"/>
        </a:ln>
        <a:effectLst>
          <a:outerShdw blurRad="101600" dist="38100" dir="5400000" rotWithShape="0">
            <a:srgbClr val="000000">
              <a:alpha val="7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B8392-558A-4B4A-9B60-ECF015985A54}" type="datetimeFigureOut">
              <a:rPr lang="en-US" smtClean="0"/>
              <a:t>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62C64-9EC7-AB4B-90BE-9B1C5FFCF524}" type="slidenum">
              <a:rPr lang="en-US" smtClean="0"/>
              <a:t>‹#›</a:t>
            </a:fld>
            <a:endParaRPr lang="en-US"/>
          </a:p>
        </p:txBody>
      </p:sp>
    </p:spTree>
    <p:extLst>
      <p:ext uri="{BB962C8B-B14F-4D97-AF65-F5344CB8AC3E}">
        <p14:creationId xmlns:p14="http://schemas.microsoft.com/office/powerpoint/2010/main" val="2458274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desired</a:t>
            </a:r>
            <a:r>
              <a:rPr lang="en-US" baseline="0" dirty="0" smtClean="0"/>
              <a:t> to accelerate the penetration rate and usage of Broadband Services in the region. </a:t>
            </a:r>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2</a:t>
            </a:fld>
            <a:endParaRPr lang="en-US" dirty="0"/>
          </a:p>
        </p:txBody>
      </p:sp>
    </p:spTree>
    <p:extLst>
      <p:ext uri="{BB962C8B-B14F-4D97-AF65-F5344CB8AC3E}">
        <p14:creationId xmlns:p14="http://schemas.microsoft.com/office/powerpoint/2010/main" val="3839256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rgbClr val="000C42"/>
                </a:solidFill>
                <a:latin typeface="Calibri" charset="0"/>
              </a:rPr>
              <a:t>through consultations with companies which can give cost model price estimations for increasing broadband outlay in the BIIPAC beneficiary countries.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rgbClr val="000C42"/>
                </a:solidFill>
                <a:latin typeface="Calibri" charset="0"/>
              </a:rPr>
              <a:t>Need for</a:t>
            </a:r>
            <a:r>
              <a:rPr lang="en-US" sz="2300" baseline="0" dirty="0" smtClean="0">
                <a:solidFill>
                  <a:srgbClr val="000C42"/>
                </a:solidFill>
                <a:latin typeface="Calibri" charset="0"/>
              </a:rPr>
              <a:t> this work was communicated to the IDB. They confirmed an understanding of the planning which took </a:t>
            </a:r>
            <a:r>
              <a:rPr lang="en-US" sz="2300" baseline="0" smtClean="0">
                <a:solidFill>
                  <a:srgbClr val="000C42"/>
                </a:solidFill>
                <a:latin typeface="Calibri" charset="0"/>
              </a:rPr>
              <a:t>place but gave </a:t>
            </a:r>
            <a:r>
              <a:rPr lang="en-US" sz="2300" baseline="0" dirty="0" smtClean="0">
                <a:solidFill>
                  <a:srgbClr val="000C42"/>
                </a:solidFill>
                <a:latin typeface="Calibri" charset="0"/>
              </a:rPr>
              <a:t>no commitments</a:t>
            </a:r>
            <a:endParaRPr lang="en-US" sz="2300" dirty="0" smtClean="0">
              <a:solidFill>
                <a:srgbClr val="000C42"/>
              </a:solidFill>
              <a:latin typeface="Calibri" charset="0"/>
            </a:endParaRP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27</a:t>
            </a:fld>
            <a:endParaRPr lang="en-US"/>
          </a:p>
        </p:txBody>
      </p:sp>
    </p:spTree>
    <p:extLst>
      <p:ext uri="{BB962C8B-B14F-4D97-AF65-F5344CB8AC3E}">
        <p14:creationId xmlns:p14="http://schemas.microsoft.com/office/powerpoint/2010/main" val="118069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28</a:t>
            </a:fld>
            <a:endParaRPr lang="en-US"/>
          </a:p>
        </p:txBody>
      </p:sp>
    </p:spTree>
    <p:extLst>
      <p:ext uri="{BB962C8B-B14F-4D97-AF65-F5344CB8AC3E}">
        <p14:creationId xmlns:p14="http://schemas.microsoft.com/office/powerpoint/2010/main" val="1425494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C42"/>
                </a:solidFill>
                <a:latin typeface="Calibri" charset="0"/>
              </a:rPr>
              <a:t>(regional banks and development agencies, private sector cost modeling companies, telecoms agencies, public and private sector institutions have been brought together)</a:t>
            </a: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29</a:t>
            </a:fld>
            <a:endParaRPr lang="en-US"/>
          </a:p>
        </p:txBody>
      </p:sp>
    </p:spTree>
    <p:extLst>
      <p:ext uri="{BB962C8B-B14F-4D97-AF65-F5344CB8AC3E}">
        <p14:creationId xmlns:p14="http://schemas.microsoft.com/office/powerpoint/2010/main" val="403983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mn-lt"/>
                <a:cs typeface="Calibri"/>
              </a:rPr>
              <a:t>of the project implementation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latin typeface="+mn-lt"/>
                <a:cs typeface="Calibri"/>
              </a:rPr>
              <a:t>(e.g. experts, information and materials, etc.) </a:t>
            </a:r>
          </a:p>
          <a:p>
            <a:pPr lvl="1"/>
            <a:r>
              <a:rPr lang="en-US" sz="2800" dirty="0" smtClean="0">
                <a:latin typeface="+mn-lt"/>
                <a:cs typeface="Calibri"/>
              </a:rPr>
              <a:t>Steering Committee: </a:t>
            </a:r>
            <a:r>
              <a:rPr lang="en-US" sz="2800" dirty="0" smtClean="0">
                <a:solidFill>
                  <a:srgbClr val="660066"/>
                </a:solidFill>
                <a:latin typeface="+mn-lt"/>
                <a:cs typeface="Calibri"/>
              </a:rPr>
              <a:t>1</a:t>
            </a:r>
            <a:r>
              <a:rPr lang="en-US" sz="2800" baseline="30000" dirty="0" smtClean="0">
                <a:solidFill>
                  <a:srgbClr val="660066"/>
                </a:solidFill>
                <a:latin typeface="+mn-lt"/>
                <a:cs typeface="Calibri"/>
              </a:rPr>
              <a:t>st</a:t>
            </a:r>
            <a:r>
              <a:rPr lang="en-US" sz="2800" dirty="0" smtClean="0">
                <a:solidFill>
                  <a:srgbClr val="660066"/>
                </a:solidFill>
                <a:latin typeface="+mn-lt"/>
                <a:cs typeface="Calibri"/>
              </a:rPr>
              <a:t> f2f meeting was held Jul 14 &amp; 16, 2013 in Aruba</a:t>
            </a:r>
          </a:p>
          <a:p>
            <a:pPr lvl="1"/>
            <a:r>
              <a:rPr lang="en-US" sz="2800" dirty="0" smtClean="0">
                <a:solidFill>
                  <a:srgbClr val="660066"/>
                </a:solidFill>
                <a:latin typeface="+mn-lt"/>
                <a:cs typeface="Calibri"/>
              </a:rPr>
              <a:t>2</a:t>
            </a:r>
            <a:r>
              <a:rPr lang="en-US" sz="2800" baseline="30000" dirty="0" smtClean="0">
                <a:solidFill>
                  <a:srgbClr val="660066"/>
                </a:solidFill>
                <a:latin typeface="+mn-lt"/>
                <a:cs typeface="Calibri"/>
              </a:rPr>
              <a:t>nd</a:t>
            </a:r>
            <a:r>
              <a:rPr lang="en-US" sz="2800" dirty="0" smtClean="0">
                <a:solidFill>
                  <a:srgbClr val="660066"/>
                </a:solidFill>
                <a:latin typeface="+mn-lt"/>
                <a:cs typeface="Calibri"/>
              </a:rPr>
              <a:t> f2f meeting was held Aug 13, 2014 in the Bahamas</a:t>
            </a:r>
          </a:p>
          <a:p>
            <a:pPr lvl="1"/>
            <a:r>
              <a:rPr lang="en-US" sz="2800" dirty="0" smtClean="0">
                <a:solidFill>
                  <a:srgbClr val="660066"/>
                </a:solidFill>
                <a:latin typeface="+mn-lt"/>
                <a:cs typeface="Calibri"/>
              </a:rPr>
              <a:t>3</a:t>
            </a:r>
            <a:r>
              <a:rPr lang="en-US" sz="2800" baseline="30000" dirty="0" smtClean="0">
                <a:solidFill>
                  <a:srgbClr val="660066"/>
                </a:solidFill>
                <a:latin typeface="+mn-lt"/>
                <a:cs typeface="Calibri"/>
              </a:rPr>
              <a:t>rd</a:t>
            </a:r>
            <a:r>
              <a:rPr lang="en-US" sz="2800" dirty="0" smtClean="0">
                <a:solidFill>
                  <a:srgbClr val="660066"/>
                </a:solidFill>
                <a:latin typeface="+mn-lt"/>
                <a:cs typeface="Calibri"/>
              </a:rPr>
              <a:t> f2f meeting was in the form of a 3 day Jan 2015 workshop in Suriname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latin typeface="+mn-lt"/>
                <a:cs typeface="Calibri"/>
              </a:rPr>
              <a:t>Technical Committee:</a:t>
            </a:r>
          </a:p>
          <a:p>
            <a:r>
              <a:rPr lang="en-US" sz="1200" dirty="0" smtClean="0">
                <a:solidFill>
                  <a:srgbClr val="660066"/>
                </a:solidFill>
                <a:latin typeface="+mn-lt"/>
                <a:cs typeface="Calibri"/>
              </a:rPr>
              <a:t>1</a:t>
            </a:r>
            <a:r>
              <a:rPr lang="en-US" sz="1200" baseline="30000" dirty="0" smtClean="0">
                <a:solidFill>
                  <a:srgbClr val="660066"/>
                </a:solidFill>
                <a:latin typeface="+mn-lt"/>
                <a:cs typeface="Calibri"/>
              </a:rPr>
              <a:t>st</a:t>
            </a:r>
            <a:r>
              <a:rPr lang="en-US" sz="1200" dirty="0" smtClean="0">
                <a:solidFill>
                  <a:srgbClr val="660066"/>
                </a:solidFill>
                <a:latin typeface="+mn-lt"/>
                <a:cs typeface="Calibri"/>
              </a:rPr>
              <a:t> f2f TC meeting - Aug 12, 2014 in the Bahamas</a:t>
            </a:r>
          </a:p>
          <a:p>
            <a:r>
              <a:rPr lang="en-US" sz="1200" dirty="0" smtClean="0">
                <a:solidFill>
                  <a:srgbClr val="660066"/>
                </a:solidFill>
                <a:latin typeface="+mn-lt"/>
                <a:cs typeface="Calibri"/>
              </a:rPr>
              <a:t>2</a:t>
            </a:r>
            <a:r>
              <a:rPr lang="en-US" sz="1200" baseline="30000" dirty="0" smtClean="0">
                <a:solidFill>
                  <a:srgbClr val="660066"/>
                </a:solidFill>
                <a:latin typeface="+mn-lt"/>
                <a:cs typeface="Calibri"/>
              </a:rPr>
              <a:t>nd</a:t>
            </a:r>
            <a:r>
              <a:rPr lang="en-US" sz="1200" dirty="0" smtClean="0">
                <a:solidFill>
                  <a:srgbClr val="660066"/>
                </a:solidFill>
                <a:latin typeface="+mn-lt"/>
                <a:cs typeface="Calibri"/>
              </a:rPr>
              <a:t> f2f encounter - 3 Day Jan 2015 BIIPAC workshop in Suriname</a:t>
            </a:r>
          </a:p>
          <a:p>
            <a:r>
              <a:rPr lang="en-US" sz="1200" dirty="0" smtClean="0">
                <a:solidFill>
                  <a:srgbClr val="660066"/>
                </a:solidFill>
                <a:latin typeface="+mn-lt"/>
                <a:cs typeface="Calibri"/>
              </a:rPr>
              <a:t>Results have been obtained for Components 1, 2 &amp; 3. Component 4 is to commence in Jun 2015.  </a:t>
            </a:r>
            <a:endParaRPr lang="en-US" sz="1200" dirty="0" smtClean="0">
              <a:latin typeface=" calibri"/>
              <a:cs typeface=" calibri"/>
            </a:endParaRP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4</a:t>
            </a:fld>
            <a:endParaRPr lang="en-US"/>
          </a:p>
        </p:txBody>
      </p:sp>
    </p:spTree>
    <p:extLst>
      <p:ext uri="{BB962C8B-B14F-4D97-AF65-F5344CB8AC3E}">
        <p14:creationId xmlns:p14="http://schemas.microsoft.com/office/powerpoint/2010/main" val="401468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mapped infrastructure should not be limited to broadband, and should also include current infrastructure from other utilities. </a:t>
            </a: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6</a:t>
            </a:fld>
            <a:endParaRPr lang="en-US"/>
          </a:p>
        </p:txBody>
      </p:sp>
    </p:spTree>
    <p:extLst>
      <p:ext uri="{BB962C8B-B14F-4D97-AF65-F5344CB8AC3E}">
        <p14:creationId xmlns:p14="http://schemas.microsoft.com/office/powerpoint/2010/main" val="145838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mapped infrastructure should not be limited to broadband, and should also include current infrastructure from other utilities. </a:t>
            </a: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7</a:t>
            </a:fld>
            <a:endParaRPr lang="en-US"/>
          </a:p>
        </p:txBody>
      </p:sp>
    </p:spTree>
    <p:extLst>
      <p:ext uri="{BB962C8B-B14F-4D97-AF65-F5344CB8AC3E}">
        <p14:creationId xmlns:p14="http://schemas.microsoft.com/office/powerpoint/2010/main" val="145838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JM" sz="1200" kern="1200" dirty="0" smtClean="0">
                <a:solidFill>
                  <a:schemeClr val="tx1"/>
                </a:solidFill>
                <a:effectLst/>
                <a:latin typeface="+mn-lt"/>
                <a:ea typeface="+mn-ea"/>
                <a:cs typeface="+mn-cs"/>
              </a:rPr>
              <a:t>digiLAC</a:t>
            </a:r>
            <a:r>
              <a:rPr lang="en-JM" sz="1200" kern="1200" baseline="0" dirty="0" smtClean="0">
                <a:solidFill>
                  <a:schemeClr val="tx1"/>
                </a:solidFill>
                <a:effectLst/>
                <a:latin typeface="+mn-lt"/>
                <a:ea typeface="+mn-ea"/>
                <a:cs typeface="+mn-cs"/>
              </a:rPr>
              <a:t> also allows you to explore the region through various country maps </a:t>
            </a:r>
            <a:r>
              <a:rPr lang="en-JM" sz="1200" kern="1200" dirty="0" smtClean="0">
                <a:solidFill>
                  <a:schemeClr val="tx1"/>
                </a:solidFill>
                <a:effectLst/>
                <a:latin typeface="+mn-lt"/>
                <a:ea typeface="+mn-ea"/>
                <a:cs typeface="+mn-cs"/>
              </a:rPr>
              <a:t>with data on 13 infrastructure and socio-economic variables at the municipal and department level in the countries that were studied.</a:t>
            </a:r>
          </a:p>
          <a:p>
            <a:pPr eaLnBrk="1" hangingPunct="1"/>
            <a:endParaRPr lang="en-US" dirty="0" smtClean="0">
              <a:latin typeface="Calibri" charset="0"/>
            </a:endParaRPr>
          </a:p>
          <a:p>
            <a:pPr eaLnBrk="1" hangingPunct="1"/>
            <a:r>
              <a:rPr lang="en-US" dirty="0" smtClean="0"/>
              <a:t>digiLAC</a:t>
            </a:r>
            <a:r>
              <a:rPr lang="en-US" baseline="0" dirty="0" smtClean="0"/>
              <a:t> is an interactive database which </a:t>
            </a:r>
            <a:r>
              <a:rPr lang="en-JM" sz="1200" kern="1200" baseline="0" dirty="0" smtClean="0">
                <a:solidFill>
                  <a:schemeClr val="tx1"/>
                </a:solidFill>
                <a:effectLst/>
                <a:latin typeface="+mn-lt"/>
                <a:ea typeface="+mn-ea"/>
                <a:cs typeface="+mn-cs"/>
              </a:rPr>
              <a:t>showcases amongst other things, the Broadband Development </a:t>
            </a:r>
            <a:r>
              <a:rPr lang="en-JM" sz="1200" kern="1200" dirty="0" smtClean="0">
                <a:solidFill>
                  <a:schemeClr val="tx1"/>
                </a:solidFill>
                <a:effectLst/>
                <a:latin typeface="+mn-lt"/>
                <a:ea typeface="+mn-ea"/>
                <a:cs typeface="+mn-cs"/>
              </a:rPr>
              <a:t>index which brings together 37 indicators, each with a score ranging from 1 (least developed) to 8 (most developed), to come up with the overall index. The indicators are chosen on the basis of four pillars: public policy and strategic vision, strategic regulation, infrastructure, and applications and knowledge.</a:t>
            </a:r>
            <a:endParaRPr lang="en-US" dirty="0">
              <a:latin typeface="Calibri" charset="0"/>
            </a:endParaRPr>
          </a:p>
        </p:txBody>
      </p:sp>
    </p:spTree>
    <p:extLst>
      <p:ext uri="{BB962C8B-B14F-4D97-AF65-F5344CB8AC3E}">
        <p14:creationId xmlns:p14="http://schemas.microsoft.com/office/powerpoint/2010/main" val="178281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latin typeface="+mn-lt"/>
                <a:cs typeface="Calibri"/>
              </a:rPr>
              <a:t>which are needed to transition from the original focus on telecoms and drive broadband development;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4. at the country and regional levels. </a:t>
            </a:r>
            <a:endParaRPr lang="en-US" u="sng"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cs typeface="Calibri"/>
            </a:endParaRPr>
          </a:p>
          <a:p>
            <a:pPr lvl="1"/>
            <a:endParaRPr lang="en-US" dirty="0" smtClean="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12</a:t>
            </a:fld>
            <a:endParaRPr lang="en-US"/>
          </a:p>
        </p:txBody>
      </p:sp>
    </p:spTree>
    <p:extLst>
      <p:ext uri="{BB962C8B-B14F-4D97-AF65-F5344CB8AC3E}">
        <p14:creationId xmlns:p14="http://schemas.microsoft.com/office/powerpoint/2010/main" val="166020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mn-lt"/>
                <a:cs typeface="Calibri"/>
              </a:rPr>
              <a:t>High value local content is fastest growing trend in ICT demand</a:t>
            </a:r>
          </a:p>
          <a:p>
            <a:pPr lvl="1"/>
            <a:r>
              <a:rPr lang="en-US" dirty="0" smtClean="0">
                <a:latin typeface="+mn-lt"/>
                <a:cs typeface="Calibri"/>
              </a:rPr>
              <a:t>Holds great potential for leap-frogging the region across the broadband value chain</a:t>
            </a: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13</a:t>
            </a:fld>
            <a:endParaRPr lang="en-US"/>
          </a:p>
        </p:txBody>
      </p:sp>
    </p:spTree>
    <p:extLst>
      <p:ext uri="{BB962C8B-B14F-4D97-AF65-F5344CB8AC3E}">
        <p14:creationId xmlns:p14="http://schemas.microsoft.com/office/powerpoint/2010/main" val="166020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mn-lt"/>
                <a:cs typeface="Calibri"/>
              </a:rPr>
              <a:t>High value local content is fastest growing trend in ICT demand</a:t>
            </a:r>
          </a:p>
          <a:p>
            <a:pPr lvl="1"/>
            <a:r>
              <a:rPr lang="en-US" dirty="0" smtClean="0">
                <a:latin typeface="+mn-lt"/>
                <a:cs typeface="Calibri"/>
              </a:rPr>
              <a:t>Holds great potential for leap-frogging the region across the broadband value chain</a:t>
            </a: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14</a:t>
            </a:fld>
            <a:endParaRPr lang="en-US"/>
          </a:p>
        </p:txBody>
      </p:sp>
    </p:spTree>
    <p:extLst>
      <p:ext uri="{BB962C8B-B14F-4D97-AF65-F5344CB8AC3E}">
        <p14:creationId xmlns:p14="http://schemas.microsoft.com/office/powerpoint/2010/main" val="166020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Practitioners were invited to present international best practices, in an effort to create a </a:t>
            </a:r>
            <a:r>
              <a:rPr lang="en-US" i="1" dirty="0" smtClean="0">
                <a:latin typeface="+mn-lt"/>
                <a:cs typeface="Calibri"/>
              </a:rPr>
              <a:t>Community of Practice </a:t>
            </a:r>
            <a:r>
              <a:rPr lang="en-US" dirty="0" smtClean="0">
                <a:latin typeface="+mn-lt"/>
                <a:cs typeface="Calibri"/>
              </a:rPr>
              <a:t>in the Caribbean</a:t>
            </a:r>
            <a:endParaRPr lang="en-US" sz="2000" dirty="0" smtClean="0">
              <a:solidFill>
                <a:schemeClr val="accent3">
                  <a:lumMod val="60000"/>
                  <a:lumOff val="40000"/>
                </a:schemeClr>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4D262C64-9EC7-AB4B-90BE-9B1C5FFCF524}" type="slidenum">
              <a:rPr lang="en-US" smtClean="0"/>
              <a:t>15</a:t>
            </a:fld>
            <a:endParaRPr lang="en-US"/>
          </a:p>
        </p:txBody>
      </p:sp>
    </p:spTree>
    <p:extLst>
      <p:ext uri="{BB962C8B-B14F-4D97-AF65-F5344CB8AC3E}">
        <p14:creationId xmlns:p14="http://schemas.microsoft.com/office/powerpoint/2010/main" val="225016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2/2/16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yanna.samuels@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6600"/>
                </a:solidFill>
              </a:rPr>
              <a:t>Broadband Infrastructure Inventory and Public Awareness in the Caribbean (BIIPAC) Project </a:t>
            </a:r>
            <a:endParaRPr lang="en-US" dirty="0">
              <a:solidFill>
                <a:srgbClr val="FF6600"/>
              </a:solidFill>
            </a:endParaRPr>
          </a:p>
        </p:txBody>
      </p:sp>
      <p:sp>
        <p:nvSpPr>
          <p:cNvPr id="3" name="Subtitle 2"/>
          <p:cNvSpPr>
            <a:spLocks noGrp="1"/>
          </p:cNvSpPr>
          <p:nvPr>
            <p:ph type="subTitle" idx="1"/>
          </p:nvPr>
        </p:nvSpPr>
        <p:spPr>
          <a:xfrm>
            <a:off x="1" y="5056632"/>
            <a:ext cx="8973164" cy="1801368"/>
          </a:xfrm>
        </p:spPr>
        <p:txBody>
          <a:bodyPr>
            <a:normAutofit/>
          </a:bodyPr>
          <a:lstStyle/>
          <a:p>
            <a:pPr algn="r"/>
            <a:endParaRPr lang="en-US" dirty="0" smtClean="0"/>
          </a:p>
          <a:p>
            <a:pPr algn="r"/>
            <a:r>
              <a:rPr lang="en-US" b="1" dirty="0" smtClean="0"/>
              <a:t>Ayanna T. Samuels</a:t>
            </a:r>
          </a:p>
          <a:p>
            <a:pPr algn="r"/>
            <a:r>
              <a:rPr lang="en-US" dirty="0" smtClean="0"/>
              <a:t>BIIPAC Regional Coordinator  | Feb 2, 2016</a:t>
            </a:r>
          </a:p>
          <a:p>
            <a:pPr algn="r"/>
            <a:r>
              <a:rPr lang="en-US" dirty="0" smtClean="0"/>
              <a:t>CANTO 32</a:t>
            </a:r>
            <a:r>
              <a:rPr lang="en-US" baseline="30000" dirty="0" smtClean="0"/>
              <a:t>nd</a:t>
            </a:r>
            <a:r>
              <a:rPr lang="en-US" dirty="0" smtClean="0"/>
              <a:t> AGM and Mini </a:t>
            </a:r>
            <a:r>
              <a:rPr lang="en-US" dirty="0" smtClean="0"/>
              <a:t>Expo</a:t>
            </a:r>
          </a:p>
          <a:p>
            <a:pPr algn="r"/>
            <a:r>
              <a:rPr lang="en-US" dirty="0" smtClean="0"/>
              <a:t>Port-au-Prince, Haiti </a:t>
            </a:r>
            <a:endParaRPr lang="en-US" dirty="0" smtClean="0"/>
          </a:p>
          <a:p>
            <a:pPr algn="r"/>
            <a:endParaRPr lang="en-US" dirty="0"/>
          </a:p>
        </p:txBody>
      </p:sp>
      <p:pic>
        <p:nvPicPr>
          <p:cNvPr id="5" name="Picture 4" descr="\\CANTOSVR1\RedirectedFolders\ldieffenthaller\My Documents\LOGOS\canto-logo.gif"/>
          <p:cNvPicPr/>
          <p:nvPr/>
        </p:nvPicPr>
        <p:blipFill>
          <a:blip r:embed="rId2" cstate="print"/>
          <a:srcRect/>
          <a:stretch>
            <a:fillRect/>
          </a:stretch>
        </p:blipFill>
        <p:spPr bwMode="auto">
          <a:xfrm>
            <a:off x="736851" y="228618"/>
            <a:ext cx="1912676" cy="1715689"/>
          </a:xfrm>
          <a:prstGeom prst="rect">
            <a:avLst/>
          </a:prstGeom>
          <a:noFill/>
          <a:ln w="9525">
            <a:noFill/>
            <a:miter lim="800000"/>
            <a:headEnd/>
            <a:tailEnd/>
          </a:ln>
        </p:spPr>
      </p:pic>
      <p:sp>
        <p:nvSpPr>
          <p:cNvPr id="6" name="TextBox 5"/>
          <p:cNvSpPr txBox="1"/>
          <p:nvPr/>
        </p:nvSpPr>
        <p:spPr>
          <a:xfrm>
            <a:off x="7525281" y="862395"/>
            <a:ext cx="184666" cy="646331"/>
          </a:xfrm>
          <a:prstGeom prst="rect">
            <a:avLst/>
          </a:prstGeom>
          <a:noFill/>
        </p:spPr>
        <p:txBody>
          <a:bodyPr wrap="none" rtlCol="0">
            <a:spAutoFit/>
          </a:bodyPr>
          <a:lstStyle/>
          <a:p>
            <a:r>
              <a:rPr lang="en-US" dirty="0"/>
              <a:t> </a:t>
            </a:r>
          </a:p>
          <a:p>
            <a:endParaRPr lang="en-US" dirty="0"/>
          </a:p>
        </p:txBody>
      </p:sp>
      <p:pic>
        <p:nvPicPr>
          <p:cNvPr id="10" name="Picture 9" descr="C:\Users\Teresa\AppData\Local\Microsoft\Windows\Temporary Internet Files\Content.Word\primary_logo_en.png"/>
          <p:cNvPicPr/>
          <p:nvPr/>
        </p:nvPicPr>
        <p:blipFill>
          <a:blip r:embed="rId3" cstate="print"/>
          <a:srcRect/>
          <a:stretch>
            <a:fillRect/>
          </a:stretch>
        </p:blipFill>
        <p:spPr bwMode="auto">
          <a:xfrm>
            <a:off x="7195597" y="567120"/>
            <a:ext cx="1270344" cy="941606"/>
          </a:xfrm>
          <a:prstGeom prst="rect">
            <a:avLst/>
          </a:prstGeom>
          <a:noFill/>
          <a:ln w="9525">
            <a:noFill/>
            <a:miter lim="800000"/>
            <a:headEnd/>
            <a:tailEnd/>
          </a:ln>
        </p:spPr>
      </p:pic>
    </p:spTree>
    <p:extLst>
      <p:ext uri="{BB962C8B-B14F-4D97-AF65-F5344CB8AC3E}">
        <p14:creationId xmlns:p14="http://schemas.microsoft.com/office/powerpoint/2010/main" val="3688539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nvSpPr>
        <p:spPr>
          <a:xfrm>
            <a:off x="82311" y="816116"/>
            <a:ext cx="9061689" cy="60418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i="1" dirty="0" smtClean="0">
                <a:solidFill>
                  <a:srgbClr val="008000"/>
                </a:solidFill>
                <a:latin typeface="Calibri"/>
                <a:cs typeface="Calibri"/>
              </a:rPr>
              <a:t>Generally, broadband and socioeconomic indicators correlation is reduced when digital gap is also reduced in the country</a:t>
            </a:r>
            <a:r>
              <a:rPr lang="en-US" sz="2200" dirty="0" smtClean="0">
                <a:solidFill>
                  <a:srgbClr val="008000"/>
                </a:solidFill>
                <a:latin typeface="Calibri"/>
                <a:cs typeface="Calibri"/>
              </a:rPr>
              <a:t> </a:t>
            </a:r>
          </a:p>
          <a:p>
            <a:r>
              <a:rPr lang="en-US" sz="2000" b="1" dirty="0">
                <a:latin typeface="Calibri"/>
                <a:cs typeface="Calibri"/>
              </a:rPr>
              <a:t>The Comp 1 results and </a:t>
            </a:r>
            <a:r>
              <a:rPr lang="en-US" sz="2000" b="1" dirty="0" smtClean="0">
                <a:latin typeface="Calibri"/>
                <a:cs typeface="Calibri"/>
              </a:rPr>
              <a:t>DigiLAC </a:t>
            </a:r>
            <a:r>
              <a:rPr lang="en-US" sz="2000" b="1" dirty="0">
                <a:latin typeface="Calibri"/>
                <a:cs typeface="Calibri"/>
              </a:rPr>
              <a:t>platform will aid in:</a:t>
            </a:r>
          </a:p>
          <a:p>
            <a:pPr lvl="1"/>
            <a:r>
              <a:rPr lang="en-US" sz="1800" dirty="0" smtClean="0">
                <a:latin typeface="Calibri"/>
                <a:cs typeface="Calibri"/>
              </a:rPr>
              <a:t>Providing insight into how Broadband relates with other basic human rights</a:t>
            </a:r>
            <a:endParaRPr lang="en-US" sz="1800" dirty="0">
              <a:latin typeface="Calibri"/>
              <a:cs typeface="Calibri"/>
            </a:endParaRPr>
          </a:p>
          <a:p>
            <a:pPr lvl="1"/>
            <a:r>
              <a:rPr lang="en-US" sz="1800" dirty="0">
                <a:latin typeface="Calibri"/>
                <a:cs typeface="Calibri"/>
              </a:rPr>
              <a:t>Pinpointing areas that could be covered by leveraging existing utilities infrastructure</a:t>
            </a:r>
          </a:p>
          <a:p>
            <a:pPr lvl="1"/>
            <a:r>
              <a:rPr lang="en-US" sz="1800" dirty="0">
                <a:latin typeface="Calibri"/>
                <a:cs typeface="Calibri"/>
              </a:rPr>
              <a:t>Addressing specific objectives in the Digital Agendas of the countries at a </a:t>
            </a:r>
            <a:r>
              <a:rPr lang="en-US" sz="1800" dirty="0" smtClean="0">
                <a:latin typeface="Calibri"/>
                <a:cs typeface="Calibri"/>
              </a:rPr>
              <a:t>Municipal, National </a:t>
            </a:r>
            <a:r>
              <a:rPr lang="en-US" sz="1800" dirty="0">
                <a:latin typeface="Calibri"/>
                <a:cs typeface="Calibri"/>
              </a:rPr>
              <a:t>or Regional </a:t>
            </a:r>
            <a:r>
              <a:rPr lang="en-US" sz="1800" dirty="0" smtClean="0">
                <a:latin typeface="Calibri"/>
                <a:cs typeface="Calibri"/>
              </a:rPr>
              <a:t>level</a:t>
            </a:r>
          </a:p>
          <a:p>
            <a:r>
              <a:rPr lang="en-US" sz="2100" b="1" dirty="0" smtClean="0">
                <a:latin typeface="Calibri"/>
                <a:cs typeface="Calibri"/>
              </a:rPr>
              <a:t>Lessons </a:t>
            </a:r>
            <a:r>
              <a:rPr lang="en-US" sz="2100" b="1" dirty="0" smtClean="0">
                <a:latin typeface="Calibri"/>
                <a:cs typeface="Calibri"/>
              </a:rPr>
              <a:t>learnt from digiLAC population exercise</a:t>
            </a:r>
          </a:p>
          <a:p>
            <a:pPr lvl="1"/>
            <a:r>
              <a:rPr lang="en-US" sz="1800" dirty="0" smtClean="0">
                <a:latin typeface="Calibri"/>
                <a:cs typeface="Calibri"/>
              </a:rPr>
              <a:t>Countries need to collate statistical data at a more granular level (</a:t>
            </a:r>
            <a:r>
              <a:rPr lang="en-US" sz="1800" dirty="0">
                <a:latin typeface="Calibri"/>
                <a:cs typeface="Calibri"/>
              </a:rPr>
              <a:t>from parish-region to municipalities)</a:t>
            </a:r>
          </a:p>
          <a:p>
            <a:pPr lvl="1"/>
            <a:r>
              <a:rPr lang="en-US" sz="1800" dirty="0">
                <a:latin typeface="Calibri"/>
                <a:cs typeface="Calibri"/>
              </a:rPr>
              <a:t>Some information is better than none</a:t>
            </a:r>
          </a:p>
          <a:p>
            <a:pPr lvl="1"/>
            <a:r>
              <a:rPr lang="en-US" sz="1800" dirty="0">
                <a:latin typeface="Calibri"/>
                <a:cs typeface="Calibri"/>
              </a:rPr>
              <a:t>I</a:t>
            </a:r>
            <a:r>
              <a:rPr lang="en-US" sz="1800" dirty="0" smtClean="0">
                <a:latin typeface="Calibri"/>
                <a:cs typeface="Calibri"/>
              </a:rPr>
              <a:t>nformation must be validated with with </a:t>
            </a:r>
            <a:r>
              <a:rPr lang="en-US" sz="1800" dirty="0">
                <a:latin typeface="Calibri"/>
                <a:cs typeface="Calibri"/>
              </a:rPr>
              <a:t>local experts</a:t>
            </a:r>
          </a:p>
          <a:p>
            <a:pPr lvl="1"/>
            <a:r>
              <a:rPr lang="en-US" sz="1800" dirty="0" smtClean="0">
                <a:latin typeface="Calibri"/>
                <a:cs typeface="Calibri"/>
              </a:rPr>
              <a:t>Stakeholder involvement will be your lifeblood</a:t>
            </a:r>
            <a:endParaRPr lang="en-US" sz="1800" dirty="0">
              <a:latin typeface="Calibri"/>
              <a:cs typeface="Calibri"/>
            </a:endParaRPr>
          </a:p>
          <a:p>
            <a:pPr lvl="1"/>
            <a:r>
              <a:rPr lang="en-US" sz="1800" dirty="0">
                <a:latin typeface="Calibri"/>
                <a:cs typeface="Calibri"/>
              </a:rPr>
              <a:t>Timing is critical to </a:t>
            </a:r>
            <a:r>
              <a:rPr lang="en-US" sz="1800" dirty="0" smtClean="0">
                <a:latin typeface="Calibri"/>
                <a:cs typeface="Calibri"/>
              </a:rPr>
              <a:t>seize opportunities</a:t>
            </a:r>
          </a:p>
          <a:p>
            <a:r>
              <a:rPr lang="en-US" sz="2100" b="1" dirty="0" smtClean="0">
                <a:latin typeface="Calibri"/>
                <a:cs typeface="Calibri"/>
              </a:rPr>
              <a:t>Lessons learnt – ICT Strategy</a:t>
            </a:r>
          </a:p>
          <a:p>
            <a:pPr lvl="1"/>
            <a:r>
              <a:rPr lang="en-US" sz="1700" dirty="0">
                <a:latin typeface="Calibri"/>
                <a:cs typeface="Calibri"/>
              </a:rPr>
              <a:t>Broadband strategy plans must to be carefully planned. ICT Agents should be aligned</a:t>
            </a:r>
          </a:p>
          <a:p>
            <a:pPr lvl="1"/>
            <a:r>
              <a:rPr lang="en-US" sz="1700" dirty="0">
                <a:latin typeface="Calibri"/>
                <a:cs typeface="Calibri"/>
              </a:rPr>
              <a:t>Digital inclusion projects must to be coordinated with broadband strategy plans and ecosystem</a:t>
            </a:r>
          </a:p>
          <a:p>
            <a:pPr lvl="1"/>
            <a:r>
              <a:rPr lang="en-US" sz="1700" dirty="0">
                <a:latin typeface="Calibri"/>
                <a:cs typeface="Calibri"/>
              </a:rPr>
              <a:t>Wireless Broadband at 700 </a:t>
            </a:r>
            <a:r>
              <a:rPr lang="en-US" sz="1700" dirty="0" err="1">
                <a:latin typeface="Calibri"/>
                <a:cs typeface="Calibri"/>
              </a:rPr>
              <a:t>Mhz</a:t>
            </a:r>
            <a:r>
              <a:rPr lang="en-US" sz="1700" dirty="0">
                <a:latin typeface="Calibri"/>
                <a:cs typeface="Calibri"/>
              </a:rPr>
              <a:t> represents the best opportunity to reduce the digital gap</a:t>
            </a:r>
          </a:p>
          <a:p>
            <a:pPr lvl="1"/>
            <a:r>
              <a:rPr lang="en-US" sz="1700" dirty="0">
                <a:latin typeface="Calibri"/>
                <a:cs typeface="Calibri"/>
              </a:rPr>
              <a:t>The region has to reduce broadband prices and </a:t>
            </a:r>
            <a:r>
              <a:rPr lang="en-US" sz="1700" dirty="0" smtClean="0">
                <a:latin typeface="Calibri"/>
                <a:cs typeface="Calibri"/>
              </a:rPr>
              <a:t>increase </a:t>
            </a:r>
            <a:r>
              <a:rPr lang="en-US" sz="1700" dirty="0">
                <a:latin typeface="Calibri"/>
                <a:cs typeface="Calibri"/>
              </a:rPr>
              <a:t>bandwidth</a:t>
            </a:r>
          </a:p>
          <a:p>
            <a:endParaRPr lang="en-US" sz="2100" dirty="0">
              <a:latin typeface="Calibri"/>
              <a:cs typeface="Calibri"/>
            </a:endParaRPr>
          </a:p>
          <a:p>
            <a:pPr marL="457200" lvl="1" indent="0">
              <a:buNone/>
            </a:pPr>
            <a:endParaRPr lang="en-US" sz="1800" dirty="0">
              <a:latin typeface="Calibri"/>
              <a:cs typeface="Calibri"/>
            </a:endParaRPr>
          </a:p>
          <a:p>
            <a:endParaRPr lang="en-US" sz="2100" dirty="0">
              <a:latin typeface="Calibri"/>
              <a:cs typeface="Calibri"/>
            </a:endParaRP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marL="0" indent="0">
              <a:buNone/>
            </a:pPr>
            <a:endParaRPr lang="en-US" dirty="0" smtClean="0"/>
          </a:p>
          <a:p>
            <a:pPr marL="0" indent="0">
              <a:buNone/>
            </a:pPr>
            <a:endParaRPr lang="en-US" dirty="0" smtClean="0"/>
          </a:p>
          <a:p>
            <a:pPr>
              <a:buFontTx/>
              <a:buChar char="-"/>
            </a:pPr>
            <a:endParaRPr lang="en-US" dirty="0"/>
          </a:p>
        </p:txBody>
      </p:sp>
      <p:sp>
        <p:nvSpPr>
          <p:cNvPr id="5" name="Rectangle 4"/>
          <p:cNvSpPr>
            <a:spLocks noChangeArrowheads="1"/>
          </p:cNvSpPr>
          <p:nvPr/>
        </p:nvSpPr>
        <p:spPr bwMode="auto">
          <a:xfrm>
            <a:off x="0" y="3371"/>
            <a:ext cx="9144000" cy="713882"/>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3200" dirty="0" smtClean="0">
                <a:solidFill>
                  <a:srgbClr val="FFFFFF"/>
                </a:solidFill>
                <a:latin typeface="Calibri"/>
                <a:cs typeface="Calibri"/>
              </a:rPr>
              <a:t>BIIPAC Comp 1: Conclusion and Next Steps</a:t>
            </a:r>
            <a:endParaRPr lang="en-US" sz="3200" dirty="0">
              <a:solidFill>
                <a:srgbClr val="FFFFFF"/>
              </a:solidFill>
              <a:latin typeface="Calibri"/>
              <a:cs typeface="Calibri"/>
            </a:endParaRPr>
          </a:p>
        </p:txBody>
      </p:sp>
    </p:spTree>
    <p:extLst>
      <p:ext uri="{BB962C8B-B14F-4D97-AF65-F5344CB8AC3E}">
        <p14:creationId xmlns:p14="http://schemas.microsoft.com/office/powerpoint/2010/main" val="3434685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112889" y="94019"/>
            <a:ext cx="9031111" cy="868362"/>
          </a:xfrm>
        </p:spPr>
        <p:txBody>
          <a:bodyPr/>
          <a:lstStyle/>
          <a:p>
            <a:pPr marL="0" indent="0"/>
            <a:r>
              <a:rPr lang="en-US" sz="3600" dirty="0" smtClean="0">
                <a:solidFill>
                  <a:srgbClr val="FFFFFF"/>
                </a:solidFill>
                <a:latin typeface="Calibri"/>
                <a:cs typeface="Calibri"/>
              </a:rPr>
              <a:t>Comp 2: Review </a:t>
            </a:r>
            <a:r>
              <a:rPr lang="en-US" sz="3600" dirty="0">
                <a:solidFill>
                  <a:srgbClr val="FFFFFF"/>
                </a:solidFill>
                <a:latin typeface="Calibri"/>
                <a:cs typeface="Calibri"/>
              </a:rPr>
              <a:t>of Regulatory and Institutional Frameworks and Current Sector Trends</a:t>
            </a:r>
          </a:p>
        </p:txBody>
      </p:sp>
      <p:sp>
        <p:nvSpPr>
          <p:cNvPr id="3" name="Content Placeholder 2"/>
          <p:cNvSpPr>
            <a:spLocks noGrp="1"/>
          </p:cNvSpPr>
          <p:nvPr>
            <p:ph idx="1"/>
          </p:nvPr>
        </p:nvSpPr>
        <p:spPr>
          <a:xfrm>
            <a:off x="112889" y="1032936"/>
            <a:ext cx="4967112" cy="5895619"/>
          </a:xfrm>
        </p:spPr>
        <p:txBody>
          <a:bodyPr>
            <a:normAutofit fontScale="77500" lnSpcReduction="20000"/>
          </a:bodyPr>
          <a:lstStyle/>
          <a:p>
            <a:r>
              <a:rPr lang="en-US" dirty="0" smtClean="0">
                <a:solidFill>
                  <a:srgbClr val="FF6600"/>
                </a:solidFill>
                <a:latin typeface="Calibri"/>
                <a:cs typeface="Calibri"/>
              </a:rPr>
              <a:t>General Overview</a:t>
            </a:r>
          </a:p>
          <a:p>
            <a:pPr lvl="1"/>
            <a:r>
              <a:rPr lang="en-US" dirty="0" smtClean="0">
                <a:latin typeface="Calibri"/>
                <a:cs typeface="Calibri"/>
              </a:rPr>
              <a:t>Issues </a:t>
            </a:r>
            <a:r>
              <a:rPr lang="en-US" dirty="0">
                <a:latin typeface="Calibri"/>
                <a:cs typeface="Calibri"/>
              </a:rPr>
              <a:t>in the Transition to Next Generation Broadband, Convergence, Content Creation, etc.</a:t>
            </a:r>
          </a:p>
          <a:p>
            <a:r>
              <a:rPr lang="en-US" dirty="0">
                <a:solidFill>
                  <a:srgbClr val="FF6600"/>
                </a:solidFill>
                <a:latin typeface="Calibri"/>
                <a:cs typeface="Calibri"/>
              </a:rPr>
              <a:t>Review of the Current Legal &amp; Regulatory Framework and Market </a:t>
            </a:r>
            <a:r>
              <a:rPr lang="en-US" dirty="0" smtClean="0">
                <a:solidFill>
                  <a:srgbClr val="FF6600"/>
                </a:solidFill>
                <a:latin typeface="Calibri"/>
                <a:cs typeface="Calibri"/>
              </a:rPr>
              <a:t>Trends</a:t>
            </a:r>
          </a:p>
          <a:p>
            <a:pPr lvl="1"/>
            <a:r>
              <a:rPr lang="en-US" dirty="0" smtClean="0">
                <a:latin typeface="Calibri"/>
                <a:cs typeface="Calibri"/>
              </a:rPr>
              <a:t>Transition </a:t>
            </a:r>
            <a:r>
              <a:rPr lang="en-US" dirty="0">
                <a:latin typeface="Calibri"/>
                <a:cs typeface="Calibri"/>
              </a:rPr>
              <a:t>to Legal and Regulatory Framework for Next Generation Liberalization &amp; Broadband</a:t>
            </a:r>
          </a:p>
          <a:p>
            <a:r>
              <a:rPr lang="en-US" dirty="0">
                <a:solidFill>
                  <a:srgbClr val="FF6600"/>
                </a:solidFill>
                <a:latin typeface="Calibri"/>
                <a:cs typeface="Calibri"/>
              </a:rPr>
              <a:t>Recommendations and the Way </a:t>
            </a:r>
            <a:r>
              <a:rPr lang="en-US" dirty="0" smtClean="0">
                <a:solidFill>
                  <a:srgbClr val="FF6600"/>
                </a:solidFill>
                <a:latin typeface="Calibri"/>
                <a:cs typeface="Calibri"/>
              </a:rPr>
              <a:t>Forward</a:t>
            </a:r>
          </a:p>
          <a:p>
            <a:pPr lvl="1"/>
            <a:r>
              <a:rPr lang="en-US" dirty="0" smtClean="0">
                <a:latin typeface="Calibri"/>
                <a:cs typeface="Calibri"/>
              </a:rPr>
              <a:t>Recommendations </a:t>
            </a:r>
            <a:r>
              <a:rPr lang="en-US" dirty="0">
                <a:latin typeface="Calibri"/>
                <a:cs typeface="Calibri"/>
              </a:rPr>
              <a:t>for Regional Coordination, Collaboration, Harmonization, creation of level playing field for sector competition in the Region </a:t>
            </a:r>
          </a:p>
          <a:p>
            <a:r>
              <a:rPr lang="en-US" dirty="0">
                <a:solidFill>
                  <a:srgbClr val="FF6600"/>
                </a:solidFill>
                <a:latin typeface="Calibri"/>
                <a:cs typeface="Calibri"/>
              </a:rPr>
              <a:t>Review of Telecoms Institutional Framework</a:t>
            </a:r>
          </a:p>
          <a:p>
            <a:r>
              <a:rPr lang="en-US" sz="2200" dirty="0">
                <a:latin typeface="Calibri"/>
                <a:cs typeface="Calibri"/>
              </a:rPr>
              <a:t>Work of </a:t>
            </a:r>
            <a:r>
              <a:rPr lang="en-US" sz="2200" dirty="0" smtClean="0">
                <a:latin typeface="Calibri"/>
                <a:cs typeface="Calibri"/>
              </a:rPr>
              <a:t>Comp 2 </a:t>
            </a:r>
            <a:r>
              <a:rPr lang="en-US" sz="2200" dirty="0">
                <a:latin typeface="Calibri"/>
                <a:cs typeface="Calibri"/>
              </a:rPr>
              <a:t>built on developments from </a:t>
            </a:r>
            <a:r>
              <a:rPr lang="en-US" sz="2200" dirty="0">
                <a:solidFill>
                  <a:srgbClr val="FF6600"/>
                </a:solidFill>
                <a:latin typeface="Calibri"/>
                <a:cs typeface="Calibri"/>
              </a:rPr>
              <a:t>HIPCAR</a:t>
            </a:r>
            <a:r>
              <a:rPr lang="en-US" sz="2200" dirty="0">
                <a:latin typeface="Calibri"/>
                <a:cs typeface="Calibri"/>
              </a:rPr>
              <a:t>, etc. to avoid duplication of </a:t>
            </a:r>
            <a:r>
              <a:rPr lang="en-US" sz="2200" dirty="0" smtClean="0">
                <a:latin typeface="Calibri"/>
                <a:cs typeface="Calibri"/>
              </a:rPr>
              <a:t>efforts</a:t>
            </a:r>
          </a:p>
          <a:p>
            <a:r>
              <a:rPr lang="en-US" sz="2200" dirty="0">
                <a:solidFill>
                  <a:schemeClr val="accent2">
                    <a:lumMod val="50000"/>
                    <a:lumOff val="50000"/>
                  </a:schemeClr>
                </a:solidFill>
                <a:latin typeface="Calibri"/>
                <a:cs typeface="Calibri"/>
              </a:rPr>
              <a:t>Capacity building workshop for regulators and policy makers held in Jan </a:t>
            </a:r>
            <a:r>
              <a:rPr lang="en-US" sz="2200" dirty="0" smtClean="0">
                <a:solidFill>
                  <a:schemeClr val="accent2">
                    <a:lumMod val="50000"/>
                    <a:lumOff val="50000"/>
                  </a:schemeClr>
                </a:solidFill>
                <a:latin typeface="Calibri"/>
                <a:cs typeface="Calibri"/>
              </a:rPr>
              <a:t>2015</a:t>
            </a:r>
            <a:endParaRPr lang="en-US" sz="2200" dirty="0">
              <a:solidFill>
                <a:schemeClr val="accent2">
                  <a:lumMod val="50000"/>
                  <a:lumOff val="50000"/>
                </a:schemeClr>
              </a:solidFill>
              <a:latin typeface="Calibri"/>
              <a:cs typeface="Calibri"/>
            </a:endParaRPr>
          </a:p>
          <a:p>
            <a:endParaRPr lang="en-US" sz="2200" dirty="0">
              <a:latin typeface="Calibri"/>
              <a:cs typeface="Calibri"/>
            </a:endParaRPr>
          </a:p>
          <a:p>
            <a:endParaRPr lang="en-US" dirty="0">
              <a:latin typeface="Calibri"/>
              <a:cs typeface="Calibri"/>
            </a:endParaRPr>
          </a:p>
          <a:p>
            <a:pPr marL="0" indent="0">
              <a:buNone/>
            </a:pPr>
            <a:endParaRPr lang="en-US" u="sng" dirty="0" smtClean="0">
              <a:solidFill>
                <a:srgbClr val="008000"/>
              </a:solidFill>
            </a:endParaRPr>
          </a:p>
        </p:txBody>
      </p:sp>
      <p:sp>
        <p:nvSpPr>
          <p:cNvPr id="6" name="TextBox 5"/>
          <p:cNvSpPr txBox="1"/>
          <p:nvPr/>
        </p:nvSpPr>
        <p:spPr>
          <a:xfrm>
            <a:off x="5176826" y="5545663"/>
            <a:ext cx="3810012" cy="1015663"/>
          </a:xfrm>
          <a:prstGeom prst="rect">
            <a:avLst/>
          </a:prstGeom>
          <a:noFill/>
        </p:spPr>
        <p:txBody>
          <a:bodyPr wrap="square" rtlCol="0">
            <a:spAutoFit/>
          </a:bodyPr>
          <a:lstStyle/>
          <a:p>
            <a:r>
              <a:rPr lang="en-US" sz="2000" dirty="0" smtClean="0">
                <a:solidFill>
                  <a:srgbClr val="FF6600"/>
                </a:solidFill>
                <a:latin typeface="Calibri"/>
                <a:cs typeface="Calibri"/>
              </a:rPr>
              <a:t>Work on Component 2 began in Dec, ‘14 and ended in Oct ‘15</a:t>
            </a:r>
          </a:p>
          <a:p>
            <a:endParaRPr lang="en-US" sz="2000" dirty="0" smtClean="0">
              <a:solidFill>
                <a:srgbClr val="FF6600"/>
              </a:solidFill>
              <a:latin typeface="Calibri"/>
              <a:cs typeface="Calibri"/>
            </a:endParaRPr>
          </a:p>
        </p:txBody>
      </p:sp>
      <p:pic>
        <p:nvPicPr>
          <p:cNvPr id="7" name="Picture 6" descr="220px-Global_Teenager_Project_Zamb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535" y="1164168"/>
            <a:ext cx="2794000" cy="4191000"/>
          </a:xfrm>
          <a:prstGeom prst="rect">
            <a:avLst/>
          </a:prstGeom>
        </p:spPr>
      </p:pic>
    </p:spTree>
    <p:extLst>
      <p:ext uri="{BB962C8B-B14F-4D97-AF65-F5344CB8AC3E}">
        <p14:creationId xmlns:p14="http://schemas.microsoft.com/office/powerpoint/2010/main" val="314718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112889" y="94019"/>
            <a:ext cx="9031111" cy="868362"/>
          </a:xfrm>
        </p:spPr>
        <p:txBody>
          <a:bodyPr/>
          <a:lstStyle/>
          <a:p>
            <a:pPr marL="0" indent="0"/>
            <a:r>
              <a:rPr lang="en-US" sz="3000" dirty="0" smtClean="0">
                <a:solidFill>
                  <a:srgbClr val="FFFFFF"/>
                </a:solidFill>
                <a:latin typeface="Calibri"/>
                <a:cs typeface="Calibri"/>
              </a:rPr>
              <a:t>Comp 2: Barriers </a:t>
            </a:r>
            <a:r>
              <a:rPr lang="en-US" sz="3000" dirty="0">
                <a:solidFill>
                  <a:srgbClr val="FFFFFF"/>
                </a:solidFill>
                <a:latin typeface="Calibri"/>
                <a:cs typeface="Calibri"/>
              </a:rPr>
              <a:t>to </a:t>
            </a:r>
            <a:r>
              <a:rPr lang="en-US" sz="3000" dirty="0" smtClean="0">
                <a:solidFill>
                  <a:srgbClr val="FFFFFF"/>
                </a:solidFill>
                <a:latin typeface="Calibri"/>
                <a:cs typeface="Calibri"/>
              </a:rPr>
              <a:t>Broadband Penetration </a:t>
            </a:r>
            <a:r>
              <a:rPr lang="en-US" sz="3000" dirty="0">
                <a:solidFill>
                  <a:srgbClr val="FFFFFF"/>
                </a:solidFill>
                <a:latin typeface="Calibri"/>
                <a:cs typeface="Calibri"/>
              </a:rPr>
              <a:t>in the Caribbean </a:t>
            </a:r>
            <a:endParaRPr lang="en-US" sz="3000" dirty="0">
              <a:solidFill>
                <a:schemeClr val="bg1"/>
              </a:solidFill>
              <a:latin typeface="Calibri"/>
              <a:cs typeface="Calibri"/>
            </a:endParaRPr>
          </a:p>
        </p:txBody>
      </p:sp>
      <p:sp>
        <p:nvSpPr>
          <p:cNvPr id="3" name="Content Placeholder 2"/>
          <p:cNvSpPr>
            <a:spLocks noGrp="1"/>
          </p:cNvSpPr>
          <p:nvPr>
            <p:ph idx="1"/>
          </p:nvPr>
        </p:nvSpPr>
        <p:spPr>
          <a:xfrm>
            <a:off x="112889" y="1032936"/>
            <a:ext cx="8788726" cy="5895619"/>
          </a:xfrm>
        </p:spPr>
        <p:txBody>
          <a:bodyPr>
            <a:normAutofit/>
          </a:bodyPr>
          <a:lstStyle/>
          <a:p>
            <a:r>
              <a:rPr lang="en-US" dirty="0">
                <a:latin typeface="Calibri"/>
                <a:cs typeface="Calibri"/>
              </a:rPr>
              <a:t>I</a:t>
            </a:r>
            <a:r>
              <a:rPr lang="en-US" dirty="0" smtClean="0">
                <a:latin typeface="Calibri"/>
                <a:cs typeface="Calibri"/>
              </a:rPr>
              <a:t>nadequate </a:t>
            </a:r>
            <a:r>
              <a:rPr lang="en-US" dirty="0">
                <a:latin typeface="Calibri"/>
                <a:cs typeface="Calibri"/>
              </a:rPr>
              <a:t>policy, regulatory, legislative and institutional frameworks and capacity </a:t>
            </a:r>
            <a:endParaRPr lang="en-US" dirty="0" smtClean="0">
              <a:latin typeface="Calibri"/>
              <a:cs typeface="Calibri"/>
            </a:endParaRPr>
          </a:p>
          <a:p>
            <a:r>
              <a:rPr lang="en-US" dirty="0">
                <a:latin typeface="Calibri"/>
                <a:cs typeface="Calibri"/>
              </a:rPr>
              <a:t>L</a:t>
            </a:r>
            <a:r>
              <a:rPr lang="en-US" dirty="0" smtClean="0">
                <a:latin typeface="Calibri"/>
                <a:cs typeface="Calibri"/>
              </a:rPr>
              <a:t>ack </a:t>
            </a:r>
            <a:r>
              <a:rPr lang="en-US" dirty="0">
                <a:latin typeface="Calibri"/>
                <a:cs typeface="Calibri"/>
              </a:rPr>
              <a:t>of awareness and some level of apathy toward the importance of ICT and broadband contribution to overall economic growth and sector development;</a:t>
            </a:r>
          </a:p>
          <a:p>
            <a:r>
              <a:rPr lang="en-US" dirty="0">
                <a:latin typeface="Calibri"/>
                <a:cs typeface="Calibri"/>
              </a:rPr>
              <a:t>T</a:t>
            </a:r>
            <a:r>
              <a:rPr lang="en-US" dirty="0" smtClean="0">
                <a:latin typeface="Calibri"/>
                <a:cs typeface="Calibri"/>
              </a:rPr>
              <a:t>he </a:t>
            </a:r>
            <a:r>
              <a:rPr lang="en-US" dirty="0">
                <a:latin typeface="Calibri"/>
                <a:cs typeface="Calibri"/>
              </a:rPr>
              <a:t>high cost and lack of coordination between private and public sector in defining a progressive digital agenda; and </a:t>
            </a:r>
          </a:p>
          <a:p>
            <a:r>
              <a:rPr lang="en-US" dirty="0">
                <a:latin typeface="Calibri"/>
                <a:cs typeface="Calibri"/>
              </a:rPr>
              <a:t>S</a:t>
            </a:r>
            <a:r>
              <a:rPr lang="en-US" dirty="0" smtClean="0">
                <a:latin typeface="Calibri"/>
                <a:cs typeface="Calibri"/>
              </a:rPr>
              <a:t>carcity </a:t>
            </a:r>
            <a:r>
              <a:rPr lang="en-US" dirty="0">
                <a:latin typeface="Calibri"/>
                <a:cs typeface="Calibri"/>
              </a:rPr>
              <a:t>of and inconsistency in the flow of data, trend analyses and research needed to allow evidence based policy decision making and engage in continuous monitoring and evaluation of the social and economic impact of </a:t>
            </a:r>
            <a:r>
              <a:rPr lang="en-US" dirty="0" smtClean="0">
                <a:latin typeface="Calibri"/>
                <a:cs typeface="Calibri"/>
              </a:rPr>
              <a:t>broadband</a:t>
            </a:r>
            <a:endParaRPr lang="en-US" u="sng" dirty="0" smtClean="0"/>
          </a:p>
        </p:txBody>
      </p:sp>
    </p:spTree>
    <p:extLst>
      <p:ext uri="{BB962C8B-B14F-4D97-AF65-F5344CB8AC3E}">
        <p14:creationId xmlns:p14="http://schemas.microsoft.com/office/powerpoint/2010/main" val="3047840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112889" y="94019"/>
            <a:ext cx="9031111" cy="868362"/>
          </a:xfrm>
        </p:spPr>
        <p:txBody>
          <a:bodyPr/>
          <a:lstStyle/>
          <a:p>
            <a:pPr marL="0" indent="0"/>
            <a:r>
              <a:rPr lang="en-US" sz="3000" dirty="0" smtClean="0">
                <a:solidFill>
                  <a:srgbClr val="FFFFFF"/>
                </a:solidFill>
                <a:latin typeface="Calibri"/>
                <a:cs typeface="Calibri"/>
              </a:rPr>
              <a:t>Review of Regulatory and Institutional Frameworks and Current Sector Trends – </a:t>
            </a:r>
            <a:r>
              <a:rPr lang="en-US" sz="3000" dirty="0" smtClean="0">
                <a:solidFill>
                  <a:schemeClr val="bg1"/>
                </a:solidFill>
                <a:latin typeface="Calibri"/>
                <a:cs typeface="Calibri"/>
              </a:rPr>
              <a:t>Main Findings</a:t>
            </a:r>
            <a:endParaRPr lang="en-US" sz="3000" dirty="0">
              <a:solidFill>
                <a:schemeClr val="bg1"/>
              </a:solidFill>
              <a:latin typeface="Calibri"/>
              <a:cs typeface="Calibri"/>
            </a:endParaRPr>
          </a:p>
        </p:txBody>
      </p:sp>
      <p:sp>
        <p:nvSpPr>
          <p:cNvPr id="3" name="Content Placeholder 2"/>
          <p:cNvSpPr>
            <a:spLocks noGrp="1"/>
          </p:cNvSpPr>
          <p:nvPr>
            <p:ph idx="1"/>
          </p:nvPr>
        </p:nvSpPr>
        <p:spPr>
          <a:xfrm>
            <a:off x="112889" y="1032936"/>
            <a:ext cx="8788726" cy="5895619"/>
          </a:xfrm>
        </p:spPr>
        <p:txBody>
          <a:bodyPr>
            <a:normAutofit/>
          </a:bodyPr>
          <a:lstStyle/>
          <a:p>
            <a:r>
              <a:rPr lang="en-US" i="1" dirty="0">
                <a:solidFill>
                  <a:srgbClr val="FF6600"/>
                </a:solidFill>
                <a:latin typeface="Calibri"/>
                <a:cs typeface="Calibri"/>
              </a:rPr>
              <a:t>Overall Policy Goal</a:t>
            </a:r>
            <a:r>
              <a:rPr lang="en-US" dirty="0">
                <a:solidFill>
                  <a:srgbClr val="FF6600"/>
                </a:solidFill>
                <a:latin typeface="Calibri"/>
                <a:cs typeface="Calibri"/>
              </a:rPr>
              <a:t>: </a:t>
            </a:r>
            <a:r>
              <a:rPr lang="en-US" dirty="0" smtClean="0">
                <a:latin typeface="Calibri"/>
                <a:cs typeface="Calibri"/>
              </a:rPr>
              <a:t>Ensuring broadband </a:t>
            </a:r>
            <a:r>
              <a:rPr lang="en-US" dirty="0">
                <a:latin typeface="Calibri"/>
                <a:cs typeface="Calibri"/>
              </a:rPr>
              <a:t>services are available to citizens regardless of income level and geographical location</a:t>
            </a:r>
            <a:r>
              <a:rPr lang="en-US" dirty="0" smtClean="0">
                <a:latin typeface="Calibri"/>
                <a:cs typeface="Calibri"/>
              </a:rPr>
              <a:t>.</a:t>
            </a:r>
          </a:p>
          <a:p>
            <a:r>
              <a:rPr lang="en-US" dirty="0">
                <a:latin typeface="Calibri"/>
                <a:cs typeface="Calibri"/>
              </a:rPr>
              <a:t>Decisions must be made for each country regarding the definition of broadband Internet access/service in terms of the relative emphasis on </a:t>
            </a:r>
            <a:r>
              <a:rPr lang="en-US" i="1" dirty="0">
                <a:solidFill>
                  <a:srgbClr val="FF6600"/>
                </a:solidFill>
                <a:latin typeface="Calibri"/>
                <a:cs typeface="Calibri"/>
              </a:rPr>
              <a:t>availability, price and quality</a:t>
            </a:r>
            <a:r>
              <a:rPr lang="en-US" dirty="0">
                <a:solidFill>
                  <a:srgbClr val="FF6600"/>
                </a:solidFill>
                <a:latin typeface="Calibri"/>
                <a:cs typeface="Calibri"/>
              </a:rPr>
              <a:t>.</a:t>
            </a:r>
          </a:p>
          <a:p>
            <a:r>
              <a:rPr lang="en-US" dirty="0" smtClean="0">
                <a:latin typeface="Calibri"/>
                <a:cs typeface="Calibri"/>
              </a:rPr>
              <a:t>For </a:t>
            </a:r>
            <a:r>
              <a:rPr lang="en-US" dirty="0">
                <a:latin typeface="Calibri"/>
                <a:cs typeface="Calibri"/>
              </a:rPr>
              <a:t>some countries universal broadband </a:t>
            </a:r>
            <a:r>
              <a:rPr lang="en-US" dirty="0">
                <a:solidFill>
                  <a:srgbClr val="FF0000"/>
                </a:solidFill>
                <a:latin typeface="Calibri"/>
                <a:cs typeface="Calibri"/>
              </a:rPr>
              <a:t>service</a:t>
            </a:r>
            <a:r>
              <a:rPr lang="en-US" dirty="0">
                <a:latin typeface="Calibri"/>
                <a:cs typeface="Calibri"/>
              </a:rPr>
              <a:t> may be economically less feasible and universal broadband </a:t>
            </a:r>
            <a:r>
              <a:rPr lang="en-US" dirty="0">
                <a:solidFill>
                  <a:srgbClr val="FF0000"/>
                </a:solidFill>
                <a:latin typeface="Calibri"/>
                <a:cs typeface="Calibri"/>
              </a:rPr>
              <a:t>access</a:t>
            </a:r>
            <a:r>
              <a:rPr lang="en-US" dirty="0">
                <a:latin typeface="Calibri"/>
                <a:cs typeface="Calibri"/>
              </a:rPr>
              <a:t> a more practically realizable objective</a:t>
            </a:r>
            <a:r>
              <a:rPr lang="en-US" dirty="0" smtClean="0">
                <a:latin typeface="Calibri"/>
                <a:cs typeface="Calibri"/>
              </a:rPr>
              <a:t>.</a:t>
            </a:r>
          </a:p>
          <a:p>
            <a:r>
              <a:rPr lang="en-US" dirty="0">
                <a:latin typeface="Calibri"/>
                <a:cs typeface="Calibri"/>
              </a:rPr>
              <a:t>While we seek to reform and enhance policies relating to infrastructure, the critical necessity </a:t>
            </a:r>
            <a:r>
              <a:rPr lang="en-US" dirty="0" smtClean="0">
                <a:latin typeface="Calibri"/>
                <a:cs typeface="Calibri"/>
              </a:rPr>
              <a:t>of content and creative marketing to </a:t>
            </a:r>
            <a:r>
              <a:rPr lang="en-US" dirty="0">
                <a:latin typeface="Calibri"/>
                <a:cs typeface="Calibri"/>
              </a:rPr>
              <a:t>stimulate </a:t>
            </a:r>
            <a:r>
              <a:rPr lang="en-US" dirty="0" smtClean="0">
                <a:latin typeface="Calibri"/>
                <a:cs typeface="Calibri"/>
              </a:rPr>
              <a:t>and sustain </a:t>
            </a:r>
            <a:r>
              <a:rPr lang="en-US" dirty="0">
                <a:latin typeface="Calibri"/>
                <a:cs typeface="Calibri"/>
              </a:rPr>
              <a:t>investments must not be overlooked</a:t>
            </a:r>
            <a:r>
              <a:rPr lang="en-US" dirty="0" smtClean="0">
                <a:latin typeface="Calibri"/>
                <a:cs typeface="Calibri"/>
              </a:rPr>
              <a:t>.</a:t>
            </a:r>
          </a:p>
          <a:p>
            <a:pPr marL="0" indent="0">
              <a:buNone/>
            </a:pPr>
            <a:endParaRPr lang="en-US" u="sng" dirty="0" smtClean="0">
              <a:solidFill>
                <a:srgbClr val="008000"/>
              </a:solidFill>
            </a:endParaRPr>
          </a:p>
        </p:txBody>
      </p:sp>
    </p:spTree>
    <p:extLst>
      <p:ext uri="{BB962C8B-B14F-4D97-AF65-F5344CB8AC3E}">
        <p14:creationId xmlns:p14="http://schemas.microsoft.com/office/powerpoint/2010/main" val="225107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112889" y="94019"/>
            <a:ext cx="9031111" cy="868362"/>
          </a:xfrm>
        </p:spPr>
        <p:txBody>
          <a:bodyPr/>
          <a:lstStyle/>
          <a:p>
            <a:pPr marL="0" indent="0"/>
            <a:r>
              <a:rPr lang="en-US" sz="3000" dirty="0" smtClean="0">
                <a:solidFill>
                  <a:srgbClr val="FFFFFF"/>
                </a:solidFill>
                <a:latin typeface="Calibri"/>
                <a:cs typeface="Calibri"/>
              </a:rPr>
              <a:t>Next Steps: Comp 2’s main Suggested Areas for Reform</a:t>
            </a:r>
            <a:endParaRPr lang="en-US" sz="3000" dirty="0">
              <a:solidFill>
                <a:srgbClr val="FFFFFF"/>
              </a:solidFill>
              <a:latin typeface="Calibri"/>
              <a:cs typeface="Calibri"/>
            </a:endParaRPr>
          </a:p>
        </p:txBody>
      </p:sp>
      <p:sp>
        <p:nvSpPr>
          <p:cNvPr id="3" name="Content Placeholder 2"/>
          <p:cNvSpPr>
            <a:spLocks noGrp="1"/>
          </p:cNvSpPr>
          <p:nvPr>
            <p:ph idx="1"/>
          </p:nvPr>
        </p:nvSpPr>
        <p:spPr>
          <a:xfrm>
            <a:off x="112889" y="1032936"/>
            <a:ext cx="8788726" cy="5895619"/>
          </a:xfrm>
        </p:spPr>
        <p:txBody>
          <a:bodyPr>
            <a:normAutofit/>
          </a:bodyPr>
          <a:lstStyle/>
          <a:p>
            <a:pPr marL="0" indent="0">
              <a:buNone/>
            </a:pPr>
            <a:r>
              <a:rPr lang="en-US" dirty="0">
                <a:latin typeface="Calibri"/>
                <a:cs typeface="Calibri"/>
              </a:rPr>
              <a:t>T</a:t>
            </a:r>
            <a:r>
              <a:rPr lang="en-US" dirty="0" smtClean="0">
                <a:latin typeface="Calibri"/>
                <a:cs typeface="Calibri"/>
              </a:rPr>
              <a:t>he </a:t>
            </a:r>
            <a:r>
              <a:rPr lang="en-US" dirty="0">
                <a:latin typeface="Calibri"/>
                <a:cs typeface="Calibri"/>
              </a:rPr>
              <a:t>main areas of reform for </a:t>
            </a:r>
            <a:r>
              <a:rPr lang="en-US" i="1" u="sng" dirty="0">
                <a:latin typeface="Calibri"/>
                <a:cs typeface="Calibri"/>
              </a:rPr>
              <a:t>N</a:t>
            </a:r>
            <a:r>
              <a:rPr lang="en-US" i="1" u="sng" dirty="0" smtClean="0">
                <a:latin typeface="Calibri"/>
                <a:cs typeface="Calibri"/>
              </a:rPr>
              <a:t>ext </a:t>
            </a:r>
            <a:r>
              <a:rPr lang="en-US" i="1" u="sng" dirty="0">
                <a:latin typeface="Calibri"/>
                <a:cs typeface="Calibri"/>
              </a:rPr>
              <a:t>G</a:t>
            </a:r>
            <a:r>
              <a:rPr lang="en-US" i="1" u="sng" dirty="0" smtClean="0">
                <a:latin typeface="Calibri"/>
                <a:cs typeface="Calibri"/>
              </a:rPr>
              <a:t>eneration </a:t>
            </a:r>
            <a:r>
              <a:rPr lang="en-US" i="1" u="sng" dirty="0">
                <a:latin typeface="Calibri"/>
                <a:cs typeface="Calibri"/>
              </a:rPr>
              <a:t>B</a:t>
            </a:r>
            <a:r>
              <a:rPr lang="en-US" i="1" u="sng" dirty="0" smtClean="0">
                <a:latin typeface="Calibri"/>
                <a:cs typeface="Calibri"/>
              </a:rPr>
              <a:t>roadband </a:t>
            </a:r>
            <a:r>
              <a:rPr lang="en-US" i="1" u="sng" dirty="0">
                <a:latin typeface="Calibri"/>
                <a:cs typeface="Calibri"/>
              </a:rPr>
              <a:t>R</a:t>
            </a:r>
            <a:r>
              <a:rPr lang="en-US" i="1" u="sng" dirty="0" smtClean="0">
                <a:latin typeface="Calibri"/>
                <a:cs typeface="Calibri"/>
              </a:rPr>
              <a:t>egulation </a:t>
            </a:r>
            <a:r>
              <a:rPr lang="en-US" dirty="0">
                <a:latin typeface="Calibri"/>
                <a:cs typeface="Calibri"/>
              </a:rPr>
              <a:t>will fall in </a:t>
            </a:r>
            <a:r>
              <a:rPr lang="en-US" dirty="0" smtClean="0">
                <a:latin typeface="Calibri"/>
                <a:cs typeface="Calibri"/>
              </a:rPr>
              <a:t>these </a:t>
            </a:r>
            <a:r>
              <a:rPr lang="en-US" dirty="0">
                <a:latin typeface="Calibri"/>
                <a:cs typeface="Calibri"/>
              </a:rPr>
              <a:t>seven </a:t>
            </a:r>
            <a:r>
              <a:rPr lang="en-US" dirty="0" smtClean="0">
                <a:latin typeface="Calibri"/>
                <a:cs typeface="Calibri"/>
              </a:rPr>
              <a:t>categories:</a:t>
            </a:r>
          </a:p>
          <a:p>
            <a:pPr marL="457200" indent="-457200">
              <a:buFont typeface="+mj-lt"/>
              <a:buAutoNum type="arabicPeriod"/>
            </a:pPr>
            <a:r>
              <a:rPr lang="en-US" dirty="0">
                <a:solidFill>
                  <a:srgbClr val="3366FF"/>
                </a:solidFill>
                <a:latin typeface="Calibri"/>
                <a:cs typeface="Calibri"/>
              </a:rPr>
              <a:t> Universal Access and Universal </a:t>
            </a:r>
            <a:r>
              <a:rPr lang="en-US" dirty="0" smtClean="0">
                <a:solidFill>
                  <a:srgbClr val="3366FF"/>
                </a:solidFill>
                <a:latin typeface="Calibri"/>
                <a:cs typeface="Calibri"/>
              </a:rPr>
              <a:t>Services</a:t>
            </a:r>
          </a:p>
          <a:p>
            <a:pPr marL="457200" indent="-457200">
              <a:buFont typeface="+mj-lt"/>
              <a:buAutoNum type="arabicPeriod"/>
            </a:pPr>
            <a:r>
              <a:rPr lang="en-US" dirty="0">
                <a:solidFill>
                  <a:srgbClr val="008000"/>
                </a:solidFill>
                <a:latin typeface="Calibri"/>
                <a:cs typeface="Calibri"/>
              </a:rPr>
              <a:t>Spectrum </a:t>
            </a:r>
            <a:r>
              <a:rPr lang="en-US" dirty="0" smtClean="0">
                <a:solidFill>
                  <a:srgbClr val="008000"/>
                </a:solidFill>
                <a:latin typeface="Calibri"/>
                <a:cs typeface="Calibri"/>
              </a:rPr>
              <a:t>Management</a:t>
            </a:r>
          </a:p>
          <a:p>
            <a:pPr marL="457200" indent="-457200">
              <a:buFont typeface="+mj-lt"/>
              <a:buAutoNum type="arabicPeriod"/>
            </a:pPr>
            <a:r>
              <a:rPr lang="en-US" dirty="0" smtClean="0">
                <a:solidFill>
                  <a:schemeClr val="accent3">
                    <a:lumMod val="60000"/>
                    <a:lumOff val="40000"/>
                  </a:schemeClr>
                </a:solidFill>
                <a:latin typeface="Calibri"/>
                <a:cs typeface="Calibri"/>
              </a:rPr>
              <a:t>Licensing</a:t>
            </a:r>
          </a:p>
          <a:p>
            <a:pPr marL="457200" indent="-457200">
              <a:buFont typeface="+mj-lt"/>
              <a:buAutoNum type="arabicPeriod"/>
            </a:pPr>
            <a:r>
              <a:rPr lang="en-US" dirty="0">
                <a:solidFill>
                  <a:schemeClr val="bg1">
                    <a:lumMod val="50000"/>
                  </a:schemeClr>
                </a:solidFill>
                <a:latin typeface="Calibri"/>
                <a:cs typeface="Calibri"/>
              </a:rPr>
              <a:t>Interconnection and </a:t>
            </a:r>
            <a:r>
              <a:rPr lang="en-US" dirty="0" smtClean="0">
                <a:solidFill>
                  <a:schemeClr val="bg1">
                    <a:lumMod val="50000"/>
                  </a:schemeClr>
                </a:solidFill>
                <a:latin typeface="Calibri"/>
                <a:cs typeface="Calibri"/>
              </a:rPr>
              <a:t>Access</a:t>
            </a:r>
          </a:p>
          <a:p>
            <a:pPr marL="457200" indent="-457200">
              <a:buFont typeface="+mj-lt"/>
              <a:buAutoNum type="arabicPeriod"/>
            </a:pPr>
            <a:r>
              <a:rPr lang="en-US" dirty="0">
                <a:solidFill>
                  <a:schemeClr val="accent2">
                    <a:lumMod val="50000"/>
                    <a:lumOff val="50000"/>
                  </a:schemeClr>
                </a:solidFill>
                <a:latin typeface="Calibri"/>
                <a:cs typeface="Calibri"/>
              </a:rPr>
              <a:t>Pricing/</a:t>
            </a:r>
            <a:r>
              <a:rPr lang="en-US" dirty="0" smtClean="0">
                <a:solidFill>
                  <a:schemeClr val="accent2">
                    <a:lumMod val="50000"/>
                    <a:lumOff val="50000"/>
                  </a:schemeClr>
                </a:solidFill>
                <a:latin typeface="Calibri"/>
                <a:cs typeface="Calibri"/>
              </a:rPr>
              <a:t>Tariffs</a:t>
            </a:r>
          </a:p>
          <a:p>
            <a:pPr marL="457200" indent="-457200">
              <a:buFont typeface="+mj-lt"/>
              <a:buAutoNum type="arabicPeriod"/>
            </a:pPr>
            <a:r>
              <a:rPr lang="en-US" dirty="0">
                <a:solidFill>
                  <a:srgbClr val="660066"/>
                </a:solidFill>
                <a:latin typeface="Calibri"/>
                <a:cs typeface="Calibri"/>
              </a:rPr>
              <a:t>Competitive </a:t>
            </a:r>
            <a:r>
              <a:rPr lang="en-US" dirty="0" smtClean="0">
                <a:solidFill>
                  <a:srgbClr val="660066"/>
                </a:solidFill>
                <a:latin typeface="Calibri"/>
                <a:cs typeface="Calibri"/>
              </a:rPr>
              <a:t>Safeguards</a:t>
            </a:r>
          </a:p>
          <a:p>
            <a:pPr marL="457200" indent="-457200">
              <a:buFont typeface="+mj-lt"/>
              <a:buAutoNum type="arabicPeriod"/>
            </a:pPr>
            <a:r>
              <a:rPr lang="en-US" dirty="0">
                <a:solidFill>
                  <a:schemeClr val="accent3">
                    <a:lumMod val="75000"/>
                  </a:schemeClr>
                </a:solidFill>
                <a:latin typeface="Calibri"/>
                <a:cs typeface="Calibri"/>
              </a:rPr>
              <a:t>Consumer Protection</a:t>
            </a:r>
          </a:p>
          <a:p>
            <a:pPr marL="457200" indent="-457200">
              <a:buFont typeface="+mj-lt"/>
              <a:buAutoNum type="arabicPeriod"/>
            </a:pPr>
            <a:endParaRPr lang="en-US" u="sng" dirty="0" smtClean="0">
              <a:solidFill>
                <a:srgbClr val="008000"/>
              </a:solidFill>
              <a:latin typeface="Calibri"/>
              <a:cs typeface="Calibri"/>
            </a:endParaRPr>
          </a:p>
        </p:txBody>
      </p:sp>
    </p:spTree>
    <p:extLst>
      <p:ext uri="{BB962C8B-B14F-4D97-AF65-F5344CB8AC3E}">
        <p14:creationId xmlns:p14="http://schemas.microsoft.com/office/powerpoint/2010/main" val="34774001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5778" y="1397000"/>
            <a:ext cx="4806425" cy="5461000"/>
          </a:xfrm>
        </p:spPr>
        <p:txBody>
          <a:bodyPr>
            <a:normAutofit fontScale="70000" lnSpcReduction="20000"/>
          </a:bodyPr>
          <a:lstStyle/>
          <a:p>
            <a:pPr>
              <a:buFont typeface="Arial"/>
              <a:buChar char="•"/>
            </a:pPr>
            <a:r>
              <a:rPr lang="en-US" dirty="0">
                <a:latin typeface="Calibri"/>
                <a:cs typeface="Calibri"/>
              </a:rPr>
              <a:t>TC members </a:t>
            </a:r>
            <a:r>
              <a:rPr lang="en-US" dirty="0" smtClean="0">
                <a:latin typeface="Calibri"/>
                <a:cs typeface="Calibri"/>
              </a:rPr>
              <a:t>were asked </a:t>
            </a:r>
            <a:r>
              <a:rPr lang="en-US" dirty="0">
                <a:latin typeface="Calibri"/>
                <a:cs typeface="Calibri"/>
              </a:rPr>
              <a:t>to identify </a:t>
            </a:r>
            <a:r>
              <a:rPr lang="en-US" dirty="0">
                <a:solidFill>
                  <a:srgbClr val="3366FF"/>
                </a:solidFill>
                <a:latin typeface="Calibri"/>
                <a:cs typeface="Calibri"/>
              </a:rPr>
              <a:t>Sectors of focus </a:t>
            </a:r>
            <a:r>
              <a:rPr lang="en-US" dirty="0">
                <a:latin typeface="Calibri"/>
                <a:cs typeface="Calibri"/>
              </a:rPr>
              <a:t>for his/her country </a:t>
            </a:r>
          </a:p>
          <a:p>
            <a:pPr lvl="1">
              <a:buFont typeface="Arial"/>
              <a:buChar char="•"/>
            </a:pPr>
            <a:r>
              <a:rPr lang="en-US" dirty="0">
                <a:solidFill>
                  <a:srgbClr val="FF6600"/>
                </a:solidFill>
                <a:latin typeface="Calibri"/>
                <a:cs typeface="Calibri"/>
              </a:rPr>
              <a:t>Agriculture, SME, Education &amp; Training, m-Banking, Youth Empowerment, Health, Government, etc.</a:t>
            </a:r>
            <a:endParaRPr lang="en-US" dirty="0">
              <a:latin typeface="Calibri"/>
              <a:cs typeface="Calibri"/>
            </a:endParaRPr>
          </a:p>
          <a:p>
            <a:pPr>
              <a:buFont typeface="Arial"/>
              <a:buChar char="•"/>
            </a:pPr>
            <a:r>
              <a:rPr lang="en-US" dirty="0" smtClean="0">
                <a:latin typeface="Calibri"/>
                <a:cs typeface="Calibri"/>
              </a:rPr>
              <a:t>Identification </a:t>
            </a:r>
            <a:r>
              <a:rPr lang="en-US" dirty="0">
                <a:latin typeface="Calibri"/>
                <a:cs typeface="Calibri"/>
              </a:rPr>
              <a:t>of the </a:t>
            </a:r>
            <a:r>
              <a:rPr lang="en-US" dirty="0">
                <a:solidFill>
                  <a:srgbClr val="3366FF"/>
                </a:solidFill>
                <a:latin typeface="Calibri"/>
                <a:cs typeface="Calibri"/>
              </a:rPr>
              <a:t>impact of ICTs in each of the </a:t>
            </a:r>
            <a:r>
              <a:rPr lang="en-US" dirty="0" smtClean="0">
                <a:solidFill>
                  <a:srgbClr val="3366FF"/>
                </a:solidFill>
                <a:latin typeface="Calibri"/>
                <a:cs typeface="Calibri"/>
              </a:rPr>
              <a:t>above target </a:t>
            </a:r>
            <a:r>
              <a:rPr lang="en-US" dirty="0">
                <a:solidFill>
                  <a:srgbClr val="3366FF"/>
                </a:solidFill>
                <a:latin typeface="Calibri"/>
                <a:cs typeface="Calibri"/>
              </a:rPr>
              <a:t>sectors</a:t>
            </a:r>
          </a:p>
          <a:p>
            <a:pPr>
              <a:buFont typeface="Arial"/>
              <a:buChar char="•"/>
            </a:pPr>
            <a:r>
              <a:rPr lang="en-US" dirty="0">
                <a:latin typeface="Calibri"/>
                <a:cs typeface="Calibri"/>
              </a:rPr>
              <a:t>Identification of the </a:t>
            </a:r>
            <a:r>
              <a:rPr lang="en-US" dirty="0">
                <a:solidFill>
                  <a:srgbClr val="3366FF"/>
                </a:solidFill>
                <a:latin typeface="Calibri"/>
                <a:cs typeface="Calibri"/>
              </a:rPr>
              <a:t>key challenges and areas for capacity development</a:t>
            </a:r>
            <a:r>
              <a:rPr lang="en-US" dirty="0">
                <a:latin typeface="Calibri"/>
                <a:cs typeface="Calibri"/>
              </a:rPr>
              <a:t> in order to </a:t>
            </a:r>
            <a:r>
              <a:rPr lang="en-US" dirty="0">
                <a:solidFill>
                  <a:srgbClr val="3366FF"/>
                </a:solidFill>
                <a:latin typeface="Calibri"/>
                <a:cs typeface="Calibri"/>
              </a:rPr>
              <a:t>facilitate and support </a:t>
            </a:r>
            <a:r>
              <a:rPr lang="en-US" dirty="0">
                <a:latin typeface="Calibri"/>
                <a:cs typeface="Calibri"/>
              </a:rPr>
              <a:t>the </a:t>
            </a:r>
            <a:r>
              <a:rPr lang="en-US" dirty="0">
                <a:solidFill>
                  <a:srgbClr val="3366FF"/>
                </a:solidFill>
                <a:latin typeface="Calibri"/>
                <a:cs typeface="Calibri"/>
              </a:rPr>
              <a:t>full utilization </a:t>
            </a:r>
            <a:r>
              <a:rPr lang="en-US" dirty="0">
                <a:latin typeface="Calibri"/>
                <a:cs typeface="Calibri"/>
              </a:rPr>
              <a:t>of ICTs in each sector.</a:t>
            </a:r>
          </a:p>
          <a:p>
            <a:pPr>
              <a:buFont typeface="Arial"/>
              <a:buChar char="•"/>
            </a:pPr>
            <a:r>
              <a:rPr lang="en-US" dirty="0">
                <a:latin typeface="Calibri"/>
                <a:cs typeface="Calibri"/>
              </a:rPr>
              <a:t>Training &amp; Skills – Identification and compilation of </a:t>
            </a:r>
            <a:r>
              <a:rPr lang="en-US" dirty="0">
                <a:solidFill>
                  <a:srgbClr val="3366FF"/>
                </a:solidFill>
                <a:latin typeface="Calibri"/>
                <a:cs typeface="Calibri"/>
              </a:rPr>
              <a:t>content aimed at equipping</a:t>
            </a:r>
            <a:r>
              <a:rPr lang="en-US" dirty="0">
                <a:latin typeface="Calibri"/>
                <a:cs typeface="Calibri"/>
              </a:rPr>
              <a:t> each of the </a:t>
            </a:r>
            <a:r>
              <a:rPr lang="en-US" dirty="0">
                <a:solidFill>
                  <a:srgbClr val="3366FF"/>
                </a:solidFill>
                <a:latin typeface="Calibri"/>
                <a:cs typeface="Calibri"/>
              </a:rPr>
              <a:t>target sector stakeholders to deal </a:t>
            </a:r>
            <a:r>
              <a:rPr lang="en-US" dirty="0">
                <a:latin typeface="Calibri"/>
                <a:cs typeface="Calibri"/>
              </a:rPr>
              <a:t>with their </a:t>
            </a:r>
            <a:r>
              <a:rPr lang="en-US" dirty="0">
                <a:solidFill>
                  <a:srgbClr val="3366FF"/>
                </a:solidFill>
                <a:latin typeface="Calibri"/>
                <a:cs typeface="Calibri"/>
              </a:rPr>
              <a:t>key challenges</a:t>
            </a:r>
            <a:r>
              <a:rPr lang="en-US" dirty="0">
                <a:latin typeface="Calibri"/>
                <a:cs typeface="Calibri"/>
              </a:rPr>
              <a:t>. </a:t>
            </a:r>
          </a:p>
          <a:p>
            <a:pPr>
              <a:buFont typeface="Arial"/>
              <a:buChar char="•"/>
            </a:pPr>
            <a:r>
              <a:rPr lang="en-US" dirty="0">
                <a:latin typeface="Calibri"/>
                <a:cs typeface="Calibri"/>
              </a:rPr>
              <a:t>Country Specific Issues - This section </a:t>
            </a:r>
            <a:r>
              <a:rPr lang="en-US" dirty="0" smtClean="0">
                <a:latin typeface="Calibri"/>
                <a:cs typeface="Calibri"/>
              </a:rPr>
              <a:t> determines </a:t>
            </a:r>
            <a:r>
              <a:rPr lang="en-US" dirty="0">
                <a:latin typeface="Calibri"/>
                <a:cs typeface="Calibri"/>
              </a:rPr>
              <a:t>whether the </a:t>
            </a:r>
            <a:r>
              <a:rPr lang="en-US" dirty="0">
                <a:solidFill>
                  <a:srgbClr val="3366FF"/>
                </a:solidFill>
                <a:latin typeface="Calibri"/>
                <a:cs typeface="Calibri"/>
              </a:rPr>
              <a:t>specific resources of capacity building</a:t>
            </a:r>
            <a:r>
              <a:rPr lang="en-US" dirty="0">
                <a:latin typeface="Calibri"/>
                <a:cs typeface="Calibri"/>
              </a:rPr>
              <a:t> and training </a:t>
            </a:r>
            <a:r>
              <a:rPr lang="en-US" dirty="0">
                <a:solidFill>
                  <a:srgbClr val="3366FF"/>
                </a:solidFill>
                <a:latin typeface="Calibri"/>
                <a:cs typeface="Calibri"/>
              </a:rPr>
              <a:t>are available </a:t>
            </a:r>
            <a:r>
              <a:rPr lang="en-US" dirty="0">
                <a:latin typeface="Calibri"/>
                <a:cs typeface="Calibri"/>
              </a:rPr>
              <a:t>within each country or whether external resources will be required.</a:t>
            </a:r>
          </a:p>
          <a:p>
            <a:endParaRPr lang="en-US" u="sng" dirty="0" smtClean="0">
              <a:solidFill>
                <a:srgbClr val="FF0000"/>
              </a:solidFill>
            </a:endParaRPr>
          </a:p>
        </p:txBody>
      </p:sp>
      <p:sp>
        <p:nvSpPr>
          <p:cNvPr id="5" name="Rectangle 4"/>
          <p:cNvSpPr>
            <a:spLocks noChangeArrowheads="1"/>
          </p:cNvSpPr>
          <p:nvPr/>
        </p:nvSpPr>
        <p:spPr bwMode="auto">
          <a:xfrm>
            <a:off x="0" y="0"/>
            <a:ext cx="9144000" cy="1171222"/>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4000" dirty="0" smtClean="0">
                <a:solidFill>
                  <a:srgbClr val="FFFFFF"/>
                </a:solidFill>
                <a:latin typeface="Calibri"/>
                <a:cs typeface="Calibri"/>
              </a:rPr>
              <a:t>Comp 3: ICT </a:t>
            </a:r>
            <a:r>
              <a:rPr lang="en-US" sz="4000" dirty="0">
                <a:solidFill>
                  <a:srgbClr val="FFFFFF"/>
                </a:solidFill>
                <a:latin typeface="Calibri"/>
                <a:cs typeface="Calibri"/>
              </a:rPr>
              <a:t>Awareness and Capacity Building for the Caribbean</a:t>
            </a:r>
          </a:p>
        </p:txBody>
      </p:sp>
      <p:pic>
        <p:nvPicPr>
          <p:cNvPr id="6" name="Picture 8" descr="http://cdn.morguefile.com/imageData/public/files/c/clarita/preview/fldr_2005_05_29/file000294008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563515"/>
            <a:ext cx="359039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3376" y="4872300"/>
            <a:ext cx="3612402" cy="1754326"/>
          </a:xfrm>
          <a:prstGeom prst="rect">
            <a:avLst/>
          </a:prstGeom>
          <a:noFill/>
        </p:spPr>
        <p:txBody>
          <a:bodyPr wrap="square" rtlCol="0">
            <a:spAutoFit/>
          </a:bodyPr>
          <a:lstStyle/>
          <a:p>
            <a:pPr marL="285750" indent="-285750">
              <a:buFont typeface="Arial"/>
              <a:buChar char="•"/>
            </a:pPr>
            <a:r>
              <a:rPr lang="en-US" dirty="0">
                <a:solidFill>
                  <a:schemeClr val="accent3">
                    <a:lumMod val="60000"/>
                    <a:lumOff val="40000"/>
                  </a:schemeClr>
                </a:solidFill>
                <a:latin typeface="Calibri"/>
                <a:cs typeface="Calibri"/>
              </a:rPr>
              <a:t>Work on C</a:t>
            </a:r>
            <a:r>
              <a:rPr lang="en-US" dirty="0" smtClean="0">
                <a:solidFill>
                  <a:schemeClr val="accent3">
                    <a:lumMod val="60000"/>
                    <a:lumOff val="40000"/>
                  </a:schemeClr>
                </a:solidFill>
                <a:latin typeface="Calibri"/>
                <a:cs typeface="Calibri"/>
              </a:rPr>
              <a:t>omponent 3 began </a:t>
            </a:r>
            <a:r>
              <a:rPr lang="en-US" dirty="0">
                <a:solidFill>
                  <a:schemeClr val="accent3">
                    <a:lumMod val="60000"/>
                    <a:lumOff val="40000"/>
                  </a:schemeClr>
                </a:solidFill>
                <a:latin typeface="Calibri"/>
                <a:cs typeface="Calibri"/>
              </a:rPr>
              <a:t>i</a:t>
            </a:r>
            <a:r>
              <a:rPr lang="en-US" dirty="0" smtClean="0">
                <a:solidFill>
                  <a:schemeClr val="accent3">
                    <a:lumMod val="60000"/>
                    <a:lumOff val="40000"/>
                  </a:schemeClr>
                </a:solidFill>
                <a:latin typeface="Calibri"/>
                <a:cs typeface="Calibri"/>
              </a:rPr>
              <a:t>n Dec, ‘14 and ended in Aug </a:t>
            </a:r>
            <a:r>
              <a:rPr lang="fr-FR" dirty="0" smtClean="0">
                <a:solidFill>
                  <a:schemeClr val="accent3">
                    <a:lumMod val="60000"/>
                    <a:lumOff val="40000"/>
                  </a:schemeClr>
                </a:solidFill>
                <a:latin typeface="Calibri"/>
                <a:cs typeface="Calibri"/>
              </a:rPr>
              <a:t>’</a:t>
            </a:r>
            <a:r>
              <a:rPr lang="en-US" dirty="0" smtClean="0">
                <a:solidFill>
                  <a:schemeClr val="accent3">
                    <a:lumMod val="60000"/>
                    <a:lumOff val="40000"/>
                  </a:schemeClr>
                </a:solidFill>
                <a:latin typeface="Calibri"/>
                <a:cs typeface="Calibri"/>
              </a:rPr>
              <a:t>15</a:t>
            </a:r>
          </a:p>
          <a:p>
            <a:pPr marL="285750" indent="-285750">
              <a:buFont typeface="Arial"/>
              <a:buChar char="•"/>
            </a:pPr>
            <a:endParaRPr lang="en-US" dirty="0" smtClean="0">
              <a:solidFill>
                <a:schemeClr val="accent3">
                  <a:lumMod val="60000"/>
                  <a:lumOff val="40000"/>
                </a:schemeClr>
              </a:solidFill>
              <a:latin typeface="Calibri"/>
              <a:cs typeface="Calibri"/>
            </a:endParaRPr>
          </a:p>
          <a:p>
            <a:pPr marL="285750" indent="-285750">
              <a:buFont typeface="Arial"/>
              <a:buChar char="•"/>
            </a:pPr>
            <a:r>
              <a:rPr lang="en-US" dirty="0">
                <a:latin typeface="Calibri"/>
                <a:cs typeface="Calibri"/>
              </a:rPr>
              <a:t>Capacity building workshop for regulators and policy makers held in Jan </a:t>
            </a:r>
            <a:r>
              <a:rPr lang="en-US" dirty="0" smtClean="0">
                <a:latin typeface="Calibri"/>
                <a:cs typeface="Calibri"/>
              </a:rPr>
              <a:t>2015</a:t>
            </a:r>
            <a:endParaRPr lang="en-US" dirty="0">
              <a:latin typeface="Calibri"/>
              <a:cs typeface="Calibri"/>
            </a:endParaRPr>
          </a:p>
        </p:txBody>
      </p:sp>
    </p:spTree>
    <p:extLst>
      <p:ext uri="{BB962C8B-B14F-4D97-AF65-F5344CB8AC3E}">
        <p14:creationId xmlns:p14="http://schemas.microsoft.com/office/powerpoint/2010/main" val="314718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21673" y="3818102"/>
            <a:ext cx="8382000" cy="2862322"/>
          </a:xfrm>
          <a:prstGeom prst="rect">
            <a:avLst/>
          </a:prstGeom>
          <a:noFill/>
        </p:spPr>
        <p:txBody>
          <a:bodyPr wrap="square" rtlCol="0">
            <a:spAutoFit/>
          </a:bodyPr>
          <a:lstStyle/>
          <a:p>
            <a:pPr algn="ctr"/>
            <a:r>
              <a:rPr lang="en-US" b="1" dirty="0" smtClean="0">
                <a:latin typeface="Calibri"/>
                <a:cs typeface="Calibri"/>
              </a:rPr>
              <a:t>RECOMMENDATIONS</a:t>
            </a:r>
            <a:r>
              <a:rPr lang="en-US" dirty="0" smtClean="0">
                <a:latin typeface="Calibri"/>
                <a:cs typeface="Calibri"/>
              </a:rPr>
              <a:t>:</a:t>
            </a:r>
          </a:p>
          <a:p>
            <a:pPr marL="285750" indent="-285750" algn="just">
              <a:buFont typeface="Wingdings" pitchFamily="2" charset="2"/>
              <a:buChar char="q"/>
            </a:pPr>
            <a:r>
              <a:rPr lang="en-US" dirty="0" smtClean="0">
                <a:latin typeface="Calibri"/>
                <a:cs typeface="Calibri"/>
              </a:rPr>
              <a:t>Regional </a:t>
            </a:r>
            <a:r>
              <a:rPr lang="en-US" dirty="0">
                <a:latin typeface="Calibri"/>
                <a:cs typeface="Calibri"/>
              </a:rPr>
              <a:t>coordination should be pursued</a:t>
            </a:r>
          </a:p>
          <a:p>
            <a:pPr marL="285750" indent="-285750" algn="just">
              <a:buFont typeface="Wingdings" pitchFamily="2" charset="2"/>
              <a:buChar char="q"/>
            </a:pPr>
            <a:r>
              <a:rPr lang="en-US" dirty="0" smtClean="0">
                <a:latin typeface="Calibri"/>
                <a:cs typeface="Calibri"/>
              </a:rPr>
              <a:t>Reduce duplication and gaps in donor </a:t>
            </a:r>
            <a:r>
              <a:rPr lang="en-US" dirty="0">
                <a:latin typeface="Calibri"/>
                <a:cs typeface="Calibri"/>
              </a:rPr>
              <a:t>Technical Assistance Programs</a:t>
            </a:r>
          </a:p>
          <a:p>
            <a:pPr marL="285750" indent="-285750" algn="just">
              <a:buFont typeface="Wingdings" pitchFamily="2" charset="2"/>
              <a:buChar char="q"/>
            </a:pPr>
            <a:r>
              <a:rPr lang="en-US" dirty="0" smtClean="0">
                <a:latin typeface="Calibri"/>
                <a:cs typeface="Calibri"/>
              </a:rPr>
              <a:t>Initiatives must be private sector friendly</a:t>
            </a:r>
          </a:p>
          <a:p>
            <a:pPr marL="285750" indent="-285750" algn="just">
              <a:buFont typeface="Wingdings" pitchFamily="2" charset="2"/>
              <a:buChar char="q"/>
            </a:pPr>
            <a:r>
              <a:rPr lang="en-US" dirty="0" smtClean="0">
                <a:latin typeface="Calibri"/>
                <a:cs typeface="Calibri"/>
              </a:rPr>
              <a:t>Initiatives should target </a:t>
            </a:r>
            <a:r>
              <a:rPr lang="en-US" dirty="0">
                <a:latin typeface="Calibri"/>
                <a:cs typeface="Calibri"/>
              </a:rPr>
              <a:t>established business, not just young </a:t>
            </a:r>
            <a:r>
              <a:rPr lang="en-US" dirty="0" smtClean="0">
                <a:latin typeface="Calibri"/>
                <a:cs typeface="Calibri"/>
              </a:rPr>
              <a:t>entrepreneurs</a:t>
            </a:r>
            <a:endParaRPr lang="en-US" dirty="0">
              <a:latin typeface="Calibri"/>
              <a:cs typeface="Calibri"/>
            </a:endParaRPr>
          </a:p>
          <a:p>
            <a:pPr marL="285750" indent="-285750" algn="just">
              <a:buFont typeface="Wingdings" pitchFamily="2" charset="2"/>
              <a:buChar char="q"/>
            </a:pPr>
            <a:r>
              <a:rPr lang="en-US" dirty="0" smtClean="0">
                <a:latin typeface="Calibri"/>
                <a:cs typeface="Calibri"/>
              </a:rPr>
              <a:t>Capacity Building needed for entire </a:t>
            </a:r>
            <a:r>
              <a:rPr lang="en-US" dirty="0">
                <a:latin typeface="Calibri"/>
                <a:cs typeface="Calibri"/>
              </a:rPr>
              <a:t>the </a:t>
            </a:r>
            <a:r>
              <a:rPr lang="en-US" dirty="0" smtClean="0">
                <a:latin typeface="Calibri"/>
                <a:cs typeface="Calibri"/>
              </a:rPr>
              <a:t>business </a:t>
            </a:r>
            <a:r>
              <a:rPr lang="en-US" dirty="0">
                <a:latin typeface="Calibri"/>
                <a:cs typeface="Calibri"/>
              </a:rPr>
              <a:t>– beyond technology</a:t>
            </a:r>
          </a:p>
          <a:p>
            <a:pPr marL="285750" indent="-285750" algn="just">
              <a:buFont typeface="Wingdings" pitchFamily="2" charset="2"/>
              <a:buChar char="q"/>
            </a:pPr>
            <a:r>
              <a:rPr lang="en-US" dirty="0" smtClean="0">
                <a:latin typeface="Calibri"/>
                <a:cs typeface="Calibri"/>
              </a:rPr>
              <a:t>Build Capacity in Non-traditional </a:t>
            </a:r>
            <a:r>
              <a:rPr lang="en-US" dirty="0">
                <a:latin typeface="Calibri"/>
                <a:cs typeface="Calibri"/>
              </a:rPr>
              <a:t>Financing, Valuation and Risk</a:t>
            </a:r>
          </a:p>
          <a:p>
            <a:pPr marL="285750" indent="-285750" algn="just">
              <a:buFont typeface="Wingdings" pitchFamily="2" charset="2"/>
              <a:buChar char="q"/>
            </a:pPr>
            <a:r>
              <a:rPr lang="en-US" dirty="0" smtClean="0">
                <a:latin typeface="Calibri"/>
                <a:cs typeface="Calibri"/>
              </a:rPr>
              <a:t>Review / enhance telecommunication policy &amp; regulations</a:t>
            </a:r>
          </a:p>
          <a:p>
            <a:pPr marL="285750" indent="-285750" algn="just">
              <a:buFont typeface="Wingdings" pitchFamily="2" charset="2"/>
              <a:buChar char="q"/>
            </a:pPr>
            <a:r>
              <a:rPr lang="en-US" dirty="0" smtClean="0">
                <a:latin typeface="Calibri"/>
                <a:cs typeface="Calibri"/>
              </a:rPr>
              <a:t>Protect the Value Added Service(VAS) and Over The Top (OTT) segment</a:t>
            </a:r>
          </a:p>
          <a:p>
            <a:pPr marL="285750" indent="-285750" algn="just">
              <a:buFont typeface="Wingdings" pitchFamily="2" charset="2"/>
              <a:buChar char="q"/>
            </a:pPr>
            <a:r>
              <a:rPr lang="en-US" dirty="0" smtClean="0">
                <a:latin typeface="Calibri"/>
                <a:cs typeface="Calibri"/>
              </a:rPr>
              <a:t>Domestic/Regional training capacity should be expanded in priority areas</a:t>
            </a:r>
          </a:p>
        </p:txBody>
      </p:sp>
      <p:sp>
        <p:nvSpPr>
          <p:cNvPr id="11" name="TextBox 10"/>
          <p:cNvSpPr txBox="1"/>
          <p:nvPr/>
        </p:nvSpPr>
        <p:spPr>
          <a:xfrm>
            <a:off x="228600" y="428032"/>
            <a:ext cx="8610600" cy="3416320"/>
          </a:xfrm>
          <a:prstGeom prst="rect">
            <a:avLst/>
          </a:prstGeom>
          <a:noFill/>
        </p:spPr>
        <p:txBody>
          <a:bodyPr wrap="square" rtlCol="0">
            <a:spAutoFit/>
          </a:bodyPr>
          <a:lstStyle/>
          <a:p>
            <a:pPr algn="ctr"/>
            <a:r>
              <a:rPr lang="en-US" b="1" dirty="0" smtClean="0">
                <a:latin typeface="Calibri"/>
                <a:cs typeface="Calibri"/>
              </a:rPr>
              <a:t>KEY CHALLENGES</a:t>
            </a:r>
            <a:r>
              <a:rPr lang="en-US" dirty="0" smtClean="0">
                <a:latin typeface="Calibri"/>
                <a:cs typeface="Calibri"/>
              </a:rPr>
              <a:t>:</a:t>
            </a:r>
          </a:p>
          <a:p>
            <a:pPr marL="285750" indent="-285750" algn="just">
              <a:buFont typeface="Wingdings" pitchFamily="2" charset="2"/>
              <a:buChar char="q"/>
            </a:pPr>
            <a:r>
              <a:rPr lang="en-US" dirty="0" smtClean="0">
                <a:latin typeface="Calibri"/>
                <a:cs typeface="Calibri"/>
              </a:rPr>
              <a:t>Most SMEs are in </a:t>
            </a:r>
            <a:r>
              <a:rPr lang="en-US" dirty="0">
                <a:latin typeface="Calibri"/>
                <a:cs typeface="Calibri"/>
              </a:rPr>
              <a:t>doubt </a:t>
            </a:r>
            <a:r>
              <a:rPr lang="en-US" dirty="0" smtClean="0">
                <a:latin typeface="Calibri"/>
                <a:cs typeface="Calibri"/>
              </a:rPr>
              <a:t> or are unaware of the </a:t>
            </a:r>
            <a:r>
              <a:rPr lang="en-US" dirty="0">
                <a:latin typeface="Calibri"/>
                <a:cs typeface="Calibri"/>
              </a:rPr>
              <a:t>benefits </a:t>
            </a:r>
            <a:r>
              <a:rPr lang="en-US" dirty="0" smtClean="0">
                <a:latin typeface="Calibri"/>
                <a:cs typeface="Calibri"/>
              </a:rPr>
              <a:t>of ICT to business; others have cited inability to pay to deploy ICTs</a:t>
            </a:r>
          </a:p>
          <a:p>
            <a:pPr marL="285750" indent="-285750" algn="just">
              <a:buFont typeface="Wingdings" pitchFamily="2" charset="2"/>
              <a:buChar char="q"/>
            </a:pPr>
            <a:r>
              <a:rPr lang="en-US" dirty="0" smtClean="0">
                <a:latin typeface="Calibri"/>
                <a:cs typeface="Calibri"/>
              </a:rPr>
              <a:t>Businesses and established </a:t>
            </a:r>
            <a:r>
              <a:rPr lang="en-US" dirty="0">
                <a:latin typeface="Calibri"/>
                <a:cs typeface="Calibri"/>
              </a:rPr>
              <a:t>financial </a:t>
            </a:r>
            <a:r>
              <a:rPr lang="en-US" dirty="0" smtClean="0">
                <a:latin typeface="Calibri"/>
                <a:cs typeface="Calibri"/>
              </a:rPr>
              <a:t>institutions unable to </a:t>
            </a:r>
            <a:r>
              <a:rPr lang="en-US" dirty="0">
                <a:latin typeface="Calibri"/>
                <a:cs typeface="Calibri"/>
              </a:rPr>
              <a:t>assess the value of </a:t>
            </a:r>
            <a:r>
              <a:rPr lang="en-US" dirty="0" smtClean="0">
                <a:latin typeface="Calibri"/>
                <a:cs typeface="Calibri"/>
              </a:rPr>
              <a:t>IP and assess risk of </a:t>
            </a:r>
            <a:r>
              <a:rPr lang="en-US" dirty="0">
                <a:latin typeface="Calibri"/>
                <a:cs typeface="Calibri"/>
              </a:rPr>
              <a:t>intangible </a:t>
            </a:r>
            <a:r>
              <a:rPr lang="en-US" dirty="0" smtClean="0">
                <a:latin typeface="Calibri"/>
                <a:cs typeface="Calibri"/>
              </a:rPr>
              <a:t>investments</a:t>
            </a:r>
          </a:p>
          <a:p>
            <a:pPr marL="285750" indent="-285750" algn="just">
              <a:buFont typeface="Wingdings" pitchFamily="2" charset="2"/>
              <a:buChar char="q"/>
            </a:pPr>
            <a:r>
              <a:rPr lang="en-US" dirty="0" smtClean="0">
                <a:latin typeface="Calibri"/>
                <a:cs typeface="Calibri"/>
              </a:rPr>
              <a:t>Telecom wireless </a:t>
            </a:r>
            <a:r>
              <a:rPr lang="en-US" dirty="0">
                <a:latin typeface="Calibri"/>
                <a:cs typeface="Calibri"/>
              </a:rPr>
              <a:t>service </a:t>
            </a:r>
            <a:r>
              <a:rPr lang="en-US" dirty="0" smtClean="0">
                <a:latin typeface="Calibri"/>
                <a:cs typeface="Calibri"/>
              </a:rPr>
              <a:t>is generally provided </a:t>
            </a:r>
            <a:r>
              <a:rPr lang="en-US" dirty="0">
                <a:latin typeface="Calibri"/>
                <a:cs typeface="Calibri"/>
              </a:rPr>
              <a:t>by a </a:t>
            </a:r>
            <a:r>
              <a:rPr lang="en-US" dirty="0" smtClean="0">
                <a:latin typeface="Calibri"/>
                <a:cs typeface="Calibri"/>
              </a:rPr>
              <a:t>duopoly per country</a:t>
            </a:r>
          </a:p>
          <a:p>
            <a:pPr marL="285750" indent="-285750" algn="just">
              <a:buFont typeface="Wingdings" pitchFamily="2" charset="2"/>
              <a:buChar char="q"/>
            </a:pPr>
            <a:r>
              <a:rPr lang="en-US" dirty="0" smtClean="0">
                <a:latin typeface="Calibri"/>
                <a:cs typeface="Calibri"/>
              </a:rPr>
              <a:t>Broadband service still somewhat costly and low capacity as compared to other regions</a:t>
            </a:r>
          </a:p>
          <a:p>
            <a:pPr marL="285750" indent="-285750" algn="just">
              <a:buFont typeface="Wingdings" pitchFamily="2" charset="2"/>
              <a:buChar char="q"/>
            </a:pPr>
            <a:r>
              <a:rPr lang="en-US" dirty="0" smtClean="0">
                <a:latin typeface="Calibri"/>
                <a:cs typeface="Calibri"/>
              </a:rPr>
              <a:t>C&amp;W and Flow merger highlights the need for review / development of current broadband policies and regulations</a:t>
            </a:r>
          </a:p>
          <a:p>
            <a:pPr marL="285750" indent="-285750" algn="just">
              <a:buFont typeface="Wingdings" pitchFamily="2" charset="2"/>
              <a:buChar char="q"/>
            </a:pPr>
            <a:r>
              <a:rPr lang="en-US" dirty="0" smtClean="0">
                <a:latin typeface="Calibri"/>
                <a:cs typeface="Calibri"/>
              </a:rPr>
              <a:t>Agriculture value chains are disjointed and not leveraging ICTs</a:t>
            </a:r>
          </a:p>
          <a:p>
            <a:pPr marL="285750" indent="-285750" algn="just">
              <a:buFont typeface="Wingdings" pitchFamily="2" charset="2"/>
              <a:buChar char="q"/>
            </a:pPr>
            <a:r>
              <a:rPr lang="en-US" dirty="0" smtClean="0">
                <a:latin typeface="Calibri"/>
                <a:cs typeface="Calibri"/>
              </a:rPr>
              <a:t>Agriculture content is not digitized and few local </a:t>
            </a:r>
            <a:r>
              <a:rPr lang="en-US" dirty="0" err="1" smtClean="0">
                <a:latin typeface="Calibri"/>
                <a:cs typeface="Calibri"/>
              </a:rPr>
              <a:t>agri</a:t>
            </a:r>
            <a:r>
              <a:rPr lang="en-US" dirty="0" smtClean="0">
                <a:latin typeface="Calibri"/>
                <a:cs typeface="Calibri"/>
              </a:rPr>
              <a:t>-content applications exist</a:t>
            </a:r>
          </a:p>
          <a:p>
            <a:pPr marL="285750" indent="-285750" algn="just">
              <a:buFont typeface="Wingdings" pitchFamily="2" charset="2"/>
              <a:buChar char="q"/>
            </a:pPr>
            <a:r>
              <a:rPr lang="en-US" dirty="0" smtClean="0">
                <a:latin typeface="Calibri"/>
                <a:cs typeface="Calibri"/>
              </a:rPr>
              <a:t>Farmers in need of (sometimes basic) ICT training</a:t>
            </a:r>
          </a:p>
        </p:txBody>
      </p:sp>
      <p:sp>
        <p:nvSpPr>
          <p:cNvPr id="4" name="Rectangle 3"/>
          <p:cNvSpPr>
            <a:spLocks noChangeArrowheads="1"/>
          </p:cNvSpPr>
          <p:nvPr/>
        </p:nvSpPr>
        <p:spPr bwMode="auto">
          <a:xfrm>
            <a:off x="0" y="0"/>
            <a:ext cx="9144000" cy="47033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2500" dirty="0" smtClean="0">
                <a:solidFill>
                  <a:srgbClr val="FFFFFF"/>
                </a:solidFill>
                <a:latin typeface="Calibri"/>
                <a:cs typeface="Calibri"/>
              </a:rPr>
              <a:t>Comp 2, Tranche A: Challenges &amp; Recommendations</a:t>
            </a:r>
          </a:p>
        </p:txBody>
      </p:sp>
    </p:spTree>
    <p:extLst>
      <p:ext uri="{BB962C8B-B14F-4D97-AF65-F5344CB8AC3E}">
        <p14:creationId xmlns:p14="http://schemas.microsoft.com/office/powerpoint/2010/main" val="1096363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2177527"/>
              </p:ext>
            </p:extLst>
          </p:nvPr>
        </p:nvGraphicFramePr>
        <p:xfrm>
          <a:off x="0" y="381000"/>
          <a:ext cx="9144000" cy="6477000"/>
        </p:xfrm>
        <a:graphic>
          <a:graphicData uri="http://schemas.openxmlformats.org/drawingml/2006/table">
            <a:tbl>
              <a:tblPr firstRow="1" firstCol="1" bandRow="1">
                <a:tableStyleId>{5C22544A-7EE6-4342-B048-85BDC9FD1C3A}</a:tableStyleId>
              </a:tblPr>
              <a:tblGrid>
                <a:gridCol w="1447800"/>
                <a:gridCol w="2762386"/>
                <a:gridCol w="2384676"/>
                <a:gridCol w="2549138"/>
              </a:tblGrid>
              <a:tr h="351102">
                <a:tc>
                  <a:txBody>
                    <a:bodyPr/>
                    <a:lstStyle/>
                    <a:p>
                      <a:pPr>
                        <a:lnSpc>
                          <a:spcPct val="115000"/>
                        </a:lnSpc>
                        <a:spcAft>
                          <a:spcPts val="0"/>
                        </a:spcAft>
                      </a:pPr>
                      <a:r>
                        <a:rPr lang="en-US" sz="2000" dirty="0">
                          <a:effectLst/>
                        </a:rPr>
                        <a:t> </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a:lnSpc>
                          <a:spcPct val="115000"/>
                        </a:lnSpc>
                        <a:spcAft>
                          <a:spcPts val="0"/>
                        </a:spcAft>
                      </a:pPr>
                      <a:r>
                        <a:rPr lang="en-US" sz="2000" dirty="0">
                          <a:effectLst/>
                        </a:rPr>
                        <a:t>Telecoms</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a:lnSpc>
                          <a:spcPct val="115000"/>
                        </a:lnSpc>
                        <a:spcAft>
                          <a:spcPts val="0"/>
                        </a:spcAft>
                      </a:pPr>
                      <a:r>
                        <a:rPr lang="en-US" sz="2000">
                          <a:effectLst/>
                        </a:rPr>
                        <a:t>e-Business</a:t>
                      </a:r>
                      <a:endParaRPr lang="en-TT" sz="200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a:lnSpc>
                          <a:spcPct val="115000"/>
                        </a:lnSpc>
                        <a:spcAft>
                          <a:spcPts val="0"/>
                        </a:spcAft>
                      </a:pPr>
                      <a:r>
                        <a:rPr lang="en-US" sz="2000">
                          <a:effectLst/>
                        </a:rPr>
                        <a:t>e-Agriculture</a:t>
                      </a:r>
                      <a:endParaRPr lang="en-TT" sz="200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r>
              <a:tr h="3054503">
                <a:tc>
                  <a:txBody>
                    <a:bodyPr/>
                    <a:lstStyle/>
                    <a:p>
                      <a:pPr>
                        <a:lnSpc>
                          <a:spcPct val="115000"/>
                        </a:lnSpc>
                        <a:spcAft>
                          <a:spcPts val="0"/>
                        </a:spcAft>
                      </a:pPr>
                      <a:r>
                        <a:rPr lang="en-US" sz="1800" dirty="0">
                          <a:effectLst/>
                        </a:rPr>
                        <a:t>Government</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Articulation </a:t>
                      </a:r>
                      <a:r>
                        <a:rPr lang="en-US" sz="1200" b="1" dirty="0" smtClean="0">
                          <a:effectLst/>
                          <a:latin typeface="Calibri"/>
                          <a:cs typeface="Calibri"/>
                        </a:rPr>
                        <a:t>of </a:t>
                      </a:r>
                      <a:r>
                        <a:rPr lang="en-US" sz="1200" b="1" dirty="0">
                          <a:effectLst/>
                          <a:latin typeface="Calibri"/>
                          <a:cs typeface="Calibri"/>
                        </a:rPr>
                        <a:t>Specific Broadband </a:t>
                      </a:r>
                      <a:r>
                        <a:rPr lang="en-US" sz="1200" b="1" dirty="0" smtClean="0">
                          <a:effectLst/>
                          <a:latin typeface="Calibri"/>
                          <a:cs typeface="Calibri"/>
                        </a:rPr>
                        <a:t>Policies</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Legal, Policy and Regulatory Review</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Capacity Building for Financial, Trade and Telecoms Government Agencies </a:t>
                      </a:r>
                      <a:endParaRPr lang="en-US" sz="1200" b="1" dirty="0" smtClean="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smtClean="0">
                          <a:effectLst/>
                          <a:latin typeface="Calibri"/>
                          <a:cs typeface="Calibri"/>
                        </a:rPr>
                        <a:t>Capacity </a:t>
                      </a:r>
                      <a:r>
                        <a:rPr lang="en-US" sz="1200" b="1" dirty="0">
                          <a:effectLst/>
                          <a:latin typeface="Calibri"/>
                          <a:cs typeface="Calibri"/>
                        </a:rPr>
                        <a:t>Building for Telecommunications and Financial Regulators</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smtClean="0">
                          <a:effectLst/>
                          <a:latin typeface="Calibri"/>
                          <a:cs typeface="Calibri"/>
                        </a:rPr>
                        <a:t>Commercial </a:t>
                      </a:r>
                      <a:r>
                        <a:rPr lang="en-US" sz="1200" b="1" dirty="0">
                          <a:effectLst/>
                          <a:latin typeface="Calibri"/>
                          <a:cs typeface="Calibri"/>
                        </a:rPr>
                        <a:t>Re-use of Public Sector Information</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Training and Capacity Building Program</a:t>
                      </a:r>
                      <a:endParaRPr lang="en-TT" sz="1800" b="1" dirty="0">
                        <a:effectLst/>
                        <a:latin typeface="Calibri"/>
                        <a:cs typeface="Calibri"/>
                      </a:endParaRPr>
                    </a:p>
                    <a:p>
                      <a:pPr marL="342900" lvl="0" indent="-342900" algn="just">
                        <a:lnSpc>
                          <a:spcPct val="115000"/>
                        </a:lnSpc>
                        <a:spcAft>
                          <a:spcPts val="600"/>
                        </a:spcAft>
                        <a:buFont typeface="Symbol" panose="05050102010706020507" pitchFamily="18" charset="2"/>
                        <a:buChar char=""/>
                      </a:pPr>
                      <a:r>
                        <a:rPr lang="en-US" sz="1200" b="1" dirty="0">
                          <a:effectLst/>
                          <a:latin typeface="Calibri"/>
                          <a:cs typeface="Calibri"/>
                        </a:rPr>
                        <a:t>Promotion of R&amp;D, Software Development and University – Industry Collaboration</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E-Payment Solutions Development/Promotion / Integration</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Develop Local Internet Registries and Reduce Hosting Costs to Local </a:t>
                      </a:r>
                      <a:r>
                        <a:rPr lang="en-US" sz="1200" b="1" dirty="0" smtClean="0">
                          <a:effectLst/>
                          <a:latin typeface="Calibri"/>
                          <a:cs typeface="Calibri"/>
                        </a:rPr>
                        <a:t>SMEs</a:t>
                      </a:r>
                      <a:endParaRPr lang="en-TT" sz="1800" b="1" dirty="0">
                        <a:effectLst/>
                        <a:latin typeface="Calibri"/>
                        <a:cs typeface="Calibri"/>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ICTs in Agriculture Promotion </a:t>
                      </a:r>
                      <a:r>
                        <a:rPr lang="en-US" sz="1200" b="1" dirty="0" smtClean="0">
                          <a:effectLst/>
                          <a:latin typeface="Calibri"/>
                          <a:cs typeface="Calibri"/>
                        </a:rPr>
                        <a:t>Campaign </a:t>
                      </a:r>
                      <a:r>
                        <a:rPr lang="en-US" sz="1200" b="1" dirty="0">
                          <a:effectLst/>
                          <a:latin typeface="Calibri"/>
                          <a:cs typeface="Calibri"/>
                        </a:rPr>
                        <a:t>for Value Chain actors</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Implementation/Upgrade of ICT-based Agriculture Services</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TT" sz="1200" b="1" dirty="0">
                          <a:effectLst/>
                          <a:latin typeface="Calibri"/>
                          <a:cs typeface="Calibri"/>
                        </a:rPr>
                        <a:t>Integrated Hazard</a:t>
                      </a:r>
                      <a:r>
                        <a:rPr lang="en-TT" sz="1200" b="1" dirty="0" smtClean="0">
                          <a:effectLst/>
                          <a:latin typeface="Calibri"/>
                          <a:cs typeface="Calibri"/>
                        </a:rPr>
                        <a:t>/ (</a:t>
                      </a:r>
                      <a:r>
                        <a:rPr lang="en-TT" sz="1200" b="1" dirty="0">
                          <a:effectLst/>
                          <a:latin typeface="Calibri"/>
                          <a:cs typeface="Calibri"/>
                        </a:rPr>
                        <a:t>DRM) System</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err="1">
                          <a:effectLst/>
                          <a:latin typeface="Calibri"/>
                          <a:cs typeface="Calibri"/>
                        </a:rPr>
                        <a:t>Digitisation</a:t>
                      </a:r>
                      <a:r>
                        <a:rPr lang="en-US" sz="1200" b="1" dirty="0">
                          <a:effectLst/>
                          <a:latin typeface="Calibri"/>
                          <a:cs typeface="Calibri"/>
                        </a:rPr>
                        <a:t> of Agricultural Content</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Strategic ICT Training for State Sector Executives and Managers</a:t>
                      </a:r>
                      <a:r>
                        <a:rPr lang="en-US" sz="1200" b="1" dirty="0" smtClean="0">
                          <a:effectLst/>
                          <a:latin typeface="Calibri"/>
                          <a:cs typeface="Calibri"/>
                        </a:rPr>
                        <a:t>.</a:t>
                      </a:r>
                      <a:endParaRPr lang="en-TT" sz="1800" b="1" dirty="0">
                        <a:effectLst/>
                        <a:latin typeface="Calibri"/>
                        <a:cs typeface="Calibri"/>
                      </a:endParaRPr>
                    </a:p>
                  </a:txBody>
                  <a:tcPr marL="60239" marR="60239" marT="0" marB="0"/>
                </a:tc>
              </a:tr>
              <a:tr h="2027145">
                <a:tc>
                  <a:txBody>
                    <a:bodyPr/>
                    <a:lstStyle/>
                    <a:p>
                      <a:pPr>
                        <a:lnSpc>
                          <a:spcPct val="115000"/>
                        </a:lnSpc>
                        <a:spcAft>
                          <a:spcPts val="0"/>
                        </a:spcAft>
                      </a:pPr>
                      <a:r>
                        <a:rPr lang="en-US" sz="2000" dirty="0">
                          <a:effectLst/>
                        </a:rPr>
                        <a:t>Business</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Capacity Building for Financial, Trade and Telecoms Government Agencies and </a:t>
                      </a:r>
                      <a:r>
                        <a:rPr lang="en-US" sz="1200" b="1" dirty="0" smtClean="0">
                          <a:effectLst/>
                          <a:latin typeface="Calibri"/>
                          <a:cs typeface="Calibri"/>
                        </a:rPr>
                        <a:t>Authorities</a:t>
                      </a:r>
                    </a:p>
                    <a:p>
                      <a:pPr marL="342900" lvl="0" indent="-342900">
                        <a:lnSpc>
                          <a:spcPct val="115000"/>
                        </a:lnSpc>
                        <a:spcAft>
                          <a:spcPts val="600"/>
                        </a:spcAft>
                        <a:buFont typeface="Symbol" panose="05050102010706020507" pitchFamily="18" charset="2"/>
                        <a:buChar char=""/>
                      </a:pPr>
                      <a:r>
                        <a:rPr lang="en-US" sz="1200" b="1" dirty="0" smtClean="0">
                          <a:effectLst/>
                          <a:latin typeface="Calibri"/>
                          <a:cs typeface="Calibri"/>
                        </a:rPr>
                        <a:t>Encouragement of VAS</a:t>
                      </a:r>
                      <a:r>
                        <a:rPr lang="en-US" sz="1200" b="1" baseline="0" dirty="0" smtClean="0">
                          <a:effectLst/>
                          <a:latin typeface="Calibri"/>
                          <a:cs typeface="Calibri"/>
                        </a:rPr>
                        <a:t> and OTT application and Service Providers</a:t>
                      </a:r>
                      <a:endParaRPr lang="en-TT" sz="1800" b="1" dirty="0">
                        <a:effectLst/>
                        <a:latin typeface="Calibri"/>
                        <a:cs typeface="Calibri"/>
                      </a:endParaRPr>
                    </a:p>
                    <a:p>
                      <a:pPr>
                        <a:lnSpc>
                          <a:spcPct val="115000"/>
                        </a:lnSpc>
                        <a:spcAft>
                          <a:spcPts val="600"/>
                        </a:spcAft>
                      </a:pPr>
                      <a:r>
                        <a:rPr lang="en-US" sz="1800" b="1" dirty="0">
                          <a:effectLst/>
                          <a:latin typeface="Calibri"/>
                          <a:cs typeface="Calibri"/>
                        </a:rPr>
                        <a:t> </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Design of Financing and Incentives for Intangible Assets </a:t>
                      </a:r>
                      <a:r>
                        <a:rPr lang="en-US" sz="1200" b="1" dirty="0" smtClean="0">
                          <a:effectLst/>
                          <a:latin typeface="Calibri"/>
                          <a:cs typeface="Calibri"/>
                        </a:rPr>
                        <a:t>Businesses</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E-Payment Solutions Development/Promotion </a:t>
                      </a:r>
                      <a:endParaRPr lang="en-TT" sz="1800" b="1" dirty="0" smtClean="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smtClean="0">
                          <a:effectLst/>
                          <a:latin typeface="Calibri"/>
                          <a:cs typeface="Calibri"/>
                        </a:rPr>
                        <a:t>Promotion of R&amp;D,</a:t>
                      </a:r>
                      <a:r>
                        <a:rPr lang="en-US" sz="1200" b="1" baseline="0" dirty="0" smtClean="0">
                          <a:effectLst/>
                          <a:latin typeface="Calibri"/>
                          <a:cs typeface="Calibri"/>
                        </a:rPr>
                        <a:t> </a:t>
                      </a:r>
                      <a:r>
                        <a:rPr lang="en-US" sz="1200" b="1" dirty="0" smtClean="0">
                          <a:effectLst/>
                          <a:latin typeface="Calibri"/>
                          <a:cs typeface="Calibri"/>
                        </a:rPr>
                        <a:t>and University – Industry Collaboration</a:t>
                      </a:r>
                      <a:endParaRPr lang="en-TT" sz="1800" b="1" dirty="0">
                        <a:effectLst/>
                        <a:latin typeface="Calibri"/>
                        <a:cs typeface="Calibri"/>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ICTs in Agriculture Promotion &amp; Awareness Campaign</a:t>
                      </a:r>
                      <a:endParaRPr lang="en-TT" sz="1800" b="1" dirty="0">
                        <a:effectLst/>
                        <a:latin typeface="Calibri"/>
                        <a:cs typeface="Calibri"/>
                      </a:endParaRPr>
                    </a:p>
                    <a:p>
                      <a:pPr>
                        <a:lnSpc>
                          <a:spcPct val="115000"/>
                        </a:lnSpc>
                        <a:spcAft>
                          <a:spcPts val="600"/>
                        </a:spcAft>
                      </a:pPr>
                      <a:r>
                        <a:rPr lang="en-US" sz="1200" b="1" dirty="0">
                          <a:effectLst/>
                          <a:latin typeface="Calibri"/>
                          <a:cs typeface="Calibri"/>
                        </a:rPr>
                        <a:t> </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ICT Training for Producers and Small Agro-Businesses</a:t>
                      </a:r>
                      <a:endParaRPr lang="en-TT" sz="1800" b="1" dirty="0">
                        <a:effectLst/>
                        <a:latin typeface="Calibri"/>
                        <a:cs typeface="Calibri"/>
                      </a:endParaRPr>
                    </a:p>
                    <a:p>
                      <a:pPr>
                        <a:lnSpc>
                          <a:spcPct val="115000"/>
                        </a:lnSpc>
                        <a:spcAft>
                          <a:spcPts val="600"/>
                        </a:spcAft>
                      </a:pPr>
                      <a:r>
                        <a:rPr lang="en-US" sz="1800" b="1" dirty="0">
                          <a:effectLst/>
                          <a:latin typeface="Calibri"/>
                          <a:cs typeface="Calibri"/>
                        </a:rPr>
                        <a:t> </a:t>
                      </a:r>
                      <a:endParaRPr lang="en-TT" sz="1800" b="1" dirty="0">
                        <a:effectLst/>
                        <a:latin typeface="Calibri"/>
                        <a:ea typeface="Calibri" panose="020F0502020204030204" pitchFamily="34" charset="0"/>
                        <a:cs typeface="Calibri"/>
                      </a:endParaRPr>
                    </a:p>
                  </a:txBody>
                  <a:tcPr marL="60239" marR="60239" marT="0" marB="0"/>
                </a:tc>
              </a:tr>
              <a:tr h="1044250">
                <a:tc>
                  <a:txBody>
                    <a:bodyPr/>
                    <a:lstStyle/>
                    <a:p>
                      <a:pPr>
                        <a:lnSpc>
                          <a:spcPct val="115000"/>
                        </a:lnSpc>
                        <a:spcAft>
                          <a:spcPts val="0"/>
                        </a:spcAft>
                      </a:pPr>
                      <a:r>
                        <a:rPr lang="en-US" sz="2000" dirty="0">
                          <a:effectLst/>
                        </a:rPr>
                        <a:t>Individuals</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Universal Service Projects</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Broadband Policy Consultation</a:t>
                      </a:r>
                      <a:endParaRPr lang="en-TT" sz="1800" b="1" dirty="0">
                        <a:effectLst/>
                        <a:latin typeface="Calibri"/>
                        <a:cs typeface="Calibri"/>
                      </a:endParaRPr>
                    </a:p>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Broadband benefits awareness campaign</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Raise awareness of available consumer applications (e.g. loop.com, F1srt.com)</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nSpc>
                          <a:spcPct val="115000"/>
                        </a:lnSpc>
                        <a:spcAft>
                          <a:spcPts val="600"/>
                        </a:spcAft>
                        <a:buFont typeface="Symbol" panose="05050102010706020507" pitchFamily="18" charset="2"/>
                        <a:buChar char=""/>
                      </a:pPr>
                      <a:r>
                        <a:rPr lang="en-US" sz="1200" b="1" dirty="0">
                          <a:effectLst/>
                          <a:latin typeface="Calibri"/>
                          <a:cs typeface="Calibri"/>
                        </a:rPr>
                        <a:t>Raise awareness of available consumer applications (e.g. D Market Movers.com)</a:t>
                      </a:r>
                      <a:endParaRPr lang="en-TT" sz="1800" b="1" dirty="0">
                        <a:effectLst/>
                        <a:latin typeface="Calibri"/>
                        <a:ea typeface="Calibri" panose="020F0502020204030204" pitchFamily="34" charset="0"/>
                        <a:cs typeface="Calibri"/>
                      </a:endParaRPr>
                    </a:p>
                  </a:txBody>
                  <a:tcPr marL="60239" marR="60239" marT="0" marB="0"/>
                </a:tc>
              </a:tr>
            </a:tbl>
          </a:graphicData>
        </a:graphic>
      </p:graphicFrame>
      <p:sp>
        <p:nvSpPr>
          <p:cNvPr id="5" name="Rectangle 4"/>
          <p:cNvSpPr>
            <a:spLocks noChangeArrowheads="1"/>
          </p:cNvSpPr>
          <p:nvPr/>
        </p:nvSpPr>
        <p:spPr bwMode="auto">
          <a:xfrm>
            <a:off x="0" y="0"/>
            <a:ext cx="9144000" cy="47033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2500" dirty="0" smtClean="0">
                <a:solidFill>
                  <a:srgbClr val="FFFFFF"/>
                </a:solidFill>
                <a:latin typeface="Calibri"/>
                <a:cs typeface="Calibri"/>
              </a:rPr>
              <a:t>Comp 2, Tranche A: Key Project Recommendations per Sector</a:t>
            </a:r>
          </a:p>
        </p:txBody>
      </p:sp>
    </p:spTree>
    <p:extLst>
      <p:ext uri="{BB962C8B-B14F-4D97-AF65-F5344CB8AC3E}">
        <p14:creationId xmlns:p14="http://schemas.microsoft.com/office/powerpoint/2010/main" val="71493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221673" y="3818102"/>
            <a:ext cx="8382000" cy="2862323"/>
          </a:xfrm>
          <a:prstGeom prst="rect">
            <a:avLst/>
          </a:prstGeom>
          <a:noFill/>
        </p:spPr>
        <p:txBody>
          <a:bodyPr wrap="square" rtlCol="0">
            <a:spAutoFit/>
          </a:bodyPr>
          <a:lstStyle/>
          <a:p>
            <a:pPr algn="ctr"/>
            <a:r>
              <a:rPr lang="en-US" b="1" dirty="0" smtClean="0">
                <a:latin typeface="Calibri"/>
                <a:cs typeface="Calibri"/>
              </a:rPr>
              <a:t>RECOMMENDATIONS</a:t>
            </a:r>
            <a:r>
              <a:rPr lang="en-US" dirty="0" smtClean="0">
                <a:latin typeface="Calibri"/>
                <a:cs typeface="Calibri"/>
              </a:rPr>
              <a:t>:</a:t>
            </a:r>
          </a:p>
          <a:p>
            <a:pPr marL="285750" indent="-285750" algn="just">
              <a:buFont typeface="Wingdings" pitchFamily="2" charset="2"/>
              <a:buChar char="q"/>
            </a:pPr>
            <a:r>
              <a:rPr lang="en-US" dirty="0">
                <a:latin typeface="Calibri"/>
                <a:cs typeface="Calibri"/>
              </a:rPr>
              <a:t>Modern </a:t>
            </a:r>
            <a:r>
              <a:rPr lang="en-US" dirty="0" err="1">
                <a:latin typeface="Calibri"/>
                <a:cs typeface="Calibri"/>
              </a:rPr>
              <a:t>labour</a:t>
            </a:r>
            <a:r>
              <a:rPr lang="en-US" dirty="0">
                <a:latin typeface="Calibri"/>
                <a:cs typeface="Calibri"/>
              </a:rPr>
              <a:t> market intelligence and intervention framework required</a:t>
            </a:r>
          </a:p>
          <a:p>
            <a:pPr marL="285750" indent="-285750" algn="just">
              <a:buFont typeface="Wingdings" pitchFamily="2" charset="2"/>
              <a:buChar char="q"/>
            </a:pPr>
            <a:r>
              <a:rPr lang="en-US" dirty="0">
                <a:latin typeface="Calibri"/>
                <a:cs typeface="Calibri"/>
              </a:rPr>
              <a:t>Communication models that drive information dissemination to the edge sorely needed</a:t>
            </a:r>
          </a:p>
          <a:p>
            <a:pPr marL="285750" indent="-285750" algn="just">
              <a:buFont typeface="Wingdings" pitchFamily="2" charset="2"/>
              <a:buChar char="q"/>
            </a:pPr>
            <a:r>
              <a:rPr lang="en-US" dirty="0">
                <a:latin typeface="Calibri"/>
                <a:cs typeface="Calibri"/>
              </a:rPr>
              <a:t>Re-imagination of training and education curricula, oriented towards ICT capacitation</a:t>
            </a:r>
          </a:p>
          <a:p>
            <a:pPr marL="285750" indent="-285750" algn="just">
              <a:buFont typeface="Wingdings" pitchFamily="2" charset="2"/>
              <a:buChar char="q"/>
            </a:pPr>
            <a:r>
              <a:rPr lang="en-US" dirty="0" err="1">
                <a:latin typeface="Calibri"/>
                <a:cs typeface="Calibri"/>
              </a:rPr>
              <a:t>Prioritisation</a:t>
            </a:r>
            <a:r>
              <a:rPr lang="en-US" dirty="0">
                <a:latin typeface="Calibri"/>
                <a:cs typeface="Calibri"/>
              </a:rPr>
              <a:t> for action with resource constraints skills needed</a:t>
            </a:r>
          </a:p>
          <a:p>
            <a:pPr marL="285750" indent="-285750" algn="just">
              <a:buFont typeface="Wingdings" pitchFamily="2" charset="2"/>
              <a:buChar char="q"/>
            </a:pPr>
            <a:r>
              <a:rPr lang="en-US" dirty="0">
                <a:latin typeface="Calibri"/>
                <a:cs typeface="Calibri"/>
              </a:rPr>
              <a:t>Improved understanding of the roles of stakeholders in initiatives for greater accountability a </a:t>
            </a:r>
            <a:r>
              <a:rPr lang="en-US" dirty="0" smtClean="0">
                <a:latin typeface="Calibri"/>
                <a:cs typeface="Calibri"/>
              </a:rPr>
              <a:t>must</a:t>
            </a:r>
          </a:p>
          <a:p>
            <a:pPr marL="285750" indent="-285750" algn="just">
              <a:buFont typeface="Wingdings" pitchFamily="2" charset="2"/>
              <a:buChar char="q"/>
            </a:pPr>
            <a:r>
              <a:rPr lang="en-US" dirty="0" smtClean="0">
                <a:latin typeface="Calibri"/>
                <a:cs typeface="Calibri"/>
              </a:rPr>
              <a:t>Industry champions must seek to effect a call to action for those who work in positions of ICT influence to engage in greater collaboration with all stakeholders</a:t>
            </a:r>
            <a:endParaRPr lang="en-US" dirty="0">
              <a:latin typeface="Calibri"/>
              <a:cs typeface="Calibri"/>
            </a:endParaRPr>
          </a:p>
        </p:txBody>
      </p:sp>
      <p:sp>
        <p:nvSpPr>
          <p:cNvPr id="11" name="TextBox 10"/>
          <p:cNvSpPr txBox="1"/>
          <p:nvPr/>
        </p:nvSpPr>
        <p:spPr>
          <a:xfrm>
            <a:off x="228600" y="428032"/>
            <a:ext cx="8610600" cy="3693319"/>
          </a:xfrm>
          <a:prstGeom prst="rect">
            <a:avLst/>
          </a:prstGeom>
          <a:noFill/>
        </p:spPr>
        <p:txBody>
          <a:bodyPr wrap="square" rtlCol="0">
            <a:spAutoFit/>
          </a:bodyPr>
          <a:lstStyle/>
          <a:p>
            <a:pPr algn="ctr"/>
            <a:r>
              <a:rPr lang="en-US" b="1" dirty="0" smtClean="0">
                <a:latin typeface="Calibri"/>
                <a:cs typeface="Calibri"/>
              </a:rPr>
              <a:t>KEY CHALLENGES</a:t>
            </a:r>
            <a:r>
              <a:rPr lang="en-US" dirty="0" smtClean="0">
                <a:latin typeface="Calibri"/>
                <a:cs typeface="Calibri"/>
              </a:rPr>
              <a:t>:</a:t>
            </a:r>
          </a:p>
          <a:p>
            <a:pPr marL="285750" indent="-285750">
              <a:buFont typeface="Wingdings" pitchFamily="2" charset="2"/>
              <a:buChar char="q"/>
            </a:pPr>
            <a:r>
              <a:rPr lang="en-US" dirty="0">
                <a:latin typeface="Calibri"/>
                <a:cs typeface="Calibri"/>
              </a:rPr>
              <a:t>Funding</a:t>
            </a:r>
          </a:p>
          <a:p>
            <a:pPr marL="285750" indent="-285750">
              <a:buFont typeface="Wingdings" pitchFamily="2" charset="2"/>
              <a:buChar char="q"/>
            </a:pPr>
            <a:r>
              <a:rPr lang="en-US" dirty="0">
                <a:latin typeface="Calibri"/>
                <a:cs typeface="Calibri"/>
              </a:rPr>
              <a:t>Appropriate governance model to invite wider participation</a:t>
            </a:r>
          </a:p>
          <a:p>
            <a:pPr marL="285750" indent="-285750">
              <a:buFont typeface="Wingdings" pitchFamily="2" charset="2"/>
              <a:buChar char="q"/>
            </a:pPr>
            <a:r>
              <a:rPr lang="en-US" dirty="0">
                <a:latin typeface="Calibri"/>
                <a:cs typeface="Calibri"/>
              </a:rPr>
              <a:t>Lack of overall strategy and poor coordination</a:t>
            </a:r>
          </a:p>
          <a:p>
            <a:pPr marL="285750" indent="-285750">
              <a:buFont typeface="Wingdings" pitchFamily="2" charset="2"/>
              <a:buChar char="q"/>
            </a:pPr>
            <a:r>
              <a:rPr lang="en-US" dirty="0">
                <a:latin typeface="Calibri"/>
                <a:cs typeface="Calibri"/>
              </a:rPr>
              <a:t>Political </a:t>
            </a:r>
            <a:r>
              <a:rPr lang="en-US" dirty="0" smtClean="0">
                <a:latin typeface="Calibri"/>
                <a:cs typeface="Calibri"/>
              </a:rPr>
              <a:t>will</a:t>
            </a:r>
          </a:p>
          <a:p>
            <a:pPr marL="285750" indent="-285750">
              <a:buFont typeface="Wingdings" pitchFamily="2" charset="2"/>
              <a:buChar char="q"/>
            </a:pPr>
            <a:r>
              <a:rPr lang="en-US" dirty="0">
                <a:latin typeface="Calibri"/>
                <a:cs typeface="Calibri"/>
              </a:rPr>
              <a:t>Value and measurement index for initiatives not defined</a:t>
            </a:r>
          </a:p>
          <a:p>
            <a:pPr marL="285750" indent="-285750">
              <a:buFont typeface="Wingdings" pitchFamily="2" charset="2"/>
              <a:buChar char="q"/>
            </a:pPr>
            <a:r>
              <a:rPr lang="en-US" dirty="0">
                <a:latin typeface="Calibri"/>
                <a:cs typeface="Calibri"/>
              </a:rPr>
              <a:t>Investment culture still in emergent </a:t>
            </a:r>
            <a:r>
              <a:rPr lang="en-US" dirty="0" smtClean="0">
                <a:latin typeface="Calibri"/>
                <a:cs typeface="Calibri"/>
              </a:rPr>
              <a:t>state</a:t>
            </a:r>
          </a:p>
          <a:p>
            <a:pPr marL="285750" indent="-285750">
              <a:buFont typeface="Wingdings" pitchFamily="2" charset="2"/>
              <a:buChar char="q"/>
            </a:pPr>
            <a:r>
              <a:rPr lang="en-US" dirty="0" smtClean="0">
                <a:latin typeface="Calibri"/>
                <a:cs typeface="Calibri"/>
              </a:rPr>
              <a:t>Lack of cooperation from local experts to facilitate garnering of necessary information</a:t>
            </a:r>
          </a:p>
          <a:p>
            <a:pPr marL="285750" indent="-285750">
              <a:buFont typeface="Wingdings" pitchFamily="2" charset="2"/>
              <a:buChar char="q"/>
            </a:pPr>
            <a:r>
              <a:rPr lang="en-US" dirty="0" smtClean="0">
                <a:latin typeface="Calibri"/>
                <a:cs typeface="Calibri"/>
              </a:rPr>
              <a:t>Lack of regularly collated ICT metrics</a:t>
            </a:r>
          </a:p>
          <a:p>
            <a:pPr marL="285750" indent="-285750">
              <a:buFont typeface="Wingdings" pitchFamily="2" charset="2"/>
              <a:buChar char="q"/>
            </a:pPr>
            <a:r>
              <a:rPr lang="en-US" dirty="0">
                <a:latin typeface="Calibri"/>
                <a:cs typeface="Calibri"/>
              </a:rPr>
              <a:t>V</a:t>
            </a:r>
            <a:r>
              <a:rPr lang="en-US" dirty="0" smtClean="0">
                <a:latin typeface="Calibri"/>
                <a:cs typeface="Calibri"/>
              </a:rPr>
              <a:t>alue add from initiatives for local stakeholders must be well researched and constantly tweaked so projects remain of value and interest to beneficiaries</a:t>
            </a:r>
          </a:p>
          <a:p>
            <a:endParaRPr lang="en-US" dirty="0">
              <a:latin typeface="Calibri"/>
              <a:cs typeface="Calibri"/>
            </a:endParaRPr>
          </a:p>
          <a:p>
            <a:endParaRPr lang="en-US" dirty="0"/>
          </a:p>
        </p:txBody>
      </p:sp>
      <p:sp>
        <p:nvSpPr>
          <p:cNvPr id="4" name="Rectangle 3"/>
          <p:cNvSpPr>
            <a:spLocks noChangeArrowheads="1"/>
          </p:cNvSpPr>
          <p:nvPr/>
        </p:nvSpPr>
        <p:spPr bwMode="auto">
          <a:xfrm>
            <a:off x="0" y="0"/>
            <a:ext cx="9144000" cy="47033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2500" dirty="0" smtClean="0">
                <a:solidFill>
                  <a:srgbClr val="FFFFFF"/>
                </a:solidFill>
                <a:latin typeface="Calibri"/>
                <a:cs typeface="Calibri"/>
              </a:rPr>
              <a:t>Comp 2, Tranche B: Challenges &amp; Recommendations</a:t>
            </a:r>
          </a:p>
        </p:txBody>
      </p:sp>
    </p:spTree>
    <p:extLst>
      <p:ext uri="{BB962C8B-B14F-4D97-AF65-F5344CB8AC3E}">
        <p14:creationId xmlns:p14="http://schemas.microsoft.com/office/powerpoint/2010/main" val="2976322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4908678"/>
              </p:ext>
            </p:extLst>
          </p:nvPr>
        </p:nvGraphicFramePr>
        <p:xfrm>
          <a:off x="0" y="381000"/>
          <a:ext cx="9144000" cy="7701664"/>
        </p:xfrm>
        <a:graphic>
          <a:graphicData uri="http://schemas.openxmlformats.org/drawingml/2006/table">
            <a:tbl>
              <a:tblPr firstRow="1" firstCol="1" bandRow="1">
                <a:tableStyleId>{5C22544A-7EE6-4342-B048-85BDC9FD1C3A}</a:tableStyleId>
              </a:tblPr>
              <a:tblGrid>
                <a:gridCol w="1447800"/>
                <a:gridCol w="2762386"/>
                <a:gridCol w="2384676"/>
                <a:gridCol w="2549138"/>
              </a:tblGrid>
              <a:tr h="351102">
                <a:tc>
                  <a:txBody>
                    <a:bodyPr/>
                    <a:lstStyle/>
                    <a:p>
                      <a:pPr>
                        <a:lnSpc>
                          <a:spcPct val="115000"/>
                        </a:lnSpc>
                        <a:spcAft>
                          <a:spcPts val="0"/>
                        </a:spcAft>
                      </a:pPr>
                      <a:r>
                        <a:rPr lang="en-US" sz="2000" dirty="0">
                          <a:effectLst/>
                        </a:rPr>
                        <a:t> </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a:lnSpc>
                          <a:spcPct val="115000"/>
                        </a:lnSpc>
                        <a:spcAft>
                          <a:spcPts val="0"/>
                        </a:spcAft>
                      </a:pPr>
                      <a:r>
                        <a:rPr lang="en-US" sz="2000" dirty="0" smtClean="0">
                          <a:effectLst/>
                        </a:rPr>
                        <a:t>e-Government</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a:lnSpc>
                          <a:spcPct val="115000"/>
                        </a:lnSpc>
                        <a:spcAft>
                          <a:spcPts val="0"/>
                        </a:spcAft>
                      </a:pPr>
                      <a:r>
                        <a:rPr lang="en-US" sz="2000" dirty="0" smtClean="0">
                          <a:effectLst/>
                        </a:rPr>
                        <a:t>e-Education/Y </a:t>
                      </a:r>
                      <a:r>
                        <a:rPr lang="en-US" sz="2000" dirty="0" err="1" smtClean="0">
                          <a:effectLst/>
                        </a:rPr>
                        <a:t>Empl</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a:lnSpc>
                          <a:spcPct val="115000"/>
                        </a:lnSpc>
                        <a:spcAft>
                          <a:spcPts val="0"/>
                        </a:spcAft>
                      </a:pPr>
                      <a:r>
                        <a:rPr lang="en-US" sz="2000" dirty="0" smtClean="0">
                          <a:effectLst/>
                        </a:rPr>
                        <a:t>e-Tourism</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r>
              <a:tr h="3054503">
                <a:tc>
                  <a:txBody>
                    <a:bodyPr/>
                    <a:lstStyle/>
                    <a:p>
                      <a:pPr>
                        <a:lnSpc>
                          <a:spcPct val="115000"/>
                        </a:lnSpc>
                        <a:spcAft>
                          <a:spcPts val="0"/>
                        </a:spcAft>
                      </a:pPr>
                      <a:r>
                        <a:rPr lang="en-US" sz="1800" dirty="0">
                          <a:effectLst/>
                        </a:rPr>
                        <a:t>Government</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Reassess and realign governance model </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Prioritize implementation for e-participation</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Address Policy Incoherence</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Legal and Regulatory </a:t>
                      </a:r>
                      <a:r>
                        <a:rPr lang="en-US" sz="1200" b="1" dirty="0">
                          <a:effectLst/>
                          <a:latin typeface="Calibri"/>
                          <a:cs typeface="Calibri"/>
                        </a:rPr>
                        <a:t>Review</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a:effectLst/>
                          <a:latin typeface="Calibri"/>
                          <a:cs typeface="Calibri"/>
                        </a:rPr>
                        <a:t>Capacity Building for </a:t>
                      </a:r>
                      <a:r>
                        <a:rPr lang="en-US" sz="1200" b="1" dirty="0" smtClean="0">
                          <a:effectLst/>
                          <a:latin typeface="Calibri"/>
                          <a:cs typeface="Calibri"/>
                        </a:rPr>
                        <a:t>senior technocrats and accounting officers </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Whole of government approach needed</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Open Data Policy and Implementation</a:t>
                      </a:r>
                      <a:r>
                        <a:rPr lang="en-US" sz="1200" b="1" baseline="0" dirty="0" smtClean="0">
                          <a:effectLst/>
                          <a:latin typeface="Calibri"/>
                          <a:cs typeface="Calibri"/>
                        </a:rPr>
                        <a:t> of a framework for use</a:t>
                      </a:r>
                    </a:p>
                    <a:p>
                      <a:pPr marL="342900" lvl="0" indent="-342900" algn="l">
                        <a:lnSpc>
                          <a:spcPct val="115000"/>
                        </a:lnSpc>
                        <a:spcAft>
                          <a:spcPts val="600"/>
                        </a:spcAft>
                        <a:buFont typeface="Symbol" panose="05050102010706020507" pitchFamily="18" charset="2"/>
                        <a:buChar char=""/>
                      </a:pPr>
                      <a:r>
                        <a:rPr lang="en-US" sz="1200" b="1" baseline="0" dirty="0" smtClean="0">
                          <a:effectLst/>
                          <a:latin typeface="Calibri"/>
                          <a:ea typeface="Calibri" panose="020F0502020204030204" pitchFamily="34" charset="0"/>
                          <a:cs typeface="Calibri"/>
                        </a:rPr>
                        <a:t>Implementation Design needed</a:t>
                      </a:r>
                    </a:p>
                    <a:p>
                      <a:pPr marL="342900" lvl="0" indent="-342900" algn="l">
                        <a:lnSpc>
                          <a:spcPct val="115000"/>
                        </a:lnSpc>
                        <a:spcAft>
                          <a:spcPts val="600"/>
                        </a:spcAft>
                        <a:buFont typeface="Symbol" panose="05050102010706020507" pitchFamily="18" charset="2"/>
                        <a:buChar char=""/>
                      </a:pPr>
                      <a:r>
                        <a:rPr lang="en-US" sz="1200" b="1" baseline="0" dirty="0" smtClean="0">
                          <a:effectLst/>
                          <a:latin typeface="Calibri"/>
                          <a:ea typeface="Calibri" panose="020F0502020204030204" pitchFamily="34" charset="0"/>
                          <a:cs typeface="Calibri"/>
                        </a:rPr>
                        <a:t>Measurement Index of Benefits</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Skills Auditing and Gap Analysis for knowledge economy</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Curriculum review and redesign for delivery</a:t>
                      </a:r>
                      <a:r>
                        <a:rPr lang="en-US" sz="1200" b="1" baseline="0" dirty="0" smtClean="0">
                          <a:effectLst/>
                          <a:latin typeface="Calibri"/>
                          <a:cs typeface="Calibri"/>
                        </a:rPr>
                        <a:t> of</a:t>
                      </a:r>
                      <a:r>
                        <a:rPr lang="en-US" sz="1200" b="1" dirty="0" smtClean="0">
                          <a:effectLst/>
                          <a:latin typeface="Calibri"/>
                          <a:cs typeface="Calibri"/>
                        </a:rPr>
                        <a:t> market needs for skills</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Labour market intelligence</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Enable ICT cluster development</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[Re]training</a:t>
                      </a:r>
                      <a:r>
                        <a:rPr lang="en-US" sz="1200" b="1" baseline="0" dirty="0" smtClean="0">
                          <a:effectLst/>
                          <a:latin typeface="Calibri"/>
                          <a:cs typeface="Calibri"/>
                        </a:rPr>
                        <a:t> of trainers</a:t>
                      </a:r>
                      <a:r>
                        <a:rPr lang="en-US" sz="1200" b="1" dirty="0" smtClean="0">
                          <a:effectLst/>
                          <a:latin typeface="Calibri"/>
                          <a:cs typeface="Calibri"/>
                        </a:rPr>
                        <a:t> </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Develop mentorship</a:t>
                      </a:r>
                      <a:r>
                        <a:rPr lang="en-US" sz="1200" b="1" baseline="0" dirty="0" smtClean="0">
                          <a:effectLst/>
                          <a:latin typeface="Calibri"/>
                          <a:cs typeface="Calibri"/>
                        </a:rPr>
                        <a:t> programs</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OER Policy with curriculum augmentation</a:t>
                      </a:r>
                      <a:endParaRPr lang="en-TT" sz="1800" b="1" dirty="0">
                        <a:effectLst/>
                        <a:latin typeface="Calibri"/>
                        <a:cs typeface="Calibri"/>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Establish more robust backward linkages</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Crime suppression with more communication and reduced response time</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TT" sz="1200" b="1" dirty="0" smtClean="0">
                          <a:effectLst/>
                          <a:latin typeface="Calibri"/>
                          <a:cs typeface="Calibri"/>
                        </a:rPr>
                        <a:t>Assist stakeholders to use more virtual marketing tools</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Broadband rollout and penetration</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Tourism infusion programme in schools to disseminate the value of tourism to development.</a:t>
                      </a:r>
                      <a:endParaRPr lang="en-TT" sz="1800" b="1" dirty="0">
                        <a:effectLst/>
                        <a:latin typeface="Calibri"/>
                        <a:cs typeface="Calibri"/>
                      </a:endParaRPr>
                    </a:p>
                  </a:txBody>
                  <a:tcPr marL="60239" marR="60239" marT="0" marB="0"/>
                </a:tc>
              </a:tr>
              <a:tr h="2027145">
                <a:tc>
                  <a:txBody>
                    <a:bodyPr/>
                    <a:lstStyle/>
                    <a:p>
                      <a:pPr>
                        <a:lnSpc>
                          <a:spcPct val="115000"/>
                        </a:lnSpc>
                        <a:spcAft>
                          <a:spcPts val="0"/>
                        </a:spcAft>
                      </a:pPr>
                      <a:r>
                        <a:rPr lang="en-US" sz="2000" dirty="0">
                          <a:effectLst/>
                        </a:rPr>
                        <a:t>Business</a:t>
                      </a:r>
                      <a:endParaRPr lang="en-T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Business need to identify opportunities for PPP that</a:t>
                      </a:r>
                      <a:r>
                        <a:rPr lang="en-US" sz="1200" b="1" baseline="0" dirty="0" smtClean="0">
                          <a:effectLst/>
                          <a:latin typeface="Calibri"/>
                          <a:cs typeface="Calibri"/>
                        </a:rPr>
                        <a:t> drive e-participation</a:t>
                      </a:r>
                      <a:endParaRPr lang="en-US" sz="1200" b="1" dirty="0" smtClean="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Develop social applications that use open data to drive e-participation</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Participate in governance mechanisms and development of measurement index</a:t>
                      </a: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Program to disseminate value and raise benefits awareness </a:t>
                      </a:r>
                      <a:endParaRPr lang="en-TT" sz="1800" b="1" dirty="0">
                        <a:effectLst/>
                        <a:latin typeface="Calibri"/>
                        <a:cs typeface="Calibri"/>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Mentorship program engagement</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Investment in innovation programs </a:t>
                      </a:r>
                      <a:endParaRPr lang="en-TT" sz="1800" b="1" dirty="0" smtClean="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Internship programs</a:t>
                      </a:r>
                      <a:endParaRPr lang="en-TT" sz="1800" b="1" dirty="0">
                        <a:effectLst/>
                        <a:latin typeface="Calibri"/>
                        <a:cs typeface="Calibri"/>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Develop context-driven personalized information to attract visitors</a:t>
                      </a:r>
                      <a:endParaRPr lang="en-TT" sz="1800" b="1" dirty="0">
                        <a:effectLst/>
                        <a:latin typeface="Calibri"/>
                        <a:cs typeface="Calibri"/>
                      </a:endParaRPr>
                    </a:p>
                    <a:p>
                      <a:pPr algn="l">
                        <a:lnSpc>
                          <a:spcPct val="115000"/>
                        </a:lnSpc>
                        <a:spcAft>
                          <a:spcPts val="600"/>
                        </a:spcAft>
                      </a:pPr>
                      <a:r>
                        <a:rPr lang="en-US" sz="1200" b="1" dirty="0">
                          <a:effectLst/>
                          <a:latin typeface="Calibri"/>
                          <a:cs typeface="Calibri"/>
                        </a:rPr>
                        <a:t> </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Deploy location-aware ICTs</a:t>
                      </a:r>
                      <a:r>
                        <a:rPr lang="en-US" sz="1200" b="1" baseline="0" dirty="0" smtClean="0">
                          <a:effectLst/>
                          <a:latin typeface="Calibri"/>
                          <a:cs typeface="Calibri"/>
                        </a:rPr>
                        <a:t> for pervasive near side communications and notifications</a:t>
                      </a:r>
                    </a:p>
                    <a:p>
                      <a:pPr marL="342900" lvl="0" indent="-342900" algn="l">
                        <a:lnSpc>
                          <a:spcPct val="115000"/>
                        </a:lnSpc>
                        <a:spcAft>
                          <a:spcPts val="600"/>
                        </a:spcAft>
                        <a:buFont typeface="Symbol" panose="05050102010706020507" pitchFamily="18" charset="2"/>
                        <a:buChar char=""/>
                      </a:pPr>
                      <a:r>
                        <a:rPr lang="en-US" sz="1200" b="1" baseline="0" dirty="0" smtClean="0">
                          <a:effectLst/>
                          <a:latin typeface="Calibri"/>
                          <a:cs typeface="Calibri"/>
                        </a:rPr>
                        <a:t>Social media management to listen and address customer needs and perceptions</a:t>
                      </a:r>
                      <a:endParaRPr lang="en-TT" sz="1800" b="1" dirty="0">
                        <a:effectLst/>
                        <a:latin typeface="Calibri"/>
                        <a:cs typeface="Calibri"/>
                      </a:endParaRPr>
                    </a:p>
                  </a:txBody>
                  <a:tcPr marL="60239" marR="60239" marT="0" marB="0"/>
                </a:tc>
              </a:tr>
              <a:tr h="1044250">
                <a:tc>
                  <a:txBody>
                    <a:bodyPr/>
                    <a:lstStyle/>
                    <a:p>
                      <a:pPr>
                        <a:lnSpc>
                          <a:spcPct val="115000"/>
                        </a:lnSpc>
                        <a:spcAft>
                          <a:spcPts val="0"/>
                        </a:spcAft>
                      </a:pPr>
                      <a:r>
                        <a:rPr lang="en-US" sz="2000">
                          <a:effectLst/>
                        </a:rPr>
                        <a:t>Individuals</a:t>
                      </a:r>
                      <a:endParaRPr lang="en-TT" sz="2000">
                        <a:effectLst/>
                        <a:latin typeface="Calibri" panose="020F0502020204030204" pitchFamily="34" charset="0"/>
                        <a:ea typeface="Calibri" panose="020F0502020204030204" pitchFamily="34" charset="0"/>
                        <a:cs typeface="Times New Roman" panose="02020603050405020304" pitchFamily="18" charset="0"/>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Push e-Services</a:t>
                      </a:r>
                      <a:r>
                        <a:rPr lang="en-US" sz="1200" b="1" baseline="0" dirty="0" smtClean="0">
                          <a:effectLst/>
                          <a:latin typeface="Calibri"/>
                          <a:cs typeface="Calibri"/>
                        </a:rPr>
                        <a:t> needs to government</a:t>
                      </a:r>
                      <a:endParaRPr lang="en-TT" sz="1800" b="1" dirty="0">
                        <a:effectLst/>
                        <a:latin typeface="Calibri"/>
                        <a:cs typeface="Calibri"/>
                      </a:endParaRPr>
                    </a:p>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Awareness campaign</a:t>
                      </a:r>
                      <a:r>
                        <a:rPr lang="en-US" sz="1200" b="1" baseline="0" dirty="0" smtClean="0">
                          <a:effectLst/>
                          <a:latin typeface="Calibri"/>
                          <a:cs typeface="Calibri"/>
                        </a:rPr>
                        <a:t> for available e-services</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ea typeface="+mn-ea"/>
                          <a:cs typeface="Calibri"/>
                        </a:rPr>
                        <a:t>Awareness</a:t>
                      </a:r>
                      <a:r>
                        <a:rPr lang="en-US" sz="1200" b="1" baseline="0" dirty="0" smtClean="0">
                          <a:effectLst/>
                          <a:latin typeface="Calibri"/>
                          <a:ea typeface="+mn-ea"/>
                          <a:cs typeface="Calibri"/>
                        </a:rPr>
                        <a:t> of skills gap and ways they can be assisted to fill</a:t>
                      </a:r>
                      <a:endParaRPr lang="en-TT" sz="1800" b="1" dirty="0">
                        <a:effectLst/>
                        <a:latin typeface="Calibri"/>
                        <a:ea typeface="Calibri" panose="020F0502020204030204" pitchFamily="34" charset="0"/>
                        <a:cs typeface="Calibri"/>
                      </a:endParaRPr>
                    </a:p>
                  </a:txBody>
                  <a:tcPr marL="60239" marR="60239" marT="0" marB="0"/>
                </a:tc>
                <a:tc>
                  <a:txBody>
                    <a:bodyPr/>
                    <a:lstStyle/>
                    <a:p>
                      <a:pPr marL="342900" lvl="0" indent="-342900" algn="l">
                        <a:lnSpc>
                          <a:spcPct val="115000"/>
                        </a:lnSpc>
                        <a:spcAft>
                          <a:spcPts val="600"/>
                        </a:spcAft>
                        <a:buFont typeface="Symbol" panose="05050102010706020507" pitchFamily="18" charset="2"/>
                        <a:buChar char=""/>
                      </a:pPr>
                      <a:r>
                        <a:rPr lang="en-US" sz="1200" b="1" dirty="0" smtClean="0">
                          <a:effectLst/>
                          <a:latin typeface="Calibri"/>
                          <a:cs typeface="Calibri"/>
                        </a:rPr>
                        <a:t>Awareness </a:t>
                      </a:r>
                      <a:r>
                        <a:rPr lang="en-US" sz="1200" b="1" dirty="0">
                          <a:effectLst/>
                          <a:latin typeface="Calibri"/>
                          <a:cs typeface="Calibri"/>
                        </a:rPr>
                        <a:t>of </a:t>
                      </a:r>
                      <a:r>
                        <a:rPr lang="en-US" sz="1200" b="1" dirty="0" smtClean="0">
                          <a:effectLst/>
                          <a:latin typeface="Calibri"/>
                          <a:cs typeface="Calibri"/>
                        </a:rPr>
                        <a:t>the impact of visitor experience</a:t>
                      </a:r>
                      <a:r>
                        <a:rPr lang="en-US" sz="1200" b="1" baseline="0" dirty="0" smtClean="0">
                          <a:effectLst/>
                          <a:latin typeface="Calibri"/>
                          <a:cs typeface="Calibri"/>
                        </a:rPr>
                        <a:t> and </a:t>
                      </a:r>
                      <a:r>
                        <a:rPr lang="en-US" sz="1200" b="1" dirty="0" smtClean="0">
                          <a:effectLst/>
                          <a:latin typeface="Calibri"/>
                          <a:cs typeface="Calibri"/>
                        </a:rPr>
                        <a:t>perceptions on sustainability of tourism product</a:t>
                      </a:r>
                      <a:endParaRPr lang="en-TT" sz="1800" b="1" dirty="0">
                        <a:effectLst/>
                        <a:latin typeface="Calibri"/>
                        <a:ea typeface="Calibri" panose="020F0502020204030204" pitchFamily="34" charset="0"/>
                        <a:cs typeface="Calibri"/>
                      </a:endParaRPr>
                    </a:p>
                  </a:txBody>
                  <a:tcPr marL="60239" marR="60239" marT="0" marB="0"/>
                </a:tc>
              </a:tr>
            </a:tbl>
          </a:graphicData>
        </a:graphic>
      </p:graphicFrame>
      <p:sp>
        <p:nvSpPr>
          <p:cNvPr id="5" name="Rectangle 4"/>
          <p:cNvSpPr>
            <a:spLocks noChangeArrowheads="1"/>
          </p:cNvSpPr>
          <p:nvPr/>
        </p:nvSpPr>
        <p:spPr bwMode="auto">
          <a:xfrm>
            <a:off x="0" y="0"/>
            <a:ext cx="9144000" cy="47033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2500" dirty="0" smtClean="0">
                <a:solidFill>
                  <a:srgbClr val="FFFFFF"/>
                </a:solidFill>
                <a:latin typeface="Calibri"/>
                <a:cs typeface="Calibri"/>
              </a:rPr>
              <a:t>Comp 2, Tranche B: Key Project Recommendations per Sector</a:t>
            </a:r>
          </a:p>
        </p:txBody>
      </p:sp>
    </p:spTree>
    <p:extLst>
      <p:ext uri="{BB962C8B-B14F-4D97-AF65-F5344CB8AC3E}">
        <p14:creationId xmlns:p14="http://schemas.microsoft.com/office/powerpoint/2010/main" val="209078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dirty="0">
              <a:solidFill>
                <a:srgbClr val="FFFFFF"/>
              </a:solidFill>
            </a:endParaRPr>
          </a:p>
        </p:txBody>
      </p:sp>
      <p:pic>
        <p:nvPicPr>
          <p:cNvPr id="5" name="Picture 4" descr="caribbean-ma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948" y="1213556"/>
            <a:ext cx="3969051" cy="5617317"/>
          </a:xfrm>
          <a:prstGeom prst="rect">
            <a:avLst/>
          </a:prstGeom>
        </p:spPr>
      </p:pic>
      <p:sp>
        <p:nvSpPr>
          <p:cNvPr id="2" name="Title 1"/>
          <p:cNvSpPr>
            <a:spLocks noGrp="1"/>
          </p:cNvSpPr>
          <p:nvPr>
            <p:ph type="title"/>
          </p:nvPr>
        </p:nvSpPr>
        <p:spPr>
          <a:xfrm>
            <a:off x="914400" y="122241"/>
            <a:ext cx="7313613" cy="868362"/>
          </a:xfrm>
        </p:spPr>
        <p:txBody>
          <a:bodyPr/>
          <a:lstStyle/>
          <a:p>
            <a:r>
              <a:rPr lang="en-US" sz="3200" dirty="0" smtClean="0">
                <a:solidFill>
                  <a:schemeClr val="bg1"/>
                </a:solidFill>
              </a:rPr>
              <a:t>Accelerating </a:t>
            </a:r>
            <a:r>
              <a:rPr lang="en-US" sz="3200" dirty="0">
                <a:solidFill>
                  <a:schemeClr val="bg1"/>
                </a:solidFill>
              </a:rPr>
              <a:t>the penetration rate and usage of Broadband </a:t>
            </a:r>
            <a:r>
              <a:rPr lang="en-US" sz="3200" dirty="0" smtClean="0">
                <a:solidFill>
                  <a:schemeClr val="bg1"/>
                </a:solidFill>
              </a:rPr>
              <a:t>services </a:t>
            </a:r>
            <a:r>
              <a:rPr lang="en-US" sz="3200" dirty="0">
                <a:solidFill>
                  <a:schemeClr val="bg1"/>
                </a:solidFill>
              </a:rPr>
              <a:t>in the region</a:t>
            </a:r>
            <a:endParaRPr lang="en-US" sz="3200" dirty="0">
              <a:solidFill>
                <a:schemeClr val="bg1"/>
              </a:solidFill>
              <a:latin typeface="Calibri"/>
              <a:cs typeface="Calibri"/>
            </a:endParaRPr>
          </a:p>
        </p:txBody>
      </p:sp>
      <p:sp>
        <p:nvSpPr>
          <p:cNvPr id="3" name="Content Placeholder 2"/>
          <p:cNvSpPr>
            <a:spLocks noGrp="1"/>
          </p:cNvSpPr>
          <p:nvPr>
            <p:ph idx="1"/>
          </p:nvPr>
        </p:nvSpPr>
        <p:spPr>
          <a:xfrm>
            <a:off x="575736" y="1274689"/>
            <a:ext cx="4377267" cy="5556183"/>
          </a:xfrm>
        </p:spPr>
        <p:txBody>
          <a:bodyPr>
            <a:normAutofit fontScale="92500" lnSpcReduction="20000"/>
          </a:bodyPr>
          <a:lstStyle/>
          <a:p>
            <a:r>
              <a:rPr lang="en-US" dirty="0" smtClean="0">
                <a:latin typeface="Calibri"/>
                <a:cs typeface="Calibri"/>
              </a:rPr>
              <a:t>Project’s Genesis – Nov 2011 Broadband Forum</a:t>
            </a:r>
          </a:p>
          <a:p>
            <a:r>
              <a:rPr lang="en-US" dirty="0">
                <a:latin typeface="Calibri"/>
                <a:cs typeface="Calibri"/>
              </a:rPr>
              <a:t>Financing Plan – Facility for the Promotion of Regional Public </a:t>
            </a:r>
            <a:r>
              <a:rPr lang="en-US" dirty="0" smtClean="0">
                <a:latin typeface="Calibri"/>
                <a:cs typeface="Calibri"/>
              </a:rPr>
              <a:t>Goods</a:t>
            </a:r>
          </a:p>
          <a:p>
            <a:r>
              <a:rPr lang="en-US" dirty="0" smtClean="0">
                <a:latin typeface="Calibri"/>
                <a:cs typeface="Calibri"/>
              </a:rPr>
              <a:t>CANTO - Executing Agency</a:t>
            </a:r>
          </a:p>
          <a:p>
            <a:r>
              <a:rPr lang="en-US" dirty="0" smtClean="0">
                <a:latin typeface="Calibri"/>
                <a:cs typeface="Calibri"/>
              </a:rPr>
              <a:t>Beneficiary Countries: </a:t>
            </a:r>
            <a:r>
              <a:rPr lang="en-US" dirty="0" smtClean="0">
                <a:solidFill>
                  <a:schemeClr val="accent2">
                    <a:lumMod val="50000"/>
                    <a:lumOff val="50000"/>
                  </a:schemeClr>
                </a:solidFill>
                <a:latin typeface="Calibri"/>
                <a:cs typeface="Calibri"/>
              </a:rPr>
              <a:t>Jamaica, Trinidad and Tobago, Barbados, Suriname, Belize, Guyana, Dominican Republic and Haiti</a:t>
            </a:r>
          </a:p>
          <a:p>
            <a:r>
              <a:rPr lang="en-US" dirty="0" smtClean="0">
                <a:latin typeface="Calibri"/>
                <a:cs typeface="Calibri"/>
              </a:rPr>
              <a:t>Project budget – USD 840K in cash |USD 240K of in-kind support </a:t>
            </a:r>
          </a:p>
          <a:p>
            <a:r>
              <a:rPr lang="en-US" dirty="0" smtClean="0">
                <a:latin typeface="Calibri"/>
                <a:cs typeface="Calibri"/>
              </a:rPr>
              <a:t>Start Date – April, 2013</a:t>
            </a:r>
          </a:p>
        </p:txBody>
      </p:sp>
    </p:spTree>
    <p:extLst>
      <p:ext uri="{BB962C8B-B14F-4D97-AF65-F5344CB8AC3E}">
        <p14:creationId xmlns:p14="http://schemas.microsoft.com/office/powerpoint/2010/main" val="3159547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578" y="1185333"/>
            <a:ext cx="5062421" cy="5577018"/>
          </a:xfrm>
        </p:spPr>
        <p:txBody>
          <a:bodyPr>
            <a:normAutofit fontScale="77500" lnSpcReduction="20000"/>
          </a:bodyPr>
          <a:lstStyle/>
          <a:p>
            <a:r>
              <a:rPr lang="en-US" sz="2800" dirty="0" smtClean="0">
                <a:latin typeface="Calibri"/>
                <a:cs typeface="Calibri"/>
              </a:rPr>
              <a:t>Recommendations </a:t>
            </a:r>
            <a:r>
              <a:rPr lang="en-US" sz="2800" dirty="0">
                <a:latin typeface="Calibri"/>
                <a:cs typeface="Calibri"/>
              </a:rPr>
              <a:t>for the design of national broadband strategies for each government </a:t>
            </a:r>
            <a:endParaRPr lang="en-US" sz="2800" dirty="0" smtClean="0">
              <a:latin typeface="Calibri"/>
              <a:cs typeface="Calibri"/>
            </a:endParaRPr>
          </a:p>
          <a:p>
            <a:pPr lvl="1"/>
            <a:r>
              <a:rPr lang="en-US" sz="2600" dirty="0" smtClean="0">
                <a:latin typeface="Calibri"/>
                <a:cs typeface="Calibri"/>
              </a:rPr>
              <a:t>Per sector analysis</a:t>
            </a:r>
          </a:p>
          <a:p>
            <a:r>
              <a:rPr lang="en-US" sz="2800" dirty="0" smtClean="0">
                <a:latin typeface="Calibri"/>
                <a:cs typeface="Calibri"/>
              </a:rPr>
              <a:t>Considerations </a:t>
            </a:r>
            <a:r>
              <a:rPr lang="en-US" sz="2800" dirty="0">
                <a:latin typeface="Calibri"/>
                <a:cs typeface="Calibri"/>
              </a:rPr>
              <a:t>to work towards a regional broadband </a:t>
            </a:r>
            <a:r>
              <a:rPr lang="en-US" sz="2800" dirty="0" smtClean="0">
                <a:latin typeface="Calibri"/>
                <a:cs typeface="Calibri"/>
              </a:rPr>
              <a:t>strategy</a:t>
            </a:r>
          </a:p>
          <a:p>
            <a:r>
              <a:rPr lang="en-US" sz="2800" dirty="0">
                <a:latin typeface="Calibri"/>
                <a:cs typeface="Calibri"/>
              </a:rPr>
              <a:t>R</a:t>
            </a:r>
            <a:r>
              <a:rPr lang="en-US" sz="2800" dirty="0" smtClean="0">
                <a:latin typeface="Calibri"/>
                <a:cs typeface="Calibri"/>
              </a:rPr>
              <a:t>ecommendations </a:t>
            </a:r>
            <a:r>
              <a:rPr lang="en-US" sz="2800" dirty="0">
                <a:latin typeface="Calibri"/>
                <a:cs typeface="Calibri"/>
              </a:rPr>
              <a:t>of a governance model </a:t>
            </a:r>
            <a:r>
              <a:rPr lang="en-US" sz="2800" dirty="0" smtClean="0">
                <a:latin typeface="Calibri"/>
                <a:cs typeface="Calibri"/>
              </a:rPr>
              <a:t>per country</a:t>
            </a:r>
          </a:p>
          <a:p>
            <a:pPr lvl="1"/>
            <a:r>
              <a:rPr lang="en-US" sz="2600" dirty="0" smtClean="0">
                <a:latin typeface="Calibri"/>
                <a:cs typeface="Calibri"/>
              </a:rPr>
              <a:t>This is in order to </a:t>
            </a:r>
            <a:r>
              <a:rPr lang="en-US" sz="2600" dirty="0">
                <a:latin typeface="Calibri"/>
                <a:cs typeface="Calibri"/>
              </a:rPr>
              <a:t>facilitate the future implementation of the national broadband strategies and foster regional cooperation and </a:t>
            </a:r>
            <a:r>
              <a:rPr lang="en-US" sz="2600" dirty="0" smtClean="0">
                <a:latin typeface="Calibri"/>
                <a:cs typeface="Calibri"/>
              </a:rPr>
              <a:t>coordination.</a:t>
            </a:r>
          </a:p>
          <a:p>
            <a:r>
              <a:rPr lang="en-US" sz="3000" b="1" i="1" dirty="0" smtClean="0">
                <a:solidFill>
                  <a:srgbClr val="660066"/>
                </a:solidFill>
                <a:latin typeface="Calibri"/>
                <a:cs typeface="Calibri"/>
              </a:rPr>
              <a:t>Result:  </a:t>
            </a:r>
            <a:r>
              <a:rPr lang="en-US" sz="3000" dirty="0" smtClean="0">
                <a:latin typeface="Calibri"/>
                <a:cs typeface="Calibri"/>
              </a:rPr>
              <a:t>blueprint methodology established for the</a:t>
            </a:r>
            <a:r>
              <a:rPr lang="en-US" sz="3000" b="1" i="1" dirty="0" smtClean="0">
                <a:solidFill>
                  <a:srgbClr val="660066"/>
                </a:solidFill>
                <a:latin typeface="Calibri"/>
                <a:cs typeface="Calibri"/>
              </a:rPr>
              <a:t> </a:t>
            </a:r>
            <a:r>
              <a:rPr lang="en-US" sz="3000" dirty="0" smtClean="0">
                <a:latin typeface="Calibri"/>
                <a:cs typeface="Calibri"/>
              </a:rPr>
              <a:t>acceleration of </a:t>
            </a:r>
            <a:r>
              <a:rPr lang="en-US" sz="3000" dirty="0">
                <a:latin typeface="Calibri"/>
                <a:cs typeface="Calibri"/>
              </a:rPr>
              <a:t>the penetration rate and usage of </a:t>
            </a:r>
            <a:r>
              <a:rPr lang="en-US" sz="3000" dirty="0" smtClean="0">
                <a:latin typeface="Calibri"/>
                <a:cs typeface="Calibri"/>
              </a:rPr>
              <a:t>broadband</a:t>
            </a:r>
            <a:endParaRPr lang="en-US" sz="2800" dirty="0"/>
          </a:p>
          <a:p>
            <a:pPr marL="0" indent="0">
              <a:buNone/>
            </a:pPr>
            <a:endParaRPr lang="en-US" sz="2600" u="sng" dirty="0" smtClean="0">
              <a:solidFill>
                <a:srgbClr val="660066"/>
              </a:solidFill>
            </a:endParaRPr>
          </a:p>
        </p:txBody>
      </p:sp>
      <p:sp>
        <p:nvSpPr>
          <p:cNvPr id="4" name="Rectangle 3"/>
          <p:cNvSpPr>
            <a:spLocks noChangeArrowheads="1"/>
          </p:cNvSpPr>
          <p:nvPr/>
        </p:nvSpPr>
        <p:spPr bwMode="auto">
          <a:xfrm>
            <a:off x="0" y="0"/>
            <a:ext cx="9144000" cy="1171222"/>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4000" dirty="0">
                <a:solidFill>
                  <a:srgbClr val="FFFFFF"/>
                </a:solidFill>
                <a:latin typeface="Calibri"/>
                <a:cs typeface="Calibri"/>
              </a:rPr>
              <a:t>Public Policy Recommendations for the Design of National Broadband Strategies</a:t>
            </a:r>
          </a:p>
        </p:txBody>
      </p:sp>
      <p:pic>
        <p:nvPicPr>
          <p:cNvPr id="5" name="Picture 8" descr="http://cdn.morguefile.com/imageData/public/files/s/sasa91/preview/fldr_2008_11_28/file0001095587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14808"/>
            <a:ext cx="36576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631866" y="4696180"/>
            <a:ext cx="3443109" cy="1938992"/>
          </a:xfrm>
          <a:prstGeom prst="rect">
            <a:avLst/>
          </a:prstGeom>
          <a:noFill/>
        </p:spPr>
        <p:txBody>
          <a:bodyPr wrap="square" rtlCol="0">
            <a:spAutoFit/>
          </a:bodyPr>
          <a:lstStyle/>
          <a:p>
            <a:pPr marL="342900" indent="-342900">
              <a:buFont typeface="Arial"/>
              <a:buChar char="•"/>
            </a:pPr>
            <a:r>
              <a:rPr lang="en-US" sz="2000" dirty="0" smtClean="0">
                <a:solidFill>
                  <a:srgbClr val="F13535"/>
                </a:solidFill>
                <a:latin typeface="Calibri"/>
                <a:cs typeface="Calibri"/>
              </a:rPr>
              <a:t>This component could only have commenced upon the completion of Comp 1 </a:t>
            </a:r>
          </a:p>
          <a:p>
            <a:pPr marL="342900" indent="-342900">
              <a:buFont typeface="Arial"/>
              <a:buChar char="•"/>
            </a:pPr>
            <a:r>
              <a:rPr lang="en-US" sz="2000" dirty="0">
                <a:solidFill>
                  <a:srgbClr val="F13535"/>
                </a:solidFill>
                <a:latin typeface="Calibri"/>
                <a:cs typeface="Calibri"/>
              </a:rPr>
              <a:t>W</a:t>
            </a:r>
            <a:r>
              <a:rPr lang="en-US" sz="2000" dirty="0" smtClean="0">
                <a:solidFill>
                  <a:srgbClr val="F13535"/>
                </a:solidFill>
                <a:latin typeface="Calibri"/>
                <a:cs typeface="Calibri"/>
              </a:rPr>
              <a:t>ork commenced in Jul ‘15.</a:t>
            </a:r>
          </a:p>
          <a:p>
            <a:pPr marL="342900" indent="-342900">
              <a:buFont typeface="Arial"/>
              <a:buChar char="•"/>
            </a:pPr>
            <a:r>
              <a:rPr lang="en-US" sz="2000" dirty="0" smtClean="0">
                <a:solidFill>
                  <a:srgbClr val="F13535"/>
                </a:solidFill>
                <a:latin typeface="Calibri"/>
                <a:cs typeface="Calibri"/>
              </a:rPr>
              <a:t>Slated for completion in Feb ‘16</a:t>
            </a:r>
            <a:endParaRPr lang="en-US" sz="2000" dirty="0">
              <a:solidFill>
                <a:srgbClr val="F13535"/>
              </a:solidFill>
              <a:latin typeface="Calibri"/>
              <a:cs typeface="Calibri"/>
            </a:endParaRPr>
          </a:p>
        </p:txBody>
      </p:sp>
    </p:spTree>
    <p:extLst>
      <p:ext uri="{BB962C8B-B14F-4D97-AF65-F5344CB8AC3E}">
        <p14:creationId xmlns:p14="http://schemas.microsoft.com/office/powerpoint/2010/main" val="31471825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578" y="1185333"/>
            <a:ext cx="8552855" cy="5417486"/>
          </a:xfrm>
        </p:spPr>
        <p:txBody>
          <a:bodyPr>
            <a:normAutofit lnSpcReduction="10000"/>
          </a:bodyPr>
          <a:lstStyle/>
          <a:p>
            <a:r>
              <a:rPr lang="en-US" sz="2200" dirty="0" smtClean="0">
                <a:cs typeface="Calibri"/>
              </a:rPr>
              <a:t>Major observations to be discussed at BIIPAC Comp 4 Feb 3 – 4, 2016 workshop</a:t>
            </a:r>
          </a:p>
          <a:p>
            <a:r>
              <a:rPr lang="en-JM" sz="2200" dirty="0" smtClean="0"/>
              <a:t>A review of the readiness of </a:t>
            </a:r>
            <a:r>
              <a:rPr lang="en-JM" sz="2200" dirty="0" smtClean="0"/>
              <a:t>the region was </a:t>
            </a:r>
            <a:r>
              <a:rPr lang="en-JM" sz="2200" dirty="0" smtClean="0"/>
              <a:t>undertaken regarding </a:t>
            </a:r>
            <a:r>
              <a:rPr lang="en-JM" sz="2200" dirty="0"/>
              <a:t>the design, implementation and monitoring of </a:t>
            </a:r>
            <a:r>
              <a:rPr lang="en-JM" sz="2200" dirty="0" smtClean="0"/>
              <a:t>NBPs and the role of USFs in the quest to move each country to readiness.</a:t>
            </a:r>
          </a:p>
          <a:p>
            <a:r>
              <a:rPr lang="en-US" sz="2200" dirty="0">
                <a:cs typeface="Calibri"/>
              </a:rPr>
              <a:t>Recommendations </a:t>
            </a:r>
            <a:r>
              <a:rPr lang="en-US" sz="2200" dirty="0" smtClean="0">
                <a:cs typeface="Calibri"/>
              </a:rPr>
              <a:t>have been </a:t>
            </a:r>
            <a:r>
              <a:rPr lang="en-JM" sz="2200" dirty="0" smtClean="0"/>
              <a:t>proposed </a:t>
            </a:r>
            <a:r>
              <a:rPr lang="en-JM" sz="2200" dirty="0"/>
              <a:t>for the design of National Broadband Strategies on a per country basis, including best practices and recommended governance models </a:t>
            </a:r>
          </a:p>
          <a:p>
            <a:r>
              <a:rPr lang="en-JM" sz="2200" dirty="0"/>
              <a:t>C</a:t>
            </a:r>
            <a:r>
              <a:rPr lang="en-JM" sz="2200" dirty="0" smtClean="0"/>
              <a:t>urrent </a:t>
            </a:r>
            <a:r>
              <a:rPr lang="en-JM" sz="2200" dirty="0"/>
              <a:t>national and regional projects and opportunities in the areas of supply (infrastructure development etc.) and demand (e-gov, e-education etc.), to support national and regional Broadband </a:t>
            </a:r>
            <a:r>
              <a:rPr lang="en-JM" sz="2200" dirty="0" smtClean="0"/>
              <a:t>strategies have been identified.</a:t>
            </a:r>
            <a:r>
              <a:rPr lang="en-US" sz="2200" dirty="0" smtClean="0"/>
              <a:t> </a:t>
            </a:r>
            <a:endParaRPr lang="en-US" sz="2200" dirty="0" smtClean="0"/>
          </a:p>
          <a:p>
            <a:r>
              <a:rPr lang="en-US" sz="2200" dirty="0" smtClean="0"/>
              <a:t>Suggestions for the formation of a regional broadband strategy</a:t>
            </a:r>
            <a:endParaRPr lang="en-US" sz="2200" dirty="0" smtClean="0"/>
          </a:p>
          <a:p>
            <a:endParaRPr lang="en-US" sz="2200" dirty="0"/>
          </a:p>
          <a:p>
            <a:pPr marL="0" indent="0">
              <a:buNone/>
            </a:pPr>
            <a:endParaRPr lang="en-US" sz="2600" u="sng" dirty="0" smtClean="0">
              <a:solidFill>
                <a:srgbClr val="660066"/>
              </a:solidFill>
            </a:endParaRPr>
          </a:p>
        </p:txBody>
      </p:sp>
      <p:sp>
        <p:nvSpPr>
          <p:cNvPr id="4" name="Rectangle 3"/>
          <p:cNvSpPr>
            <a:spLocks noChangeArrowheads="1"/>
          </p:cNvSpPr>
          <p:nvPr/>
        </p:nvSpPr>
        <p:spPr bwMode="auto">
          <a:xfrm>
            <a:off x="0" y="0"/>
            <a:ext cx="9144000" cy="1171222"/>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4000" dirty="0">
                <a:solidFill>
                  <a:srgbClr val="FFFFFF"/>
                </a:solidFill>
                <a:latin typeface="Calibri"/>
                <a:cs typeface="Calibri"/>
              </a:rPr>
              <a:t>Public Policy Recommendations for the Design of National Broadband Strategies</a:t>
            </a:r>
          </a:p>
        </p:txBody>
      </p:sp>
    </p:spTree>
    <p:extLst>
      <p:ext uri="{BB962C8B-B14F-4D97-AF65-F5344CB8AC3E}">
        <p14:creationId xmlns:p14="http://schemas.microsoft.com/office/powerpoint/2010/main" val="5712373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Tranche B Readiness Gaps Matrix</a:t>
            </a:r>
            <a:br>
              <a:rPr lang="en-US" sz="3600" dirty="0" smtClean="0"/>
            </a:br>
            <a:endParaRPr lang="en-US" sz="3600" dirty="0"/>
          </a:p>
        </p:txBody>
      </p:sp>
      <p:sp>
        <p:nvSpPr>
          <p:cNvPr id="3" name="Content Placeholder 2"/>
          <p:cNvSpPr>
            <a:spLocks noGrp="1"/>
          </p:cNvSpPr>
          <p:nvPr>
            <p:ph idx="1"/>
          </p:nvPr>
        </p:nvSpPr>
        <p:spPr/>
        <p:txBody>
          <a:bodyPr/>
          <a:lstStyle/>
          <a:p>
            <a:pPr marL="0" indent="0">
              <a:buNone/>
            </a:pPr>
            <a:r>
              <a:rPr lang="en-US" dirty="0" smtClean="0"/>
              <a:t>Comp 4 Tranche B summarized the </a:t>
            </a:r>
            <a:r>
              <a:rPr lang="en-US" dirty="0"/>
              <a:t>key gaps for the </a:t>
            </a:r>
            <a:r>
              <a:rPr lang="en-US" dirty="0" smtClean="0"/>
              <a:t>beneficiary countries </a:t>
            </a:r>
            <a:r>
              <a:rPr lang="en-US" dirty="0"/>
              <a:t>to effectively develop and implement a national Broadband </a:t>
            </a:r>
            <a:r>
              <a:rPr lang="en-US" dirty="0" smtClean="0"/>
              <a:t>Plan</a:t>
            </a:r>
          </a:p>
          <a:p>
            <a:pPr>
              <a:buFont typeface="Arial"/>
              <a:buChar char="•"/>
            </a:pPr>
            <a:r>
              <a:rPr lang="en-029" b="1" dirty="0"/>
              <a:t>Legal and regulatory environment</a:t>
            </a:r>
            <a:r>
              <a:rPr lang="en-US" dirty="0"/>
              <a:t> </a:t>
            </a:r>
            <a:endParaRPr lang="en-US" dirty="0" smtClean="0"/>
          </a:p>
          <a:p>
            <a:pPr>
              <a:buFont typeface="Arial"/>
              <a:buChar char="•"/>
            </a:pPr>
            <a:r>
              <a:rPr lang="en-029" b="1" dirty="0"/>
              <a:t>Plans and </a:t>
            </a:r>
            <a:r>
              <a:rPr lang="en-029" b="1" dirty="0" smtClean="0"/>
              <a:t>strategies</a:t>
            </a:r>
          </a:p>
          <a:p>
            <a:pPr>
              <a:buFont typeface="Arial"/>
              <a:buChar char="•"/>
            </a:pPr>
            <a:r>
              <a:rPr lang="en-029" b="1" dirty="0" smtClean="0"/>
              <a:t>Institutional </a:t>
            </a:r>
            <a:r>
              <a:rPr lang="en-029" b="1" dirty="0"/>
              <a:t>framework </a:t>
            </a:r>
            <a:endParaRPr lang="en-US" dirty="0"/>
          </a:p>
          <a:p>
            <a:pPr>
              <a:buFont typeface="Arial"/>
              <a:buChar char="•"/>
            </a:pPr>
            <a:r>
              <a:rPr lang="en-029" b="1" dirty="0" smtClean="0"/>
              <a:t>USF </a:t>
            </a:r>
            <a:r>
              <a:rPr lang="en-029" b="1" dirty="0"/>
              <a:t>for co-funding BB plan</a:t>
            </a:r>
            <a:r>
              <a:rPr lang="en-US" dirty="0"/>
              <a:t> </a:t>
            </a:r>
            <a:endParaRPr lang="en-US" dirty="0" smtClean="0"/>
          </a:p>
          <a:p>
            <a:pPr>
              <a:buFont typeface="Arial"/>
              <a:buChar char="•"/>
            </a:pPr>
            <a:endParaRPr lang="en-US" dirty="0"/>
          </a:p>
        </p:txBody>
      </p:sp>
    </p:spTree>
    <p:extLst>
      <p:ext uri="{BB962C8B-B14F-4D97-AF65-F5344CB8AC3E}">
        <p14:creationId xmlns:p14="http://schemas.microsoft.com/office/powerpoint/2010/main" val="4008873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Identified needs of </a:t>
            </a:r>
            <a:r>
              <a:rPr lang="en-US" sz="3000" dirty="0" smtClean="0"/>
              <a:t>Tranche B Beneficiary </a:t>
            </a:r>
            <a:r>
              <a:rPr lang="en-US" sz="3000" dirty="0" smtClean="0"/>
              <a:t>Countries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7900096"/>
              </p:ext>
            </p:extLst>
          </p:nvPr>
        </p:nvGraphicFramePr>
        <p:xfrm>
          <a:off x="457201" y="1586839"/>
          <a:ext cx="7559750" cy="4697002"/>
        </p:xfrm>
        <a:graphic>
          <a:graphicData uri="http://schemas.openxmlformats.org/drawingml/2006/table">
            <a:tbl>
              <a:tblPr firstRow="1" firstCol="1" bandRow="1"/>
              <a:tblGrid>
                <a:gridCol w="4222563"/>
                <a:gridCol w="1021588"/>
                <a:gridCol w="612953"/>
                <a:gridCol w="748408"/>
                <a:gridCol w="954238"/>
              </a:tblGrid>
              <a:tr h="246411">
                <a:tc>
                  <a:txBody>
                    <a:bodyPr/>
                    <a:lstStyle/>
                    <a:p>
                      <a:pPr algn="ctr">
                        <a:lnSpc>
                          <a:spcPct val="107000"/>
                        </a:lnSpc>
                        <a:spcAft>
                          <a:spcPts val="0"/>
                        </a:spcAft>
                      </a:pPr>
                      <a:r>
                        <a:rPr lang="en-029" sz="700" b="1">
                          <a:effectLst/>
                          <a:latin typeface="Calibri" charset="0"/>
                          <a:ea typeface="Calibri" charset="0"/>
                          <a:cs typeface="Times New Roman" charset="0"/>
                        </a:rPr>
                        <a:t>Identified needs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029" sz="700" b="1">
                          <a:effectLst/>
                          <a:latin typeface="Calibri" charset="0"/>
                          <a:ea typeface="Calibri" charset="0"/>
                          <a:cs typeface="Times New Roman" charset="0"/>
                        </a:rPr>
                        <a:t>Dominican </a:t>
                      </a:r>
                      <a:br>
                        <a:rPr lang="en-029" sz="700" b="1">
                          <a:effectLst/>
                          <a:latin typeface="Calibri" charset="0"/>
                          <a:ea typeface="Calibri" charset="0"/>
                          <a:cs typeface="Times New Roman" charset="0"/>
                        </a:rPr>
                      </a:br>
                      <a:r>
                        <a:rPr lang="en-029" sz="700" b="1">
                          <a:effectLst/>
                          <a:latin typeface="Calibri" charset="0"/>
                          <a:ea typeface="Calibri" charset="0"/>
                          <a:cs typeface="Times New Roman" charset="0"/>
                        </a:rPr>
                        <a:t>Rep</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029" sz="700" b="1">
                          <a:effectLst/>
                          <a:latin typeface="Calibri" charset="0"/>
                          <a:ea typeface="Calibri" charset="0"/>
                          <a:cs typeface="Times New Roman" charset="0"/>
                        </a:rPr>
                        <a:t>Haiti</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029" sz="700" b="1">
                          <a:effectLst/>
                          <a:latin typeface="Calibri" charset="0"/>
                          <a:ea typeface="Calibri" charset="0"/>
                          <a:cs typeface="Times New Roman" charset="0"/>
                        </a:rPr>
                        <a:t>Guyana</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lnSpc>
                          <a:spcPct val="107000"/>
                        </a:lnSpc>
                        <a:spcAft>
                          <a:spcPts val="0"/>
                        </a:spcAft>
                      </a:pPr>
                      <a:r>
                        <a:rPr lang="en-029" sz="700" b="1">
                          <a:effectLst/>
                          <a:latin typeface="Calibri" charset="0"/>
                          <a:ea typeface="Calibri" charset="0"/>
                          <a:cs typeface="Times New Roman" charset="0"/>
                        </a:rPr>
                        <a:t>Suriname</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246411">
                <a:tc>
                  <a:txBody>
                    <a:bodyPr/>
                    <a:lstStyle/>
                    <a:p>
                      <a:pPr>
                        <a:lnSpc>
                          <a:spcPct val="107000"/>
                        </a:lnSpc>
                        <a:spcAft>
                          <a:spcPts val="0"/>
                        </a:spcAft>
                      </a:pPr>
                      <a:r>
                        <a:rPr lang="en-029" sz="700">
                          <a:effectLst/>
                          <a:latin typeface="Calibri" charset="0"/>
                          <a:ea typeface="Calibri" charset="0"/>
                          <a:cs typeface="Times New Roman" charset="0"/>
                        </a:rPr>
                        <a:t>Technical assistance (TA) to develop a new or refine an existing NBP </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11">
                <a:tc>
                  <a:txBody>
                    <a:bodyPr/>
                    <a:lstStyle/>
                    <a:p>
                      <a:pPr>
                        <a:lnSpc>
                          <a:spcPct val="107000"/>
                        </a:lnSpc>
                        <a:spcAft>
                          <a:spcPts val="0"/>
                        </a:spcAft>
                      </a:pPr>
                      <a:r>
                        <a:rPr lang="en-029" sz="700">
                          <a:effectLst/>
                          <a:latin typeface="Calibri" charset="0"/>
                          <a:ea typeface="Calibri" charset="0"/>
                          <a:cs typeface="Times New Roman" charset="0"/>
                        </a:rPr>
                        <a:t>Training / Capacity to develop and/or implement  a NBP</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Always welcomed</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616">
                <a:tc>
                  <a:txBody>
                    <a:bodyPr/>
                    <a:lstStyle/>
                    <a:p>
                      <a:pPr>
                        <a:lnSpc>
                          <a:spcPct val="107000"/>
                        </a:lnSpc>
                        <a:spcAft>
                          <a:spcPts val="0"/>
                        </a:spcAft>
                      </a:pPr>
                      <a:r>
                        <a:rPr lang="en-029" sz="700">
                          <a:effectLst/>
                          <a:latin typeface="Calibri" charset="0"/>
                          <a:ea typeface="Calibri" charset="0"/>
                          <a:cs typeface="Times New Roman" charset="0"/>
                        </a:rPr>
                        <a:t>Technical assistance (TA) to develop the institutional framework and coordination mechanism for NBP</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Always welcomed</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616">
                <a:tc>
                  <a:txBody>
                    <a:bodyPr/>
                    <a:lstStyle/>
                    <a:p>
                      <a:pPr>
                        <a:lnSpc>
                          <a:spcPct val="107000"/>
                        </a:lnSpc>
                        <a:spcAft>
                          <a:spcPts val="0"/>
                        </a:spcAft>
                      </a:pPr>
                      <a:r>
                        <a:rPr lang="en-029" sz="700">
                          <a:effectLst/>
                          <a:latin typeface="Calibri" charset="0"/>
                          <a:ea typeface="Calibri" charset="0"/>
                          <a:cs typeface="Times New Roman" charset="0"/>
                        </a:rPr>
                        <a:t>Actions targeting High political decision levels and policy makers on the strategic importance of  NBP for the countries development</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11">
                <a:tc>
                  <a:txBody>
                    <a:bodyPr/>
                    <a:lstStyle/>
                    <a:p>
                      <a:pPr>
                        <a:lnSpc>
                          <a:spcPct val="107000"/>
                        </a:lnSpc>
                        <a:spcAft>
                          <a:spcPts val="0"/>
                        </a:spcAft>
                      </a:pPr>
                      <a:r>
                        <a:rPr lang="en-029" sz="700">
                          <a:effectLst/>
                          <a:latin typeface="Calibri" charset="0"/>
                          <a:ea typeface="Calibri" charset="0"/>
                          <a:cs typeface="Times New Roman" charset="0"/>
                        </a:rPr>
                        <a:t>Technical assistance to develop new NGN regulations or implementation methods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11">
                <a:tc>
                  <a:txBody>
                    <a:bodyPr/>
                    <a:lstStyle/>
                    <a:p>
                      <a:pPr>
                        <a:lnSpc>
                          <a:spcPct val="107000"/>
                        </a:lnSpc>
                        <a:spcAft>
                          <a:spcPts val="0"/>
                        </a:spcAft>
                      </a:pPr>
                      <a:r>
                        <a:rPr lang="en-029" sz="700" dirty="0">
                          <a:effectLst/>
                          <a:latin typeface="Calibri" charset="0"/>
                          <a:ea typeface="Calibri" charset="0"/>
                          <a:cs typeface="Times New Roman" charset="0"/>
                        </a:rPr>
                        <a:t>Training / Capacity in NGN regulation</a:t>
                      </a:r>
                      <a:endParaRPr lang="en-US" sz="600" dirty="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Always welcomed</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11">
                <a:tc>
                  <a:txBody>
                    <a:bodyPr/>
                    <a:lstStyle/>
                    <a:p>
                      <a:pPr>
                        <a:lnSpc>
                          <a:spcPct val="107000"/>
                        </a:lnSpc>
                        <a:spcAft>
                          <a:spcPts val="0"/>
                        </a:spcAft>
                      </a:pPr>
                      <a:r>
                        <a:rPr lang="en-029" sz="700">
                          <a:effectLst/>
                          <a:latin typeface="Calibri" charset="0"/>
                          <a:ea typeface="Calibri" charset="0"/>
                          <a:cs typeface="Times New Roman" charset="0"/>
                        </a:rPr>
                        <a:t>Training / Capacity in spectrum management</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Always welcomed</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3206">
                <a:tc>
                  <a:txBody>
                    <a:bodyPr/>
                    <a:lstStyle/>
                    <a:p>
                      <a:pPr>
                        <a:lnSpc>
                          <a:spcPct val="107000"/>
                        </a:lnSpc>
                        <a:spcAft>
                          <a:spcPts val="0"/>
                        </a:spcAft>
                      </a:pPr>
                      <a:r>
                        <a:rPr lang="en-029" sz="700">
                          <a:effectLst/>
                          <a:latin typeface="Calibri" charset="0"/>
                          <a:ea typeface="Calibri" charset="0"/>
                          <a:cs typeface="Times New Roman" charset="0"/>
                        </a:rPr>
                        <a:t>Training / Capacity in USF management</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No</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0020">
                <a:tc>
                  <a:txBody>
                    <a:bodyPr/>
                    <a:lstStyle/>
                    <a:p>
                      <a:pPr>
                        <a:lnSpc>
                          <a:spcPct val="107000"/>
                        </a:lnSpc>
                        <a:spcAft>
                          <a:spcPts val="0"/>
                        </a:spcAft>
                      </a:pPr>
                      <a:r>
                        <a:rPr lang="en-029" sz="700">
                          <a:effectLst/>
                          <a:latin typeface="Calibri" charset="0"/>
                          <a:ea typeface="Calibri" charset="0"/>
                          <a:cs typeface="Times New Roman" charset="0"/>
                        </a:rPr>
                        <a:t>Technical assistance (TA) to set up the USF</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No</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11">
                <a:tc>
                  <a:txBody>
                    <a:bodyPr/>
                    <a:lstStyle/>
                    <a:p>
                      <a:pPr>
                        <a:lnSpc>
                          <a:spcPct val="107000"/>
                        </a:lnSpc>
                        <a:spcAft>
                          <a:spcPts val="0"/>
                        </a:spcAft>
                      </a:pPr>
                      <a:r>
                        <a:rPr lang="en-029" sz="700" dirty="0">
                          <a:effectLst/>
                          <a:latin typeface="Calibri" charset="0"/>
                          <a:ea typeface="Calibri" charset="0"/>
                          <a:cs typeface="Times New Roman" charset="0"/>
                        </a:rPr>
                        <a:t>Develop better data gathering capacity on key NBP related indicators</a:t>
                      </a:r>
                      <a:endParaRPr lang="en-US" sz="600" dirty="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9910">
                <a:tc>
                  <a:txBody>
                    <a:bodyPr/>
                    <a:lstStyle/>
                    <a:p>
                      <a:pPr>
                        <a:lnSpc>
                          <a:spcPct val="107000"/>
                        </a:lnSpc>
                        <a:spcAft>
                          <a:spcPts val="0"/>
                        </a:spcAft>
                      </a:pPr>
                      <a:r>
                        <a:rPr lang="en-029" sz="700">
                          <a:effectLst/>
                          <a:latin typeface="Calibri" charset="0"/>
                          <a:ea typeface="Calibri" charset="0"/>
                          <a:cs typeface="Times New Roman" charset="0"/>
                        </a:rPr>
                        <a:t>Specific support for demand project design (e-education, OLPF or OLPC, e-government)</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1293">
                <a:tc>
                  <a:txBody>
                    <a:bodyPr/>
                    <a:lstStyle/>
                    <a:p>
                      <a:pPr>
                        <a:lnSpc>
                          <a:spcPct val="107000"/>
                        </a:lnSpc>
                        <a:spcAft>
                          <a:spcPts val="0"/>
                        </a:spcAft>
                      </a:pPr>
                      <a:r>
                        <a:rPr lang="en-029" sz="700">
                          <a:effectLst/>
                          <a:latin typeface="Calibri" charset="0"/>
                          <a:ea typeface="Calibri" charset="0"/>
                          <a:cs typeface="Times New Roman" charset="0"/>
                        </a:rPr>
                        <a:t>Sharing best practices on NBP and USF</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616">
                <a:tc>
                  <a:txBody>
                    <a:bodyPr/>
                    <a:lstStyle/>
                    <a:p>
                      <a:pPr>
                        <a:lnSpc>
                          <a:spcPct val="107000"/>
                        </a:lnSpc>
                        <a:spcAft>
                          <a:spcPts val="0"/>
                        </a:spcAft>
                      </a:pPr>
                      <a:r>
                        <a:rPr lang="en-029" sz="700">
                          <a:effectLst/>
                          <a:latin typeface="Calibri" charset="0"/>
                          <a:ea typeface="Calibri" charset="0"/>
                          <a:cs typeface="Times New Roman" charset="0"/>
                        </a:rPr>
                        <a:t>Policy or project design to ensure additional international bandwidth </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Not an issue</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Not a priority</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2821">
                <a:tc>
                  <a:txBody>
                    <a:bodyPr/>
                    <a:lstStyle/>
                    <a:p>
                      <a:pPr>
                        <a:lnSpc>
                          <a:spcPct val="107000"/>
                        </a:lnSpc>
                        <a:spcAft>
                          <a:spcPts val="0"/>
                        </a:spcAft>
                      </a:pPr>
                      <a:r>
                        <a:rPr lang="en-029" sz="700">
                          <a:effectLst/>
                          <a:latin typeface="Calibri" charset="0"/>
                          <a:ea typeface="Calibri" charset="0"/>
                          <a:cs typeface="Times New Roman" charset="0"/>
                        </a:rPr>
                        <a:t>Technical assistance to develop joint projects (e.g. using USF for regional projects either in supply side, interconnecting neighbouring countries, or demand side )</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46411">
                <a:tc>
                  <a:txBody>
                    <a:bodyPr/>
                    <a:lstStyle/>
                    <a:p>
                      <a:pPr>
                        <a:lnSpc>
                          <a:spcPct val="107000"/>
                        </a:lnSpc>
                        <a:spcAft>
                          <a:spcPts val="0"/>
                        </a:spcAft>
                      </a:pPr>
                      <a:r>
                        <a:rPr lang="en-029" sz="700">
                          <a:effectLst/>
                          <a:latin typeface="Calibri" charset="0"/>
                          <a:ea typeface="Calibri" charset="0"/>
                          <a:cs typeface="Times New Roman" charset="0"/>
                        </a:rPr>
                        <a:t>Technical assistance and support in the use of technology in disaster planning and recovery</a:t>
                      </a:r>
                      <a:endParaRPr lang="en-US" sz="600">
                        <a:effectLst/>
                        <a:latin typeface="Calibri" charset="0"/>
                        <a:ea typeface="Calibri" charset="0"/>
                        <a:cs typeface="Times New Roman" charset="0"/>
                      </a:endParaRP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9616">
                <a:tc>
                  <a:txBody>
                    <a:bodyPr/>
                    <a:lstStyle/>
                    <a:p>
                      <a:pPr>
                        <a:lnSpc>
                          <a:spcPct val="107000"/>
                        </a:lnSpc>
                        <a:spcAft>
                          <a:spcPts val="0"/>
                        </a:spcAft>
                      </a:pPr>
                      <a:r>
                        <a:rPr lang="en-029" sz="700">
                          <a:effectLst/>
                          <a:latin typeface="Calibri" charset="0"/>
                          <a:ea typeface="Calibri" charset="0"/>
                          <a:cs typeface="Times New Roman" charset="0"/>
                        </a:rPr>
                        <a:t>Technical assistance and support in developing cyber security framework including incident response co-ordination</a:t>
                      </a:r>
                      <a:endParaRPr lang="en-US" sz="600">
                        <a:effectLst/>
                        <a:latin typeface="Calibri" charset="0"/>
                        <a:ea typeface="Calibri" charset="0"/>
                        <a:cs typeface="Times New Roman" charset="0"/>
                      </a:endParaRPr>
                    </a:p>
                  </a:txBody>
                  <a:tcPr marL="38011" marR="380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a:effectLst/>
                          <a:latin typeface="Calibri" charset="0"/>
                          <a:ea typeface="Calibri" charset="0"/>
                          <a:cs typeface="Times New Roman" charset="0"/>
                        </a:rPr>
                        <a:t>Yes</a:t>
                      </a:r>
                      <a:endParaRPr lang="en-US" sz="60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029" sz="700" dirty="0">
                          <a:effectLst/>
                          <a:latin typeface="Calibri" charset="0"/>
                          <a:ea typeface="Calibri" charset="0"/>
                          <a:cs typeface="Times New Roman" charset="0"/>
                        </a:rPr>
                        <a:t>Yes</a:t>
                      </a:r>
                      <a:endParaRPr lang="en-US" sz="600" dirty="0">
                        <a:effectLst/>
                        <a:latin typeface="Calibri" charset="0"/>
                        <a:ea typeface="Calibri" charset="0"/>
                        <a:cs typeface="Times New Roman" charset="0"/>
                      </a:endParaRPr>
                    </a:p>
                  </a:txBody>
                  <a:tcPr marL="38011" marR="3801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356778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0116" y="980628"/>
          <a:ext cx="8558013" cy="4961301"/>
        </p:xfrm>
        <a:graphic>
          <a:graphicData uri="http://schemas.openxmlformats.org/drawingml/2006/table">
            <a:tbl>
              <a:tblPr firstRow="1" firstCol="1" bandRow="1">
                <a:tableStyleId>{5C22544A-7EE6-4342-B048-85BDC9FD1C3A}</a:tableStyleId>
              </a:tblPr>
              <a:tblGrid>
                <a:gridCol w="5254580"/>
                <a:gridCol w="907961"/>
                <a:gridCol w="850006"/>
                <a:gridCol w="792051"/>
                <a:gridCol w="753415"/>
              </a:tblGrid>
              <a:tr h="342424">
                <a:tc>
                  <a:txBody>
                    <a:bodyPr/>
                    <a:lstStyle/>
                    <a:p>
                      <a:pPr marL="0" marR="0">
                        <a:lnSpc>
                          <a:spcPct val="107000"/>
                        </a:lnSpc>
                        <a:spcBef>
                          <a:spcPts val="0"/>
                        </a:spcBef>
                        <a:spcAft>
                          <a:spcPts val="800"/>
                        </a:spcAft>
                        <a:tabLst>
                          <a:tab pos="1302385" algn="l"/>
                        </a:tabLst>
                      </a:pPr>
                      <a:r>
                        <a:rPr lang="en-029" sz="1100" dirty="0">
                          <a:effectLst/>
                        </a:rPr>
                        <a:t>Identified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Barbados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Belize*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Jamaica*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Trinidad &amp; </a:t>
                      </a:r>
                      <a:r>
                        <a:rPr lang="en-029" sz="1100" dirty="0" smtClean="0">
                          <a:effectLst/>
                        </a:rPr>
                        <a:t>Tobago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271292">
                <a:tc>
                  <a:txBody>
                    <a:bodyPr/>
                    <a:lstStyle/>
                    <a:p>
                      <a:pPr marL="0" marR="0">
                        <a:lnSpc>
                          <a:spcPct val="107000"/>
                        </a:lnSpc>
                        <a:spcBef>
                          <a:spcPts val="0"/>
                        </a:spcBef>
                        <a:spcAft>
                          <a:spcPts val="800"/>
                        </a:spcAft>
                        <a:tabLst>
                          <a:tab pos="1302385" algn="l"/>
                        </a:tabLst>
                      </a:pPr>
                      <a:r>
                        <a:rPr lang="en-029" sz="1100" dirty="0">
                          <a:effectLst/>
                        </a:rPr>
                        <a:t>Technical assistance (TA) to develop a new or refine an existing NBP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Exists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271292">
                <a:tc>
                  <a:txBody>
                    <a:bodyPr/>
                    <a:lstStyle/>
                    <a:p>
                      <a:pPr marL="0" marR="0">
                        <a:lnSpc>
                          <a:spcPct val="107000"/>
                        </a:lnSpc>
                        <a:spcBef>
                          <a:spcPts val="0"/>
                        </a:spcBef>
                        <a:spcAft>
                          <a:spcPts val="800"/>
                        </a:spcAft>
                        <a:tabLst>
                          <a:tab pos="1302385" algn="l"/>
                        </a:tabLst>
                      </a:pPr>
                      <a:r>
                        <a:rPr lang="en-029" sz="1100" dirty="0">
                          <a:effectLst/>
                        </a:rPr>
                        <a:t>Training / Capacity to develop and implement  a NBP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406940">
                <a:tc>
                  <a:txBody>
                    <a:bodyPr/>
                    <a:lstStyle/>
                    <a:p>
                      <a:pPr marL="0" marR="0">
                        <a:lnSpc>
                          <a:spcPct val="107000"/>
                        </a:lnSpc>
                        <a:spcBef>
                          <a:spcPts val="0"/>
                        </a:spcBef>
                        <a:spcAft>
                          <a:spcPts val="800"/>
                        </a:spcAft>
                        <a:tabLst>
                          <a:tab pos="1302385" algn="l"/>
                        </a:tabLst>
                      </a:pPr>
                      <a:r>
                        <a:rPr lang="en-029" sz="1100" dirty="0">
                          <a:effectLst/>
                        </a:rPr>
                        <a:t>Technical assistance (TA) to develop the institutional framework and coordination mechanism for NBP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516124">
                <a:tc>
                  <a:txBody>
                    <a:bodyPr/>
                    <a:lstStyle/>
                    <a:p>
                      <a:pPr marL="0" marR="0">
                        <a:lnSpc>
                          <a:spcPct val="107000"/>
                        </a:lnSpc>
                        <a:spcBef>
                          <a:spcPts val="0"/>
                        </a:spcBef>
                        <a:spcAft>
                          <a:spcPts val="800"/>
                        </a:spcAft>
                        <a:tabLst>
                          <a:tab pos="1302385" algn="l"/>
                        </a:tabLst>
                      </a:pPr>
                      <a:r>
                        <a:rPr lang="en-029" sz="1100" dirty="0">
                          <a:effectLst/>
                        </a:rPr>
                        <a:t>Actions targeting High political decision levels and policy makers on the strategic importance of  NBP for the countries development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328450">
                <a:tc>
                  <a:txBody>
                    <a:bodyPr/>
                    <a:lstStyle/>
                    <a:p>
                      <a:pPr marL="0" marR="0">
                        <a:lnSpc>
                          <a:spcPct val="107000"/>
                        </a:lnSpc>
                        <a:spcBef>
                          <a:spcPts val="0"/>
                        </a:spcBef>
                        <a:spcAft>
                          <a:spcPts val="800"/>
                        </a:spcAft>
                        <a:tabLst>
                          <a:tab pos="1302385" algn="l"/>
                        </a:tabLst>
                      </a:pPr>
                      <a:r>
                        <a:rPr lang="en-029" sz="1100">
                          <a:effectLst/>
                        </a:rPr>
                        <a:t>Technical assistance to develop new NGN regulations or implementation methods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171212">
                <a:tc>
                  <a:txBody>
                    <a:bodyPr/>
                    <a:lstStyle/>
                    <a:p>
                      <a:pPr marL="0" marR="0">
                        <a:lnSpc>
                          <a:spcPct val="107000"/>
                        </a:lnSpc>
                        <a:spcBef>
                          <a:spcPts val="0"/>
                        </a:spcBef>
                        <a:spcAft>
                          <a:spcPts val="800"/>
                        </a:spcAft>
                        <a:tabLst>
                          <a:tab pos="1302385" algn="l"/>
                        </a:tabLst>
                      </a:pPr>
                      <a:r>
                        <a:rPr lang="en-029" sz="1100">
                          <a:effectLst/>
                        </a:rPr>
                        <a:t>Training / Capacity in NGN regulation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254689">
                <a:tc>
                  <a:txBody>
                    <a:bodyPr/>
                    <a:lstStyle/>
                    <a:p>
                      <a:pPr marL="0" marR="0">
                        <a:lnSpc>
                          <a:spcPct val="107000"/>
                        </a:lnSpc>
                        <a:spcBef>
                          <a:spcPts val="0"/>
                        </a:spcBef>
                        <a:spcAft>
                          <a:spcPts val="800"/>
                        </a:spcAft>
                        <a:tabLst>
                          <a:tab pos="1302385" algn="l"/>
                        </a:tabLst>
                      </a:pPr>
                      <a:r>
                        <a:rPr lang="en-029" sz="1100">
                          <a:effectLst/>
                        </a:rPr>
                        <a:t>Training / Capacity in spectrum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171212">
                <a:tc>
                  <a:txBody>
                    <a:bodyPr/>
                    <a:lstStyle/>
                    <a:p>
                      <a:pPr marL="0" marR="0">
                        <a:lnSpc>
                          <a:spcPct val="107000"/>
                        </a:lnSpc>
                        <a:spcBef>
                          <a:spcPts val="0"/>
                        </a:spcBef>
                        <a:spcAft>
                          <a:spcPts val="800"/>
                        </a:spcAft>
                        <a:tabLst>
                          <a:tab pos="1302385" algn="l"/>
                        </a:tabLst>
                      </a:pPr>
                      <a:r>
                        <a:rPr lang="en-029" sz="1100">
                          <a:effectLst/>
                        </a:rPr>
                        <a:t>Training / Capacity in USF management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171212">
                <a:tc>
                  <a:txBody>
                    <a:bodyPr/>
                    <a:lstStyle/>
                    <a:p>
                      <a:pPr marL="0" marR="0">
                        <a:lnSpc>
                          <a:spcPct val="107000"/>
                        </a:lnSpc>
                        <a:spcBef>
                          <a:spcPts val="0"/>
                        </a:spcBef>
                        <a:spcAft>
                          <a:spcPts val="800"/>
                        </a:spcAft>
                        <a:tabLst>
                          <a:tab pos="1302385" algn="l"/>
                        </a:tabLst>
                      </a:pPr>
                      <a:r>
                        <a:rPr lang="en-029" sz="1100">
                          <a:effectLst/>
                        </a:rPr>
                        <a:t>Technical assistance (TA) to set up the USF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271292">
                <a:tc>
                  <a:txBody>
                    <a:bodyPr/>
                    <a:lstStyle/>
                    <a:p>
                      <a:pPr marL="0" marR="0">
                        <a:lnSpc>
                          <a:spcPct val="107000"/>
                        </a:lnSpc>
                        <a:spcBef>
                          <a:spcPts val="0"/>
                        </a:spcBef>
                        <a:spcAft>
                          <a:spcPts val="800"/>
                        </a:spcAft>
                        <a:tabLst>
                          <a:tab pos="1302385" algn="l"/>
                        </a:tabLst>
                      </a:pPr>
                      <a:r>
                        <a:rPr lang="en-029" sz="1100">
                          <a:effectLst/>
                        </a:rPr>
                        <a:t>Develop better data gathering capacity on key NBP related indicators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385406">
                <a:tc>
                  <a:txBody>
                    <a:bodyPr/>
                    <a:lstStyle/>
                    <a:p>
                      <a:pPr marL="0" marR="0">
                        <a:lnSpc>
                          <a:spcPct val="107000"/>
                        </a:lnSpc>
                        <a:spcBef>
                          <a:spcPts val="0"/>
                        </a:spcBef>
                        <a:spcAft>
                          <a:spcPts val="800"/>
                        </a:spcAft>
                        <a:tabLst>
                          <a:tab pos="1302385" algn="l"/>
                        </a:tabLst>
                      </a:pPr>
                      <a:r>
                        <a:rPr lang="en-029" sz="1100">
                          <a:effectLst/>
                        </a:rPr>
                        <a:t>Specific support for demand project design (e-education, OLPF or OLPC, e-government)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171212">
                <a:tc>
                  <a:txBody>
                    <a:bodyPr/>
                    <a:lstStyle/>
                    <a:p>
                      <a:pPr marL="0" marR="0">
                        <a:lnSpc>
                          <a:spcPct val="107000"/>
                        </a:lnSpc>
                        <a:spcBef>
                          <a:spcPts val="0"/>
                        </a:spcBef>
                        <a:spcAft>
                          <a:spcPts val="800"/>
                        </a:spcAft>
                        <a:tabLst>
                          <a:tab pos="1302385" algn="l"/>
                        </a:tabLst>
                      </a:pPr>
                      <a:r>
                        <a:rPr lang="en-029" sz="1100">
                          <a:effectLst/>
                        </a:rPr>
                        <a:t>Sharing best practices on NBP and USF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271292">
                <a:tc>
                  <a:txBody>
                    <a:bodyPr/>
                    <a:lstStyle/>
                    <a:p>
                      <a:pPr marL="0" marR="0">
                        <a:lnSpc>
                          <a:spcPct val="107000"/>
                        </a:lnSpc>
                        <a:spcBef>
                          <a:spcPts val="0"/>
                        </a:spcBef>
                        <a:spcAft>
                          <a:spcPts val="800"/>
                        </a:spcAft>
                        <a:tabLst>
                          <a:tab pos="1302385" algn="l"/>
                        </a:tabLst>
                      </a:pPr>
                      <a:r>
                        <a:rPr lang="en-029" sz="1100">
                          <a:effectLst/>
                        </a:rPr>
                        <a:t>Policy or project design to ensure additional international bandwidth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r h="908276">
                <a:tc>
                  <a:txBody>
                    <a:bodyPr/>
                    <a:lstStyle/>
                    <a:p>
                      <a:pPr marL="0" marR="0">
                        <a:lnSpc>
                          <a:spcPct val="107000"/>
                        </a:lnSpc>
                        <a:spcBef>
                          <a:spcPts val="0"/>
                        </a:spcBef>
                        <a:spcAft>
                          <a:spcPts val="800"/>
                        </a:spcAft>
                        <a:tabLst>
                          <a:tab pos="1302385" algn="l"/>
                        </a:tabLst>
                      </a:pPr>
                      <a:r>
                        <a:rPr lang="en-029" sz="1100" dirty="0">
                          <a:effectLst/>
                        </a:rPr>
                        <a:t>Technical assistance to develop joint projects (as using USF for regional project either in supply side, interconnecting neighbouring countries, or demand side such as: disaster planning and recovery; cyber security and incident response co-ordination)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a:effectLst/>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c>
                  <a:txBody>
                    <a:bodyPr/>
                    <a:lstStyle/>
                    <a:p>
                      <a:pPr marL="0" marR="0">
                        <a:lnSpc>
                          <a:spcPct val="107000"/>
                        </a:lnSpc>
                        <a:spcBef>
                          <a:spcPts val="0"/>
                        </a:spcBef>
                        <a:spcAft>
                          <a:spcPts val="800"/>
                        </a:spcAft>
                        <a:tabLst>
                          <a:tab pos="1302385" algn="l"/>
                        </a:tabLst>
                      </a:pPr>
                      <a:r>
                        <a:rPr lang="en-029"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807" marR="38807" marT="0" marB="0" anchor="ctr"/>
                </a:tc>
              </a:tr>
            </a:tbl>
          </a:graphicData>
        </a:graphic>
      </p:graphicFrame>
      <p:sp>
        <p:nvSpPr>
          <p:cNvPr id="3" name="Title 1"/>
          <p:cNvSpPr txBox="1">
            <a:spLocks/>
          </p:cNvSpPr>
          <p:nvPr/>
        </p:nvSpPr>
        <p:spPr>
          <a:xfrm>
            <a:off x="914400" y="11128"/>
            <a:ext cx="7923729" cy="868362"/>
          </a:xfrm>
          <a:prstGeom prst="rect">
            <a:avLst/>
          </a:prstGeom>
        </p:spPr>
        <p:txBody>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z="3000" dirty="0" smtClean="0"/>
              <a:t>Identified needs of </a:t>
            </a:r>
            <a:r>
              <a:rPr lang="en-US" sz="3000" dirty="0" smtClean="0"/>
              <a:t>Tranche A Beneficiary Countries</a:t>
            </a:r>
            <a:endParaRPr lang="en-US" sz="3000" dirty="0"/>
          </a:p>
        </p:txBody>
      </p:sp>
    </p:spTree>
    <p:extLst>
      <p:ext uri="{BB962C8B-B14F-4D97-AF65-F5344CB8AC3E}">
        <p14:creationId xmlns:p14="http://schemas.microsoft.com/office/powerpoint/2010/main" val="2632066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Tranche A Country </a:t>
            </a:r>
            <a:r>
              <a:rPr lang="en-US" dirty="0" smtClean="0"/>
              <a:t>Needs</a:t>
            </a:r>
            <a:endParaRPr lang="en-US" dirty="0"/>
          </a:p>
        </p:txBody>
      </p:sp>
      <p:sp>
        <p:nvSpPr>
          <p:cNvPr id="3" name="Content Placeholder 2"/>
          <p:cNvSpPr>
            <a:spLocks noGrp="1"/>
          </p:cNvSpPr>
          <p:nvPr>
            <p:ph idx="1"/>
          </p:nvPr>
        </p:nvSpPr>
        <p:spPr/>
        <p:txBody>
          <a:bodyPr>
            <a:normAutofit lnSpcReduction="10000"/>
          </a:bodyPr>
          <a:lstStyle/>
          <a:p>
            <a:r>
              <a:rPr lang="en-US" dirty="0" smtClean="0"/>
              <a:t>Although only Barbados and Trinidad provided feedback for the table it’s clear that there are common needs across the countries. </a:t>
            </a:r>
          </a:p>
          <a:p>
            <a:r>
              <a:rPr lang="en-US" dirty="0" smtClean="0"/>
              <a:t>In the case of these 2 countries while it is noted that the needs exist, </a:t>
            </a:r>
            <a:r>
              <a:rPr lang="en-US" dirty="0" smtClean="0"/>
              <a:t>it must </a:t>
            </a:r>
            <a:r>
              <a:rPr lang="en-US" dirty="0" smtClean="0"/>
              <a:t>be noted that both are already engaging external agencies to assist technically in the development of broadband strategy and plan. Both substantially advanced.</a:t>
            </a:r>
          </a:p>
          <a:p>
            <a:r>
              <a:rPr lang="en-US" dirty="0" smtClean="0"/>
              <a:t>This leads naturally to the value proposition of a regional construct to resolve these needs</a:t>
            </a:r>
            <a:endParaRPr lang="en-US" dirty="0"/>
          </a:p>
        </p:txBody>
      </p:sp>
    </p:spTree>
    <p:extLst>
      <p:ext uri="{BB962C8B-B14F-4D97-AF65-F5344CB8AC3E}">
        <p14:creationId xmlns:p14="http://schemas.microsoft.com/office/powerpoint/2010/main" val="2968777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Regional Broadband Strategy</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a:t>The current reference framework for a regional Caribbean Broadband strategy is the Regional Digital Development Strategy (RDDS) </a:t>
            </a:r>
            <a:endParaRPr lang="en-US" dirty="0" smtClean="0"/>
          </a:p>
          <a:p>
            <a:r>
              <a:rPr lang="en-US" dirty="0"/>
              <a:t>P</a:t>
            </a:r>
            <a:r>
              <a:rPr lang="en-US" dirty="0" smtClean="0"/>
              <a:t>repared </a:t>
            </a:r>
            <a:r>
              <a:rPr lang="en-US" dirty="0"/>
              <a:t>in 2010 for the CARIFORUM countries (that includes all the 8 countries of BIIPAC). </a:t>
            </a:r>
            <a:r>
              <a:rPr lang="en-US" dirty="0" smtClean="0"/>
              <a:t>Approved </a:t>
            </a:r>
            <a:r>
              <a:rPr lang="en-US" dirty="0"/>
              <a:t>in </a:t>
            </a:r>
            <a:r>
              <a:rPr lang="en-US" dirty="0" smtClean="0"/>
              <a:t>2013</a:t>
            </a:r>
          </a:p>
          <a:p>
            <a:r>
              <a:rPr lang="en-US" dirty="0"/>
              <a:t>Despite being formally approved, the RDSS </a:t>
            </a:r>
            <a:r>
              <a:rPr lang="en-US" dirty="0" smtClean="0"/>
              <a:t>has not </a:t>
            </a:r>
            <a:r>
              <a:rPr lang="en-US" dirty="0"/>
              <a:t>yet </a:t>
            </a:r>
            <a:r>
              <a:rPr lang="en-US" dirty="0" smtClean="0"/>
              <a:t>been implemented</a:t>
            </a:r>
            <a:r>
              <a:rPr lang="en-US" dirty="0"/>
              <a:t>, and no institutional or funding arrangements </a:t>
            </a:r>
            <a:r>
              <a:rPr lang="en-US" dirty="0" smtClean="0"/>
              <a:t>has yet been </a:t>
            </a:r>
            <a:r>
              <a:rPr lang="en-US" dirty="0"/>
              <a:t>established</a:t>
            </a:r>
            <a:r>
              <a:rPr lang="en-US" dirty="0" smtClean="0"/>
              <a:t>.</a:t>
            </a:r>
          </a:p>
          <a:p>
            <a:r>
              <a:rPr lang="en-US" dirty="0" smtClean="0"/>
              <a:t>The CTU </a:t>
            </a:r>
            <a:r>
              <a:rPr lang="en-US" dirty="0"/>
              <a:t>is “Kick-starting the Caribbean ICT </a:t>
            </a:r>
            <a:r>
              <a:rPr lang="en-US" dirty="0" smtClean="0"/>
              <a:t>Space”. Should </a:t>
            </a:r>
            <a:r>
              <a:rPr lang="en-US" dirty="0"/>
              <a:t>deliver a revised RDDS or the above mentioned CARICOM Digital Agenda 2025. </a:t>
            </a:r>
            <a:r>
              <a:rPr lang="en-US" dirty="0" smtClean="0"/>
              <a:t>(Dom Rep will need to be included)</a:t>
            </a:r>
          </a:p>
          <a:p>
            <a:r>
              <a:rPr lang="en-US" dirty="0" smtClean="0"/>
              <a:t>CANTO is headlining a </a:t>
            </a:r>
            <a:r>
              <a:rPr lang="en-US" dirty="0"/>
              <a:t>collaborative regional approach </a:t>
            </a:r>
            <a:r>
              <a:rPr lang="en-US" dirty="0" smtClean="0"/>
              <a:t>which would </a:t>
            </a:r>
            <a:r>
              <a:rPr lang="en-US" dirty="0"/>
              <a:t>mitigate cost, </a:t>
            </a:r>
            <a:r>
              <a:rPr lang="en-US" dirty="0" smtClean="0"/>
              <a:t>afford efficiencies</a:t>
            </a:r>
            <a:r>
              <a:rPr lang="en-US" dirty="0"/>
              <a:t>, and share best practices. </a:t>
            </a:r>
          </a:p>
          <a:p>
            <a:endParaRPr lang="en-US" dirty="0"/>
          </a:p>
          <a:p>
            <a:endParaRPr lang="en-US" dirty="0"/>
          </a:p>
        </p:txBody>
      </p:sp>
    </p:spTree>
    <p:extLst>
      <p:ext uri="{BB962C8B-B14F-4D97-AF65-F5344CB8AC3E}">
        <p14:creationId xmlns:p14="http://schemas.microsoft.com/office/powerpoint/2010/main" val="29812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4111"/>
            <a:ext cx="9097407" cy="58556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18437" name="Title 1"/>
          <p:cNvSpPr txBox="1">
            <a:spLocks noGrp="1"/>
          </p:cNvSpPr>
          <p:nvPr>
            <p:ph type="title"/>
          </p:nvPr>
        </p:nvSpPr>
        <p:spPr>
          <a:xfrm>
            <a:off x="-304800" y="1236"/>
            <a:ext cx="9402207" cy="704259"/>
          </a:xfrm>
        </p:spPr>
        <p:txBody>
          <a:bodyPr/>
          <a:lstStyle/>
          <a:p>
            <a:r>
              <a:rPr lang="en-US" sz="4000" dirty="0" smtClean="0">
                <a:solidFill>
                  <a:schemeClr val="bg1"/>
                </a:solidFill>
                <a:latin typeface="Calibri" charset="0"/>
              </a:rPr>
              <a:t>    </a:t>
            </a:r>
            <a:r>
              <a:rPr sz="3500" dirty="0" smtClean="0">
                <a:solidFill>
                  <a:schemeClr val="bg1"/>
                </a:solidFill>
                <a:latin typeface="Calibri" charset="0"/>
              </a:rPr>
              <a:t>BIIPAC </a:t>
            </a:r>
            <a:r>
              <a:rPr lang="en-US" sz="3500" dirty="0" smtClean="0">
                <a:solidFill>
                  <a:schemeClr val="bg1"/>
                </a:solidFill>
                <a:latin typeface="Calibri" charset="0"/>
              </a:rPr>
              <a:t>Highlights of Completed Work</a:t>
            </a:r>
            <a:endParaRPr sz="3500" dirty="0">
              <a:solidFill>
                <a:schemeClr val="bg1"/>
              </a:solidFill>
              <a:latin typeface="Calibri" charset="0"/>
            </a:endParaRPr>
          </a:p>
        </p:txBody>
      </p:sp>
      <p:sp>
        <p:nvSpPr>
          <p:cNvPr id="18438" name="Content Placeholder 2"/>
          <p:cNvSpPr txBox="1">
            <a:spLocks noGrp="1"/>
          </p:cNvSpPr>
          <p:nvPr>
            <p:ph idx="1"/>
          </p:nvPr>
        </p:nvSpPr>
        <p:spPr>
          <a:xfrm>
            <a:off x="76745" y="685996"/>
            <a:ext cx="9020662" cy="6921593"/>
          </a:xfrm>
        </p:spPr>
        <p:txBody>
          <a:bodyPr>
            <a:normAutofit fontScale="70000" lnSpcReduction="20000"/>
          </a:bodyPr>
          <a:lstStyle/>
          <a:p>
            <a:pPr algn="just">
              <a:buClr>
                <a:srgbClr val="000C42"/>
              </a:buClr>
            </a:pPr>
            <a:r>
              <a:rPr lang="en-US" sz="2200" dirty="0" smtClean="0">
                <a:solidFill>
                  <a:srgbClr val="000C42"/>
                </a:solidFill>
                <a:latin typeface="Calibri" charset="0"/>
              </a:rPr>
              <a:t>Conducted in-person consultations with stakeholders and consequently revised Scope of work. </a:t>
            </a:r>
          </a:p>
          <a:p>
            <a:pPr algn="just">
              <a:buClr>
                <a:srgbClr val="000C42"/>
              </a:buClr>
            </a:pPr>
            <a:r>
              <a:rPr lang="en-US" sz="2200" dirty="0" smtClean="0">
                <a:solidFill>
                  <a:srgbClr val="000C42"/>
                </a:solidFill>
                <a:latin typeface="Calibri" charset="0"/>
              </a:rPr>
              <a:t>Obtained consensus on the remit of the Steering and Technical Committees.</a:t>
            </a:r>
            <a:endParaRPr sz="2200" dirty="0">
              <a:solidFill>
                <a:srgbClr val="000C42"/>
              </a:solidFill>
              <a:latin typeface="Calibri" charset="0"/>
            </a:endParaRPr>
          </a:p>
          <a:p>
            <a:pPr algn="just">
              <a:buClr>
                <a:srgbClr val="000C42"/>
              </a:buClr>
            </a:pPr>
            <a:r>
              <a:rPr lang="en-US" sz="2200" dirty="0" smtClean="0">
                <a:solidFill>
                  <a:srgbClr val="000C42"/>
                </a:solidFill>
                <a:latin typeface="Calibri" charset="0"/>
              </a:rPr>
              <a:t>Revised project budget to include facility for in-person SC and TC Meetings</a:t>
            </a:r>
            <a:endParaRPr sz="2200" dirty="0">
              <a:solidFill>
                <a:srgbClr val="000C42"/>
              </a:solidFill>
              <a:latin typeface="Calibri" charset="0"/>
            </a:endParaRPr>
          </a:p>
          <a:p>
            <a:pPr algn="just">
              <a:buClr>
                <a:srgbClr val="000C42"/>
              </a:buClr>
            </a:pPr>
            <a:r>
              <a:rPr lang="en-US" sz="2200" dirty="0" smtClean="0">
                <a:solidFill>
                  <a:srgbClr val="000C42"/>
                </a:solidFill>
                <a:latin typeface="Calibri" charset="0"/>
              </a:rPr>
              <a:t>Assessed feasibility of extending beneficiary country listing to OECS and Dutch Caribbean countries</a:t>
            </a:r>
          </a:p>
          <a:p>
            <a:pPr algn="just">
              <a:buClr>
                <a:srgbClr val="000C42"/>
              </a:buClr>
            </a:pPr>
            <a:r>
              <a:rPr lang="en-US" sz="2200" dirty="0">
                <a:solidFill>
                  <a:srgbClr val="000C42"/>
                </a:solidFill>
                <a:latin typeface="Calibri" charset="0"/>
              </a:rPr>
              <a:t>Began discussions to ensure seamless transition to implementation of recommendations which will result from BIIPAC. </a:t>
            </a:r>
          </a:p>
          <a:p>
            <a:pPr lvl="1" algn="just">
              <a:buClr>
                <a:srgbClr val="000C42"/>
              </a:buClr>
            </a:pPr>
            <a:r>
              <a:rPr lang="en-US" dirty="0">
                <a:solidFill>
                  <a:srgbClr val="000C42"/>
                </a:solidFill>
                <a:latin typeface="Calibri" charset="0"/>
              </a:rPr>
              <a:t>Cost Quest was invited to the Jan 2014 CANTO </a:t>
            </a:r>
            <a:r>
              <a:rPr lang="en-US" dirty="0" smtClean="0">
                <a:solidFill>
                  <a:srgbClr val="000C42"/>
                </a:solidFill>
                <a:latin typeface="Calibri" charset="0"/>
              </a:rPr>
              <a:t>AGM. Fruitful </a:t>
            </a:r>
            <a:r>
              <a:rPr lang="en-US" dirty="0">
                <a:solidFill>
                  <a:srgbClr val="000C42"/>
                </a:solidFill>
                <a:latin typeface="Calibri" charset="0"/>
              </a:rPr>
              <a:t>discussions were </a:t>
            </a:r>
            <a:r>
              <a:rPr lang="en-US" dirty="0" smtClean="0">
                <a:solidFill>
                  <a:srgbClr val="000C42"/>
                </a:solidFill>
                <a:latin typeface="Calibri" charset="0"/>
              </a:rPr>
              <a:t>had </a:t>
            </a:r>
            <a:r>
              <a:rPr lang="en-US" dirty="0">
                <a:solidFill>
                  <a:srgbClr val="000C42"/>
                </a:solidFill>
                <a:latin typeface="Calibri" charset="0"/>
              </a:rPr>
              <a:t>between them, CANTO, the CTU and IDB and an independent consultant, John Thompson.</a:t>
            </a:r>
          </a:p>
          <a:p>
            <a:pPr lvl="1" algn="just">
              <a:buClr>
                <a:srgbClr val="000C42"/>
              </a:buClr>
            </a:pPr>
            <a:r>
              <a:rPr lang="en-US" dirty="0">
                <a:solidFill>
                  <a:srgbClr val="000C42"/>
                </a:solidFill>
                <a:latin typeface="Calibri" charset="0"/>
              </a:rPr>
              <a:t>Caribbean Development Bank, and regional banks such as </a:t>
            </a:r>
            <a:r>
              <a:rPr lang="en-US" dirty="0" err="1">
                <a:solidFill>
                  <a:srgbClr val="000C42"/>
                </a:solidFill>
                <a:latin typeface="Calibri" charset="0"/>
              </a:rPr>
              <a:t>Scotiabank</a:t>
            </a:r>
            <a:r>
              <a:rPr lang="en-US" dirty="0">
                <a:solidFill>
                  <a:srgbClr val="000C42"/>
                </a:solidFill>
                <a:latin typeface="Calibri" charset="0"/>
              </a:rPr>
              <a:t> invited to SC</a:t>
            </a:r>
          </a:p>
          <a:p>
            <a:pPr algn="just">
              <a:buClr>
                <a:srgbClr val="000C42"/>
              </a:buClr>
            </a:pPr>
            <a:r>
              <a:rPr lang="en-US" sz="2200" dirty="0">
                <a:solidFill>
                  <a:srgbClr val="000C42"/>
                </a:solidFill>
                <a:latin typeface="Calibri" charset="0"/>
              </a:rPr>
              <a:t>Cost Quest is keen on assisting BIIPAC in: </a:t>
            </a:r>
          </a:p>
          <a:p>
            <a:pPr lvl="1" algn="just">
              <a:buClr>
                <a:srgbClr val="000C42"/>
              </a:buClr>
            </a:pPr>
            <a:r>
              <a:rPr lang="en-US" dirty="0">
                <a:solidFill>
                  <a:srgbClr val="000C42"/>
                </a:solidFill>
                <a:latin typeface="Calibri" charset="0"/>
              </a:rPr>
              <a:t>mapping the requirements and </a:t>
            </a:r>
          </a:p>
          <a:p>
            <a:pPr lvl="1" algn="just">
              <a:buClr>
                <a:srgbClr val="000C42"/>
              </a:buClr>
            </a:pPr>
            <a:r>
              <a:rPr lang="en-US" dirty="0">
                <a:solidFill>
                  <a:srgbClr val="000C42"/>
                </a:solidFill>
                <a:latin typeface="Calibri" charset="0"/>
              </a:rPr>
              <a:t>preparing a proposal for the scope of work to present costing figures for deployment of broadband network scenarios</a:t>
            </a:r>
          </a:p>
          <a:p>
            <a:pPr algn="just">
              <a:buClr>
                <a:srgbClr val="000C42"/>
              </a:buClr>
            </a:pPr>
            <a:r>
              <a:rPr lang="en-US" sz="2200" dirty="0">
                <a:solidFill>
                  <a:srgbClr val="000C42"/>
                </a:solidFill>
                <a:latin typeface="Calibri" charset="0"/>
              </a:rPr>
              <a:t>Jan 27-29, 2015 Workshop held for Components 1, 2 and </a:t>
            </a:r>
            <a:r>
              <a:rPr lang="en-US" sz="2200" dirty="0" smtClean="0">
                <a:solidFill>
                  <a:srgbClr val="000C42"/>
                </a:solidFill>
                <a:latin typeface="Calibri" charset="0"/>
              </a:rPr>
              <a:t>3 in Suriname during CANTO’s 2015 AGM</a:t>
            </a:r>
            <a:endParaRPr lang="en-US" sz="2200" dirty="0">
              <a:solidFill>
                <a:srgbClr val="000C42"/>
              </a:solidFill>
              <a:latin typeface="Calibri" charset="0"/>
            </a:endParaRPr>
          </a:p>
          <a:p>
            <a:pPr algn="just">
              <a:buClr>
                <a:srgbClr val="000C42"/>
              </a:buClr>
            </a:pPr>
            <a:r>
              <a:rPr lang="en-US" sz="2200" dirty="0">
                <a:solidFill>
                  <a:srgbClr val="000C42"/>
                </a:solidFill>
                <a:latin typeface="Calibri" charset="0"/>
              </a:rPr>
              <a:t>Strong alliances formed:</a:t>
            </a:r>
          </a:p>
          <a:p>
            <a:pPr lvl="1" algn="just">
              <a:buClr>
                <a:srgbClr val="000C42"/>
              </a:buClr>
            </a:pPr>
            <a:r>
              <a:rPr lang="en-US" dirty="0">
                <a:solidFill>
                  <a:srgbClr val="000C42"/>
                </a:solidFill>
                <a:latin typeface="Calibri" charset="0"/>
              </a:rPr>
              <a:t>Was invited by the ITU and </a:t>
            </a:r>
            <a:r>
              <a:rPr lang="en-US" dirty="0" err="1">
                <a:solidFill>
                  <a:srgbClr val="000C42"/>
                </a:solidFill>
                <a:latin typeface="Calibri" charset="0"/>
              </a:rPr>
              <a:t>Indotel</a:t>
            </a:r>
            <a:r>
              <a:rPr lang="en-US" dirty="0">
                <a:solidFill>
                  <a:srgbClr val="000C42"/>
                </a:solidFill>
                <a:latin typeface="Calibri" charset="0"/>
              </a:rPr>
              <a:t> to speak at the Regional Connectivity Forum </a:t>
            </a:r>
            <a:r>
              <a:rPr lang="en-US" dirty="0">
                <a:latin typeface="Calibri" charset="0"/>
              </a:rPr>
              <a:t>for the Caribbean and Central America, Dec 1, 2014, </a:t>
            </a:r>
            <a:r>
              <a:rPr lang="en-US" dirty="0" err="1">
                <a:solidFill>
                  <a:srgbClr val="000C42"/>
                </a:solidFill>
                <a:latin typeface="Calibri" charset="0"/>
              </a:rPr>
              <a:t>Bavaro</a:t>
            </a:r>
            <a:r>
              <a:rPr lang="en-US" dirty="0">
                <a:solidFill>
                  <a:srgbClr val="000C42"/>
                </a:solidFill>
                <a:latin typeface="Calibri" charset="0"/>
              </a:rPr>
              <a:t>, DR</a:t>
            </a:r>
          </a:p>
          <a:p>
            <a:pPr lvl="1" algn="just">
              <a:buClr>
                <a:srgbClr val="000C42"/>
              </a:buClr>
            </a:pPr>
            <a:r>
              <a:rPr lang="en-US" dirty="0">
                <a:solidFill>
                  <a:srgbClr val="000C42"/>
                </a:solidFill>
                <a:latin typeface="Calibri" charset="0"/>
              </a:rPr>
              <a:t>Was invited by the CTU to present at CARCIP SC Meeting on Oct 28, </a:t>
            </a:r>
            <a:r>
              <a:rPr lang="en-US" dirty="0" smtClean="0">
                <a:solidFill>
                  <a:srgbClr val="000C42"/>
                </a:solidFill>
                <a:latin typeface="Calibri" charset="0"/>
              </a:rPr>
              <a:t>2014</a:t>
            </a:r>
          </a:p>
          <a:p>
            <a:pPr lvl="1" algn="just">
              <a:buClr>
                <a:srgbClr val="000C42"/>
              </a:buClr>
            </a:pPr>
            <a:r>
              <a:rPr lang="en-US" dirty="0" smtClean="0">
                <a:solidFill>
                  <a:srgbClr val="000C42"/>
                </a:solidFill>
                <a:latin typeface="Calibri" charset="0"/>
              </a:rPr>
              <a:t>Other Caribbean ICT organizations sit on the BIIPAC SC</a:t>
            </a:r>
          </a:p>
          <a:p>
            <a:pPr lvl="1" algn="just">
              <a:buClr>
                <a:srgbClr val="000C42"/>
              </a:buClr>
            </a:pPr>
            <a:r>
              <a:rPr lang="en-US" dirty="0" smtClean="0">
                <a:solidFill>
                  <a:srgbClr val="000C42"/>
                </a:solidFill>
                <a:latin typeface="Calibri" charset="0"/>
              </a:rPr>
              <a:t>Was invited by the IDB to present at May 2015 IIC and &amp; IDB Workshop and closed door Caribbean regulators meeting</a:t>
            </a:r>
            <a:endParaRPr lang="en-US" dirty="0">
              <a:solidFill>
                <a:srgbClr val="000C42"/>
              </a:solidFill>
              <a:latin typeface="Calibri" charset="0"/>
            </a:endParaRPr>
          </a:p>
          <a:p>
            <a:pPr algn="just">
              <a:buClr>
                <a:srgbClr val="000C42"/>
              </a:buClr>
            </a:pPr>
            <a:endParaRPr lang="en-US" sz="4000" dirty="0">
              <a:solidFill>
                <a:srgbClr val="000C42"/>
              </a:solidFill>
              <a:latin typeface="Calibri" charset="0"/>
            </a:endParaRPr>
          </a:p>
          <a:p>
            <a:pPr algn="just">
              <a:buClr>
                <a:srgbClr val="000C42"/>
              </a:buClr>
            </a:pPr>
            <a:endParaRPr lang="en-US" sz="2500" dirty="0">
              <a:solidFill>
                <a:srgbClr val="000C42"/>
              </a:solidFill>
              <a:latin typeface="Calibri" charset="0"/>
            </a:endParaRPr>
          </a:p>
          <a:p>
            <a:pPr algn="just">
              <a:buClr>
                <a:srgbClr val="000C42"/>
              </a:buClr>
            </a:pPr>
            <a:endParaRPr lang="en-US" sz="2500" dirty="0">
              <a:solidFill>
                <a:srgbClr val="000C42"/>
              </a:solidFill>
              <a:latin typeface="Calibri" charset="0"/>
            </a:endParaRPr>
          </a:p>
          <a:p>
            <a:pPr marL="0" indent="0" algn="just">
              <a:buClr>
                <a:srgbClr val="000C42"/>
              </a:buClr>
              <a:buNone/>
            </a:pPr>
            <a:endParaRPr lang="en-US" sz="2000" dirty="0">
              <a:solidFill>
                <a:srgbClr val="000C42"/>
              </a:solidFill>
              <a:latin typeface="Calibri" charset="0"/>
            </a:endParaRPr>
          </a:p>
          <a:p>
            <a:pPr algn="just">
              <a:buClr>
                <a:srgbClr val="000C42"/>
              </a:buClr>
            </a:pPr>
            <a:endParaRPr lang="en-US" sz="2000" dirty="0" smtClean="0">
              <a:solidFill>
                <a:srgbClr val="000C42"/>
              </a:solidFill>
              <a:latin typeface="Calibri" charset="0"/>
            </a:endParaRPr>
          </a:p>
        </p:txBody>
      </p:sp>
    </p:spTree>
    <p:extLst>
      <p:ext uri="{BB962C8B-B14F-4D97-AF65-F5344CB8AC3E}">
        <p14:creationId xmlns:p14="http://schemas.microsoft.com/office/powerpoint/2010/main" val="2263720715"/>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330236926"/>
              </p:ext>
            </p:extLst>
          </p:nvPr>
        </p:nvGraphicFramePr>
        <p:xfrm>
          <a:off x="337930" y="998347"/>
          <a:ext cx="8365534" cy="575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0" y="0"/>
            <a:ext cx="9144000" cy="729012"/>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4000" dirty="0" smtClean="0">
                <a:solidFill>
                  <a:srgbClr val="FFFFFF"/>
                </a:solidFill>
                <a:latin typeface="Calibri"/>
                <a:cs typeface="Calibri"/>
              </a:rPr>
              <a:t>Key Results of BIIPAC</a:t>
            </a:r>
            <a:endParaRPr lang="en-US" sz="4000" dirty="0">
              <a:solidFill>
                <a:srgbClr val="FFFFFF"/>
              </a:solidFill>
              <a:latin typeface="Calibri"/>
              <a:cs typeface="Calibri"/>
            </a:endParaRPr>
          </a:p>
        </p:txBody>
      </p:sp>
    </p:spTree>
    <p:extLst>
      <p:ext uri="{BB962C8B-B14F-4D97-AF65-F5344CB8AC3E}">
        <p14:creationId xmlns:p14="http://schemas.microsoft.com/office/powerpoint/2010/main" val="3385781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4111"/>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18437" name="Title 1"/>
          <p:cNvSpPr txBox="1">
            <a:spLocks noGrp="1"/>
          </p:cNvSpPr>
          <p:nvPr>
            <p:ph type="title"/>
          </p:nvPr>
        </p:nvSpPr>
        <p:spPr>
          <a:xfrm>
            <a:off x="-304800" y="1236"/>
            <a:ext cx="9448800" cy="980898"/>
          </a:xfrm>
        </p:spPr>
        <p:txBody>
          <a:bodyPr/>
          <a:lstStyle/>
          <a:p>
            <a:r>
              <a:rPr lang="en-US" sz="4000" dirty="0" smtClean="0">
                <a:solidFill>
                  <a:schemeClr val="bg1"/>
                </a:solidFill>
                <a:latin typeface="Calibri" charset="0"/>
              </a:rPr>
              <a:t>    </a:t>
            </a:r>
            <a:r>
              <a:rPr sz="3500" dirty="0" smtClean="0">
                <a:solidFill>
                  <a:schemeClr val="bg1"/>
                </a:solidFill>
                <a:latin typeface="Calibri" charset="0"/>
              </a:rPr>
              <a:t>BIIPAC </a:t>
            </a:r>
            <a:r>
              <a:rPr lang="en-US" sz="3500" dirty="0" smtClean="0">
                <a:solidFill>
                  <a:schemeClr val="bg1"/>
                </a:solidFill>
                <a:latin typeface="Calibri" charset="0"/>
              </a:rPr>
              <a:t>-Lessons Learned</a:t>
            </a:r>
            <a:endParaRPr sz="3500" dirty="0">
              <a:solidFill>
                <a:schemeClr val="bg1"/>
              </a:solidFill>
              <a:latin typeface="Calibri" charset="0"/>
            </a:endParaRPr>
          </a:p>
        </p:txBody>
      </p:sp>
      <p:sp>
        <p:nvSpPr>
          <p:cNvPr id="18438" name="Content Placeholder 2"/>
          <p:cNvSpPr txBox="1">
            <a:spLocks noGrp="1"/>
          </p:cNvSpPr>
          <p:nvPr>
            <p:ph idx="1"/>
          </p:nvPr>
        </p:nvSpPr>
        <p:spPr>
          <a:xfrm>
            <a:off x="228600" y="1371599"/>
            <a:ext cx="8788400" cy="5247341"/>
          </a:xfrm>
        </p:spPr>
        <p:txBody>
          <a:bodyPr>
            <a:normAutofit fontScale="92500" lnSpcReduction="10000"/>
          </a:bodyPr>
          <a:lstStyle/>
          <a:p>
            <a:pPr algn="just">
              <a:buClr>
                <a:srgbClr val="000C42"/>
              </a:buClr>
            </a:pPr>
            <a:r>
              <a:rPr lang="en-US" sz="2000" dirty="0" smtClean="0">
                <a:solidFill>
                  <a:srgbClr val="000C42"/>
                </a:solidFill>
                <a:latin typeface="Calibri" charset="0"/>
              </a:rPr>
              <a:t>Critical to take initiatives to ensure implementation of project recommendations before project completion</a:t>
            </a:r>
          </a:p>
          <a:p>
            <a:pPr algn="just">
              <a:buClr>
                <a:srgbClr val="000C42"/>
              </a:buClr>
            </a:pPr>
            <a:r>
              <a:rPr lang="en-US" sz="2000" dirty="0" smtClean="0">
                <a:solidFill>
                  <a:srgbClr val="000C42"/>
                </a:solidFill>
                <a:latin typeface="Calibri" charset="0"/>
              </a:rPr>
              <a:t>Implementation planning must be underscored by PPPP modus </a:t>
            </a:r>
          </a:p>
          <a:p>
            <a:pPr algn="just">
              <a:buClr>
                <a:srgbClr val="000C42"/>
              </a:buClr>
            </a:pPr>
            <a:r>
              <a:rPr lang="en-US" sz="2000" dirty="0" smtClean="0">
                <a:solidFill>
                  <a:srgbClr val="000C42"/>
                </a:solidFill>
                <a:latin typeface="Calibri" charset="0"/>
              </a:rPr>
              <a:t>Many bureaucratic issues obtain when dealing with Pan-Caribbean projects</a:t>
            </a:r>
          </a:p>
          <a:p>
            <a:pPr algn="just">
              <a:buClr>
                <a:srgbClr val="000C42"/>
              </a:buClr>
            </a:pPr>
            <a:r>
              <a:rPr lang="en-US" sz="2000" dirty="0" smtClean="0">
                <a:solidFill>
                  <a:srgbClr val="000C42"/>
                </a:solidFill>
                <a:latin typeface="Calibri" charset="0"/>
              </a:rPr>
              <a:t>Communication between funders, executing agencies and beneficiary countries must be maintained at a high level to ensure the </a:t>
            </a:r>
            <a:r>
              <a:rPr lang="en-US" sz="2000" dirty="0" err="1" smtClean="0">
                <a:solidFill>
                  <a:srgbClr val="000C42"/>
                </a:solidFill>
                <a:latin typeface="Calibri" charset="0"/>
              </a:rPr>
              <a:t>prjt</a:t>
            </a:r>
            <a:r>
              <a:rPr lang="en-US" sz="2000" dirty="0" smtClean="0">
                <a:solidFill>
                  <a:srgbClr val="000C42"/>
                </a:solidFill>
                <a:latin typeface="Calibri" charset="0"/>
              </a:rPr>
              <a:t> is successfully managed</a:t>
            </a:r>
          </a:p>
          <a:p>
            <a:pPr algn="just">
              <a:buClr>
                <a:srgbClr val="000C42"/>
              </a:buClr>
            </a:pPr>
            <a:r>
              <a:rPr lang="en-US" sz="2000" dirty="0" smtClean="0">
                <a:solidFill>
                  <a:srgbClr val="000C42"/>
                </a:solidFill>
                <a:latin typeface="Calibri" charset="0"/>
              </a:rPr>
              <a:t>Focus must be on the entire Caribbean whilst respecting the nuances of each</a:t>
            </a:r>
            <a:endParaRPr lang="en-US" sz="2000" dirty="0">
              <a:solidFill>
                <a:srgbClr val="000C42"/>
              </a:solidFill>
              <a:latin typeface="Calibri" charset="0"/>
            </a:endParaRPr>
          </a:p>
          <a:p>
            <a:pPr algn="just">
              <a:buClr>
                <a:srgbClr val="000C42"/>
              </a:buClr>
            </a:pPr>
            <a:r>
              <a:rPr lang="en-US" sz="2000" dirty="0" smtClean="0">
                <a:solidFill>
                  <a:srgbClr val="000C42"/>
                </a:solidFill>
                <a:latin typeface="Calibri" charset="0"/>
              </a:rPr>
              <a:t>Local experts must vet project to ensure it is relevant to domestic realities and attune the TORs accordingly</a:t>
            </a:r>
          </a:p>
          <a:p>
            <a:pPr algn="just">
              <a:buClr>
                <a:srgbClr val="000C42"/>
              </a:buClr>
            </a:pPr>
            <a:r>
              <a:rPr lang="en-US" sz="2000" dirty="0" smtClean="0">
                <a:solidFill>
                  <a:srgbClr val="000C42"/>
                </a:solidFill>
                <a:latin typeface="Calibri" charset="0"/>
              </a:rPr>
              <a:t>Project’s content is very relevant for the region and has already effected vital knowledge sharing</a:t>
            </a:r>
            <a:endParaRPr sz="2000" dirty="0">
              <a:solidFill>
                <a:srgbClr val="000C42"/>
              </a:solidFill>
              <a:latin typeface="Calibri" charset="0"/>
            </a:endParaRPr>
          </a:p>
          <a:p>
            <a:pPr algn="just">
              <a:buClr>
                <a:srgbClr val="000C42"/>
              </a:buClr>
            </a:pPr>
            <a:r>
              <a:rPr lang="en-US" sz="2000" b="1" dirty="0" smtClean="0">
                <a:solidFill>
                  <a:srgbClr val="FF6600"/>
                </a:solidFill>
                <a:latin typeface="Calibri" charset="0"/>
              </a:rPr>
              <a:t>Where there’s a will, there is a way</a:t>
            </a:r>
            <a:endParaRPr sz="2000" dirty="0">
              <a:solidFill>
                <a:srgbClr val="000C42"/>
              </a:solidFill>
              <a:latin typeface="Calibri" charset="0"/>
            </a:endParaRPr>
          </a:p>
        </p:txBody>
      </p:sp>
    </p:spTree>
    <p:extLst>
      <p:ext uri="{BB962C8B-B14F-4D97-AF65-F5344CB8AC3E}">
        <p14:creationId xmlns:p14="http://schemas.microsoft.com/office/powerpoint/2010/main" val="2978619003"/>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dirty="0">
              <a:solidFill>
                <a:srgbClr val="FFFFFF"/>
              </a:solidFill>
            </a:endParaRPr>
          </a:p>
        </p:txBody>
      </p:sp>
      <p:sp>
        <p:nvSpPr>
          <p:cNvPr id="2" name="Title 1"/>
          <p:cNvSpPr>
            <a:spLocks noGrp="1"/>
          </p:cNvSpPr>
          <p:nvPr>
            <p:ph type="title"/>
          </p:nvPr>
        </p:nvSpPr>
        <p:spPr>
          <a:xfrm>
            <a:off x="914400" y="122241"/>
            <a:ext cx="7313613" cy="868362"/>
          </a:xfrm>
        </p:spPr>
        <p:txBody>
          <a:bodyPr/>
          <a:lstStyle/>
          <a:p>
            <a:r>
              <a:rPr lang="en-US" dirty="0" smtClean="0">
                <a:solidFill>
                  <a:srgbClr val="FFFFFF"/>
                </a:solidFill>
                <a:latin typeface="Calibri"/>
                <a:cs typeface="Calibri"/>
              </a:rPr>
              <a:t>BIIPAC Objectives</a:t>
            </a:r>
            <a:endParaRPr lang="en-US" dirty="0">
              <a:solidFill>
                <a:srgbClr val="FFFFFF"/>
              </a:solidFill>
              <a:latin typeface="Calibri"/>
              <a:cs typeface="Calibri"/>
            </a:endParaRPr>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dirty="0">
                <a:latin typeface="Calibri"/>
                <a:cs typeface="Calibri"/>
              </a:rPr>
              <a:t>S</a:t>
            </a:r>
            <a:r>
              <a:rPr lang="en-US" dirty="0" smtClean="0">
                <a:latin typeface="Calibri"/>
                <a:cs typeface="Calibri"/>
              </a:rPr>
              <a:t>upport </a:t>
            </a:r>
            <a:r>
              <a:rPr lang="en-US" dirty="0">
                <a:latin typeface="Calibri"/>
                <a:cs typeface="Calibri"/>
              </a:rPr>
              <a:t>the design of national broadband strategies in the Caribbean </a:t>
            </a:r>
          </a:p>
          <a:p>
            <a:pPr>
              <a:buFont typeface="+mj-lt"/>
              <a:buAutoNum type="arabicPeriod"/>
            </a:pPr>
            <a:r>
              <a:rPr lang="en-US" dirty="0" smtClean="0">
                <a:latin typeface="Calibri"/>
                <a:cs typeface="Calibri"/>
              </a:rPr>
              <a:t>Identify </a:t>
            </a:r>
            <a:r>
              <a:rPr lang="en-US" dirty="0">
                <a:latin typeface="Calibri"/>
                <a:cs typeface="Calibri"/>
              </a:rPr>
              <a:t>the regional aspects that need to be incorporated into these strategies to support the Caribbean </a:t>
            </a:r>
            <a:r>
              <a:rPr lang="en-US" dirty="0" smtClean="0">
                <a:latin typeface="Calibri"/>
                <a:cs typeface="Calibri"/>
              </a:rPr>
              <a:t>as </a:t>
            </a:r>
            <a:r>
              <a:rPr lang="en-US" dirty="0">
                <a:latin typeface="Calibri"/>
                <a:cs typeface="Calibri"/>
              </a:rPr>
              <a:t>it evolves towards universality in broadband access and service, regardless of </a:t>
            </a:r>
            <a:endParaRPr lang="en-US" dirty="0" smtClean="0">
              <a:latin typeface="Calibri"/>
              <a:cs typeface="Calibri"/>
            </a:endParaRPr>
          </a:p>
          <a:p>
            <a:pPr lvl="1"/>
            <a:r>
              <a:rPr lang="en-US" dirty="0" smtClean="0">
                <a:latin typeface="Calibri"/>
                <a:cs typeface="Calibri"/>
              </a:rPr>
              <a:t>the </a:t>
            </a:r>
            <a:r>
              <a:rPr lang="en-US" dirty="0">
                <a:latin typeface="Calibri"/>
                <a:cs typeface="Calibri"/>
              </a:rPr>
              <a:t>location (</a:t>
            </a:r>
            <a:r>
              <a:rPr lang="en-US" dirty="0">
                <a:solidFill>
                  <a:srgbClr val="FF0000"/>
                </a:solidFill>
                <a:latin typeface="Calibri"/>
                <a:cs typeface="Calibri"/>
              </a:rPr>
              <a:t>ubiquity</a:t>
            </a:r>
            <a:r>
              <a:rPr lang="en-US" dirty="0">
                <a:latin typeface="Calibri"/>
                <a:cs typeface="Calibri"/>
              </a:rPr>
              <a:t>) or </a:t>
            </a:r>
            <a:r>
              <a:rPr lang="en-US" dirty="0" smtClean="0">
                <a:latin typeface="Calibri"/>
                <a:cs typeface="Calibri"/>
              </a:rPr>
              <a:t>the</a:t>
            </a:r>
          </a:p>
          <a:p>
            <a:pPr lvl="1"/>
            <a:r>
              <a:rPr lang="en-US" dirty="0" smtClean="0">
                <a:latin typeface="Calibri"/>
                <a:cs typeface="Calibri"/>
              </a:rPr>
              <a:t> </a:t>
            </a:r>
            <a:r>
              <a:rPr lang="en-US" dirty="0">
                <a:latin typeface="Calibri"/>
                <a:cs typeface="Calibri"/>
              </a:rPr>
              <a:t>social strata (</a:t>
            </a:r>
            <a:r>
              <a:rPr lang="en-US" dirty="0">
                <a:solidFill>
                  <a:srgbClr val="FF0000"/>
                </a:solidFill>
                <a:latin typeface="Calibri"/>
                <a:cs typeface="Calibri"/>
              </a:rPr>
              <a:t>equity</a:t>
            </a:r>
            <a:r>
              <a:rPr lang="en-US" dirty="0" smtClean="0">
                <a:latin typeface="Calibri"/>
                <a:cs typeface="Calibri"/>
              </a:rPr>
              <a:t>)</a:t>
            </a:r>
            <a:r>
              <a:rPr lang="en-US" dirty="0">
                <a:latin typeface="Calibri"/>
                <a:cs typeface="Calibri"/>
              </a:rPr>
              <a:t> </a:t>
            </a:r>
          </a:p>
          <a:p>
            <a:pPr>
              <a:buFont typeface="+mj-lt"/>
              <a:buAutoNum type="arabicPeriod"/>
            </a:pPr>
            <a:r>
              <a:rPr lang="en-US" dirty="0" smtClean="0">
                <a:latin typeface="Calibri"/>
                <a:cs typeface="Calibri"/>
              </a:rPr>
              <a:t>Better understand the status of Broadband infrastructural layout throughout the Caribbean</a:t>
            </a:r>
            <a:endParaRPr lang="en-US" dirty="0">
              <a:latin typeface="Calibri"/>
              <a:cs typeface="Calibri"/>
            </a:endParaRPr>
          </a:p>
        </p:txBody>
      </p:sp>
    </p:spTree>
    <p:extLst>
      <p:ext uri="{BB962C8B-B14F-4D97-AF65-F5344CB8AC3E}">
        <p14:creationId xmlns:p14="http://schemas.microsoft.com/office/powerpoint/2010/main" val="11662157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4800" dirty="0" smtClean="0">
                <a:solidFill>
                  <a:srgbClr val="FFFFFF"/>
                </a:solidFill>
                <a:latin typeface="Calibri"/>
                <a:cs typeface="Calibri"/>
              </a:rPr>
              <a:t>Thank you!</a:t>
            </a:r>
            <a:endParaRPr lang="en-US" sz="4800" dirty="0">
              <a:solidFill>
                <a:srgbClr val="FFFFFF"/>
              </a:solidFill>
              <a:latin typeface="Calibri"/>
              <a:cs typeface="Calibri"/>
            </a:endParaRPr>
          </a:p>
        </p:txBody>
      </p:sp>
      <p:sp>
        <p:nvSpPr>
          <p:cNvPr id="21510" name="Title 1"/>
          <p:cNvSpPr txBox="1">
            <a:spLocks noGrp="1"/>
          </p:cNvSpPr>
          <p:nvPr>
            <p:ph type="title"/>
          </p:nvPr>
        </p:nvSpPr>
        <p:spPr>
          <a:xfrm>
            <a:off x="914400" y="1905000"/>
            <a:ext cx="7313613" cy="868363"/>
          </a:xfrm>
        </p:spPr>
        <p:txBody>
          <a:bodyPr/>
          <a:lstStyle/>
          <a:p>
            <a:r>
              <a:rPr sz="8000">
                <a:solidFill>
                  <a:srgbClr val="000C42"/>
                </a:solidFill>
                <a:latin typeface="Calibri" charset="0"/>
              </a:rPr>
              <a:t>	</a:t>
            </a:r>
          </a:p>
        </p:txBody>
      </p:sp>
      <p:sp>
        <p:nvSpPr>
          <p:cNvPr id="21511" name="Rectangle 9"/>
          <p:cNvSpPr>
            <a:spLocks noChangeArrowheads="1"/>
          </p:cNvSpPr>
          <p:nvPr/>
        </p:nvSpPr>
        <p:spPr bwMode="auto">
          <a:xfrm>
            <a:off x="361950" y="1877192"/>
            <a:ext cx="774150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0" hangingPunct="0"/>
            <a:r>
              <a:rPr lang="en-US" sz="2800" b="1" dirty="0" smtClean="0">
                <a:solidFill>
                  <a:srgbClr val="1F497D"/>
                </a:solidFill>
                <a:latin typeface="Arial" charset="0"/>
                <a:cs typeface="Calibri" charset="0"/>
              </a:rPr>
              <a:t>Ayanna </a:t>
            </a:r>
            <a:r>
              <a:rPr lang="en-US" sz="2800" b="1" smtClean="0">
                <a:solidFill>
                  <a:srgbClr val="1F497D"/>
                </a:solidFill>
                <a:latin typeface="Arial" charset="0"/>
                <a:cs typeface="Calibri" charset="0"/>
              </a:rPr>
              <a:t>T. Samuels</a:t>
            </a:r>
            <a:endParaRPr lang="en-US" sz="2800" dirty="0"/>
          </a:p>
          <a:p>
            <a:pPr algn="ctr" eaLnBrk="0" hangingPunct="0"/>
            <a:r>
              <a:rPr lang="en-US" sz="2800" dirty="0" smtClean="0">
                <a:solidFill>
                  <a:srgbClr val="1F497D"/>
                </a:solidFill>
                <a:latin typeface="Arial" charset="0"/>
                <a:cs typeface="Calibri" charset="0"/>
              </a:rPr>
              <a:t>Regional Coordinator, BIIPAC</a:t>
            </a:r>
          </a:p>
          <a:p>
            <a:pPr algn="ctr" eaLnBrk="0" hangingPunct="0"/>
            <a:endParaRPr lang="en-US" sz="2800" dirty="0" smtClean="0">
              <a:solidFill>
                <a:srgbClr val="1F497D"/>
              </a:solidFill>
              <a:latin typeface="Arial" charset="0"/>
              <a:cs typeface="Calibri" charset="0"/>
            </a:endParaRPr>
          </a:p>
          <a:p>
            <a:pPr algn="ctr" eaLnBrk="0" hangingPunct="0"/>
            <a:r>
              <a:rPr lang="en-US" sz="2800" dirty="0" smtClean="0">
                <a:solidFill>
                  <a:srgbClr val="1F497D"/>
                </a:solidFill>
                <a:latin typeface="Arial" charset="0"/>
                <a:cs typeface="Calibri" charset="0"/>
              </a:rPr>
              <a:t>International ICT4D Consultant</a:t>
            </a:r>
          </a:p>
          <a:p>
            <a:pPr algn="ctr" eaLnBrk="0" hangingPunct="0"/>
            <a:r>
              <a:rPr lang="en-US" sz="2800" dirty="0" smtClean="0">
                <a:solidFill>
                  <a:srgbClr val="1F497D"/>
                </a:solidFill>
                <a:latin typeface="Arial" charset="0"/>
                <a:cs typeface="Calibri" charset="0"/>
              </a:rPr>
              <a:t>Technology Policy Specialist</a:t>
            </a:r>
          </a:p>
          <a:p>
            <a:pPr eaLnBrk="0" hangingPunct="0"/>
            <a:endParaRPr lang="en-US" sz="4000" dirty="0"/>
          </a:p>
        </p:txBody>
      </p:sp>
      <p:sp>
        <p:nvSpPr>
          <p:cNvPr id="21513" name="Rectangle 10"/>
          <p:cNvSpPr>
            <a:spLocks noChangeArrowheads="1"/>
          </p:cNvSpPr>
          <p:nvPr/>
        </p:nvSpPr>
        <p:spPr bwMode="auto">
          <a:xfrm>
            <a:off x="371475" y="4520395"/>
            <a:ext cx="87725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eaLnBrk="0" hangingPunct="0"/>
            <a:r>
              <a:rPr lang="pt-BR" sz="2800" dirty="0">
                <a:solidFill>
                  <a:srgbClr val="1F497D"/>
                </a:solidFill>
                <a:latin typeface="Arial" charset="0"/>
                <a:cs typeface="Calibri" charset="0"/>
              </a:rPr>
              <a:t>+</a:t>
            </a:r>
            <a:r>
              <a:rPr lang="pt-BR" sz="2800" dirty="0" smtClean="0">
                <a:solidFill>
                  <a:srgbClr val="1F497D"/>
                </a:solidFill>
                <a:latin typeface="Arial" charset="0"/>
                <a:cs typeface="Calibri" charset="0"/>
              </a:rPr>
              <a:t>1.876.383.1204 (mobile)</a:t>
            </a:r>
            <a:endParaRPr lang="en-US" sz="2800" dirty="0"/>
          </a:p>
          <a:p>
            <a:pPr algn="ctr" eaLnBrk="0" hangingPunct="0"/>
            <a:r>
              <a:rPr lang="en-US" sz="2800" dirty="0" smtClean="0">
                <a:solidFill>
                  <a:srgbClr val="1F497D"/>
                </a:solidFill>
                <a:latin typeface="Arial" charset="0"/>
                <a:cs typeface="Calibri" charset="0"/>
                <a:hlinkClick r:id="rId2"/>
              </a:rPr>
              <a:t>asamuels@canto.org</a:t>
            </a:r>
            <a:endParaRPr lang="en-US" sz="2800" dirty="0" smtClean="0">
              <a:solidFill>
                <a:srgbClr val="1F497D"/>
              </a:solidFill>
              <a:latin typeface="Arial" charset="0"/>
              <a:cs typeface="Calibri" charset="0"/>
            </a:endParaRPr>
          </a:p>
          <a:p>
            <a:pPr algn="ctr" eaLnBrk="0" hangingPunct="0"/>
            <a:r>
              <a:rPr lang="en-US" sz="2800" dirty="0" err="1" smtClean="0">
                <a:solidFill>
                  <a:srgbClr val="1F497D"/>
                </a:solidFill>
                <a:latin typeface="Arial" charset="0"/>
                <a:cs typeface="Calibri" charset="0"/>
              </a:rPr>
              <a:t>www.ayannasamuels.com</a:t>
            </a:r>
            <a:endParaRPr lang="en-US" sz="2800" dirty="0"/>
          </a:p>
        </p:txBody>
      </p:sp>
    </p:spTree>
    <p:extLst>
      <p:ext uri="{BB962C8B-B14F-4D97-AF65-F5344CB8AC3E}">
        <p14:creationId xmlns:p14="http://schemas.microsoft.com/office/powerpoint/2010/main" val="237338802"/>
      </p:ext>
    </p:extLst>
  </p:cSld>
  <p:clrMapOvr>
    <a:masterClrMapping/>
  </p:clrMapOvr>
  <p:transition xmlns:p14="http://schemas.microsoft.com/office/powerpoint/2010/main" advClick="0" advTm="10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862564" y="179288"/>
            <a:ext cx="7988244" cy="868362"/>
          </a:xfrm>
        </p:spPr>
        <p:txBody>
          <a:bodyPr/>
          <a:lstStyle/>
          <a:p>
            <a:r>
              <a:rPr lang="en-US" sz="3700" dirty="0" smtClean="0">
                <a:solidFill>
                  <a:srgbClr val="FFFFFF"/>
                </a:solidFill>
                <a:latin typeface="Calibri"/>
                <a:cs typeface="Calibri"/>
              </a:rPr>
              <a:t>BIIPAC Steering &amp; Technical Committees</a:t>
            </a:r>
            <a:endParaRPr lang="en-US" sz="3700" dirty="0">
              <a:solidFill>
                <a:srgbClr val="FFFFFF"/>
              </a:solidFill>
              <a:latin typeface="Calibri"/>
              <a:cs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0363361"/>
              </p:ext>
            </p:extLst>
          </p:nvPr>
        </p:nvGraphicFramePr>
        <p:xfrm>
          <a:off x="127000" y="1255713"/>
          <a:ext cx="8231188" cy="5400040"/>
        </p:xfrm>
        <a:graphic>
          <a:graphicData uri="http://schemas.openxmlformats.org/drawingml/2006/table">
            <a:tbl>
              <a:tblPr firstRow="1" bandRow="1">
                <a:tableStyleId>{5C22544A-7EE6-4342-B048-85BDC9FD1C3A}</a:tableStyleId>
              </a:tblPr>
              <a:tblGrid>
                <a:gridCol w="4115594"/>
                <a:gridCol w="4115594"/>
              </a:tblGrid>
              <a:tr h="370840">
                <a:tc>
                  <a:txBody>
                    <a:bodyPr/>
                    <a:lstStyle/>
                    <a:p>
                      <a:r>
                        <a:rPr lang="en-US" dirty="0" smtClean="0"/>
                        <a:t>Steering</a:t>
                      </a:r>
                      <a:r>
                        <a:rPr lang="en-US" baseline="0" dirty="0" smtClean="0"/>
                        <a:t> Committee  (SC)</a:t>
                      </a:r>
                      <a:endParaRPr lang="en-US" dirty="0"/>
                    </a:p>
                  </a:txBody>
                  <a:tcPr/>
                </a:tc>
                <a:tc>
                  <a:txBody>
                    <a:bodyPr/>
                    <a:lstStyle/>
                    <a:p>
                      <a:r>
                        <a:rPr lang="en-US" dirty="0" smtClean="0"/>
                        <a:t>Technical Committee (TC)</a:t>
                      </a:r>
                      <a:endParaRPr lang="en-US" dirty="0"/>
                    </a:p>
                  </a:txBody>
                  <a:tcPr/>
                </a:tc>
              </a:tr>
              <a:tr h="466416">
                <a:tc>
                  <a:txBody>
                    <a:bodyPr/>
                    <a:lstStyle/>
                    <a:p>
                      <a:r>
                        <a:rPr lang="en-US" dirty="0" smtClean="0"/>
                        <a:t>Ensure the overall coordination and decision</a:t>
                      </a:r>
                      <a:r>
                        <a:rPr lang="en-US" baseline="0" dirty="0" smtClean="0"/>
                        <a:t> making</a:t>
                      </a:r>
                      <a:endParaRPr lang="en-US" dirty="0"/>
                    </a:p>
                  </a:txBody>
                  <a:tcPr/>
                </a:tc>
                <a:tc>
                  <a:txBody>
                    <a:bodyPr/>
                    <a:lstStyle/>
                    <a:p>
                      <a:r>
                        <a:rPr lang="en-US" dirty="0" smtClean="0"/>
                        <a:t>Coordinate project activities with other relevant national institutions and agencies </a:t>
                      </a:r>
                    </a:p>
                  </a:txBody>
                  <a:tcPr/>
                </a:tc>
              </a:tr>
              <a:tr h="370840">
                <a:tc>
                  <a:txBody>
                    <a:bodyPr/>
                    <a:lstStyle/>
                    <a:p>
                      <a:r>
                        <a:rPr lang="en-US" dirty="0" smtClean="0"/>
                        <a:t>Facilitate cooperation among relevant</a:t>
                      </a:r>
                      <a:r>
                        <a:rPr lang="en-US" baseline="0" dirty="0" smtClean="0"/>
                        <a:t> </a:t>
                      </a:r>
                      <a:r>
                        <a:rPr lang="en-US" dirty="0" smtClean="0"/>
                        <a:t>institutions in the provision of data</a:t>
                      </a:r>
                      <a:endParaRPr lang="en-US" dirty="0"/>
                    </a:p>
                  </a:txBody>
                  <a:tcPr/>
                </a:tc>
                <a:tc>
                  <a:txBody>
                    <a:bodyPr/>
                    <a:lstStyle/>
                    <a:p>
                      <a:r>
                        <a:rPr lang="en-US" dirty="0" smtClean="0"/>
                        <a:t>Liaise with the consultants and act as a link to other pertinent national institutions</a:t>
                      </a:r>
                    </a:p>
                  </a:txBody>
                  <a:tcPr/>
                </a:tc>
              </a:tr>
              <a:tr h="370840">
                <a:tc>
                  <a:txBody>
                    <a:bodyPr/>
                    <a:lstStyle/>
                    <a:p>
                      <a:r>
                        <a:rPr lang="en-US" dirty="0" smtClean="0"/>
                        <a:t>Suggest TC members &amp; other tech resources</a:t>
                      </a:r>
                      <a:r>
                        <a:rPr lang="en-US" baseline="0" dirty="0" smtClean="0"/>
                        <a:t> </a:t>
                      </a:r>
                      <a:endParaRPr lang="en-US" dirty="0" smtClean="0"/>
                    </a:p>
                  </a:txBody>
                  <a:tcPr/>
                </a:tc>
                <a:tc>
                  <a:txBody>
                    <a:bodyPr/>
                    <a:lstStyle/>
                    <a:p>
                      <a:r>
                        <a:rPr lang="en-US" dirty="0" smtClean="0"/>
                        <a:t>Provide all required info to the consultants to enable the completion of their tasks</a:t>
                      </a:r>
                      <a:endParaRPr lang="en-US" dirty="0"/>
                    </a:p>
                  </a:txBody>
                  <a:tcPr/>
                </a:tc>
              </a:tr>
              <a:tr h="370840">
                <a:tc>
                  <a:txBody>
                    <a:bodyPr/>
                    <a:lstStyle/>
                    <a:p>
                      <a:r>
                        <a:rPr lang="en-US" dirty="0" smtClean="0"/>
                        <a:t>Inform relevant country stakeholders on issues</a:t>
                      </a:r>
                    </a:p>
                  </a:txBody>
                  <a:tcPr/>
                </a:tc>
                <a:tc>
                  <a:txBody>
                    <a:bodyPr/>
                    <a:lstStyle/>
                    <a:p>
                      <a:r>
                        <a:rPr lang="en-US" dirty="0" smtClean="0"/>
                        <a:t>Review and provide inputs to the submitted deliverables </a:t>
                      </a:r>
                      <a:endParaRPr lang="en-US" dirty="0"/>
                    </a:p>
                  </a:txBody>
                  <a:tcPr/>
                </a:tc>
              </a:tr>
              <a:tr h="370840">
                <a:tc>
                  <a:txBody>
                    <a:bodyPr/>
                    <a:lstStyle/>
                    <a:p>
                      <a:r>
                        <a:rPr lang="en-US" dirty="0" smtClean="0"/>
                        <a:t>Approve the work plan and the tentative schedule of meetings</a:t>
                      </a:r>
                    </a:p>
                  </a:txBody>
                  <a:tcPr/>
                </a:tc>
                <a:tc>
                  <a:txBody>
                    <a:bodyPr/>
                    <a:lstStyle/>
                    <a:p>
                      <a:r>
                        <a:rPr lang="en-US" dirty="0" smtClean="0"/>
                        <a:t>Keep the SC and the respective authorities informed on BIIPAC developments</a:t>
                      </a:r>
                    </a:p>
                  </a:txBody>
                  <a:tcPr/>
                </a:tc>
              </a:tr>
              <a:tr h="370840">
                <a:tc>
                  <a:txBody>
                    <a:bodyPr/>
                    <a:lstStyle/>
                    <a:p>
                      <a:r>
                        <a:rPr lang="en-US" dirty="0" smtClean="0"/>
                        <a:t>Analyze, harmonize and approve the national strategies in order to facilitate their future implementation in a regional context</a:t>
                      </a:r>
                      <a:endParaRPr lang="en-US" dirty="0"/>
                    </a:p>
                  </a:txBody>
                  <a:tcPr/>
                </a:tc>
                <a:tc>
                  <a:txBody>
                    <a:bodyPr/>
                    <a:lstStyle/>
                    <a:p>
                      <a:r>
                        <a:rPr lang="en-US" dirty="0" smtClean="0"/>
                        <a:t>Transmit any observations, concerns and suggestions to ensure the achievement of the  project’s objectives. </a:t>
                      </a:r>
                    </a:p>
                  </a:txBody>
                  <a:tcPr/>
                </a:tc>
              </a:tr>
              <a:tr h="370840">
                <a:tc>
                  <a:txBody>
                    <a:bodyPr/>
                    <a:lstStyle/>
                    <a:p>
                      <a:r>
                        <a:rPr lang="en-US" dirty="0" smtClean="0"/>
                        <a:t>Take necessary action to support the activities and the work of the TC</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264645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4" name="TextBox 7"/>
          <p:cNvSpPr txBox="1"/>
          <p:nvPr/>
        </p:nvSpPr>
        <p:spPr>
          <a:xfrm>
            <a:off x="609600" y="1317977"/>
            <a:ext cx="7848600" cy="923330"/>
          </a:xfrm>
          <a:prstGeom prst="rect">
            <a:avLst/>
          </a:prstGeom>
          <a:noFill/>
          <a:ln>
            <a:noFill/>
          </a:ln>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285750" indent="-285750" algn="just" eaLnBrk="1" hangingPunct="1">
              <a:buFont typeface="Arial"/>
              <a:buChar char="•"/>
            </a:pPr>
            <a:r>
              <a:rPr lang="en-US" dirty="0" smtClean="0">
                <a:solidFill>
                  <a:srgbClr val="002060"/>
                </a:solidFill>
              </a:rPr>
              <a:t>The BIIPAC project’s terms </a:t>
            </a:r>
            <a:r>
              <a:rPr lang="en-US" dirty="0">
                <a:solidFill>
                  <a:srgbClr val="002060"/>
                </a:solidFill>
              </a:rPr>
              <a:t>of reference </a:t>
            </a:r>
            <a:r>
              <a:rPr lang="en-US" dirty="0" smtClean="0">
                <a:solidFill>
                  <a:srgbClr val="002060"/>
                </a:solidFill>
              </a:rPr>
              <a:t>(TORs) exist at </a:t>
            </a:r>
            <a:r>
              <a:rPr lang="en-US" dirty="0" err="1" smtClean="0">
                <a:solidFill>
                  <a:srgbClr val="002060"/>
                </a:solidFill>
              </a:rPr>
              <a:t>www.canto.org</a:t>
            </a:r>
            <a:endParaRPr lang="en-US" dirty="0" smtClean="0">
              <a:solidFill>
                <a:srgbClr val="002060"/>
              </a:solidFill>
            </a:endParaRPr>
          </a:p>
          <a:p>
            <a:pPr marL="285750" indent="-285750" algn="just" eaLnBrk="1" hangingPunct="1">
              <a:buFont typeface="Arial"/>
              <a:buChar char="•"/>
            </a:pPr>
            <a:r>
              <a:rPr lang="en-US" dirty="0" smtClean="0">
                <a:solidFill>
                  <a:srgbClr val="002060"/>
                </a:solidFill>
              </a:rPr>
              <a:t>The TORs define the </a:t>
            </a:r>
            <a:r>
              <a:rPr lang="en-US" dirty="0">
                <a:solidFill>
                  <a:srgbClr val="002060"/>
                </a:solidFill>
              </a:rPr>
              <a:t>activities to be undertaken and the products to be delivered under </a:t>
            </a:r>
            <a:r>
              <a:rPr lang="en-US" dirty="0" smtClean="0">
                <a:solidFill>
                  <a:srgbClr val="002060"/>
                </a:solidFill>
              </a:rPr>
              <a:t>each component</a:t>
            </a:r>
            <a:endParaRPr lang="en-US" dirty="0">
              <a:solidFill>
                <a:srgbClr val="002060"/>
              </a:solidFill>
            </a:endParaRPr>
          </a:p>
        </p:txBody>
      </p:sp>
      <p:sp>
        <p:nvSpPr>
          <p:cNvPr id="3078" name="TextBox 6"/>
          <p:cNvSpPr txBox="1">
            <a:spLocks noChangeArrowheads="1"/>
          </p:cNvSpPr>
          <p:nvPr/>
        </p:nvSpPr>
        <p:spPr bwMode="auto">
          <a:xfrm>
            <a:off x="381000" y="304801"/>
            <a:ext cx="825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000000"/>
                </a:solidFill>
                <a:latin typeface="Calibri" charset="0"/>
                <a:ea typeface="ＭＳ Ｐゴシック" charset="0"/>
              </a:defRPr>
            </a:lvl1pPr>
            <a:lvl2pPr>
              <a:defRPr sz="2800">
                <a:solidFill>
                  <a:srgbClr val="000000"/>
                </a:solidFill>
                <a:latin typeface="Calibri" charset="0"/>
                <a:ea typeface="ＭＳ Ｐゴシック" charset="0"/>
              </a:defRPr>
            </a:lvl2pPr>
            <a:lvl3pPr>
              <a:defRPr sz="2400">
                <a:solidFill>
                  <a:srgbClr val="000000"/>
                </a:solidFill>
                <a:latin typeface="Calibri" charset="0"/>
                <a:ea typeface="ＭＳ Ｐゴシック" charset="0"/>
              </a:defRPr>
            </a:lvl3pPr>
            <a:lvl4pPr>
              <a:defRPr sz="2000">
                <a:solidFill>
                  <a:srgbClr val="000000"/>
                </a:solidFill>
                <a:latin typeface="Calibri" charset="0"/>
                <a:ea typeface="ＭＳ Ｐゴシック" charset="0"/>
              </a:defRPr>
            </a:lvl4pPr>
            <a:lvl5pPr>
              <a:defRPr sz="2000">
                <a:solidFill>
                  <a:srgbClr val="000000"/>
                </a:solidFill>
                <a:latin typeface="Calibri" charset="0"/>
                <a:ea typeface="ＭＳ Ｐゴシック" charset="0"/>
              </a:defRPr>
            </a:lvl5pPr>
            <a:lvl6pPr hangingPunct="0">
              <a:defRPr sz="2000">
                <a:solidFill>
                  <a:srgbClr val="000000"/>
                </a:solidFill>
                <a:latin typeface="Calibri" charset="0"/>
                <a:ea typeface="ＭＳ Ｐゴシック" charset="0"/>
              </a:defRPr>
            </a:lvl6pPr>
            <a:lvl7pPr hangingPunct="0">
              <a:defRPr sz="2000">
                <a:solidFill>
                  <a:srgbClr val="000000"/>
                </a:solidFill>
                <a:latin typeface="Calibri" charset="0"/>
                <a:ea typeface="ＭＳ Ｐゴシック" charset="0"/>
              </a:defRPr>
            </a:lvl7pPr>
            <a:lvl8pPr hangingPunct="0">
              <a:defRPr sz="2000">
                <a:solidFill>
                  <a:srgbClr val="000000"/>
                </a:solidFill>
                <a:latin typeface="Calibri" charset="0"/>
                <a:ea typeface="ＭＳ Ｐゴシック" charset="0"/>
              </a:defRPr>
            </a:lvl8pPr>
            <a:lvl9pPr hangingPunct="0">
              <a:defRPr sz="2000">
                <a:solidFill>
                  <a:srgbClr val="000000"/>
                </a:solidFill>
                <a:latin typeface="Calibri" charset="0"/>
                <a:ea typeface="ＭＳ Ｐゴシック" charset="0"/>
              </a:defRPr>
            </a:lvl9pPr>
          </a:lstStyle>
          <a:p>
            <a:pPr algn="ctr"/>
            <a:r>
              <a:rPr lang="en-US" sz="4000" dirty="0" smtClean="0">
                <a:solidFill>
                  <a:schemeClr val="bg1"/>
                </a:solidFill>
              </a:rPr>
              <a:t>The BIIPAC Project’s 4 Components</a:t>
            </a:r>
            <a:endParaRPr lang="en-US" sz="4000" dirty="0">
              <a:solidFill>
                <a:schemeClr val="bg1"/>
              </a:solidFill>
            </a:endParaRPr>
          </a:p>
        </p:txBody>
      </p:sp>
      <p:graphicFrame>
        <p:nvGraphicFramePr>
          <p:cNvPr id="8" name="Diagram 7"/>
          <p:cNvGraphicFramePr/>
          <p:nvPr>
            <p:extLst>
              <p:ext uri="{D42A27DB-BD31-4B8C-83A1-F6EECF244321}">
                <p14:modId xmlns:p14="http://schemas.microsoft.com/office/powerpoint/2010/main" val="3729796895"/>
              </p:ext>
            </p:extLst>
          </p:nvPr>
        </p:nvGraphicFramePr>
        <p:xfrm>
          <a:off x="381000" y="2100954"/>
          <a:ext cx="8610599" cy="143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owchart: Merge 8"/>
          <p:cNvSpPr/>
          <p:nvPr/>
        </p:nvSpPr>
        <p:spPr>
          <a:xfrm>
            <a:off x="788988" y="3494064"/>
            <a:ext cx="7494587" cy="2014426"/>
          </a:xfrm>
          <a:prstGeom prst="flowChartMer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b="1" dirty="0"/>
          </a:p>
          <a:p>
            <a:pPr algn="ctr" fontAlgn="auto">
              <a:spcBef>
                <a:spcPts val="0"/>
              </a:spcBef>
              <a:spcAft>
                <a:spcPts val="0"/>
              </a:spcAft>
              <a:defRPr/>
            </a:pPr>
            <a:r>
              <a:rPr lang="en-US" sz="2000" b="1" dirty="0" smtClean="0"/>
              <a:t>Laying of groundwork for increased broadband penetration and usage</a:t>
            </a:r>
            <a:endParaRPr lang="en-US" sz="2000" b="1" dirty="0"/>
          </a:p>
        </p:txBody>
      </p:sp>
      <p:graphicFrame>
        <p:nvGraphicFramePr>
          <p:cNvPr id="10" name="Diagram 9"/>
          <p:cNvGraphicFramePr/>
          <p:nvPr>
            <p:extLst>
              <p:ext uri="{D42A27DB-BD31-4B8C-83A1-F6EECF244321}">
                <p14:modId xmlns:p14="http://schemas.microsoft.com/office/powerpoint/2010/main" val="171278045"/>
              </p:ext>
            </p:extLst>
          </p:nvPr>
        </p:nvGraphicFramePr>
        <p:xfrm>
          <a:off x="422960" y="5536098"/>
          <a:ext cx="8610599" cy="1258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65549080"/>
      </p:ext>
    </p:extLst>
  </p:cSld>
  <p:clrMapOvr>
    <a:masterClrMapping/>
  </p:clrMapOvr>
  <p:transition xmlns:p14="http://schemas.microsoft.com/office/powerpoint/2010/main" advTm="15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914400" y="62666"/>
            <a:ext cx="7313613" cy="868362"/>
          </a:xfrm>
        </p:spPr>
        <p:txBody>
          <a:bodyPr/>
          <a:lstStyle/>
          <a:p>
            <a:r>
              <a:rPr lang="en-US" sz="4000" dirty="0">
                <a:solidFill>
                  <a:srgbClr val="FFFFFF"/>
                </a:solidFill>
                <a:latin typeface="Calibri"/>
                <a:cs typeface="Calibri"/>
              </a:rPr>
              <a:t>Broadband Diagnosis and Infrastructure Maps</a:t>
            </a:r>
          </a:p>
        </p:txBody>
      </p:sp>
      <p:sp>
        <p:nvSpPr>
          <p:cNvPr id="3" name="Content Placeholder 2"/>
          <p:cNvSpPr>
            <a:spLocks noGrp="1"/>
          </p:cNvSpPr>
          <p:nvPr>
            <p:ph idx="1"/>
          </p:nvPr>
        </p:nvSpPr>
        <p:spPr>
          <a:xfrm>
            <a:off x="4289778" y="1114472"/>
            <a:ext cx="4599459" cy="5795652"/>
          </a:xfrm>
        </p:spPr>
        <p:txBody>
          <a:bodyPr>
            <a:normAutofit fontScale="85000" lnSpcReduction="10000"/>
          </a:bodyPr>
          <a:lstStyle/>
          <a:p>
            <a:pPr>
              <a:buFont typeface="Courier New"/>
              <a:buChar char="o"/>
            </a:pPr>
            <a:r>
              <a:rPr lang="en-US" dirty="0" smtClean="0">
                <a:latin typeface="Calibri"/>
                <a:cs typeface="Calibri"/>
              </a:rPr>
              <a:t>Relationship </a:t>
            </a:r>
            <a:r>
              <a:rPr lang="en-US" dirty="0">
                <a:latin typeface="Calibri"/>
                <a:cs typeface="Calibri"/>
              </a:rPr>
              <a:t>between broadband and key </a:t>
            </a:r>
            <a:r>
              <a:rPr lang="en-US" dirty="0" smtClean="0">
                <a:latin typeface="Calibri"/>
                <a:cs typeface="Calibri"/>
              </a:rPr>
              <a:t>country specific </a:t>
            </a:r>
            <a:r>
              <a:rPr lang="en-US" dirty="0">
                <a:latin typeface="Calibri"/>
                <a:cs typeface="Calibri"/>
              </a:rPr>
              <a:t>socio-demographic variables</a:t>
            </a:r>
            <a:endParaRPr lang="en-US" dirty="0" smtClean="0">
              <a:latin typeface="Calibri"/>
              <a:cs typeface="Calibri"/>
            </a:endParaRPr>
          </a:p>
          <a:p>
            <a:pPr>
              <a:buFont typeface="Courier New"/>
              <a:buChar char="o"/>
            </a:pPr>
            <a:r>
              <a:rPr lang="en-US" dirty="0">
                <a:latin typeface="Calibri"/>
                <a:cs typeface="Calibri"/>
              </a:rPr>
              <a:t>Other utility </a:t>
            </a:r>
            <a:r>
              <a:rPr lang="en-US" dirty="0" smtClean="0">
                <a:latin typeface="Calibri"/>
                <a:cs typeface="Calibri"/>
              </a:rPr>
              <a:t>infrastructure contributions</a:t>
            </a:r>
            <a:endParaRPr lang="en-US" dirty="0">
              <a:latin typeface="Calibri"/>
              <a:cs typeface="Calibri"/>
            </a:endParaRPr>
          </a:p>
          <a:p>
            <a:pPr>
              <a:buFont typeface="Courier New"/>
              <a:buChar char="o"/>
            </a:pPr>
            <a:r>
              <a:rPr lang="en-US" dirty="0" smtClean="0">
                <a:latin typeface="Calibri"/>
                <a:cs typeface="Calibri"/>
              </a:rPr>
              <a:t>Identification of the </a:t>
            </a:r>
            <a:r>
              <a:rPr lang="en-US" dirty="0">
                <a:latin typeface="Calibri"/>
                <a:cs typeface="Calibri"/>
              </a:rPr>
              <a:t>fastest way to reach </a:t>
            </a:r>
            <a:r>
              <a:rPr lang="en-US" dirty="0" smtClean="0">
                <a:latin typeface="Calibri"/>
                <a:cs typeface="Calibri"/>
              </a:rPr>
              <a:t>universality</a:t>
            </a:r>
          </a:p>
          <a:p>
            <a:pPr>
              <a:buFont typeface="Courier New"/>
              <a:buChar char="o"/>
            </a:pPr>
            <a:r>
              <a:rPr lang="en-US" dirty="0" smtClean="0">
                <a:latin typeface="Calibri"/>
                <a:cs typeface="Calibri"/>
              </a:rPr>
              <a:t>Monitoring of existing </a:t>
            </a:r>
            <a:r>
              <a:rPr lang="en-US" dirty="0">
                <a:latin typeface="Calibri"/>
                <a:cs typeface="Calibri"/>
              </a:rPr>
              <a:t>ICT projects</a:t>
            </a:r>
          </a:p>
          <a:p>
            <a:pPr>
              <a:buFont typeface="Courier New"/>
              <a:buChar char="o"/>
            </a:pPr>
            <a:r>
              <a:rPr lang="en-US" dirty="0" smtClean="0">
                <a:latin typeface="Calibri"/>
                <a:cs typeface="Calibri"/>
              </a:rPr>
              <a:t>Classification </a:t>
            </a:r>
            <a:r>
              <a:rPr lang="en-US" dirty="0">
                <a:latin typeface="Calibri"/>
                <a:cs typeface="Calibri"/>
              </a:rPr>
              <a:t>of geographic areas based on their penetration </a:t>
            </a:r>
            <a:r>
              <a:rPr lang="en-US" dirty="0" smtClean="0">
                <a:latin typeface="Calibri"/>
                <a:cs typeface="Calibri"/>
              </a:rPr>
              <a:t>rates</a:t>
            </a:r>
          </a:p>
          <a:p>
            <a:pPr>
              <a:buFont typeface="Courier New"/>
              <a:buChar char="o"/>
            </a:pPr>
            <a:r>
              <a:rPr lang="en-US" dirty="0" smtClean="0">
                <a:latin typeface="Calibri"/>
                <a:cs typeface="Calibri"/>
              </a:rPr>
              <a:t>Increased awareness of key players</a:t>
            </a:r>
            <a:endParaRPr lang="en-US" dirty="0">
              <a:latin typeface="Calibri"/>
              <a:cs typeface="Calibri"/>
            </a:endParaRPr>
          </a:p>
          <a:p>
            <a:pPr>
              <a:buFont typeface="Courier New"/>
              <a:buChar char="o"/>
            </a:pPr>
            <a:r>
              <a:rPr lang="en-US" dirty="0">
                <a:latin typeface="Calibri"/>
                <a:cs typeface="Calibri"/>
              </a:rPr>
              <a:t>P</a:t>
            </a:r>
            <a:r>
              <a:rPr lang="en-US" dirty="0" smtClean="0">
                <a:latin typeface="Calibri"/>
                <a:cs typeface="Calibri"/>
              </a:rPr>
              <a:t>ublic </a:t>
            </a:r>
            <a:r>
              <a:rPr lang="en-US" dirty="0">
                <a:latin typeface="Calibri"/>
                <a:cs typeface="Calibri"/>
              </a:rPr>
              <a:t>policy recommendations for each </a:t>
            </a:r>
            <a:r>
              <a:rPr lang="en-US" dirty="0" smtClean="0">
                <a:latin typeface="Calibri"/>
                <a:cs typeface="Calibri"/>
              </a:rPr>
              <a:t>government </a:t>
            </a:r>
            <a:r>
              <a:rPr lang="en-US" dirty="0">
                <a:latin typeface="Calibri"/>
                <a:cs typeface="Calibri"/>
              </a:rPr>
              <a:t>on how to </a:t>
            </a:r>
            <a:r>
              <a:rPr lang="en-US" dirty="0" smtClean="0">
                <a:latin typeface="Calibri"/>
                <a:cs typeface="Calibri"/>
              </a:rPr>
              <a:t>accelerate </a:t>
            </a:r>
            <a:r>
              <a:rPr lang="en-US" dirty="0">
                <a:latin typeface="Calibri"/>
                <a:cs typeface="Calibri"/>
              </a:rPr>
              <a:t>the penetration rate and usage of broadband services. </a:t>
            </a:r>
            <a:endParaRPr lang="en-US" dirty="0" smtClean="0">
              <a:latin typeface="Calibri"/>
              <a:cs typeface="Calibri"/>
            </a:endParaRPr>
          </a:p>
          <a:p>
            <a:pPr marL="0" indent="0">
              <a:buNone/>
            </a:pPr>
            <a:endParaRPr lang="en-US" dirty="0" smtClean="0"/>
          </a:p>
        </p:txBody>
      </p:sp>
      <p:pic>
        <p:nvPicPr>
          <p:cNvPr id="4" name="Picture 8" descr="http://cdn.morguefile.com/imageData/public/files/j/jdurham/preview/fldr_2009_07_01/file83012464784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322888"/>
            <a:ext cx="3827815"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107" y="4633181"/>
            <a:ext cx="4108671" cy="769441"/>
          </a:xfrm>
          <a:prstGeom prst="rect">
            <a:avLst/>
          </a:prstGeom>
          <a:noFill/>
        </p:spPr>
        <p:txBody>
          <a:bodyPr wrap="square" rtlCol="0">
            <a:spAutoFit/>
          </a:bodyPr>
          <a:lstStyle/>
          <a:p>
            <a:r>
              <a:rPr lang="en-US" sz="2200" dirty="0" smtClean="0">
                <a:solidFill>
                  <a:srgbClr val="FF6600"/>
                </a:solidFill>
                <a:latin typeface="Calibri"/>
                <a:cs typeface="Calibri"/>
              </a:rPr>
              <a:t>Work commenced in Jan ‘14 and ended in May ‘15</a:t>
            </a:r>
            <a:endParaRPr lang="en-US" sz="2200" dirty="0">
              <a:solidFill>
                <a:srgbClr val="FF6600"/>
              </a:solidFill>
              <a:latin typeface="Calibri"/>
              <a:cs typeface="Calibri"/>
            </a:endParaRPr>
          </a:p>
        </p:txBody>
      </p:sp>
      <p:sp>
        <p:nvSpPr>
          <p:cNvPr id="5" name="TextBox 4"/>
          <p:cNvSpPr txBox="1"/>
          <p:nvPr/>
        </p:nvSpPr>
        <p:spPr>
          <a:xfrm>
            <a:off x="141107" y="5596928"/>
            <a:ext cx="3845154" cy="1015663"/>
          </a:xfrm>
          <a:prstGeom prst="rect">
            <a:avLst/>
          </a:prstGeom>
          <a:noFill/>
        </p:spPr>
        <p:txBody>
          <a:bodyPr wrap="square" rtlCol="0">
            <a:spAutoFit/>
          </a:bodyPr>
          <a:lstStyle/>
          <a:p>
            <a:pPr marL="285750" indent="-285750">
              <a:buFont typeface="Courier New"/>
              <a:buChar char="o"/>
            </a:pPr>
            <a:r>
              <a:rPr lang="en-US" sz="2000" dirty="0" smtClean="0">
                <a:latin typeface="Calibri"/>
                <a:cs typeface="Calibri"/>
              </a:rPr>
              <a:t>Broadband affordability analysis</a:t>
            </a:r>
          </a:p>
          <a:p>
            <a:pPr marL="285750" indent="-285750">
              <a:buFont typeface="Courier New"/>
              <a:buChar char="o"/>
            </a:pPr>
            <a:r>
              <a:rPr lang="en-US" sz="2000" dirty="0" smtClean="0">
                <a:latin typeface="Calibri"/>
                <a:cs typeface="Calibri"/>
              </a:rPr>
              <a:t>Provision of data for digiLAC Platform</a:t>
            </a:r>
            <a:endParaRPr lang="en-US" sz="2000" dirty="0">
              <a:latin typeface="Calibri"/>
              <a:cs typeface="Calibri"/>
            </a:endParaRPr>
          </a:p>
        </p:txBody>
      </p:sp>
    </p:spTree>
    <p:extLst>
      <p:ext uri="{BB962C8B-B14F-4D97-AF65-F5344CB8AC3E}">
        <p14:creationId xmlns:p14="http://schemas.microsoft.com/office/powerpoint/2010/main" val="232849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endParaRPr lang="en-US">
              <a:solidFill>
                <a:srgbClr val="FFFFFF"/>
              </a:solidFill>
            </a:endParaRPr>
          </a:p>
        </p:txBody>
      </p:sp>
      <p:sp>
        <p:nvSpPr>
          <p:cNvPr id="2" name="Title 1"/>
          <p:cNvSpPr>
            <a:spLocks noGrp="1"/>
          </p:cNvSpPr>
          <p:nvPr>
            <p:ph type="title"/>
          </p:nvPr>
        </p:nvSpPr>
        <p:spPr>
          <a:xfrm>
            <a:off x="914400" y="62666"/>
            <a:ext cx="7313613" cy="868362"/>
          </a:xfrm>
        </p:spPr>
        <p:txBody>
          <a:bodyPr/>
          <a:lstStyle/>
          <a:p>
            <a:r>
              <a:rPr lang="en-US" sz="3000" dirty="0" smtClean="0">
                <a:solidFill>
                  <a:srgbClr val="FFFFFF"/>
                </a:solidFill>
                <a:latin typeface="Calibri"/>
                <a:cs typeface="Calibri"/>
              </a:rPr>
              <a:t>Structure of BIIPAC Comp 1’s Report Structure</a:t>
            </a:r>
            <a:endParaRPr lang="en-US" sz="3000" dirty="0">
              <a:solidFill>
                <a:srgbClr val="FFFFFF"/>
              </a:solidFill>
              <a:latin typeface="Calibri"/>
              <a:cs typeface="Calibri"/>
            </a:endParaRPr>
          </a:p>
        </p:txBody>
      </p:sp>
      <p:sp>
        <p:nvSpPr>
          <p:cNvPr id="3" name="Content Placeholder 2"/>
          <p:cNvSpPr>
            <a:spLocks noGrp="1"/>
          </p:cNvSpPr>
          <p:nvPr>
            <p:ph idx="1"/>
          </p:nvPr>
        </p:nvSpPr>
        <p:spPr>
          <a:xfrm>
            <a:off x="510780" y="1256322"/>
            <a:ext cx="8378457" cy="5653802"/>
          </a:xfrm>
        </p:spPr>
        <p:txBody>
          <a:bodyPr>
            <a:normAutofit/>
          </a:bodyPr>
          <a:lstStyle/>
          <a:p>
            <a:pPr>
              <a:buFont typeface="Courier New"/>
              <a:buChar char="o"/>
            </a:pPr>
            <a:r>
              <a:rPr lang="en-US" dirty="0" smtClean="0">
                <a:latin typeface="Calibri"/>
                <a:cs typeface="Calibri"/>
              </a:rPr>
              <a:t>Analysis of general situation </a:t>
            </a:r>
            <a:r>
              <a:rPr lang="en-US" dirty="0">
                <a:latin typeface="Calibri"/>
                <a:cs typeface="Calibri"/>
              </a:rPr>
              <a:t>in terms of Broadband, digital </a:t>
            </a:r>
            <a:r>
              <a:rPr lang="en-US" dirty="0" smtClean="0">
                <a:latin typeface="Calibri"/>
                <a:cs typeface="Calibri"/>
              </a:rPr>
              <a:t>initiatives and </a:t>
            </a:r>
            <a:r>
              <a:rPr lang="en-US" dirty="0">
                <a:latin typeface="Calibri"/>
                <a:cs typeface="Calibri"/>
              </a:rPr>
              <a:t>socio</a:t>
            </a:r>
            <a:r>
              <a:rPr lang="en-US" dirty="0" smtClean="0">
                <a:latin typeface="Calibri"/>
                <a:cs typeface="Calibri"/>
              </a:rPr>
              <a:t>-demographics, </a:t>
            </a:r>
            <a:r>
              <a:rPr lang="en-US" dirty="0">
                <a:latin typeface="Calibri"/>
                <a:cs typeface="Calibri"/>
              </a:rPr>
              <a:t>ICT market, pricing (All ICT pillars</a:t>
            </a:r>
            <a:r>
              <a:rPr lang="en-US" dirty="0" smtClean="0">
                <a:latin typeface="Calibri"/>
                <a:cs typeface="Calibri"/>
              </a:rPr>
              <a:t>)</a:t>
            </a:r>
            <a:endParaRPr lang="en-US" dirty="0">
              <a:latin typeface="Calibri"/>
              <a:cs typeface="Calibri"/>
            </a:endParaRPr>
          </a:p>
          <a:p>
            <a:pPr>
              <a:buFont typeface="Courier New"/>
              <a:buChar char="o"/>
            </a:pPr>
            <a:r>
              <a:rPr lang="en-US" dirty="0">
                <a:latin typeface="Calibri"/>
                <a:cs typeface="Calibri"/>
              </a:rPr>
              <a:t>Data Capture from official sources &amp; public studies </a:t>
            </a:r>
          </a:p>
          <a:p>
            <a:pPr>
              <a:buFont typeface="Courier New"/>
              <a:buChar char="o"/>
            </a:pPr>
            <a:r>
              <a:rPr lang="en-US" dirty="0">
                <a:latin typeface="Calibri"/>
                <a:cs typeface="Calibri"/>
              </a:rPr>
              <a:t>Homogenization of data to comparative tables</a:t>
            </a:r>
          </a:p>
          <a:p>
            <a:pPr>
              <a:buFont typeface="Courier New"/>
              <a:buChar char="o"/>
            </a:pPr>
            <a:r>
              <a:rPr lang="en-US" dirty="0">
                <a:latin typeface="Calibri"/>
                <a:cs typeface="Calibri"/>
              </a:rPr>
              <a:t>Map Creation and </a:t>
            </a:r>
            <a:r>
              <a:rPr lang="en-US" dirty="0" smtClean="0">
                <a:latin typeface="Calibri"/>
                <a:cs typeface="Calibri"/>
              </a:rPr>
              <a:t>Interpretation (</a:t>
            </a:r>
            <a:r>
              <a:rPr lang="en-US" dirty="0" err="1" smtClean="0">
                <a:latin typeface="Calibri"/>
                <a:cs typeface="Calibri"/>
              </a:rPr>
              <a:t>Brdbd</a:t>
            </a:r>
            <a:r>
              <a:rPr lang="en-US" dirty="0" smtClean="0">
                <a:latin typeface="Calibri"/>
                <a:cs typeface="Calibri"/>
              </a:rPr>
              <a:t> compared to other socio economic factors)</a:t>
            </a:r>
            <a:endParaRPr lang="en-US" dirty="0">
              <a:latin typeface="Calibri"/>
              <a:cs typeface="Calibri"/>
            </a:endParaRPr>
          </a:p>
          <a:p>
            <a:pPr>
              <a:buFont typeface="Courier New"/>
              <a:buChar char="o"/>
            </a:pPr>
            <a:r>
              <a:rPr lang="en-US" dirty="0">
                <a:latin typeface="Calibri"/>
                <a:cs typeface="Calibri"/>
              </a:rPr>
              <a:t>Identification of opportunities</a:t>
            </a:r>
          </a:p>
          <a:p>
            <a:pPr>
              <a:buFont typeface="Courier New"/>
              <a:buChar char="o"/>
            </a:pPr>
            <a:r>
              <a:rPr lang="en-US" dirty="0">
                <a:latin typeface="Calibri"/>
                <a:cs typeface="Calibri"/>
              </a:rPr>
              <a:t>Conclusions and recommendations</a:t>
            </a:r>
          </a:p>
          <a:p>
            <a:pPr>
              <a:buFont typeface="Courier New"/>
              <a:buChar char="o"/>
            </a:pPr>
            <a:r>
              <a:rPr lang="en-US" dirty="0">
                <a:latin typeface="Calibri"/>
                <a:cs typeface="Calibri"/>
              </a:rPr>
              <a:t>Release of Final Study Paper and </a:t>
            </a:r>
            <a:r>
              <a:rPr lang="en-US" dirty="0" smtClean="0">
                <a:latin typeface="Calibri"/>
                <a:cs typeface="Calibri"/>
              </a:rPr>
              <a:t>data into digiLAC </a:t>
            </a:r>
            <a:r>
              <a:rPr lang="en-US" dirty="0">
                <a:latin typeface="Calibri"/>
                <a:cs typeface="Calibri"/>
              </a:rPr>
              <a:t>platform</a:t>
            </a:r>
          </a:p>
          <a:p>
            <a:pPr marL="0" indent="0">
              <a:buNone/>
            </a:pPr>
            <a:endParaRPr lang="en-US" dirty="0" smtClean="0">
              <a:latin typeface="Calibri"/>
              <a:cs typeface="Calibri"/>
            </a:endParaRPr>
          </a:p>
        </p:txBody>
      </p:sp>
    </p:spTree>
    <p:extLst>
      <p:ext uri="{BB962C8B-B14F-4D97-AF65-F5344CB8AC3E}">
        <p14:creationId xmlns:p14="http://schemas.microsoft.com/office/powerpoint/2010/main" val="17565354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411163" y="212725"/>
            <a:ext cx="86661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sz="2800" dirty="0">
                <a:solidFill>
                  <a:schemeClr val="bg1"/>
                </a:solidFill>
              </a:rPr>
              <a:t>El objetivo es presentar el IDBA y otros indicadores en una plataforma dinámica, visual e intuitiva</a:t>
            </a:r>
            <a:endParaRPr lang="en-US" sz="2800" dirty="0">
              <a:solidFill>
                <a:schemeClr val="bg1"/>
              </a:solidFill>
            </a:endParaRPr>
          </a:p>
        </p:txBody>
      </p:sp>
      <p:sp>
        <p:nvSpPr>
          <p:cNvPr id="20" name="Rectangle 4"/>
          <p:cNvSpPr>
            <a:spLocks noChangeArrowheads="1"/>
          </p:cNvSpPr>
          <p:nvPr/>
        </p:nvSpPr>
        <p:spPr bwMode="auto">
          <a:xfrm>
            <a:off x="0" y="3371"/>
            <a:ext cx="9144000" cy="1066800"/>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3200" dirty="0" err="1" smtClean="0">
                <a:solidFill>
                  <a:srgbClr val="FFFFFF"/>
                </a:solidFill>
                <a:latin typeface="Calibri"/>
                <a:cs typeface="Calibri"/>
              </a:rPr>
              <a:t>digiLAC</a:t>
            </a:r>
            <a:r>
              <a:rPr lang="en-US" sz="3200" dirty="0" smtClean="0">
                <a:solidFill>
                  <a:srgbClr val="FFFFFF"/>
                </a:solidFill>
                <a:latin typeface="Calibri"/>
                <a:cs typeface="Calibri"/>
              </a:rPr>
              <a:t>: Presentation of the BPI and </a:t>
            </a:r>
            <a:r>
              <a:rPr lang="en-US" sz="3200" dirty="0">
                <a:solidFill>
                  <a:srgbClr val="FFFFFF"/>
                </a:solidFill>
                <a:latin typeface="Calibri"/>
                <a:cs typeface="Calibri"/>
              </a:rPr>
              <a:t>other indicators in a dynamic, visual and intuitive platform</a:t>
            </a:r>
          </a:p>
        </p:txBody>
      </p:sp>
      <p:pic>
        <p:nvPicPr>
          <p:cNvPr id="22" name="Content Placeholder 4" descr="20150520 DigiLAC Ja Snapshot.jpg"/>
          <p:cNvPicPr>
            <a:picLocks noGrp="1" noChangeAspect="1"/>
          </p:cNvPicPr>
          <p:nvPr>
            <p:ph idx="1"/>
          </p:nvPr>
        </p:nvPicPr>
        <p:blipFill rotWithShape="1">
          <a:blip r:embed="rId3">
            <a:extLst>
              <a:ext uri="{28A0092B-C50C-407E-A947-70E740481C1C}">
                <a14:useLocalDpi xmlns:a14="http://schemas.microsoft.com/office/drawing/2010/main" val="0"/>
              </a:ext>
            </a:extLst>
          </a:blip>
          <a:srcRect t="-494" b="-348"/>
          <a:stretch/>
        </p:blipFill>
        <p:spPr>
          <a:xfrm>
            <a:off x="561976" y="987687"/>
            <a:ext cx="8127838" cy="5837887"/>
          </a:xfrm>
        </p:spPr>
      </p:pic>
      <p:sp>
        <p:nvSpPr>
          <p:cNvPr id="2" name="TextBox 1"/>
          <p:cNvSpPr txBox="1"/>
          <p:nvPr/>
        </p:nvSpPr>
        <p:spPr>
          <a:xfrm>
            <a:off x="1258205" y="4156237"/>
            <a:ext cx="7749103" cy="646331"/>
          </a:xfrm>
          <a:prstGeom prst="rect">
            <a:avLst/>
          </a:prstGeom>
          <a:noFill/>
        </p:spPr>
        <p:txBody>
          <a:bodyPr wrap="square" rtlCol="0">
            <a:spAutoFit/>
          </a:bodyPr>
          <a:lstStyle/>
          <a:p>
            <a:r>
              <a:rPr lang="en-US" b="1" dirty="0" smtClean="0">
                <a:solidFill>
                  <a:schemeClr val="accent1">
                    <a:lumMod val="60000"/>
                    <a:lumOff val="40000"/>
                  </a:schemeClr>
                </a:solidFill>
              </a:rPr>
              <a:t>digiLAC features 13</a:t>
            </a:r>
            <a:r>
              <a:rPr lang="en-US" dirty="0" smtClean="0">
                <a:solidFill>
                  <a:schemeClr val="accent1">
                    <a:lumMod val="60000"/>
                    <a:lumOff val="40000"/>
                  </a:schemeClr>
                </a:solidFill>
              </a:rPr>
              <a:t> </a:t>
            </a:r>
            <a:r>
              <a:rPr lang="en-US" dirty="0" smtClean="0"/>
              <a:t>infrastructure &amp; socio-economic variables at the municipal level!</a:t>
            </a:r>
            <a:endParaRPr lang="en-US" dirty="0"/>
          </a:p>
        </p:txBody>
      </p:sp>
    </p:spTree>
    <p:extLst>
      <p:ext uri="{BB962C8B-B14F-4D97-AF65-F5344CB8AC3E}">
        <p14:creationId xmlns:p14="http://schemas.microsoft.com/office/powerpoint/2010/main" val="4823044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txBox="1">
            <a:spLocks/>
          </p:cNvSpPr>
          <p:nvPr/>
        </p:nvSpPr>
        <p:spPr>
          <a:xfrm>
            <a:off x="339125" y="23217"/>
            <a:ext cx="7934744" cy="59747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en-AU" sz="3100" b="1" dirty="0" smtClean="0">
                <a:solidFill>
                  <a:srgbClr val="0070C0"/>
                </a:solidFill>
              </a:rPr>
              <a:t>Results of Comp 1: the Caribbean </a:t>
            </a:r>
            <a:r>
              <a:rPr lang="en-AU" sz="3100" b="1" dirty="0">
                <a:solidFill>
                  <a:srgbClr val="0070C0"/>
                </a:solidFill>
              </a:rPr>
              <a:t>B</a:t>
            </a:r>
            <a:r>
              <a:rPr lang="en-AU" sz="3100" b="1" dirty="0" smtClean="0">
                <a:solidFill>
                  <a:srgbClr val="0070C0"/>
                </a:solidFill>
              </a:rPr>
              <a:t>roadband </a:t>
            </a:r>
            <a:r>
              <a:rPr lang="en-AU" sz="3100" b="1" dirty="0">
                <a:solidFill>
                  <a:srgbClr val="0070C0"/>
                </a:solidFill>
              </a:rPr>
              <a:t>E</a:t>
            </a:r>
            <a:r>
              <a:rPr lang="en-AU" sz="3100" b="1" dirty="0" smtClean="0">
                <a:solidFill>
                  <a:srgbClr val="0070C0"/>
                </a:solidFill>
              </a:rPr>
              <a:t>cosystem</a:t>
            </a:r>
            <a:endParaRPr lang="en-AU" b="1" dirty="0">
              <a:solidFill>
                <a:schemeClr val="accent3">
                  <a:lumMod val="75000"/>
                </a:schemeClr>
              </a:solidFill>
            </a:endParaRPr>
          </a:p>
        </p:txBody>
      </p:sp>
      <p:sp>
        <p:nvSpPr>
          <p:cNvPr id="5" name="Text Placeholder 24"/>
          <p:cNvSpPr txBox="1">
            <a:spLocks/>
          </p:cNvSpPr>
          <p:nvPr/>
        </p:nvSpPr>
        <p:spPr>
          <a:xfrm>
            <a:off x="35496" y="332656"/>
            <a:ext cx="8513054" cy="4268351"/>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1500" indent="-571500" algn="l">
              <a:buFont typeface="Arial"/>
              <a:buChar char="•"/>
            </a:pPr>
            <a:endParaRPr lang="en-US" sz="2800" dirty="0">
              <a:solidFill>
                <a:schemeClr val="tx1"/>
              </a:solidFill>
            </a:endParaRPr>
          </a:p>
        </p:txBody>
      </p:sp>
      <p:sp>
        <p:nvSpPr>
          <p:cNvPr id="7" name="TextBox 1"/>
          <p:cNvSpPr txBox="1"/>
          <p:nvPr/>
        </p:nvSpPr>
        <p:spPr>
          <a:xfrm>
            <a:off x="4581769" y="6144846"/>
            <a:ext cx="184666" cy="369332"/>
          </a:xfrm>
          <a:prstGeom prst="rect">
            <a:avLst/>
          </a:prstGeom>
          <a:noFill/>
        </p:spPr>
        <p:txBody>
          <a:bodyPr wrap="none" rtlCol="0">
            <a:spAutoFit/>
          </a:bodyPr>
          <a:lstStyle/>
          <a:p>
            <a:endParaRPr lang="en-US" dirty="0"/>
          </a:p>
        </p:txBody>
      </p:sp>
      <p:sp>
        <p:nvSpPr>
          <p:cNvPr id="8" name="24 Rectángulo"/>
          <p:cNvSpPr/>
          <p:nvPr/>
        </p:nvSpPr>
        <p:spPr>
          <a:xfrm>
            <a:off x="683568" y="2717508"/>
            <a:ext cx="1796500" cy="572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595959"/>
                </a:solidFill>
                <a:latin typeface="Arial" panose="020B0604020202020204" pitchFamily="34" charset="0"/>
                <a:cs typeface="Arial" panose="020B0604020202020204" pitchFamily="34" charset="0"/>
              </a:rPr>
              <a:t>Trinidad </a:t>
            </a:r>
            <a:r>
              <a:rPr lang="es-ES" sz="1200" b="1" dirty="0">
                <a:solidFill>
                  <a:srgbClr val="595959"/>
                </a:solidFill>
                <a:latin typeface="Arial" panose="020B0604020202020204" pitchFamily="34" charset="0"/>
                <a:cs typeface="Arial" panose="020B0604020202020204" pitchFamily="34" charset="0"/>
              </a:rPr>
              <a:t>&amp; </a:t>
            </a:r>
            <a:r>
              <a:rPr lang="es-ES" sz="1200" b="1" dirty="0" smtClean="0">
                <a:solidFill>
                  <a:srgbClr val="595959"/>
                </a:solidFill>
                <a:latin typeface="Arial" panose="020B0604020202020204" pitchFamily="34" charset="0"/>
                <a:cs typeface="Arial" panose="020B0604020202020204" pitchFamily="34" charset="0"/>
              </a:rPr>
              <a:t>Tobago </a:t>
            </a:r>
          </a:p>
          <a:p>
            <a:pPr algn="ctr"/>
            <a:r>
              <a:rPr lang="es-ES" sz="1200" dirty="0" smtClean="0">
                <a:solidFill>
                  <a:schemeClr val="tx1"/>
                </a:solidFill>
                <a:latin typeface="Arial" panose="020B0604020202020204" pitchFamily="34" charset="0"/>
                <a:cs typeface="Arial" panose="020B0604020202020204" pitchFamily="34" charset="0"/>
              </a:rPr>
              <a:t>New </a:t>
            </a:r>
            <a:r>
              <a:rPr lang="es-ES" sz="1200" dirty="0" err="1" smtClean="0">
                <a:solidFill>
                  <a:schemeClr val="tx1"/>
                </a:solidFill>
                <a:latin typeface="Arial" panose="020B0604020202020204" pitchFamily="34" charset="0"/>
                <a:cs typeface="Arial" panose="020B0604020202020204" pitchFamily="34" charset="0"/>
              </a:rPr>
              <a:t>National</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Broadband</a:t>
            </a:r>
            <a:endParaRPr lang="es-ES" sz="1200" dirty="0" smtClean="0">
              <a:solidFill>
                <a:schemeClr val="tx1"/>
              </a:solidFill>
              <a:latin typeface="Arial" panose="020B0604020202020204" pitchFamily="34" charset="0"/>
              <a:cs typeface="Arial" panose="020B0604020202020204" pitchFamily="34" charset="0"/>
            </a:endParaRPr>
          </a:p>
          <a:p>
            <a:pPr algn="ctr"/>
            <a:r>
              <a:rPr lang="es-ES" sz="1200" dirty="0" err="1" smtClean="0">
                <a:solidFill>
                  <a:schemeClr val="tx1"/>
                </a:solidFill>
                <a:latin typeface="Arial" panose="020B0604020202020204" pitchFamily="34" charset="0"/>
                <a:cs typeface="Arial" panose="020B0604020202020204" pitchFamily="34" charset="0"/>
              </a:rPr>
              <a:t>Infraestruc</a:t>
            </a:r>
            <a:r>
              <a:rPr lang="es-ES" sz="1200" dirty="0">
                <a:solidFill>
                  <a:schemeClr val="tx1"/>
                </a:solidFill>
                <a:latin typeface="Arial" panose="020B0604020202020204" pitchFamily="34" charset="0"/>
                <a:cs typeface="Arial" panose="020B0604020202020204" pitchFamily="34" charset="0"/>
              </a:rPr>
              <a:t>. 2013-2019</a:t>
            </a:r>
          </a:p>
          <a:p>
            <a:pPr algn="ctr"/>
            <a:endParaRPr lang="es-ES" sz="1200" dirty="0" smtClean="0">
              <a:solidFill>
                <a:schemeClr val="tx1"/>
              </a:solidFill>
              <a:latin typeface="Arial" panose="020B0604020202020204" pitchFamily="34" charset="0"/>
              <a:cs typeface="Arial" panose="020B0604020202020204" pitchFamily="34" charset="0"/>
            </a:endParaRPr>
          </a:p>
        </p:txBody>
      </p:sp>
      <p:sp>
        <p:nvSpPr>
          <p:cNvPr id="9" name="25 Rectángulo"/>
          <p:cNvSpPr/>
          <p:nvPr/>
        </p:nvSpPr>
        <p:spPr>
          <a:xfrm>
            <a:off x="3605140" y="3562059"/>
            <a:ext cx="1344456" cy="651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595959"/>
                </a:solidFill>
                <a:latin typeface="Open Sans"/>
                <a:cs typeface="Open Sans"/>
              </a:rPr>
              <a:t>Trinidad &amp; Tobago </a:t>
            </a:r>
          </a:p>
          <a:p>
            <a:pPr algn="ctr"/>
            <a:r>
              <a:rPr lang="es-ES" sz="1200" dirty="0" err="1" smtClean="0">
                <a:solidFill>
                  <a:schemeClr val="tx1"/>
                </a:solidFill>
                <a:latin typeface="Open Sans"/>
                <a:cs typeface="Open Sans"/>
              </a:rPr>
              <a:t>School</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computer</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station</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program</a:t>
            </a:r>
            <a:endParaRPr lang="es-ES" dirty="0">
              <a:solidFill>
                <a:schemeClr val="tx1"/>
              </a:solidFill>
              <a:latin typeface="Open Sans"/>
              <a:cs typeface="Open Sans"/>
            </a:endParaRPr>
          </a:p>
        </p:txBody>
      </p:sp>
      <p:sp>
        <p:nvSpPr>
          <p:cNvPr id="10" name="26 Rectángulo"/>
          <p:cNvSpPr/>
          <p:nvPr/>
        </p:nvSpPr>
        <p:spPr>
          <a:xfrm>
            <a:off x="4940134" y="2430889"/>
            <a:ext cx="1610044"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595959"/>
                </a:solidFill>
                <a:latin typeface="Open Sans"/>
                <a:cs typeface="Open Sans"/>
              </a:rPr>
              <a:t>Trinidad &amp; Tobago </a:t>
            </a:r>
          </a:p>
          <a:p>
            <a:pPr algn="ctr"/>
            <a:r>
              <a:rPr lang="es-ES" sz="1200" dirty="0" err="1" smtClean="0">
                <a:solidFill>
                  <a:schemeClr val="tx1"/>
                </a:solidFill>
                <a:latin typeface="Arial" panose="020B0604020202020204" pitchFamily="34" charset="0"/>
                <a:cs typeface="Arial" panose="020B0604020202020204" pitchFamily="34" charset="0"/>
              </a:rPr>
              <a:t>Mfisheries</a:t>
            </a:r>
            <a:endParaRPr lang="es-ES" dirty="0">
              <a:solidFill>
                <a:schemeClr val="tx1"/>
              </a:solidFill>
              <a:latin typeface="Arial" panose="020B0604020202020204" pitchFamily="34" charset="0"/>
              <a:cs typeface="Arial" panose="020B0604020202020204" pitchFamily="34" charset="0"/>
            </a:endParaRPr>
          </a:p>
        </p:txBody>
      </p:sp>
      <p:sp>
        <p:nvSpPr>
          <p:cNvPr id="11" name="27 Rectángulo"/>
          <p:cNvSpPr/>
          <p:nvPr/>
        </p:nvSpPr>
        <p:spPr>
          <a:xfrm>
            <a:off x="5030136" y="1633390"/>
            <a:ext cx="1530042"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Open Sans"/>
                <a:cs typeface="Open Sans"/>
              </a:rPr>
              <a:t>Barbardos</a:t>
            </a:r>
            <a:r>
              <a:rPr lang="es-ES" sz="1200" dirty="0" smtClean="0">
                <a:solidFill>
                  <a:srgbClr val="595959"/>
                </a:solidFill>
                <a:latin typeface="Open Sans"/>
                <a:cs typeface="Open Sans"/>
              </a:rPr>
              <a:t> </a:t>
            </a:r>
            <a:r>
              <a:rPr lang="en-US" sz="1200" dirty="0" smtClean="0">
                <a:solidFill>
                  <a:schemeClr val="tx1"/>
                </a:solidFill>
                <a:latin typeface="Open Sans"/>
                <a:cs typeface="Open Sans"/>
              </a:rPr>
              <a:t>Milestone Food Zone Project</a:t>
            </a:r>
            <a:endParaRPr lang="es-ES" dirty="0">
              <a:solidFill>
                <a:schemeClr val="tx1"/>
              </a:solidFill>
              <a:latin typeface="Open Sans"/>
              <a:cs typeface="Open Sans"/>
            </a:endParaRPr>
          </a:p>
        </p:txBody>
      </p:sp>
      <p:sp>
        <p:nvSpPr>
          <p:cNvPr id="12" name="29 Rectángulo"/>
          <p:cNvSpPr/>
          <p:nvPr/>
        </p:nvSpPr>
        <p:spPr>
          <a:xfrm>
            <a:off x="7164288" y="1561382"/>
            <a:ext cx="948611"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595959"/>
                </a:solidFill>
                <a:latin typeface="Arial" panose="020B0604020202020204" pitchFamily="34" charset="0"/>
                <a:cs typeface="Arial" panose="020B0604020202020204" pitchFamily="34" charset="0"/>
              </a:rPr>
              <a:t>Barbados</a:t>
            </a:r>
          </a:p>
          <a:p>
            <a:pPr algn="ctr"/>
            <a:r>
              <a:rPr lang="es-ES" sz="1200" dirty="0" smtClean="0">
                <a:solidFill>
                  <a:schemeClr val="tx1"/>
                </a:solidFill>
                <a:latin typeface="Arial" panose="020B0604020202020204" pitchFamily="34" charset="0"/>
                <a:cs typeface="Arial" panose="020B0604020202020204" pitchFamily="34" charset="0"/>
              </a:rPr>
              <a:t>Digital City</a:t>
            </a:r>
            <a:endParaRPr lang="es-ES" dirty="0">
              <a:solidFill>
                <a:schemeClr val="tx1"/>
              </a:solidFill>
              <a:latin typeface="Arial" panose="020B0604020202020204" pitchFamily="34" charset="0"/>
              <a:cs typeface="Arial" panose="020B0604020202020204" pitchFamily="34" charset="0"/>
            </a:endParaRPr>
          </a:p>
        </p:txBody>
      </p:sp>
      <p:sp>
        <p:nvSpPr>
          <p:cNvPr id="13" name="30 Rectángulo"/>
          <p:cNvSpPr/>
          <p:nvPr/>
        </p:nvSpPr>
        <p:spPr>
          <a:xfrm>
            <a:off x="3635896" y="2502897"/>
            <a:ext cx="1134234" cy="567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Open Sans"/>
                <a:cs typeface="Open Sans"/>
              </a:rPr>
              <a:t>Suriname</a:t>
            </a:r>
            <a:r>
              <a:rPr lang="es-ES" sz="1200" dirty="0" smtClean="0">
                <a:solidFill>
                  <a:srgbClr val="595959"/>
                </a:solidFill>
                <a:latin typeface="Open Sans"/>
                <a:cs typeface="Open Sans"/>
              </a:rPr>
              <a:t> </a:t>
            </a:r>
            <a:r>
              <a:rPr lang="es-ES" sz="1200" dirty="0" err="1" smtClean="0">
                <a:solidFill>
                  <a:schemeClr val="tx1"/>
                </a:solidFill>
                <a:latin typeface="Open Sans"/>
                <a:cs typeface="Open Sans"/>
              </a:rPr>
              <a:t>One</a:t>
            </a:r>
            <a:r>
              <a:rPr lang="es-ES" sz="1200" dirty="0" smtClean="0">
                <a:solidFill>
                  <a:schemeClr val="tx1"/>
                </a:solidFill>
                <a:latin typeface="Open Sans"/>
                <a:cs typeface="Open Sans"/>
              </a:rPr>
              <a:t> Laptop per </a:t>
            </a:r>
            <a:r>
              <a:rPr lang="es-ES" sz="1200" dirty="0" err="1" smtClean="0">
                <a:solidFill>
                  <a:schemeClr val="tx1"/>
                </a:solidFill>
                <a:latin typeface="Open Sans"/>
                <a:cs typeface="Open Sans"/>
              </a:rPr>
              <a:t>Child</a:t>
            </a:r>
            <a:endParaRPr lang="es-ES" dirty="0">
              <a:solidFill>
                <a:schemeClr val="tx1"/>
              </a:solidFill>
              <a:latin typeface="Open Sans"/>
              <a:cs typeface="Open Sans"/>
            </a:endParaRPr>
          </a:p>
        </p:txBody>
      </p:sp>
      <p:sp>
        <p:nvSpPr>
          <p:cNvPr id="14" name="32 Rectángulo"/>
          <p:cNvSpPr/>
          <p:nvPr/>
        </p:nvSpPr>
        <p:spPr>
          <a:xfrm>
            <a:off x="2699792" y="5869856"/>
            <a:ext cx="948611"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Arial" panose="020B0604020202020204" pitchFamily="34" charset="0"/>
                <a:cs typeface="Arial" panose="020B0604020202020204" pitchFamily="34" charset="0"/>
              </a:rPr>
              <a:t>Belize</a:t>
            </a:r>
            <a:endParaRPr lang="es-ES" sz="1200" b="1" dirty="0" smtClean="0">
              <a:solidFill>
                <a:srgbClr val="595959"/>
              </a:solidFill>
              <a:latin typeface="Arial" panose="020B0604020202020204" pitchFamily="34" charset="0"/>
              <a:cs typeface="Arial" panose="020B0604020202020204" pitchFamily="34" charset="0"/>
            </a:endParaRPr>
          </a:p>
          <a:p>
            <a:pPr algn="ctr"/>
            <a:r>
              <a:rPr lang="es-ES" sz="1200" dirty="0" smtClean="0">
                <a:solidFill>
                  <a:schemeClr val="tx1"/>
                </a:solidFill>
                <a:latin typeface="Arial" panose="020B0604020202020204" pitchFamily="34" charset="0"/>
                <a:cs typeface="Arial" panose="020B0604020202020204" pitchFamily="34" charset="0"/>
              </a:rPr>
              <a:t> ICT Inter. Center</a:t>
            </a:r>
            <a:endParaRPr lang="es-ES" dirty="0">
              <a:solidFill>
                <a:schemeClr val="tx1"/>
              </a:solidFill>
              <a:latin typeface="Arial" panose="020B0604020202020204" pitchFamily="34" charset="0"/>
              <a:cs typeface="Arial" panose="020B0604020202020204" pitchFamily="34" charset="0"/>
            </a:endParaRPr>
          </a:p>
        </p:txBody>
      </p:sp>
      <p:sp>
        <p:nvSpPr>
          <p:cNvPr id="16" name="33 Rectángulo"/>
          <p:cNvSpPr/>
          <p:nvPr/>
        </p:nvSpPr>
        <p:spPr>
          <a:xfrm>
            <a:off x="7092280" y="2503485"/>
            <a:ext cx="1152128"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6000"/>
              </a:lnSpc>
              <a:spcBef>
                <a:spcPct val="50000"/>
              </a:spcBef>
              <a:buClr>
                <a:schemeClr val="tx1"/>
              </a:buClr>
            </a:pPr>
            <a:r>
              <a:rPr lang="en-US" sz="1200" b="1" dirty="0" smtClean="0">
                <a:solidFill>
                  <a:srgbClr val="595959"/>
                </a:solidFill>
                <a:latin typeface="Arial" panose="020B0604020202020204" pitchFamily="34" charset="0"/>
                <a:cs typeface="Arial" panose="020B0604020202020204" pitchFamily="34" charset="0"/>
              </a:rPr>
              <a:t>Belize </a:t>
            </a:r>
            <a:r>
              <a:rPr lang="en-US" sz="1200" dirty="0" smtClean="0">
                <a:solidFill>
                  <a:srgbClr val="595959"/>
                </a:solidFill>
                <a:latin typeface="Arial" panose="020B0604020202020204" pitchFamily="34" charset="0"/>
                <a:cs typeface="Arial" panose="020B0604020202020204" pitchFamily="34" charset="0"/>
              </a:rPr>
              <a:t> </a:t>
            </a:r>
            <a:r>
              <a:rPr lang="en-US" sz="1200" dirty="0" smtClean="0">
                <a:solidFill>
                  <a:schemeClr val="tx1"/>
                </a:solidFill>
                <a:latin typeface="Arial" panose="020B0604020202020204" pitchFamily="34" charset="0"/>
                <a:cs typeface="Arial" panose="020B0604020202020204" pitchFamily="34" charset="0"/>
              </a:rPr>
              <a:t>        E-business </a:t>
            </a:r>
            <a:r>
              <a:rPr lang="en-US" sz="1200" dirty="0" err="1" smtClean="0">
                <a:solidFill>
                  <a:schemeClr val="tx1"/>
                </a:solidFill>
                <a:latin typeface="Arial" panose="020B0604020202020204" pitchFamily="34" charset="0"/>
                <a:cs typeface="Arial" panose="020B0604020202020204" pitchFamily="34" charset="0"/>
              </a:rPr>
              <a:t>freezone</a:t>
            </a:r>
            <a:r>
              <a:rPr lang="en-US" sz="1200" dirty="0" smtClean="0">
                <a:solidFill>
                  <a:schemeClr val="tx1"/>
                </a:solidFill>
                <a:latin typeface="Arial" panose="020B0604020202020204" pitchFamily="34" charset="0"/>
                <a:cs typeface="Arial" panose="020B0604020202020204" pitchFamily="34" charset="0"/>
              </a:rPr>
              <a:t> park </a:t>
            </a:r>
            <a:endParaRPr lang="en-US" altLang="es-ES" sz="1200" dirty="0">
              <a:solidFill>
                <a:schemeClr val="tx1"/>
              </a:solidFill>
              <a:latin typeface="Arial" panose="020B0604020202020204" pitchFamily="34" charset="0"/>
              <a:cs typeface="Arial" panose="020B0604020202020204" pitchFamily="34" charset="0"/>
            </a:endParaRPr>
          </a:p>
        </p:txBody>
      </p:sp>
      <p:sp>
        <p:nvSpPr>
          <p:cNvPr id="17" name="34 Rectángulo"/>
          <p:cNvSpPr/>
          <p:nvPr/>
        </p:nvSpPr>
        <p:spPr>
          <a:xfrm>
            <a:off x="3410093" y="1743401"/>
            <a:ext cx="1490041" cy="566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595959"/>
                </a:solidFill>
                <a:latin typeface="Arial" panose="020B0604020202020204" pitchFamily="34" charset="0"/>
                <a:cs typeface="Arial" panose="020B0604020202020204" pitchFamily="34" charset="0"/>
              </a:rPr>
              <a:t>Dominican</a:t>
            </a:r>
            <a:r>
              <a:rPr lang="es-ES" sz="1200" b="1" dirty="0">
                <a:solidFill>
                  <a:srgbClr val="595959"/>
                </a:solidFill>
                <a:latin typeface="Arial" panose="020B0604020202020204" pitchFamily="34" charset="0"/>
                <a:cs typeface="Arial" panose="020B0604020202020204" pitchFamily="34" charset="0"/>
              </a:rPr>
              <a:t> </a:t>
            </a:r>
            <a:r>
              <a:rPr lang="es-ES" sz="1200" b="1" dirty="0" err="1">
                <a:solidFill>
                  <a:srgbClr val="595959"/>
                </a:solidFill>
                <a:latin typeface="Arial" panose="020B0604020202020204" pitchFamily="34" charset="0"/>
                <a:cs typeface="Arial" panose="020B0604020202020204" pitchFamily="34" charset="0"/>
              </a:rPr>
              <a:t>Republic</a:t>
            </a:r>
            <a:r>
              <a:rPr lang="es-ES" sz="1200" b="1" dirty="0">
                <a:solidFill>
                  <a:srgbClr val="595959"/>
                </a:solidFill>
                <a:latin typeface="Arial" panose="020B0604020202020204" pitchFamily="34" charset="0"/>
                <a:cs typeface="Arial" panose="020B0604020202020204" pitchFamily="34" charset="0"/>
              </a:rPr>
              <a:t> </a:t>
            </a:r>
            <a:endParaRPr lang="es-ES" sz="1200" b="1" dirty="0" smtClean="0">
              <a:solidFill>
                <a:srgbClr val="595959"/>
              </a:solidFill>
              <a:latin typeface="Arial" panose="020B0604020202020204" pitchFamily="34" charset="0"/>
              <a:cs typeface="Arial" panose="020B0604020202020204" pitchFamily="34" charset="0"/>
            </a:endParaRPr>
          </a:p>
          <a:p>
            <a:pPr algn="ctr"/>
            <a:r>
              <a:rPr lang="es-ES" sz="1200" dirty="0" smtClean="0">
                <a:solidFill>
                  <a:schemeClr val="tx1"/>
                </a:solidFill>
                <a:latin typeface="Arial" panose="020B0604020202020204" pitchFamily="34" charset="0"/>
                <a:cs typeface="Arial" panose="020B0604020202020204" pitchFamily="34" charset="0"/>
              </a:rPr>
              <a:t>Digital </a:t>
            </a:r>
            <a:r>
              <a:rPr lang="es-ES" sz="1200" dirty="0" err="1" smtClean="0">
                <a:solidFill>
                  <a:schemeClr val="tx1"/>
                </a:solidFill>
                <a:latin typeface="Arial" panose="020B0604020202020204" pitchFamily="34" charset="0"/>
                <a:cs typeface="Arial" panose="020B0604020202020204" pitchFamily="34" charset="0"/>
              </a:rPr>
              <a:t>Room</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Installation</a:t>
            </a:r>
            <a:r>
              <a:rPr lang="es-ES" sz="1200" dirty="0" smtClean="0">
                <a:solidFill>
                  <a:schemeClr val="tx1"/>
                </a:solidFill>
                <a:latin typeface="Arial" panose="020B0604020202020204" pitchFamily="34" charset="0"/>
                <a:cs typeface="Arial" panose="020B0604020202020204" pitchFamily="34" charset="0"/>
              </a:rPr>
              <a:t> </a:t>
            </a:r>
            <a:endParaRPr lang="es-ES" dirty="0">
              <a:solidFill>
                <a:schemeClr val="tx1"/>
              </a:solidFill>
              <a:latin typeface="Arial" panose="020B0604020202020204" pitchFamily="34" charset="0"/>
              <a:cs typeface="Arial" panose="020B0604020202020204" pitchFamily="34" charset="0"/>
            </a:endParaRPr>
          </a:p>
        </p:txBody>
      </p:sp>
      <p:sp>
        <p:nvSpPr>
          <p:cNvPr id="18" name="35 Rectángulo"/>
          <p:cNvSpPr/>
          <p:nvPr/>
        </p:nvSpPr>
        <p:spPr>
          <a:xfrm>
            <a:off x="2520069" y="2592906"/>
            <a:ext cx="1140031" cy="597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595959"/>
                </a:solidFill>
                <a:latin typeface="Arial" panose="020B0604020202020204" pitchFamily="34" charset="0"/>
                <a:cs typeface="Arial" panose="020B0604020202020204" pitchFamily="34" charset="0"/>
              </a:rPr>
              <a:t>Dominican</a:t>
            </a:r>
            <a:r>
              <a:rPr lang="es-ES" sz="1200" b="1" dirty="0">
                <a:solidFill>
                  <a:srgbClr val="595959"/>
                </a:solidFill>
                <a:latin typeface="Arial" panose="020B0604020202020204" pitchFamily="34" charset="0"/>
                <a:cs typeface="Arial" panose="020B0604020202020204" pitchFamily="34" charset="0"/>
              </a:rPr>
              <a:t> </a:t>
            </a:r>
            <a:r>
              <a:rPr lang="es-ES" sz="1200" b="1" dirty="0" err="1">
                <a:solidFill>
                  <a:srgbClr val="595959"/>
                </a:solidFill>
                <a:latin typeface="Arial" panose="020B0604020202020204" pitchFamily="34" charset="0"/>
                <a:cs typeface="Arial" panose="020B0604020202020204" pitchFamily="34" charset="0"/>
              </a:rPr>
              <a:t>Republic</a:t>
            </a:r>
            <a:r>
              <a:rPr lang="es-ES" sz="1200" b="1" dirty="0">
                <a:solidFill>
                  <a:srgbClr val="595959"/>
                </a:solidFill>
                <a:latin typeface="Arial" panose="020B0604020202020204" pitchFamily="34" charset="0"/>
                <a:cs typeface="Arial" panose="020B0604020202020204" pitchFamily="34" charset="0"/>
              </a:rPr>
              <a:t> </a:t>
            </a:r>
            <a:endParaRPr lang="es-ES" sz="1200" b="1" dirty="0" smtClean="0">
              <a:solidFill>
                <a:srgbClr val="595959"/>
              </a:solidFill>
              <a:latin typeface="Arial" panose="020B0604020202020204" pitchFamily="34" charset="0"/>
              <a:cs typeface="Arial" panose="020B0604020202020204" pitchFamily="34" charset="0"/>
            </a:endParaRPr>
          </a:p>
          <a:p>
            <a:pPr algn="ctr"/>
            <a:r>
              <a:rPr lang="es-ES" sz="1200" dirty="0" smtClean="0">
                <a:solidFill>
                  <a:schemeClr val="tx1"/>
                </a:solidFill>
                <a:latin typeface="Arial" panose="020B0604020202020204" pitchFamily="34" charset="0"/>
                <a:cs typeface="Arial" panose="020B0604020202020204" pitchFamily="34" charset="0"/>
              </a:rPr>
              <a:t>ICT </a:t>
            </a:r>
            <a:r>
              <a:rPr lang="es-ES" sz="1200" dirty="0" err="1" smtClean="0">
                <a:solidFill>
                  <a:schemeClr val="tx1"/>
                </a:solidFill>
                <a:latin typeface="Arial" panose="020B0604020202020204" pitchFamily="34" charset="0"/>
                <a:cs typeface="Arial" panose="020B0604020202020204" pitchFamily="34" charset="0"/>
              </a:rPr>
              <a:t>Learning</a:t>
            </a:r>
            <a:r>
              <a:rPr lang="es-ES" sz="1200" dirty="0" smtClean="0">
                <a:solidFill>
                  <a:schemeClr val="tx1"/>
                </a:solidFill>
                <a:latin typeface="Arial" panose="020B0604020202020204" pitchFamily="34" charset="0"/>
                <a:cs typeface="Arial" panose="020B0604020202020204" pitchFamily="34" charset="0"/>
              </a:rPr>
              <a:t> PLAN </a:t>
            </a:r>
            <a:endParaRPr lang="es-ES" dirty="0">
              <a:solidFill>
                <a:schemeClr val="tx1"/>
              </a:solidFill>
              <a:latin typeface="Arial" panose="020B0604020202020204" pitchFamily="34" charset="0"/>
              <a:cs typeface="Arial" panose="020B0604020202020204" pitchFamily="34" charset="0"/>
            </a:endParaRPr>
          </a:p>
        </p:txBody>
      </p:sp>
      <p:sp>
        <p:nvSpPr>
          <p:cNvPr id="19" name="36 Rectángulo"/>
          <p:cNvSpPr/>
          <p:nvPr/>
        </p:nvSpPr>
        <p:spPr>
          <a:xfrm>
            <a:off x="2410066" y="3353582"/>
            <a:ext cx="1300035" cy="556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595959"/>
                </a:solidFill>
                <a:latin typeface="Arial" panose="020B0604020202020204" pitchFamily="34" charset="0"/>
                <a:cs typeface="Arial" panose="020B0604020202020204" pitchFamily="34" charset="0"/>
              </a:rPr>
              <a:t>Jamaica </a:t>
            </a:r>
          </a:p>
          <a:p>
            <a:pPr algn="ctr"/>
            <a:r>
              <a:rPr lang="es-ES" sz="1200" dirty="0" smtClean="0">
                <a:solidFill>
                  <a:schemeClr val="tx1"/>
                </a:solidFill>
                <a:latin typeface="Arial" panose="020B0604020202020204" pitchFamily="34" charset="0"/>
                <a:cs typeface="Arial" panose="020B0604020202020204" pitchFamily="34" charset="0"/>
              </a:rPr>
              <a:t>ICT </a:t>
            </a:r>
            <a:r>
              <a:rPr lang="es-ES" sz="1200" dirty="0" err="1" smtClean="0">
                <a:solidFill>
                  <a:schemeClr val="tx1"/>
                </a:solidFill>
                <a:latin typeface="Arial" panose="020B0604020202020204" pitchFamily="34" charset="0"/>
                <a:cs typeface="Arial" panose="020B0604020202020204" pitchFamily="34" charset="0"/>
              </a:rPr>
              <a:t>committee</a:t>
            </a:r>
            <a:endParaRPr lang="es-ES" dirty="0">
              <a:solidFill>
                <a:schemeClr val="tx1"/>
              </a:solidFill>
              <a:latin typeface="Arial" panose="020B0604020202020204" pitchFamily="34" charset="0"/>
              <a:cs typeface="Arial" panose="020B0604020202020204" pitchFamily="34" charset="0"/>
            </a:endParaRPr>
          </a:p>
        </p:txBody>
      </p:sp>
      <p:sp>
        <p:nvSpPr>
          <p:cNvPr id="20" name="37 Rectángulo"/>
          <p:cNvSpPr/>
          <p:nvPr/>
        </p:nvSpPr>
        <p:spPr>
          <a:xfrm>
            <a:off x="2505634" y="1564656"/>
            <a:ext cx="948611"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595959"/>
                </a:solidFill>
                <a:latin typeface="Arial" panose="020B0604020202020204" pitchFamily="34" charset="0"/>
                <a:cs typeface="Arial" panose="020B0604020202020204" pitchFamily="34" charset="0"/>
              </a:rPr>
              <a:t>Jamaica </a:t>
            </a:r>
          </a:p>
          <a:p>
            <a:pPr algn="ctr"/>
            <a:r>
              <a:rPr lang="es-ES" sz="1200" dirty="0" smtClean="0">
                <a:solidFill>
                  <a:schemeClr val="tx1"/>
                </a:solidFill>
                <a:latin typeface="Arial" panose="020B0604020202020204" pitchFamily="34" charset="0"/>
                <a:cs typeface="Arial" panose="020B0604020202020204" pitchFamily="34" charset="0"/>
              </a:rPr>
              <a:t>E-</a:t>
            </a:r>
            <a:r>
              <a:rPr lang="es-ES" sz="1200" dirty="0" err="1" smtClean="0">
                <a:solidFill>
                  <a:schemeClr val="tx1"/>
                </a:solidFill>
                <a:latin typeface="Arial" panose="020B0604020202020204" pitchFamily="34" charset="0"/>
                <a:cs typeface="Arial" panose="020B0604020202020204" pitchFamily="34" charset="0"/>
              </a:rPr>
              <a:t>libraries</a:t>
            </a:r>
            <a:endParaRPr lang="es-ES" dirty="0">
              <a:solidFill>
                <a:schemeClr val="tx1"/>
              </a:solidFill>
              <a:latin typeface="Arial" panose="020B0604020202020204" pitchFamily="34" charset="0"/>
              <a:cs typeface="Arial" panose="020B0604020202020204" pitchFamily="34" charset="0"/>
            </a:endParaRPr>
          </a:p>
        </p:txBody>
      </p:sp>
      <p:sp>
        <p:nvSpPr>
          <p:cNvPr id="21" name="38 Rectángulo"/>
          <p:cNvSpPr/>
          <p:nvPr/>
        </p:nvSpPr>
        <p:spPr>
          <a:xfrm>
            <a:off x="7164288" y="3326989"/>
            <a:ext cx="948611"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Open Sans"/>
                <a:cs typeface="Open Sans"/>
              </a:rPr>
              <a:t>Haiti</a:t>
            </a:r>
            <a:r>
              <a:rPr lang="es-ES" sz="1200" dirty="0" smtClean="0">
                <a:solidFill>
                  <a:schemeClr val="tx1"/>
                </a:solidFill>
                <a:latin typeface="Open Sans"/>
                <a:cs typeface="Open Sans"/>
              </a:rPr>
              <a:t>  SURTAB</a:t>
            </a:r>
          </a:p>
        </p:txBody>
      </p:sp>
      <p:sp>
        <p:nvSpPr>
          <p:cNvPr id="22" name="39 Rectángulo"/>
          <p:cNvSpPr/>
          <p:nvPr/>
        </p:nvSpPr>
        <p:spPr>
          <a:xfrm>
            <a:off x="4970135" y="4501708"/>
            <a:ext cx="1790049"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Arial" panose="020B0604020202020204" pitchFamily="34" charset="0"/>
                <a:cs typeface="Arial" panose="020B0604020202020204" pitchFamily="34" charset="0"/>
              </a:rPr>
              <a:t>Haiti</a:t>
            </a:r>
            <a:r>
              <a:rPr lang="es-ES" sz="1200" b="1" dirty="0" smtClean="0">
                <a:solidFill>
                  <a:srgbClr val="595959"/>
                </a:solidFill>
                <a:latin typeface="Arial" panose="020B0604020202020204" pitchFamily="34" charset="0"/>
                <a:cs typeface="Arial" panose="020B0604020202020204" pitchFamily="34" charset="0"/>
              </a:rPr>
              <a:t> </a:t>
            </a:r>
          </a:p>
          <a:p>
            <a:pPr algn="ctr"/>
            <a:r>
              <a:rPr lang="es-ES" sz="1200" dirty="0" smtClean="0">
                <a:solidFill>
                  <a:schemeClr val="tx1"/>
                </a:solidFill>
                <a:latin typeface="Arial" panose="020B0604020202020204" pitchFamily="34" charset="0"/>
                <a:cs typeface="Arial" panose="020B0604020202020204" pitchFamily="34" charset="0"/>
              </a:rPr>
              <a:t>e-</a:t>
            </a:r>
            <a:r>
              <a:rPr lang="es-ES" sz="1200" dirty="0" err="1" smtClean="0">
                <a:solidFill>
                  <a:schemeClr val="tx1"/>
                </a:solidFill>
                <a:latin typeface="Arial" panose="020B0604020202020204" pitchFamily="34" charset="0"/>
                <a:cs typeface="Arial" panose="020B0604020202020204" pitchFamily="34" charset="0"/>
              </a:rPr>
              <a:t>governance</a:t>
            </a:r>
            <a:r>
              <a:rPr lang="es-ES" sz="1200" dirty="0">
                <a:solidFill>
                  <a:schemeClr val="tx1"/>
                </a:solidFill>
                <a:latin typeface="Arial" panose="020B0604020202020204" pitchFamily="34" charset="0"/>
                <a:cs typeface="Arial" panose="020B0604020202020204" pitchFamily="34" charset="0"/>
              </a:rPr>
              <a:t> </a:t>
            </a:r>
            <a:r>
              <a:rPr lang="es-ES" sz="1200" dirty="0" smtClean="0">
                <a:solidFill>
                  <a:schemeClr val="tx1"/>
                </a:solidFill>
                <a:latin typeface="Arial" panose="020B0604020202020204" pitchFamily="34" charset="0"/>
                <a:cs typeface="Arial" panose="020B0604020202020204" pitchFamily="34" charset="0"/>
              </a:rPr>
              <a:t>(MAPHAITI)</a:t>
            </a:r>
            <a:endParaRPr lang="es-ES" dirty="0">
              <a:solidFill>
                <a:schemeClr val="tx1"/>
              </a:solidFill>
              <a:latin typeface="Arial" panose="020B0604020202020204" pitchFamily="34" charset="0"/>
              <a:cs typeface="Arial" panose="020B0604020202020204" pitchFamily="34" charset="0"/>
            </a:endParaRPr>
          </a:p>
        </p:txBody>
      </p:sp>
      <p:sp>
        <p:nvSpPr>
          <p:cNvPr id="23" name="40 Rectángulo"/>
          <p:cNvSpPr/>
          <p:nvPr/>
        </p:nvSpPr>
        <p:spPr>
          <a:xfrm>
            <a:off x="790022" y="4542626"/>
            <a:ext cx="1590043"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595959"/>
                </a:solidFill>
                <a:latin typeface="Open Sans"/>
                <a:cs typeface="Open Sans"/>
              </a:rPr>
              <a:t>Guyana </a:t>
            </a:r>
          </a:p>
          <a:p>
            <a:pPr algn="ctr"/>
            <a:r>
              <a:rPr lang="es-ES" sz="1200" dirty="0" smtClean="0">
                <a:solidFill>
                  <a:schemeClr val="tx1"/>
                </a:solidFill>
                <a:latin typeface="Open Sans"/>
                <a:cs typeface="Open Sans"/>
              </a:rPr>
              <a:t>4G e-</a:t>
            </a:r>
            <a:r>
              <a:rPr lang="es-ES" sz="1200" dirty="0" err="1" smtClean="0">
                <a:solidFill>
                  <a:schemeClr val="tx1"/>
                </a:solidFill>
                <a:latin typeface="Open Sans"/>
                <a:cs typeface="Open Sans"/>
              </a:rPr>
              <a:t>goverment</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network</a:t>
            </a:r>
            <a:endParaRPr lang="es-ES" dirty="0">
              <a:solidFill>
                <a:schemeClr val="tx1"/>
              </a:solidFill>
              <a:latin typeface="Open Sans"/>
              <a:cs typeface="Open Sans"/>
            </a:endParaRPr>
          </a:p>
        </p:txBody>
      </p:sp>
      <p:sp>
        <p:nvSpPr>
          <p:cNvPr id="24" name="41 Rectángulo"/>
          <p:cNvSpPr/>
          <p:nvPr/>
        </p:nvSpPr>
        <p:spPr>
          <a:xfrm>
            <a:off x="2529788" y="4621715"/>
            <a:ext cx="1040310"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595959"/>
                </a:solidFill>
                <a:latin typeface="Arial" panose="020B0604020202020204" pitchFamily="34" charset="0"/>
                <a:cs typeface="Arial" panose="020B0604020202020204" pitchFamily="34" charset="0"/>
              </a:rPr>
              <a:t>Guyana</a:t>
            </a:r>
            <a:r>
              <a:rPr lang="es-ES" sz="1200" b="1" dirty="0" smtClean="0">
                <a:solidFill>
                  <a:schemeClr val="tx1"/>
                </a:solidFill>
                <a:latin typeface="Arial" panose="020B0604020202020204" pitchFamily="34" charset="0"/>
                <a:cs typeface="Arial" panose="020B0604020202020204" pitchFamily="34" charset="0"/>
              </a:rPr>
              <a:t> </a:t>
            </a:r>
          </a:p>
          <a:p>
            <a:pPr algn="ctr"/>
            <a:r>
              <a:rPr lang="es-ES" sz="1200" dirty="0" smtClean="0">
                <a:solidFill>
                  <a:schemeClr val="tx1"/>
                </a:solidFill>
                <a:latin typeface="Arial" panose="020B0604020202020204" pitchFamily="34" charset="0"/>
                <a:cs typeface="Arial" panose="020B0604020202020204" pitchFamily="34" charset="0"/>
              </a:rPr>
              <a:t>ICT </a:t>
            </a:r>
            <a:r>
              <a:rPr lang="es-ES" sz="1200" dirty="0" err="1" smtClean="0">
                <a:solidFill>
                  <a:schemeClr val="tx1"/>
                </a:solidFill>
                <a:latin typeface="Arial" panose="020B0604020202020204" pitchFamily="34" charset="0"/>
                <a:cs typeface="Arial" panose="020B0604020202020204" pitchFamily="34" charset="0"/>
              </a:rPr>
              <a:t>trainning</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for</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teachers</a:t>
            </a:r>
            <a:endParaRPr lang="es-ES" dirty="0">
              <a:solidFill>
                <a:schemeClr val="tx1"/>
              </a:solidFill>
              <a:latin typeface="Arial" panose="020B0604020202020204" pitchFamily="34" charset="0"/>
              <a:cs typeface="Arial" panose="020B0604020202020204" pitchFamily="34" charset="0"/>
            </a:endParaRPr>
          </a:p>
        </p:txBody>
      </p:sp>
      <p:sp>
        <p:nvSpPr>
          <p:cNvPr id="25" name="43 Rectángulo"/>
          <p:cNvSpPr/>
          <p:nvPr/>
        </p:nvSpPr>
        <p:spPr>
          <a:xfrm>
            <a:off x="700019" y="1564655"/>
            <a:ext cx="1760048" cy="585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Arial" panose="020B0604020202020204" pitchFamily="34" charset="0"/>
                <a:cs typeface="Arial" panose="020B0604020202020204" pitchFamily="34" charset="0"/>
              </a:rPr>
              <a:t>Dominican</a:t>
            </a:r>
            <a:r>
              <a:rPr lang="es-ES" sz="1200" b="1" dirty="0" smtClean="0">
                <a:solidFill>
                  <a:srgbClr val="595959"/>
                </a:solidFill>
                <a:latin typeface="Arial" panose="020B0604020202020204" pitchFamily="34" charset="0"/>
                <a:cs typeface="Arial" panose="020B0604020202020204" pitchFamily="34" charset="0"/>
              </a:rPr>
              <a:t> </a:t>
            </a:r>
            <a:r>
              <a:rPr lang="es-ES" sz="1200" b="1" dirty="0" err="1">
                <a:solidFill>
                  <a:srgbClr val="595959"/>
                </a:solidFill>
                <a:latin typeface="Arial" panose="020B0604020202020204" pitchFamily="34" charset="0"/>
                <a:cs typeface="Arial" panose="020B0604020202020204" pitchFamily="34" charset="0"/>
              </a:rPr>
              <a:t>R</a:t>
            </a:r>
            <a:r>
              <a:rPr lang="es-ES" sz="1200" b="1" dirty="0" err="1" smtClean="0">
                <a:solidFill>
                  <a:srgbClr val="595959"/>
                </a:solidFill>
                <a:latin typeface="Arial" panose="020B0604020202020204" pitchFamily="34" charset="0"/>
                <a:cs typeface="Arial" panose="020B0604020202020204" pitchFamily="34" charset="0"/>
              </a:rPr>
              <a:t>epublic</a:t>
            </a:r>
            <a:r>
              <a:rPr lang="es-ES" sz="1200" b="1" dirty="0" smtClean="0">
                <a:solidFill>
                  <a:srgbClr val="595959"/>
                </a:solidFill>
                <a:latin typeface="Arial" panose="020B0604020202020204" pitchFamily="34" charset="0"/>
                <a:cs typeface="Arial" panose="020B0604020202020204" pitchFamily="34" charset="0"/>
              </a:rPr>
              <a:t> </a:t>
            </a:r>
            <a:r>
              <a:rPr lang="es-ES" sz="1200" dirty="0" err="1" smtClean="0">
                <a:solidFill>
                  <a:srgbClr val="595959"/>
                </a:solidFill>
                <a:latin typeface="Arial" panose="020B0604020202020204" pitchFamily="34" charset="0"/>
                <a:cs typeface="Arial" panose="020B0604020202020204" pitchFamily="34" charset="0"/>
              </a:rPr>
              <a:t>Compumetro</a:t>
            </a:r>
            <a:endParaRPr lang="es-ES" dirty="0">
              <a:solidFill>
                <a:srgbClr val="595959"/>
              </a:solidFill>
              <a:latin typeface="Arial" panose="020B0604020202020204" pitchFamily="34" charset="0"/>
              <a:cs typeface="Arial" panose="020B0604020202020204" pitchFamily="34" charset="0"/>
            </a:endParaRPr>
          </a:p>
        </p:txBody>
      </p:sp>
      <p:sp>
        <p:nvSpPr>
          <p:cNvPr id="26" name="44 Rectángulo"/>
          <p:cNvSpPr/>
          <p:nvPr/>
        </p:nvSpPr>
        <p:spPr>
          <a:xfrm>
            <a:off x="796931" y="3453620"/>
            <a:ext cx="1570043" cy="533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595959"/>
                </a:solidFill>
                <a:latin typeface="Arial" panose="020B0604020202020204" pitchFamily="34" charset="0"/>
                <a:cs typeface="Arial" panose="020B0604020202020204" pitchFamily="34" charset="0"/>
              </a:rPr>
              <a:t>Trinidad &amp; Tobago </a:t>
            </a:r>
          </a:p>
          <a:p>
            <a:pPr algn="ctr"/>
            <a:r>
              <a:rPr lang="es-ES" sz="1200" dirty="0" err="1" smtClean="0">
                <a:solidFill>
                  <a:schemeClr val="tx1"/>
                </a:solidFill>
                <a:latin typeface="Arial" panose="020B0604020202020204" pitchFamily="34" charset="0"/>
                <a:cs typeface="Arial" panose="020B0604020202020204" pitchFamily="34" charset="0"/>
              </a:rPr>
              <a:t>Optical</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Fiber</a:t>
            </a:r>
            <a:r>
              <a:rPr lang="es-ES" sz="1200" dirty="0" smtClean="0">
                <a:solidFill>
                  <a:schemeClr val="tx1"/>
                </a:solidFill>
                <a:latin typeface="Arial" panose="020B0604020202020204" pitchFamily="34" charset="0"/>
                <a:cs typeface="Arial" panose="020B0604020202020204" pitchFamily="34" charset="0"/>
              </a:rPr>
              <a:t> </a:t>
            </a:r>
            <a:r>
              <a:rPr lang="es-ES" sz="1200" dirty="0" err="1">
                <a:solidFill>
                  <a:schemeClr val="tx1"/>
                </a:solidFill>
                <a:latin typeface="Arial" panose="020B0604020202020204" pitchFamily="34" charset="0"/>
                <a:cs typeface="Arial" panose="020B0604020202020204" pitchFamily="34" charset="0"/>
              </a:rPr>
              <a:t>C</a:t>
            </a:r>
            <a:r>
              <a:rPr lang="es-ES" sz="1200" dirty="0" err="1" smtClean="0">
                <a:solidFill>
                  <a:schemeClr val="tx1"/>
                </a:solidFill>
                <a:latin typeface="Arial" panose="020B0604020202020204" pitchFamily="34" charset="0"/>
                <a:cs typeface="Arial" panose="020B0604020202020204" pitchFamily="34" charset="0"/>
              </a:rPr>
              <a:t>onnection</a:t>
            </a:r>
            <a:endParaRPr lang="es-ES" dirty="0">
              <a:solidFill>
                <a:schemeClr val="tx1"/>
              </a:solidFill>
              <a:latin typeface="Arial" panose="020B0604020202020204" pitchFamily="34" charset="0"/>
              <a:cs typeface="Arial" panose="020B0604020202020204" pitchFamily="34" charset="0"/>
            </a:endParaRPr>
          </a:p>
        </p:txBody>
      </p:sp>
      <p:sp>
        <p:nvSpPr>
          <p:cNvPr id="27" name="45 Cheurón"/>
          <p:cNvSpPr/>
          <p:nvPr/>
        </p:nvSpPr>
        <p:spPr>
          <a:xfrm>
            <a:off x="564566" y="836712"/>
            <a:ext cx="2147733" cy="648072"/>
          </a:xfrm>
          <a:prstGeom prst="chevron">
            <a:avLst/>
          </a:prstGeom>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err="1" smtClean="0">
                <a:solidFill>
                  <a:schemeClr val="bg1"/>
                </a:solidFill>
              </a:rPr>
              <a:t>Infrastructure</a:t>
            </a:r>
            <a:endParaRPr lang="es-ES" sz="1600" dirty="0">
              <a:solidFill>
                <a:schemeClr val="bg1"/>
              </a:solidFill>
            </a:endParaRPr>
          </a:p>
        </p:txBody>
      </p:sp>
      <p:sp>
        <p:nvSpPr>
          <p:cNvPr id="28" name="46 Cheurón"/>
          <p:cNvSpPr/>
          <p:nvPr/>
        </p:nvSpPr>
        <p:spPr>
          <a:xfrm>
            <a:off x="2557930" y="836712"/>
            <a:ext cx="2147733" cy="648072"/>
          </a:xfrm>
          <a:prstGeom prst="chevron">
            <a:avLst/>
          </a:prstGeom>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solidFill>
                  <a:schemeClr val="bg1"/>
                </a:solidFill>
              </a:rPr>
              <a:t>Digital Inclusion</a:t>
            </a:r>
            <a:endParaRPr lang="es-ES" dirty="0">
              <a:solidFill>
                <a:schemeClr val="bg1"/>
              </a:solidFill>
            </a:endParaRPr>
          </a:p>
        </p:txBody>
      </p:sp>
      <p:sp>
        <p:nvSpPr>
          <p:cNvPr id="29" name="47 Cheurón"/>
          <p:cNvSpPr/>
          <p:nvPr/>
        </p:nvSpPr>
        <p:spPr>
          <a:xfrm>
            <a:off x="4618797" y="836712"/>
            <a:ext cx="2147733" cy="648072"/>
          </a:xfrm>
          <a:prstGeom prst="chevron">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S" sz="1400" dirty="0" err="1" smtClean="0">
                <a:solidFill>
                  <a:schemeClr val="bg1"/>
                </a:solidFill>
              </a:rPr>
              <a:t>Applications</a:t>
            </a:r>
            <a:r>
              <a:rPr lang="es-ES" sz="1400" dirty="0" smtClean="0">
                <a:solidFill>
                  <a:schemeClr val="bg1"/>
                </a:solidFill>
              </a:rPr>
              <a:t> &amp; e-</a:t>
            </a:r>
            <a:r>
              <a:rPr lang="es-ES" sz="1400" dirty="0" err="1" smtClean="0">
                <a:solidFill>
                  <a:schemeClr val="bg1"/>
                </a:solidFill>
              </a:rPr>
              <a:t>goverment</a:t>
            </a:r>
            <a:endParaRPr lang="es-ES" sz="1600" dirty="0">
              <a:solidFill>
                <a:schemeClr val="bg1"/>
              </a:solidFill>
            </a:endParaRPr>
          </a:p>
        </p:txBody>
      </p:sp>
      <p:sp>
        <p:nvSpPr>
          <p:cNvPr id="30" name="48 Cheurón"/>
          <p:cNvSpPr/>
          <p:nvPr/>
        </p:nvSpPr>
        <p:spPr>
          <a:xfrm>
            <a:off x="6600731" y="836712"/>
            <a:ext cx="2147733" cy="648072"/>
          </a:xfrm>
          <a:prstGeom prst="chevron">
            <a:avLst/>
          </a:prstGeom>
          <a:solidFill>
            <a:schemeClr val="accent6"/>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s-ES" sz="1400" dirty="0" smtClean="0">
                <a:solidFill>
                  <a:schemeClr val="bg1"/>
                </a:solidFill>
              </a:rPr>
              <a:t>ICT Industry development &amp; ICT </a:t>
            </a:r>
            <a:r>
              <a:rPr lang="es-ES" sz="1400" dirty="0" err="1" smtClean="0">
                <a:solidFill>
                  <a:schemeClr val="bg1"/>
                </a:solidFill>
              </a:rPr>
              <a:t>Strategy</a:t>
            </a:r>
            <a:endParaRPr lang="es-ES" sz="1600" dirty="0">
              <a:solidFill>
                <a:schemeClr val="bg1"/>
              </a:solidFill>
            </a:endParaRPr>
          </a:p>
        </p:txBody>
      </p:sp>
      <p:sp>
        <p:nvSpPr>
          <p:cNvPr id="31" name="49 Rectángulo"/>
          <p:cNvSpPr/>
          <p:nvPr/>
        </p:nvSpPr>
        <p:spPr>
          <a:xfrm>
            <a:off x="800022" y="5839857"/>
            <a:ext cx="1610044" cy="560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Arial" panose="020B0604020202020204" pitchFamily="34" charset="0"/>
                <a:cs typeface="Arial" panose="020B0604020202020204" pitchFamily="34" charset="0"/>
              </a:rPr>
              <a:t>Belize</a:t>
            </a:r>
            <a:r>
              <a:rPr lang="es-ES" sz="1200" b="1" dirty="0" smtClean="0">
                <a:solidFill>
                  <a:srgbClr val="595959"/>
                </a:solidFill>
                <a:latin typeface="Arial" panose="020B0604020202020204" pitchFamily="34" charset="0"/>
                <a:cs typeface="Arial" panose="020B0604020202020204" pitchFamily="34" charset="0"/>
              </a:rPr>
              <a:t> </a:t>
            </a:r>
          </a:p>
          <a:p>
            <a:pPr algn="ctr"/>
            <a:r>
              <a:rPr lang="es-ES" sz="1200" dirty="0" smtClean="0">
                <a:solidFill>
                  <a:schemeClr val="tx1"/>
                </a:solidFill>
                <a:latin typeface="Arial" panose="020B0604020202020204" pitchFamily="34" charset="0"/>
                <a:cs typeface="Arial" panose="020B0604020202020204" pitchFamily="34" charset="0"/>
              </a:rPr>
              <a:t>IXP </a:t>
            </a:r>
            <a:r>
              <a:rPr lang="es-ES" sz="1200" dirty="0" err="1" smtClean="0">
                <a:solidFill>
                  <a:schemeClr val="tx1"/>
                </a:solidFill>
                <a:latin typeface="Arial" panose="020B0604020202020204" pitchFamily="34" charset="0"/>
                <a:cs typeface="Arial" panose="020B0604020202020204" pitchFamily="34" charset="0"/>
              </a:rPr>
              <a:t>installation</a:t>
            </a:r>
            <a:endParaRPr lang="es-ES" dirty="0">
              <a:solidFill>
                <a:schemeClr val="tx1"/>
              </a:solidFill>
              <a:latin typeface="Arial" panose="020B0604020202020204" pitchFamily="34" charset="0"/>
              <a:cs typeface="Arial" panose="020B0604020202020204" pitchFamily="34" charset="0"/>
            </a:endParaRPr>
          </a:p>
        </p:txBody>
      </p:sp>
      <p:sp>
        <p:nvSpPr>
          <p:cNvPr id="32" name="50 Rectángulo"/>
          <p:cNvSpPr/>
          <p:nvPr/>
        </p:nvSpPr>
        <p:spPr>
          <a:xfrm>
            <a:off x="5020136" y="3513598"/>
            <a:ext cx="1720047"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Open Sans"/>
                <a:cs typeface="Open Sans"/>
              </a:rPr>
              <a:t>Belize</a:t>
            </a:r>
            <a:r>
              <a:rPr lang="es-ES" sz="1200" dirty="0" smtClean="0">
                <a:solidFill>
                  <a:schemeClr val="tx1"/>
                </a:solidFill>
                <a:latin typeface="Open Sans"/>
                <a:cs typeface="Open Sans"/>
              </a:rPr>
              <a:t>          </a:t>
            </a:r>
          </a:p>
          <a:p>
            <a:pPr algn="ctr"/>
            <a:r>
              <a:rPr lang="es-ES" sz="1200" dirty="0" smtClean="0">
                <a:solidFill>
                  <a:schemeClr val="tx1"/>
                </a:solidFill>
                <a:latin typeface="Open Sans"/>
                <a:cs typeface="Open Sans"/>
              </a:rPr>
              <a:t>GIS </a:t>
            </a:r>
            <a:r>
              <a:rPr lang="es-ES" sz="1200" dirty="0" err="1" smtClean="0">
                <a:solidFill>
                  <a:schemeClr val="tx1"/>
                </a:solidFill>
                <a:latin typeface="Open Sans"/>
                <a:cs typeface="Open Sans"/>
              </a:rPr>
              <a:t>system</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implementation</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for</a:t>
            </a:r>
            <a:r>
              <a:rPr lang="es-ES" sz="1200" dirty="0" smtClean="0">
                <a:solidFill>
                  <a:schemeClr val="tx1"/>
                </a:solidFill>
                <a:latin typeface="Open Sans"/>
                <a:cs typeface="Open Sans"/>
              </a:rPr>
              <a:t> </a:t>
            </a:r>
            <a:r>
              <a:rPr lang="es-ES" sz="1200" dirty="0" err="1" smtClean="0">
                <a:solidFill>
                  <a:schemeClr val="tx1"/>
                </a:solidFill>
                <a:latin typeface="Open Sans"/>
                <a:cs typeface="Open Sans"/>
              </a:rPr>
              <a:t>farmers</a:t>
            </a:r>
            <a:r>
              <a:rPr lang="es-ES" sz="1200" dirty="0" smtClean="0">
                <a:solidFill>
                  <a:schemeClr val="tx1"/>
                </a:solidFill>
                <a:latin typeface="Open Sans"/>
                <a:cs typeface="Open Sans"/>
              </a:rPr>
              <a:t> in Toledo</a:t>
            </a:r>
            <a:endParaRPr lang="es-ES" dirty="0">
              <a:solidFill>
                <a:schemeClr val="tx1"/>
              </a:solidFill>
              <a:latin typeface="Open Sans"/>
              <a:cs typeface="Open Sans"/>
            </a:endParaRPr>
          </a:p>
        </p:txBody>
      </p:sp>
      <p:sp>
        <p:nvSpPr>
          <p:cNvPr id="33" name="51 Rectángulo"/>
          <p:cNvSpPr/>
          <p:nvPr/>
        </p:nvSpPr>
        <p:spPr>
          <a:xfrm>
            <a:off x="3795399" y="4599711"/>
            <a:ext cx="948611"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rgbClr val="595959"/>
                </a:solidFill>
                <a:latin typeface="Arial" panose="020B0604020202020204" pitchFamily="34" charset="0"/>
                <a:cs typeface="Arial" panose="020B0604020202020204" pitchFamily="34" charset="0"/>
              </a:rPr>
              <a:t>Guyana</a:t>
            </a:r>
            <a:r>
              <a:rPr lang="es-ES" sz="1200" dirty="0" smtClean="0">
                <a:solidFill>
                  <a:srgbClr val="595959"/>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One</a:t>
            </a:r>
            <a:r>
              <a:rPr lang="es-ES" sz="1200" dirty="0" smtClean="0">
                <a:solidFill>
                  <a:schemeClr val="tx1"/>
                </a:solidFill>
                <a:latin typeface="Arial" panose="020B0604020202020204" pitchFamily="34" charset="0"/>
                <a:cs typeface="Arial" panose="020B0604020202020204" pitchFamily="34" charset="0"/>
              </a:rPr>
              <a:t> Laptop per </a:t>
            </a:r>
            <a:r>
              <a:rPr lang="es-ES" sz="1200" dirty="0" err="1" smtClean="0">
                <a:solidFill>
                  <a:schemeClr val="tx1"/>
                </a:solidFill>
                <a:latin typeface="Arial" panose="020B0604020202020204" pitchFamily="34" charset="0"/>
                <a:cs typeface="Arial" panose="020B0604020202020204" pitchFamily="34" charset="0"/>
              </a:rPr>
              <a:t>family</a:t>
            </a:r>
            <a:endParaRPr lang="es-ES" dirty="0">
              <a:solidFill>
                <a:schemeClr val="tx1"/>
              </a:solidFill>
              <a:latin typeface="Arial" panose="020B0604020202020204" pitchFamily="34" charset="0"/>
              <a:cs typeface="Arial" panose="020B0604020202020204" pitchFamily="34" charset="0"/>
            </a:endParaRPr>
          </a:p>
        </p:txBody>
      </p:sp>
      <p:sp>
        <p:nvSpPr>
          <p:cNvPr id="34" name="53 Rectángulo"/>
          <p:cNvSpPr/>
          <p:nvPr/>
        </p:nvSpPr>
        <p:spPr>
          <a:xfrm>
            <a:off x="3707904" y="5885268"/>
            <a:ext cx="948611"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595959"/>
                </a:solidFill>
                <a:latin typeface="Arial" panose="020B0604020202020204" pitchFamily="34" charset="0"/>
                <a:cs typeface="Arial" panose="020B0604020202020204" pitchFamily="34" charset="0"/>
              </a:rPr>
              <a:t>Haiti</a:t>
            </a:r>
            <a:endParaRPr lang="es-ES" sz="1200" b="1" dirty="0">
              <a:solidFill>
                <a:srgbClr val="595959"/>
              </a:solidFill>
              <a:latin typeface="Arial" panose="020B0604020202020204" pitchFamily="34" charset="0"/>
              <a:cs typeface="Arial" panose="020B0604020202020204" pitchFamily="34" charset="0"/>
            </a:endParaRPr>
          </a:p>
          <a:p>
            <a:pPr algn="ctr"/>
            <a:r>
              <a:rPr lang="es-ES" sz="1200" dirty="0" smtClean="0">
                <a:solidFill>
                  <a:schemeClr val="tx1"/>
                </a:solidFill>
                <a:latin typeface="Arial" panose="020B0604020202020204" pitchFamily="34" charset="0"/>
                <a:cs typeface="Arial" panose="020B0604020202020204" pitchFamily="34" charset="0"/>
              </a:rPr>
              <a:t>Thomas Project</a:t>
            </a:r>
            <a:endParaRPr lang="es-ES" dirty="0">
              <a:solidFill>
                <a:schemeClr val="tx1"/>
              </a:solidFill>
              <a:latin typeface="Arial" panose="020B0604020202020204" pitchFamily="34" charset="0"/>
              <a:cs typeface="Arial" panose="020B0604020202020204" pitchFamily="34" charset="0"/>
            </a:endParaRPr>
          </a:p>
        </p:txBody>
      </p:sp>
      <p:sp>
        <p:nvSpPr>
          <p:cNvPr id="35" name="54 Rectángulo"/>
          <p:cNvSpPr/>
          <p:nvPr/>
        </p:nvSpPr>
        <p:spPr>
          <a:xfrm>
            <a:off x="7093353" y="4557712"/>
            <a:ext cx="1436880"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595959"/>
                </a:solidFill>
                <a:latin typeface="Open Sans"/>
                <a:cs typeface="Open Sans"/>
              </a:rPr>
              <a:t>J</a:t>
            </a:r>
            <a:r>
              <a:rPr lang="es-ES" sz="1200" b="1" dirty="0" smtClean="0">
                <a:solidFill>
                  <a:srgbClr val="595959"/>
                </a:solidFill>
                <a:latin typeface="Open Sans"/>
                <a:cs typeface="Open Sans"/>
              </a:rPr>
              <a:t>amaica</a:t>
            </a:r>
            <a:r>
              <a:rPr lang="es-ES" sz="1200" dirty="0" smtClean="0">
                <a:solidFill>
                  <a:srgbClr val="595959"/>
                </a:solidFill>
                <a:latin typeface="Open Sans"/>
                <a:cs typeface="Open Sans"/>
              </a:rPr>
              <a:t> </a:t>
            </a:r>
            <a:r>
              <a:rPr lang="es-ES" sz="1200" dirty="0">
                <a:solidFill>
                  <a:schemeClr val="tx1"/>
                </a:solidFill>
                <a:latin typeface="Open Sans"/>
                <a:cs typeface="Open Sans"/>
              </a:rPr>
              <a:t>D</a:t>
            </a:r>
            <a:r>
              <a:rPr lang="es-ES" sz="1200" dirty="0" smtClean="0">
                <a:solidFill>
                  <a:schemeClr val="tx1"/>
                </a:solidFill>
                <a:latin typeface="Open Sans"/>
                <a:cs typeface="Open Sans"/>
              </a:rPr>
              <a:t>evelopment of a single </a:t>
            </a:r>
            <a:r>
              <a:rPr lang="es-ES" sz="1200" dirty="0" err="1" smtClean="0">
                <a:solidFill>
                  <a:schemeClr val="tx1"/>
                </a:solidFill>
                <a:latin typeface="Open Sans"/>
                <a:cs typeface="Open Sans"/>
              </a:rPr>
              <a:t>regulator</a:t>
            </a:r>
            <a:endParaRPr lang="es-ES" dirty="0">
              <a:solidFill>
                <a:schemeClr val="tx1"/>
              </a:solidFill>
              <a:latin typeface="Open Sans"/>
              <a:cs typeface="Open Sans"/>
            </a:endParaRPr>
          </a:p>
        </p:txBody>
      </p:sp>
      <p:sp>
        <p:nvSpPr>
          <p:cNvPr id="36" name="55 Rectángulo"/>
          <p:cNvSpPr/>
          <p:nvPr/>
        </p:nvSpPr>
        <p:spPr>
          <a:xfrm>
            <a:off x="5004048" y="5909860"/>
            <a:ext cx="1716136" cy="57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solidFill>
                  <a:srgbClr val="595959"/>
                </a:solidFill>
                <a:latin typeface="Arial" panose="020B0604020202020204" pitchFamily="34" charset="0"/>
                <a:cs typeface="Arial" panose="020B0604020202020204" pitchFamily="34" charset="0"/>
              </a:rPr>
              <a:t>Suriname</a:t>
            </a:r>
            <a:r>
              <a:rPr lang="es-ES" sz="1200" b="1" dirty="0" smtClean="0">
                <a:solidFill>
                  <a:srgbClr val="595959"/>
                </a:solidFill>
                <a:latin typeface="Arial" panose="020B0604020202020204" pitchFamily="34" charset="0"/>
                <a:cs typeface="Arial" panose="020B0604020202020204" pitchFamily="34" charset="0"/>
              </a:rPr>
              <a:t> </a:t>
            </a:r>
          </a:p>
          <a:p>
            <a:pPr algn="ctr"/>
            <a:r>
              <a:rPr lang="es-ES" sz="1200" dirty="0" smtClean="0">
                <a:solidFill>
                  <a:schemeClr val="tx1"/>
                </a:solidFill>
                <a:latin typeface="Arial" panose="020B0604020202020204" pitchFamily="34" charset="0"/>
                <a:cs typeface="Arial" panose="020B0604020202020204" pitchFamily="34" charset="0"/>
              </a:rPr>
              <a:t>e-</a:t>
            </a:r>
            <a:r>
              <a:rPr lang="es-ES" sz="1200" dirty="0" err="1" smtClean="0">
                <a:solidFill>
                  <a:schemeClr val="tx1"/>
                </a:solidFill>
                <a:latin typeface="Arial" panose="020B0604020202020204" pitchFamily="34" charset="0"/>
                <a:cs typeface="Arial" panose="020B0604020202020204" pitchFamily="34" charset="0"/>
              </a:rPr>
              <a:t>goverment</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program</a:t>
            </a:r>
            <a:r>
              <a:rPr lang="es-ES" sz="1200" dirty="0" smtClean="0">
                <a:solidFill>
                  <a:schemeClr val="tx1"/>
                </a:solidFill>
                <a:latin typeface="Arial" panose="020B0604020202020204" pitchFamily="34" charset="0"/>
                <a:cs typeface="Arial" panose="020B0604020202020204" pitchFamily="34" charset="0"/>
              </a:rPr>
              <a:t> (</a:t>
            </a:r>
            <a:r>
              <a:rPr lang="es-ES" sz="1200" dirty="0" err="1" smtClean="0">
                <a:solidFill>
                  <a:schemeClr val="tx1"/>
                </a:solidFill>
                <a:latin typeface="Arial" panose="020B0604020202020204" pitchFamily="34" charset="0"/>
                <a:cs typeface="Arial" panose="020B0604020202020204" pitchFamily="34" charset="0"/>
              </a:rPr>
              <a:t>Datacenter</a:t>
            </a:r>
            <a:r>
              <a:rPr lang="es-ES" sz="1200" dirty="0" smtClean="0">
                <a:solidFill>
                  <a:schemeClr val="tx1"/>
                </a:solidFill>
                <a:latin typeface="Arial" panose="020B0604020202020204" pitchFamily="34" charset="0"/>
                <a:cs typeface="Arial" panose="020B0604020202020204" pitchFamily="34" charset="0"/>
              </a:rPr>
              <a:t> and SMS </a:t>
            </a:r>
            <a:r>
              <a:rPr lang="es-ES" sz="1200" dirty="0" err="1" smtClean="0">
                <a:solidFill>
                  <a:schemeClr val="tx1"/>
                </a:solidFill>
                <a:latin typeface="Arial" panose="020B0604020202020204" pitchFamily="34" charset="0"/>
                <a:cs typeface="Arial" panose="020B0604020202020204" pitchFamily="34" charset="0"/>
              </a:rPr>
              <a:t>servince</a:t>
            </a:r>
            <a:r>
              <a:rPr lang="es-ES" sz="1200" dirty="0" smtClean="0">
                <a:solidFill>
                  <a:schemeClr val="tx1"/>
                </a:solidFill>
                <a:latin typeface="Arial" panose="020B0604020202020204" pitchFamily="34" charset="0"/>
                <a:cs typeface="Arial" panose="020B0604020202020204" pitchFamily="34" charset="0"/>
              </a:rPr>
              <a:t>)</a:t>
            </a:r>
            <a:endParaRPr lang="es-ES" dirty="0">
              <a:solidFill>
                <a:schemeClr val="tx1"/>
              </a:solidFill>
              <a:latin typeface="Arial" panose="020B0604020202020204" pitchFamily="34" charset="0"/>
              <a:cs typeface="Arial" panose="020B0604020202020204" pitchFamily="34" charset="0"/>
            </a:endParaRPr>
          </a:p>
        </p:txBody>
      </p:sp>
      <p:cxnSp>
        <p:nvCxnSpPr>
          <p:cNvPr id="37" name="2 Conector recto"/>
          <p:cNvCxnSpPr/>
          <p:nvPr/>
        </p:nvCxnSpPr>
        <p:spPr>
          <a:xfrm>
            <a:off x="683568" y="1633389"/>
            <a:ext cx="0" cy="4716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38" name="56 Conector recto"/>
          <p:cNvCxnSpPr/>
          <p:nvPr/>
        </p:nvCxnSpPr>
        <p:spPr>
          <a:xfrm>
            <a:off x="2483768" y="1639022"/>
            <a:ext cx="0" cy="4716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39" name="57 Conector recto"/>
          <p:cNvCxnSpPr/>
          <p:nvPr/>
        </p:nvCxnSpPr>
        <p:spPr>
          <a:xfrm>
            <a:off x="4920032" y="1628799"/>
            <a:ext cx="0" cy="4716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40" name="58 Conector recto"/>
          <p:cNvCxnSpPr/>
          <p:nvPr/>
        </p:nvCxnSpPr>
        <p:spPr>
          <a:xfrm>
            <a:off x="6808224" y="1628799"/>
            <a:ext cx="0" cy="4716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41" name="Rectangle 4"/>
          <p:cNvSpPr>
            <a:spLocks noChangeArrowheads="1"/>
          </p:cNvSpPr>
          <p:nvPr/>
        </p:nvSpPr>
        <p:spPr bwMode="auto">
          <a:xfrm>
            <a:off x="35496" y="3371"/>
            <a:ext cx="9108504" cy="617317"/>
          </a:xfrm>
          <a:prstGeom prst="rect">
            <a:avLst/>
          </a:prstGeom>
          <a:solidFill>
            <a:srgbClr val="112B5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en-US" sz="3200" dirty="0" smtClean="0">
                <a:solidFill>
                  <a:srgbClr val="FFFFFF"/>
                </a:solidFill>
                <a:latin typeface="Calibri"/>
                <a:cs typeface="Calibri"/>
              </a:rPr>
              <a:t>Comp 1 Results: The Caribbean Broadband Ecosystem</a:t>
            </a:r>
            <a:endParaRPr lang="en-US" sz="3200" dirty="0">
              <a:solidFill>
                <a:srgbClr val="FFFFFF"/>
              </a:solidFill>
              <a:latin typeface="Calibri"/>
              <a:cs typeface="Calibri"/>
            </a:endParaRPr>
          </a:p>
        </p:txBody>
      </p:sp>
    </p:spTree>
    <p:extLst>
      <p:ext uri="{BB962C8B-B14F-4D97-AF65-F5344CB8AC3E}">
        <p14:creationId xmlns:p14="http://schemas.microsoft.com/office/powerpoint/2010/main" val="4200922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trips(downLeft)">
                                      <p:cBhvr>
                                        <p:cTn id="11" dur="500"/>
                                        <p:tgtEl>
                                          <p:spTgt spid="27"/>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strips(downLeft)">
                                      <p:cBhvr>
                                        <p:cTn id="15" dur="500"/>
                                        <p:tgtEl>
                                          <p:spTgt spid="25"/>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500"/>
                                        <p:tgtEl>
                                          <p:spTgt spid="8"/>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Left)">
                                      <p:cBhvr>
                                        <p:cTn id="23" dur="500"/>
                                        <p:tgtEl>
                                          <p:spTgt spid="26"/>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Left)">
                                      <p:cBhvr>
                                        <p:cTn id="27" dur="500"/>
                                        <p:tgtEl>
                                          <p:spTgt spid="2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Left)">
                                      <p:cBhvr>
                                        <p:cTn id="31" dur="500"/>
                                        <p:tgtEl>
                                          <p:spTgt spid="31"/>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downLeft)">
                                      <p:cBhvr>
                                        <p:cTn id="35" dur="500"/>
                                        <p:tgtEl>
                                          <p:spTgt spid="28"/>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Left)">
                                      <p:cBhvr>
                                        <p:cTn id="39" dur="500"/>
                                        <p:tgtEl>
                                          <p:spTgt spid="20"/>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trips(downLeft)">
                                      <p:cBhvr>
                                        <p:cTn id="43" dur="500"/>
                                        <p:tgtEl>
                                          <p:spTgt spid="17"/>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strips(downLeft)">
                                      <p:cBhvr>
                                        <p:cTn id="47" dur="500"/>
                                        <p:tgtEl>
                                          <p:spTgt spid="18"/>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strips(downLeft)">
                                      <p:cBhvr>
                                        <p:cTn id="51" dur="500"/>
                                        <p:tgtEl>
                                          <p:spTgt spid="13"/>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strips(downLeft)">
                                      <p:cBhvr>
                                        <p:cTn id="55" dur="500"/>
                                        <p:tgtEl>
                                          <p:spTgt spid="19"/>
                                        </p:tgtEl>
                                      </p:cBhvr>
                                    </p:animEffect>
                                  </p:childTnLst>
                                </p:cTn>
                              </p:par>
                            </p:childTnLst>
                          </p:cTn>
                        </p:par>
                        <p:par>
                          <p:cTn id="56" fill="hold">
                            <p:stCondLst>
                              <p:cond delay="6500"/>
                            </p:stCondLst>
                            <p:childTnLst>
                              <p:par>
                                <p:cTn id="57" presetID="18" presetClass="entr" presetSubtype="12"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strips(downLeft)">
                                      <p:cBhvr>
                                        <p:cTn id="59" dur="500"/>
                                        <p:tgtEl>
                                          <p:spTgt spid="9"/>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Left)">
                                      <p:cBhvr>
                                        <p:cTn id="63" dur="500"/>
                                        <p:tgtEl>
                                          <p:spTgt spid="24"/>
                                        </p:tgtEl>
                                      </p:cBhvr>
                                    </p:animEffect>
                                  </p:childTnLst>
                                </p:cTn>
                              </p:par>
                            </p:childTnLst>
                          </p:cTn>
                        </p:par>
                        <p:par>
                          <p:cTn id="64" fill="hold">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strips(downLeft)">
                                      <p:cBhvr>
                                        <p:cTn id="67" dur="500"/>
                                        <p:tgtEl>
                                          <p:spTgt spid="33"/>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strips(downLeft)">
                                      <p:cBhvr>
                                        <p:cTn id="71" dur="500"/>
                                        <p:tgtEl>
                                          <p:spTgt spid="14"/>
                                        </p:tgtEl>
                                      </p:cBhvr>
                                    </p:animEffect>
                                  </p:childTnLst>
                                </p:cTn>
                              </p:par>
                            </p:childTnLst>
                          </p:cTn>
                        </p:par>
                        <p:par>
                          <p:cTn id="72" fill="hold">
                            <p:stCondLst>
                              <p:cond delay="8500"/>
                            </p:stCondLst>
                            <p:childTnLst>
                              <p:par>
                                <p:cTn id="73" presetID="18" presetClass="entr" presetSubtype="12"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strips(downLeft)">
                                      <p:cBhvr>
                                        <p:cTn id="75" dur="500"/>
                                        <p:tgtEl>
                                          <p:spTgt spid="34"/>
                                        </p:tgtEl>
                                      </p:cBhvr>
                                    </p:animEffect>
                                  </p:childTnLst>
                                </p:cTn>
                              </p:par>
                            </p:childTnLst>
                          </p:cTn>
                        </p:par>
                        <p:par>
                          <p:cTn id="76" fill="hold">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500"/>
                                        <p:tgtEl>
                                          <p:spTgt spid="29"/>
                                        </p:tgtEl>
                                      </p:cBhvr>
                                    </p:animEffect>
                                  </p:childTnLst>
                                </p:cTn>
                              </p:par>
                            </p:childTnLst>
                          </p:cTn>
                        </p:par>
                        <p:par>
                          <p:cTn id="80" fill="hold">
                            <p:stCondLst>
                              <p:cond delay="9500"/>
                            </p:stCondLst>
                            <p:childTnLst>
                              <p:par>
                                <p:cTn id="81" presetID="18" presetClass="entr" presetSubtype="12"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strips(downLeft)">
                                      <p:cBhvr>
                                        <p:cTn id="83" dur="500"/>
                                        <p:tgtEl>
                                          <p:spTgt spid="11"/>
                                        </p:tgtEl>
                                      </p:cBhvr>
                                    </p:animEffect>
                                  </p:childTnLst>
                                </p:cTn>
                              </p:par>
                            </p:childTnLst>
                          </p:cTn>
                        </p:par>
                        <p:par>
                          <p:cTn id="84" fill="hold">
                            <p:stCondLst>
                              <p:cond delay="10000"/>
                            </p:stCondLst>
                            <p:childTnLst>
                              <p:par>
                                <p:cTn id="85" presetID="18" presetClass="entr" presetSubtype="12"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strips(downLeft)">
                                      <p:cBhvr>
                                        <p:cTn id="87" dur="500"/>
                                        <p:tgtEl>
                                          <p:spTgt spid="10"/>
                                        </p:tgtEl>
                                      </p:cBhvr>
                                    </p:animEffect>
                                  </p:childTnLst>
                                </p:cTn>
                              </p:par>
                            </p:childTnLst>
                          </p:cTn>
                        </p:par>
                        <p:par>
                          <p:cTn id="88" fill="hold">
                            <p:stCondLst>
                              <p:cond delay="10500"/>
                            </p:stCondLst>
                            <p:childTnLst>
                              <p:par>
                                <p:cTn id="89" presetID="18" presetClass="entr" presetSubtype="12"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strips(downLeft)">
                                      <p:cBhvr>
                                        <p:cTn id="91" dur="500"/>
                                        <p:tgtEl>
                                          <p:spTgt spid="32"/>
                                        </p:tgtEl>
                                      </p:cBhvr>
                                    </p:animEffect>
                                  </p:childTnLst>
                                </p:cTn>
                              </p:par>
                            </p:childTnLst>
                          </p:cTn>
                        </p:par>
                        <p:par>
                          <p:cTn id="92" fill="hold">
                            <p:stCondLst>
                              <p:cond delay="11000"/>
                            </p:stCondLst>
                            <p:childTnLst>
                              <p:par>
                                <p:cTn id="93" presetID="18" presetClass="entr" presetSubtype="12"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strips(downLeft)">
                                      <p:cBhvr>
                                        <p:cTn id="95" dur="500"/>
                                        <p:tgtEl>
                                          <p:spTgt spid="22"/>
                                        </p:tgtEl>
                                      </p:cBhvr>
                                    </p:animEffect>
                                  </p:childTnLst>
                                </p:cTn>
                              </p:par>
                            </p:childTnLst>
                          </p:cTn>
                        </p:par>
                        <p:par>
                          <p:cTn id="96" fill="hold">
                            <p:stCondLst>
                              <p:cond delay="11500"/>
                            </p:stCondLst>
                            <p:childTnLst>
                              <p:par>
                                <p:cTn id="97" presetID="18" presetClass="entr" presetSubtype="12"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strips(downLeft)">
                                      <p:cBhvr>
                                        <p:cTn id="99" dur="500"/>
                                        <p:tgtEl>
                                          <p:spTgt spid="36"/>
                                        </p:tgtEl>
                                      </p:cBhvr>
                                    </p:animEffect>
                                  </p:childTnLst>
                                </p:cTn>
                              </p:par>
                            </p:childTnLst>
                          </p:cTn>
                        </p:par>
                        <p:par>
                          <p:cTn id="100" fill="hold">
                            <p:stCondLst>
                              <p:cond delay="12000"/>
                            </p:stCondLst>
                            <p:childTnLst>
                              <p:par>
                                <p:cTn id="101" presetID="18" presetClass="entr" presetSubtype="12"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strips(downLeft)">
                                      <p:cBhvr>
                                        <p:cTn id="103" dur="500"/>
                                        <p:tgtEl>
                                          <p:spTgt spid="30"/>
                                        </p:tgtEl>
                                      </p:cBhvr>
                                    </p:animEffect>
                                  </p:childTnLst>
                                </p:cTn>
                              </p:par>
                            </p:childTnLst>
                          </p:cTn>
                        </p:par>
                        <p:par>
                          <p:cTn id="104" fill="hold">
                            <p:stCondLst>
                              <p:cond delay="12500"/>
                            </p:stCondLst>
                            <p:childTnLst>
                              <p:par>
                                <p:cTn id="105" presetID="18" presetClass="entr" presetSubtype="12"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strips(downLeft)">
                                      <p:cBhvr>
                                        <p:cTn id="107" dur="500"/>
                                        <p:tgtEl>
                                          <p:spTgt spid="12"/>
                                        </p:tgtEl>
                                      </p:cBhvr>
                                    </p:animEffect>
                                  </p:childTnLst>
                                </p:cTn>
                              </p:par>
                            </p:childTnLst>
                          </p:cTn>
                        </p:par>
                        <p:par>
                          <p:cTn id="108" fill="hold">
                            <p:stCondLst>
                              <p:cond delay="13000"/>
                            </p:stCondLst>
                            <p:childTnLst>
                              <p:par>
                                <p:cTn id="109" presetID="18" presetClass="entr" presetSubtype="12" fill="hold" grpId="0" nodeType="after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strips(downLeft)">
                                      <p:cBhvr>
                                        <p:cTn id="111" dur="500"/>
                                        <p:tgtEl>
                                          <p:spTgt spid="16"/>
                                        </p:tgtEl>
                                      </p:cBhvr>
                                    </p:animEffect>
                                  </p:childTnLst>
                                </p:cTn>
                              </p:par>
                            </p:childTnLst>
                          </p:cTn>
                        </p:par>
                        <p:par>
                          <p:cTn id="112" fill="hold">
                            <p:stCondLst>
                              <p:cond delay="13500"/>
                            </p:stCondLst>
                            <p:childTnLst>
                              <p:par>
                                <p:cTn id="113" presetID="18" presetClass="entr" presetSubtype="1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strips(downLeft)">
                                      <p:cBhvr>
                                        <p:cTn id="115" dur="500"/>
                                        <p:tgtEl>
                                          <p:spTgt spid="21"/>
                                        </p:tgtEl>
                                      </p:cBhvr>
                                    </p:animEffect>
                                  </p:childTnLst>
                                </p:cTn>
                              </p:par>
                            </p:childTnLst>
                          </p:cTn>
                        </p:par>
                        <p:par>
                          <p:cTn id="116" fill="hold">
                            <p:stCondLst>
                              <p:cond delay="14000"/>
                            </p:stCondLst>
                            <p:childTnLst>
                              <p:par>
                                <p:cTn id="117" presetID="18" presetClass="entr" presetSubtype="12"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strips(down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6" grpId="0"/>
      <p:bldP spid="27" grpId="0" animBg="1"/>
      <p:bldP spid="28" grpId="0" animBg="1"/>
      <p:bldP spid="29" grpId="0" animBg="1"/>
      <p:bldP spid="30" grpId="0" animBg="1"/>
      <p:bldP spid="31" grpId="0"/>
      <p:bldP spid="32" grpId="0"/>
      <p:bldP spid="33" grpId="0"/>
      <p:bldP spid="34" grpId="0"/>
      <p:bldP spid="35" grpId="0"/>
      <p:bldP spid="36"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24973</TotalTime>
  <Words>4337</Words>
  <Application>Microsoft Macintosh PowerPoint</Application>
  <PresentationFormat>On-screen Show (4:3)</PresentationFormat>
  <Paragraphs>589</Paragraphs>
  <Slides>30</Slides>
  <Notes>12</Notes>
  <HiddenSlides>13</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Inkwell</vt:lpstr>
      <vt:lpstr>Broadband Infrastructure Inventory and Public Awareness in the Caribbean (BIIPAC) Project </vt:lpstr>
      <vt:lpstr>Accelerating the penetration rate and usage of Broadband services in the region</vt:lpstr>
      <vt:lpstr>BIIPAC Objectives</vt:lpstr>
      <vt:lpstr>BIIPAC Steering &amp; Technical Committees</vt:lpstr>
      <vt:lpstr>PowerPoint Presentation</vt:lpstr>
      <vt:lpstr>Broadband Diagnosis and Infrastructure Maps</vt:lpstr>
      <vt:lpstr>Structure of BIIPAC Comp 1’s Report Structure</vt:lpstr>
      <vt:lpstr>PowerPoint Presentation</vt:lpstr>
      <vt:lpstr>PowerPoint Presentation</vt:lpstr>
      <vt:lpstr>PowerPoint Presentation</vt:lpstr>
      <vt:lpstr>Comp 2: Review of Regulatory and Institutional Frameworks and Current Sector Trends</vt:lpstr>
      <vt:lpstr>Comp 2: Barriers to Broadband Penetration in the Caribbean </vt:lpstr>
      <vt:lpstr>Review of Regulatory and Institutional Frameworks and Current Sector Trends – Main Findings</vt:lpstr>
      <vt:lpstr>Next Steps: Comp 2’s main Suggested Areas for Reform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Tranche B Readiness Gaps Matrix </vt:lpstr>
      <vt:lpstr>Identified needs of Tranche B Beneficiary Countries</vt:lpstr>
      <vt:lpstr>PowerPoint Presentation</vt:lpstr>
      <vt:lpstr>Tranche A Country Needs</vt:lpstr>
      <vt:lpstr>A Regional Broadband Strategy</vt:lpstr>
      <vt:lpstr>    BIIPAC Highlights of Completed Work</vt:lpstr>
      <vt:lpstr>PowerPoint Presentation</vt:lpstr>
      <vt:lpstr>    BIIPAC -Lessons Learned</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Infrastructure Inventory and Public Awareness in the Caribbean Project</dc:title>
  <dc:creator>Ayanna Samuels</dc:creator>
  <cp:lastModifiedBy>Ayanna Samuels</cp:lastModifiedBy>
  <cp:revision>413</cp:revision>
  <dcterms:created xsi:type="dcterms:W3CDTF">2013-02-05T04:24:21Z</dcterms:created>
  <dcterms:modified xsi:type="dcterms:W3CDTF">2016-02-02T18:31:19Z</dcterms:modified>
</cp:coreProperties>
</file>