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3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1" r:id="rId6"/>
    <p:sldId id="266" r:id="rId7"/>
    <p:sldId id="277" r:id="rId8"/>
    <p:sldId id="269" r:id="rId9"/>
    <p:sldId id="270" r:id="rId10"/>
    <p:sldId id="276" r:id="rId11"/>
    <p:sldId id="278" r:id="rId12"/>
    <p:sldId id="263" r:id="rId13"/>
    <p:sldId id="272" r:id="rId14"/>
    <p:sldId id="264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78" autoAdjust="0"/>
    <p:restoredTop sz="94673" autoAdjust="0"/>
  </p:normalViewPr>
  <p:slideViewPr>
    <p:cSldViewPr snapToGrid="0" snapToObjects="1">
      <p:cViewPr>
        <p:scale>
          <a:sx n="100" d="100"/>
          <a:sy n="100" d="100"/>
        </p:scale>
        <p:origin x="-270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114B-A09F-214B-BFFF-2A8513CCED35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CA37-9D7E-6A40-8AA4-32E367BCABE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57918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88C55-7DCA-9741-B2DE-6C411D316E28}" type="datetimeFigureOut">
              <a:rPr lang="nl-NL" smtClean="0"/>
              <a:pPr/>
              <a:t>30-1-2017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EEED-6D92-E849-802F-FB9CDCD2460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12209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D75B2-115D-AB40-A610-A05BFF76DC3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1D9006-E8E0-4A43-BA0C-48DCEA23E67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ABB62-3D4C-2741-9B35-736CD22B006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AABB62-3D4C-2741-9B35-736CD22B00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BF6C1-ABAA-F04D-A9EE-3697B4EAE77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8173"/>
            <a:ext cx="8229600" cy="1005544"/>
          </a:xfr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8068"/>
            <a:ext cx="6400800" cy="761251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BAC-4328-7E48-8C78-1D68A2E4F9F0}" type="datetime1">
              <a:rPr lang="nl-NL" smtClean="0"/>
              <a:pPr/>
              <a:t>30-1-2017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35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 anchor="t" anchorCtr="0"/>
          <a:lstStyle>
            <a:lvl1pPr algn="l">
              <a:defRPr b="1" i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047"/>
            <a:ext cx="8229600" cy="271721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7E85-C9DD-BF4C-AF7D-A76BDFA215A8}" type="datetime1">
              <a:rPr lang="nl-NL" smtClean="0"/>
              <a:pPr/>
              <a:t>30-1-2017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1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 anchor="t" anchorCtr="0"/>
          <a:lstStyle>
            <a:lvl1pPr algn="l">
              <a:defRPr b="1" i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479"/>
            <a:ext cx="4038600" cy="26741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479"/>
            <a:ext cx="4038600" cy="26741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0E596-28FE-0840-9DB3-EE5A9163D12C}" type="datetime1">
              <a:rPr lang="nl-NL" smtClean="0"/>
              <a:pPr/>
              <a:t>30-1-2017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2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29"/>
            <a:ext cx="8229600" cy="857250"/>
          </a:xfrm>
        </p:spPr>
        <p:txBody>
          <a:bodyPr anchor="t" anchorCtr="0"/>
          <a:lstStyle>
            <a:lvl1pPr algn="l">
              <a:defRPr b="1" i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1570-9B84-5340-BD3F-D4AE5021A1AB}" type="datetime1">
              <a:rPr lang="nl-NL" smtClean="0"/>
              <a:pPr/>
              <a:t>30-1-2017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518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8A171-3C94-4D41-8D08-7011A8E3CF15}" type="datetime1">
              <a:rPr lang="nl-NL" smtClean="0"/>
              <a:pPr/>
              <a:t>30-1-2017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69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9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251"/>
            <a:ext cx="8229600" cy="267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5C1E-4ACF-DA4C-898F-7F5C5D99DC09}" type="datetime1">
              <a:rPr lang="nl-NL" smtClean="0"/>
              <a:pPr/>
              <a:t>30-1-2017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08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4" r:id="rId1"/>
    <p:sldLayoutId id="2147493465" r:id="rId2"/>
    <p:sldLayoutId id="2147493466" r:id="rId3"/>
    <p:sldLayoutId id="2147493467" r:id="rId4"/>
    <p:sldLayoutId id="2147493468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i="0" kern="1200">
          <a:solidFill>
            <a:srgbClr val="000000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kern="1200">
          <a:solidFill>
            <a:srgbClr val="000000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300" kern="1200">
          <a:solidFill>
            <a:srgbClr val="000000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00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Improving the regional Internet </a:t>
            </a:r>
            <a:r>
              <a:rPr lang="en-US" sz="3000" dirty="0" smtClean="0"/>
              <a:t>performance enabling growth and development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2700"/>
            <a:ext cx="6400800" cy="622300"/>
          </a:xfrm>
        </p:spPr>
        <p:txBody>
          <a:bodyPr/>
          <a:lstStyle/>
          <a:p>
            <a:r>
              <a:rPr lang="en-US" dirty="0" err="1" smtClean="0"/>
              <a:t>Nico</a:t>
            </a:r>
            <a:r>
              <a:rPr lang="en-US" dirty="0" smtClean="0"/>
              <a:t> </a:t>
            </a:r>
            <a:r>
              <a:rPr lang="en-US" dirty="0" err="1" smtClean="0"/>
              <a:t>Scheper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211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3229"/>
            <a:ext cx="8229600" cy="48292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Growth and development</a:t>
            </a:r>
            <a:br>
              <a:rPr lang="en-GB" sz="28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 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847407"/>
            <a:ext cx="8229600" cy="27222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mproving end user experience 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Increase the user online time; bandwidth- and content demand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More and more online services: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Banking services, tax filling and payments, insurance companies, custom office, education, other government services, media, social media, events, apps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(Free) </a:t>
            </a:r>
            <a:r>
              <a:rPr lang="en-US" sz="2000" dirty="0" err="1" smtClean="0">
                <a:latin typeface="Arial" charset="0"/>
              </a:rPr>
              <a:t>WiFi</a:t>
            </a:r>
            <a:r>
              <a:rPr lang="en-US" sz="2000" dirty="0" smtClean="0">
                <a:latin typeface="Arial" charset="0"/>
              </a:rPr>
              <a:t> service in public transport busses and down town tourists trafficking area.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36987-046D-7840-BDB5-54AAB3403EDA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65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6"/>
            <a:ext cx="8229600" cy="857250"/>
          </a:xfrm>
        </p:spPr>
        <p:txBody>
          <a:bodyPr/>
          <a:lstStyle/>
          <a:p>
            <a:r>
              <a:rPr lang="en-GB" sz="3600" dirty="0">
                <a:latin typeface="Arial" charset="0"/>
              </a:rPr>
              <a:t>N</a:t>
            </a:r>
            <a:r>
              <a:rPr lang="en-GB" sz="3600" dirty="0" smtClean="0">
                <a:latin typeface="Arial" charset="0"/>
              </a:rPr>
              <a:t>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988"/>
            <a:ext cx="8229600" cy="364588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strengthening </a:t>
            </a:r>
            <a:r>
              <a:rPr lang="en-US" sz="2000" dirty="0">
                <a:latin typeface="+mj-lt"/>
              </a:rPr>
              <a:t>the present </a:t>
            </a:r>
            <a:r>
              <a:rPr lang="en-US" sz="2000" dirty="0" smtClean="0">
                <a:latin typeface="+mj-lt"/>
              </a:rPr>
              <a:t>Caribbean region model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building out together with industry stakeholders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More content locally/regionally </a:t>
            </a: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Further improving user experience</a:t>
            </a:r>
            <a:endParaRPr lang="en-US" sz="20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 smtClean="0">
                <a:latin typeface="+mj-lt"/>
              </a:rPr>
              <a:t>Enabling further growth and development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8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127"/>
            <a:ext cx="8229600" cy="857250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AMS-IX Caribbean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30948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029" sz="2000" dirty="0" smtClean="0">
                <a:latin typeface="Arial" charset="0"/>
              </a:rPr>
              <a:t>Improving user experience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029" sz="2000" dirty="0" smtClean="0">
                <a:latin typeface="Arial" charset="0"/>
              </a:rPr>
              <a:t>enabling growth and development </a:t>
            </a:r>
            <a:r>
              <a:rPr lang="en-029" sz="2000" dirty="0">
                <a:latin typeface="Arial" charset="0"/>
              </a:rPr>
              <a:t/>
            </a:r>
            <a:br>
              <a:rPr lang="en-029" sz="2000" dirty="0">
                <a:latin typeface="Arial" charset="0"/>
              </a:rPr>
            </a:br>
            <a:endParaRPr lang="en-029" sz="2000" dirty="0" smtClean="0">
              <a:latin typeface="Arial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029" sz="2000" dirty="0" smtClean="0">
                <a:latin typeface="Arial" charset="0"/>
              </a:rPr>
              <a:t>cw.ams</a:t>
            </a:r>
            <a:r>
              <a:rPr lang="en-029" sz="2000" dirty="0">
                <a:latin typeface="Arial" charset="0"/>
              </a:rPr>
              <a:t>-</a:t>
            </a:r>
            <a:r>
              <a:rPr lang="en-029" sz="2000" dirty="0" smtClean="0">
                <a:latin typeface="Arial" charset="0"/>
              </a:rPr>
              <a:t>ix.net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029" sz="2000" dirty="0" smtClean="0">
                <a:latin typeface="Arial" charset="0"/>
              </a:rPr>
              <a:t>nico.scheper</a:t>
            </a:r>
            <a:r>
              <a:rPr lang="en-029" sz="2000" dirty="0">
                <a:latin typeface="Arial" charset="0"/>
              </a:rPr>
              <a:t>@cw.ams-ix.net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057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621"/>
            <a:ext cx="8229600" cy="857379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" charset="0"/>
              </a:rPr>
              <a:t>Challenges</a:t>
            </a:r>
            <a:r>
              <a:rPr lang="en-GB" sz="3600" dirty="0">
                <a:latin typeface="Arial" charset="0"/>
              </a:rPr>
              <a:t/>
            </a:r>
            <a:br>
              <a:rPr lang="en-GB" sz="3600" dirty="0">
                <a:latin typeface="Arial" charset="0"/>
              </a:rPr>
            </a:br>
            <a:r>
              <a:rPr lang="en-GB" sz="3600" dirty="0" smtClean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963"/>
            <a:ext cx="8229600" cy="337529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 dirty="0">
                <a:latin typeface="Arial" charset="0"/>
              </a:rPr>
              <a:t>The South </a:t>
            </a:r>
            <a:r>
              <a:rPr lang="en-US" sz="2000" dirty="0" smtClean="0">
                <a:latin typeface="Arial" charset="0"/>
              </a:rPr>
              <a:t>America </a:t>
            </a:r>
            <a:r>
              <a:rPr lang="en-US" sz="2000" dirty="0">
                <a:latin typeface="Arial" charset="0"/>
              </a:rPr>
              <a:t>&amp; Caribbean Internet access point is </a:t>
            </a:r>
            <a:r>
              <a:rPr lang="en-US" sz="2000" dirty="0" smtClean="0">
                <a:latin typeface="Arial" charset="0"/>
              </a:rPr>
              <a:t>Miami</a:t>
            </a:r>
          </a:p>
          <a:p>
            <a:pPr algn="just">
              <a:defRPr/>
            </a:pPr>
            <a:r>
              <a:rPr lang="en-US" sz="2000" dirty="0" smtClean="0">
                <a:latin typeface="Arial" charset="0"/>
              </a:rPr>
              <a:t>About 3000 km one-way</a:t>
            </a:r>
            <a:endParaRPr lang="en-US" sz="2000" dirty="0">
              <a:latin typeface="Arial" charset="0"/>
            </a:endParaRPr>
          </a:p>
          <a:p>
            <a:pPr algn="just">
              <a:defRPr/>
            </a:pPr>
            <a:r>
              <a:rPr lang="en-US" sz="2000" dirty="0">
                <a:latin typeface="Arial" charset="0"/>
              </a:rPr>
              <a:t>Long distance transport and latency anywhere </a:t>
            </a:r>
            <a:r>
              <a:rPr lang="en-US" sz="2000" dirty="0" smtClean="0">
                <a:latin typeface="Arial" charset="0"/>
              </a:rPr>
              <a:t>around 40 - </a:t>
            </a:r>
            <a:r>
              <a:rPr lang="en-US" sz="2000" dirty="0">
                <a:latin typeface="Arial" charset="0"/>
              </a:rPr>
              <a:t>100 </a:t>
            </a:r>
            <a:r>
              <a:rPr lang="en-US" sz="2000" dirty="0" err="1">
                <a:latin typeface="Arial" charset="0"/>
              </a:rPr>
              <a:t>ms</a:t>
            </a:r>
            <a:r>
              <a:rPr lang="en-US" sz="2000" dirty="0">
                <a:latin typeface="Arial" charset="0"/>
              </a:rPr>
              <a:t> </a:t>
            </a:r>
            <a:endParaRPr lang="en-US" sz="2000" dirty="0" smtClean="0">
              <a:latin typeface="Arial" charset="0"/>
            </a:endParaRPr>
          </a:p>
          <a:p>
            <a:pPr algn="just">
              <a:defRPr/>
            </a:pPr>
            <a:r>
              <a:rPr lang="en-US" sz="2000" dirty="0" smtClean="0">
                <a:latin typeface="Arial" charset="0"/>
              </a:rPr>
              <a:t>Shorten the latency to single digits 1- 9 </a:t>
            </a:r>
            <a:r>
              <a:rPr lang="en-US" sz="2000" dirty="0" err="1" smtClean="0">
                <a:latin typeface="Arial" charset="0"/>
              </a:rPr>
              <a:t>ms</a:t>
            </a:r>
            <a:endParaRPr lang="en-US" sz="2000" dirty="0" smtClean="0">
              <a:latin typeface="Arial" charset="0"/>
            </a:endParaRPr>
          </a:p>
          <a:p>
            <a:pPr algn="just">
              <a:defRPr/>
            </a:pPr>
            <a:endParaRPr lang="en-US" sz="2000" dirty="0">
              <a:latin typeface="Arial" charset="0"/>
            </a:endParaRPr>
          </a:p>
          <a:p>
            <a:pPr marL="0" indent="0" algn="just">
              <a:buNone/>
              <a:defRPr/>
            </a:pP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1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62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Arial" charset="0"/>
              </a:rPr>
              <a:t>Infrastructure</a:t>
            </a:r>
            <a:r>
              <a:rPr lang="en-GB" sz="3600" dirty="0">
                <a:latin typeface="Arial" charset="0"/>
              </a:rPr>
              <a:t/>
            </a:r>
            <a:br>
              <a:rPr lang="en-GB" sz="3600" dirty="0"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963"/>
            <a:ext cx="8229600" cy="337529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000" dirty="0" smtClean="0">
                <a:latin typeface="Arial" charset="0"/>
              </a:rPr>
              <a:t>Bringing </a:t>
            </a:r>
            <a:r>
              <a:rPr lang="en-US" sz="2000" dirty="0">
                <a:latin typeface="Arial" charset="0"/>
              </a:rPr>
              <a:t>the content closer, lower latency and response </a:t>
            </a:r>
            <a:r>
              <a:rPr lang="en-US" sz="2000" dirty="0" smtClean="0">
                <a:latin typeface="Arial" charset="0"/>
              </a:rPr>
              <a:t>time from 40 – 100 </a:t>
            </a:r>
            <a:r>
              <a:rPr lang="en-US" sz="2000" dirty="0" err="1" smtClean="0">
                <a:latin typeface="Arial" charset="0"/>
              </a:rPr>
              <a:t>ms</a:t>
            </a:r>
            <a:r>
              <a:rPr lang="en-US" sz="2000" dirty="0" smtClean="0">
                <a:latin typeface="Arial" charset="0"/>
              </a:rPr>
              <a:t> to 1 – 9 </a:t>
            </a:r>
            <a:r>
              <a:rPr lang="en-US" sz="2000" dirty="0" err="1" smtClean="0">
                <a:latin typeface="Arial" charset="0"/>
              </a:rPr>
              <a:t>ms.</a:t>
            </a:r>
            <a:endParaRPr lang="en-US" sz="2000" dirty="0" smtClean="0">
              <a:latin typeface="Arial" charset="0"/>
            </a:endParaRPr>
          </a:p>
          <a:p>
            <a:pPr algn="just">
              <a:defRPr/>
            </a:pPr>
            <a:r>
              <a:rPr lang="en-US" sz="2000" dirty="0">
                <a:latin typeface="Arial" charset="0"/>
              </a:rPr>
              <a:t>I</a:t>
            </a:r>
            <a:r>
              <a:rPr lang="en-US" sz="2000" dirty="0" smtClean="0">
                <a:latin typeface="Arial" charset="0"/>
              </a:rPr>
              <a:t>mprove customer experience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Multiple submarine </a:t>
            </a:r>
            <a:r>
              <a:rPr lang="en-US" sz="2000" dirty="0">
                <a:latin typeface="Arial" charset="0"/>
              </a:rPr>
              <a:t>cables </a:t>
            </a:r>
            <a:r>
              <a:rPr lang="en-US" sz="2000" dirty="0" smtClean="0">
                <a:latin typeface="Arial" charset="0"/>
              </a:rPr>
              <a:t>(7) </a:t>
            </a:r>
            <a:r>
              <a:rPr lang="en-US" sz="2000" dirty="0">
                <a:latin typeface="Arial" charset="0"/>
              </a:rPr>
              <a:t>connecting to the US and </a:t>
            </a:r>
            <a:r>
              <a:rPr lang="en-US" sz="2000" dirty="0" smtClean="0">
                <a:latin typeface="Arial" charset="0"/>
              </a:rPr>
              <a:t>the region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dirty="0">
                <a:latin typeface="Arial" charset="0"/>
              </a:rPr>
              <a:t>Two </a:t>
            </a:r>
            <a:r>
              <a:rPr lang="en-US" sz="2000" dirty="0" smtClean="0">
                <a:latin typeface="Arial" charset="0"/>
              </a:rPr>
              <a:t>datacenters and a Internet Exchange</a:t>
            </a:r>
            <a:endParaRPr lang="en-US" sz="2000" dirty="0">
              <a:latin typeface="Arial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ISP’s, CDN’s, IPT providers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09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3228"/>
            <a:ext cx="8229600" cy="4226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How did it start ?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838546"/>
            <a:ext cx="8229600" cy="273107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000" dirty="0">
              <a:latin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2E310-D4AD-1D43-BCB5-6515BC664630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2" name="Picture 1" descr="IRP Verisign illustrat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500" y="1594616"/>
            <a:ext cx="5854700" cy="31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8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3229"/>
            <a:ext cx="8229600" cy="638571"/>
          </a:xfrm>
        </p:spPr>
        <p:txBody>
          <a:bodyPr/>
          <a:lstStyle/>
          <a:p>
            <a:pPr eaLnBrk="1" hangingPunct="1">
              <a:defRPr/>
            </a:pPr>
            <a:endParaRPr lang="en-GB" sz="2800" dirty="0" smtClean="0">
              <a:latin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61848-6A91-4C40-BDC8-262283E41984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9" name="Content Placeholder 8" descr="AMS-IX website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97" b="10697"/>
          <a:stretch>
            <a:fillRect/>
          </a:stretch>
        </p:blipFill>
        <p:spPr>
          <a:xfrm>
            <a:off x="457200" y="1063625"/>
            <a:ext cx="8229600" cy="3581400"/>
          </a:xfrm>
        </p:spPr>
      </p:pic>
    </p:spTree>
    <p:extLst>
      <p:ext uri="{BB962C8B-B14F-4D97-AF65-F5344CB8AC3E}">
        <p14:creationId xmlns:p14="http://schemas.microsoft.com/office/powerpoint/2010/main" xmlns="" val="33846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3228"/>
            <a:ext cx="8229600" cy="5626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Timeline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70198"/>
            <a:ext cx="8229600" cy="31161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Arial" charset="0"/>
              </a:rPr>
              <a:t>2005 – 2011 Mobilizing change, innovation, partnerships, CAR-IX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Started running traffic in July 2011 during the CANTO 27</a:t>
            </a:r>
            <a:r>
              <a:rPr lang="en-US" sz="2000" baseline="30000" dirty="0" smtClean="0">
                <a:latin typeface="Arial" charset="0"/>
              </a:rPr>
              <a:t>th</a:t>
            </a:r>
            <a:r>
              <a:rPr lang="en-US" sz="2000" dirty="0" smtClean="0">
                <a:latin typeface="Arial" charset="0"/>
              </a:rPr>
              <a:t> Annual meeting in Suriname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en-US" sz="2000" dirty="0" smtClean="0">
                <a:latin typeface="Arial" charset="0"/>
              </a:rPr>
              <a:t>2011 – 2016: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UTS, C&amp;W, Digicel, Telbo, TRES, Scarlet, SSCS, Flamingo TV, ECP, Blue Nap Americas</a:t>
            </a:r>
            <a:endParaRPr lang="en-US" sz="2000" dirty="0">
              <a:latin typeface="Arial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Google, Akamai, Netflix, Facebook, CloudFlare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International industry stakeholders. </a:t>
            </a:r>
            <a:r>
              <a:rPr lang="en-US" sz="2000" dirty="0" err="1" smtClean="0">
                <a:latin typeface="Arial" charset="0"/>
              </a:rPr>
              <a:t>Lacnic</a:t>
            </a:r>
            <a:r>
              <a:rPr lang="en-US" sz="2000" dirty="0" smtClean="0">
                <a:latin typeface="Arial" charset="0"/>
              </a:rPr>
              <a:t>, Lac-ix, Lac-peering forum, Caribbean peering </a:t>
            </a:r>
            <a:r>
              <a:rPr lang="en-US" sz="2000" dirty="0">
                <a:latin typeface="Arial" charset="0"/>
              </a:rPr>
              <a:t>f</a:t>
            </a:r>
            <a:r>
              <a:rPr lang="en-US" sz="2000" dirty="0" smtClean="0">
                <a:latin typeface="Arial" charset="0"/>
              </a:rPr>
              <a:t>orum, </a:t>
            </a:r>
            <a:r>
              <a:rPr lang="en-US" sz="2000" dirty="0" err="1" smtClean="0">
                <a:latin typeface="Arial" charset="0"/>
              </a:rPr>
              <a:t>Caribnog</a:t>
            </a:r>
            <a:r>
              <a:rPr lang="en-US" sz="2000" dirty="0" smtClean="0">
                <a:latin typeface="Arial" charset="0"/>
              </a:rPr>
              <a:t>, SLS.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AMS-IX international industry presence and strength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DBD26-E5A5-AE4E-A5FE-E229967F63E8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106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3228"/>
            <a:ext cx="8229600" cy="56266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Governance structure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670198"/>
            <a:ext cx="8229600" cy="3116116"/>
          </a:xfrm>
          <a:ln>
            <a:solidFill>
              <a:srgbClr val="3366FF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Arial" charset="0"/>
              </a:rPr>
              <a:t>Public private initiative between the Minister Transport and Communications, the Regulator BT&amp;P, and the founding members UTS, Digicel, Telbo, Scarlet and EOCG. 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Arial" charset="0"/>
              </a:rPr>
              <a:t>Strategic partnership with the Amsterdam Internet Exchange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Arial" charset="0"/>
              </a:rPr>
              <a:t>Non profit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Arial" charset="0"/>
              </a:rPr>
              <a:t>Governed by its own members.</a:t>
            </a:r>
          </a:p>
          <a:p>
            <a:pPr>
              <a:lnSpc>
                <a:spcPct val="120000"/>
              </a:lnSpc>
              <a:defRPr/>
            </a:pPr>
            <a:r>
              <a:rPr lang="en-US" sz="2000" dirty="0" smtClean="0">
                <a:latin typeface="Arial" charset="0"/>
              </a:rPr>
              <a:t>Maximum transparency through the website </a:t>
            </a:r>
            <a:r>
              <a:rPr lang="en-US" sz="2000" dirty="0" err="1" smtClean="0">
                <a:solidFill>
                  <a:srgbClr val="3366FF"/>
                </a:solidFill>
                <a:latin typeface="Arial" charset="0"/>
              </a:rPr>
              <a:t>cw.ams-ix.net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</a:rPr>
              <a:t>incl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 customer portal </a:t>
            </a:r>
            <a:r>
              <a:rPr lang="en-US" sz="2000" dirty="0" smtClean="0">
                <a:solidFill>
                  <a:srgbClr val="3366FF"/>
                </a:solidFill>
                <a:latin typeface="Arial" charset="0"/>
              </a:rPr>
              <a:t>my-</a:t>
            </a:r>
            <a:r>
              <a:rPr lang="en-US" sz="2000" dirty="0" err="1" smtClean="0">
                <a:solidFill>
                  <a:srgbClr val="3366FF"/>
                </a:solidFill>
                <a:latin typeface="Arial" charset="0"/>
              </a:rPr>
              <a:t>ams</a:t>
            </a:r>
            <a:r>
              <a:rPr lang="en-US" sz="2000" dirty="0" smtClean="0">
                <a:solidFill>
                  <a:srgbClr val="3366FF"/>
                </a:solidFill>
                <a:latin typeface="Arial" charset="0"/>
              </a:rPr>
              <a:t>-</a:t>
            </a:r>
            <a:r>
              <a:rPr lang="en-US" sz="2000" dirty="0" err="1" smtClean="0">
                <a:solidFill>
                  <a:srgbClr val="3366FF"/>
                </a:solidFill>
                <a:latin typeface="Arial" charset="0"/>
              </a:rPr>
              <a:t>ix.net</a:t>
            </a:r>
            <a:endParaRPr lang="en-US" sz="2000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800" dirty="0" smtClean="0">
              <a:latin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DBD26-E5A5-AE4E-A5FE-E229967F63E8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01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6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Arial" charset="0"/>
              </a:rPr>
              <a:t>Stats</a:t>
            </a:r>
            <a:endParaRPr lang="en-US" dirty="0"/>
          </a:p>
        </p:txBody>
      </p:sp>
      <p:pic>
        <p:nvPicPr>
          <p:cNvPr id="4" name="Content Placeholder 3" descr="AMS stats 1701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33" b="1133"/>
          <a:stretch>
            <a:fillRect/>
          </a:stretch>
        </p:blipFill>
        <p:spPr>
          <a:xfrm>
            <a:off x="457200" y="1184275"/>
            <a:ext cx="8229600" cy="3646488"/>
          </a:xfrm>
        </p:spPr>
      </p:pic>
    </p:spTree>
    <p:extLst>
      <p:ext uri="{BB962C8B-B14F-4D97-AF65-F5344CB8AC3E}">
        <p14:creationId xmlns:p14="http://schemas.microsoft.com/office/powerpoint/2010/main" xmlns="" val="15450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804"/>
            <a:ext cx="8229600" cy="857250"/>
          </a:xfrm>
        </p:spPr>
        <p:txBody>
          <a:bodyPr/>
          <a:lstStyle/>
          <a:p>
            <a:r>
              <a:rPr lang="en-GB" sz="3600">
                <a:latin typeface="Arial" charset="0"/>
              </a:rPr>
              <a:t>Results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9702079"/>
              </p:ext>
            </p:extLst>
          </p:nvPr>
        </p:nvGraphicFramePr>
        <p:xfrm>
          <a:off x="457200" y="1380227"/>
          <a:ext cx="8021323" cy="2868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691"/>
                <a:gridCol w="717009"/>
                <a:gridCol w="924649"/>
                <a:gridCol w="820829"/>
                <a:gridCol w="820829"/>
                <a:gridCol w="820829"/>
                <a:gridCol w="820829"/>
                <a:gridCol w="820829"/>
                <a:gridCol w="820829"/>
              </a:tblGrid>
              <a:tr h="28575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Now</a:t>
                      </a:r>
                    </a:p>
                  </a:txBody>
                  <a:tcPr marT="34290" marB="34290"/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AMS-IX Car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traffic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bps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3.5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12.5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download</a:t>
                      </a:r>
                      <a:r>
                        <a:rPr lang="en-US" sz="1400" baseline="0" dirty="0" smtClean="0"/>
                        <a:t> Mbps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7.5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17.5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7200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Internet  penetration</a:t>
                      </a:r>
                      <a:r>
                        <a:rPr lang="en-US" sz="1400" baseline="0" dirty="0" smtClean="0"/>
                        <a:t> % HH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51%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65%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69%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76%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79%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80%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80+%</a:t>
                      </a:r>
                    </a:p>
                    <a:p>
                      <a:endParaRPr lang="en-US" sz="1400" dirty="0"/>
                    </a:p>
                  </a:txBody>
                  <a:tcPr marT="34290" marB="34290"/>
                </a:tc>
              </a:tr>
              <a:tr h="4229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Ports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100Mb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100Mb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1GE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1GE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10GE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10GE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10GE</a:t>
                      </a:r>
                    </a:p>
                    <a:p>
                      <a:r>
                        <a:rPr lang="en-US" sz="900" i="1" dirty="0" smtClean="0"/>
                        <a:t>(100GE</a:t>
                      </a:r>
                      <a:r>
                        <a:rPr lang="en-US" sz="900" i="1" dirty="0"/>
                        <a:t>)</a:t>
                      </a:r>
                      <a:endParaRPr lang="en-US" sz="900" i="1" dirty="0" smtClean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070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msix_1920x1080px">
  <a:themeElements>
    <a:clrScheme name="Aangepast 2">
      <a:dk1>
        <a:sysClr val="windowText" lastClr="000000"/>
      </a:dk1>
      <a:lt1>
        <a:sysClr val="window" lastClr="FFFFFF"/>
      </a:lt1>
      <a:dk2>
        <a:srgbClr val="0060AE"/>
      </a:dk2>
      <a:lt2>
        <a:srgbClr val="BEBEBE"/>
      </a:lt2>
      <a:accent1>
        <a:srgbClr val="0060AE"/>
      </a:accent1>
      <a:accent2>
        <a:srgbClr val="004C88"/>
      </a:accent2>
      <a:accent3>
        <a:srgbClr val="0B466D"/>
      </a:accent3>
      <a:accent4>
        <a:srgbClr val="0072BF"/>
      </a:accent4>
      <a:accent5>
        <a:srgbClr val="1F87C1"/>
      </a:accent5>
      <a:accent6>
        <a:srgbClr val="2D99E2"/>
      </a:accent6>
      <a:hlink>
        <a:srgbClr val="999999"/>
      </a:hlink>
      <a:folHlink>
        <a:srgbClr val="CCCCCC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AMS-IX_Caribbean_1920x1080px</Template>
  <TotalTime>279</TotalTime>
  <Words>410</Words>
  <Application>Microsoft Macintosh PowerPoint</Application>
  <PresentationFormat>On-screen Show (16:9)</PresentationFormat>
  <Paragraphs>113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1_Amsix_1920x1080px</vt:lpstr>
      <vt:lpstr>Improving the regional Internet performance enabling growth and development</vt:lpstr>
      <vt:lpstr>Challenges  </vt:lpstr>
      <vt:lpstr>Infrastructure </vt:lpstr>
      <vt:lpstr>How did it start ?</vt:lpstr>
      <vt:lpstr>Slide 5</vt:lpstr>
      <vt:lpstr>Timeline</vt:lpstr>
      <vt:lpstr>Governance structure</vt:lpstr>
      <vt:lpstr>Stats</vt:lpstr>
      <vt:lpstr>Results</vt:lpstr>
      <vt:lpstr>Growth and development  </vt:lpstr>
      <vt:lpstr>Next steps</vt:lpstr>
      <vt:lpstr>AMS-IX Caribbean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Hartsuiker</dc:creator>
  <cp:lastModifiedBy>ASUS-03</cp:lastModifiedBy>
  <cp:revision>37</cp:revision>
  <dcterms:created xsi:type="dcterms:W3CDTF">2016-06-13T11:56:11Z</dcterms:created>
  <dcterms:modified xsi:type="dcterms:W3CDTF">2017-01-30T13:45:25Z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