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75" r:id="rId4"/>
    <p:sldId id="258" r:id="rId5"/>
    <p:sldId id="280" r:id="rId6"/>
    <p:sldId id="281" r:id="rId7"/>
    <p:sldId id="282" r:id="rId8"/>
    <p:sldId id="279" r:id="rId9"/>
    <p:sldId id="28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99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78" y="66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DE1141-C5B7-4367-9240-7DE90ECEA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66622D-0FF3-41EE-AD7E-474F515AC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086600" y="6248400"/>
            <a:ext cx="1524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810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6CDA5-E559-4581-ADB7-ECAD8C934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CB0EE-DE2C-4304-804D-46B8FAB7A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4D446-B9D3-4827-BBD9-AB1971523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96FC1-2F7E-4D48-9711-8978D1DD1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06BE7-A51E-4202-A316-B78DDCF5B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B1862-8059-4165-B378-E5B62E90F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90C92-DD6A-4B53-BCBA-128780C7E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A1BF7-B002-41EA-9F02-9FBC1C5F6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56C4A-46CA-4D20-8C48-EB885C53C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15993-412C-4B8F-9865-9D268341D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DDFD-9A26-414D-A887-E52C0207F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95800" y="640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63405E62-7A3F-453B-A33C-6D9597F1C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BD2A5.BDFE2F6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BD2A5.BDFE2F6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BD2A5.BDFE2F6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BD2A5.BDFE2F6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BD2A5.BDFE2F6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BD2A5.BDFE2F6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7010400" cy="175260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CANTO’s</a:t>
            </a:r>
            <a:br>
              <a:rPr lang="en-US" sz="4800" dirty="0" smtClean="0"/>
            </a:br>
            <a:r>
              <a:rPr lang="en-US" sz="4800" dirty="0" smtClean="0"/>
              <a:t>Annual Budget 2015/16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572000"/>
            <a:ext cx="6477000" cy="1981200"/>
          </a:xfrm>
        </p:spPr>
        <p:txBody>
          <a:bodyPr/>
          <a:lstStyle/>
          <a:p>
            <a:pPr eaLnBrk="1" hangingPunct="1"/>
            <a:r>
              <a:rPr lang="en-US" dirty="0" smtClean="0"/>
              <a:t>Helma Etnel</a:t>
            </a:r>
          </a:p>
          <a:p>
            <a:pPr eaLnBrk="1" hangingPunct="1"/>
            <a:r>
              <a:rPr lang="en-US" dirty="0" smtClean="0"/>
              <a:t>Treasurer</a:t>
            </a:r>
          </a:p>
        </p:txBody>
      </p:sp>
      <p:pic>
        <p:nvPicPr>
          <p:cNvPr id="7" name="Picture 6" descr="New Logo  1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248400" y="0"/>
            <a:ext cx="289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E34FDC-5397-40DE-A886-C2E5F57DB5A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620000" cy="1298575"/>
          </a:xfrm>
        </p:spPr>
        <p:txBody>
          <a:bodyPr/>
          <a:lstStyle/>
          <a:p>
            <a:pPr eaLnBrk="1" hangingPunct="1"/>
            <a:r>
              <a:rPr lang="en-US" dirty="0" smtClean="0"/>
              <a:t>Statement of Income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7010400" cy="4114800"/>
          </a:xfrm>
        </p:spPr>
        <p:txBody>
          <a:bodyPr/>
          <a:lstStyle/>
          <a:p>
            <a:pPr marL="571500" indent="-571500" eaLnBrk="1" hangingPunct="1">
              <a:buNone/>
            </a:pPr>
            <a:endParaRPr lang="en-US" sz="1800" dirty="0" smtClean="0"/>
          </a:p>
          <a:p>
            <a:pPr marL="571500" indent="-571500" eaLnBrk="1" hangingPunct="1">
              <a:buNone/>
            </a:pPr>
            <a:endParaRPr lang="en-US" sz="2600" dirty="0" smtClean="0"/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324600" y="0"/>
            <a:ext cx="281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752600"/>
          <a:ext cx="60960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524000"/>
                <a:gridCol w="1295400"/>
                <a:gridCol w="1371600"/>
              </a:tblGrid>
              <a:tr h="6303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US$’000s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US$’000s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US$’000s</a:t>
                      </a:r>
                      <a:endParaRPr lang="en-US" dirty="0"/>
                    </a:p>
                  </a:txBody>
                  <a:tcPr anchor="ctr" anchorCtr="1"/>
                </a:tc>
              </a:tr>
              <a:tr h="3602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2016B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2015A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2014A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</a:tr>
              <a:tr h="36021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Total Income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1,435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1,304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1,342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</a:tr>
              <a:tr h="63038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Total Expenditure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1,401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1,371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1,352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Surplus/ (Deficit)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34</a:t>
                      </a:r>
                      <a:endParaRPr lang="en-US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(67)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(10)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</a:tr>
              <a:tr h="36021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Taxes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(4)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(3)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(4)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</a:tr>
              <a:tr h="63038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Net  Surplus/ (Deficit)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30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(70)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(14)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</a:tr>
              <a:tr h="3602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521E40-D691-4AF6-ABFE-BE50A548602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85800"/>
            <a:ext cx="7010400" cy="1031875"/>
          </a:xfrm>
        </p:spPr>
        <p:txBody>
          <a:bodyPr/>
          <a:lstStyle/>
          <a:p>
            <a:pPr marL="574675" indent="-574675" eaLnBrk="1" hangingPunct="1"/>
            <a:r>
              <a:rPr lang="en-US" sz="3600" dirty="0" smtClean="0"/>
              <a:t>Income Key Points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057400"/>
            <a:ext cx="7010400" cy="41148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None/>
            </a:pPr>
            <a:endParaRPr lang="en-US" sz="1700" dirty="0" smtClean="0"/>
          </a:p>
          <a:p>
            <a:pPr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Annual Conference to held in Puerto Rico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AGM in Haiti supported by Sponsors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Membership Growth and Retention Drive Ongoing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Boosted Marketing including in Puerto Rico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Increase visibility and promotion  at ICT Conferences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endParaRPr lang="en-US" sz="17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1900" dirty="0" smtClean="0"/>
          </a:p>
          <a:p>
            <a:pPr lvl="2" eaLnBrk="1" hangingPunct="1">
              <a:lnSpc>
                <a:spcPct val="80000"/>
              </a:lnSpc>
            </a:pPr>
            <a:endParaRPr lang="en-US" sz="15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1800" dirty="0" smtClean="0"/>
          </a:p>
        </p:txBody>
      </p:sp>
      <p:pic>
        <p:nvPicPr>
          <p:cNvPr id="5126" name="Picture 6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172200" y="304800"/>
            <a:ext cx="274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 eaLnBrk="1" hangingPunct="1"/>
            <a:r>
              <a:rPr lang="en-US" sz="4000" dirty="0" smtClean="0"/>
              <a:t>Income Breakdown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7010400" cy="4114800"/>
          </a:xfrm>
        </p:spPr>
        <p:txBody>
          <a:bodyPr/>
          <a:lstStyle/>
          <a:p>
            <a:pPr eaLnBrk="1" hangingPunct="1"/>
            <a:endParaRPr lang="en-US" sz="1200" dirty="0" smtClean="0"/>
          </a:p>
          <a:p>
            <a:pPr lvl="1" eaLnBrk="1" hangingPunct="1"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676393"/>
          <a:ext cx="6096000" cy="4160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267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US$’000s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US$’000s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US$’000’s</a:t>
                      </a:r>
                      <a:endParaRPr lang="en-US" dirty="0"/>
                    </a:p>
                  </a:txBody>
                  <a:tcPr anchor="ctr" anchorCtr="1"/>
                </a:tc>
              </a:tr>
              <a:tr h="42672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Income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2016B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2015A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2014A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</a:tr>
              <a:tr h="74675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Members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fees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398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393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414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</a:tr>
              <a:tr h="42672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Conference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843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763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782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</a:tr>
              <a:tr h="426721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Advertising</a:t>
                      </a:r>
                      <a:endParaRPr lang="en-US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87</a:t>
                      </a:r>
                      <a:endParaRPr lang="en-US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68</a:t>
                      </a:r>
                      <a:endParaRPr lang="en-US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81</a:t>
                      </a:r>
                      <a:endParaRPr lang="en-US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</a:tr>
              <a:tr h="42672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AGM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86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62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41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</a:tr>
              <a:tr h="42672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Other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</a:tr>
              <a:tr h="42672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1,435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1,304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1,342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</a:tr>
              <a:tr h="42672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521E40-D691-4AF6-ABFE-BE50A548602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85800"/>
            <a:ext cx="7010400" cy="1219200"/>
          </a:xfrm>
        </p:spPr>
        <p:txBody>
          <a:bodyPr/>
          <a:lstStyle/>
          <a:p>
            <a:pPr marL="574675" indent="-574675" eaLnBrk="1" hangingPunct="1"/>
            <a:r>
              <a:rPr lang="en-US" sz="3600" dirty="0" smtClean="0"/>
              <a:t>Expense Key Points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057400"/>
            <a:ext cx="7010400" cy="35814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None/>
            </a:pPr>
            <a:endParaRPr lang="en-US" sz="1700" dirty="0" smtClean="0"/>
          </a:p>
          <a:p>
            <a:pPr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Annual Conference to be held at the Sheraton San Juan without an official host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AGM in Haiti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endParaRPr lang="en-US" sz="17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1900" dirty="0" smtClean="0"/>
          </a:p>
          <a:p>
            <a:pPr lvl="2" eaLnBrk="1" hangingPunct="1">
              <a:lnSpc>
                <a:spcPct val="80000"/>
              </a:lnSpc>
            </a:pPr>
            <a:endParaRPr lang="en-US" sz="15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1800" dirty="0" smtClean="0"/>
          </a:p>
        </p:txBody>
      </p:sp>
      <p:pic>
        <p:nvPicPr>
          <p:cNvPr id="5126" name="Picture 6" descr="New Logo  1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324600" y="228600"/>
            <a:ext cx="281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 eaLnBrk="1" hangingPunct="1"/>
            <a:r>
              <a:rPr lang="en-US" sz="3200" dirty="0" smtClean="0"/>
              <a:t>Expenses Breakdown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7010400" cy="4114800"/>
          </a:xfrm>
        </p:spPr>
        <p:txBody>
          <a:bodyPr/>
          <a:lstStyle/>
          <a:p>
            <a:pPr eaLnBrk="1" hangingPunct="1"/>
            <a:endParaRPr lang="en-US" sz="1200" dirty="0" smtClean="0"/>
          </a:p>
          <a:p>
            <a:pPr lvl="1" eaLnBrk="1" hangingPunct="1"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676393"/>
          <a:ext cx="6096000" cy="3947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267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US$’000s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US$’000s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US$’000s</a:t>
                      </a:r>
                      <a:endParaRPr lang="en-US" dirty="0"/>
                    </a:p>
                  </a:txBody>
                  <a:tcPr anchor="ctr" anchorCtr="1"/>
                </a:tc>
              </a:tr>
              <a:tr h="42672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Expenses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2016B</a:t>
                      </a:r>
                      <a:endParaRPr lang="en-U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2015A</a:t>
                      </a:r>
                      <a:endParaRPr lang="en-U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2014A</a:t>
                      </a:r>
                      <a:endParaRPr lang="en-US" b="1" dirty="0"/>
                    </a:p>
                  </a:txBody>
                  <a:tcPr anchor="ctr" anchorCtr="1"/>
                </a:tc>
              </a:tr>
              <a:tr h="746759">
                <a:tc>
                  <a:txBody>
                    <a:bodyPr/>
                    <a:lstStyle/>
                    <a:p>
                      <a:r>
                        <a:rPr lang="en-US" dirty="0" smtClean="0"/>
                        <a:t>M/ship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166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 anchor="ctr" anchorCtr="1"/>
                </a:tc>
              </a:tr>
              <a:tr h="426721">
                <a:tc>
                  <a:txBody>
                    <a:bodyPr/>
                    <a:lstStyle/>
                    <a:p>
                      <a:r>
                        <a:rPr lang="en-US" dirty="0" smtClean="0"/>
                        <a:t>Conference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514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490</a:t>
                      </a:r>
                      <a:endParaRPr lang="en-US" dirty="0"/>
                    </a:p>
                  </a:txBody>
                  <a:tcPr anchor="ctr" anchorCtr="1"/>
                </a:tc>
              </a:tr>
              <a:tr h="426721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531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562</a:t>
                      </a:r>
                      <a:endParaRPr lang="en-US" dirty="0"/>
                    </a:p>
                  </a:txBody>
                  <a:tcPr anchor="ctr" anchorCtr="1"/>
                </a:tc>
              </a:tr>
              <a:tr h="426721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171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189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 anchor="ctr" anchorCtr="1"/>
                </a:tc>
              </a:tr>
              <a:tr h="42672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1,400</a:t>
                      </a:r>
                      <a:endParaRPr lang="en-U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1,371</a:t>
                      </a:r>
                      <a:endParaRPr lang="en-U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1,352</a:t>
                      </a:r>
                      <a:endParaRPr lang="en-US" b="1" dirty="0"/>
                    </a:p>
                  </a:txBody>
                  <a:tcPr anchor="ctr" anchorCtr="1"/>
                </a:tc>
              </a:tr>
              <a:tr h="42672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 eaLnBrk="1" hangingPunct="1"/>
            <a:r>
              <a:rPr lang="en-US" sz="3200" dirty="0" smtClean="0"/>
              <a:t>Annual Conference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7010400" cy="4114800"/>
          </a:xfrm>
        </p:spPr>
        <p:txBody>
          <a:bodyPr/>
          <a:lstStyle/>
          <a:p>
            <a:pPr eaLnBrk="1" hangingPunct="1"/>
            <a:endParaRPr lang="en-US" sz="1200" dirty="0" smtClean="0"/>
          </a:p>
          <a:p>
            <a:pPr lvl="1" eaLnBrk="1" hangingPunct="1"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752602"/>
          <a:ext cx="6172200" cy="2880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477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US$’000s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US$’000s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US$’000s</a:t>
                      </a:r>
                      <a:endParaRPr lang="en-US" dirty="0"/>
                    </a:p>
                  </a:txBody>
                  <a:tcPr anchor="ctr" anchorCtr="1"/>
                </a:tc>
              </a:tr>
              <a:tr h="4772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Expenses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2016B</a:t>
                      </a:r>
                      <a:endParaRPr lang="en-U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2015A</a:t>
                      </a:r>
                      <a:endParaRPr lang="en-U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2014A</a:t>
                      </a:r>
                      <a:endParaRPr lang="en-US" b="1" dirty="0"/>
                    </a:p>
                  </a:txBody>
                  <a:tcPr anchor="ctr" anchorCtr="1"/>
                </a:tc>
              </a:tr>
              <a:tr h="494268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843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763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782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</a:tr>
              <a:tr h="477220">
                <a:tc>
                  <a:txBody>
                    <a:bodyPr/>
                    <a:lstStyle/>
                    <a:p>
                      <a:r>
                        <a:rPr lang="en-US" dirty="0" smtClean="0"/>
                        <a:t>Expenditure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514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490</a:t>
                      </a:r>
                      <a:endParaRPr lang="en-US" dirty="0"/>
                    </a:p>
                  </a:txBody>
                  <a:tcPr anchor="ctr" anchorCtr="1"/>
                </a:tc>
              </a:tr>
              <a:tr h="4772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312</a:t>
                      </a:r>
                      <a:endParaRPr lang="en-U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249</a:t>
                      </a:r>
                      <a:endParaRPr lang="en-U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292</a:t>
                      </a:r>
                      <a:endParaRPr lang="en-US" b="1" dirty="0"/>
                    </a:p>
                  </a:txBody>
                  <a:tcPr anchor="ctr" anchorCtr="1"/>
                </a:tc>
              </a:tr>
              <a:tr h="47722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1D3417A-86A6-49BE-99A6-5FC04F8CA5C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10400" cy="1412875"/>
          </a:xfrm>
        </p:spPr>
        <p:txBody>
          <a:bodyPr/>
          <a:lstStyle/>
          <a:p>
            <a:pPr marL="457200" indent="-457200" eaLnBrk="1" hangingPunct="1"/>
            <a:r>
              <a:rPr lang="en-US" sz="3200" dirty="0" smtClean="0"/>
              <a:t>Summary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828800"/>
            <a:ext cx="7010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Surplus Budget with a $100k turnaround in results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Membership Fees steady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Dependence on Conference success</a:t>
            </a:r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477000" y="0"/>
            <a:ext cx="2667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E34FDC-5397-40DE-A886-C2E5F57DB5A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620000" cy="1298575"/>
          </a:xfrm>
        </p:spPr>
        <p:txBody>
          <a:bodyPr/>
          <a:lstStyle/>
          <a:p>
            <a:pPr eaLnBrk="1" hangingPunct="1"/>
            <a:r>
              <a:rPr lang="en-US" dirty="0" smtClean="0"/>
              <a:t>Statement of Income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7010400" cy="4114800"/>
          </a:xfrm>
        </p:spPr>
        <p:txBody>
          <a:bodyPr/>
          <a:lstStyle/>
          <a:p>
            <a:pPr marL="571500" indent="-571500" eaLnBrk="1" hangingPunct="1">
              <a:buNone/>
            </a:pPr>
            <a:endParaRPr lang="en-US" sz="1800" dirty="0" smtClean="0"/>
          </a:p>
          <a:p>
            <a:pPr marL="571500" indent="-571500" eaLnBrk="1" hangingPunct="1">
              <a:buNone/>
            </a:pPr>
            <a:endParaRPr lang="en-US" sz="2600" dirty="0" smtClean="0"/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324600" y="0"/>
            <a:ext cx="281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752600"/>
          <a:ext cx="60960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524000"/>
                <a:gridCol w="1295400"/>
                <a:gridCol w="1371600"/>
              </a:tblGrid>
              <a:tr h="6303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US$’000s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US$’000s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US$’000s</a:t>
                      </a:r>
                      <a:endParaRPr lang="en-US" dirty="0"/>
                    </a:p>
                  </a:txBody>
                  <a:tcPr anchor="ctr" anchorCtr="1"/>
                </a:tc>
              </a:tr>
              <a:tr h="36021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2016B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2015A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2014A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</a:tr>
              <a:tr h="36021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Total Income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1,435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1,304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1,342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</a:tr>
              <a:tr h="63038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Total Expenditure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1,401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1,371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1,352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Surplus/ (Deficit)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34</a:t>
                      </a:r>
                      <a:endParaRPr lang="en-US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(67)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(10)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</a:tr>
              <a:tr h="36021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Taxes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(4)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(3)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(4)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</a:tr>
              <a:tr h="63038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Net  Surplus/ (Deficit)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30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(70)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</a:rPr>
                        <a:t>(14)</a:t>
                      </a:r>
                      <a:endParaRPr lang="en-US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 anchorCtr="1"/>
                </a:tc>
              </a:tr>
              <a:tr h="3602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1920</TotalTime>
  <Words>314</Words>
  <Application>Microsoft Office PowerPoint</Application>
  <PresentationFormat>On-screen Show (4:3)</PresentationFormat>
  <Paragraphs>196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Echo</vt:lpstr>
      <vt:lpstr>CANTO’s Annual Budget 2015/16</vt:lpstr>
      <vt:lpstr>Statement of Income</vt:lpstr>
      <vt:lpstr>Income Key Points</vt:lpstr>
      <vt:lpstr>Income Breakdown</vt:lpstr>
      <vt:lpstr>Expense Key Points</vt:lpstr>
      <vt:lpstr>Expenses Breakdown</vt:lpstr>
      <vt:lpstr>Annual Conference</vt:lpstr>
      <vt:lpstr>Summary</vt:lpstr>
      <vt:lpstr>Statement of Income</vt:lpstr>
    </vt:vector>
  </TitlesOfParts>
  <Company>TSTT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&amp; Emerging Technologies Committee</dc:title>
  <dc:creator>TSTT</dc:creator>
  <cp:lastModifiedBy>CANTO</cp:lastModifiedBy>
  <cp:revision>59</cp:revision>
  <dcterms:created xsi:type="dcterms:W3CDTF">2006-01-30T17:41:40Z</dcterms:created>
  <dcterms:modified xsi:type="dcterms:W3CDTF">2016-02-02T19:10:40Z</dcterms:modified>
</cp:coreProperties>
</file>