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90" d="100"/>
          <a:sy n="90" d="100"/>
        </p:scale>
        <p:origin x="7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4187" y="3582296"/>
            <a:ext cx="7766936" cy="699248"/>
          </a:xfrm>
        </p:spPr>
        <p:txBody>
          <a:bodyPr/>
          <a:lstStyle/>
          <a:p>
            <a:pPr algn="ctr"/>
            <a:r>
              <a:rPr lang="en-US" sz="2800" b="1" i="1" dirty="0" smtClean="0"/>
              <a:t/>
            </a:r>
            <a:br>
              <a:rPr lang="en-US" sz="2800" b="1" i="1" dirty="0" smtClean="0"/>
            </a:br>
            <a:r>
              <a:rPr lang="en-US" sz="1600" b="1" i="1" dirty="0" smtClean="0">
                <a:solidFill>
                  <a:schemeClr val="accent2"/>
                </a:solidFill>
              </a:rPr>
              <a:t>The Marriott, Port-au-Prince, Haiti</a:t>
            </a:r>
            <a:br>
              <a:rPr lang="en-US" sz="1600" b="1" i="1" dirty="0" smtClean="0">
                <a:solidFill>
                  <a:schemeClr val="accent2"/>
                </a:solidFill>
              </a:rPr>
            </a:br>
            <a:r>
              <a:rPr lang="en-US" sz="1600" b="1" i="1" dirty="0">
                <a:solidFill>
                  <a:schemeClr val="accent2"/>
                </a:solidFill>
              </a:rPr>
              <a:t/>
            </a:r>
            <a:br>
              <a:rPr lang="en-US" sz="1600" b="1" i="1" dirty="0">
                <a:solidFill>
                  <a:schemeClr val="accent2"/>
                </a:solidFill>
              </a:rPr>
            </a:br>
            <a:r>
              <a:rPr lang="en-US" sz="1600" b="1" i="1" dirty="0" smtClean="0">
                <a:solidFill>
                  <a:schemeClr val="accent2"/>
                </a:solidFill>
              </a:rPr>
              <a:t>2</a:t>
            </a:r>
            <a:r>
              <a:rPr lang="en-US" sz="1600" b="1" i="1" baseline="30000" dirty="0" smtClean="0">
                <a:solidFill>
                  <a:schemeClr val="accent2"/>
                </a:solidFill>
              </a:rPr>
              <a:t>nd</a:t>
            </a:r>
            <a:r>
              <a:rPr lang="en-US" sz="1600" b="1" i="1" dirty="0" smtClean="0">
                <a:solidFill>
                  <a:schemeClr val="accent2"/>
                </a:solidFill>
              </a:rPr>
              <a:t> February 2016</a:t>
            </a:r>
            <a:endParaRPr lang="en-US" sz="1600" dirty="0">
              <a:solidFill>
                <a:schemeClr val="accent2"/>
              </a:solidFill>
            </a:endParaRPr>
          </a:p>
        </p:txBody>
      </p:sp>
      <p:sp>
        <p:nvSpPr>
          <p:cNvPr id="3" name="Subtitle 2"/>
          <p:cNvSpPr>
            <a:spLocks noGrp="1"/>
          </p:cNvSpPr>
          <p:nvPr>
            <p:ph type="subTitle" idx="1"/>
          </p:nvPr>
        </p:nvSpPr>
        <p:spPr>
          <a:xfrm>
            <a:off x="1273436" y="4696292"/>
            <a:ext cx="7766936" cy="1096899"/>
          </a:xfrm>
        </p:spPr>
        <p:txBody>
          <a:bodyPr>
            <a:normAutofit fontScale="92500" lnSpcReduction="10000"/>
          </a:bodyPr>
          <a:lstStyle/>
          <a:p>
            <a:pPr algn="ctr"/>
            <a:r>
              <a:rPr lang="en-US" sz="2400" dirty="0" smtClean="0">
                <a:solidFill>
                  <a:srgbClr val="0070C0"/>
                </a:solidFill>
                <a:latin typeface="Arial Black" panose="020B0A04020102020204" pitchFamily="34" charset="0"/>
              </a:rPr>
              <a:t>AMENDMENTS TO THE CANTO BY-LAWS</a:t>
            </a:r>
          </a:p>
          <a:p>
            <a:pPr algn="ctr"/>
            <a:endParaRPr lang="en-US" dirty="0" smtClean="0">
              <a:solidFill>
                <a:schemeClr val="accent1">
                  <a:lumMod val="75000"/>
                </a:schemeClr>
              </a:solidFill>
              <a:latin typeface="Arial Black" panose="020B0A04020102020204" pitchFamily="34" charset="0"/>
            </a:endParaRPr>
          </a:p>
          <a:p>
            <a:pPr algn="ctr"/>
            <a:r>
              <a:rPr lang="en-US" sz="1400" dirty="0" smtClean="0">
                <a:solidFill>
                  <a:schemeClr val="accent1">
                    <a:lumMod val="75000"/>
                  </a:schemeClr>
                </a:solidFill>
                <a:latin typeface="Arial Black" panose="020B0A04020102020204" pitchFamily="34" charset="0"/>
              </a:rPr>
              <a:t>PRESENTED BY CHARLES CARTER - DIRECTOR</a:t>
            </a:r>
            <a:endParaRPr lang="en-US" sz="1400" dirty="0">
              <a:solidFill>
                <a:schemeClr val="accent1">
                  <a:lumMod val="75000"/>
                </a:schemeClr>
              </a:solidFill>
              <a:latin typeface="Arial Black" panose="020B0A04020102020204" pitchFamily="34" charset="0"/>
            </a:endParaRPr>
          </a:p>
        </p:txBody>
      </p:sp>
      <p:pic>
        <p:nvPicPr>
          <p:cNvPr id="1026" name="Picture 2" descr="https://ci4.googleusercontent.com/proxy/OeObSW8xOMMCooidlRXTPudzFftdjv-yLS0ytokTdmviXiPWjy9UqZb7MDArOpAAfDZYepmAj0kjUA5s7QG_rh6FkkIOyMaSqzJu3-HxDvvrQ2B6TxSztPsZs3iwhHUtp2jq=s0-d-e1-ft#http://files.ctctcdn.com/bac521a9401/16f1a00d-499c-40e3-a692-01bcb533760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8903" y="301215"/>
            <a:ext cx="3819242" cy="3184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9217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273" y="114748"/>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860214" y="731520"/>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a:t>
            </a: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ix)     </a:t>
            </a:r>
            <a:r>
              <a:rPr kumimoji="0" lang="en-US" altLang="en-US" sz="14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Meetings of Members</a:t>
            </a:r>
            <a:endParaRPr kumimoji="0" lang="en-US" altLang="en-US" sz="2000" b="0" i="0" u="none" strike="noStrike" cap="none" normalizeH="0" baseline="0" dirty="0" smtClean="0">
              <a:ln>
                <a:noFill/>
              </a:ln>
              <a:solidFill>
                <a:schemeClr val="accent2">
                  <a:lumMod val="75000"/>
                </a:schemeClr>
              </a:solidFill>
              <a:effectLst/>
            </a:endParaRPr>
          </a:p>
        </p:txBody>
      </p:sp>
      <p:graphicFrame>
        <p:nvGraphicFramePr>
          <p:cNvPr id="3" name="Table 2"/>
          <p:cNvGraphicFramePr>
            <a:graphicFrameLocks noGrp="1"/>
          </p:cNvGraphicFramePr>
          <p:nvPr>
            <p:extLst>
              <p:ext uri="{D42A27DB-BD31-4B8C-83A1-F6EECF244321}">
                <p14:modId xmlns:p14="http://schemas.microsoft.com/office/powerpoint/2010/main" val="2584685831"/>
              </p:ext>
            </p:extLst>
          </p:nvPr>
        </p:nvGraphicFramePr>
        <p:xfrm>
          <a:off x="591273" y="1271309"/>
          <a:ext cx="10572596" cy="4998773"/>
        </p:xfrm>
        <a:graphic>
          <a:graphicData uri="http://schemas.openxmlformats.org/drawingml/2006/table">
            <a:tbl>
              <a:tblPr firstRow="1" firstCol="1" bandRow="1"/>
              <a:tblGrid>
                <a:gridCol w="3341442"/>
                <a:gridCol w="4856443"/>
                <a:gridCol w="2374711"/>
              </a:tblGrid>
              <a:tr h="177120">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4815893">
                <a:tc>
                  <a:txBody>
                    <a:bodyPr/>
                    <a:lstStyle/>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12.1	Annual Meeting:  Subject to the provisions of section 109 of the Act, the annual meeting of the members shall be held on such day in each year and at such time as the directors may by resolution determine at any place within Trinidad and Tobago or outside Trinidad and Tobago provided that a period of fifteen (15) months shall not be allowed to elapse between successive general meetings.  At the Annual General Meeting the members shall: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Consider the Report of the Secretary of the Board of Directors and committees on the activities of the Company since the previous annual general meeting;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Adopt resolutions which guide the policy and the strategic activities of the Company;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Elect the members which are to serve on the Board of Directors;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Deal with such other matters as may be </a:t>
                      </a: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necessary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075" marR="0" indent="-228600">
                        <a:lnSpc>
                          <a:spcPct val="115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12.1	Annual Meeting:  Subject to the provisions of section 109 of the Act, the annual meeting of the members shall be held on such day in each year and at such time as the directors may by resolution determine at any place within Trinidad and Tobago or outside Trinidad and Tobago provided that a period of fifteen (15) months shall not be allowed to elapse between successive general meetings.  At the Annual General Meeting the members shall: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Consider the Report of the Secretary of the Board of Directors and committees on the activities of the Company since the previous annual general meeting;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Consider the financial report of the preceding year and the annual budget for the succeeding year as prepared by the Treasurer;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Adopt resolutions which guide the policy and the strategic activities of the Company;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Elect the members who are to serve on the Board of Directors;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Appoint Auditors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Deal with such other matters as may be necessary.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lphaLcParenR"/>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Consider the Report of the Secretary of the Board of Directors and the Reports of the committees on the activities of the Company since the previous annual general meeting</a:t>
                      </a: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add clarity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align the By Laws with the reality of what occurs and is presented at Annual </a:t>
                      </a:r>
                      <a:r>
                        <a:rPr lang="en-US" sz="1200" dirty="0" smtClean="0">
                          <a:effectLst/>
                          <a:latin typeface="Palatino Linotype" panose="02040502050505030304" pitchFamily="18" charset="0"/>
                          <a:ea typeface="Calibri" panose="020F0502020204030204" pitchFamily="34" charset="0"/>
                          <a:cs typeface="Times New Roman" panose="02020603050405020304" pitchFamily="18" charset="0"/>
                        </a:rPr>
                        <a:t>Meetings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686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273" y="114748"/>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860214" y="731520"/>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a:t>
            </a: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ix)     </a:t>
            </a:r>
            <a:r>
              <a:rPr kumimoji="0" lang="en-US" altLang="en-US" sz="14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Meetings of Members continued</a:t>
            </a:r>
            <a:endParaRPr kumimoji="0" lang="en-US" altLang="en-US" sz="2000" b="0" i="0" u="none" strike="noStrike" cap="none" normalizeH="0" baseline="0" dirty="0" smtClean="0">
              <a:ln>
                <a:noFill/>
              </a:ln>
              <a:solidFill>
                <a:schemeClr val="accent2">
                  <a:lumMod val="75000"/>
                </a:schemeClr>
              </a:solidFill>
              <a:effectLst/>
            </a:endParaRPr>
          </a:p>
        </p:txBody>
      </p:sp>
      <p:graphicFrame>
        <p:nvGraphicFramePr>
          <p:cNvPr id="3" name="Table 2"/>
          <p:cNvGraphicFramePr>
            <a:graphicFrameLocks noGrp="1"/>
          </p:cNvGraphicFramePr>
          <p:nvPr>
            <p:extLst>
              <p:ext uri="{D42A27DB-BD31-4B8C-83A1-F6EECF244321}">
                <p14:modId xmlns:p14="http://schemas.microsoft.com/office/powerpoint/2010/main" val="1292706218"/>
              </p:ext>
            </p:extLst>
          </p:nvPr>
        </p:nvGraphicFramePr>
        <p:xfrm>
          <a:off x="430306" y="1208138"/>
          <a:ext cx="9692640" cy="4921430"/>
        </p:xfrm>
        <a:graphic>
          <a:graphicData uri="http://schemas.openxmlformats.org/drawingml/2006/table">
            <a:tbl>
              <a:tblPr firstRow="1" firstCol="1" bandRow="1"/>
              <a:tblGrid>
                <a:gridCol w="3341442"/>
                <a:gridCol w="3845115"/>
                <a:gridCol w="2506083"/>
              </a:tblGrid>
              <a:tr h="174413">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4738550">
                <a:tc>
                  <a:txBody>
                    <a:bodyPr/>
                    <a:lstStyle/>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12.2</a:t>
                      </a: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Mid-Year Meetings:  The Mid-Year Meeting of the members shall be held at such time and place as may be determined at the preceding Mid-Year Meeting provided that fifteen (15) months shall not be allowed to elapse between successive Mid-Year Meetings.  At the Mid-Year Meeting the members shall: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Consider the Report of the Secretary of the Board of Directors and committees on the activities of the Company since the previous annual general meeting;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Consider the financial report of the preceding year and the annual budget for the succeeding year as prepared by the Treasurer;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Deal with the substantive internal affairs of the Company;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Provide continuity on the status of matters dealt with at the Annual General Meeting;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mj-lt"/>
                        <a:buAutoNum type="alphaLcParenBoth"/>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Deal with such other matters as may be </a:t>
                      </a: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necessary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075" marR="0" indent="-228600">
                        <a:lnSpc>
                          <a:spcPct val="115000"/>
                        </a:lnSpc>
                        <a:spcBef>
                          <a:spcPts val="0"/>
                        </a:spcBef>
                        <a:spcAft>
                          <a:spcPts val="0"/>
                        </a:spcAft>
                        <a:tabLst>
                          <a:tab pos="-457200" algn="l"/>
                        </a:tabLst>
                      </a:pP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gn="ctr">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1200" b="1" dirty="0" smtClean="0">
                          <a:effectLst/>
                          <a:latin typeface="Palatino Linotype" panose="02040502050505030304" pitchFamily="18" charset="0"/>
                          <a:ea typeface="Calibri" panose="020F0502020204030204" pitchFamily="34" charset="0"/>
                          <a:cs typeface="Times New Roman" panose="02020603050405020304" pitchFamily="18" charset="0"/>
                        </a:rPr>
                        <a:t>Clause </a:t>
                      </a:r>
                      <a:r>
                        <a:rPr lang="en-US" sz="1200" b="1" dirty="0">
                          <a:effectLst/>
                          <a:latin typeface="Palatino Linotype" panose="02040502050505030304" pitchFamily="18" charset="0"/>
                          <a:ea typeface="Calibri" panose="020F0502020204030204" pitchFamily="34" charset="0"/>
                          <a:cs typeface="Times New Roman" panose="02020603050405020304" pitchFamily="18" charset="0"/>
                        </a:rPr>
                        <a:t>Deleted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dirty="0">
                          <a:solidFill>
                            <a:srgbClr val="FF0000"/>
                          </a:solidFill>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8397" marR="183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055694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1214907" y="1599334"/>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(x)     </a:t>
            </a:r>
            <a:r>
              <a:rPr lang="en-US" altLang="en-US" sz="1400" b="1" u="sng" dirty="0" smtClean="0">
                <a:solidFill>
                  <a:schemeClr val="accent2">
                    <a:lumMod val="75000"/>
                  </a:schemeClr>
                </a:solidFill>
                <a:latin typeface="Palatino Linotype" panose="02040502050505030304" pitchFamily="18" charset="0"/>
                <a:ea typeface="Calibri" panose="020F0502020204030204" pitchFamily="34" charset="0"/>
                <a:cs typeface="Times New Roman" panose="02020603050405020304" pitchFamily="18" charset="0"/>
              </a:rPr>
              <a:t>Certification</a:t>
            </a:r>
            <a:endParaRPr kumimoji="0" lang="en-US" altLang="en-US" sz="2000" b="0" i="0" u="none" strike="noStrike" cap="none" normalizeH="0" baseline="0" dirty="0" smtClean="0">
              <a:ln>
                <a:noFill/>
              </a:ln>
              <a:solidFill>
                <a:schemeClr val="accent2">
                  <a:lumMod val="75000"/>
                </a:schemeClr>
              </a:solidFill>
              <a:effectLst/>
            </a:endParaRPr>
          </a:p>
        </p:txBody>
      </p:sp>
      <p:graphicFrame>
        <p:nvGraphicFramePr>
          <p:cNvPr id="3" name="Table 2"/>
          <p:cNvGraphicFramePr>
            <a:graphicFrameLocks noGrp="1"/>
          </p:cNvGraphicFramePr>
          <p:nvPr>
            <p:extLst>
              <p:ext uri="{D42A27DB-BD31-4B8C-83A1-F6EECF244321}">
                <p14:modId xmlns:p14="http://schemas.microsoft.com/office/powerpoint/2010/main" val="2120328713"/>
              </p:ext>
            </p:extLst>
          </p:nvPr>
        </p:nvGraphicFramePr>
        <p:xfrm>
          <a:off x="1257437" y="2315937"/>
          <a:ext cx="7943850" cy="1809496"/>
        </p:xfrm>
        <a:graphic>
          <a:graphicData uri="http://schemas.openxmlformats.org/drawingml/2006/table">
            <a:tbl>
              <a:tblPr firstRow="1" firstCol="1" bandRow="1"/>
              <a:tblGrid>
                <a:gridCol w="2512695"/>
                <a:gridCol w="2973705"/>
                <a:gridCol w="2457450"/>
              </a:tblGrid>
              <a:tr h="0">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1619950">
                <a:tc>
                  <a:txBody>
                    <a:bodyPr/>
                    <a:lstStyle/>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Corporate Seal</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Chairman	Secretary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nSpc>
                          <a:spcPct val="115000"/>
                        </a:lnSpc>
                        <a:spcBef>
                          <a:spcPts val="0"/>
                        </a:spcBef>
                        <a:spcAft>
                          <a:spcPts val="0"/>
                        </a:spcAft>
                        <a:buFont typeface="+mj-lt"/>
                        <a:buAutoNum type="arabicPeriod"/>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CERTIFICATION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These By Laws were approved at an Annual General Meeting by a majority vote on …. 2016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a:effectLst/>
                          <a:latin typeface="Palatino Linotype" panose="02040502050505030304" pitchFamily="18" charset="0"/>
                          <a:ea typeface="Calibri" panose="020F0502020204030204" pitchFamily="34" charset="0"/>
                          <a:cs typeface="Times New Roman" panose="02020603050405020304" pitchFamily="18" charset="0"/>
                        </a:rPr>
                        <a:t>	Chairman	Secretary</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tabLst>
                          <a:tab pos="-457200" algn="l"/>
                        </a:tabLs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895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8733" y="145428"/>
            <a:ext cx="7766936" cy="596850"/>
          </a:xfrm>
        </p:spPr>
        <p:txBody>
          <a:bodyPr/>
          <a:lstStyle/>
          <a:p>
            <a:pPr algn="ctr"/>
            <a:r>
              <a:rPr lang="en-US" sz="2800" dirty="0" smtClean="0">
                <a:solidFill>
                  <a:schemeClr val="accent1">
                    <a:lumMod val="75000"/>
                  </a:schemeClr>
                </a:solidFill>
                <a:latin typeface="Arial Black" panose="020B0A04020102020204" pitchFamily="34" charset="0"/>
              </a:rPr>
              <a:t>PURPOSE</a:t>
            </a:r>
            <a:endParaRPr lang="en-US" sz="2800" dirty="0">
              <a:solidFill>
                <a:schemeClr val="accent1">
                  <a:lumMod val="75000"/>
                </a:schemeClr>
              </a:solidFill>
              <a:latin typeface="Arial Black" panose="020B0A04020102020204" pitchFamily="34" charset="0"/>
            </a:endParaRPr>
          </a:p>
        </p:txBody>
      </p:sp>
      <p:sp>
        <p:nvSpPr>
          <p:cNvPr id="3" name="Subtitle 2"/>
          <p:cNvSpPr>
            <a:spLocks noGrp="1"/>
          </p:cNvSpPr>
          <p:nvPr>
            <p:ph type="subTitle" idx="1"/>
          </p:nvPr>
        </p:nvSpPr>
        <p:spPr>
          <a:xfrm>
            <a:off x="1507067" y="1140311"/>
            <a:ext cx="7766936" cy="4007421"/>
          </a:xfrm>
        </p:spPr>
        <p:txBody>
          <a:bodyPr>
            <a:normAutofit fontScale="92500" lnSpcReduction="10000"/>
          </a:bodyPr>
          <a:lstStyle/>
          <a:p>
            <a:pPr algn="just"/>
            <a:r>
              <a:rPr lang="en-US" dirty="0">
                <a:solidFill>
                  <a:schemeClr val="tx1"/>
                </a:solidFill>
              </a:rPr>
              <a:t>The Board of Directors after careful deliberation approved a future, focused on an all embracing, all inclusive policy for the CANTO organization as it sought to chart the future of the organization.</a:t>
            </a:r>
          </a:p>
          <a:p>
            <a:pPr algn="just"/>
            <a:endParaRPr lang="en-US" dirty="0">
              <a:solidFill>
                <a:schemeClr val="tx1"/>
              </a:solidFill>
            </a:endParaRPr>
          </a:p>
          <a:p>
            <a:pPr algn="just"/>
            <a:r>
              <a:rPr lang="en-US" dirty="0" smtClean="0">
                <a:solidFill>
                  <a:schemeClr val="tx1"/>
                </a:solidFill>
              </a:rPr>
              <a:t>In </a:t>
            </a:r>
            <a:r>
              <a:rPr lang="en-US" dirty="0">
                <a:solidFill>
                  <a:schemeClr val="tx1"/>
                </a:solidFill>
              </a:rPr>
              <a:t>this vein, and as a part of its overarching objectives, certain amendments to the original By-Laws of CANTO were proposed.  The proposed amendments to the by-laws and the purpose for these amendments are listed in the following slides:</a:t>
            </a:r>
          </a:p>
          <a:p>
            <a:pPr algn="just"/>
            <a:endParaRPr lang="en-US" dirty="0"/>
          </a:p>
          <a:p>
            <a:pPr algn="just"/>
            <a:r>
              <a:rPr lang="en-US" u="sng" dirty="0">
                <a:solidFill>
                  <a:schemeClr val="tx1"/>
                </a:solidFill>
              </a:rPr>
              <a:t>Purpose</a:t>
            </a:r>
          </a:p>
          <a:p>
            <a:pPr algn="just"/>
            <a:r>
              <a:rPr lang="en-US" dirty="0">
                <a:solidFill>
                  <a:schemeClr val="tx1"/>
                </a:solidFill>
              </a:rPr>
              <a:t>Your approval of the proposed amendments as contained in the following slides is required:</a:t>
            </a:r>
          </a:p>
          <a:p>
            <a:pPr algn="just"/>
            <a:r>
              <a:rPr lang="en-US" dirty="0">
                <a:solidFill>
                  <a:schemeClr val="tx1"/>
                </a:solidFill>
              </a:rPr>
              <a:t> </a:t>
            </a:r>
          </a:p>
          <a:p>
            <a:pPr algn="l"/>
            <a:endParaRPr lang="en-US" dirty="0"/>
          </a:p>
        </p:txBody>
      </p:sp>
    </p:spTree>
    <p:extLst>
      <p:ext uri="{BB962C8B-B14F-4D97-AF65-F5344CB8AC3E}">
        <p14:creationId xmlns:p14="http://schemas.microsoft.com/office/powerpoint/2010/main" val="21375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085156756"/>
              </p:ext>
            </p:extLst>
          </p:nvPr>
        </p:nvGraphicFramePr>
        <p:xfrm>
          <a:off x="1257437" y="2095867"/>
          <a:ext cx="7943850" cy="1290917"/>
        </p:xfrm>
        <a:graphic>
          <a:graphicData uri="http://schemas.openxmlformats.org/drawingml/2006/table">
            <a:tbl>
              <a:tblPr firstRow="1" firstCol="1" bandRow="1"/>
              <a:tblGrid>
                <a:gridCol w="2512695"/>
                <a:gridCol w="2973705"/>
                <a:gridCol w="2457450"/>
              </a:tblGrid>
              <a:tr h="193637">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0">
                <a:tc>
                  <a:txBody>
                    <a:bodyPr/>
                    <a:lstStyle/>
                    <a:p>
                      <a:pPr marL="0" marR="0">
                        <a:spcBef>
                          <a:spcPts val="0"/>
                        </a:spcBef>
                        <a:spcAft>
                          <a:spcPts val="0"/>
                        </a:spcAft>
                      </a:pPr>
                      <a:r>
                        <a:rPr lang="en-US" sz="1200" dirty="0" smtClean="0">
                          <a:effectLst/>
                          <a:latin typeface="Palatino Linotype" panose="02040502050505030304" pitchFamily="18" charset="0"/>
                          <a:ea typeface="Calibri" panose="020F0502020204030204" pitchFamily="34" charset="0"/>
                          <a:cs typeface="Times New Roman" panose="02020603050405020304" pitchFamily="18" charset="0"/>
                        </a:rPr>
                        <a:t>National </a:t>
                      </a: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Telecommunication Organizations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CANTO</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CANTO’s remit is no longer limited to National Telecommunications Organizations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CANTO now represents a cross section of interests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2"/>
          <p:cNvSpPr>
            <a:spLocks noChangeArrowheads="1"/>
          </p:cNvSpPr>
          <p:nvPr/>
        </p:nvSpPr>
        <p:spPr bwMode="auto">
          <a:xfrm>
            <a:off x="1257437" y="1635988"/>
            <a:ext cx="5048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a:t>
            </a:r>
            <a:r>
              <a:rPr kumimoji="0" lang="en-US" altLang="en-US" sz="1200" b="1" i="0" strike="noStrike" cap="none" normalizeH="0" baseline="0" dirty="0" err="1"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i</a:t>
            </a: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     </a:t>
            </a:r>
            <a:r>
              <a:rPr kumimoji="0" lang="en-US" altLang="en-US" sz="12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Name of Organization</a:t>
            </a:r>
            <a:endParaRPr kumimoji="0" lang="en-US" altLang="en-US" sz="1800" b="0" i="0" u="none" strike="noStrike" cap="none" normalizeH="0" baseline="0" dirty="0" smtClean="0">
              <a:ln>
                <a:noFill/>
              </a:ln>
              <a:solidFill>
                <a:schemeClr val="accent2">
                  <a:lumMod val="75000"/>
                </a:schemeClr>
              </a:solidFill>
              <a:effectLst/>
            </a:endParaRPr>
          </a:p>
        </p:txBody>
      </p:sp>
      <p:graphicFrame>
        <p:nvGraphicFramePr>
          <p:cNvPr id="9" name="Table 8"/>
          <p:cNvGraphicFramePr>
            <a:graphicFrameLocks noGrp="1"/>
          </p:cNvGraphicFramePr>
          <p:nvPr>
            <p:extLst>
              <p:ext uri="{D42A27DB-BD31-4B8C-83A1-F6EECF244321}">
                <p14:modId xmlns:p14="http://schemas.microsoft.com/office/powerpoint/2010/main" val="3399742932"/>
              </p:ext>
            </p:extLst>
          </p:nvPr>
        </p:nvGraphicFramePr>
        <p:xfrm>
          <a:off x="1240761" y="4329813"/>
          <a:ext cx="7943850" cy="548640"/>
        </p:xfrm>
        <a:graphic>
          <a:graphicData uri="http://schemas.openxmlformats.org/drawingml/2006/table">
            <a:tbl>
              <a:tblPr firstRow="1" firstCol="1" bandRow="1"/>
              <a:tblGrid>
                <a:gridCol w="2512695"/>
                <a:gridCol w="2973705"/>
                <a:gridCol w="2457450"/>
              </a:tblGrid>
              <a:tr h="0">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0">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A Table of Contents has been inserted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This enables easier identification of the By Laws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2"/>
          <p:cNvSpPr>
            <a:spLocks noChangeArrowheads="1"/>
          </p:cNvSpPr>
          <p:nvPr/>
        </p:nvSpPr>
        <p:spPr bwMode="auto">
          <a:xfrm>
            <a:off x="1257437" y="3961434"/>
            <a:ext cx="5048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lang="en-US" altLang="en-US" sz="1200" b="1" dirty="0" smtClean="0">
                <a:solidFill>
                  <a:schemeClr val="accent2">
                    <a:lumMod val="75000"/>
                  </a:schemeClr>
                </a:solidFill>
                <a:latin typeface="Palatino Linotype" panose="02040502050505030304" pitchFamily="18" charset="0"/>
                <a:ea typeface="Calibri" panose="020F0502020204030204" pitchFamily="34" charset="0"/>
                <a:cs typeface="Times New Roman" panose="02020603050405020304" pitchFamily="18" charset="0"/>
              </a:rPr>
              <a:t>(ii)     </a:t>
            </a:r>
            <a:r>
              <a:rPr kumimoji="0" lang="en-US" altLang="en-US" sz="12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Table of Contents</a:t>
            </a:r>
            <a:endParaRPr kumimoji="0" lang="en-US" altLang="en-US" sz="1800" b="0" i="0" u="none" strike="noStrike" cap="none" normalizeH="0" baseline="0" dirty="0" smtClean="0">
              <a:ln>
                <a:noFill/>
              </a:ln>
              <a:solidFill>
                <a:schemeClr val="accent2">
                  <a:lumMod val="75000"/>
                </a:schemeClr>
              </a:solidFill>
              <a:effectLst/>
            </a:endParaRPr>
          </a:p>
        </p:txBody>
      </p:sp>
    </p:spTree>
    <p:extLst>
      <p:ext uri="{BB962C8B-B14F-4D97-AF65-F5344CB8AC3E}">
        <p14:creationId xmlns:p14="http://schemas.microsoft.com/office/powerpoint/2010/main" val="2873169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1320190" y="1226372"/>
            <a:ext cx="5048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(iii)   </a:t>
            </a:r>
            <a:r>
              <a:rPr kumimoji="0" lang="en-US" altLang="en-US" sz="12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Interpretation</a:t>
            </a:r>
            <a:endParaRPr kumimoji="0" lang="en-US" altLang="en-US" sz="1800" b="0" i="0" u="none" strike="noStrike" cap="none" normalizeH="0" baseline="0" dirty="0" smtClean="0">
              <a:ln>
                <a:noFill/>
              </a:ln>
              <a:solidFill>
                <a:schemeClr val="accent2">
                  <a:lumMod val="75000"/>
                </a:schemeClr>
              </a:solidFill>
              <a:effectLst/>
            </a:endParaRPr>
          </a:p>
        </p:txBody>
      </p:sp>
      <p:graphicFrame>
        <p:nvGraphicFramePr>
          <p:cNvPr id="10" name="Table 9"/>
          <p:cNvGraphicFramePr>
            <a:graphicFrameLocks noGrp="1"/>
          </p:cNvGraphicFramePr>
          <p:nvPr>
            <p:extLst>
              <p:ext uri="{D42A27DB-BD31-4B8C-83A1-F6EECF244321}">
                <p14:modId xmlns:p14="http://schemas.microsoft.com/office/powerpoint/2010/main" val="1828454894"/>
              </p:ext>
            </p:extLst>
          </p:nvPr>
        </p:nvGraphicFramePr>
        <p:xfrm>
          <a:off x="677732" y="1571503"/>
          <a:ext cx="8596270" cy="4940566"/>
        </p:xfrm>
        <a:graphic>
          <a:graphicData uri="http://schemas.openxmlformats.org/drawingml/2006/table">
            <a:tbl>
              <a:tblPr firstRow="1" firstCol="1" bandRow="1"/>
              <a:tblGrid>
                <a:gridCol w="2979868"/>
                <a:gridCol w="3377901"/>
                <a:gridCol w="2238501"/>
              </a:tblGrid>
              <a:tr h="185686">
                <a:tc>
                  <a:txBody>
                    <a:bodyPr/>
                    <a:lstStyle/>
                    <a:p>
                      <a:pPr marL="0" marR="0">
                        <a:spcBef>
                          <a:spcPts val="0"/>
                        </a:spcBef>
                        <a:spcAft>
                          <a:spcPts val="0"/>
                        </a:spcAft>
                      </a:pPr>
                      <a:r>
                        <a:rPr lang="en-US" sz="11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810" marR="428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05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2810" marR="428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05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050">
                        <a:effectLst/>
                        <a:latin typeface="Calibri" panose="020F0502020204030204" pitchFamily="34" charset="0"/>
                        <a:ea typeface="Calibri" panose="020F0502020204030204" pitchFamily="34" charset="0"/>
                        <a:cs typeface="Times New Roman" panose="02020603050405020304" pitchFamily="18" charset="0"/>
                      </a:endParaRPr>
                    </a:p>
                  </a:txBody>
                  <a:tcPr marL="42810" marR="428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4085099">
                <a:tc>
                  <a:txBody>
                    <a:bodyPr/>
                    <a:lstStyle/>
                    <a:p>
                      <a:pPr marL="0" marR="0">
                        <a:spcBef>
                          <a:spcPts val="0"/>
                        </a:spcBef>
                        <a:spcAft>
                          <a:spcPts val="0"/>
                        </a:spcAft>
                      </a:pPr>
                      <a:r>
                        <a:rPr lang="en-GB" sz="1200" dirty="0">
                          <a:effectLst/>
                          <a:latin typeface="Palatino Linotype" panose="02040502050505030304" pitchFamily="18" charset="0"/>
                          <a:ea typeface="Calibri" panose="020F0502020204030204" pitchFamily="34" charset="0"/>
                          <a:cs typeface="Times New Roman" panose="02020603050405020304" pitchFamily="18" charset="0"/>
                        </a:rPr>
                        <a:t>(b)	"Regulations" means any regulations made under the Act, and every regulation substituted therefor and, in the case of such substitution, any references in the by-laws of the Company to provisions of the Regulations shall be read as references to the substituted provisions therefor in the new regulations;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200" dirty="0">
                          <a:effectLst/>
                          <a:latin typeface="Palatino Linotype" panose="02040502050505030304" pitchFamily="18" charset="0"/>
                          <a:ea typeface="Calibri" panose="020F0502020204030204" pitchFamily="34" charset="0"/>
                          <a:cs typeface="Times New Roman" panose="02020603050405020304" pitchFamily="18" charset="0"/>
                        </a:rPr>
                        <a:t>(c)	"by-laws" means any by-law of the Company from time to time in force;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200" dirty="0">
                          <a:effectLst/>
                          <a:latin typeface="Palatino Linotype" panose="02040502050505030304" pitchFamily="18" charset="0"/>
                          <a:ea typeface="Calibri" panose="020F0502020204030204" pitchFamily="34" charset="0"/>
                          <a:cs typeface="Times New Roman" panose="02020603050405020304" pitchFamily="18" charset="0"/>
                        </a:rPr>
                        <a:t>(d)	all terms contained in the by-laws and defined in the Act or the Regulations shall have the meanings given to such terms in the Act or the Regulations; 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200" dirty="0">
                          <a:effectLst/>
                          <a:latin typeface="Palatino Linotype" panose="02040502050505030304" pitchFamily="18" charset="0"/>
                          <a:ea typeface="Calibri" panose="020F0502020204030204" pitchFamily="34" charset="0"/>
                          <a:cs typeface="Times New Roman" panose="02020603050405020304" pitchFamily="18" charset="0"/>
                        </a:rPr>
                        <a:t>(e)	the singular includes the plural and the plural includes the singular; the masculine gender includes the feminine and neuter genders; the word "person" includes bodies corporate, companies, partnerships, syndicates, trusts and any association of persons; and the word "individual" means a natural person.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810" marR="428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(b)	“Americas” means all Caribbean island nations together with South, North and Central American territories;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(c)	"By-laws" means any by-law of the Company from time to time in force;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(d)	"Regulations" means any regulations made under the Act, and every regulation substituted therefor and, in the case of such substitution, any references in the by-laws of the Company to provisions of the Regulations shall be read as references to the substituted provisions therefor in the new regulations;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(e)	all terms contained in the by-laws and defined in the Act or the Regulations shall have the meanings given to such terms in the Act or the Regulations; and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GB" sz="1100" dirty="0">
                          <a:effectLst/>
                          <a:latin typeface="Palatino Linotype" panose="02040502050505030304" pitchFamily="18" charset="0"/>
                          <a:ea typeface="Calibri" panose="020F0502020204030204" pitchFamily="34" charset="0"/>
                          <a:cs typeface="Times New Roman" panose="02020603050405020304" pitchFamily="18" charset="0"/>
                        </a:rPr>
                        <a:t>(f)	the singular includes the plural and the plural includes the singular; the masculine gender includes the feminine and neuter genders; the word "person" includes bodies corporate, companies, partnerships, syndicates, trusts and any association of persons; and the word "individual" means a natural person.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1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2810" marR="428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05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42810" marR="4281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67017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1320190" y="1226372"/>
            <a:ext cx="5048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(iv)   </a:t>
            </a:r>
            <a:r>
              <a:rPr kumimoji="0" lang="en-US" altLang="en-US" sz="12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Members</a:t>
            </a:r>
            <a:endParaRPr kumimoji="0" lang="en-US" altLang="en-US" sz="1800" b="0" i="0" u="none" strike="noStrike" cap="none" normalizeH="0" baseline="0" dirty="0" smtClean="0">
              <a:ln>
                <a:noFill/>
              </a:ln>
              <a:solidFill>
                <a:schemeClr val="accent2">
                  <a:lumMod val="75000"/>
                </a:schemeClr>
              </a:solidFill>
              <a:effectLst/>
            </a:endParaRPr>
          </a:p>
        </p:txBody>
      </p:sp>
      <p:graphicFrame>
        <p:nvGraphicFramePr>
          <p:cNvPr id="3" name="Table 2"/>
          <p:cNvGraphicFramePr>
            <a:graphicFrameLocks noGrp="1"/>
          </p:cNvGraphicFramePr>
          <p:nvPr>
            <p:extLst>
              <p:ext uri="{D42A27DB-BD31-4B8C-83A1-F6EECF244321}">
                <p14:modId xmlns:p14="http://schemas.microsoft.com/office/powerpoint/2010/main" val="3206603518"/>
              </p:ext>
            </p:extLst>
          </p:nvPr>
        </p:nvGraphicFramePr>
        <p:xfrm>
          <a:off x="1151068" y="1527585"/>
          <a:ext cx="8455511" cy="4754880"/>
        </p:xfrm>
        <a:graphic>
          <a:graphicData uri="http://schemas.openxmlformats.org/drawingml/2006/table">
            <a:tbl>
              <a:tblPr firstRow="1" firstCol="1" bandRow="1"/>
              <a:tblGrid>
                <a:gridCol w="3493018"/>
                <a:gridCol w="2987132"/>
                <a:gridCol w="1975361"/>
              </a:tblGrid>
              <a:tr h="158665">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96" marR="43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96" marR="43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3996" marR="43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764114">
                <a:tc>
                  <a:txBody>
                    <a:bodyPr/>
                    <a:lstStyle/>
                    <a:p>
                      <a:pPr marL="342900" marR="0" lvl="0" indent="-342900">
                        <a:spcBef>
                          <a:spcPts val="0"/>
                        </a:spcBef>
                        <a:spcAft>
                          <a:spcPts val="0"/>
                        </a:spcAft>
                        <a:buFont typeface="+mj-lt"/>
                        <a:buAutoNum type="alphaLcParen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Active members, being any telecommunications company or administration which operates a public telecommunications network in a Caribbean territory for the express purpose of providing national and or international telecommunication services;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lphaLcParen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Affiliate members, being any company, corporation and or individual which is a telecommunication service provider (other than a company or administration which operates a public telecommunications network in a Caribbean Territory for the express purpose of providing national and or international telecommunication services), supplier of telecommunication equipment, government department, regulatory authority and or consultant or institution that has a major interest in the Caribbean and is able to demonstrate to the satisfaction of the Board a relationship with and interest in the development of telecommunications in the Caribbean;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996" marR="43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mj-lt"/>
                        <a:buAutoNum type="alphaLcParenBoth"/>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Full members, being any telecommunications company or administration which operates a public telecommunications network in the Americas for the express purpose of providing national and or international telecommunication services;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mj-lt"/>
                        <a:buAutoNum type="alphaLcParenBoth"/>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Affiliate members, being any company, corporation and / or individual which is a telecommunications service provider (other than a Full Member)), supplier of telecommunications equipment, government department, regulatory authority and / or consultant or institution that is able to demonstrate to the satisfaction of the Board a relationship with and interest in the development of telecommunications in the Americas;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996" marR="43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create clear distinctions between the membership base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expand the geographical reach of interests which CANTO must now cater to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3996" marR="439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59597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19143"/>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1320190" y="1210983"/>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(v)</a:t>
            </a:r>
            <a:r>
              <a:rPr kumimoji="0" lang="en-US" altLang="en-US" sz="1400" b="1" i="0" strike="noStrike" cap="none" normalizeH="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      </a:t>
            </a:r>
            <a:r>
              <a:rPr kumimoji="0" lang="en-US" altLang="en-US" sz="1400" b="1" i="0" u="sng" strike="noStrike" cap="none" normalizeH="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Annual Subscription</a:t>
            </a:r>
            <a:endParaRPr kumimoji="0" lang="en-US" altLang="en-US" sz="2000" b="0" i="0" u="sng" strike="noStrike" cap="none" normalizeH="0" baseline="0" dirty="0" smtClean="0">
              <a:ln>
                <a:noFill/>
              </a:ln>
              <a:solidFill>
                <a:schemeClr val="accent2">
                  <a:lumMod val="75000"/>
                </a:schemeClr>
              </a:solidFill>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1078095796"/>
              </p:ext>
            </p:extLst>
          </p:nvPr>
        </p:nvGraphicFramePr>
        <p:xfrm>
          <a:off x="1047125" y="1615214"/>
          <a:ext cx="7943850" cy="1408176"/>
        </p:xfrm>
        <a:graphic>
          <a:graphicData uri="http://schemas.openxmlformats.org/drawingml/2006/table">
            <a:tbl>
              <a:tblPr firstRow="1" firstCol="1" bandRow="1"/>
              <a:tblGrid>
                <a:gridCol w="2653506"/>
                <a:gridCol w="3173505"/>
                <a:gridCol w="2116839"/>
              </a:tblGrid>
              <a:tr h="0">
                <a:tc>
                  <a:txBody>
                    <a:bodyPr/>
                    <a:lstStyle/>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4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0">
                <a:tc>
                  <a:txBody>
                    <a:bodyPr/>
                    <a:lstStyle/>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5.2	</a:t>
                      </a:r>
                      <a:r>
                        <a:rPr lang="en-US" sz="1400" spc="-10" dirty="0">
                          <a:effectLst/>
                          <a:latin typeface="Palatino Linotype" panose="02040502050505030304" pitchFamily="18" charset="0"/>
                          <a:ea typeface="Calibri" panose="020F0502020204030204" pitchFamily="34" charset="0"/>
                          <a:cs typeface="Times New Roman" panose="02020603050405020304" pitchFamily="18" charset="0"/>
                        </a:rPr>
                        <a:t>All annual subscriptions (except the first subscription of a new member) shall be payable on the first day of January in each year.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075" marR="0" indent="-228600">
                        <a:lnSpc>
                          <a:spcPct val="115000"/>
                        </a:lnSpc>
                        <a:spcBef>
                          <a:spcPts val="0"/>
                        </a:spcBef>
                        <a:spcAft>
                          <a:spcPts val="0"/>
                        </a:spcAft>
                        <a:tabLst>
                          <a:tab pos="-457200" algn="l"/>
                        </a:tabLst>
                      </a:pPr>
                      <a:r>
                        <a:rPr lang="en-US" sz="1400" spc="-10" dirty="0">
                          <a:effectLst/>
                          <a:latin typeface="Palatino Linotype" panose="02040502050505030304" pitchFamily="18" charset="0"/>
                          <a:ea typeface="Calibri" panose="020F0502020204030204" pitchFamily="34" charset="0"/>
                          <a:cs typeface="Times New Roman" panose="02020603050405020304" pitchFamily="18" charset="0"/>
                        </a:rPr>
                        <a:t>5.2	All annual subscriptions (except the first subscription of a new member) shall be payable on the first day of October in each year.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To align the payment subscriptions with the financial year of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16446831"/>
              </p:ext>
            </p:extLst>
          </p:nvPr>
        </p:nvGraphicFramePr>
        <p:xfrm>
          <a:off x="1003743" y="3822690"/>
          <a:ext cx="7943850" cy="2880360"/>
        </p:xfrm>
        <a:graphic>
          <a:graphicData uri="http://schemas.openxmlformats.org/drawingml/2006/table">
            <a:tbl>
              <a:tblPr firstRow="1" firstCol="1" bandRow="1"/>
              <a:tblGrid>
                <a:gridCol w="2772191"/>
                <a:gridCol w="3259567"/>
                <a:gridCol w="1912092"/>
              </a:tblGrid>
              <a:tr h="164903">
                <a:tc>
                  <a:txBody>
                    <a:bodyPr/>
                    <a:lstStyle/>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4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4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0">
                <a:tc>
                  <a:txBody>
                    <a:bodyPr/>
                    <a:lstStyle/>
                    <a:p>
                      <a:pPr marL="274320" marR="0" indent="-274320">
                        <a:lnSpc>
                          <a:spcPct val="107000"/>
                        </a:lnSpc>
                        <a:spcBef>
                          <a:spcPts val="0"/>
                        </a:spcBef>
                        <a:spcAft>
                          <a:spcPts val="0"/>
                        </a:spcAft>
                        <a:tabLst>
                          <a:tab pos="-457200" algn="l"/>
                        </a:tabLst>
                      </a:pPr>
                      <a:r>
                        <a:rPr lang="en-US" sz="1400" spc="-10" dirty="0">
                          <a:effectLst/>
                          <a:latin typeface="Palatino Linotype" panose="02040502050505030304" pitchFamily="18" charset="0"/>
                          <a:ea typeface="Calibri" panose="020F0502020204030204" pitchFamily="34" charset="0"/>
                          <a:cs typeface="Times New Roman" panose="02020603050405020304" pitchFamily="18" charset="0"/>
                        </a:rPr>
                        <a:t>6.1	Any member may withdraw from membership by giving fourteen days notice to the directors in writing to that effect and thereupon he shall cease to be a member, and provided such notice is given before the 15th day of January in any year he shall not be liable to pay his subscription for that year.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075" marR="0" indent="-228600">
                        <a:lnSpc>
                          <a:spcPct val="115000"/>
                        </a:lnSpc>
                        <a:spcBef>
                          <a:spcPts val="0"/>
                        </a:spcBef>
                        <a:spcAft>
                          <a:spcPts val="0"/>
                        </a:spcAft>
                        <a:tabLst>
                          <a:tab pos="-457200" algn="l"/>
                        </a:tabLst>
                      </a:pPr>
                      <a:r>
                        <a:rPr lang="en-US" sz="1400" spc="-10" dirty="0">
                          <a:effectLst/>
                          <a:latin typeface="Palatino Linotype" panose="02040502050505030304" pitchFamily="18" charset="0"/>
                          <a:ea typeface="Calibri" panose="020F0502020204030204" pitchFamily="34" charset="0"/>
                          <a:cs typeface="Times New Roman" panose="02020603050405020304" pitchFamily="18" charset="0"/>
                        </a:rPr>
                        <a:t>6.1	Any member may withdraw from membership by giving fourteen days notice to the directors in writing to that effect and thereupon he shall cease to be a member, and provided such notice is given before the 15th day of September in any year he shall not be liable to pay his subscription for that year.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4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1074558" y="3407337"/>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(vi)</a:t>
            </a:r>
            <a:r>
              <a:rPr kumimoji="0" lang="en-US" altLang="en-US" sz="1400" b="1" i="0" strike="noStrike" cap="none" normalizeH="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      </a:t>
            </a:r>
            <a:r>
              <a:rPr kumimoji="0" lang="en-US" altLang="en-US" sz="1400" b="1" i="0" u="sng" strike="noStrike" cap="none" normalizeH="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Cessation of Membership</a:t>
            </a:r>
            <a:endParaRPr kumimoji="0" lang="en-US" altLang="en-US" sz="2000" b="0" i="0" u="sng" strike="noStrike" cap="none" normalizeH="0" baseline="0" dirty="0" smtClean="0">
              <a:ln>
                <a:noFill/>
              </a:ln>
              <a:solidFill>
                <a:schemeClr val="accent2">
                  <a:lumMod val="75000"/>
                </a:schemeClr>
              </a:solidFill>
              <a:effectLst/>
            </a:endParaRPr>
          </a:p>
        </p:txBody>
      </p:sp>
    </p:spTree>
    <p:extLst>
      <p:ext uri="{BB962C8B-B14F-4D97-AF65-F5344CB8AC3E}">
        <p14:creationId xmlns:p14="http://schemas.microsoft.com/office/powerpoint/2010/main" val="410491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568948" y="1513023"/>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a:t>
            </a: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vii)     </a:t>
            </a:r>
            <a:r>
              <a:rPr kumimoji="0" lang="en-US" altLang="en-US" sz="14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Officers</a:t>
            </a:r>
            <a:endParaRPr kumimoji="0" lang="en-US" altLang="en-US" sz="2000" b="0" i="0" u="none" strike="noStrike" cap="none" normalizeH="0" baseline="0" dirty="0" smtClean="0">
              <a:ln>
                <a:noFill/>
              </a:ln>
              <a:solidFill>
                <a:schemeClr val="accent2">
                  <a:lumMod val="75000"/>
                </a:schemeClr>
              </a:solidFill>
              <a:effectLst/>
            </a:endParaRPr>
          </a:p>
        </p:txBody>
      </p:sp>
      <p:graphicFrame>
        <p:nvGraphicFramePr>
          <p:cNvPr id="3" name="Table 2"/>
          <p:cNvGraphicFramePr>
            <a:graphicFrameLocks noGrp="1"/>
          </p:cNvGraphicFramePr>
          <p:nvPr>
            <p:extLst>
              <p:ext uri="{D42A27DB-BD31-4B8C-83A1-F6EECF244321}">
                <p14:modId xmlns:p14="http://schemas.microsoft.com/office/powerpoint/2010/main" val="1378850729"/>
              </p:ext>
            </p:extLst>
          </p:nvPr>
        </p:nvGraphicFramePr>
        <p:xfrm>
          <a:off x="540236" y="2043073"/>
          <a:ext cx="9292254" cy="4322445"/>
        </p:xfrm>
        <a:graphic>
          <a:graphicData uri="http://schemas.openxmlformats.org/drawingml/2006/table">
            <a:tbl>
              <a:tblPr firstRow="1" firstCol="1" bandRow="1"/>
              <a:tblGrid>
                <a:gridCol w="2939204"/>
                <a:gridCol w="3478468"/>
                <a:gridCol w="2874582"/>
              </a:tblGrid>
              <a:tr h="181948">
                <a:tc>
                  <a:txBody>
                    <a:bodyPr/>
                    <a:lstStyle/>
                    <a:p>
                      <a:pPr marL="0" marR="0">
                        <a:spcBef>
                          <a:spcPts val="0"/>
                        </a:spcBef>
                        <a:spcAft>
                          <a:spcPts val="0"/>
                        </a:spcAft>
                      </a:pPr>
                      <a:r>
                        <a:rPr lang="en-US" sz="140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231" marR="682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4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231" marR="682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4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231" marR="682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3699489">
                <a:tc>
                  <a:txBody>
                    <a:bodyPr/>
                    <a:lstStyle/>
                    <a:p>
                      <a:pPr marL="274320" marR="0" indent="-274320">
                        <a:lnSpc>
                          <a:spcPct val="107000"/>
                        </a:lnSpc>
                        <a:spcBef>
                          <a:spcPts val="0"/>
                        </a:spcBef>
                        <a:spcAft>
                          <a:spcPts val="0"/>
                        </a:spcAft>
                        <a:tabLst>
                          <a:tab pos="-457200" algn="l"/>
                        </a:tabLst>
                      </a:pPr>
                      <a:r>
                        <a:rPr lang="en-US" sz="1400" spc="-10">
                          <a:effectLst/>
                          <a:latin typeface="Palatino Linotype" panose="02040502050505030304" pitchFamily="18" charset="0"/>
                          <a:ea typeface="Calibri" panose="020F0502020204030204" pitchFamily="34" charset="0"/>
                          <a:cs typeface="Times New Roman" panose="02020603050405020304" pitchFamily="18" charset="0"/>
                        </a:rPr>
                        <a:t>7.1	The officers of the Company shall consist of a Chairman, a Vice-Chairman, a Treasurer and a Secretary.  The Chairman, Vice Chairman and the Treasurer shall be elected at an Annual General Meeting of the Company and shall hold office for two years but shall be eligible for re-election.  The Chairman and Vice-Chairman shall not be eligible for re-election after having served two consecutive terms of office.  An outgoing Chairman shall be an ex officio member of the Board for one year upon vacating the office of Chairman.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231" marR="682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075" marR="0" indent="-228600">
                        <a:lnSpc>
                          <a:spcPct val="115000"/>
                        </a:lnSpc>
                        <a:spcBef>
                          <a:spcPts val="0"/>
                        </a:spcBef>
                        <a:spcAft>
                          <a:spcPts val="0"/>
                        </a:spcAft>
                        <a:tabLst>
                          <a:tab pos="-457200" algn="l"/>
                        </a:tabLst>
                      </a:pPr>
                      <a:r>
                        <a:rPr lang="en-US" sz="1400" spc="-10">
                          <a:effectLst/>
                          <a:latin typeface="CG Times (W1)"/>
                          <a:ea typeface="Calibri" panose="020F0502020204030204" pitchFamily="34" charset="0"/>
                          <a:cs typeface="Times New Roman" panose="02020603050405020304" pitchFamily="18" charset="0"/>
                        </a:rPr>
                        <a:t>7.1	</a:t>
                      </a:r>
                      <a:r>
                        <a:rPr lang="en-US" sz="1400" spc="-10">
                          <a:effectLst/>
                          <a:latin typeface="Palatino Linotype" panose="02040502050505030304" pitchFamily="18" charset="0"/>
                          <a:ea typeface="Calibri" panose="020F0502020204030204" pitchFamily="34" charset="0"/>
                          <a:cs typeface="Times New Roman" panose="02020603050405020304" pitchFamily="18" charset="0"/>
                        </a:rPr>
                        <a:t>The officers of the Company shall consist of a Chairman, a Vice-Chairman, a Treasurer and a Secretary.  The Chairman, Vice Chairman and the Treasurer shall be elected at an Annual General Meeting of the Company and shall hold office for two years.  All officers shall be eligible for re-election, however, the Chairman and Vice-Chairman shall be limited to be re-elected to two consecutive terms of office.  An outgoing Chairman shall be an ex officio member of the Board for one year upon vacating the office.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40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8231" marR="682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Palatino Linotype" panose="02040502050505030304" pitchFamily="18" charset="0"/>
                          <a:ea typeface="Calibri" panose="020F0502020204030204" pitchFamily="34" charset="0"/>
                          <a:cs typeface="Times New Roman" panose="02020603050405020304" pitchFamily="18" charset="0"/>
                        </a:rPr>
                        <a:t>To add clarity to the sub-clause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231" marR="682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224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273" y="114748"/>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860214" y="900361"/>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a:t>
            </a: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viii)     </a:t>
            </a:r>
            <a:r>
              <a:rPr kumimoji="0" lang="en-US" altLang="en-US" sz="14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Board of Directors</a:t>
            </a:r>
            <a:endParaRPr kumimoji="0" lang="en-US" altLang="en-US" sz="2000" b="0" i="0" u="none" strike="noStrike" cap="none" normalizeH="0" baseline="0" dirty="0" smtClean="0">
              <a:ln>
                <a:noFill/>
              </a:ln>
              <a:solidFill>
                <a:schemeClr val="accent2">
                  <a:lumMod val="75000"/>
                </a:schemeClr>
              </a:solidFill>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2663999392"/>
              </p:ext>
            </p:extLst>
          </p:nvPr>
        </p:nvGraphicFramePr>
        <p:xfrm>
          <a:off x="451423" y="1348291"/>
          <a:ext cx="9133243" cy="5218303"/>
        </p:xfrm>
        <a:graphic>
          <a:graphicData uri="http://schemas.openxmlformats.org/drawingml/2006/table">
            <a:tbl>
              <a:tblPr firstRow="1" firstCol="1" bandRow="1"/>
              <a:tblGrid>
                <a:gridCol w="2888909"/>
                <a:gridCol w="3418943"/>
                <a:gridCol w="2825391"/>
              </a:tblGrid>
              <a:tr h="57632">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3823805">
                <a:tc>
                  <a:txBody>
                    <a:bodyPr/>
                    <a:lstStyle/>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8.1	The directors of the Company shall hold office for two years and shall be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	the Officers (except the Secretary)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(b)	such number of other active members of the Company up to the maximum fixed in the Articles of Incorporation of the Company who may be elected at the Annual General Meeting of the Company and who shall retire and shall be eligible for re-election; 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8.2	Candidates for election as a director shall be proposed and seconded by members entitled to vote at general meetings of the Company.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8.3	If a casual vacancy occurs, other than in any of the offices, the directors may appoint an ordinary member of the Company to fill the vacancy.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8.1	The Board of Directors of the Company shall consist of such number of Full  members of the Company up to the maximum number  fixed in the Articles of Incorporation of the Company who may be elected at the Annual General Meeting of the Company and shall be eligible for re-election.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8.2	Candidates for election as a director shall be proposed and seconded by members entitled to vote at general meetings of the Company.  Directors will be elected by a simple majority of members at the general meeting.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8.3	Term of Office:  Unless sooner determined, a director's term of office shall, subject to the provisions, if any, of the Articles of Incorporation of the Company, be for a period of two years from the date of the meeting at which he is elected or appointed or until his successor is elected or appointed.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add clarity to the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align the clause with the Articles of Incorporation of CANTO as registered with the Registrar of Companies in Trinidad and Tobago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1063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273" y="114748"/>
            <a:ext cx="8596668" cy="616772"/>
          </a:xfrm>
        </p:spPr>
        <p:txBody>
          <a:bodyPr>
            <a:normAutofit/>
          </a:bodyPr>
          <a:lstStyle/>
          <a:p>
            <a:pPr algn="ctr"/>
            <a:r>
              <a:rPr lang="en-US" sz="2800" dirty="0" smtClean="0">
                <a:solidFill>
                  <a:schemeClr val="accent1">
                    <a:lumMod val="75000"/>
                  </a:schemeClr>
                </a:solidFill>
                <a:latin typeface="Arial Black" panose="020B0A04020102020204" pitchFamily="34" charset="0"/>
              </a:rPr>
              <a:t>PROPOSED AMENDMENTS</a:t>
            </a:r>
            <a:endParaRPr lang="en-US" sz="2800" dirty="0">
              <a:solidFill>
                <a:schemeClr val="accent1">
                  <a:lumMod val="75000"/>
                </a:schemeClr>
              </a:solidFill>
              <a:latin typeface="Arial Black" panose="020B0A04020102020204" pitchFamily="34" charset="0"/>
            </a:endParaRPr>
          </a:p>
        </p:txBody>
      </p:sp>
      <p:sp>
        <p:nvSpPr>
          <p:cNvPr id="8" name="Rectangle 2"/>
          <p:cNvSpPr>
            <a:spLocks noChangeArrowheads="1"/>
          </p:cNvSpPr>
          <p:nvPr/>
        </p:nvSpPr>
        <p:spPr bwMode="auto">
          <a:xfrm>
            <a:off x="860214" y="900361"/>
            <a:ext cx="504833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algn="l" defTabSz="914400" rtl="0" eaLnBrk="0" fontAlgn="base" latinLnBrk="0" hangingPunct="0">
              <a:lnSpc>
                <a:spcPct val="100000"/>
              </a:lnSpc>
              <a:spcBef>
                <a:spcPct val="0"/>
              </a:spcBef>
              <a:spcAft>
                <a:spcPct val="0"/>
              </a:spcAft>
              <a:buClrTx/>
              <a:buSzTx/>
              <a:tabLst/>
            </a:pPr>
            <a:r>
              <a:rPr kumimoji="0" lang="en-US" altLang="en-US" sz="12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a:t>
            </a:r>
            <a:r>
              <a:rPr kumimoji="0" lang="en-US" altLang="en-US" sz="1400" b="1" i="0"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viii)     </a:t>
            </a:r>
            <a:r>
              <a:rPr kumimoji="0" lang="en-US" altLang="en-US" sz="1400" b="1" i="0" u="sng" strike="noStrike" cap="none" normalizeH="0" baseline="0" dirty="0" smtClean="0">
                <a:ln>
                  <a:noFill/>
                </a:ln>
                <a:solidFill>
                  <a:schemeClr val="accent2">
                    <a:lumMod val="75000"/>
                  </a:schemeClr>
                </a:solidFill>
                <a:effectLst/>
                <a:latin typeface="Palatino Linotype" panose="02040502050505030304" pitchFamily="18" charset="0"/>
                <a:ea typeface="Calibri" panose="020F0502020204030204" pitchFamily="34" charset="0"/>
                <a:cs typeface="Times New Roman" panose="02020603050405020304" pitchFamily="18" charset="0"/>
              </a:rPr>
              <a:t>Board of Directors continued</a:t>
            </a:r>
            <a:endParaRPr kumimoji="0" lang="en-US" altLang="en-US" sz="2000" b="0" i="0" u="none" strike="noStrike" cap="none" normalizeH="0" baseline="0" dirty="0" smtClean="0">
              <a:ln>
                <a:noFill/>
              </a:ln>
              <a:solidFill>
                <a:schemeClr val="accent2">
                  <a:lumMod val="75000"/>
                </a:schemeClr>
              </a:solidFill>
              <a:effectLst/>
            </a:endParaRPr>
          </a:p>
        </p:txBody>
      </p:sp>
      <p:graphicFrame>
        <p:nvGraphicFramePr>
          <p:cNvPr id="4" name="Table 3"/>
          <p:cNvGraphicFramePr>
            <a:graphicFrameLocks noGrp="1"/>
          </p:cNvGraphicFramePr>
          <p:nvPr>
            <p:extLst>
              <p:ext uri="{D42A27DB-BD31-4B8C-83A1-F6EECF244321}">
                <p14:modId xmlns:p14="http://schemas.microsoft.com/office/powerpoint/2010/main" val="4083867782"/>
              </p:ext>
            </p:extLst>
          </p:nvPr>
        </p:nvGraphicFramePr>
        <p:xfrm>
          <a:off x="451423" y="1348291"/>
          <a:ext cx="9133243" cy="4980559"/>
        </p:xfrm>
        <a:graphic>
          <a:graphicData uri="http://schemas.openxmlformats.org/drawingml/2006/table">
            <a:tbl>
              <a:tblPr firstRow="1" firstCol="1" bandRow="1"/>
              <a:tblGrid>
                <a:gridCol w="2888909"/>
                <a:gridCol w="3418943"/>
                <a:gridCol w="2825391"/>
              </a:tblGrid>
              <a:tr h="57632">
                <a:tc>
                  <a:txBody>
                    <a:bodyPr/>
                    <a:lstStyle/>
                    <a:p>
                      <a:pPr marL="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Original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Proposed Amendment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0">
                        <a:spcBef>
                          <a:spcPts val="0"/>
                        </a:spcBef>
                        <a:spcAft>
                          <a:spcPts val="0"/>
                        </a:spcAft>
                      </a:pPr>
                      <a:r>
                        <a:rPr lang="en-US" sz="1200">
                          <a:effectLst/>
                          <a:latin typeface="Palatino Linotype" panose="02040502050505030304" pitchFamily="18" charset="0"/>
                          <a:ea typeface="Calibri" panose="020F0502020204030204" pitchFamily="34" charset="0"/>
                          <a:cs typeface="Times New Roman" panose="02020603050405020304" pitchFamily="18" charset="0"/>
                        </a:rPr>
                        <a:t>Rationale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r>
              <a:tr h="3823805">
                <a:tc>
                  <a:txBody>
                    <a:bodyPr/>
                    <a:lstStyle/>
                    <a:p>
                      <a:pPr marL="274320" marR="0" indent="-274320">
                        <a:lnSpc>
                          <a:spcPct val="107000"/>
                        </a:lnSpc>
                        <a:spcBef>
                          <a:spcPts val="0"/>
                        </a:spcBef>
                        <a:spcAft>
                          <a:spcPts val="800"/>
                        </a:spcAft>
                        <a:tabLst>
                          <a:tab pos="-457200" algn="l"/>
                        </a:tabLst>
                      </a:pPr>
                      <a:r>
                        <a:rPr lang="en-US" sz="1200" spc="-10" dirty="0">
                          <a:effectLst/>
                          <a:latin typeface="Palatino Linotype" panose="02040502050505030304" pitchFamily="18" charset="0"/>
                          <a:ea typeface="Calibri" panose="020F0502020204030204" pitchFamily="34" charset="0"/>
                          <a:cs typeface="Times New Roman" panose="02020603050405020304" pitchFamily="18" charset="0"/>
                        </a:rPr>
                        <a:t> </a:t>
                      </a: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 </a:t>
                      </a:r>
                    </a:p>
                    <a:p>
                      <a:pPr marL="274320" marR="0" indent="-274320">
                        <a:lnSpc>
                          <a:spcPct val="107000"/>
                        </a:lnSpc>
                        <a:spcBef>
                          <a:spcPts val="0"/>
                        </a:spcBef>
                        <a:spcAft>
                          <a:spcPts val="800"/>
                        </a:spcAft>
                        <a:tabLst>
                          <a:tab pos="-457200" algn="l"/>
                        </a:tabLst>
                      </a:pP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8.4	Powers:  The affairs of the Company shall be managed by the directors who may exercise all such powers and do all such acts and things as may be exercised or done by the Company and are not by the by-laws or any special resolution of the Company or the Act expressly directed or required to be done by the Company at a general meeting of the Company.</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800"/>
                        </a:spcAft>
                        <a:tabLst>
                          <a:tab pos="-457200" algn="l"/>
                        </a:tabLst>
                      </a:pP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 8.5	The Directors may by resolution make such regulations as are required for the better administration of this By-Law.</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74320" marR="0" indent="-274320">
                        <a:lnSpc>
                          <a:spcPct val="107000"/>
                        </a:lnSpc>
                        <a:spcBef>
                          <a:spcPts val="0"/>
                        </a:spcBef>
                        <a:spcAft>
                          <a:spcPts val="800"/>
                        </a:spcAft>
                        <a:tabLst>
                          <a:tab pos="-457200" algn="l"/>
                        </a:tabLst>
                      </a:pPr>
                      <a:r>
                        <a:rPr lang="en-US" sz="1200" spc="-10" dirty="0" smtClean="0">
                          <a:effectLst/>
                          <a:latin typeface="Palatino Linotype" panose="02040502050505030304" pitchFamily="18" charset="0"/>
                          <a:ea typeface="Calibri" panose="020F0502020204030204" pitchFamily="34" charset="0"/>
                          <a:cs typeface="Times New Roman" panose="02020603050405020304" pitchFamily="18" charset="0"/>
                        </a:rPr>
                        <a:t> 8.6	Term of Office:  Unless sooner determined, a director's term of office shall, subject to the provisions, if any, of the Articles of Incorporation of the Company, be for a period of two years from the date of the meeting at which he is elected or appointed or until his successor is elected or appointed.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19075" marR="0" indent="-228600">
                        <a:lnSpc>
                          <a:spcPct val="115000"/>
                        </a:lnSpc>
                        <a:spcBef>
                          <a:spcPts val="0"/>
                        </a:spcBef>
                        <a:spcAft>
                          <a:spcPts val="0"/>
                        </a:spcAft>
                        <a:tabLst>
                          <a:tab pos="-457200" algn="l"/>
                        </a:tabLs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800"/>
                        </a:spcAft>
                        <a:tabLst>
                          <a:tab pos="-457200" algn="l"/>
                        </a:tabLst>
                      </a:pPr>
                      <a:r>
                        <a:rPr lang="en-US" sz="1200" dirty="0" smtClean="0">
                          <a:effectLst/>
                          <a:latin typeface="Palatino Linotype" panose="02040502050505030304" pitchFamily="18" charset="0"/>
                          <a:ea typeface="Calibri" panose="020F0502020204030204" pitchFamily="34" charset="0"/>
                          <a:cs typeface="Times New Roman" panose="02020603050405020304" pitchFamily="18" charset="0"/>
                        </a:rPr>
                        <a:t> 8.4	If a casual vacancy occurs, other than in any of the offices, the directors may appoint an ordinary member of the Company to fill the vacancy. </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800"/>
                        </a:spcAft>
                        <a:tabLst>
                          <a:tab pos="-457200" algn="l"/>
                        </a:tabLst>
                      </a:pPr>
                      <a:r>
                        <a:rPr lang="en-US" sz="1200" dirty="0" smtClean="0">
                          <a:effectLst/>
                          <a:latin typeface="Palatino Linotype" panose="02040502050505030304" pitchFamily="18" charset="0"/>
                          <a:ea typeface="Calibri" panose="020F0502020204030204" pitchFamily="34" charset="0"/>
                          <a:cs typeface="Times New Roman" panose="02020603050405020304" pitchFamily="18" charset="0"/>
                        </a:rPr>
                        <a:t> 8.5	Powers:  The affairs of the Company shall be managed by the directors who may exercise all such powers and do all such acts and things as may be exercised or done by the Company and are not by the by-laws or any special resolution of the Company or the Act expressly directed or required to be done by the Company at a general meeting of the Company..</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800"/>
                        </a:spcAft>
                        <a:tabLst>
                          <a:tab pos="-457200" algn="l"/>
                        </a:tabLst>
                      </a:pPr>
                      <a:r>
                        <a:rPr lang="en-US" sz="1200" dirty="0" smtClean="0">
                          <a:effectLst/>
                          <a:latin typeface="Palatino Linotype" panose="02040502050505030304" pitchFamily="18" charset="0"/>
                          <a:ea typeface="Calibri" panose="020F0502020204030204" pitchFamily="34" charset="0"/>
                          <a:cs typeface="Times New Roman" panose="02020603050405020304" pitchFamily="18" charset="0"/>
                        </a:rPr>
                        <a:t> 8.6	The Directors may by resolution make such regulations as are required for the better administration of this By-Law  </a:t>
                      </a:r>
                      <a:endParaRPr lang="en-US"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219075" marR="0" indent="-228600">
                        <a:lnSpc>
                          <a:spcPct val="115000"/>
                        </a:lnSpc>
                        <a:spcBef>
                          <a:spcPts val="0"/>
                        </a:spcBef>
                        <a:spcAft>
                          <a:spcPts val="0"/>
                        </a:spcAft>
                        <a:tabLst>
                          <a:tab pos="-457200" algn="l"/>
                        </a:tabLs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7432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add clarity to the Clause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74320" marR="0">
                        <a:spcBef>
                          <a:spcPts val="0"/>
                        </a:spcBef>
                        <a:spcAft>
                          <a:spcPts val="0"/>
                        </a:spcAft>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200" dirty="0">
                          <a:effectLst/>
                          <a:latin typeface="Palatino Linotype" panose="02040502050505030304" pitchFamily="18" charset="0"/>
                          <a:ea typeface="Calibri" panose="020F0502020204030204" pitchFamily="34" charset="0"/>
                          <a:cs typeface="Times New Roman" panose="02020603050405020304" pitchFamily="18" charset="0"/>
                        </a:rPr>
                        <a:t>To align the clause with the Articles of Incorporation of CANTO as registered with the Registrar of Companies in Trinidad and Tobago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1612" marR="216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405315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TotalTime>
  <Words>394</Words>
  <Application>Microsoft Office PowerPoint</Application>
  <PresentationFormat>Widescreen</PresentationFormat>
  <Paragraphs>204</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Arial Black</vt:lpstr>
      <vt:lpstr>Calibri</vt:lpstr>
      <vt:lpstr>CG Times (W1)</vt:lpstr>
      <vt:lpstr>Palatino Linotype</vt:lpstr>
      <vt:lpstr>Symbol</vt:lpstr>
      <vt:lpstr>Times New Roman</vt:lpstr>
      <vt:lpstr>Trebuchet MS</vt:lpstr>
      <vt:lpstr>Wingdings 3</vt:lpstr>
      <vt:lpstr>Facet</vt:lpstr>
      <vt:lpstr> The Marriott, Port-au-Prince, Haiti  2nd February 2016</vt:lpstr>
      <vt:lpstr>PURPOSE</vt:lpstr>
      <vt:lpstr>PROPOSED AMENDMENTS</vt:lpstr>
      <vt:lpstr>PROPOSED AMENDMENTS</vt:lpstr>
      <vt:lpstr>PROPOSED AMENDMENTS</vt:lpstr>
      <vt:lpstr>PROPOSED AMENDMENTS</vt:lpstr>
      <vt:lpstr>PROPOSED AMENDMENTS</vt:lpstr>
      <vt:lpstr>PROPOSED AMENDMENTS</vt:lpstr>
      <vt:lpstr>PROPOSED AMENDMENTS</vt:lpstr>
      <vt:lpstr>PROPOSED AMENDMENTS</vt:lpstr>
      <vt:lpstr>PROPOSED AMENDMENTS</vt:lpstr>
      <vt:lpstr>PROPOSED AMENDMENTS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Marriott, Port-au-Prince, Haiti  2nd February 2016</dc:title>
  <dc:creator>Alisha Cedeno</dc:creator>
  <cp:lastModifiedBy>Alisha Cedeno</cp:lastModifiedBy>
  <cp:revision>6</cp:revision>
  <dcterms:created xsi:type="dcterms:W3CDTF">2016-02-02T16:16:49Z</dcterms:created>
  <dcterms:modified xsi:type="dcterms:W3CDTF">2016-02-02T17:02:48Z</dcterms:modified>
</cp:coreProperties>
</file>