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7"/>
  </p:notesMasterIdLst>
  <p:handoutMasterIdLst>
    <p:handoutMasterId r:id="rId8"/>
  </p:handoutMasterIdLst>
  <p:sldIdLst>
    <p:sldId id="256" r:id="rId2"/>
    <p:sldId id="278" r:id="rId3"/>
    <p:sldId id="269" r:id="rId4"/>
    <p:sldId id="258" r:id="rId5"/>
    <p:sldId id="277" r:id="rId6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6975" autoAdjust="0"/>
  </p:normalViewPr>
  <p:slideViewPr>
    <p:cSldViewPr>
      <p:cViewPr>
        <p:scale>
          <a:sx n="61" d="100"/>
          <a:sy n="61" d="100"/>
        </p:scale>
        <p:origin x="-16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6" y="28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6DE1141-C5B7-4367-9240-7DE90ECEAE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24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66622D-0FF3-41EE-AD7E-474F515ACB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478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437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44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forum was attended by approximately 25 delegates, comprising both speakers and participants. There were 15 respondents to the evaluation questionnaire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representing a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response rate of 60 %. The overall course received an average score of 3.8/5.0 points or 76%, surpassing the projected score of 3.5/5.0 and greater. </a:t>
            </a:r>
          </a:p>
          <a:p>
            <a:endParaRPr lang="en-US" dirty="0" smtClean="0"/>
          </a:p>
          <a:p>
            <a:r>
              <a:rPr lang="en-US" dirty="0" smtClean="0"/>
              <a:t>Website- potential upgrades</a:t>
            </a:r>
            <a:r>
              <a:rPr lang="en-US" baseline="0" dirty="0" smtClean="0"/>
              <a:t> to be able to facilitate additional plugins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18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Partnering with Melissa</a:t>
            </a:r>
            <a:r>
              <a:rPr lang="en-US" baseline="0" dirty="0" smtClean="0"/>
              <a:t> Harris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CEO, Telecom Training Corporation  </a:t>
            </a:r>
            <a:endParaRPr lang="en-US" baseline="0" dirty="0" smtClean="0"/>
          </a:p>
          <a:p>
            <a:r>
              <a:rPr lang="en-US" baseline="0" dirty="0" smtClean="0"/>
              <a:t>Revisit ‘welcoming session’ </a:t>
            </a:r>
          </a:p>
          <a:p>
            <a:r>
              <a:rPr lang="en-US" baseline="0" dirty="0" smtClean="0"/>
              <a:t>2500 hits per day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Lacnic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already has an online training portal that caters to the development of telecom employees</a:t>
            </a:r>
            <a:endParaRPr lang="en-US" baseline="0" dirty="0" smtClean="0"/>
          </a:p>
          <a:p>
            <a:r>
              <a:rPr lang="en-US" baseline="0" dirty="0" smtClean="0"/>
              <a:t>Creating traffic for the </a:t>
            </a:r>
            <a:r>
              <a:rPr lang="en-US" baseline="0" dirty="0" err="1" smtClean="0"/>
              <a:t>Cancion</a:t>
            </a:r>
            <a:r>
              <a:rPr lang="en-US" baseline="0" dirty="0" smtClean="0"/>
              <a:t> magazine </a:t>
            </a:r>
          </a:p>
          <a:p>
            <a:r>
              <a:rPr lang="en-US" dirty="0" smtClean="0"/>
              <a:t>Assist in the build out of</a:t>
            </a:r>
            <a:r>
              <a:rPr lang="en-US" baseline="0" dirty="0" smtClean="0"/>
              <a:t> the conference and trade exhibition agenda</a:t>
            </a:r>
          </a:p>
          <a:p>
            <a:r>
              <a:rPr lang="en-US" baseline="0" dirty="0" smtClean="0"/>
              <a:t>Value proposition for tiered membership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iCreate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/Hackathon follow up with DSS: PIE Data </a:t>
            </a:r>
          </a:p>
          <a:p>
            <a:r>
              <a:rPr lang="en-TT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WTISD Video Competition:  Identify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key membership liaison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in different countries to create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traction and generate interest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6CDA5-E559-4581-ADB7-ECAD8C93431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CB0EE-DE2C-4304-804D-46B8FAB7AA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4D446-B9D3-4827-BBD9-AB19715233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96FC1-2F7E-4D48-9711-8978D1DD1D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06BE7-A51E-4202-A316-B78DDCF5B6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B1862-8059-4165-B378-E5B62E90F5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90C92-DD6A-4B53-BCBA-128780C7EB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A1BF7-B002-41EA-9F02-9FBC1C5F67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56C4A-46CA-4D20-8C48-EB885C53C6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15993-412C-4B8F-9865-9D268341D6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3DDFD-9A26-414D-A887-E52C0207F6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3405E62-7A3F-453B-A33C-6D9597F1C4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2.jpg@01CBD2A5.BDFE2F6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cid:image002.jpg@01CBD2A5.BDFE2F6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848600" cy="1752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b="1" dirty="0" smtClean="0">
                <a:solidFill>
                  <a:schemeClr val="tx1"/>
                </a:solidFill>
              </a:rPr>
              <a:t>MARKETING AND COMMUNICATIONS COMMITTEE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924800" cy="19812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b="1" dirty="0" smtClean="0">
                <a:solidFill>
                  <a:schemeClr val="tx1"/>
                </a:solidFill>
              </a:rPr>
              <a:t>Chairman – Joseph Samuel</a:t>
            </a:r>
          </a:p>
          <a:p>
            <a:pPr eaLnBrk="1" hangingPunct="1"/>
            <a:r>
              <a:rPr lang="en-US" b="1" dirty="0" smtClean="0">
                <a:solidFill>
                  <a:schemeClr val="tx1"/>
                </a:solidFill>
              </a:rPr>
              <a:t>Marketing and Communications Committee </a:t>
            </a:r>
          </a:p>
          <a:p>
            <a:pPr eaLnBrk="1" hangingPunct="1"/>
            <a:r>
              <a:rPr lang="en-US" b="1" dirty="0" smtClean="0">
                <a:solidFill>
                  <a:schemeClr val="tx1"/>
                </a:solidFill>
              </a:rPr>
              <a:t>CANTO AGM January 2016</a:t>
            </a:r>
          </a:p>
        </p:txBody>
      </p:sp>
      <p:pic>
        <p:nvPicPr>
          <p:cNvPr id="7" name="Picture 6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780108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chemeClr val="tx1"/>
                </a:solidFill>
              </a:rPr>
              <a:t>MARKETING &amp; COMMUNICATIONS COMMITTEE </a:t>
            </a:r>
            <a:br>
              <a:rPr lang="en-US" sz="3400" b="1" dirty="0" smtClean="0">
                <a:solidFill>
                  <a:schemeClr val="tx1"/>
                </a:solidFill>
              </a:rPr>
            </a:br>
            <a:r>
              <a:rPr lang="en-US" sz="3400" b="1" dirty="0" smtClean="0">
                <a:solidFill>
                  <a:schemeClr val="tx1"/>
                </a:solidFill>
              </a:rPr>
              <a:t>TERMS </a:t>
            </a:r>
            <a:r>
              <a:rPr lang="en-US" sz="3400" b="1" dirty="0">
                <a:solidFill>
                  <a:schemeClr val="tx1"/>
                </a:solidFill>
              </a:rPr>
              <a:t>OF REFERENCE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006599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1"/>
                </a:solidFill>
              </a:rPr>
              <a:t>The Marketing &amp; Communications Committee </a:t>
            </a:r>
            <a:r>
              <a:rPr lang="en-US" sz="2400" b="1" dirty="0">
                <a:solidFill>
                  <a:schemeClr val="tx1"/>
                </a:solidFill>
              </a:rPr>
              <a:t>advises the Secretariat in finding ways to increase the visibility of CANTO among its membership and the region and identifying the services they require.</a:t>
            </a:r>
          </a:p>
        </p:txBody>
      </p:sp>
    </p:spTree>
    <p:extLst>
      <p:ext uri="{BB962C8B-B14F-4D97-AF65-F5344CB8AC3E}">
        <p14:creationId xmlns:p14="http://schemas.microsoft.com/office/powerpoint/2010/main" val="186233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 smtClean="0">
                <a:solidFill>
                  <a:schemeClr val="tx1"/>
                </a:solidFill>
              </a:rPr>
              <a:t>CORE TEAM MEMBERS</a:t>
            </a:r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34FDC-5397-40DE-A886-C2E5F57DB5A6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76655" y="2679192"/>
            <a:ext cx="3822192" cy="3645408"/>
          </a:xfrm>
        </p:spPr>
        <p:txBody>
          <a:bodyPr>
            <a:normAutofit fontScale="47500" lnSpcReduction="20000"/>
          </a:bodyPr>
          <a:lstStyle/>
          <a:p>
            <a:pPr marL="0" indent="0" eaLnBrk="1" hangingPunct="1">
              <a:buNone/>
            </a:pPr>
            <a:endParaRPr lang="en-US" sz="1800" b="1" dirty="0" smtClean="0"/>
          </a:p>
          <a:p>
            <a:pPr lvl="1">
              <a:lnSpc>
                <a:spcPct val="120000"/>
              </a:lnSpc>
              <a:buFont typeface="Wingdings" pitchFamily="2" charset="2"/>
              <a:buChar char="q"/>
            </a:pPr>
            <a:r>
              <a:rPr lang="en-US" sz="3800" b="1" dirty="0">
                <a:solidFill>
                  <a:schemeClr val="tx1"/>
                </a:solidFill>
              </a:rPr>
              <a:t>Joseph Samuel (APUA, Antigua</a:t>
            </a:r>
            <a:r>
              <a:rPr lang="en-US" sz="3800" b="1" dirty="0" smtClean="0">
                <a:solidFill>
                  <a:schemeClr val="tx1"/>
                </a:solidFill>
              </a:rPr>
              <a:t>)</a:t>
            </a:r>
          </a:p>
          <a:p>
            <a:pPr lvl="1" eaLnBrk="1" hangingPunct="1">
              <a:lnSpc>
                <a:spcPct val="120000"/>
              </a:lnSpc>
              <a:buFont typeface="Wingdings" pitchFamily="2" charset="2"/>
              <a:buChar char="q"/>
            </a:pPr>
            <a:r>
              <a:rPr lang="en-US" sz="3800" b="1" dirty="0" smtClean="0">
                <a:solidFill>
                  <a:schemeClr val="tx1"/>
                </a:solidFill>
              </a:rPr>
              <a:t>Tricia </a:t>
            </a:r>
            <a:r>
              <a:rPr lang="en-US" sz="3800" b="1" dirty="0">
                <a:solidFill>
                  <a:schemeClr val="tx1"/>
                </a:solidFill>
              </a:rPr>
              <a:t>Balthazar (CANTO</a:t>
            </a:r>
            <a:r>
              <a:rPr lang="en-US" sz="3800" b="1" dirty="0" smtClean="0">
                <a:solidFill>
                  <a:schemeClr val="tx1"/>
                </a:solidFill>
              </a:rPr>
              <a:t>)</a:t>
            </a:r>
            <a:endParaRPr lang="en-US" sz="3800" b="1" dirty="0">
              <a:solidFill>
                <a:schemeClr val="tx1"/>
              </a:solidFill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en-US" sz="3800" b="1" dirty="0">
                <a:solidFill>
                  <a:schemeClr val="tx1"/>
                </a:solidFill>
              </a:rPr>
              <a:t>Wendy McDonald </a:t>
            </a:r>
            <a:r>
              <a:rPr lang="en-US" sz="3800" b="1" dirty="0" smtClean="0">
                <a:solidFill>
                  <a:schemeClr val="tx1"/>
                </a:solidFill>
              </a:rPr>
              <a:t>(Columbus Communications, Trinidad)</a:t>
            </a:r>
            <a:endParaRPr lang="en-US" sz="3800" b="1" dirty="0">
              <a:solidFill>
                <a:schemeClr val="tx1"/>
              </a:solidFill>
            </a:endParaRPr>
          </a:p>
          <a:p>
            <a:pPr lvl="1" eaLnBrk="1" hangingPunct="1">
              <a:lnSpc>
                <a:spcPct val="120000"/>
              </a:lnSpc>
              <a:buFont typeface="Wingdings" pitchFamily="2" charset="2"/>
              <a:buChar char="q"/>
            </a:pPr>
            <a:r>
              <a:rPr lang="en-US" sz="3800" b="1" dirty="0" smtClean="0">
                <a:solidFill>
                  <a:schemeClr val="tx1"/>
                </a:solidFill>
              </a:rPr>
              <a:t>Ryan </a:t>
            </a:r>
            <a:r>
              <a:rPr lang="en-US" sz="3800" b="1" dirty="0" err="1" smtClean="0">
                <a:solidFill>
                  <a:schemeClr val="tx1"/>
                </a:solidFill>
              </a:rPr>
              <a:t>Wyngaande</a:t>
            </a:r>
            <a:r>
              <a:rPr lang="en-US" sz="3800" b="1" dirty="0" smtClean="0">
                <a:solidFill>
                  <a:schemeClr val="tx1"/>
                </a:solidFill>
              </a:rPr>
              <a:t> (Bureau Telecom)</a:t>
            </a:r>
            <a:endParaRPr lang="en-US" sz="3800" b="1" dirty="0">
              <a:solidFill>
                <a:schemeClr val="tx1"/>
              </a:solidFill>
            </a:endParaRPr>
          </a:p>
          <a:p>
            <a:pPr lvl="1" eaLnBrk="1" hangingPunct="1">
              <a:lnSpc>
                <a:spcPct val="120000"/>
              </a:lnSpc>
              <a:buFont typeface="Wingdings" pitchFamily="2" charset="2"/>
              <a:buChar char="q"/>
            </a:pPr>
            <a:r>
              <a:rPr lang="en-US" sz="3800" b="1" dirty="0" smtClean="0">
                <a:solidFill>
                  <a:schemeClr val="tx1"/>
                </a:solidFill>
              </a:rPr>
              <a:t>Vydia </a:t>
            </a:r>
            <a:r>
              <a:rPr lang="en-US" sz="3800" b="1" dirty="0">
                <a:solidFill>
                  <a:schemeClr val="tx1"/>
                </a:solidFill>
              </a:rPr>
              <a:t>Bhagan (</a:t>
            </a:r>
            <a:r>
              <a:rPr lang="en-US" sz="3800" b="1" dirty="0" smtClean="0">
                <a:solidFill>
                  <a:schemeClr val="tx1"/>
                </a:solidFill>
              </a:rPr>
              <a:t>TSTT, </a:t>
            </a:r>
            <a:r>
              <a:rPr lang="en-US" sz="3800" b="1" dirty="0">
                <a:solidFill>
                  <a:schemeClr val="tx1"/>
                </a:solidFill>
              </a:rPr>
              <a:t>T</a:t>
            </a:r>
            <a:r>
              <a:rPr lang="en-US" sz="3800" b="1" dirty="0" smtClean="0">
                <a:solidFill>
                  <a:schemeClr val="tx1"/>
                </a:solidFill>
              </a:rPr>
              <a:t>rinidad)</a:t>
            </a:r>
          </a:p>
          <a:p>
            <a:pPr marL="301943" lvl="1" indent="0" eaLnBrk="1" hangingPunct="1">
              <a:lnSpc>
                <a:spcPct val="120000"/>
              </a:lnSpc>
              <a:buNone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marL="301943" lvl="1" indent="0" eaLnBrk="1" hangingPunct="1">
              <a:lnSpc>
                <a:spcPct val="120000"/>
              </a:lnSpc>
              <a:buNone/>
            </a:pPr>
            <a:endParaRPr lang="en-US" sz="1800" dirty="0" smtClean="0"/>
          </a:p>
          <a:p>
            <a:pPr marL="301943" lvl="1" indent="0" eaLnBrk="1" hangingPunct="1">
              <a:lnSpc>
                <a:spcPct val="120000"/>
              </a:lnSpc>
              <a:buNone/>
            </a:pPr>
            <a:endParaRPr lang="en-US" sz="1800" dirty="0"/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US" sz="1800" dirty="0" smtClean="0"/>
              <a:t> </a:t>
            </a:r>
          </a:p>
          <a:p>
            <a:pPr marL="571500" indent="-571500" eaLnBrk="1" hangingPunct="1">
              <a:buNone/>
            </a:pPr>
            <a:endParaRPr lang="en-US" sz="2600" dirty="0" smtClean="0"/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645408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endParaRPr lang="en-US" sz="1800" b="1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Elon </a:t>
            </a:r>
            <a:r>
              <a:rPr lang="en-US" sz="1800" b="1" dirty="0">
                <a:solidFill>
                  <a:schemeClr val="tx1"/>
                </a:solidFill>
              </a:rPr>
              <a:t>Parkinson (</a:t>
            </a:r>
            <a:r>
              <a:rPr lang="en-US" sz="1800" b="1" dirty="0" err="1" smtClean="0">
                <a:solidFill>
                  <a:schemeClr val="tx1"/>
                </a:solidFill>
              </a:rPr>
              <a:t>Digicel</a:t>
            </a:r>
            <a:r>
              <a:rPr lang="en-US" sz="1800" b="1" dirty="0" smtClean="0">
                <a:solidFill>
                  <a:schemeClr val="tx1"/>
                </a:solidFill>
              </a:rPr>
              <a:t>, </a:t>
            </a:r>
            <a:r>
              <a:rPr lang="en-US" sz="1800" b="1" dirty="0">
                <a:solidFill>
                  <a:schemeClr val="tx1"/>
                </a:solidFill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</a:rPr>
              <a:t>)</a:t>
            </a:r>
            <a:endParaRPr lang="en-US" sz="1800" b="1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sz="1800" b="1" dirty="0">
                <a:solidFill>
                  <a:schemeClr val="tx1"/>
                </a:solidFill>
              </a:rPr>
              <a:t>Carolina </a:t>
            </a:r>
            <a:r>
              <a:rPr lang="en-US" sz="1800" b="1" dirty="0" err="1">
                <a:solidFill>
                  <a:schemeClr val="tx1"/>
                </a:solidFill>
              </a:rPr>
              <a:t>Caeiro</a:t>
            </a:r>
            <a:r>
              <a:rPr lang="en-US" sz="1800" b="1" dirty="0">
                <a:solidFill>
                  <a:schemeClr val="tx1"/>
                </a:solidFill>
              </a:rPr>
              <a:t> (</a:t>
            </a:r>
            <a:r>
              <a:rPr lang="en-US" sz="1800" b="1" dirty="0" err="1">
                <a:solidFill>
                  <a:schemeClr val="tx1"/>
                </a:solidFill>
              </a:rPr>
              <a:t>Lacnic</a:t>
            </a:r>
            <a:r>
              <a:rPr lang="en-US" sz="1800" b="1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b="1" dirty="0">
                <a:solidFill>
                  <a:schemeClr val="tx1"/>
                </a:solidFill>
              </a:rPr>
              <a:t>Kevon Swift (</a:t>
            </a:r>
            <a:r>
              <a:rPr lang="en-US" sz="1800" b="1" dirty="0" err="1">
                <a:solidFill>
                  <a:schemeClr val="tx1"/>
                </a:solidFill>
              </a:rPr>
              <a:t>Lacnic</a:t>
            </a:r>
            <a:r>
              <a:rPr lang="en-US" sz="1800" b="1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Melissa </a:t>
            </a:r>
            <a:r>
              <a:rPr lang="en-US" sz="1800" b="1" dirty="0">
                <a:solidFill>
                  <a:schemeClr val="tx1"/>
                </a:solidFill>
              </a:rPr>
              <a:t>Harris (</a:t>
            </a:r>
            <a:r>
              <a:rPr lang="en-US" sz="1800" b="1" dirty="0" smtClean="0">
                <a:solidFill>
                  <a:schemeClr val="tx1"/>
                </a:solidFill>
              </a:rPr>
              <a:t>Telecoms Training </a:t>
            </a:r>
            <a:r>
              <a:rPr lang="en-US" sz="1800" b="1" dirty="0">
                <a:solidFill>
                  <a:schemeClr val="tx1"/>
                </a:solidFill>
              </a:rPr>
              <a:t>Corporation, </a:t>
            </a:r>
            <a:r>
              <a:rPr lang="en-US" sz="1800" b="1" dirty="0" smtClean="0">
                <a:solidFill>
                  <a:schemeClr val="tx1"/>
                </a:solidFill>
              </a:rPr>
              <a:t>USA</a:t>
            </a:r>
            <a:r>
              <a:rPr lang="en-US" sz="1800" b="1" dirty="0" smtClean="0">
                <a:solidFill>
                  <a:schemeClr val="tx1"/>
                </a:solidFill>
              </a:rPr>
              <a:t>)</a:t>
            </a:r>
          </a:p>
          <a:p>
            <a:pPr lvl="1">
              <a:buFont typeface="Wingdings" pitchFamily="2" charset="2"/>
              <a:buChar char="q"/>
            </a:pPr>
            <a:r>
              <a:rPr lang="en-US" sz="1800" b="1" dirty="0">
                <a:solidFill>
                  <a:schemeClr val="tx1"/>
                </a:solidFill>
              </a:rPr>
              <a:t>Janet Brown (BTC</a:t>
            </a:r>
            <a:r>
              <a:rPr lang="en-US" sz="1700" b="1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Wingdings" pitchFamily="2" charset="2"/>
              <a:buChar char="q"/>
            </a:pPr>
            <a:endParaRPr lang="en-US" sz="2000" dirty="0"/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477000" y="0"/>
            <a:ext cx="2667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447800"/>
            <a:ext cx="7010400" cy="472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800" dirty="0" smtClean="0"/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Monthly conference calls</a:t>
            </a:r>
          </a:p>
          <a:p>
            <a:pPr marL="0" indent="0" algn="just">
              <a:buNone/>
            </a:pPr>
            <a:endParaRPr lang="en-US" sz="1800" b="1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Successfully ran our second annual Marketing Forum at the 2015 conference</a:t>
            </a:r>
          </a:p>
          <a:p>
            <a:pPr marL="0" indent="0" algn="just">
              <a:buNone/>
            </a:pPr>
            <a:endParaRPr lang="en-US" sz="1800" b="1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Evaluated the </a:t>
            </a:r>
            <a:r>
              <a:rPr lang="en-US" sz="1800" b="1" dirty="0">
                <a:solidFill>
                  <a:schemeClr val="tx1"/>
                </a:solidFill>
              </a:rPr>
              <a:t>Marketing Forum </a:t>
            </a:r>
            <a:r>
              <a:rPr lang="en-US" sz="1800" b="1" dirty="0" smtClean="0">
                <a:solidFill>
                  <a:schemeClr val="tx1"/>
                </a:solidFill>
              </a:rPr>
              <a:t>from </a:t>
            </a:r>
            <a:r>
              <a:rPr lang="en-US" sz="1800" b="1" dirty="0">
                <a:solidFill>
                  <a:schemeClr val="tx1"/>
                </a:solidFill>
              </a:rPr>
              <a:t>CANTO </a:t>
            </a:r>
            <a:r>
              <a:rPr lang="en-US" sz="1800" b="1" dirty="0" smtClean="0">
                <a:solidFill>
                  <a:schemeClr val="tx1"/>
                </a:solidFill>
              </a:rPr>
              <a:t>2015 – lessons learned for Puerto Rico  2016 </a:t>
            </a:r>
          </a:p>
          <a:p>
            <a:pPr marL="0" indent="0" algn="just">
              <a:buNone/>
            </a:pPr>
            <a:endParaRPr lang="en-US" sz="1800" b="1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Developed new theme for Haiti AGM and  Puerto Rico Conference – “</a:t>
            </a:r>
            <a:r>
              <a:rPr lang="en-US" sz="1800" b="1" i="1" dirty="0">
                <a:solidFill>
                  <a:schemeClr val="tx1"/>
                </a:solidFill>
              </a:rPr>
              <a:t>Inspiring ICT Innovations: Building an Entrepreneurial Ecosystem through Sustainable Strategic Partnerships</a:t>
            </a:r>
            <a:r>
              <a:rPr lang="en-US" sz="1800" b="1" i="1" dirty="0" smtClean="0">
                <a:solidFill>
                  <a:schemeClr val="tx1"/>
                </a:solidFill>
              </a:rPr>
              <a:t>”</a:t>
            </a:r>
          </a:p>
          <a:p>
            <a:pPr marL="0" indent="0" algn="just">
              <a:buNone/>
            </a:pPr>
            <a:endParaRPr lang="en-US" sz="1800" b="1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Website – In discussions with website consultant for further website upgrades in order to facilitate additional plugins 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b="1" dirty="0" smtClean="0">
                <a:solidFill>
                  <a:schemeClr val="tx1"/>
                </a:solidFill>
              </a:rPr>
              <a:t>ACTIVITIES FROM THE LAST 6 MONTHS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447800"/>
            <a:ext cx="7010400" cy="4876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1800" dirty="0" smtClean="0"/>
              <a:t> 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Developing the third Marketing forum in Puerto Rico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Revisiting the ‘welcome session’ (aimed at first time attendees)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Drive more traffic on our </a:t>
            </a:r>
            <a:r>
              <a:rPr lang="en-US" sz="1800" b="1" dirty="0" smtClean="0">
                <a:solidFill>
                  <a:schemeClr val="tx1"/>
                </a:solidFill>
              </a:rPr>
              <a:t>website 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Revenue </a:t>
            </a:r>
            <a:r>
              <a:rPr lang="en-US" sz="1800" b="1" dirty="0">
                <a:solidFill>
                  <a:schemeClr val="tx1"/>
                </a:solidFill>
              </a:rPr>
              <a:t>opportunities </a:t>
            </a:r>
            <a:r>
              <a:rPr lang="en-US" sz="1800" b="1" dirty="0" smtClean="0">
                <a:solidFill>
                  <a:schemeClr val="tx1"/>
                </a:solidFill>
              </a:rPr>
              <a:t>being </a:t>
            </a:r>
            <a:r>
              <a:rPr lang="en-US" sz="1800" b="1" dirty="0" smtClean="0">
                <a:solidFill>
                  <a:schemeClr val="tx1"/>
                </a:solidFill>
              </a:rPr>
              <a:t>developed: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Silent Auction / Bingo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(Proposed for the Closing Ceremony) 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Training for telecom professionals (at AGM and Online)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Job Bank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1800" b="1" dirty="0" err="1" smtClean="0">
                <a:solidFill>
                  <a:schemeClr val="tx1"/>
                </a:solidFill>
              </a:rPr>
              <a:t>Ezine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Annual ‘CANTO </a:t>
            </a:r>
            <a:r>
              <a:rPr lang="en-US" sz="1800" b="1" dirty="0" smtClean="0">
                <a:solidFill>
                  <a:schemeClr val="tx1"/>
                </a:solidFill>
              </a:rPr>
              <a:t>Best </a:t>
            </a:r>
            <a:r>
              <a:rPr lang="en-US" sz="1800" b="1" dirty="0" smtClean="0">
                <a:solidFill>
                  <a:schemeClr val="tx1"/>
                </a:solidFill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</a:rPr>
              <a:t>n’ </a:t>
            </a:r>
            <a:r>
              <a:rPr lang="en-US" sz="1800" b="1" dirty="0" smtClean="0">
                <a:solidFill>
                  <a:schemeClr val="tx1"/>
                </a:solidFill>
              </a:rPr>
              <a:t>Awards Ceremony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Tiered Membership</a:t>
            </a:r>
          </a:p>
          <a:p>
            <a:pPr lvl="1" algn="just"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tx1"/>
                </a:solidFill>
              </a:rPr>
              <a:t>Create an activities road map that will detail short, medium, and long term scheduling of revenue generation to include timelines </a:t>
            </a:r>
            <a:endParaRPr lang="en-US" sz="1800" b="1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1800" b="1" dirty="0">
                <a:solidFill>
                  <a:schemeClr val="tx1"/>
                </a:solidFill>
              </a:rPr>
              <a:t>Develop </a:t>
            </a:r>
            <a:r>
              <a:rPr lang="en-US" sz="1800" b="1" dirty="0" smtClean="0">
                <a:solidFill>
                  <a:schemeClr val="tx1"/>
                </a:solidFill>
              </a:rPr>
              <a:t>agenda </a:t>
            </a:r>
            <a:r>
              <a:rPr lang="en-US" sz="1800" b="1" dirty="0">
                <a:solidFill>
                  <a:schemeClr val="tx1"/>
                </a:solidFill>
              </a:rPr>
              <a:t>for </a:t>
            </a:r>
            <a:r>
              <a:rPr lang="en-US" sz="1800" b="1" dirty="0" smtClean="0">
                <a:solidFill>
                  <a:schemeClr val="tx1"/>
                </a:solidFill>
              </a:rPr>
              <a:t>the Conference and Trade Exhibition in Puerto Rico </a:t>
            </a:r>
            <a:endParaRPr lang="en-US" sz="1800" b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US" sz="1800" b="1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q"/>
            </a:pPr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b="1" dirty="0" smtClean="0">
                <a:solidFill>
                  <a:schemeClr val="tx1"/>
                </a:solidFill>
              </a:rPr>
              <a:t>ACTIVITIES FOR THE NEXT 6 MONTHS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825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7344</TotalTime>
  <Words>373</Words>
  <Application>Microsoft Office PowerPoint</Application>
  <PresentationFormat>On-screen Show (4:3)</PresentationFormat>
  <Paragraphs>70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  MARKETING AND COMMUNICATIONS COMMITTEE </vt:lpstr>
      <vt:lpstr>MARKETING &amp; COMMUNICATIONS COMMITTEE  TERMS OF REFERENCE </vt:lpstr>
      <vt:lpstr> CORE TEAM MEMBERS</vt:lpstr>
      <vt:lpstr>ACTIVITIES FROM THE LAST 6 MONTHS</vt:lpstr>
      <vt:lpstr>ACTIVITIES FOR THE NEXT 6 MONTHS</vt:lpstr>
    </vt:vector>
  </TitlesOfParts>
  <Company>TSTT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&amp; Emerging Technologies Committee</dc:title>
  <dc:creator>TSTT</dc:creator>
  <cp:lastModifiedBy>Joseph Samuel</cp:lastModifiedBy>
  <cp:revision>227</cp:revision>
  <cp:lastPrinted>2013-07-10T21:01:57Z</cp:lastPrinted>
  <dcterms:created xsi:type="dcterms:W3CDTF">2006-01-30T17:41:40Z</dcterms:created>
  <dcterms:modified xsi:type="dcterms:W3CDTF">2016-02-02T18:01:02Z</dcterms:modified>
</cp:coreProperties>
</file>