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20"/>
  </p:notesMasterIdLst>
  <p:handoutMasterIdLst>
    <p:handoutMasterId r:id="rId21"/>
  </p:handoutMasterIdLst>
  <p:sldIdLst>
    <p:sldId id="256" r:id="rId2"/>
    <p:sldId id="269" r:id="rId3"/>
    <p:sldId id="258" r:id="rId4"/>
    <p:sldId id="277" r:id="rId5"/>
    <p:sldId id="293" r:id="rId6"/>
    <p:sldId id="279" r:id="rId7"/>
    <p:sldId id="281" r:id="rId8"/>
    <p:sldId id="292" r:id="rId9"/>
    <p:sldId id="282" r:id="rId10"/>
    <p:sldId id="283" r:id="rId11"/>
    <p:sldId id="284" r:id="rId12"/>
    <p:sldId id="280" r:id="rId13"/>
    <p:sldId id="285" r:id="rId14"/>
    <p:sldId id="286" r:id="rId15"/>
    <p:sldId id="290" r:id="rId16"/>
    <p:sldId id="288" r:id="rId17"/>
    <p:sldId id="289" r:id="rId18"/>
    <p:sldId id="291" r:id="rId19"/>
  </p:sldIdLst>
  <p:sldSz cx="9144000" cy="6858000" type="screen4x3"/>
  <p:notesSz cx="6950075" cy="92360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6975" autoAdjust="0"/>
  </p:normalViewPr>
  <p:slideViewPr>
    <p:cSldViewPr>
      <p:cViewPr varScale="1">
        <p:scale>
          <a:sx n="57" d="100"/>
          <a:sy n="57" d="100"/>
        </p:scale>
        <p:origin x="177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46" y="288"/>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11699" cy="46180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eaLnBrk="1" hangingPunct="1">
              <a:defRPr sz="1200"/>
            </a:lvl1pPr>
          </a:lstStyle>
          <a:p>
            <a:pPr>
              <a:defRPr/>
            </a:pPr>
            <a:endParaRPr lang="en-US" dirty="0"/>
          </a:p>
        </p:txBody>
      </p:sp>
      <p:sp>
        <p:nvSpPr>
          <p:cNvPr id="20483" name="Rectangle 3"/>
          <p:cNvSpPr>
            <a:spLocks noGrp="1" noChangeArrowheads="1"/>
          </p:cNvSpPr>
          <p:nvPr>
            <p:ph type="dt" sz="quarter" idx="1"/>
          </p:nvPr>
        </p:nvSpPr>
        <p:spPr bwMode="auto">
          <a:xfrm>
            <a:off x="3936768" y="0"/>
            <a:ext cx="3011699" cy="46180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eaLnBrk="1" hangingPunct="1">
              <a:defRPr sz="1200"/>
            </a:lvl1pPr>
          </a:lstStyle>
          <a:p>
            <a:pPr>
              <a:defRPr/>
            </a:pPr>
            <a:endParaRPr lang="en-US" dirty="0"/>
          </a:p>
        </p:txBody>
      </p:sp>
      <p:sp>
        <p:nvSpPr>
          <p:cNvPr id="20484" name="Rectangle 4"/>
          <p:cNvSpPr>
            <a:spLocks noGrp="1" noChangeArrowheads="1"/>
          </p:cNvSpPr>
          <p:nvPr>
            <p:ph type="ftr" sz="quarter" idx="2"/>
          </p:nvPr>
        </p:nvSpPr>
        <p:spPr bwMode="auto">
          <a:xfrm>
            <a:off x="0" y="8772668"/>
            <a:ext cx="3011699" cy="461804"/>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eaLnBrk="1" hangingPunct="1">
              <a:defRPr sz="1200"/>
            </a:lvl1pPr>
          </a:lstStyle>
          <a:p>
            <a:pPr>
              <a:defRPr/>
            </a:pPr>
            <a:endParaRPr lang="en-US" dirty="0"/>
          </a:p>
        </p:txBody>
      </p:sp>
      <p:sp>
        <p:nvSpPr>
          <p:cNvPr id="20485" name="Rectangle 5"/>
          <p:cNvSpPr>
            <a:spLocks noGrp="1" noChangeArrowheads="1"/>
          </p:cNvSpPr>
          <p:nvPr>
            <p:ph type="sldNum" sz="quarter" idx="3"/>
          </p:nvPr>
        </p:nvSpPr>
        <p:spPr bwMode="auto">
          <a:xfrm>
            <a:off x="3936768" y="8772668"/>
            <a:ext cx="3011699" cy="461804"/>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eaLnBrk="1" hangingPunct="1">
              <a:defRPr sz="1200"/>
            </a:lvl1pPr>
          </a:lstStyle>
          <a:p>
            <a:pPr>
              <a:defRPr/>
            </a:pPr>
            <a:fld id="{26DE1141-C5B7-4367-9240-7DE90ECEAEB9}" type="slidenum">
              <a:rPr lang="en-US"/>
              <a:pPr>
                <a:defRPr/>
              </a:pPr>
              <a:t>‹#›</a:t>
            </a:fld>
            <a:endParaRPr lang="en-US" dirty="0"/>
          </a:p>
        </p:txBody>
      </p:sp>
    </p:spTree>
    <p:extLst>
      <p:ext uri="{BB962C8B-B14F-4D97-AF65-F5344CB8AC3E}">
        <p14:creationId xmlns:p14="http://schemas.microsoft.com/office/powerpoint/2010/main" val="1691324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11699" cy="46180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eaLnBrk="1" hangingPunct="1">
              <a:defRPr sz="1200"/>
            </a:lvl1pPr>
          </a:lstStyle>
          <a:p>
            <a:pPr>
              <a:defRPr/>
            </a:pPr>
            <a:endParaRPr lang="en-US" dirty="0"/>
          </a:p>
        </p:txBody>
      </p:sp>
      <p:sp>
        <p:nvSpPr>
          <p:cNvPr id="11267" name="Rectangle 3"/>
          <p:cNvSpPr>
            <a:spLocks noGrp="1" noChangeArrowheads="1"/>
          </p:cNvSpPr>
          <p:nvPr>
            <p:ph type="dt" idx="1"/>
          </p:nvPr>
        </p:nvSpPr>
        <p:spPr bwMode="auto">
          <a:xfrm>
            <a:off x="3936768" y="0"/>
            <a:ext cx="3011699" cy="46180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eaLnBrk="1" hangingPunct="1">
              <a:defRPr sz="1200"/>
            </a:lvl1pPr>
          </a:lstStyle>
          <a:p>
            <a:pPr>
              <a:defRPr/>
            </a:pPr>
            <a:endParaRPr lang="en-US" dirty="0"/>
          </a:p>
        </p:txBody>
      </p:sp>
      <p:sp>
        <p:nvSpPr>
          <p:cNvPr id="11268" name="Rectangle 4"/>
          <p:cNvSpPr>
            <a:spLocks noGrp="1" noRot="1" noChangeAspect="1" noChangeArrowheads="1" noTextEdit="1"/>
          </p:cNvSpPr>
          <p:nvPr>
            <p:ph type="sldImg" idx="2"/>
          </p:nvPr>
        </p:nvSpPr>
        <p:spPr bwMode="auto">
          <a:xfrm>
            <a:off x="1166813" y="692150"/>
            <a:ext cx="4616450" cy="3463925"/>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95008" y="4387136"/>
            <a:ext cx="5560060" cy="4156234"/>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772668"/>
            <a:ext cx="3011699" cy="461804"/>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eaLnBrk="1" hangingPunct="1">
              <a:defRPr sz="1200"/>
            </a:lvl1pPr>
          </a:lstStyle>
          <a:p>
            <a:pPr>
              <a:defRPr/>
            </a:pPr>
            <a:endParaRPr lang="en-US" dirty="0"/>
          </a:p>
        </p:txBody>
      </p:sp>
      <p:sp>
        <p:nvSpPr>
          <p:cNvPr id="11271" name="Rectangle 7"/>
          <p:cNvSpPr>
            <a:spLocks noGrp="1" noChangeArrowheads="1"/>
          </p:cNvSpPr>
          <p:nvPr>
            <p:ph type="sldNum" sz="quarter" idx="5"/>
          </p:nvPr>
        </p:nvSpPr>
        <p:spPr bwMode="auto">
          <a:xfrm>
            <a:off x="3936768" y="8772668"/>
            <a:ext cx="3011699" cy="461804"/>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eaLnBrk="1" hangingPunct="1">
              <a:defRPr sz="1200"/>
            </a:lvl1pPr>
          </a:lstStyle>
          <a:p>
            <a:pPr>
              <a:defRPr/>
            </a:pPr>
            <a:fld id="{4866622D-0FF3-41EE-AD7E-474F515ACB15}" type="slidenum">
              <a:rPr lang="en-US"/>
              <a:pPr>
                <a:defRPr/>
              </a:pPr>
              <a:t>‹#›</a:t>
            </a:fld>
            <a:endParaRPr lang="en-US" dirty="0"/>
          </a:p>
        </p:txBody>
      </p:sp>
    </p:spTree>
    <p:extLst>
      <p:ext uri="{BB962C8B-B14F-4D97-AF65-F5344CB8AC3E}">
        <p14:creationId xmlns:p14="http://schemas.microsoft.com/office/powerpoint/2010/main" val="20624788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66622D-0FF3-41EE-AD7E-474F515ACB15}" type="slidenum">
              <a:rPr lang="en-US" smtClean="0"/>
              <a:pPr>
                <a:defRPr/>
              </a:pPr>
              <a:t>1</a:t>
            </a:fld>
            <a:endParaRPr lang="en-US" dirty="0"/>
          </a:p>
        </p:txBody>
      </p:sp>
    </p:spTree>
    <p:extLst>
      <p:ext uri="{BB962C8B-B14F-4D97-AF65-F5344CB8AC3E}">
        <p14:creationId xmlns:p14="http://schemas.microsoft.com/office/powerpoint/2010/main" val="1156437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866622D-0FF3-41EE-AD7E-474F515ACB15}" type="slidenum">
              <a:rPr lang="en-US" smtClean="0"/>
              <a:pPr>
                <a:defRPr/>
              </a:pPr>
              <a:t>10</a:t>
            </a:fld>
            <a:endParaRPr lang="en-US" dirty="0"/>
          </a:p>
        </p:txBody>
      </p:sp>
    </p:spTree>
    <p:extLst>
      <p:ext uri="{BB962C8B-B14F-4D97-AF65-F5344CB8AC3E}">
        <p14:creationId xmlns:p14="http://schemas.microsoft.com/office/powerpoint/2010/main" val="2568699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866622D-0FF3-41EE-AD7E-474F515ACB15}" type="slidenum">
              <a:rPr lang="en-US" smtClean="0"/>
              <a:pPr>
                <a:defRPr/>
              </a:pPr>
              <a:t>11</a:t>
            </a:fld>
            <a:endParaRPr lang="en-US" dirty="0"/>
          </a:p>
        </p:txBody>
      </p:sp>
    </p:spTree>
    <p:extLst>
      <p:ext uri="{BB962C8B-B14F-4D97-AF65-F5344CB8AC3E}">
        <p14:creationId xmlns:p14="http://schemas.microsoft.com/office/powerpoint/2010/main" val="3199181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866622D-0FF3-41EE-AD7E-474F515ACB15}" type="slidenum">
              <a:rPr lang="en-US" smtClean="0"/>
              <a:pPr>
                <a:defRPr/>
              </a:pPr>
              <a:t>12</a:t>
            </a:fld>
            <a:endParaRPr lang="en-US" dirty="0"/>
          </a:p>
        </p:txBody>
      </p:sp>
    </p:spTree>
    <p:extLst>
      <p:ext uri="{BB962C8B-B14F-4D97-AF65-F5344CB8AC3E}">
        <p14:creationId xmlns:p14="http://schemas.microsoft.com/office/powerpoint/2010/main" val="40521180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866622D-0FF3-41EE-AD7E-474F515ACB15}" type="slidenum">
              <a:rPr lang="en-US" smtClean="0"/>
              <a:pPr>
                <a:defRPr/>
              </a:pPr>
              <a:t>13</a:t>
            </a:fld>
            <a:endParaRPr lang="en-US" dirty="0"/>
          </a:p>
        </p:txBody>
      </p:sp>
    </p:spTree>
    <p:extLst>
      <p:ext uri="{BB962C8B-B14F-4D97-AF65-F5344CB8AC3E}">
        <p14:creationId xmlns:p14="http://schemas.microsoft.com/office/powerpoint/2010/main" val="4075537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866622D-0FF3-41EE-AD7E-474F515ACB15}" type="slidenum">
              <a:rPr lang="en-US" smtClean="0"/>
              <a:pPr>
                <a:defRPr/>
              </a:pPr>
              <a:t>14</a:t>
            </a:fld>
            <a:endParaRPr lang="en-US" dirty="0"/>
          </a:p>
        </p:txBody>
      </p:sp>
    </p:spTree>
    <p:extLst>
      <p:ext uri="{BB962C8B-B14F-4D97-AF65-F5344CB8AC3E}">
        <p14:creationId xmlns:p14="http://schemas.microsoft.com/office/powerpoint/2010/main" val="7388194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866622D-0FF3-41EE-AD7E-474F515ACB15}" type="slidenum">
              <a:rPr lang="en-US" smtClean="0"/>
              <a:pPr>
                <a:defRPr/>
              </a:pPr>
              <a:t>15</a:t>
            </a:fld>
            <a:endParaRPr lang="en-US" dirty="0"/>
          </a:p>
        </p:txBody>
      </p:sp>
    </p:spTree>
    <p:extLst>
      <p:ext uri="{BB962C8B-B14F-4D97-AF65-F5344CB8AC3E}">
        <p14:creationId xmlns:p14="http://schemas.microsoft.com/office/powerpoint/2010/main" val="21775596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866622D-0FF3-41EE-AD7E-474F515ACB15}" type="slidenum">
              <a:rPr lang="en-US" smtClean="0"/>
              <a:pPr>
                <a:defRPr/>
              </a:pPr>
              <a:t>16</a:t>
            </a:fld>
            <a:endParaRPr lang="en-US" dirty="0"/>
          </a:p>
        </p:txBody>
      </p:sp>
    </p:spTree>
    <p:extLst>
      <p:ext uri="{BB962C8B-B14F-4D97-AF65-F5344CB8AC3E}">
        <p14:creationId xmlns:p14="http://schemas.microsoft.com/office/powerpoint/2010/main" val="25051180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866622D-0FF3-41EE-AD7E-474F515ACB15}" type="slidenum">
              <a:rPr lang="en-US" smtClean="0"/>
              <a:pPr>
                <a:defRPr/>
              </a:pPr>
              <a:t>17</a:t>
            </a:fld>
            <a:endParaRPr lang="en-US" dirty="0"/>
          </a:p>
        </p:txBody>
      </p:sp>
    </p:spTree>
    <p:extLst>
      <p:ext uri="{BB962C8B-B14F-4D97-AF65-F5344CB8AC3E}">
        <p14:creationId xmlns:p14="http://schemas.microsoft.com/office/powerpoint/2010/main" val="28878867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866622D-0FF3-41EE-AD7E-474F515ACB15}" type="slidenum">
              <a:rPr lang="en-US" smtClean="0"/>
              <a:pPr>
                <a:defRPr/>
              </a:pPr>
              <a:t>18</a:t>
            </a:fld>
            <a:endParaRPr lang="en-US" dirty="0"/>
          </a:p>
        </p:txBody>
      </p:sp>
    </p:spTree>
    <p:extLst>
      <p:ext uri="{BB962C8B-B14F-4D97-AF65-F5344CB8AC3E}">
        <p14:creationId xmlns:p14="http://schemas.microsoft.com/office/powerpoint/2010/main" val="3862001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4866622D-0FF3-41EE-AD7E-474F515ACB15}" type="slidenum">
              <a:rPr lang="en-US" smtClean="0"/>
              <a:pPr>
                <a:defRPr/>
              </a:pPr>
              <a:t>2</a:t>
            </a:fld>
            <a:endParaRPr lang="en-US" dirty="0"/>
          </a:p>
        </p:txBody>
      </p:sp>
    </p:spTree>
    <p:extLst>
      <p:ext uri="{BB962C8B-B14F-4D97-AF65-F5344CB8AC3E}">
        <p14:creationId xmlns:p14="http://schemas.microsoft.com/office/powerpoint/2010/main" val="508344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66622D-0FF3-41EE-AD7E-474F515ACB15}" type="slidenum">
              <a:rPr lang="en-US" smtClean="0"/>
              <a:pPr>
                <a:defRPr/>
              </a:pPr>
              <a:t>3</a:t>
            </a:fld>
            <a:endParaRPr lang="en-US" dirty="0"/>
          </a:p>
        </p:txBody>
      </p:sp>
    </p:spTree>
    <p:extLst>
      <p:ext uri="{BB962C8B-B14F-4D97-AF65-F5344CB8AC3E}">
        <p14:creationId xmlns:p14="http://schemas.microsoft.com/office/powerpoint/2010/main" val="3198118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866622D-0FF3-41EE-AD7E-474F515ACB15}" type="slidenum">
              <a:rPr lang="en-US" smtClean="0"/>
              <a:pPr>
                <a:defRPr/>
              </a:pPr>
              <a:t>4</a:t>
            </a:fld>
            <a:endParaRPr lang="en-US" dirty="0"/>
          </a:p>
        </p:txBody>
      </p:sp>
    </p:spTree>
    <p:extLst>
      <p:ext uri="{BB962C8B-B14F-4D97-AF65-F5344CB8AC3E}">
        <p14:creationId xmlns:p14="http://schemas.microsoft.com/office/powerpoint/2010/main" val="3198118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866622D-0FF3-41EE-AD7E-474F515ACB15}" type="slidenum">
              <a:rPr lang="en-US" smtClean="0"/>
              <a:pPr>
                <a:defRPr/>
              </a:pPr>
              <a:t>5</a:t>
            </a:fld>
            <a:endParaRPr lang="en-US" dirty="0"/>
          </a:p>
        </p:txBody>
      </p:sp>
    </p:spTree>
    <p:extLst>
      <p:ext uri="{BB962C8B-B14F-4D97-AF65-F5344CB8AC3E}">
        <p14:creationId xmlns:p14="http://schemas.microsoft.com/office/powerpoint/2010/main" val="2351845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866622D-0FF3-41EE-AD7E-474F515ACB15}" type="slidenum">
              <a:rPr lang="en-US" smtClean="0"/>
              <a:pPr>
                <a:defRPr/>
              </a:pPr>
              <a:t>6</a:t>
            </a:fld>
            <a:endParaRPr lang="en-US" dirty="0"/>
          </a:p>
        </p:txBody>
      </p:sp>
    </p:spTree>
    <p:extLst>
      <p:ext uri="{BB962C8B-B14F-4D97-AF65-F5344CB8AC3E}">
        <p14:creationId xmlns:p14="http://schemas.microsoft.com/office/powerpoint/2010/main" val="4280045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866622D-0FF3-41EE-AD7E-474F515ACB15}" type="slidenum">
              <a:rPr lang="en-US" smtClean="0"/>
              <a:pPr>
                <a:defRPr/>
              </a:pPr>
              <a:t>7</a:t>
            </a:fld>
            <a:endParaRPr lang="en-US" dirty="0"/>
          </a:p>
        </p:txBody>
      </p:sp>
    </p:spTree>
    <p:extLst>
      <p:ext uri="{BB962C8B-B14F-4D97-AF65-F5344CB8AC3E}">
        <p14:creationId xmlns:p14="http://schemas.microsoft.com/office/powerpoint/2010/main" val="1276626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866622D-0FF3-41EE-AD7E-474F515ACB15}" type="slidenum">
              <a:rPr lang="en-US" smtClean="0"/>
              <a:pPr>
                <a:defRPr/>
              </a:pPr>
              <a:t>8</a:t>
            </a:fld>
            <a:endParaRPr lang="en-US" dirty="0"/>
          </a:p>
        </p:txBody>
      </p:sp>
    </p:spTree>
    <p:extLst>
      <p:ext uri="{BB962C8B-B14F-4D97-AF65-F5344CB8AC3E}">
        <p14:creationId xmlns:p14="http://schemas.microsoft.com/office/powerpoint/2010/main" val="547505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866622D-0FF3-41EE-AD7E-474F515ACB15}" type="slidenum">
              <a:rPr lang="en-US" smtClean="0"/>
              <a:pPr>
                <a:defRPr/>
              </a:pPr>
              <a:t>9</a:t>
            </a:fld>
            <a:endParaRPr lang="en-US" dirty="0"/>
          </a:p>
        </p:txBody>
      </p:sp>
    </p:spTree>
    <p:extLst>
      <p:ext uri="{BB962C8B-B14F-4D97-AF65-F5344CB8AC3E}">
        <p14:creationId xmlns:p14="http://schemas.microsoft.com/office/powerpoint/2010/main" val="4093680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716CDA5-E559-4581-ADB7-ECAD8C93431D}"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144CB0EE-DE2C-4304-804D-46B8FAB7AA18}"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8424D446-B9D3-4827-BBD9-AB197152332D}" type="slidenum">
              <a:rPr lang="en-US" smtClean="0"/>
              <a:pPr>
                <a:defRPr/>
              </a:pPr>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F4496FC1-2F7E-4D48-9711-8978D1DD1D2E}" type="slidenum">
              <a:rPr lang="en-US" smtClean="0"/>
              <a:pPr>
                <a:defRPr/>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20306BE7-A51E-4202-A316-B78DDCF5B61B}"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7FB1862-8059-4165-B378-E5B62E90F5E9}" type="slidenum">
              <a:rPr lang="en-US" smtClean="0"/>
              <a:pPr>
                <a:defRPr/>
              </a:pPr>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AE290C92-DD6A-4B53-BCBA-128780C7EB2E}"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243A1BF7-B002-41EA-9F02-9FBC1C5F67C8}"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0DC56C4A-46CA-4D20-8C48-EB885C53C68A}"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93415993-412C-4B8F-9865-9D268341D645}" type="slidenum">
              <a:rPr lang="en-US" smtClean="0"/>
              <a:pPr>
                <a:defRPr/>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29E3DDFD-9A26-414D-A887-E52C0207F65E}" type="slidenum">
              <a:rPr lang="en-US" smtClean="0"/>
              <a:pPr>
                <a:defRPr/>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2/2/2016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a:defRPr/>
            </a:pPr>
            <a:fld id="{63405E62-7A3F-453B-A33C-6D9597F1C408}" type="slidenum">
              <a:rPr lang="en-US" smtClean="0"/>
              <a:pPr>
                <a:defRPr/>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cid:image002.jpg@01CBD2A5.BDFE2F6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cid:image002.jpg@01CBD2A5.BDFE2F60"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cid:image002.jpg@01CBD2A5.BDFE2F60"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cid:image002.jpg@01CBD2A5.BDFE2F60"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cid:image002.jpg@01CBD2A5.BDFE2F60"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cid:image002.jpg@01CBD2A5.BDFE2F60"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cid:image002.jpg@01CBD2A5.BDFE2F60"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cid:image002.jpg@01CBD2A5.BDFE2F60" TargetMode="External"/></Relationships>
</file>

<file path=ppt/slides/_rels/slide1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mailto:Gloria.manzano@canto.org" TargetMode="External"/><Relationship Id="rId7" Type="http://schemas.openxmlformats.org/officeDocument/2006/relationships/image" Target="cid:image002.jpg@01CBD2A5.BDFE2F60"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mailto:delreo.newman@atn.com" TargetMode="External"/><Relationship Id="rId4" Type="http://schemas.openxmlformats.org/officeDocument/2006/relationships/hyperlink" Target="mailto:Melesia.Campbell@cwc.com"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cid:image002.jpg@01CBD2A5.BDFE2F6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cid:image002.jpg@01CBD2A5.BDFE2F6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cid:image002.jpg@01CBD2A5.BDFE2F6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cid:image002.jpg@01CBD2A5.BDFE2F6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cid:image002.jpg@01CBD2A5.BDFE2F6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cid:image002.jpg@01CBD2A5.BDFE2F60"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cid:image002.jpg@01CBD2A5.BDFE2F6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cid:image002.jpg@01CBD2A5.BDFE2F6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cid:image002.jpg@01CBD2A5.BDFE2F6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76835" y="1295400"/>
            <a:ext cx="7848600" cy="2514600"/>
          </a:xfrm>
        </p:spPr>
        <p:txBody>
          <a:bodyPr>
            <a:normAutofit fontScale="90000"/>
          </a:bodyPr>
          <a:lstStyle/>
          <a:p>
            <a:pPr algn="l" eaLnBrk="1" hangingPunct="1"/>
            <a:r>
              <a:rPr lang="en-US" sz="4800" dirty="0" smtClean="0"/>
              <a:t> </a:t>
            </a:r>
            <a:br>
              <a:rPr lang="en-US" sz="4800" dirty="0" smtClean="0"/>
            </a:br>
            <a:r>
              <a:rPr lang="en-US" sz="4800" dirty="0" smtClean="0"/>
              <a:t/>
            </a:r>
            <a:br>
              <a:rPr lang="en-US" sz="4800" dirty="0" smtClean="0"/>
            </a:br>
            <a:r>
              <a:rPr lang="en-US" sz="4800" dirty="0"/>
              <a:t/>
            </a:r>
            <a:br>
              <a:rPr lang="en-US" sz="4800" dirty="0"/>
            </a:br>
            <a:r>
              <a:rPr lang="en-US" sz="4800" dirty="0" smtClean="0"/>
              <a:t>Regulatory &amp; Emerging Technologies Committee </a:t>
            </a:r>
            <a:br>
              <a:rPr lang="en-US" sz="4800" dirty="0" smtClean="0"/>
            </a:br>
            <a:r>
              <a:rPr lang="en-US" sz="4800" dirty="0" smtClean="0"/>
              <a:t>AGM Report</a:t>
            </a:r>
            <a:br>
              <a:rPr lang="en-US" sz="4800" dirty="0" smtClean="0"/>
            </a:br>
            <a:r>
              <a:rPr lang="en-US" sz="4800" dirty="0" smtClean="0"/>
              <a:t>2015 Calendar Year  </a:t>
            </a:r>
          </a:p>
        </p:txBody>
      </p:sp>
      <p:sp>
        <p:nvSpPr>
          <p:cNvPr id="3075" name="Rectangle 3"/>
          <p:cNvSpPr>
            <a:spLocks noGrp="1" noChangeArrowheads="1"/>
          </p:cNvSpPr>
          <p:nvPr>
            <p:ph type="subTitle" idx="1"/>
          </p:nvPr>
        </p:nvSpPr>
        <p:spPr>
          <a:xfrm>
            <a:off x="838200" y="4572000"/>
            <a:ext cx="7924800" cy="1981200"/>
          </a:xfrm>
        </p:spPr>
        <p:txBody>
          <a:bodyPr/>
          <a:lstStyle/>
          <a:p>
            <a:pPr eaLnBrk="1" hangingPunct="1"/>
            <a:endParaRPr lang="en-US" dirty="0" smtClean="0"/>
          </a:p>
          <a:p>
            <a:pPr eaLnBrk="1" hangingPunct="1"/>
            <a:r>
              <a:rPr lang="en-US" dirty="0" smtClean="0"/>
              <a:t>Chair – </a:t>
            </a:r>
            <a:r>
              <a:rPr lang="en-US" dirty="0" err="1" smtClean="0"/>
              <a:t>Melesia</a:t>
            </a:r>
            <a:r>
              <a:rPr lang="en-US" dirty="0" smtClean="0"/>
              <a:t> Sutherland </a:t>
            </a:r>
          </a:p>
          <a:p>
            <a:pPr eaLnBrk="1" hangingPunct="1"/>
            <a:r>
              <a:rPr lang="en-US" dirty="0" smtClean="0"/>
              <a:t>February 2, 2016</a:t>
            </a:r>
          </a:p>
        </p:txBody>
      </p:sp>
      <p:pic>
        <p:nvPicPr>
          <p:cNvPr id="7" name="Picture 6" descr="New Logo  13.JPG"/>
          <p:cNvPicPr>
            <a:picLocks noChangeAspect="1" noChangeArrowheads="1"/>
          </p:cNvPicPr>
          <p:nvPr/>
        </p:nvPicPr>
        <p:blipFill>
          <a:blip r:embed="rId3" r:link="rId4" cstate="print"/>
          <a:srcRect/>
          <a:stretch>
            <a:fillRect/>
          </a:stretch>
        </p:blipFill>
        <p:spPr bwMode="auto">
          <a:xfrm>
            <a:off x="6553200" y="0"/>
            <a:ext cx="2590800" cy="990600"/>
          </a:xfrm>
          <a:prstGeom prst="rect">
            <a:avLst/>
          </a:prstGeom>
          <a:noFill/>
          <a:ln w="9525">
            <a:noFill/>
            <a:miter lim="800000"/>
            <a:headEnd/>
            <a:tailEnd/>
          </a:ln>
        </p:spPr>
      </p:pic>
      <p:pic>
        <p:nvPicPr>
          <p:cNvPr id="5" name="Picture 4" descr="C:\Users\CANTOCAN\AppData\Local\Microsoft\Windows\INetCache\Content.Word\canto-logo-Annual-General-Meeting.jpg"/>
          <p:cNvPicPr/>
          <p:nvPr/>
        </p:nvPicPr>
        <p:blipFill>
          <a:blip r:embed="rId5" cstate="print"/>
          <a:srcRect/>
          <a:stretch>
            <a:fillRect/>
          </a:stretch>
        </p:blipFill>
        <p:spPr bwMode="auto">
          <a:xfrm>
            <a:off x="6553200" y="60960"/>
            <a:ext cx="2438400" cy="21488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idx="1"/>
          </p:nvPr>
        </p:nvSpPr>
        <p:spPr>
          <a:xfrm>
            <a:off x="838200" y="2135363"/>
            <a:ext cx="7010400" cy="4114800"/>
          </a:xfrm>
        </p:spPr>
        <p:txBody>
          <a:bodyPr>
            <a:normAutofit/>
          </a:bodyPr>
          <a:lstStyle/>
          <a:p>
            <a:pPr marL="0" indent="0" eaLnBrk="1" hangingPunct="1">
              <a:buNone/>
            </a:pPr>
            <a:endParaRPr lang="en-US" sz="1600" dirty="0" smtClean="0"/>
          </a:p>
          <a:p>
            <a:pPr marL="0" lvl="0" indent="0">
              <a:buNone/>
            </a:pPr>
            <a:endParaRPr lang="en-US" sz="1800" dirty="0"/>
          </a:p>
          <a:p>
            <a:pPr>
              <a:buFont typeface="Wingdings" panose="05000000000000000000" pitchFamily="2" charset="2"/>
              <a:buChar char="Ø"/>
            </a:pPr>
            <a:r>
              <a:rPr lang="en-US" sz="1800" dirty="0" smtClean="0"/>
              <a:t> </a:t>
            </a:r>
            <a:r>
              <a:rPr lang="en-US" sz="1800" u="sng" dirty="0"/>
              <a:t>July</a:t>
            </a:r>
            <a:r>
              <a:rPr lang="en-US" sz="1800" dirty="0"/>
              <a:t> - session on WRC-15  at the Annual Conference and Trade </a:t>
            </a:r>
            <a:r>
              <a:rPr lang="en-US" sz="1800" dirty="0" smtClean="0"/>
              <a:t>Show</a:t>
            </a:r>
          </a:p>
          <a:p>
            <a:pPr marL="0" indent="0">
              <a:buNone/>
            </a:pPr>
            <a:endParaRPr lang="en-US" sz="1800" dirty="0"/>
          </a:p>
          <a:p>
            <a:pPr lvl="0">
              <a:buFont typeface="Wingdings" panose="05000000000000000000" pitchFamily="2" charset="2"/>
              <a:buChar char="Ø"/>
            </a:pPr>
            <a:r>
              <a:rPr lang="en-US" sz="1800" u="sng" dirty="0" smtClean="0"/>
              <a:t>August</a:t>
            </a:r>
            <a:r>
              <a:rPr lang="en-US" sz="1800" dirty="0" smtClean="0"/>
              <a:t> - </a:t>
            </a:r>
            <a:r>
              <a:rPr lang="en-US" sz="1800" dirty="0"/>
              <a:t>CANTO’s Chairman, Julian Wilkins attended the final CITEL preparatory meeting in </a:t>
            </a:r>
            <a:r>
              <a:rPr lang="en-US" sz="1800" dirty="0" err="1"/>
              <a:t>Ottawa</a:t>
            </a:r>
            <a:r>
              <a:rPr lang="en-US" sz="1800" dirty="0" err="1" smtClean="0"/>
              <a:t>Urged</a:t>
            </a:r>
            <a:r>
              <a:rPr lang="en-US" sz="1800" dirty="0" smtClean="0"/>
              <a:t> participation  </a:t>
            </a:r>
            <a:r>
              <a:rPr lang="en-US" sz="1800" dirty="0"/>
              <a:t>in the WRC-15 </a:t>
            </a:r>
            <a:r>
              <a:rPr lang="en-US" sz="1800" dirty="0" smtClean="0"/>
              <a:t>proceeding.</a:t>
            </a:r>
          </a:p>
          <a:p>
            <a:pPr lvl="0">
              <a:buFont typeface="Wingdings" panose="05000000000000000000" pitchFamily="2" charset="2"/>
              <a:buChar char="Ø"/>
            </a:pPr>
            <a:endParaRPr lang="en-US" sz="1800" dirty="0"/>
          </a:p>
          <a:p>
            <a:pPr lvl="0">
              <a:buFont typeface="Wingdings" panose="05000000000000000000" pitchFamily="2" charset="2"/>
              <a:buChar char="Ø"/>
            </a:pPr>
            <a:r>
              <a:rPr lang="en-US" sz="1800" dirty="0" smtClean="0"/>
              <a:t>Retained Philip Cross as Special Advisor on WRC-15.</a:t>
            </a:r>
          </a:p>
          <a:p>
            <a:pPr lvl="0">
              <a:buFont typeface="Wingdings" panose="05000000000000000000" pitchFamily="2" charset="2"/>
              <a:buChar char="Ø"/>
            </a:pPr>
            <a:endParaRPr lang="en-US" sz="1800" dirty="0"/>
          </a:p>
          <a:p>
            <a:pPr lvl="0">
              <a:buFont typeface="Wingdings" panose="05000000000000000000" pitchFamily="2" charset="2"/>
              <a:buChar char="Ø"/>
            </a:pPr>
            <a:endParaRPr lang="en-US" sz="1800" dirty="0" smtClean="0"/>
          </a:p>
          <a:p>
            <a:pPr marL="0" indent="0">
              <a:buNone/>
            </a:pPr>
            <a:endParaRPr lang="en-US" sz="1800" dirty="0"/>
          </a:p>
          <a:p>
            <a:pPr eaLnBrk="1" hangingPunct="1">
              <a:buFont typeface="Wingdings" pitchFamily="2" charset="2"/>
              <a:buChar char="q"/>
            </a:pPr>
            <a:endParaRPr lang="en-US" sz="1600" dirty="0" smtClean="0"/>
          </a:p>
          <a:p>
            <a:pPr eaLnBrk="1" hangingPunct="1">
              <a:buFont typeface="Wingdings" pitchFamily="2" charset="2"/>
              <a:buNone/>
            </a:pPr>
            <a:endParaRPr lang="en-US" sz="1600" dirty="0" smtClean="0"/>
          </a:p>
          <a:p>
            <a:pPr eaLnBrk="1" hangingPunct="1"/>
            <a:endParaRPr lang="en-US" sz="1600" dirty="0" smtClean="0"/>
          </a:p>
        </p:txBody>
      </p:sp>
      <p:sp>
        <p:nvSpPr>
          <p:cNvPr id="9218" name="Slide Number Placeholder 3"/>
          <p:cNvSpPr>
            <a:spLocks noGrp="1"/>
          </p:cNvSpPr>
          <p:nvPr>
            <p:ph type="sldNum" sz="quarter" idx="12"/>
          </p:nvPr>
        </p:nvSpPr>
        <p:spPr>
          <a:noFill/>
        </p:spPr>
        <p:txBody>
          <a:bodyPr/>
          <a:lstStyle/>
          <a:p>
            <a:fld id="{A571552D-B504-4ADB-9849-891EA125566E}" type="slidenum">
              <a:rPr lang="en-US" smtClean="0"/>
              <a:pPr/>
              <a:t>10</a:t>
            </a:fld>
            <a:endParaRPr lang="en-US" dirty="0" smtClean="0"/>
          </a:p>
        </p:txBody>
      </p:sp>
      <p:sp>
        <p:nvSpPr>
          <p:cNvPr id="9219" name="Rectangle 2"/>
          <p:cNvSpPr>
            <a:spLocks noGrp="1" noChangeArrowheads="1"/>
          </p:cNvSpPr>
          <p:nvPr>
            <p:ph type="title"/>
          </p:nvPr>
        </p:nvSpPr>
        <p:spPr>
          <a:xfrm>
            <a:off x="533400" y="338328"/>
            <a:ext cx="8153400" cy="1871472"/>
          </a:xfrm>
        </p:spPr>
        <p:txBody>
          <a:bodyPr/>
          <a:lstStyle/>
          <a:p>
            <a:pPr marL="457200" indent="-457200" algn="l" eaLnBrk="1" hangingPunct="1"/>
            <a:r>
              <a:rPr lang="en-US" sz="3200" dirty="0" smtClean="0"/>
              <a:t/>
            </a:r>
            <a:br>
              <a:rPr lang="en-US" sz="3200" dirty="0" smtClean="0"/>
            </a:br>
            <a:r>
              <a:rPr lang="en-US" sz="3200" dirty="0" smtClean="0"/>
              <a:t>WRC-15 – Accomplished </a:t>
            </a:r>
          </a:p>
        </p:txBody>
      </p:sp>
      <p:pic>
        <p:nvPicPr>
          <p:cNvPr id="5" name="Picture 4" descr="New Logo  13.JPG"/>
          <p:cNvPicPr>
            <a:picLocks noChangeAspect="1" noChangeArrowheads="1"/>
          </p:cNvPicPr>
          <p:nvPr/>
        </p:nvPicPr>
        <p:blipFill>
          <a:blip r:embed="rId3" r:link="rId4" cstate="print"/>
          <a:srcRect/>
          <a:stretch>
            <a:fillRect/>
          </a:stretch>
        </p:blipFill>
        <p:spPr bwMode="auto">
          <a:xfrm>
            <a:off x="6553200" y="0"/>
            <a:ext cx="2590800" cy="914400"/>
          </a:xfrm>
          <a:prstGeom prst="rect">
            <a:avLst/>
          </a:prstGeom>
          <a:noFill/>
          <a:ln w="9525">
            <a:noFill/>
            <a:miter lim="800000"/>
            <a:headEnd/>
            <a:tailEnd/>
          </a:ln>
        </p:spPr>
      </p:pic>
      <p:pic>
        <p:nvPicPr>
          <p:cNvPr id="6" name="Picture 5" descr="C:\Users\CANTOCAN\AppData\Local\Microsoft\Windows\INetCache\Content.Word\canto-logo-Annual-General-Meeting.jpg"/>
          <p:cNvPicPr/>
          <p:nvPr/>
        </p:nvPicPr>
        <p:blipFill>
          <a:blip r:embed="rId5" cstate="print"/>
          <a:srcRect/>
          <a:stretch>
            <a:fillRect/>
          </a:stretch>
        </p:blipFill>
        <p:spPr bwMode="auto">
          <a:xfrm>
            <a:off x="6553200" y="60960"/>
            <a:ext cx="2590800" cy="2148840"/>
          </a:xfrm>
          <a:prstGeom prst="rect">
            <a:avLst/>
          </a:prstGeom>
          <a:noFill/>
          <a:ln w="9525">
            <a:noFill/>
            <a:miter lim="800000"/>
            <a:headEnd/>
            <a:tailEnd/>
          </a:ln>
        </p:spPr>
      </p:pic>
    </p:spTree>
    <p:extLst>
      <p:ext uri="{BB962C8B-B14F-4D97-AF65-F5344CB8AC3E}">
        <p14:creationId xmlns:p14="http://schemas.microsoft.com/office/powerpoint/2010/main" val="3104620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idx="1"/>
          </p:nvPr>
        </p:nvSpPr>
        <p:spPr>
          <a:xfrm>
            <a:off x="838200" y="2135363"/>
            <a:ext cx="7010400" cy="4114800"/>
          </a:xfrm>
        </p:spPr>
        <p:txBody>
          <a:bodyPr>
            <a:normAutofit fontScale="92500" lnSpcReduction="10000"/>
          </a:bodyPr>
          <a:lstStyle/>
          <a:p>
            <a:pPr marL="0" indent="0" eaLnBrk="1" hangingPunct="1">
              <a:buNone/>
            </a:pPr>
            <a:endParaRPr lang="en-US" sz="1600" dirty="0" smtClean="0"/>
          </a:p>
          <a:p>
            <a:pPr marL="0" lvl="0" indent="0">
              <a:buNone/>
            </a:pPr>
            <a:endParaRPr lang="en-US" sz="1800" dirty="0"/>
          </a:p>
          <a:p>
            <a:pPr marL="0" indent="0">
              <a:buNone/>
            </a:pPr>
            <a:r>
              <a:rPr lang="en-US" sz="1800" dirty="0" smtClean="0"/>
              <a:t>The </a:t>
            </a:r>
            <a:r>
              <a:rPr lang="en-US" sz="1800" dirty="0"/>
              <a:t>Caribbean region made a  difference at the final CITEL meeting </a:t>
            </a:r>
            <a:r>
              <a:rPr lang="en-US" sz="1800" dirty="0" smtClean="0"/>
              <a:t>in August:</a:t>
            </a:r>
          </a:p>
          <a:p>
            <a:endParaRPr lang="en-US" sz="1800" dirty="0" smtClean="0"/>
          </a:p>
          <a:p>
            <a:pPr>
              <a:buFont typeface="Wingdings" panose="05000000000000000000" pitchFamily="2" charset="2"/>
              <a:buChar char="Ø"/>
            </a:pPr>
            <a:r>
              <a:rPr lang="en-US" sz="1800" dirty="0" smtClean="0"/>
              <a:t> </a:t>
            </a:r>
            <a:r>
              <a:rPr lang="en-US" sz="1800" dirty="0"/>
              <a:t>Trinidad &amp; Tobago, Barbados, Bahamas, Belize – supported 470MHz-698MHz for allocation to mobile joining USA, Canada and Colombia and so prevented CITEL from taking a ‘No Change” position, supported by thirteen (13) </a:t>
            </a:r>
            <a:r>
              <a:rPr lang="en-US" sz="1800" dirty="0" smtClean="0"/>
              <a:t>L. American countries</a:t>
            </a:r>
            <a:r>
              <a:rPr lang="en-US" sz="1800" dirty="0"/>
              <a:t>, to WRC-15. </a:t>
            </a:r>
            <a:endParaRPr lang="en-US" sz="1800" dirty="0" smtClean="0"/>
          </a:p>
          <a:p>
            <a:pPr>
              <a:buFont typeface="Wingdings" panose="05000000000000000000" pitchFamily="2" charset="2"/>
              <a:buChar char="Ø"/>
            </a:pPr>
            <a:endParaRPr lang="en-US" sz="1800" dirty="0" smtClean="0"/>
          </a:p>
          <a:p>
            <a:pPr>
              <a:buFont typeface="Wingdings" panose="05000000000000000000" pitchFamily="2" charset="2"/>
              <a:buChar char="Ø"/>
            </a:pPr>
            <a:r>
              <a:rPr lang="en-US" sz="1800" dirty="0" smtClean="0"/>
              <a:t>Therefore </a:t>
            </a:r>
            <a:r>
              <a:rPr lang="en-US" sz="1800" dirty="0"/>
              <a:t>CITEL placed a multi-country proposal before WRC-15, that represented the views of both the mobile and broadcasting industries. </a:t>
            </a:r>
            <a:endParaRPr lang="en-US" sz="1800" dirty="0" smtClean="0"/>
          </a:p>
          <a:p>
            <a:pPr>
              <a:buFont typeface="Wingdings" panose="05000000000000000000" pitchFamily="2" charset="2"/>
              <a:buChar char="Ø"/>
            </a:pPr>
            <a:endParaRPr lang="en-US" sz="1800" dirty="0"/>
          </a:p>
          <a:p>
            <a:pPr>
              <a:buFont typeface="Wingdings" panose="05000000000000000000" pitchFamily="2" charset="2"/>
              <a:buChar char="Ø"/>
            </a:pPr>
            <a:r>
              <a:rPr lang="en-US" sz="1800" dirty="0" smtClean="0"/>
              <a:t>If </a:t>
            </a:r>
            <a:r>
              <a:rPr lang="en-US" sz="1800" dirty="0"/>
              <a:t>the ‘No Change’ had carried, the position of the mobile industry in our region, region 2, would not be represented at WRC-15. </a:t>
            </a:r>
            <a:endParaRPr lang="en-JM" sz="1800" dirty="0"/>
          </a:p>
          <a:p>
            <a:pPr lvl="0">
              <a:buFont typeface="Wingdings" panose="05000000000000000000" pitchFamily="2" charset="2"/>
              <a:buChar char="Ø"/>
            </a:pPr>
            <a:endParaRPr lang="en-US" sz="1800" dirty="0"/>
          </a:p>
          <a:p>
            <a:pPr lvl="0">
              <a:buFont typeface="Wingdings" panose="05000000000000000000" pitchFamily="2" charset="2"/>
              <a:buChar char="Ø"/>
            </a:pPr>
            <a:endParaRPr lang="en-US" sz="1800" dirty="0" smtClean="0"/>
          </a:p>
          <a:p>
            <a:pPr marL="0" indent="0">
              <a:buNone/>
            </a:pPr>
            <a:endParaRPr lang="en-US" sz="1800" dirty="0"/>
          </a:p>
          <a:p>
            <a:pPr eaLnBrk="1" hangingPunct="1">
              <a:buFont typeface="Wingdings" pitchFamily="2" charset="2"/>
              <a:buChar char="q"/>
            </a:pPr>
            <a:endParaRPr lang="en-US" sz="1600" dirty="0" smtClean="0"/>
          </a:p>
          <a:p>
            <a:pPr eaLnBrk="1" hangingPunct="1">
              <a:buFont typeface="Wingdings" pitchFamily="2" charset="2"/>
              <a:buNone/>
            </a:pPr>
            <a:endParaRPr lang="en-US" sz="1600" dirty="0" smtClean="0"/>
          </a:p>
          <a:p>
            <a:pPr eaLnBrk="1" hangingPunct="1"/>
            <a:endParaRPr lang="en-US" sz="1600" dirty="0" smtClean="0"/>
          </a:p>
        </p:txBody>
      </p:sp>
      <p:sp>
        <p:nvSpPr>
          <p:cNvPr id="9218" name="Slide Number Placeholder 3"/>
          <p:cNvSpPr>
            <a:spLocks noGrp="1"/>
          </p:cNvSpPr>
          <p:nvPr>
            <p:ph type="sldNum" sz="quarter" idx="12"/>
          </p:nvPr>
        </p:nvSpPr>
        <p:spPr>
          <a:noFill/>
        </p:spPr>
        <p:txBody>
          <a:bodyPr/>
          <a:lstStyle/>
          <a:p>
            <a:fld id="{A571552D-B504-4ADB-9849-891EA125566E}" type="slidenum">
              <a:rPr lang="en-US" smtClean="0"/>
              <a:pPr/>
              <a:t>11</a:t>
            </a:fld>
            <a:endParaRPr lang="en-US" dirty="0" smtClean="0"/>
          </a:p>
        </p:txBody>
      </p:sp>
      <p:sp>
        <p:nvSpPr>
          <p:cNvPr id="9219" name="Rectangle 2"/>
          <p:cNvSpPr>
            <a:spLocks noGrp="1" noChangeArrowheads="1"/>
          </p:cNvSpPr>
          <p:nvPr>
            <p:ph type="title"/>
          </p:nvPr>
        </p:nvSpPr>
        <p:spPr>
          <a:xfrm>
            <a:off x="533400" y="338328"/>
            <a:ext cx="8153400" cy="1871472"/>
          </a:xfrm>
        </p:spPr>
        <p:txBody>
          <a:bodyPr/>
          <a:lstStyle/>
          <a:p>
            <a:pPr marL="457200" indent="-457200" algn="l" eaLnBrk="1" hangingPunct="1"/>
            <a:r>
              <a:rPr lang="en-US" sz="3200" dirty="0" smtClean="0"/>
              <a:t/>
            </a:r>
            <a:br>
              <a:rPr lang="en-US" sz="3200" dirty="0" smtClean="0"/>
            </a:br>
            <a:r>
              <a:rPr lang="en-US" sz="3200" dirty="0" smtClean="0"/>
              <a:t>WRC-15 – Results</a:t>
            </a:r>
          </a:p>
        </p:txBody>
      </p:sp>
      <p:pic>
        <p:nvPicPr>
          <p:cNvPr id="5" name="Picture 4" descr="New Logo  13.JPG"/>
          <p:cNvPicPr>
            <a:picLocks noChangeAspect="1" noChangeArrowheads="1"/>
          </p:cNvPicPr>
          <p:nvPr/>
        </p:nvPicPr>
        <p:blipFill>
          <a:blip r:embed="rId3" r:link="rId4" cstate="print"/>
          <a:srcRect/>
          <a:stretch>
            <a:fillRect/>
          </a:stretch>
        </p:blipFill>
        <p:spPr bwMode="auto">
          <a:xfrm>
            <a:off x="6553200" y="0"/>
            <a:ext cx="2590800" cy="914400"/>
          </a:xfrm>
          <a:prstGeom prst="rect">
            <a:avLst/>
          </a:prstGeom>
          <a:noFill/>
          <a:ln w="9525">
            <a:noFill/>
            <a:miter lim="800000"/>
            <a:headEnd/>
            <a:tailEnd/>
          </a:ln>
        </p:spPr>
      </p:pic>
      <p:pic>
        <p:nvPicPr>
          <p:cNvPr id="6" name="Picture 5" descr="C:\Users\CANTOCAN\AppData\Local\Microsoft\Windows\INetCache\Content.Word\canto-logo-Annual-General-Meeting.jpg"/>
          <p:cNvPicPr/>
          <p:nvPr/>
        </p:nvPicPr>
        <p:blipFill>
          <a:blip r:embed="rId5" cstate="print"/>
          <a:srcRect/>
          <a:stretch>
            <a:fillRect/>
          </a:stretch>
        </p:blipFill>
        <p:spPr bwMode="auto">
          <a:xfrm>
            <a:off x="6553200" y="60960"/>
            <a:ext cx="2590800" cy="2148840"/>
          </a:xfrm>
          <a:prstGeom prst="rect">
            <a:avLst/>
          </a:prstGeom>
          <a:noFill/>
          <a:ln w="9525">
            <a:noFill/>
            <a:miter lim="800000"/>
            <a:headEnd/>
            <a:tailEnd/>
          </a:ln>
        </p:spPr>
      </p:pic>
    </p:spTree>
    <p:extLst>
      <p:ext uri="{BB962C8B-B14F-4D97-AF65-F5344CB8AC3E}">
        <p14:creationId xmlns:p14="http://schemas.microsoft.com/office/powerpoint/2010/main" val="27184057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idx="1"/>
          </p:nvPr>
        </p:nvSpPr>
        <p:spPr>
          <a:xfrm>
            <a:off x="1066801" y="2331372"/>
            <a:ext cx="7010400" cy="4114800"/>
          </a:xfrm>
        </p:spPr>
        <p:txBody>
          <a:bodyPr>
            <a:normAutofit/>
          </a:bodyPr>
          <a:lstStyle/>
          <a:p>
            <a:pPr marL="0" indent="0" eaLnBrk="1" hangingPunct="1">
              <a:buNone/>
            </a:pPr>
            <a:endParaRPr lang="en-US" sz="1600" dirty="0" smtClean="0"/>
          </a:p>
          <a:p>
            <a:pPr marL="301943" lvl="1" indent="0">
              <a:buNone/>
            </a:pPr>
            <a:r>
              <a:rPr lang="en-US" sz="2000" dirty="0"/>
              <a:t>Despite the valiant attempt by Caribbean providers and the work of </a:t>
            </a:r>
            <a:r>
              <a:rPr lang="en-US" sz="2000" dirty="0" smtClean="0"/>
              <a:t>the GSMA:</a:t>
            </a:r>
          </a:p>
          <a:p>
            <a:pPr marL="301943" lvl="1" indent="0">
              <a:buNone/>
            </a:pPr>
            <a:endParaRPr lang="en-US" sz="2000" dirty="0" smtClean="0"/>
          </a:p>
          <a:p>
            <a:pPr lvl="1">
              <a:buFont typeface="Wingdings" panose="05000000000000000000" pitchFamily="2" charset="2"/>
              <a:buChar char="Ø"/>
            </a:pPr>
            <a:r>
              <a:rPr lang="en-US" sz="2000" dirty="0" smtClean="0"/>
              <a:t>Broadcasters </a:t>
            </a:r>
            <a:r>
              <a:rPr lang="en-US" sz="2000" dirty="0"/>
              <a:t>prevailed at WRC-15 and 470MHz - 698MHz was not </a:t>
            </a:r>
            <a:r>
              <a:rPr lang="en-US" sz="2000" dirty="0" smtClean="0"/>
              <a:t>also allocated  </a:t>
            </a:r>
            <a:r>
              <a:rPr lang="en-US" sz="2000" dirty="0"/>
              <a:t>for use by mobile. </a:t>
            </a:r>
            <a:endParaRPr lang="en-US" sz="2000" dirty="0" smtClean="0"/>
          </a:p>
          <a:p>
            <a:pPr lvl="1">
              <a:buFont typeface="Wingdings" panose="05000000000000000000" pitchFamily="2" charset="2"/>
              <a:buChar char="Ø"/>
            </a:pPr>
            <a:endParaRPr lang="en-US" sz="2000" dirty="0" smtClean="0"/>
          </a:p>
          <a:p>
            <a:pPr lvl="1">
              <a:buFont typeface="Wingdings" panose="05000000000000000000" pitchFamily="2" charset="2"/>
              <a:buChar char="Ø"/>
            </a:pPr>
            <a:r>
              <a:rPr lang="en-US" sz="2000" dirty="0" smtClean="0"/>
              <a:t>Some </a:t>
            </a:r>
            <a:r>
              <a:rPr lang="en-US" sz="2000" dirty="0"/>
              <a:t>frequency were assigned to mobile in the higher </a:t>
            </a:r>
            <a:r>
              <a:rPr lang="en-US" sz="2000" dirty="0" smtClean="0"/>
              <a:t>bands.</a:t>
            </a:r>
          </a:p>
          <a:p>
            <a:pPr marL="301943" lvl="1" indent="0">
              <a:buNone/>
            </a:pPr>
            <a:endParaRPr lang="en-US" sz="2000" dirty="0"/>
          </a:p>
          <a:p>
            <a:pPr lvl="1">
              <a:buFont typeface="Wingdings" panose="05000000000000000000" pitchFamily="2" charset="2"/>
              <a:buChar char="Ø"/>
            </a:pPr>
            <a:r>
              <a:rPr lang="en-US" sz="2000" dirty="0" smtClean="0"/>
              <a:t>Future </a:t>
            </a:r>
            <a:r>
              <a:rPr lang="en-US" sz="2000" dirty="0"/>
              <a:t>agenda for mobile at the next WRC is to find more frequencies in higher bands.</a:t>
            </a:r>
            <a:endParaRPr lang="en-JM" sz="2000" dirty="0"/>
          </a:p>
          <a:p>
            <a:pPr marL="301943" lvl="1" indent="0" eaLnBrk="1" hangingPunct="1">
              <a:buNone/>
            </a:pPr>
            <a:endParaRPr lang="en-US" sz="1600" dirty="0"/>
          </a:p>
          <a:p>
            <a:pPr marL="0" lvl="0" indent="0">
              <a:buNone/>
            </a:pPr>
            <a:endParaRPr lang="en-JM" sz="1800" dirty="0"/>
          </a:p>
          <a:p>
            <a:pPr marL="0" indent="0" eaLnBrk="1" hangingPunct="1">
              <a:buNone/>
            </a:pPr>
            <a:endParaRPr lang="en-US" sz="1800" dirty="0" smtClean="0"/>
          </a:p>
          <a:p>
            <a:pPr marL="0" indent="0" eaLnBrk="1" hangingPunct="1">
              <a:buNone/>
            </a:pPr>
            <a:endParaRPr lang="en-US" sz="1800" dirty="0" smtClean="0"/>
          </a:p>
          <a:p>
            <a:pPr marL="0" indent="0">
              <a:buNone/>
            </a:pPr>
            <a:endParaRPr lang="en-US" sz="1800" dirty="0"/>
          </a:p>
          <a:p>
            <a:pPr eaLnBrk="1" hangingPunct="1">
              <a:buFont typeface="Wingdings" pitchFamily="2" charset="2"/>
              <a:buChar char="q"/>
            </a:pPr>
            <a:endParaRPr lang="en-US" sz="1600" dirty="0" smtClean="0"/>
          </a:p>
          <a:p>
            <a:pPr eaLnBrk="1" hangingPunct="1">
              <a:buFont typeface="Wingdings" pitchFamily="2" charset="2"/>
              <a:buNone/>
            </a:pPr>
            <a:endParaRPr lang="en-US" sz="1600" dirty="0" smtClean="0"/>
          </a:p>
          <a:p>
            <a:pPr eaLnBrk="1" hangingPunct="1"/>
            <a:endParaRPr lang="en-US" sz="1600" dirty="0" smtClean="0"/>
          </a:p>
        </p:txBody>
      </p:sp>
      <p:sp>
        <p:nvSpPr>
          <p:cNvPr id="9218" name="Slide Number Placeholder 3"/>
          <p:cNvSpPr>
            <a:spLocks noGrp="1"/>
          </p:cNvSpPr>
          <p:nvPr>
            <p:ph type="sldNum" sz="quarter" idx="12"/>
          </p:nvPr>
        </p:nvSpPr>
        <p:spPr>
          <a:noFill/>
        </p:spPr>
        <p:txBody>
          <a:bodyPr/>
          <a:lstStyle/>
          <a:p>
            <a:fld id="{A571552D-B504-4ADB-9849-891EA125566E}" type="slidenum">
              <a:rPr lang="en-US" smtClean="0"/>
              <a:pPr/>
              <a:t>12</a:t>
            </a:fld>
            <a:endParaRPr lang="en-US" dirty="0" smtClean="0"/>
          </a:p>
        </p:txBody>
      </p:sp>
      <p:sp>
        <p:nvSpPr>
          <p:cNvPr id="9219" name="Rectangle 2"/>
          <p:cNvSpPr>
            <a:spLocks noGrp="1" noChangeArrowheads="1"/>
          </p:cNvSpPr>
          <p:nvPr>
            <p:ph type="title"/>
          </p:nvPr>
        </p:nvSpPr>
        <p:spPr>
          <a:xfrm>
            <a:off x="533400" y="338328"/>
            <a:ext cx="8153400" cy="1871472"/>
          </a:xfrm>
        </p:spPr>
        <p:txBody>
          <a:bodyPr/>
          <a:lstStyle/>
          <a:p>
            <a:pPr marL="457200" indent="-457200" algn="l" eaLnBrk="1" hangingPunct="1"/>
            <a:r>
              <a:rPr lang="en-US" sz="3200" dirty="0" smtClean="0"/>
              <a:t/>
            </a:r>
            <a:br>
              <a:rPr lang="en-US" sz="3200" dirty="0" smtClean="0"/>
            </a:br>
            <a:r>
              <a:rPr lang="en-US" sz="3200" dirty="0" smtClean="0"/>
              <a:t>WRC-15 – Results at ITU</a:t>
            </a:r>
          </a:p>
        </p:txBody>
      </p:sp>
      <p:pic>
        <p:nvPicPr>
          <p:cNvPr id="5" name="Picture 4" descr="New Logo  13.JPG"/>
          <p:cNvPicPr>
            <a:picLocks noChangeAspect="1" noChangeArrowheads="1"/>
          </p:cNvPicPr>
          <p:nvPr/>
        </p:nvPicPr>
        <p:blipFill>
          <a:blip r:embed="rId3" r:link="rId4" cstate="print"/>
          <a:srcRect/>
          <a:stretch>
            <a:fillRect/>
          </a:stretch>
        </p:blipFill>
        <p:spPr bwMode="auto">
          <a:xfrm>
            <a:off x="6553200" y="0"/>
            <a:ext cx="2590800" cy="914400"/>
          </a:xfrm>
          <a:prstGeom prst="rect">
            <a:avLst/>
          </a:prstGeom>
          <a:noFill/>
          <a:ln w="9525">
            <a:noFill/>
            <a:miter lim="800000"/>
            <a:headEnd/>
            <a:tailEnd/>
          </a:ln>
        </p:spPr>
      </p:pic>
      <p:pic>
        <p:nvPicPr>
          <p:cNvPr id="6" name="Picture 5" descr="C:\Users\CANTOCAN\AppData\Local\Microsoft\Windows\INetCache\Content.Word\canto-logo-Annual-General-Meeting.jpg"/>
          <p:cNvPicPr/>
          <p:nvPr/>
        </p:nvPicPr>
        <p:blipFill>
          <a:blip r:embed="rId5" cstate="print"/>
          <a:srcRect/>
          <a:stretch>
            <a:fillRect/>
          </a:stretch>
        </p:blipFill>
        <p:spPr bwMode="auto">
          <a:xfrm>
            <a:off x="6553200" y="60960"/>
            <a:ext cx="2590800" cy="2148840"/>
          </a:xfrm>
          <a:prstGeom prst="rect">
            <a:avLst/>
          </a:prstGeom>
          <a:noFill/>
          <a:ln w="9525">
            <a:noFill/>
            <a:miter lim="800000"/>
            <a:headEnd/>
            <a:tailEnd/>
          </a:ln>
        </p:spPr>
      </p:pic>
    </p:spTree>
    <p:extLst>
      <p:ext uri="{BB962C8B-B14F-4D97-AF65-F5344CB8AC3E}">
        <p14:creationId xmlns:p14="http://schemas.microsoft.com/office/powerpoint/2010/main" val="4254093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idx="1"/>
          </p:nvPr>
        </p:nvSpPr>
        <p:spPr>
          <a:xfrm>
            <a:off x="1066801" y="2331372"/>
            <a:ext cx="7010400" cy="4114800"/>
          </a:xfrm>
        </p:spPr>
        <p:txBody>
          <a:bodyPr>
            <a:normAutofit/>
          </a:bodyPr>
          <a:lstStyle/>
          <a:p>
            <a:pPr marL="0" indent="0" eaLnBrk="1" hangingPunct="1">
              <a:buNone/>
            </a:pPr>
            <a:endParaRPr lang="en-US" sz="1600" dirty="0" smtClean="0"/>
          </a:p>
          <a:p>
            <a:pPr>
              <a:buFont typeface="Wingdings" panose="05000000000000000000" pitchFamily="2" charset="2"/>
              <a:buChar char="Ø"/>
            </a:pPr>
            <a:r>
              <a:rPr lang="en-US" dirty="0" smtClean="0"/>
              <a:t>Committee to </a:t>
            </a:r>
            <a:r>
              <a:rPr lang="en-US" dirty="0"/>
              <a:t>focus </a:t>
            </a:r>
            <a:r>
              <a:rPr lang="en-US" dirty="0" smtClean="0"/>
              <a:t>on</a:t>
            </a:r>
            <a:r>
              <a:rPr lang="en-TT" dirty="0" smtClean="0"/>
              <a:t> </a:t>
            </a:r>
            <a:r>
              <a:rPr lang="en-TT" dirty="0"/>
              <a:t>transparency of the fund’s processes and accountability. </a:t>
            </a:r>
            <a:endParaRPr lang="en-TT" dirty="0" smtClean="0"/>
          </a:p>
          <a:p>
            <a:pPr>
              <a:buFont typeface="Wingdings" panose="05000000000000000000" pitchFamily="2" charset="2"/>
              <a:buChar char="Ø"/>
            </a:pPr>
            <a:endParaRPr lang="en-TT" dirty="0"/>
          </a:p>
          <a:p>
            <a:pPr>
              <a:buFont typeface="Wingdings" panose="05000000000000000000" pitchFamily="2" charset="2"/>
              <a:buChar char="Ø"/>
            </a:pPr>
            <a:r>
              <a:rPr lang="en-TT" dirty="0" smtClean="0"/>
              <a:t>4 December 2015, </a:t>
            </a:r>
            <a:r>
              <a:rPr lang="en-TT" dirty="0"/>
              <a:t>ECTEL issued a consultation titled ‘</a:t>
            </a:r>
            <a:r>
              <a:rPr lang="en-TT" i="1" dirty="0"/>
              <a:t>Proposed changes to the Universal Service Fund in the ECTEL Member States</a:t>
            </a:r>
            <a:r>
              <a:rPr lang="en-TT" dirty="0"/>
              <a:t>’. </a:t>
            </a:r>
            <a:endParaRPr lang="en-TT" dirty="0" smtClean="0"/>
          </a:p>
          <a:p>
            <a:pPr>
              <a:buFont typeface="Wingdings" panose="05000000000000000000" pitchFamily="2" charset="2"/>
              <a:buChar char="Ø"/>
            </a:pPr>
            <a:endParaRPr lang="en-TT" dirty="0"/>
          </a:p>
          <a:p>
            <a:pPr>
              <a:buFont typeface="Wingdings" panose="05000000000000000000" pitchFamily="2" charset="2"/>
              <a:buChar char="Ø"/>
            </a:pPr>
            <a:r>
              <a:rPr lang="en-TT" dirty="0" smtClean="0"/>
              <a:t>Committee will </a:t>
            </a:r>
            <a:r>
              <a:rPr lang="en-TT" dirty="0"/>
              <a:t>make a submission on behalf of CANTO </a:t>
            </a:r>
            <a:r>
              <a:rPr lang="en-TT" dirty="0" smtClean="0"/>
              <a:t>members by 22 </a:t>
            </a:r>
            <a:r>
              <a:rPr lang="en-TT" dirty="0"/>
              <a:t>February 2016 </a:t>
            </a:r>
            <a:r>
              <a:rPr lang="en-TT" dirty="0" smtClean="0"/>
              <a:t>due date.</a:t>
            </a:r>
            <a:endParaRPr lang="en-JM" dirty="0"/>
          </a:p>
          <a:p>
            <a:pPr marL="0" lvl="0" indent="0">
              <a:buNone/>
            </a:pPr>
            <a:endParaRPr lang="en-JM" sz="1800" dirty="0"/>
          </a:p>
          <a:p>
            <a:pPr marL="0" indent="0" eaLnBrk="1" hangingPunct="1">
              <a:buNone/>
            </a:pPr>
            <a:endParaRPr lang="en-US" sz="1800" dirty="0" smtClean="0"/>
          </a:p>
          <a:p>
            <a:pPr marL="0" indent="0" eaLnBrk="1" hangingPunct="1">
              <a:buNone/>
            </a:pPr>
            <a:endParaRPr lang="en-US" sz="1800" dirty="0" smtClean="0"/>
          </a:p>
          <a:p>
            <a:pPr marL="0" indent="0">
              <a:buNone/>
            </a:pPr>
            <a:endParaRPr lang="en-US" sz="1800" dirty="0"/>
          </a:p>
          <a:p>
            <a:pPr eaLnBrk="1" hangingPunct="1">
              <a:buFont typeface="Wingdings" pitchFamily="2" charset="2"/>
              <a:buChar char="q"/>
            </a:pPr>
            <a:endParaRPr lang="en-US" sz="1600" dirty="0" smtClean="0"/>
          </a:p>
          <a:p>
            <a:pPr eaLnBrk="1" hangingPunct="1">
              <a:buFont typeface="Wingdings" pitchFamily="2" charset="2"/>
              <a:buNone/>
            </a:pPr>
            <a:endParaRPr lang="en-US" sz="1600" dirty="0" smtClean="0"/>
          </a:p>
          <a:p>
            <a:pPr eaLnBrk="1" hangingPunct="1"/>
            <a:endParaRPr lang="en-US" sz="1600" dirty="0" smtClean="0"/>
          </a:p>
        </p:txBody>
      </p:sp>
      <p:sp>
        <p:nvSpPr>
          <p:cNvPr id="9218" name="Slide Number Placeholder 3"/>
          <p:cNvSpPr>
            <a:spLocks noGrp="1"/>
          </p:cNvSpPr>
          <p:nvPr>
            <p:ph type="sldNum" sz="quarter" idx="12"/>
          </p:nvPr>
        </p:nvSpPr>
        <p:spPr>
          <a:noFill/>
        </p:spPr>
        <p:txBody>
          <a:bodyPr/>
          <a:lstStyle/>
          <a:p>
            <a:fld id="{A571552D-B504-4ADB-9849-891EA125566E}" type="slidenum">
              <a:rPr lang="en-US" smtClean="0"/>
              <a:pPr/>
              <a:t>13</a:t>
            </a:fld>
            <a:endParaRPr lang="en-US" dirty="0" smtClean="0"/>
          </a:p>
        </p:txBody>
      </p:sp>
      <p:sp>
        <p:nvSpPr>
          <p:cNvPr id="9219" name="Rectangle 2"/>
          <p:cNvSpPr>
            <a:spLocks noGrp="1" noChangeArrowheads="1"/>
          </p:cNvSpPr>
          <p:nvPr>
            <p:ph type="title"/>
          </p:nvPr>
        </p:nvSpPr>
        <p:spPr>
          <a:xfrm>
            <a:off x="533400" y="338328"/>
            <a:ext cx="8153400" cy="1871472"/>
          </a:xfrm>
        </p:spPr>
        <p:txBody>
          <a:bodyPr/>
          <a:lstStyle/>
          <a:p>
            <a:pPr marL="457200" indent="-457200" algn="l" eaLnBrk="1" hangingPunct="1"/>
            <a:r>
              <a:rPr lang="en-US" sz="3200" dirty="0" smtClean="0"/>
              <a:t>ECTEL and Universal Service</a:t>
            </a:r>
            <a:br>
              <a:rPr lang="en-US" sz="3200" dirty="0" smtClean="0"/>
            </a:br>
            <a:endParaRPr lang="en-US" sz="3200" dirty="0" smtClean="0"/>
          </a:p>
        </p:txBody>
      </p:sp>
      <p:pic>
        <p:nvPicPr>
          <p:cNvPr id="5" name="Picture 4" descr="New Logo  13.JPG"/>
          <p:cNvPicPr>
            <a:picLocks noChangeAspect="1" noChangeArrowheads="1"/>
          </p:cNvPicPr>
          <p:nvPr/>
        </p:nvPicPr>
        <p:blipFill>
          <a:blip r:embed="rId3" r:link="rId4" cstate="print"/>
          <a:srcRect/>
          <a:stretch>
            <a:fillRect/>
          </a:stretch>
        </p:blipFill>
        <p:spPr bwMode="auto">
          <a:xfrm>
            <a:off x="6553200" y="0"/>
            <a:ext cx="2590800" cy="914400"/>
          </a:xfrm>
          <a:prstGeom prst="rect">
            <a:avLst/>
          </a:prstGeom>
          <a:noFill/>
          <a:ln w="9525">
            <a:noFill/>
            <a:miter lim="800000"/>
            <a:headEnd/>
            <a:tailEnd/>
          </a:ln>
        </p:spPr>
      </p:pic>
      <p:pic>
        <p:nvPicPr>
          <p:cNvPr id="6" name="Picture 5" descr="C:\Users\CANTOCAN\AppData\Local\Microsoft\Windows\INetCache\Content.Word\canto-logo-Annual-General-Meeting.jpg"/>
          <p:cNvPicPr/>
          <p:nvPr/>
        </p:nvPicPr>
        <p:blipFill>
          <a:blip r:embed="rId5" cstate="print"/>
          <a:srcRect/>
          <a:stretch>
            <a:fillRect/>
          </a:stretch>
        </p:blipFill>
        <p:spPr bwMode="auto">
          <a:xfrm>
            <a:off x="6553200" y="60960"/>
            <a:ext cx="2590800" cy="2148840"/>
          </a:xfrm>
          <a:prstGeom prst="rect">
            <a:avLst/>
          </a:prstGeom>
          <a:noFill/>
          <a:ln w="9525">
            <a:noFill/>
            <a:miter lim="800000"/>
            <a:headEnd/>
            <a:tailEnd/>
          </a:ln>
        </p:spPr>
      </p:pic>
    </p:spTree>
    <p:extLst>
      <p:ext uri="{BB962C8B-B14F-4D97-AF65-F5344CB8AC3E}">
        <p14:creationId xmlns:p14="http://schemas.microsoft.com/office/powerpoint/2010/main" val="2883186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idx="1"/>
          </p:nvPr>
        </p:nvSpPr>
        <p:spPr>
          <a:xfrm>
            <a:off x="1066801" y="2331372"/>
            <a:ext cx="7010400" cy="4114800"/>
          </a:xfrm>
        </p:spPr>
        <p:txBody>
          <a:bodyPr>
            <a:normAutofit/>
          </a:bodyPr>
          <a:lstStyle/>
          <a:p>
            <a:pPr marL="0" indent="0" eaLnBrk="1" hangingPunct="1">
              <a:buNone/>
            </a:pPr>
            <a:endParaRPr lang="en-US" sz="1600" dirty="0" smtClean="0"/>
          </a:p>
          <a:p>
            <a:pPr marL="0" indent="0">
              <a:buNone/>
            </a:pPr>
            <a:r>
              <a:rPr lang="en-TT" sz="1800" i="1" dirty="0" smtClean="0"/>
              <a:t>Over- </a:t>
            </a:r>
            <a:r>
              <a:rPr lang="en-TT" sz="1800" i="1" dirty="0"/>
              <a:t>The-Top-Providers (OTT)</a:t>
            </a:r>
            <a:endParaRPr lang="en-JM" sz="1800" dirty="0"/>
          </a:p>
          <a:p>
            <a:pPr>
              <a:buFont typeface="Wingdings" panose="05000000000000000000" pitchFamily="2" charset="2"/>
              <a:buChar char="Ø"/>
            </a:pPr>
            <a:r>
              <a:rPr lang="en-TT" sz="1800" dirty="0" smtClean="0"/>
              <a:t>Committee considered </a:t>
            </a:r>
            <a:r>
              <a:rPr lang="en-TT" sz="1800" dirty="0"/>
              <a:t>an update of its paper on OTT (Over-The-top-providers) published in 2014. </a:t>
            </a:r>
            <a:endParaRPr lang="en-TT" sz="1800" dirty="0" smtClean="0"/>
          </a:p>
          <a:p>
            <a:pPr>
              <a:buFont typeface="Wingdings" panose="05000000000000000000" pitchFamily="2" charset="2"/>
              <a:buChar char="Ø"/>
            </a:pPr>
            <a:endParaRPr lang="en-TT" sz="1800" dirty="0"/>
          </a:p>
          <a:p>
            <a:pPr>
              <a:buFont typeface="Wingdings" panose="05000000000000000000" pitchFamily="2" charset="2"/>
              <a:buChar char="Ø"/>
            </a:pPr>
            <a:r>
              <a:rPr lang="en-TT" sz="1800" dirty="0" smtClean="0"/>
              <a:t> At </a:t>
            </a:r>
            <a:r>
              <a:rPr lang="en-TT" sz="1800" dirty="0"/>
              <a:t>the Annual Conference in July 2015, the ministers responsible for telecommunication were not empathetic to the industry’s lament on the unfair advantage provided to </a:t>
            </a:r>
            <a:r>
              <a:rPr lang="en-TT" sz="1800" dirty="0" smtClean="0"/>
              <a:t>OTTs.</a:t>
            </a:r>
          </a:p>
          <a:p>
            <a:pPr marL="0" indent="0">
              <a:buNone/>
            </a:pPr>
            <a:r>
              <a:rPr lang="en-TT" sz="1800" dirty="0" smtClean="0"/>
              <a:t> </a:t>
            </a:r>
            <a:endParaRPr lang="en-JM" sz="1800" dirty="0"/>
          </a:p>
          <a:p>
            <a:pPr marL="0" indent="0">
              <a:buNone/>
            </a:pPr>
            <a:r>
              <a:rPr lang="en-TT" sz="1800" i="1" dirty="0"/>
              <a:t>Code of Practice – Mobile Advertising and Marketing Messages</a:t>
            </a:r>
            <a:endParaRPr lang="en-JM" sz="1800" dirty="0"/>
          </a:p>
          <a:p>
            <a:pPr>
              <a:buFont typeface="Wingdings" panose="05000000000000000000" pitchFamily="2" charset="2"/>
              <a:buChar char="Ø"/>
            </a:pPr>
            <a:r>
              <a:rPr lang="en-US" sz="1800" dirty="0"/>
              <a:t>The Committee also supported BVI in developing an industry Code of Practice for the Regulation of Mobile Advertising and Marketing Messages, which has been implemented.</a:t>
            </a:r>
            <a:endParaRPr lang="en-JM" sz="1800" dirty="0"/>
          </a:p>
          <a:p>
            <a:pPr marL="0" indent="0" eaLnBrk="1" hangingPunct="1">
              <a:buNone/>
            </a:pPr>
            <a:endParaRPr lang="en-US" sz="1800" dirty="0" smtClean="0"/>
          </a:p>
          <a:p>
            <a:pPr marL="0" indent="0" eaLnBrk="1" hangingPunct="1">
              <a:buNone/>
            </a:pPr>
            <a:endParaRPr lang="en-US" sz="1800" dirty="0" smtClean="0"/>
          </a:p>
          <a:p>
            <a:pPr marL="0" indent="0">
              <a:buNone/>
            </a:pPr>
            <a:endParaRPr lang="en-US" sz="1800" dirty="0"/>
          </a:p>
          <a:p>
            <a:pPr eaLnBrk="1" hangingPunct="1">
              <a:buFont typeface="Wingdings" pitchFamily="2" charset="2"/>
              <a:buChar char="q"/>
            </a:pPr>
            <a:endParaRPr lang="en-US" sz="1600" dirty="0" smtClean="0"/>
          </a:p>
          <a:p>
            <a:pPr eaLnBrk="1" hangingPunct="1">
              <a:buFont typeface="Wingdings" pitchFamily="2" charset="2"/>
              <a:buNone/>
            </a:pPr>
            <a:endParaRPr lang="en-US" sz="1600" dirty="0" smtClean="0"/>
          </a:p>
          <a:p>
            <a:pPr eaLnBrk="1" hangingPunct="1"/>
            <a:endParaRPr lang="en-US" sz="1600" dirty="0" smtClean="0"/>
          </a:p>
        </p:txBody>
      </p:sp>
      <p:sp>
        <p:nvSpPr>
          <p:cNvPr id="9218" name="Slide Number Placeholder 3"/>
          <p:cNvSpPr>
            <a:spLocks noGrp="1"/>
          </p:cNvSpPr>
          <p:nvPr>
            <p:ph type="sldNum" sz="quarter" idx="12"/>
          </p:nvPr>
        </p:nvSpPr>
        <p:spPr>
          <a:noFill/>
        </p:spPr>
        <p:txBody>
          <a:bodyPr/>
          <a:lstStyle/>
          <a:p>
            <a:fld id="{A571552D-B504-4ADB-9849-891EA125566E}" type="slidenum">
              <a:rPr lang="en-US" smtClean="0"/>
              <a:pPr/>
              <a:t>14</a:t>
            </a:fld>
            <a:endParaRPr lang="en-US" dirty="0" smtClean="0"/>
          </a:p>
        </p:txBody>
      </p:sp>
      <p:sp>
        <p:nvSpPr>
          <p:cNvPr id="9219" name="Rectangle 2"/>
          <p:cNvSpPr>
            <a:spLocks noGrp="1" noChangeArrowheads="1"/>
          </p:cNvSpPr>
          <p:nvPr>
            <p:ph type="title"/>
          </p:nvPr>
        </p:nvSpPr>
        <p:spPr>
          <a:xfrm>
            <a:off x="533400" y="338328"/>
            <a:ext cx="8153400" cy="1871472"/>
          </a:xfrm>
        </p:spPr>
        <p:txBody>
          <a:bodyPr/>
          <a:lstStyle/>
          <a:p>
            <a:pPr marL="457200" indent="-457200" algn="l" eaLnBrk="1" hangingPunct="1"/>
            <a:r>
              <a:rPr lang="en-US" sz="3200" dirty="0" smtClean="0"/>
              <a:t/>
            </a:r>
            <a:br>
              <a:rPr lang="en-US" sz="3200" dirty="0" smtClean="0"/>
            </a:br>
            <a:r>
              <a:rPr lang="en-US" sz="3200" dirty="0" smtClean="0"/>
              <a:t>Other Issues</a:t>
            </a:r>
          </a:p>
        </p:txBody>
      </p:sp>
      <p:pic>
        <p:nvPicPr>
          <p:cNvPr id="5" name="Picture 4" descr="New Logo  13.JPG"/>
          <p:cNvPicPr>
            <a:picLocks noChangeAspect="1" noChangeArrowheads="1"/>
          </p:cNvPicPr>
          <p:nvPr/>
        </p:nvPicPr>
        <p:blipFill>
          <a:blip r:embed="rId3" r:link="rId4" cstate="print"/>
          <a:srcRect/>
          <a:stretch>
            <a:fillRect/>
          </a:stretch>
        </p:blipFill>
        <p:spPr bwMode="auto">
          <a:xfrm>
            <a:off x="6553200" y="0"/>
            <a:ext cx="2590800" cy="914400"/>
          </a:xfrm>
          <a:prstGeom prst="rect">
            <a:avLst/>
          </a:prstGeom>
          <a:noFill/>
          <a:ln w="9525">
            <a:noFill/>
            <a:miter lim="800000"/>
            <a:headEnd/>
            <a:tailEnd/>
          </a:ln>
        </p:spPr>
      </p:pic>
      <p:pic>
        <p:nvPicPr>
          <p:cNvPr id="6" name="Picture 5" descr="C:\Users\CANTOCAN\AppData\Local\Microsoft\Windows\INetCache\Content.Word\canto-logo-Annual-General-Meeting.jpg"/>
          <p:cNvPicPr/>
          <p:nvPr/>
        </p:nvPicPr>
        <p:blipFill>
          <a:blip r:embed="rId5" cstate="print"/>
          <a:srcRect/>
          <a:stretch>
            <a:fillRect/>
          </a:stretch>
        </p:blipFill>
        <p:spPr bwMode="auto">
          <a:xfrm>
            <a:off x="6553200" y="60960"/>
            <a:ext cx="2590800" cy="2148840"/>
          </a:xfrm>
          <a:prstGeom prst="rect">
            <a:avLst/>
          </a:prstGeom>
          <a:noFill/>
          <a:ln w="9525">
            <a:noFill/>
            <a:miter lim="800000"/>
            <a:headEnd/>
            <a:tailEnd/>
          </a:ln>
        </p:spPr>
      </p:pic>
    </p:spTree>
    <p:extLst>
      <p:ext uri="{BB962C8B-B14F-4D97-AF65-F5344CB8AC3E}">
        <p14:creationId xmlns:p14="http://schemas.microsoft.com/office/powerpoint/2010/main" val="42681490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idx="1"/>
          </p:nvPr>
        </p:nvSpPr>
        <p:spPr>
          <a:xfrm>
            <a:off x="838200" y="2209800"/>
            <a:ext cx="7010400" cy="4114800"/>
          </a:xfrm>
        </p:spPr>
        <p:txBody>
          <a:bodyPr>
            <a:normAutofit/>
          </a:bodyPr>
          <a:lstStyle/>
          <a:p>
            <a:pPr marL="0" indent="0" eaLnBrk="1" hangingPunct="1">
              <a:buNone/>
            </a:pPr>
            <a:endParaRPr lang="en-US" sz="1600" dirty="0" smtClean="0"/>
          </a:p>
          <a:p>
            <a:pPr lvl="0">
              <a:buFont typeface="Wingdings" panose="05000000000000000000" pitchFamily="2" charset="2"/>
              <a:buChar char="Ø"/>
            </a:pPr>
            <a:r>
              <a:rPr lang="en-US" sz="1800" dirty="0"/>
              <a:t>Universal Service Funding – Accountability &amp; </a:t>
            </a:r>
            <a:r>
              <a:rPr lang="en-US" sz="1800" dirty="0" smtClean="0"/>
              <a:t>Transparency</a:t>
            </a:r>
            <a:endParaRPr lang="en-JM" sz="1800" dirty="0"/>
          </a:p>
          <a:p>
            <a:pPr lvl="0">
              <a:buFont typeface="Wingdings" panose="05000000000000000000" pitchFamily="2" charset="2"/>
              <a:buChar char="Ø"/>
            </a:pPr>
            <a:r>
              <a:rPr lang="en-US" sz="1800" dirty="0"/>
              <a:t>Pan Regional Issues – ICANN, Internet Society et al</a:t>
            </a:r>
            <a:r>
              <a:rPr lang="en-US" sz="1800" dirty="0" smtClean="0"/>
              <a:t>.</a:t>
            </a:r>
            <a:endParaRPr lang="en-JM" sz="1800" dirty="0"/>
          </a:p>
          <a:p>
            <a:pPr lvl="0">
              <a:buFont typeface="Wingdings" panose="05000000000000000000" pitchFamily="2" charset="2"/>
              <a:buChar char="Ø"/>
            </a:pPr>
            <a:r>
              <a:rPr lang="en-US" sz="1800" dirty="0"/>
              <a:t>OTT </a:t>
            </a:r>
            <a:endParaRPr lang="en-JM" sz="1800" dirty="0"/>
          </a:p>
          <a:p>
            <a:pPr lvl="0">
              <a:buFont typeface="Wingdings" panose="05000000000000000000" pitchFamily="2" charset="2"/>
              <a:buChar char="Ø"/>
            </a:pPr>
            <a:r>
              <a:rPr lang="en-US" sz="1800" dirty="0"/>
              <a:t>Net Neutrality</a:t>
            </a:r>
            <a:endParaRPr lang="en-JM" sz="1800" dirty="0"/>
          </a:p>
          <a:p>
            <a:pPr lvl="0">
              <a:buFont typeface="Wingdings" panose="05000000000000000000" pitchFamily="2" charset="2"/>
              <a:buChar char="Ø"/>
            </a:pPr>
            <a:r>
              <a:rPr lang="en-US" sz="1800" dirty="0"/>
              <a:t>Single ICT Space</a:t>
            </a:r>
            <a:endParaRPr lang="en-JM" sz="1800" dirty="0"/>
          </a:p>
          <a:p>
            <a:pPr lvl="0">
              <a:buFont typeface="Wingdings" panose="05000000000000000000" pitchFamily="2" charset="2"/>
              <a:buChar char="Ø"/>
            </a:pPr>
            <a:r>
              <a:rPr lang="en-US" sz="1800" dirty="0"/>
              <a:t>Preparation WRC-19</a:t>
            </a:r>
            <a:endParaRPr lang="en-JM" sz="1800" dirty="0"/>
          </a:p>
          <a:p>
            <a:pPr lvl="0">
              <a:buFont typeface="Wingdings" panose="05000000000000000000" pitchFamily="2" charset="2"/>
              <a:buChar char="Ø"/>
            </a:pPr>
            <a:r>
              <a:rPr lang="en-US" sz="1800" dirty="0"/>
              <a:t>The Face of Competition</a:t>
            </a:r>
            <a:endParaRPr lang="en-JM" sz="1800" dirty="0"/>
          </a:p>
          <a:p>
            <a:pPr lvl="0">
              <a:buFont typeface="Wingdings" panose="05000000000000000000" pitchFamily="2" charset="2"/>
              <a:buChar char="Ø"/>
            </a:pPr>
            <a:r>
              <a:rPr lang="en-US" sz="1800" dirty="0"/>
              <a:t>The Future of Broadband</a:t>
            </a:r>
            <a:endParaRPr lang="en-JM" sz="1800" dirty="0"/>
          </a:p>
          <a:p>
            <a:pPr lvl="0">
              <a:buFont typeface="Wingdings" panose="05000000000000000000" pitchFamily="2" charset="2"/>
              <a:buChar char="Ø"/>
            </a:pPr>
            <a:r>
              <a:rPr lang="en-US" sz="1800" dirty="0"/>
              <a:t>Creeping Price Regulation</a:t>
            </a:r>
            <a:endParaRPr lang="en-JM" sz="1800" dirty="0"/>
          </a:p>
          <a:p>
            <a:pPr marL="0" indent="0" eaLnBrk="1" hangingPunct="1">
              <a:buNone/>
            </a:pPr>
            <a:endParaRPr lang="en-US" sz="1800" dirty="0" smtClean="0"/>
          </a:p>
          <a:p>
            <a:pPr marL="0" indent="0" eaLnBrk="1" hangingPunct="1">
              <a:buNone/>
            </a:pPr>
            <a:endParaRPr lang="en-US" sz="1800" dirty="0" smtClean="0"/>
          </a:p>
          <a:p>
            <a:pPr marL="0" indent="0">
              <a:buNone/>
            </a:pPr>
            <a:endParaRPr lang="en-US" sz="1800" dirty="0"/>
          </a:p>
          <a:p>
            <a:pPr eaLnBrk="1" hangingPunct="1">
              <a:buFont typeface="Wingdings" pitchFamily="2" charset="2"/>
              <a:buChar char="q"/>
            </a:pPr>
            <a:endParaRPr lang="en-US" sz="1600" dirty="0" smtClean="0"/>
          </a:p>
          <a:p>
            <a:pPr eaLnBrk="1" hangingPunct="1">
              <a:buFont typeface="Wingdings" pitchFamily="2" charset="2"/>
              <a:buNone/>
            </a:pPr>
            <a:endParaRPr lang="en-US" sz="1600" dirty="0" smtClean="0"/>
          </a:p>
          <a:p>
            <a:pPr eaLnBrk="1" hangingPunct="1"/>
            <a:endParaRPr lang="en-US" sz="1600" dirty="0" smtClean="0"/>
          </a:p>
        </p:txBody>
      </p:sp>
      <p:sp>
        <p:nvSpPr>
          <p:cNvPr id="9218" name="Slide Number Placeholder 3"/>
          <p:cNvSpPr>
            <a:spLocks noGrp="1"/>
          </p:cNvSpPr>
          <p:nvPr>
            <p:ph type="sldNum" sz="quarter" idx="12"/>
          </p:nvPr>
        </p:nvSpPr>
        <p:spPr>
          <a:noFill/>
        </p:spPr>
        <p:txBody>
          <a:bodyPr/>
          <a:lstStyle/>
          <a:p>
            <a:fld id="{A571552D-B504-4ADB-9849-891EA125566E}" type="slidenum">
              <a:rPr lang="en-US" smtClean="0"/>
              <a:pPr/>
              <a:t>15</a:t>
            </a:fld>
            <a:endParaRPr lang="en-US" dirty="0" smtClean="0"/>
          </a:p>
        </p:txBody>
      </p:sp>
      <p:sp>
        <p:nvSpPr>
          <p:cNvPr id="9219" name="Rectangle 2"/>
          <p:cNvSpPr>
            <a:spLocks noGrp="1" noChangeArrowheads="1"/>
          </p:cNvSpPr>
          <p:nvPr>
            <p:ph type="title"/>
          </p:nvPr>
        </p:nvSpPr>
        <p:spPr>
          <a:xfrm>
            <a:off x="533400" y="338328"/>
            <a:ext cx="8153400" cy="1871472"/>
          </a:xfrm>
        </p:spPr>
        <p:txBody>
          <a:bodyPr/>
          <a:lstStyle/>
          <a:p>
            <a:pPr marL="457200" indent="-457200" algn="l" eaLnBrk="1" hangingPunct="1"/>
            <a:r>
              <a:rPr lang="en-US" sz="3200" dirty="0" smtClean="0"/>
              <a:t/>
            </a:r>
            <a:br>
              <a:rPr lang="en-US" sz="3200" dirty="0" smtClean="0"/>
            </a:br>
            <a:r>
              <a:rPr lang="en-US" sz="3200" dirty="0" err="1" smtClean="0"/>
              <a:t>Workplan</a:t>
            </a:r>
            <a:r>
              <a:rPr lang="en-US" sz="3200" dirty="0" smtClean="0"/>
              <a:t> 2016</a:t>
            </a:r>
          </a:p>
        </p:txBody>
      </p:sp>
      <p:pic>
        <p:nvPicPr>
          <p:cNvPr id="5" name="Picture 4" descr="New Logo  13.JPG"/>
          <p:cNvPicPr>
            <a:picLocks noChangeAspect="1" noChangeArrowheads="1"/>
          </p:cNvPicPr>
          <p:nvPr/>
        </p:nvPicPr>
        <p:blipFill>
          <a:blip r:embed="rId3" r:link="rId4" cstate="print"/>
          <a:srcRect/>
          <a:stretch>
            <a:fillRect/>
          </a:stretch>
        </p:blipFill>
        <p:spPr bwMode="auto">
          <a:xfrm>
            <a:off x="6553200" y="0"/>
            <a:ext cx="2590800" cy="914400"/>
          </a:xfrm>
          <a:prstGeom prst="rect">
            <a:avLst/>
          </a:prstGeom>
          <a:noFill/>
          <a:ln w="9525">
            <a:noFill/>
            <a:miter lim="800000"/>
            <a:headEnd/>
            <a:tailEnd/>
          </a:ln>
        </p:spPr>
      </p:pic>
      <p:pic>
        <p:nvPicPr>
          <p:cNvPr id="6" name="Picture 5" descr="C:\Users\CANTOCAN\AppData\Local\Microsoft\Windows\INetCache\Content.Word\canto-logo-Annual-General-Meeting.jpg"/>
          <p:cNvPicPr/>
          <p:nvPr/>
        </p:nvPicPr>
        <p:blipFill>
          <a:blip r:embed="rId5" cstate="print"/>
          <a:srcRect/>
          <a:stretch>
            <a:fillRect/>
          </a:stretch>
        </p:blipFill>
        <p:spPr bwMode="auto">
          <a:xfrm>
            <a:off x="6553200" y="60960"/>
            <a:ext cx="2590800" cy="2148840"/>
          </a:xfrm>
          <a:prstGeom prst="rect">
            <a:avLst/>
          </a:prstGeom>
          <a:noFill/>
          <a:ln w="9525">
            <a:noFill/>
            <a:miter lim="800000"/>
            <a:headEnd/>
            <a:tailEnd/>
          </a:ln>
        </p:spPr>
      </p:pic>
    </p:spTree>
    <p:extLst>
      <p:ext uri="{BB962C8B-B14F-4D97-AF65-F5344CB8AC3E}">
        <p14:creationId xmlns:p14="http://schemas.microsoft.com/office/powerpoint/2010/main" val="5514835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idx="1"/>
          </p:nvPr>
        </p:nvSpPr>
        <p:spPr>
          <a:xfrm>
            <a:off x="1066801" y="2331372"/>
            <a:ext cx="7010400" cy="4114800"/>
          </a:xfrm>
        </p:spPr>
        <p:txBody>
          <a:bodyPr>
            <a:normAutofit/>
          </a:bodyPr>
          <a:lstStyle/>
          <a:p>
            <a:pPr marL="0" indent="0" eaLnBrk="1" hangingPunct="1">
              <a:buNone/>
            </a:pPr>
            <a:endParaRPr lang="en-US" sz="1600" dirty="0" smtClean="0"/>
          </a:p>
          <a:p>
            <a:pPr lvl="1" eaLnBrk="1" hangingPunct="1"/>
            <a:endParaRPr lang="en-US" sz="1600" dirty="0"/>
          </a:p>
          <a:p>
            <a:pPr marL="0" indent="0">
              <a:buNone/>
            </a:pPr>
            <a:r>
              <a:rPr lang="en-US" sz="2000" dirty="0"/>
              <a:t>At the next meeting of the </a:t>
            </a:r>
            <a:r>
              <a:rPr lang="en-US" sz="2000" dirty="0" smtClean="0"/>
              <a:t>Committee </a:t>
            </a:r>
            <a:r>
              <a:rPr lang="en-US" sz="2000" dirty="0"/>
              <a:t>issues will </a:t>
            </a:r>
            <a:r>
              <a:rPr lang="en-US" sz="2000" dirty="0" smtClean="0"/>
              <a:t>be:</a:t>
            </a:r>
          </a:p>
          <a:p>
            <a:pPr marL="0" indent="0">
              <a:buNone/>
            </a:pPr>
            <a:endParaRPr lang="en-US" sz="2000" dirty="0" smtClean="0"/>
          </a:p>
          <a:p>
            <a:pPr marL="0" indent="0">
              <a:buNone/>
            </a:pPr>
            <a:r>
              <a:rPr lang="en-US" sz="2000" dirty="0" err="1" smtClean="0"/>
              <a:t>Priortised</a:t>
            </a:r>
            <a:r>
              <a:rPr lang="en-US" sz="2000" dirty="0"/>
              <a:t>, aggregated where possible and decisions will be made on the objective(s) for each matter and the specific deliverable(s). </a:t>
            </a:r>
            <a:endParaRPr lang="en-JM" sz="2000" dirty="0"/>
          </a:p>
          <a:p>
            <a:pPr marL="0" indent="0" eaLnBrk="1" hangingPunct="1">
              <a:buNone/>
            </a:pPr>
            <a:endParaRPr lang="en-US" sz="1800" dirty="0" smtClean="0"/>
          </a:p>
          <a:p>
            <a:pPr marL="0" indent="0" eaLnBrk="1" hangingPunct="1">
              <a:buNone/>
            </a:pPr>
            <a:endParaRPr lang="en-US" sz="1800" dirty="0" smtClean="0"/>
          </a:p>
          <a:p>
            <a:pPr marL="0" indent="0">
              <a:buNone/>
            </a:pPr>
            <a:endParaRPr lang="en-US" sz="1800" dirty="0"/>
          </a:p>
          <a:p>
            <a:pPr eaLnBrk="1" hangingPunct="1">
              <a:buFont typeface="Wingdings" pitchFamily="2" charset="2"/>
              <a:buChar char="q"/>
            </a:pPr>
            <a:endParaRPr lang="en-US" sz="1600" dirty="0" smtClean="0"/>
          </a:p>
          <a:p>
            <a:pPr eaLnBrk="1" hangingPunct="1">
              <a:buFont typeface="Wingdings" pitchFamily="2" charset="2"/>
              <a:buNone/>
            </a:pPr>
            <a:endParaRPr lang="en-US" sz="1600" dirty="0" smtClean="0"/>
          </a:p>
          <a:p>
            <a:pPr eaLnBrk="1" hangingPunct="1"/>
            <a:endParaRPr lang="en-US" sz="1600" dirty="0" smtClean="0"/>
          </a:p>
        </p:txBody>
      </p:sp>
      <p:sp>
        <p:nvSpPr>
          <p:cNvPr id="9218" name="Slide Number Placeholder 3"/>
          <p:cNvSpPr>
            <a:spLocks noGrp="1"/>
          </p:cNvSpPr>
          <p:nvPr>
            <p:ph type="sldNum" sz="quarter" idx="12"/>
          </p:nvPr>
        </p:nvSpPr>
        <p:spPr>
          <a:noFill/>
        </p:spPr>
        <p:txBody>
          <a:bodyPr/>
          <a:lstStyle/>
          <a:p>
            <a:fld id="{A571552D-B504-4ADB-9849-891EA125566E}" type="slidenum">
              <a:rPr lang="en-US" smtClean="0"/>
              <a:pPr/>
              <a:t>16</a:t>
            </a:fld>
            <a:endParaRPr lang="en-US" dirty="0" smtClean="0"/>
          </a:p>
        </p:txBody>
      </p:sp>
      <p:sp>
        <p:nvSpPr>
          <p:cNvPr id="9219" name="Rectangle 2"/>
          <p:cNvSpPr>
            <a:spLocks noGrp="1" noChangeArrowheads="1"/>
          </p:cNvSpPr>
          <p:nvPr>
            <p:ph type="title"/>
          </p:nvPr>
        </p:nvSpPr>
        <p:spPr>
          <a:xfrm>
            <a:off x="533400" y="338328"/>
            <a:ext cx="8153400" cy="1871472"/>
          </a:xfrm>
        </p:spPr>
        <p:txBody>
          <a:bodyPr/>
          <a:lstStyle/>
          <a:p>
            <a:pPr marL="457200" indent="-457200" algn="l" eaLnBrk="1" hangingPunct="1"/>
            <a:r>
              <a:rPr lang="en-US" sz="3200" dirty="0" smtClean="0"/>
              <a:t/>
            </a:r>
            <a:br>
              <a:rPr lang="en-US" sz="3200" dirty="0" smtClean="0"/>
            </a:br>
            <a:r>
              <a:rPr lang="en-US" sz="3200" dirty="0" err="1" smtClean="0"/>
              <a:t>Workplan</a:t>
            </a:r>
            <a:r>
              <a:rPr lang="en-US" sz="3200" dirty="0" smtClean="0"/>
              <a:t> 2016</a:t>
            </a:r>
          </a:p>
        </p:txBody>
      </p:sp>
      <p:pic>
        <p:nvPicPr>
          <p:cNvPr id="5" name="Picture 4" descr="New Logo  13.JPG"/>
          <p:cNvPicPr>
            <a:picLocks noChangeAspect="1" noChangeArrowheads="1"/>
          </p:cNvPicPr>
          <p:nvPr/>
        </p:nvPicPr>
        <p:blipFill>
          <a:blip r:embed="rId3" r:link="rId4" cstate="print"/>
          <a:srcRect/>
          <a:stretch>
            <a:fillRect/>
          </a:stretch>
        </p:blipFill>
        <p:spPr bwMode="auto">
          <a:xfrm>
            <a:off x="6553200" y="0"/>
            <a:ext cx="2590800" cy="914400"/>
          </a:xfrm>
          <a:prstGeom prst="rect">
            <a:avLst/>
          </a:prstGeom>
          <a:noFill/>
          <a:ln w="9525">
            <a:noFill/>
            <a:miter lim="800000"/>
            <a:headEnd/>
            <a:tailEnd/>
          </a:ln>
        </p:spPr>
      </p:pic>
      <p:pic>
        <p:nvPicPr>
          <p:cNvPr id="6" name="Picture 5" descr="C:\Users\CANTOCAN\AppData\Local\Microsoft\Windows\INetCache\Content.Word\canto-logo-Annual-General-Meeting.jpg"/>
          <p:cNvPicPr/>
          <p:nvPr/>
        </p:nvPicPr>
        <p:blipFill>
          <a:blip r:embed="rId5" cstate="print"/>
          <a:srcRect/>
          <a:stretch>
            <a:fillRect/>
          </a:stretch>
        </p:blipFill>
        <p:spPr bwMode="auto">
          <a:xfrm>
            <a:off x="6553200" y="60960"/>
            <a:ext cx="2590800" cy="2148840"/>
          </a:xfrm>
          <a:prstGeom prst="rect">
            <a:avLst/>
          </a:prstGeom>
          <a:noFill/>
          <a:ln w="9525">
            <a:noFill/>
            <a:miter lim="800000"/>
            <a:headEnd/>
            <a:tailEnd/>
          </a:ln>
        </p:spPr>
      </p:pic>
    </p:spTree>
    <p:extLst>
      <p:ext uri="{BB962C8B-B14F-4D97-AF65-F5344CB8AC3E}">
        <p14:creationId xmlns:p14="http://schemas.microsoft.com/office/powerpoint/2010/main" val="29374116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idx="1"/>
          </p:nvPr>
        </p:nvSpPr>
        <p:spPr>
          <a:xfrm>
            <a:off x="1066801" y="2331372"/>
            <a:ext cx="7010400" cy="4114800"/>
          </a:xfrm>
        </p:spPr>
        <p:txBody>
          <a:bodyPr>
            <a:normAutofit fontScale="92500" lnSpcReduction="10000"/>
          </a:bodyPr>
          <a:lstStyle/>
          <a:p>
            <a:pPr marL="0" indent="0" eaLnBrk="1" hangingPunct="1">
              <a:buNone/>
            </a:pPr>
            <a:r>
              <a:rPr lang="en-US" sz="3200" b="1" dirty="0" smtClean="0"/>
              <a:t>JOIN</a:t>
            </a:r>
          </a:p>
          <a:p>
            <a:pPr lvl="1" eaLnBrk="1" hangingPunct="1"/>
            <a:endParaRPr lang="en-US" sz="1600" dirty="0"/>
          </a:p>
          <a:p>
            <a:pPr lvl="0">
              <a:buFont typeface="Wingdings" panose="05000000000000000000" pitchFamily="2" charset="2"/>
              <a:buChar char="Ø"/>
            </a:pPr>
            <a:r>
              <a:rPr lang="en-US" sz="2000" dirty="0" smtClean="0"/>
              <a:t>Impact – relevant issues affecting your business</a:t>
            </a:r>
          </a:p>
          <a:p>
            <a:pPr lvl="0">
              <a:buFont typeface="Wingdings" panose="05000000000000000000" pitchFamily="2" charset="2"/>
              <a:buChar char="Ø"/>
            </a:pPr>
            <a:endParaRPr lang="en-JM" sz="2000" dirty="0"/>
          </a:p>
          <a:p>
            <a:pPr lvl="0">
              <a:buFont typeface="Wingdings" panose="05000000000000000000" pitchFamily="2" charset="2"/>
              <a:buChar char="Ø"/>
            </a:pPr>
            <a:r>
              <a:rPr lang="en-US" sz="2000" dirty="0" smtClean="0"/>
              <a:t>Capacity development – engage stakeholders. Represent CANTO externally.  Exposure. Career development.</a:t>
            </a:r>
          </a:p>
          <a:p>
            <a:pPr lvl="0">
              <a:buFont typeface="Wingdings" panose="05000000000000000000" pitchFamily="2" charset="2"/>
              <a:buChar char="Ø"/>
            </a:pPr>
            <a:endParaRPr lang="en-JM" sz="2000" dirty="0"/>
          </a:p>
          <a:p>
            <a:pPr lvl="0">
              <a:buFont typeface="Wingdings" panose="05000000000000000000" pitchFamily="2" charset="2"/>
              <a:buChar char="Ø"/>
            </a:pPr>
            <a:r>
              <a:rPr lang="en-US" sz="2000" dirty="0" smtClean="0"/>
              <a:t>You got it here first – unmatched source of information on regulatory developments in the Caribbean.</a:t>
            </a:r>
          </a:p>
          <a:p>
            <a:pPr marL="0" indent="0" eaLnBrk="1" hangingPunct="1">
              <a:buNone/>
            </a:pPr>
            <a:endParaRPr lang="en-US" sz="1800" dirty="0" smtClean="0"/>
          </a:p>
          <a:p>
            <a:pPr marL="0" indent="0">
              <a:buNone/>
            </a:pPr>
            <a:r>
              <a:rPr lang="en-US" sz="1800" dirty="0" smtClean="0"/>
              <a:t>Contact:  </a:t>
            </a:r>
            <a:r>
              <a:rPr lang="en-US" sz="1800" dirty="0"/>
              <a:t> </a:t>
            </a:r>
            <a:r>
              <a:rPr lang="en-US" sz="1800" dirty="0" smtClean="0">
                <a:hlinkClick r:id="rId3"/>
              </a:rPr>
              <a:t>gloria.manzano@canto.org</a:t>
            </a:r>
            <a:endParaRPr lang="en-US" sz="1800" dirty="0" smtClean="0"/>
          </a:p>
          <a:p>
            <a:pPr marL="0" indent="0">
              <a:buNone/>
            </a:pPr>
            <a:r>
              <a:rPr lang="en-US" sz="1800" dirty="0" smtClean="0">
                <a:hlinkClick r:id="rId4"/>
              </a:rPr>
              <a:t>	melesia.campbell@cwc.com</a:t>
            </a:r>
            <a:endParaRPr lang="en-US" sz="1800" dirty="0" smtClean="0"/>
          </a:p>
          <a:p>
            <a:pPr marL="0" indent="0">
              <a:buNone/>
            </a:pPr>
            <a:r>
              <a:rPr lang="en-US" sz="1800" dirty="0" smtClean="0">
                <a:hlinkClick r:id="rId5"/>
              </a:rPr>
              <a:t>	delreo.newman@atn.com</a:t>
            </a:r>
            <a:endParaRPr lang="en-US" sz="1800" dirty="0" smtClean="0"/>
          </a:p>
          <a:p>
            <a:pPr marL="0" indent="0">
              <a:buNone/>
            </a:pPr>
            <a:endParaRPr lang="en-US" sz="1800" dirty="0"/>
          </a:p>
          <a:p>
            <a:pPr eaLnBrk="1" hangingPunct="1">
              <a:buFont typeface="Wingdings" pitchFamily="2" charset="2"/>
              <a:buChar char="q"/>
            </a:pPr>
            <a:endParaRPr lang="en-US" sz="1600" dirty="0" smtClean="0"/>
          </a:p>
          <a:p>
            <a:pPr eaLnBrk="1" hangingPunct="1">
              <a:buFont typeface="Wingdings" pitchFamily="2" charset="2"/>
              <a:buNone/>
            </a:pPr>
            <a:endParaRPr lang="en-US" sz="1600" dirty="0" smtClean="0"/>
          </a:p>
          <a:p>
            <a:pPr eaLnBrk="1" hangingPunct="1"/>
            <a:endParaRPr lang="en-US" sz="1600" dirty="0" smtClean="0"/>
          </a:p>
        </p:txBody>
      </p:sp>
      <p:sp>
        <p:nvSpPr>
          <p:cNvPr id="9218" name="Slide Number Placeholder 3"/>
          <p:cNvSpPr>
            <a:spLocks noGrp="1"/>
          </p:cNvSpPr>
          <p:nvPr>
            <p:ph type="sldNum" sz="quarter" idx="12"/>
          </p:nvPr>
        </p:nvSpPr>
        <p:spPr>
          <a:noFill/>
        </p:spPr>
        <p:txBody>
          <a:bodyPr/>
          <a:lstStyle/>
          <a:p>
            <a:fld id="{A571552D-B504-4ADB-9849-891EA125566E}" type="slidenum">
              <a:rPr lang="en-US" smtClean="0"/>
              <a:pPr/>
              <a:t>17</a:t>
            </a:fld>
            <a:endParaRPr lang="en-US" dirty="0" smtClean="0"/>
          </a:p>
        </p:txBody>
      </p:sp>
      <p:sp>
        <p:nvSpPr>
          <p:cNvPr id="9219" name="Rectangle 2"/>
          <p:cNvSpPr>
            <a:spLocks noGrp="1" noChangeArrowheads="1"/>
          </p:cNvSpPr>
          <p:nvPr>
            <p:ph type="title"/>
          </p:nvPr>
        </p:nvSpPr>
        <p:spPr>
          <a:xfrm>
            <a:off x="533400" y="338328"/>
            <a:ext cx="8153400" cy="1871472"/>
          </a:xfrm>
        </p:spPr>
        <p:txBody>
          <a:bodyPr/>
          <a:lstStyle/>
          <a:p>
            <a:pPr marL="457200" indent="-457200" algn="l" eaLnBrk="1" hangingPunct="1"/>
            <a:r>
              <a:rPr lang="en-US" sz="3200" dirty="0" smtClean="0"/>
              <a:t/>
            </a:r>
            <a:br>
              <a:rPr lang="en-US" sz="3200" dirty="0" smtClean="0"/>
            </a:br>
            <a:r>
              <a:rPr lang="en-US" sz="3200" dirty="0" smtClean="0"/>
              <a:t>Value Proposition</a:t>
            </a:r>
          </a:p>
        </p:txBody>
      </p:sp>
      <p:pic>
        <p:nvPicPr>
          <p:cNvPr id="5" name="Picture 4" descr="New Logo  13.JPG"/>
          <p:cNvPicPr>
            <a:picLocks noChangeAspect="1" noChangeArrowheads="1"/>
          </p:cNvPicPr>
          <p:nvPr/>
        </p:nvPicPr>
        <p:blipFill>
          <a:blip r:embed="rId6" r:link="rId7" cstate="print"/>
          <a:srcRect/>
          <a:stretch>
            <a:fillRect/>
          </a:stretch>
        </p:blipFill>
        <p:spPr bwMode="auto">
          <a:xfrm>
            <a:off x="6553200" y="0"/>
            <a:ext cx="2590800" cy="914400"/>
          </a:xfrm>
          <a:prstGeom prst="rect">
            <a:avLst/>
          </a:prstGeom>
          <a:noFill/>
          <a:ln w="9525">
            <a:noFill/>
            <a:miter lim="800000"/>
            <a:headEnd/>
            <a:tailEnd/>
          </a:ln>
        </p:spPr>
      </p:pic>
      <p:pic>
        <p:nvPicPr>
          <p:cNvPr id="6" name="Picture 5" descr="C:\Users\CANTOCAN\AppData\Local\Microsoft\Windows\INetCache\Content.Word\canto-logo-Annual-General-Meeting.jpg"/>
          <p:cNvPicPr/>
          <p:nvPr/>
        </p:nvPicPr>
        <p:blipFill>
          <a:blip r:embed="rId8" cstate="print"/>
          <a:srcRect/>
          <a:stretch>
            <a:fillRect/>
          </a:stretch>
        </p:blipFill>
        <p:spPr bwMode="auto">
          <a:xfrm>
            <a:off x="6553200" y="60960"/>
            <a:ext cx="2590800" cy="2148840"/>
          </a:xfrm>
          <a:prstGeom prst="rect">
            <a:avLst/>
          </a:prstGeom>
          <a:noFill/>
          <a:ln w="9525">
            <a:noFill/>
            <a:miter lim="800000"/>
            <a:headEnd/>
            <a:tailEnd/>
          </a:ln>
        </p:spPr>
      </p:pic>
    </p:spTree>
    <p:extLst>
      <p:ext uri="{BB962C8B-B14F-4D97-AF65-F5344CB8AC3E}">
        <p14:creationId xmlns:p14="http://schemas.microsoft.com/office/powerpoint/2010/main" val="15505091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idx="1"/>
          </p:nvPr>
        </p:nvSpPr>
        <p:spPr>
          <a:xfrm>
            <a:off x="1066801" y="2331372"/>
            <a:ext cx="7010400" cy="4114800"/>
          </a:xfrm>
        </p:spPr>
        <p:txBody>
          <a:bodyPr>
            <a:normAutofit/>
          </a:bodyPr>
          <a:lstStyle/>
          <a:p>
            <a:pPr marL="0" indent="0">
              <a:buNone/>
            </a:pPr>
            <a:endParaRPr lang="en-US" sz="3200" dirty="0" smtClean="0"/>
          </a:p>
          <a:p>
            <a:pPr marL="0" indent="0">
              <a:buNone/>
            </a:pPr>
            <a:endParaRPr lang="en-US" sz="3200" dirty="0"/>
          </a:p>
          <a:p>
            <a:pPr marL="0" indent="0">
              <a:buNone/>
            </a:pPr>
            <a:r>
              <a:rPr lang="en-US" sz="3200" dirty="0" smtClean="0"/>
              <a:t>THANK YOU FOR YOUR TIME AND ATTENTION.</a:t>
            </a:r>
            <a:endParaRPr lang="en-US" sz="3200" dirty="0"/>
          </a:p>
          <a:p>
            <a:pPr eaLnBrk="1" hangingPunct="1">
              <a:buFont typeface="Wingdings" pitchFamily="2" charset="2"/>
              <a:buChar char="q"/>
            </a:pPr>
            <a:endParaRPr lang="en-US" sz="1600" dirty="0" smtClean="0"/>
          </a:p>
          <a:p>
            <a:pPr eaLnBrk="1" hangingPunct="1">
              <a:buFont typeface="Wingdings" pitchFamily="2" charset="2"/>
              <a:buNone/>
            </a:pPr>
            <a:endParaRPr lang="en-US" sz="1600" dirty="0" smtClean="0"/>
          </a:p>
          <a:p>
            <a:pPr eaLnBrk="1" hangingPunct="1"/>
            <a:endParaRPr lang="en-US" sz="1600" dirty="0" smtClean="0"/>
          </a:p>
        </p:txBody>
      </p:sp>
      <p:sp>
        <p:nvSpPr>
          <p:cNvPr id="9218" name="Slide Number Placeholder 3"/>
          <p:cNvSpPr>
            <a:spLocks noGrp="1"/>
          </p:cNvSpPr>
          <p:nvPr>
            <p:ph type="sldNum" sz="quarter" idx="12"/>
          </p:nvPr>
        </p:nvSpPr>
        <p:spPr>
          <a:noFill/>
        </p:spPr>
        <p:txBody>
          <a:bodyPr/>
          <a:lstStyle/>
          <a:p>
            <a:fld id="{A571552D-B504-4ADB-9849-891EA125566E}" type="slidenum">
              <a:rPr lang="en-US" smtClean="0"/>
              <a:pPr/>
              <a:t>18</a:t>
            </a:fld>
            <a:endParaRPr lang="en-US" dirty="0" smtClean="0"/>
          </a:p>
        </p:txBody>
      </p:sp>
      <p:sp>
        <p:nvSpPr>
          <p:cNvPr id="9219" name="Rectangle 2"/>
          <p:cNvSpPr>
            <a:spLocks noGrp="1" noChangeArrowheads="1"/>
          </p:cNvSpPr>
          <p:nvPr>
            <p:ph type="title"/>
          </p:nvPr>
        </p:nvSpPr>
        <p:spPr>
          <a:xfrm>
            <a:off x="533400" y="338328"/>
            <a:ext cx="8153400" cy="1871472"/>
          </a:xfrm>
        </p:spPr>
        <p:txBody>
          <a:bodyPr/>
          <a:lstStyle/>
          <a:p>
            <a:pPr marL="457200" indent="-457200" algn="l" eaLnBrk="1" hangingPunct="1"/>
            <a:r>
              <a:rPr lang="en-US" sz="3200" dirty="0" smtClean="0"/>
              <a:t/>
            </a:r>
            <a:br>
              <a:rPr lang="en-US" sz="3200" dirty="0" smtClean="0"/>
            </a:br>
            <a:endParaRPr lang="en-US" sz="3200" dirty="0" smtClean="0"/>
          </a:p>
        </p:txBody>
      </p:sp>
      <p:pic>
        <p:nvPicPr>
          <p:cNvPr id="5" name="Picture 4" descr="New Logo  13.JPG"/>
          <p:cNvPicPr>
            <a:picLocks noChangeAspect="1" noChangeArrowheads="1"/>
          </p:cNvPicPr>
          <p:nvPr/>
        </p:nvPicPr>
        <p:blipFill>
          <a:blip r:embed="rId3" r:link="rId4" cstate="print"/>
          <a:srcRect/>
          <a:stretch>
            <a:fillRect/>
          </a:stretch>
        </p:blipFill>
        <p:spPr bwMode="auto">
          <a:xfrm>
            <a:off x="6553200" y="0"/>
            <a:ext cx="2590800" cy="914400"/>
          </a:xfrm>
          <a:prstGeom prst="rect">
            <a:avLst/>
          </a:prstGeom>
          <a:noFill/>
          <a:ln w="9525">
            <a:noFill/>
            <a:miter lim="800000"/>
            <a:headEnd/>
            <a:tailEnd/>
          </a:ln>
        </p:spPr>
      </p:pic>
      <p:pic>
        <p:nvPicPr>
          <p:cNvPr id="6" name="Picture 5" descr="C:\Users\CANTOCAN\AppData\Local\Microsoft\Windows\INetCache\Content.Word\canto-logo-Annual-General-Meeting.jpg"/>
          <p:cNvPicPr/>
          <p:nvPr/>
        </p:nvPicPr>
        <p:blipFill>
          <a:blip r:embed="rId5" cstate="print"/>
          <a:srcRect/>
          <a:stretch>
            <a:fillRect/>
          </a:stretch>
        </p:blipFill>
        <p:spPr bwMode="auto">
          <a:xfrm>
            <a:off x="6553200" y="60960"/>
            <a:ext cx="2590800" cy="2148840"/>
          </a:xfrm>
          <a:prstGeom prst="rect">
            <a:avLst/>
          </a:prstGeom>
          <a:noFill/>
          <a:ln w="9525">
            <a:noFill/>
            <a:miter lim="800000"/>
            <a:headEnd/>
            <a:tailEnd/>
          </a:ln>
        </p:spPr>
      </p:pic>
    </p:spTree>
    <p:extLst>
      <p:ext uri="{BB962C8B-B14F-4D97-AF65-F5344CB8AC3E}">
        <p14:creationId xmlns:p14="http://schemas.microsoft.com/office/powerpoint/2010/main" val="3261863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809065" y="2183454"/>
            <a:ext cx="7010400" cy="4343400"/>
          </a:xfrm>
        </p:spPr>
        <p:txBody>
          <a:bodyPr>
            <a:normAutofit fontScale="92500" lnSpcReduction="20000"/>
          </a:bodyPr>
          <a:lstStyle/>
          <a:p>
            <a:pPr eaLnBrk="1" hangingPunct="1"/>
            <a:endParaRPr lang="en-US" sz="1800" dirty="0" smtClean="0"/>
          </a:p>
          <a:p>
            <a:pPr eaLnBrk="1" hangingPunct="1"/>
            <a:endParaRPr lang="en-US" sz="1800" dirty="0"/>
          </a:p>
          <a:p>
            <a:pPr marL="0" indent="0" eaLnBrk="1" hangingPunct="1">
              <a:buNone/>
            </a:pPr>
            <a:r>
              <a:rPr lang="en-US" sz="1800" b="1" dirty="0" smtClean="0"/>
              <a:t>  </a:t>
            </a:r>
            <a:endParaRPr lang="en-US" sz="1800" b="1" dirty="0"/>
          </a:p>
          <a:p>
            <a:pPr lvl="0">
              <a:buFont typeface="Wingdings" panose="05000000000000000000" pitchFamily="2" charset="2"/>
              <a:buChar char="Ø"/>
            </a:pPr>
            <a:r>
              <a:rPr lang="en-US" dirty="0"/>
              <a:t>To keep abreast of developments in member </a:t>
            </a:r>
            <a:r>
              <a:rPr lang="en-US" dirty="0" smtClean="0"/>
              <a:t>countries</a:t>
            </a:r>
          </a:p>
          <a:p>
            <a:pPr lvl="0">
              <a:buFont typeface="Wingdings" panose="05000000000000000000" pitchFamily="2" charset="2"/>
              <a:buChar char="Ø"/>
            </a:pPr>
            <a:endParaRPr lang="en-JM" sz="2000" dirty="0"/>
          </a:p>
          <a:p>
            <a:pPr lvl="0">
              <a:buFont typeface="Wingdings" panose="05000000000000000000" pitchFamily="2" charset="2"/>
              <a:buChar char="Ø"/>
            </a:pPr>
            <a:r>
              <a:rPr lang="en-US" dirty="0"/>
              <a:t>To </a:t>
            </a:r>
            <a:r>
              <a:rPr lang="en-US" dirty="0" err="1"/>
              <a:t>priortise</a:t>
            </a:r>
            <a:r>
              <a:rPr lang="en-US" dirty="0"/>
              <a:t> issues and concerns of members related to regulatory developments and emerging </a:t>
            </a:r>
            <a:r>
              <a:rPr lang="en-US" dirty="0" smtClean="0"/>
              <a:t>technologies</a:t>
            </a:r>
          </a:p>
          <a:p>
            <a:pPr lvl="0">
              <a:buFont typeface="Wingdings" panose="05000000000000000000" pitchFamily="2" charset="2"/>
              <a:buChar char="Ø"/>
            </a:pPr>
            <a:endParaRPr lang="en-JM" sz="2000" dirty="0"/>
          </a:p>
          <a:p>
            <a:pPr lvl="0">
              <a:buFont typeface="Wingdings" panose="05000000000000000000" pitchFamily="2" charset="2"/>
              <a:buChar char="Ø"/>
            </a:pPr>
            <a:r>
              <a:rPr lang="en-US" dirty="0"/>
              <a:t>Develop CANTO’s position on emerging issues for approval by the </a:t>
            </a:r>
            <a:r>
              <a:rPr lang="en-US" dirty="0" smtClean="0"/>
              <a:t>Board</a:t>
            </a:r>
          </a:p>
          <a:p>
            <a:pPr lvl="0">
              <a:buFont typeface="Wingdings" panose="05000000000000000000" pitchFamily="2" charset="2"/>
              <a:buChar char="Ø"/>
            </a:pPr>
            <a:endParaRPr lang="en-JM" sz="2000" dirty="0"/>
          </a:p>
          <a:p>
            <a:pPr lvl="0">
              <a:buFont typeface="Wingdings" panose="05000000000000000000" pitchFamily="2" charset="2"/>
              <a:buChar char="Ø"/>
            </a:pPr>
            <a:r>
              <a:rPr lang="en-US" dirty="0"/>
              <a:t>Identify areas for capacity development</a:t>
            </a:r>
            <a:endParaRPr lang="en-JM" sz="2000" dirty="0"/>
          </a:p>
          <a:p>
            <a:pPr marL="301943" lvl="1" indent="0" eaLnBrk="1" hangingPunct="1">
              <a:buNone/>
            </a:pPr>
            <a:endParaRPr lang="en-US" sz="1800" dirty="0" smtClean="0"/>
          </a:p>
          <a:p>
            <a:pPr marL="301943" lvl="1" indent="0" eaLnBrk="1" hangingPunct="1">
              <a:buNone/>
            </a:pPr>
            <a:endParaRPr lang="en-US" sz="1800" dirty="0"/>
          </a:p>
          <a:p>
            <a:pPr marL="0" indent="0" eaLnBrk="1" hangingPunct="1">
              <a:buNone/>
            </a:pPr>
            <a:r>
              <a:rPr lang="en-US" sz="1800" dirty="0" smtClean="0"/>
              <a:t> </a:t>
            </a:r>
          </a:p>
          <a:p>
            <a:pPr marL="571500" indent="-571500" eaLnBrk="1" hangingPunct="1">
              <a:buNone/>
            </a:pPr>
            <a:endParaRPr lang="en-US" sz="2600" dirty="0" smtClean="0"/>
          </a:p>
          <a:p>
            <a:pPr marL="990600" lvl="1" indent="-533400" eaLnBrk="1" hangingPunct="1">
              <a:buFont typeface="Wingdings" pitchFamily="2" charset="2"/>
              <a:buNone/>
            </a:pPr>
            <a:endParaRPr lang="en-US" sz="2400" dirty="0" smtClean="0"/>
          </a:p>
        </p:txBody>
      </p:sp>
      <p:sp>
        <p:nvSpPr>
          <p:cNvPr id="4098" name="Slide Number Placeholder 3"/>
          <p:cNvSpPr>
            <a:spLocks noGrp="1"/>
          </p:cNvSpPr>
          <p:nvPr>
            <p:ph type="sldNum" sz="quarter" idx="12"/>
          </p:nvPr>
        </p:nvSpPr>
        <p:spPr>
          <a:noFill/>
        </p:spPr>
        <p:txBody>
          <a:bodyPr/>
          <a:lstStyle/>
          <a:p>
            <a:fld id="{7AE34FDC-5397-40DE-A886-C2E5F57DB5A6}" type="slidenum">
              <a:rPr lang="en-US" smtClean="0"/>
              <a:pPr/>
              <a:t>2</a:t>
            </a:fld>
            <a:endParaRPr lang="en-US" dirty="0" smtClean="0"/>
          </a:p>
        </p:txBody>
      </p:sp>
      <p:sp>
        <p:nvSpPr>
          <p:cNvPr id="4099" name="Rectangle 2"/>
          <p:cNvSpPr>
            <a:spLocks noGrp="1" noChangeArrowheads="1"/>
          </p:cNvSpPr>
          <p:nvPr>
            <p:ph type="title"/>
          </p:nvPr>
        </p:nvSpPr>
        <p:spPr>
          <a:xfrm>
            <a:off x="533400" y="228600"/>
            <a:ext cx="8305800" cy="2042160"/>
          </a:xfrm>
        </p:spPr>
        <p:txBody>
          <a:bodyPr/>
          <a:lstStyle/>
          <a:p>
            <a:pPr algn="l" eaLnBrk="1" hangingPunct="1"/>
            <a:r>
              <a:rPr lang="en-US" dirty="0" smtClean="0"/>
              <a:t/>
            </a:r>
            <a:br>
              <a:rPr lang="en-US" dirty="0" smtClean="0"/>
            </a:br>
            <a:r>
              <a:rPr lang="en-US" dirty="0" smtClean="0"/>
              <a:t>Terms of Reference</a:t>
            </a:r>
          </a:p>
        </p:txBody>
      </p:sp>
      <p:pic>
        <p:nvPicPr>
          <p:cNvPr id="5" name="Picture 4" descr="New Logo  13.JPG"/>
          <p:cNvPicPr>
            <a:picLocks noChangeAspect="1" noChangeArrowheads="1"/>
          </p:cNvPicPr>
          <p:nvPr/>
        </p:nvPicPr>
        <p:blipFill>
          <a:blip r:embed="rId3" r:link="rId4" cstate="print"/>
          <a:srcRect/>
          <a:stretch>
            <a:fillRect/>
          </a:stretch>
        </p:blipFill>
        <p:spPr bwMode="auto">
          <a:xfrm>
            <a:off x="6477000" y="0"/>
            <a:ext cx="2667000" cy="990600"/>
          </a:xfrm>
          <a:prstGeom prst="rect">
            <a:avLst/>
          </a:prstGeom>
          <a:noFill/>
          <a:ln w="9525">
            <a:noFill/>
            <a:miter lim="800000"/>
            <a:headEnd/>
            <a:tailEnd/>
          </a:ln>
        </p:spPr>
      </p:pic>
      <p:pic>
        <p:nvPicPr>
          <p:cNvPr id="6" name="Picture 5" descr="C:\Users\CANTOCAN\AppData\Local\Microsoft\Windows\INetCache\Content.Word\canto-logo-Annual-General-Meeting.jpg"/>
          <p:cNvPicPr/>
          <p:nvPr/>
        </p:nvPicPr>
        <p:blipFill>
          <a:blip r:embed="rId5" cstate="print"/>
          <a:srcRect/>
          <a:stretch>
            <a:fillRect/>
          </a:stretch>
        </p:blipFill>
        <p:spPr bwMode="auto">
          <a:xfrm>
            <a:off x="6477000" y="60960"/>
            <a:ext cx="2514600" cy="21488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idx="1"/>
          </p:nvPr>
        </p:nvSpPr>
        <p:spPr>
          <a:xfrm>
            <a:off x="1066801" y="2135363"/>
            <a:ext cx="7010400" cy="4114800"/>
          </a:xfrm>
        </p:spPr>
        <p:txBody>
          <a:bodyPr>
            <a:normAutofit/>
          </a:bodyPr>
          <a:lstStyle/>
          <a:p>
            <a:pPr lvl="1" eaLnBrk="1" hangingPunct="1"/>
            <a:endParaRPr lang="en-US" sz="1600" dirty="0"/>
          </a:p>
          <a:p>
            <a:pPr>
              <a:buFont typeface="Wingdings" panose="05000000000000000000" pitchFamily="2" charset="2"/>
              <a:buChar char="Ø"/>
            </a:pPr>
            <a:r>
              <a:rPr lang="en-US" sz="1800" dirty="0" smtClean="0"/>
              <a:t>Seven (7) meetings</a:t>
            </a:r>
          </a:p>
          <a:p>
            <a:pPr>
              <a:buFont typeface="Wingdings" panose="05000000000000000000" pitchFamily="2" charset="2"/>
              <a:buChar char="Ø"/>
            </a:pPr>
            <a:endParaRPr lang="en-US" sz="1800" dirty="0"/>
          </a:p>
          <a:p>
            <a:pPr>
              <a:buFont typeface="Wingdings" panose="05000000000000000000" pitchFamily="2" charset="2"/>
              <a:buChar char="Ø"/>
            </a:pPr>
            <a:r>
              <a:rPr lang="en-US" sz="1800" dirty="0" smtClean="0"/>
              <a:t>Core Members:</a:t>
            </a:r>
          </a:p>
          <a:p>
            <a:pPr lvl="1">
              <a:buFont typeface="Wingdings" panose="05000000000000000000" pitchFamily="2" charset="2"/>
              <a:buChar char="Ø"/>
            </a:pPr>
            <a:r>
              <a:rPr lang="en-US" sz="1500" dirty="0" err="1"/>
              <a:t>Melesia</a:t>
            </a:r>
            <a:r>
              <a:rPr lang="en-US" sz="1500" dirty="0"/>
              <a:t> Sutherland (Chair)            </a:t>
            </a:r>
            <a:r>
              <a:rPr lang="en-US" sz="1500" dirty="0" smtClean="0"/>
              <a:t>	      </a:t>
            </a:r>
            <a:r>
              <a:rPr lang="en-US" sz="1500" dirty="0"/>
              <a:t>- FLOW</a:t>
            </a:r>
            <a:endParaRPr lang="en-JM" sz="1500" dirty="0"/>
          </a:p>
          <a:p>
            <a:pPr lvl="1">
              <a:buFont typeface="Wingdings" panose="05000000000000000000" pitchFamily="2" charset="2"/>
              <a:buChar char="Ø"/>
            </a:pPr>
            <a:r>
              <a:rPr lang="en-US" sz="1500" dirty="0"/>
              <a:t>Mr. </a:t>
            </a:r>
            <a:r>
              <a:rPr lang="en-US" sz="1500" dirty="0" err="1"/>
              <a:t>Delreo</a:t>
            </a:r>
            <a:r>
              <a:rPr lang="en-US" sz="1500" dirty="0"/>
              <a:t> Newman (Vice Chair)	 </a:t>
            </a:r>
            <a:r>
              <a:rPr lang="en-US" sz="1500" dirty="0" smtClean="0"/>
              <a:t>     - </a:t>
            </a:r>
            <a:r>
              <a:rPr lang="en-US" sz="1500" dirty="0"/>
              <a:t>ATN</a:t>
            </a:r>
            <a:endParaRPr lang="en-JM" sz="1500" dirty="0"/>
          </a:p>
          <a:p>
            <a:pPr lvl="1">
              <a:buFont typeface="Wingdings" panose="05000000000000000000" pitchFamily="2" charset="2"/>
              <a:buChar char="Ø"/>
            </a:pPr>
            <a:r>
              <a:rPr lang="en-US" sz="1500" dirty="0"/>
              <a:t>Joseph Samuel 			</a:t>
            </a:r>
            <a:r>
              <a:rPr lang="en-US" sz="1500" dirty="0" smtClean="0"/>
              <a:t>      - </a:t>
            </a:r>
            <a:r>
              <a:rPr lang="en-US" sz="1500" dirty="0"/>
              <a:t>APUA</a:t>
            </a:r>
            <a:endParaRPr lang="en-JM" sz="1500" dirty="0"/>
          </a:p>
          <a:p>
            <a:pPr lvl="1">
              <a:buFont typeface="Wingdings" panose="05000000000000000000" pitchFamily="2" charset="2"/>
              <a:buChar char="Ø"/>
            </a:pPr>
            <a:r>
              <a:rPr lang="en-US" sz="1500" dirty="0"/>
              <a:t>Rafael Marin 			</a:t>
            </a:r>
            <a:r>
              <a:rPr lang="en-US" sz="1500" dirty="0" smtClean="0"/>
              <a:t>      - </a:t>
            </a:r>
            <a:r>
              <a:rPr lang="en-US" sz="1500" dirty="0"/>
              <a:t>BTL</a:t>
            </a:r>
            <a:endParaRPr lang="en-JM" sz="1500" dirty="0"/>
          </a:p>
          <a:p>
            <a:pPr lvl="1">
              <a:buFont typeface="Wingdings" panose="05000000000000000000" pitchFamily="2" charset="2"/>
              <a:buChar char="Ø"/>
            </a:pPr>
            <a:r>
              <a:rPr lang="en-US" sz="1500" dirty="0"/>
              <a:t>Christa </a:t>
            </a:r>
            <a:r>
              <a:rPr lang="en-US" sz="1500" dirty="0" err="1"/>
              <a:t>Onika</a:t>
            </a:r>
            <a:r>
              <a:rPr lang="en-US" sz="1500" dirty="0"/>
              <a:t> Leith		</a:t>
            </a:r>
            <a:r>
              <a:rPr lang="en-US" sz="1500" dirty="0" smtClean="0"/>
              <a:t>      - </a:t>
            </a:r>
            <a:r>
              <a:rPr lang="en-US" sz="1500" dirty="0"/>
              <a:t>TSTT</a:t>
            </a:r>
            <a:endParaRPr lang="en-JM" sz="1500" dirty="0"/>
          </a:p>
          <a:p>
            <a:pPr lvl="1">
              <a:buFont typeface="Wingdings" panose="05000000000000000000" pitchFamily="2" charset="2"/>
              <a:buChar char="Ø"/>
            </a:pPr>
            <a:r>
              <a:rPr lang="en-US" sz="1500" dirty="0"/>
              <a:t>Opal Neil 			</a:t>
            </a:r>
            <a:r>
              <a:rPr lang="en-US" sz="1500" dirty="0" smtClean="0"/>
              <a:t>      - </a:t>
            </a:r>
            <a:r>
              <a:rPr lang="en-US" sz="1500" dirty="0"/>
              <a:t>Columbus Communications</a:t>
            </a:r>
            <a:endParaRPr lang="en-JM" sz="1500" dirty="0"/>
          </a:p>
          <a:p>
            <a:pPr lvl="1">
              <a:buFont typeface="Wingdings" panose="05000000000000000000" pitchFamily="2" charset="2"/>
              <a:buChar char="Ø"/>
            </a:pPr>
            <a:r>
              <a:rPr lang="en-US" sz="1500" dirty="0"/>
              <a:t>Kieran </a:t>
            </a:r>
            <a:r>
              <a:rPr lang="en-US" sz="1500" dirty="0" err="1"/>
              <a:t>Meskell</a:t>
            </a:r>
            <a:r>
              <a:rPr lang="en-US" sz="1500" dirty="0"/>
              <a:t>			</a:t>
            </a:r>
            <a:r>
              <a:rPr lang="en-US" sz="1500" dirty="0" smtClean="0"/>
              <a:t>      - </a:t>
            </a:r>
            <a:r>
              <a:rPr lang="en-US" sz="1500" dirty="0" err="1"/>
              <a:t>Digicel</a:t>
            </a:r>
            <a:endParaRPr lang="en-JM" sz="1500" dirty="0"/>
          </a:p>
          <a:p>
            <a:pPr lvl="1">
              <a:buFont typeface="Wingdings" panose="05000000000000000000" pitchFamily="2" charset="2"/>
              <a:buChar char="Ø"/>
            </a:pPr>
            <a:r>
              <a:rPr lang="en-US" sz="1500" dirty="0"/>
              <a:t>Gloria </a:t>
            </a:r>
            <a:r>
              <a:rPr lang="en-US" sz="1500" dirty="0" err="1"/>
              <a:t>Manzano</a:t>
            </a:r>
            <a:r>
              <a:rPr lang="en-US" sz="1500" dirty="0"/>
              <a:t>		</a:t>
            </a:r>
            <a:r>
              <a:rPr lang="en-US" sz="1500" dirty="0" smtClean="0"/>
              <a:t>      - </a:t>
            </a:r>
            <a:r>
              <a:rPr lang="en-US" sz="1500" dirty="0"/>
              <a:t>CANTO</a:t>
            </a:r>
            <a:endParaRPr lang="en-JM" sz="1500" dirty="0"/>
          </a:p>
          <a:p>
            <a:pPr lvl="1">
              <a:buFont typeface="Wingdings" panose="05000000000000000000" pitchFamily="2" charset="2"/>
              <a:buChar char="Ø"/>
            </a:pPr>
            <a:r>
              <a:rPr lang="en-US" sz="1500" dirty="0"/>
              <a:t>Philip Cross                                             </a:t>
            </a:r>
            <a:r>
              <a:rPr lang="en-US" sz="1500" dirty="0" smtClean="0"/>
              <a:t>             </a:t>
            </a:r>
            <a:r>
              <a:rPr lang="en-US" sz="1500" dirty="0"/>
              <a:t>- </a:t>
            </a:r>
            <a:r>
              <a:rPr lang="en-US" sz="1500" dirty="0" smtClean="0"/>
              <a:t>Consultant</a:t>
            </a:r>
            <a:endParaRPr lang="en-JM" sz="1500" dirty="0"/>
          </a:p>
        </p:txBody>
      </p:sp>
      <p:sp>
        <p:nvSpPr>
          <p:cNvPr id="9218" name="Slide Number Placeholder 3"/>
          <p:cNvSpPr>
            <a:spLocks noGrp="1"/>
          </p:cNvSpPr>
          <p:nvPr>
            <p:ph type="sldNum" sz="quarter" idx="12"/>
          </p:nvPr>
        </p:nvSpPr>
        <p:spPr>
          <a:noFill/>
        </p:spPr>
        <p:txBody>
          <a:bodyPr/>
          <a:lstStyle/>
          <a:p>
            <a:fld id="{A571552D-B504-4ADB-9849-891EA125566E}" type="slidenum">
              <a:rPr lang="en-US" smtClean="0"/>
              <a:pPr/>
              <a:t>3</a:t>
            </a:fld>
            <a:endParaRPr lang="en-US" dirty="0" smtClean="0"/>
          </a:p>
        </p:txBody>
      </p:sp>
      <p:sp>
        <p:nvSpPr>
          <p:cNvPr id="9219" name="Rectangle 2"/>
          <p:cNvSpPr>
            <a:spLocks noGrp="1" noChangeArrowheads="1"/>
          </p:cNvSpPr>
          <p:nvPr>
            <p:ph type="title"/>
          </p:nvPr>
        </p:nvSpPr>
        <p:spPr>
          <a:xfrm>
            <a:off x="457200" y="338328"/>
            <a:ext cx="8534400" cy="1871472"/>
          </a:xfrm>
        </p:spPr>
        <p:txBody>
          <a:bodyPr/>
          <a:lstStyle/>
          <a:p>
            <a:pPr marL="457200" indent="-457200" algn="l" eaLnBrk="1" hangingPunct="1"/>
            <a:r>
              <a:rPr lang="en-US" sz="3200" dirty="0" smtClean="0"/>
              <a:t>Developments in Member </a:t>
            </a:r>
            <a:br>
              <a:rPr lang="en-US" sz="3200" dirty="0" smtClean="0"/>
            </a:br>
            <a:r>
              <a:rPr lang="en-US" sz="3200" dirty="0" smtClean="0"/>
              <a:t>Countries</a:t>
            </a:r>
          </a:p>
        </p:txBody>
      </p:sp>
      <p:pic>
        <p:nvPicPr>
          <p:cNvPr id="5" name="Picture 4" descr="New Logo  13.JPG"/>
          <p:cNvPicPr>
            <a:picLocks noChangeAspect="1" noChangeArrowheads="1"/>
          </p:cNvPicPr>
          <p:nvPr/>
        </p:nvPicPr>
        <p:blipFill>
          <a:blip r:embed="rId3" r:link="rId4" cstate="print"/>
          <a:srcRect/>
          <a:stretch>
            <a:fillRect/>
          </a:stretch>
        </p:blipFill>
        <p:spPr bwMode="auto">
          <a:xfrm>
            <a:off x="6553200" y="0"/>
            <a:ext cx="2590800" cy="914400"/>
          </a:xfrm>
          <a:prstGeom prst="rect">
            <a:avLst/>
          </a:prstGeom>
          <a:noFill/>
          <a:ln w="9525">
            <a:noFill/>
            <a:miter lim="800000"/>
            <a:headEnd/>
            <a:tailEnd/>
          </a:ln>
        </p:spPr>
      </p:pic>
      <p:pic>
        <p:nvPicPr>
          <p:cNvPr id="6" name="Picture 5" descr="C:\Users\CANTOCAN\AppData\Local\Microsoft\Windows\INetCache\Content.Word\canto-logo-Annual-General-Meeting.jpg"/>
          <p:cNvPicPr/>
          <p:nvPr/>
        </p:nvPicPr>
        <p:blipFill>
          <a:blip r:embed="rId5" cstate="print"/>
          <a:srcRect/>
          <a:stretch>
            <a:fillRect/>
          </a:stretch>
        </p:blipFill>
        <p:spPr bwMode="auto">
          <a:xfrm>
            <a:off x="6553200" y="60960"/>
            <a:ext cx="2590800" cy="21488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idx="1"/>
          </p:nvPr>
        </p:nvSpPr>
        <p:spPr>
          <a:xfrm>
            <a:off x="1066801" y="2331372"/>
            <a:ext cx="7010400" cy="4114800"/>
          </a:xfrm>
        </p:spPr>
        <p:txBody>
          <a:bodyPr>
            <a:normAutofit/>
          </a:bodyPr>
          <a:lstStyle/>
          <a:p>
            <a:pPr marL="0" indent="0" eaLnBrk="1" hangingPunct="1">
              <a:buNone/>
            </a:pPr>
            <a:endParaRPr lang="en-US" sz="1600" dirty="0" smtClean="0"/>
          </a:p>
          <a:p>
            <a:pPr lvl="1" eaLnBrk="1" hangingPunct="1"/>
            <a:endParaRPr lang="en-US" sz="1600" dirty="0"/>
          </a:p>
          <a:p>
            <a:pPr lvl="0">
              <a:buFont typeface="Wingdings" panose="05000000000000000000" pitchFamily="2" charset="2"/>
              <a:buChar char="Ø"/>
            </a:pPr>
            <a:r>
              <a:rPr lang="en-US" sz="1800" dirty="0"/>
              <a:t>Preparation for World Radio Conference 2015 (WRC-15</a:t>
            </a:r>
            <a:r>
              <a:rPr lang="en-US" sz="1800" dirty="0" smtClean="0"/>
              <a:t>)</a:t>
            </a:r>
          </a:p>
          <a:p>
            <a:pPr lvl="0">
              <a:buFont typeface="Wingdings" panose="05000000000000000000" pitchFamily="2" charset="2"/>
              <a:buChar char="Ø"/>
            </a:pPr>
            <a:endParaRPr lang="en-JM" sz="1800" dirty="0"/>
          </a:p>
          <a:p>
            <a:pPr lvl="0">
              <a:buFont typeface="Wingdings" panose="05000000000000000000" pitchFamily="2" charset="2"/>
              <a:buChar char="Ø"/>
            </a:pPr>
            <a:r>
              <a:rPr lang="en-US" sz="1800" dirty="0"/>
              <a:t>Response to ECTEL’s Proposal on Universal Service </a:t>
            </a:r>
            <a:r>
              <a:rPr lang="en-US" sz="1800" dirty="0" smtClean="0"/>
              <a:t>Funding</a:t>
            </a:r>
          </a:p>
          <a:p>
            <a:pPr lvl="0">
              <a:buFont typeface="Wingdings" panose="05000000000000000000" pitchFamily="2" charset="2"/>
              <a:buChar char="Ø"/>
            </a:pPr>
            <a:endParaRPr lang="en-JM" sz="1800" dirty="0"/>
          </a:p>
          <a:p>
            <a:pPr lvl="0">
              <a:buFont typeface="Wingdings" panose="05000000000000000000" pitchFamily="2" charset="2"/>
              <a:buChar char="Ø"/>
            </a:pPr>
            <a:r>
              <a:rPr lang="en-US" sz="1800" dirty="0"/>
              <a:t>Steps in consultation process </a:t>
            </a:r>
            <a:endParaRPr lang="en-US" sz="1800" dirty="0" smtClean="0"/>
          </a:p>
          <a:p>
            <a:pPr lvl="0">
              <a:buFont typeface="Wingdings" panose="05000000000000000000" pitchFamily="2" charset="2"/>
              <a:buChar char="Ø"/>
            </a:pPr>
            <a:endParaRPr lang="en-JM" sz="1800" dirty="0"/>
          </a:p>
          <a:p>
            <a:pPr lvl="0">
              <a:buFont typeface="Wingdings" panose="05000000000000000000" pitchFamily="2" charset="2"/>
              <a:buChar char="Ø"/>
            </a:pPr>
            <a:r>
              <a:rPr lang="en-US" sz="1800" dirty="0"/>
              <a:t>Review of Position Paper </a:t>
            </a:r>
            <a:r>
              <a:rPr lang="en-US" sz="1800" dirty="0" smtClean="0"/>
              <a:t> </a:t>
            </a:r>
            <a:r>
              <a:rPr lang="en-US" sz="1800" dirty="0"/>
              <a:t>‘Regulation in the US and EU. Should the Caribbean Follow Suit?</a:t>
            </a:r>
            <a:endParaRPr lang="en-JM" sz="1800" dirty="0"/>
          </a:p>
          <a:p>
            <a:pPr marL="0" indent="0" eaLnBrk="1" hangingPunct="1">
              <a:buNone/>
            </a:pPr>
            <a:endParaRPr lang="en-US" sz="1800" dirty="0" smtClean="0"/>
          </a:p>
          <a:p>
            <a:pPr marL="0" indent="0" eaLnBrk="1" hangingPunct="1">
              <a:buNone/>
            </a:pPr>
            <a:endParaRPr lang="en-US" sz="1800" dirty="0" smtClean="0"/>
          </a:p>
          <a:p>
            <a:pPr marL="0" indent="0">
              <a:buNone/>
            </a:pPr>
            <a:endParaRPr lang="en-US" sz="1800" dirty="0"/>
          </a:p>
          <a:p>
            <a:pPr eaLnBrk="1" hangingPunct="1">
              <a:buFont typeface="Wingdings" pitchFamily="2" charset="2"/>
              <a:buChar char="q"/>
            </a:pPr>
            <a:endParaRPr lang="en-US" sz="1600" dirty="0" smtClean="0"/>
          </a:p>
          <a:p>
            <a:pPr eaLnBrk="1" hangingPunct="1">
              <a:buFont typeface="Wingdings" pitchFamily="2" charset="2"/>
              <a:buNone/>
            </a:pPr>
            <a:endParaRPr lang="en-US" sz="1600" dirty="0" smtClean="0"/>
          </a:p>
          <a:p>
            <a:pPr eaLnBrk="1" hangingPunct="1"/>
            <a:endParaRPr lang="en-US" sz="1600" dirty="0" smtClean="0"/>
          </a:p>
        </p:txBody>
      </p:sp>
      <p:sp>
        <p:nvSpPr>
          <p:cNvPr id="9218" name="Slide Number Placeholder 3"/>
          <p:cNvSpPr>
            <a:spLocks noGrp="1"/>
          </p:cNvSpPr>
          <p:nvPr>
            <p:ph type="sldNum" sz="quarter" idx="12"/>
          </p:nvPr>
        </p:nvSpPr>
        <p:spPr>
          <a:noFill/>
        </p:spPr>
        <p:txBody>
          <a:bodyPr/>
          <a:lstStyle/>
          <a:p>
            <a:fld id="{A571552D-B504-4ADB-9849-891EA125566E}" type="slidenum">
              <a:rPr lang="en-US" smtClean="0"/>
              <a:pPr/>
              <a:t>4</a:t>
            </a:fld>
            <a:endParaRPr lang="en-US" dirty="0" smtClean="0"/>
          </a:p>
        </p:txBody>
      </p:sp>
      <p:sp>
        <p:nvSpPr>
          <p:cNvPr id="9219" name="Rectangle 2"/>
          <p:cNvSpPr>
            <a:spLocks noGrp="1" noChangeArrowheads="1"/>
          </p:cNvSpPr>
          <p:nvPr>
            <p:ph type="title"/>
          </p:nvPr>
        </p:nvSpPr>
        <p:spPr>
          <a:xfrm>
            <a:off x="533400" y="338328"/>
            <a:ext cx="8153400" cy="1871472"/>
          </a:xfrm>
        </p:spPr>
        <p:txBody>
          <a:bodyPr/>
          <a:lstStyle/>
          <a:p>
            <a:pPr marL="457200" indent="-457200" algn="l" eaLnBrk="1" hangingPunct="1"/>
            <a:r>
              <a:rPr lang="en-US" sz="3200" dirty="0" smtClean="0"/>
              <a:t/>
            </a:r>
            <a:br>
              <a:rPr lang="en-US" sz="3200" dirty="0" smtClean="0"/>
            </a:br>
            <a:r>
              <a:rPr lang="en-US" sz="3200" dirty="0" err="1" smtClean="0"/>
              <a:t>Workplan</a:t>
            </a:r>
            <a:r>
              <a:rPr lang="en-US" sz="3200" dirty="0" smtClean="0"/>
              <a:t> 2015</a:t>
            </a:r>
          </a:p>
        </p:txBody>
      </p:sp>
      <p:pic>
        <p:nvPicPr>
          <p:cNvPr id="5" name="Picture 4" descr="New Logo  13.JPG"/>
          <p:cNvPicPr>
            <a:picLocks noChangeAspect="1" noChangeArrowheads="1"/>
          </p:cNvPicPr>
          <p:nvPr/>
        </p:nvPicPr>
        <p:blipFill>
          <a:blip r:embed="rId3" r:link="rId4" cstate="print"/>
          <a:srcRect/>
          <a:stretch>
            <a:fillRect/>
          </a:stretch>
        </p:blipFill>
        <p:spPr bwMode="auto">
          <a:xfrm>
            <a:off x="6553200" y="0"/>
            <a:ext cx="2590800" cy="914400"/>
          </a:xfrm>
          <a:prstGeom prst="rect">
            <a:avLst/>
          </a:prstGeom>
          <a:noFill/>
          <a:ln w="9525">
            <a:noFill/>
            <a:miter lim="800000"/>
            <a:headEnd/>
            <a:tailEnd/>
          </a:ln>
        </p:spPr>
      </p:pic>
      <p:pic>
        <p:nvPicPr>
          <p:cNvPr id="6" name="Picture 5" descr="C:\Users\CANTOCAN\AppData\Local\Microsoft\Windows\INetCache\Content.Word\canto-logo-Annual-General-Meeting.jpg"/>
          <p:cNvPicPr/>
          <p:nvPr/>
        </p:nvPicPr>
        <p:blipFill>
          <a:blip r:embed="rId5" cstate="print"/>
          <a:srcRect/>
          <a:stretch>
            <a:fillRect/>
          </a:stretch>
        </p:blipFill>
        <p:spPr bwMode="auto">
          <a:xfrm>
            <a:off x="6553200" y="60960"/>
            <a:ext cx="2590800" cy="2148840"/>
          </a:xfrm>
          <a:prstGeom prst="rect">
            <a:avLst/>
          </a:prstGeom>
          <a:noFill/>
          <a:ln w="9525">
            <a:noFill/>
            <a:miter lim="800000"/>
            <a:headEnd/>
            <a:tailEnd/>
          </a:ln>
        </p:spPr>
      </p:pic>
    </p:spTree>
    <p:extLst>
      <p:ext uri="{BB962C8B-B14F-4D97-AF65-F5344CB8AC3E}">
        <p14:creationId xmlns:p14="http://schemas.microsoft.com/office/powerpoint/2010/main" val="1748253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idx="1"/>
          </p:nvPr>
        </p:nvSpPr>
        <p:spPr>
          <a:xfrm>
            <a:off x="1066801" y="2331372"/>
            <a:ext cx="7010400" cy="4114800"/>
          </a:xfrm>
        </p:spPr>
        <p:txBody>
          <a:bodyPr>
            <a:normAutofit/>
          </a:bodyPr>
          <a:lstStyle/>
          <a:p>
            <a:pPr marL="0" indent="0" eaLnBrk="1" hangingPunct="1">
              <a:buNone/>
            </a:pPr>
            <a:endParaRPr lang="en-US" sz="1600" dirty="0" smtClean="0"/>
          </a:p>
          <a:p>
            <a:pPr lvl="0">
              <a:buFont typeface="Wingdings" panose="05000000000000000000" pitchFamily="2" charset="2"/>
              <a:buChar char="Ø"/>
            </a:pPr>
            <a:r>
              <a:rPr lang="en-US" dirty="0" smtClean="0"/>
              <a:t>World Radio Conference held every 3-4 years to allocate spectrum to services</a:t>
            </a:r>
            <a:r>
              <a:rPr lang="en-US" dirty="0" smtClean="0"/>
              <a:t>.</a:t>
            </a:r>
            <a:r>
              <a:rPr lang="en-JM" dirty="0"/>
              <a:t> </a:t>
            </a:r>
            <a:endParaRPr lang="en-JM" dirty="0" smtClean="0"/>
          </a:p>
          <a:p>
            <a:pPr lvl="0">
              <a:buFont typeface="Wingdings" panose="05000000000000000000" pitchFamily="2" charset="2"/>
              <a:buChar char="Ø"/>
            </a:pPr>
            <a:endParaRPr lang="en-JM" dirty="0"/>
          </a:p>
          <a:p>
            <a:pPr lvl="0">
              <a:buFont typeface="Wingdings" panose="05000000000000000000" pitchFamily="2" charset="2"/>
              <a:buChar char="Ø"/>
            </a:pPr>
            <a:r>
              <a:rPr lang="en-JM" dirty="0" smtClean="0"/>
              <a:t>It </a:t>
            </a:r>
            <a:r>
              <a:rPr lang="en-JM" dirty="0"/>
              <a:t>is the job of WRC to review and, if necessary, revise the Radio Regulations the international treaty governing the use of the radio-frequency spectrum and the geostationary-satellite and non-geostationary-satellite orbits. </a:t>
            </a:r>
            <a:endParaRPr lang="en-US" dirty="0" smtClean="0"/>
          </a:p>
          <a:p>
            <a:pPr lvl="0">
              <a:buFont typeface="Wingdings" panose="05000000000000000000" pitchFamily="2" charset="2"/>
              <a:buChar char="Ø"/>
            </a:pPr>
            <a:endParaRPr lang="en-JM" dirty="0"/>
          </a:p>
          <a:p>
            <a:pPr marL="0" indent="0" eaLnBrk="1" hangingPunct="1">
              <a:buNone/>
            </a:pPr>
            <a:endParaRPr lang="en-US" sz="1800" dirty="0" smtClean="0"/>
          </a:p>
          <a:p>
            <a:pPr marL="0" indent="0" eaLnBrk="1" hangingPunct="1">
              <a:buNone/>
            </a:pPr>
            <a:endParaRPr lang="en-US" sz="1800" dirty="0" smtClean="0"/>
          </a:p>
          <a:p>
            <a:pPr marL="0" indent="0">
              <a:buNone/>
            </a:pPr>
            <a:endParaRPr lang="en-US" sz="1800" dirty="0"/>
          </a:p>
          <a:p>
            <a:pPr eaLnBrk="1" hangingPunct="1">
              <a:buFont typeface="Wingdings" pitchFamily="2" charset="2"/>
              <a:buChar char="q"/>
            </a:pPr>
            <a:endParaRPr lang="en-US" sz="1600" dirty="0" smtClean="0"/>
          </a:p>
          <a:p>
            <a:pPr eaLnBrk="1" hangingPunct="1">
              <a:buFont typeface="Wingdings" pitchFamily="2" charset="2"/>
              <a:buNone/>
            </a:pPr>
            <a:endParaRPr lang="en-US" sz="1600" dirty="0" smtClean="0"/>
          </a:p>
          <a:p>
            <a:pPr eaLnBrk="1" hangingPunct="1"/>
            <a:endParaRPr lang="en-US" sz="1600" dirty="0" smtClean="0"/>
          </a:p>
        </p:txBody>
      </p:sp>
      <p:sp>
        <p:nvSpPr>
          <p:cNvPr id="9218" name="Slide Number Placeholder 3"/>
          <p:cNvSpPr>
            <a:spLocks noGrp="1"/>
          </p:cNvSpPr>
          <p:nvPr>
            <p:ph type="sldNum" sz="quarter" idx="12"/>
          </p:nvPr>
        </p:nvSpPr>
        <p:spPr>
          <a:noFill/>
        </p:spPr>
        <p:txBody>
          <a:bodyPr/>
          <a:lstStyle/>
          <a:p>
            <a:fld id="{A571552D-B504-4ADB-9849-891EA125566E}" type="slidenum">
              <a:rPr lang="en-US" smtClean="0"/>
              <a:pPr/>
              <a:t>5</a:t>
            </a:fld>
            <a:endParaRPr lang="en-US" dirty="0" smtClean="0"/>
          </a:p>
        </p:txBody>
      </p:sp>
      <p:sp>
        <p:nvSpPr>
          <p:cNvPr id="9219" name="Rectangle 2"/>
          <p:cNvSpPr>
            <a:spLocks noGrp="1" noChangeArrowheads="1"/>
          </p:cNvSpPr>
          <p:nvPr>
            <p:ph type="title"/>
          </p:nvPr>
        </p:nvSpPr>
        <p:spPr>
          <a:xfrm>
            <a:off x="533400" y="338328"/>
            <a:ext cx="8153400" cy="1871472"/>
          </a:xfrm>
        </p:spPr>
        <p:txBody>
          <a:bodyPr/>
          <a:lstStyle/>
          <a:p>
            <a:pPr marL="457200" indent="-457200" algn="l" eaLnBrk="1" hangingPunct="1"/>
            <a:r>
              <a:rPr lang="en-US" sz="3200" dirty="0" smtClean="0"/>
              <a:t/>
            </a:r>
            <a:br>
              <a:rPr lang="en-US" sz="3200" dirty="0" smtClean="0"/>
            </a:br>
            <a:r>
              <a:rPr lang="en-US" sz="3200" dirty="0" smtClean="0"/>
              <a:t>WRC-15</a:t>
            </a:r>
            <a:endParaRPr lang="en-US" sz="3200" dirty="0" smtClean="0"/>
          </a:p>
        </p:txBody>
      </p:sp>
      <p:pic>
        <p:nvPicPr>
          <p:cNvPr id="5" name="Picture 4" descr="New Logo  13.JPG"/>
          <p:cNvPicPr>
            <a:picLocks noChangeAspect="1" noChangeArrowheads="1"/>
          </p:cNvPicPr>
          <p:nvPr/>
        </p:nvPicPr>
        <p:blipFill>
          <a:blip r:embed="rId3" r:link="rId4" cstate="print"/>
          <a:srcRect/>
          <a:stretch>
            <a:fillRect/>
          </a:stretch>
        </p:blipFill>
        <p:spPr bwMode="auto">
          <a:xfrm>
            <a:off x="6553200" y="0"/>
            <a:ext cx="2590800" cy="914400"/>
          </a:xfrm>
          <a:prstGeom prst="rect">
            <a:avLst/>
          </a:prstGeom>
          <a:noFill/>
          <a:ln w="9525">
            <a:noFill/>
            <a:miter lim="800000"/>
            <a:headEnd/>
            <a:tailEnd/>
          </a:ln>
        </p:spPr>
      </p:pic>
      <p:pic>
        <p:nvPicPr>
          <p:cNvPr id="6" name="Picture 5" descr="C:\Users\CANTOCAN\AppData\Local\Microsoft\Windows\INetCache\Content.Word\canto-logo-Annual-General-Meeting.jpg"/>
          <p:cNvPicPr/>
          <p:nvPr/>
        </p:nvPicPr>
        <p:blipFill>
          <a:blip r:embed="rId5" cstate="print"/>
          <a:srcRect/>
          <a:stretch>
            <a:fillRect/>
          </a:stretch>
        </p:blipFill>
        <p:spPr bwMode="auto">
          <a:xfrm>
            <a:off x="6553200" y="60960"/>
            <a:ext cx="2590800" cy="2148840"/>
          </a:xfrm>
          <a:prstGeom prst="rect">
            <a:avLst/>
          </a:prstGeom>
          <a:noFill/>
          <a:ln w="9525">
            <a:noFill/>
            <a:miter lim="800000"/>
            <a:headEnd/>
            <a:tailEnd/>
          </a:ln>
        </p:spPr>
      </p:pic>
    </p:spTree>
    <p:extLst>
      <p:ext uri="{BB962C8B-B14F-4D97-AF65-F5344CB8AC3E}">
        <p14:creationId xmlns:p14="http://schemas.microsoft.com/office/powerpoint/2010/main" val="2913536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idx="1"/>
          </p:nvPr>
        </p:nvSpPr>
        <p:spPr>
          <a:xfrm>
            <a:off x="1066801" y="2331372"/>
            <a:ext cx="7010400" cy="4114800"/>
          </a:xfrm>
        </p:spPr>
        <p:txBody>
          <a:bodyPr>
            <a:normAutofit/>
          </a:bodyPr>
          <a:lstStyle/>
          <a:p>
            <a:pPr marL="0" lvl="0" indent="0">
              <a:buNone/>
            </a:pPr>
            <a:endParaRPr lang="en-JM" sz="1800" dirty="0"/>
          </a:p>
          <a:p>
            <a:pPr lvl="0">
              <a:buFont typeface="Wingdings" panose="05000000000000000000" pitchFamily="2" charset="2"/>
              <a:buChar char="Ø"/>
            </a:pPr>
            <a:r>
              <a:rPr lang="en-US" dirty="0" smtClean="0"/>
              <a:t>Major agenda item for Caribbean, Agenda Item 1.1 </a:t>
            </a:r>
          </a:p>
          <a:p>
            <a:pPr marL="0" lvl="0" indent="0">
              <a:buNone/>
            </a:pPr>
            <a:endParaRPr lang="en-JM" dirty="0"/>
          </a:p>
          <a:p>
            <a:pPr marL="0" indent="0">
              <a:buNone/>
            </a:pPr>
            <a:r>
              <a:rPr lang="en-US" dirty="0"/>
              <a:t>‘</a:t>
            </a:r>
            <a:r>
              <a:rPr lang="en-US" i="1" dirty="0"/>
              <a:t>To consider additional spectrum allocations to the mobile service on a primary basis and identification of additional frequency bands for International Mobile telecommunications and related regulatory provisions, to facilitate the development of terrestrial mobile broadband applications, in accordance with Resolution 233 (WRC-12’</a:t>
            </a:r>
            <a:r>
              <a:rPr lang="en-US" dirty="0"/>
              <a:t> </a:t>
            </a:r>
            <a:endParaRPr lang="en-JM" dirty="0"/>
          </a:p>
          <a:p>
            <a:pPr marL="0" indent="0" eaLnBrk="1" hangingPunct="1">
              <a:buNone/>
            </a:pPr>
            <a:endParaRPr lang="en-US" sz="1800" dirty="0" smtClean="0"/>
          </a:p>
          <a:p>
            <a:pPr marL="0" indent="0" eaLnBrk="1" hangingPunct="1">
              <a:buNone/>
            </a:pPr>
            <a:endParaRPr lang="en-US" sz="1800" dirty="0" smtClean="0"/>
          </a:p>
          <a:p>
            <a:pPr marL="0" indent="0">
              <a:buNone/>
            </a:pPr>
            <a:endParaRPr lang="en-US" sz="1800" dirty="0"/>
          </a:p>
          <a:p>
            <a:pPr eaLnBrk="1" hangingPunct="1">
              <a:buFont typeface="Wingdings" pitchFamily="2" charset="2"/>
              <a:buChar char="q"/>
            </a:pPr>
            <a:endParaRPr lang="en-US" sz="1600" dirty="0" smtClean="0"/>
          </a:p>
          <a:p>
            <a:pPr eaLnBrk="1" hangingPunct="1">
              <a:buFont typeface="Wingdings" pitchFamily="2" charset="2"/>
              <a:buNone/>
            </a:pPr>
            <a:endParaRPr lang="en-US" sz="1600" dirty="0" smtClean="0"/>
          </a:p>
          <a:p>
            <a:pPr eaLnBrk="1" hangingPunct="1"/>
            <a:endParaRPr lang="en-US" sz="1600" dirty="0" smtClean="0"/>
          </a:p>
        </p:txBody>
      </p:sp>
      <p:sp>
        <p:nvSpPr>
          <p:cNvPr id="9218" name="Slide Number Placeholder 3"/>
          <p:cNvSpPr>
            <a:spLocks noGrp="1"/>
          </p:cNvSpPr>
          <p:nvPr>
            <p:ph type="sldNum" sz="quarter" idx="12"/>
          </p:nvPr>
        </p:nvSpPr>
        <p:spPr>
          <a:noFill/>
        </p:spPr>
        <p:txBody>
          <a:bodyPr/>
          <a:lstStyle/>
          <a:p>
            <a:fld id="{A571552D-B504-4ADB-9849-891EA125566E}" type="slidenum">
              <a:rPr lang="en-US" smtClean="0"/>
              <a:pPr/>
              <a:t>6</a:t>
            </a:fld>
            <a:endParaRPr lang="en-US" dirty="0" smtClean="0"/>
          </a:p>
        </p:txBody>
      </p:sp>
      <p:sp>
        <p:nvSpPr>
          <p:cNvPr id="9219" name="Rectangle 2"/>
          <p:cNvSpPr>
            <a:spLocks noGrp="1" noChangeArrowheads="1"/>
          </p:cNvSpPr>
          <p:nvPr>
            <p:ph type="title"/>
          </p:nvPr>
        </p:nvSpPr>
        <p:spPr>
          <a:xfrm>
            <a:off x="533400" y="338328"/>
            <a:ext cx="8153400" cy="1871472"/>
          </a:xfrm>
        </p:spPr>
        <p:txBody>
          <a:bodyPr/>
          <a:lstStyle/>
          <a:p>
            <a:pPr marL="457200" indent="-457200" algn="l" eaLnBrk="1" hangingPunct="1"/>
            <a:r>
              <a:rPr lang="en-US" sz="3200" dirty="0" smtClean="0"/>
              <a:t/>
            </a:r>
            <a:br>
              <a:rPr lang="en-US" sz="3200" dirty="0" smtClean="0"/>
            </a:br>
            <a:r>
              <a:rPr lang="en-US" sz="3200" dirty="0" smtClean="0"/>
              <a:t>WRC-15 – Agenda Item 1.1</a:t>
            </a:r>
          </a:p>
        </p:txBody>
      </p:sp>
      <p:pic>
        <p:nvPicPr>
          <p:cNvPr id="5" name="Picture 4" descr="New Logo  13.JPG"/>
          <p:cNvPicPr>
            <a:picLocks noChangeAspect="1" noChangeArrowheads="1"/>
          </p:cNvPicPr>
          <p:nvPr/>
        </p:nvPicPr>
        <p:blipFill>
          <a:blip r:embed="rId3" r:link="rId4" cstate="print"/>
          <a:srcRect/>
          <a:stretch>
            <a:fillRect/>
          </a:stretch>
        </p:blipFill>
        <p:spPr bwMode="auto">
          <a:xfrm>
            <a:off x="6553200" y="0"/>
            <a:ext cx="2590800" cy="914400"/>
          </a:xfrm>
          <a:prstGeom prst="rect">
            <a:avLst/>
          </a:prstGeom>
          <a:noFill/>
          <a:ln w="9525">
            <a:noFill/>
            <a:miter lim="800000"/>
            <a:headEnd/>
            <a:tailEnd/>
          </a:ln>
        </p:spPr>
      </p:pic>
      <p:pic>
        <p:nvPicPr>
          <p:cNvPr id="6" name="Picture 5" descr="C:\Users\CANTOCAN\AppData\Local\Microsoft\Windows\INetCache\Content.Word\canto-logo-Annual-General-Meeting.jpg"/>
          <p:cNvPicPr/>
          <p:nvPr/>
        </p:nvPicPr>
        <p:blipFill>
          <a:blip r:embed="rId5" cstate="print"/>
          <a:srcRect/>
          <a:stretch>
            <a:fillRect/>
          </a:stretch>
        </p:blipFill>
        <p:spPr bwMode="auto">
          <a:xfrm>
            <a:off x="6553200" y="60960"/>
            <a:ext cx="2590800" cy="2148840"/>
          </a:xfrm>
          <a:prstGeom prst="rect">
            <a:avLst/>
          </a:prstGeom>
          <a:noFill/>
          <a:ln w="9525">
            <a:noFill/>
            <a:miter lim="800000"/>
            <a:headEnd/>
            <a:tailEnd/>
          </a:ln>
        </p:spPr>
      </p:pic>
    </p:spTree>
    <p:extLst>
      <p:ext uri="{BB962C8B-B14F-4D97-AF65-F5344CB8AC3E}">
        <p14:creationId xmlns:p14="http://schemas.microsoft.com/office/powerpoint/2010/main" val="1887054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idx="1"/>
          </p:nvPr>
        </p:nvSpPr>
        <p:spPr>
          <a:xfrm>
            <a:off x="838200" y="2135363"/>
            <a:ext cx="7010400" cy="4114800"/>
          </a:xfrm>
        </p:spPr>
        <p:txBody>
          <a:bodyPr>
            <a:normAutofit fontScale="92500" lnSpcReduction="10000"/>
          </a:bodyPr>
          <a:lstStyle/>
          <a:p>
            <a:pPr marL="0" indent="0" eaLnBrk="1" hangingPunct="1">
              <a:buNone/>
            </a:pPr>
            <a:endParaRPr lang="en-US" sz="1600" dirty="0" smtClean="0"/>
          </a:p>
          <a:p>
            <a:pPr marL="0" lvl="0" indent="0">
              <a:buNone/>
            </a:pPr>
            <a:r>
              <a:rPr lang="en-US" sz="1800" dirty="0" smtClean="0"/>
              <a:t>Feb 2015 - Position </a:t>
            </a:r>
            <a:r>
              <a:rPr lang="en-US" sz="1800" dirty="0"/>
              <a:t>Paper on </a:t>
            </a:r>
            <a:r>
              <a:rPr lang="en-US" sz="1800" dirty="0" smtClean="0"/>
              <a:t>WRC-15 </a:t>
            </a:r>
            <a:r>
              <a:rPr lang="en-US" sz="1800" dirty="0"/>
              <a:t>sent to ministers and </a:t>
            </a:r>
            <a:r>
              <a:rPr lang="en-US" sz="1800" dirty="0" smtClean="0"/>
              <a:t>regulators. CANTO urged governments to:</a:t>
            </a:r>
          </a:p>
          <a:p>
            <a:pPr marL="0" lvl="0" indent="0">
              <a:buNone/>
            </a:pPr>
            <a:endParaRPr lang="en-US" sz="1800" dirty="0"/>
          </a:p>
          <a:p>
            <a:pPr>
              <a:buFont typeface="Wingdings" panose="05000000000000000000" pitchFamily="2" charset="2"/>
              <a:buChar char="Ø"/>
            </a:pPr>
            <a:r>
              <a:rPr lang="en-US" sz="1800" dirty="0" smtClean="0"/>
              <a:t>Collaborate </a:t>
            </a:r>
            <a:r>
              <a:rPr lang="en-US" sz="1800" dirty="0"/>
              <a:t>with industry to prepare for WRC-15. </a:t>
            </a:r>
            <a:endParaRPr lang="en-US" sz="1800" dirty="0" smtClean="0"/>
          </a:p>
          <a:p>
            <a:pPr>
              <a:buFont typeface="Wingdings" panose="05000000000000000000" pitchFamily="2" charset="2"/>
              <a:buChar char="Ø"/>
            </a:pPr>
            <a:endParaRPr lang="en-JM" sz="1800" dirty="0"/>
          </a:p>
          <a:p>
            <a:pPr>
              <a:buFont typeface="Wingdings" panose="05000000000000000000" pitchFamily="2" charset="2"/>
              <a:buChar char="Ø"/>
            </a:pPr>
            <a:r>
              <a:rPr lang="en-US" sz="1800" dirty="0" smtClean="0"/>
              <a:t> </a:t>
            </a:r>
            <a:r>
              <a:rPr lang="en-US" sz="1800" dirty="0" err="1"/>
              <a:t>Priortise</a:t>
            </a:r>
            <a:r>
              <a:rPr lang="en-US" sz="1800" dirty="0"/>
              <a:t> preparation for WRC which occurs once every 3-4 years and attend WRC-15, including by proxy. </a:t>
            </a:r>
            <a:endParaRPr lang="en-US" sz="1800" dirty="0" smtClean="0"/>
          </a:p>
          <a:p>
            <a:pPr>
              <a:buFont typeface="Wingdings" panose="05000000000000000000" pitchFamily="2" charset="2"/>
              <a:buChar char="Ø"/>
            </a:pPr>
            <a:endParaRPr lang="en-JM" sz="1800" dirty="0"/>
          </a:p>
          <a:p>
            <a:pPr>
              <a:buFont typeface="Wingdings" panose="05000000000000000000" pitchFamily="2" charset="2"/>
              <a:buChar char="Ø"/>
            </a:pPr>
            <a:r>
              <a:rPr lang="en-US" sz="1800" dirty="0" smtClean="0"/>
              <a:t> </a:t>
            </a:r>
            <a:r>
              <a:rPr lang="en-US" sz="1800" dirty="0"/>
              <a:t>Attend CITEL (Inter-American Telecommunication Commission) meetings in person or by proxy. </a:t>
            </a:r>
            <a:endParaRPr lang="en-US" sz="1800" dirty="0" smtClean="0"/>
          </a:p>
          <a:p>
            <a:pPr>
              <a:buFont typeface="Wingdings" panose="05000000000000000000" pitchFamily="2" charset="2"/>
              <a:buChar char="Ø"/>
            </a:pPr>
            <a:endParaRPr lang="en-JM" sz="1800" dirty="0"/>
          </a:p>
          <a:p>
            <a:pPr>
              <a:buFont typeface="Wingdings" panose="05000000000000000000" pitchFamily="2" charset="2"/>
              <a:buChar char="Ø"/>
            </a:pPr>
            <a:r>
              <a:rPr lang="en-US" sz="1800" dirty="0" smtClean="0"/>
              <a:t>Support </a:t>
            </a:r>
            <a:r>
              <a:rPr lang="en-US" sz="1800" dirty="0"/>
              <a:t>proposals at CITEL and ITU (International Telecommunications Union) which will make more mobile spectrum available to the Caribbean.</a:t>
            </a:r>
            <a:endParaRPr lang="en-JM" sz="1800" dirty="0"/>
          </a:p>
          <a:p>
            <a:pPr marL="0" lvl="0" indent="0">
              <a:buNone/>
            </a:pPr>
            <a:endParaRPr lang="en-US" sz="1800" dirty="0" smtClean="0"/>
          </a:p>
          <a:p>
            <a:pPr marL="0" lvl="0" indent="0">
              <a:buNone/>
            </a:pPr>
            <a:endParaRPr lang="en-JM" sz="1800" dirty="0"/>
          </a:p>
          <a:p>
            <a:pPr marL="0" indent="0" eaLnBrk="1" hangingPunct="1">
              <a:buNone/>
            </a:pPr>
            <a:endParaRPr lang="en-US" sz="1800" dirty="0" smtClean="0"/>
          </a:p>
          <a:p>
            <a:pPr marL="0" indent="0" eaLnBrk="1" hangingPunct="1">
              <a:buNone/>
            </a:pPr>
            <a:endParaRPr lang="en-US" sz="1800" dirty="0" smtClean="0"/>
          </a:p>
          <a:p>
            <a:pPr marL="0" indent="0">
              <a:buNone/>
            </a:pPr>
            <a:endParaRPr lang="en-US" sz="1800" dirty="0"/>
          </a:p>
          <a:p>
            <a:pPr eaLnBrk="1" hangingPunct="1">
              <a:buFont typeface="Wingdings" pitchFamily="2" charset="2"/>
              <a:buChar char="q"/>
            </a:pPr>
            <a:endParaRPr lang="en-US" sz="1600" dirty="0" smtClean="0"/>
          </a:p>
          <a:p>
            <a:pPr eaLnBrk="1" hangingPunct="1">
              <a:buFont typeface="Wingdings" pitchFamily="2" charset="2"/>
              <a:buNone/>
            </a:pPr>
            <a:endParaRPr lang="en-US" sz="1600" dirty="0" smtClean="0"/>
          </a:p>
          <a:p>
            <a:pPr eaLnBrk="1" hangingPunct="1"/>
            <a:endParaRPr lang="en-US" sz="1600" dirty="0" smtClean="0"/>
          </a:p>
        </p:txBody>
      </p:sp>
      <p:sp>
        <p:nvSpPr>
          <p:cNvPr id="9218" name="Slide Number Placeholder 3"/>
          <p:cNvSpPr>
            <a:spLocks noGrp="1"/>
          </p:cNvSpPr>
          <p:nvPr>
            <p:ph type="sldNum" sz="quarter" idx="12"/>
          </p:nvPr>
        </p:nvSpPr>
        <p:spPr>
          <a:noFill/>
        </p:spPr>
        <p:txBody>
          <a:bodyPr/>
          <a:lstStyle/>
          <a:p>
            <a:fld id="{A571552D-B504-4ADB-9849-891EA125566E}" type="slidenum">
              <a:rPr lang="en-US" smtClean="0"/>
              <a:pPr/>
              <a:t>7</a:t>
            </a:fld>
            <a:endParaRPr lang="en-US" dirty="0" smtClean="0"/>
          </a:p>
        </p:txBody>
      </p:sp>
      <p:sp>
        <p:nvSpPr>
          <p:cNvPr id="9219" name="Rectangle 2"/>
          <p:cNvSpPr>
            <a:spLocks noGrp="1" noChangeArrowheads="1"/>
          </p:cNvSpPr>
          <p:nvPr>
            <p:ph type="title"/>
          </p:nvPr>
        </p:nvSpPr>
        <p:spPr>
          <a:xfrm>
            <a:off x="533400" y="338328"/>
            <a:ext cx="8153400" cy="1871472"/>
          </a:xfrm>
        </p:spPr>
        <p:txBody>
          <a:bodyPr/>
          <a:lstStyle/>
          <a:p>
            <a:pPr marL="457200" indent="-457200" algn="l" eaLnBrk="1" hangingPunct="1"/>
            <a:r>
              <a:rPr lang="en-US" sz="3200" dirty="0" smtClean="0"/>
              <a:t/>
            </a:r>
            <a:br>
              <a:rPr lang="en-US" sz="3200" dirty="0" smtClean="0"/>
            </a:br>
            <a:r>
              <a:rPr lang="en-US" sz="3200" dirty="0" smtClean="0"/>
              <a:t>WRC-15 – Accomplished </a:t>
            </a:r>
          </a:p>
        </p:txBody>
      </p:sp>
      <p:pic>
        <p:nvPicPr>
          <p:cNvPr id="5" name="Picture 4" descr="New Logo  13.JPG"/>
          <p:cNvPicPr>
            <a:picLocks noChangeAspect="1" noChangeArrowheads="1"/>
          </p:cNvPicPr>
          <p:nvPr/>
        </p:nvPicPr>
        <p:blipFill>
          <a:blip r:embed="rId3" r:link="rId4" cstate="print"/>
          <a:srcRect/>
          <a:stretch>
            <a:fillRect/>
          </a:stretch>
        </p:blipFill>
        <p:spPr bwMode="auto">
          <a:xfrm>
            <a:off x="6553200" y="0"/>
            <a:ext cx="2590800" cy="914400"/>
          </a:xfrm>
          <a:prstGeom prst="rect">
            <a:avLst/>
          </a:prstGeom>
          <a:noFill/>
          <a:ln w="9525">
            <a:noFill/>
            <a:miter lim="800000"/>
            <a:headEnd/>
            <a:tailEnd/>
          </a:ln>
        </p:spPr>
      </p:pic>
      <p:pic>
        <p:nvPicPr>
          <p:cNvPr id="6" name="Picture 5" descr="C:\Users\CANTOCAN\AppData\Local\Microsoft\Windows\INetCache\Content.Word\canto-logo-Annual-General-Meeting.jpg"/>
          <p:cNvPicPr/>
          <p:nvPr/>
        </p:nvPicPr>
        <p:blipFill>
          <a:blip r:embed="rId5" cstate="print"/>
          <a:srcRect/>
          <a:stretch>
            <a:fillRect/>
          </a:stretch>
        </p:blipFill>
        <p:spPr bwMode="auto">
          <a:xfrm>
            <a:off x="6553200" y="60960"/>
            <a:ext cx="2590800" cy="2148840"/>
          </a:xfrm>
          <a:prstGeom prst="rect">
            <a:avLst/>
          </a:prstGeom>
          <a:noFill/>
          <a:ln w="9525">
            <a:noFill/>
            <a:miter lim="800000"/>
            <a:headEnd/>
            <a:tailEnd/>
          </a:ln>
        </p:spPr>
      </p:pic>
    </p:spTree>
    <p:extLst>
      <p:ext uri="{BB962C8B-B14F-4D97-AF65-F5344CB8AC3E}">
        <p14:creationId xmlns:p14="http://schemas.microsoft.com/office/powerpoint/2010/main" val="2320829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idx="1"/>
          </p:nvPr>
        </p:nvSpPr>
        <p:spPr>
          <a:xfrm>
            <a:off x="838200" y="2135363"/>
            <a:ext cx="7010400" cy="4114800"/>
          </a:xfrm>
        </p:spPr>
        <p:txBody>
          <a:bodyPr>
            <a:normAutofit lnSpcReduction="10000"/>
          </a:bodyPr>
          <a:lstStyle/>
          <a:p>
            <a:pPr marL="0" indent="0">
              <a:buNone/>
            </a:pPr>
            <a:r>
              <a:rPr lang="en-JM" sz="1600" b="1" u="sng" dirty="0" smtClean="0"/>
              <a:t>NOTE</a:t>
            </a:r>
          </a:p>
          <a:p>
            <a:pPr marL="0" indent="0">
              <a:buNone/>
            </a:pPr>
            <a:endParaRPr lang="en-JM" sz="1600" dirty="0"/>
          </a:p>
          <a:p>
            <a:pPr>
              <a:buFont typeface="Wingdings" panose="05000000000000000000" pitchFamily="2" charset="2"/>
              <a:buChar char="Ø"/>
            </a:pPr>
            <a:r>
              <a:rPr lang="en-JM" sz="1600" dirty="0" smtClean="0"/>
              <a:t>The </a:t>
            </a:r>
            <a:r>
              <a:rPr lang="en-JM" sz="1600" dirty="0"/>
              <a:t>International Radio Regulations divides the world into three ITU regions for the purposes of managing the global radio spectrum. </a:t>
            </a:r>
            <a:endParaRPr lang="en-JM" sz="1600" dirty="0" smtClean="0"/>
          </a:p>
          <a:p>
            <a:pPr>
              <a:buFont typeface="Wingdings" panose="05000000000000000000" pitchFamily="2" charset="2"/>
              <a:buChar char="Ø"/>
            </a:pPr>
            <a:endParaRPr lang="en-JM" sz="1600" dirty="0"/>
          </a:p>
          <a:p>
            <a:pPr>
              <a:buFont typeface="Wingdings" panose="05000000000000000000" pitchFamily="2" charset="2"/>
              <a:buChar char="Ø"/>
            </a:pPr>
            <a:r>
              <a:rPr lang="en-JM" sz="1600" dirty="0" smtClean="0"/>
              <a:t>Each </a:t>
            </a:r>
            <a:r>
              <a:rPr lang="en-JM" sz="1600" dirty="0"/>
              <a:t>region has its own set of frequency allocations and a regional body which coordinates and presents the position of the member countries at the </a:t>
            </a:r>
            <a:r>
              <a:rPr lang="en-JM" sz="1600" dirty="0" smtClean="0"/>
              <a:t>WRC-15. </a:t>
            </a:r>
          </a:p>
          <a:p>
            <a:pPr>
              <a:buFont typeface="Wingdings" panose="05000000000000000000" pitchFamily="2" charset="2"/>
              <a:buChar char="Ø"/>
            </a:pPr>
            <a:endParaRPr lang="en-JM" sz="1600" dirty="0"/>
          </a:p>
          <a:p>
            <a:pPr>
              <a:buFont typeface="Wingdings" panose="05000000000000000000" pitchFamily="2" charset="2"/>
              <a:buChar char="Ø"/>
            </a:pPr>
            <a:r>
              <a:rPr lang="en-JM" sz="1600" dirty="0" smtClean="0"/>
              <a:t>The regional  </a:t>
            </a:r>
            <a:r>
              <a:rPr lang="en-JM" sz="1600" dirty="0"/>
              <a:t>body </a:t>
            </a:r>
            <a:r>
              <a:rPr lang="en-JM" sz="1600" dirty="0" smtClean="0"/>
              <a:t>for our region,  </a:t>
            </a:r>
            <a:r>
              <a:rPr lang="en-JM" sz="1600" dirty="0"/>
              <a:t>Region </a:t>
            </a:r>
            <a:r>
              <a:rPr lang="en-JM" sz="1600" dirty="0" smtClean="0"/>
              <a:t>2, </a:t>
            </a:r>
            <a:r>
              <a:rPr lang="en-JM" sz="1600" dirty="0"/>
              <a:t>is CITEL (Inter-American Telecommunication Commission). CITEL is </a:t>
            </a:r>
            <a:r>
              <a:rPr lang="en-JM" sz="1600" dirty="0" smtClean="0"/>
              <a:t>the </a:t>
            </a:r>
            <a:r>
              <a:rPr lang="en-JM" sz="1600" dirty="0"/>
              <a:t>telecommunications/ICT advisory body of Organization of American States. </a:t>
            </a:r>
            <a:endParaRPr lang="en-JM" sz="1600" dirty="0" smtClean="0"/>
          </a:p>
          <a:p>
            <a:pPr>
              <a:buFont typeface="Wingdings" panose="05000000000000000000" pitchFamily="2" charset="2"/>
              <a:buChar char="Ø"/>
            </a:pPr>
            <a:endParaRPr lang="en-JM" sz="1600" dirty="0"/>
          </a:p>
          <a:p>
            <a:pPr>
              <a:buFont typeface="Wingdings" panose="05000000000000000000" pitchFamily="2" charset="2"/>
              <a:buChar char="Ø"/>
            </a:pPr>
            <a:r>
              <a:rPr lang="en-JM" sz="1600" dirty="0" smtClean="0"/>
              <a:t>Geography - the </a:t>
            </a:r>
            <a:r>
              <a:rPr lang="en-JM" sz="1600" dirty="0"/>
              <a:t>Caribbean, North and South America and Pacific (East of the International Date Line) are located in Region 2. </a:t>
            </a:r>
            <a:endParaRPr lang="en-US" sz="1600" dirty="0" smtClean="0"/>
          </a:p>
        </p:txBody>
      </p:sp>
      <p:sp>
        <p:nvSpPr>
          <p:cNvPr id="9218" name="Slide Number Placeholder 3"/>
          <p:cNvSpPr>
            <a:spLocks noGrp="1"/>
          </p:cNvSpPr>
          <p:nvPr>
            <p:ph type="sldNum" sz="quarter" idx="12"/>
          </p:nvPr>
        </p:nvSpPr>
        <p:spPr>
          <a:noFill/>
        </p:spPr>
        <p:txBody>
          <a:bodyPr/>
          <a:lstStyle/>
          <a:p>
            <a:fld id="{A571552D-B504-4ADB-9849-891EA125566E}" type="slidenum">
              <a:rPr lang="en-US" smtClean="0"/>
              <a:pPr/>
              <a:t>8</a:t>
            </a:fld>
            <a:endParaRPr lang="en-US" dirty="0" smtClean="0"/>
          </a:p>
        </p:txBody>
      </p:sp>
      <p:sp>
        <p:nvSpPr>
          <p:cNvPr id="9219" name="Rectangle 2"/>
          <p:cNvSpPr>
            <a:spLocks noGrp="1" noChangeArrowheads="1"/>
          </p:cNvSpPr>
          <p:nvPr>
            <p:ph type="title"/>
          </p:nvPr>
        </p:nvSpPr>
        <p:spPr>
          <a:xfrm>
            <a:off x="533400" y="338328"/>
            <a:ext cx="8153400" cy="1871472"/>
          </a:xfrm>
        </p:spPr>
        <p:txBody>
          <a:bodyPr/>
          <a:lstStyle/>
          <a:p>
            <a:pPr marL="457200" indent="-457200" algn="l" eaLnBrk="1" hangingPunct="1"/>
            <a:r>
              <a:rPr lang="en-US" sz="3200" dirty="0" smtClean="0"/>
              <a:t/>
            </a:r>
            <a:br>
              <a:rPr lang="en-US" sz="3200" dirty="0" smtClean="0"/>
            </a:br>
            <a:r>
              <a:rPr lang="en-US" sz="3200" dirty="0" smtClean="0"/>
              <a:t>WRC-15 – </a:t>
            </a:r>
            <a:r>
              <a:rPr lang="en-US" sz="3200" dirty="0" smtClean="0"/>
              <a:t>CITEL?</a:t>
            </a:r>
            <a:endParaRPr lang="en-US" sz="3200" dirty="0" smtClean="0"/>
          </a:p>
        </p:txBody>
      </p:sp>
      <p:pic>
        <p:nvPicPr>
          <p:cNvPr id="5" name="Picture 4" descr="New Logo  13.JPG"/>
          <p:cNvPicPr>
            <a:picLocks noChangeAspect="1" noChangeArrowheads="1"/>
          </p:cNvPicPr>
          <p:nvPr/>
        </p:nvPicPr>
        <p:blipFill>
          <a:blip r:embed="rId3" r:link="rId4" cstate="print"/>
          <a:srcRect/>
          <a:stretch>
            <a:fillRect/>
          </a:stretch>
        </p:blipFill>
        <p:spPr bwMode="auto">
          <a:xfrm>
            <a:off x="6553200" y="0"/>
            <a:ext cx="2590800" cy="914400"/>
          </a:xfrm>
          <a:prstGeom prst="rect">
            <a:avLst/>
          </a:prstGeom>
          <a:noFill/>
          <a:ln w="9525">
            <a:noFill/>
            <a:miter lim="800000"/>
            <a:headEnd/>
            <a:tailEnd/>
          </a:ln>
        </p:spPr>
      </p:pic>
      <p:pic>
        <p:nvPicPr>
          <p:cNvPr id="6" name="Picture 5" descr="C:\Users\CANTOCAN\AppData\Local\Microsoft\Windows\INetCache\Content.Word\canto-logo-Annual-General-Meeting.jpg"/>
          <p:cNvPicPr/>
          <p:nvPr/>
        </p:nvPicPr>
        <p:blipFill>
          <a:blip r:embed="rId5" cstate="print"/>
          <a:srcRect/>
          <a:stretch>
            <a:fillRect/>
          </a:stretch>
        </p:blipFill>
        <p:spPr bwMode="auto">
          <a:xfrm>
            <a:off x="6553200" y="60960"/>
            <a:ext cx="2590800" cy="2148840"/>
          </a:xfrm>
          <a:prstGeom prst="rect">
            <a:avLst/>
          </a:prstGeom>
          <a:noFill/>
          <a:ln w="9525">
            <a:noFill/>
            <a:miter lim="800000"/>
            <a:headEnd/>
            <a:tailEnd/>
          </a:ln>
        </p:spPr>
      </p:pic>
    </p:spTree>
    <p:extLst>
      <p:ext uri="{BB962C8B-B14F-4D97-AF65-F5344CB8AC3E}">
        <p14:creationId xmlns:p14="http://schemas.microsoft.com/office/powerpoint/2010/main" val="4181315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idx="1"/>
          </p:nvPr>
        </p:nvSpPr>
        <p:spPr>
          <a:xfrm>
            <a:off x="838200" y="2135363"/>
            <a:ext cx="7010400" cy="4114800"/>
          </a:xfrm>
        </p:spPr>
        <p:txBody>
          <a:bodyPr>
            <a:normAutofit lnSpcReduction="10000"/>
          </a:bodyPr>
          <a:lstStyle/>
          <a:p>
            <a:pPr marL="0" indent="0" eaLnBrk="1" hangingPunct="1">
              <a:buNone/>
            </a:pPr>
            <a:endParaRPr lang="en-US" sz="1600" dirty="0" smtClean="0"/>
          </a:p>
          <a:p>
            <a:pPr marL="0" lvl="0" indent="0">
              <a:buNone/>
            </a:pPr>
            <a:r>
              <a:rPr lang="en-US" sz="1800" u="sng" dirty="0" smtClean="0"/>
              <a:t>March / June 2015 </a:t>
            </a:r>
            <a:r>
              <a:rPr lang="en-US" sz="1800" dirty="0" smtClean="0"/>
              <a:t>- Letters sent </a:t>
            </a:r>
            <a:r>
              <a:rPr lang="en-US" sz="1800" dirty="0"/>
              <a:t>to ministers and </a:t>
            </a:r>
            <a:r>
              <a:rPr lang="en-US" sz="1800" dirty="0" smtClean="0"/>
              <a:t>regulators:</a:t>
            </a:r>
          </a:p>
          <a:p>
            <a:pPr marL="0" lvl="0" indent="0">
              <a:buNone/>
            </a:pPr>
            <a:endParaRPr lang="en-US" sz="1800" dirty="0"/>
          </a:p>
          <a:p>
            <a:pPr lvl="0">
              <a:buFont typeface="Wingdings" panose="05000000000000000000" pitchFamily="2" charset="2"/>
              <a:buChar char="Ø"/>
            </a:pPr>
            <a:r>
              <a:rPr lang="en-US" sz="1800" dirty="0" smtClean="0"/>
              <a:t> Urged participation  </a:t>
            </a:r>
            <a:r>
              <a:rPr lang="en-US" sz="1800" dirty="0"/>
              <a:t>in the WRC-15 </a:t>
            </a:r>
            <a:r>
              <a:rPr lang="en-US" sz="1800" dirty="0" smtClean="0"/>
              <a:t>proceeding</a:t>
            </a:r>
          </a:p>
          <a:p>
            <a:pPr lvl="0">
              <a:buFont typeface="Wingdings" panose="05000000000000000000" pitchFamily="2" charset="2"/>
              <a:buChar char="Ø"/>
            </a:pPr>
            <a:endParaRPr lang="en-US" sz="1800" dirty="0"/>
          </a:p>
          <a:p>
            <a:pPr lvl="0">
              <a:buFont typeface="Wingdings" panose="05000000000000000000" pitchFamily="2" charset="2"/>
              <a:buChar char="Ø"/>
            </a:pPr>
            <a:r>
              <a:rPr lang="en-US" sz="1800" dirty="0" smtClean="0"/>
              <a:t> Encouraged </a:t>
            </a:r>
            <a:r>
              <a:rPr lang="en-US" sz="1800" dirty="0"/>
              <a:t>support </a:t>
            </a:r>
            <a:r>
              <a:rPr lang="en-US" sz="1800" dirty="0" smtClean="0"/>
              <a:t>for </a:t>
            </a:r>
            <a:r>
              <a:rPr lang="en-US" sz="1800" dirty="0"/>
              <a:t>assignment of 470MHz – 698 MHz to mobile and offering such support as CANTO could provide</a:t>
            </a:r>
            <a:r>
              <a:rPr lang="en-US" sz="1800" dirty="0" smtClean="0"/>
              <a:t>.</a:t>
            </a:r>
          </a:p>
          <a:p>
            <a:pPr marL="0" lvl="0" indent="0">
              <a:buNone/>
            </a:pPr>
            <a:endParaRPr lang="en-US" sz="1800" dirty="0" smtClean="0"/>
          </a:p>
          <a:p>
            <a:pPr marL="0" lvl="0" indent="0">
              <a:buNone/>
            </a:pPr>
            <a:r>
              <a:rPr lang="en-US" sz="1800" u="sng" dirty="0" smtClean="0"/>
              <a:t>March </a:t>
            </a:r>
            <a:r>
              <a:rPr lang="en-US" sz="1800" dirty="0" smtClean="0"/>
              <a:t>- representation </a:t>
            </a:r>
            <a:r>
              <a:rPr lang="en-US" sz="1800" dirty="0"/>
              <a:t>at the penultimate CITEL preparatory meeting on WRC-15 in Colombia.</a:t>
            </a:r>
          </a:p>
          <a:p>
            <a:pPr marL="0" lvl="0" indent="0">
              <a:buNone/>
            </a:pPr>
            <a:endParaRPr lang="en-US" sz="1800" dirty="0" smtClean="0"/>
          </a:p>
          <a:p>
            <a:pPr marL="0" lvl="0" indent="0">
              <a:buNone/>
            </a:pPr>
            <a:r>
              <a:rPr lang="en-US" sz="1800" u="sng" dirty="0" smtClean="0"/>
              <a:t>June 2015 </a:t>
            </a:r>
            <a:r>
              <a:rPr lang="en-US" sz="1800" dirty="0" smtClean="0"/>
              <a:t>–  Promoted support for 470 MHz—698 MHZ for assignment to mobile at </a:t>
            </a:r>
            <a:r>
              <a:rPr lang="en-US" sz="1800" dirty="0"/>
              <a:t>CTU WRC 15 – Preparatory </a:t>
            </a:r>
            <a:r>
              <a:rPr lang="en-US" sz="1800" dirty="0" smtClean="0"/>
              <a:t>Meeting at which </a:t>
            </a:r>
            <a:r>
              <a:rPr lang="en-US" sz="1800" dirty="0"/>
              <a:t>CTU, CITEL, GSMA and the Amateur Radio Group were </a:t>
            </a:r>
            <a:r>
              <a:rPr lang="en-US" sz="1800" dirty="0" smtClean="0"/>
              <a:t>present.</a:t>
            </a:r>
          </a:p>
          <a:p>
            <a:pPr marL="0" indent="0" eaLnBrk="1" hangingPunct="1">
              <a:buNone/>
            </a:pPr>
            <a:endParaRPr lang="en-US" sz="1800" dirty="0" smtClean="0"/>
          </a:p>
          <a:p>
            <a:pPr marL="0" indent="0">
              <a:buNone/>
            </a:pPr>
            <a:endParaRPr lang="en-US" sz="1800" dirty="0"/>
          </a:p>
          <a:p>
            <a:pPr eaLnBrk="1" hangingPunct="1">
              <a:buFont typeface="Wingdings" pitchFamily="2" charset="2"/>
              <a:buChar char="q"/>
            </a:pPr>
            <a:endParaRPr lang="en-US" sz="1600" dirty="0" smtClean="0"/>
          </a:p>
          <a:p>
            <a:pPr eaLnBrk="1" hangingPunct="1">
              <a:buFont typeface="Wingdings" pitchFamily="2" charset="2"/>
              <a:buNone/>
            </a:pPr>
            <a:endParaRPr lang="en-US" sz="1600" dirty="0" smtClean="0"/>
          </a:p>
          <a:p>
            <a:pPr eaLnBrk="1" hangingPunct="1"/>
            <a:endParaRPr lang="en-US" sz="1600" dirty="0" smtClean="0"/>
          </a:p>
        </p:txBody>
      </p:sp>
      <p:sp>
        <p:nvSpPr>
          <p:cNvPr id="9218" name="Slide Number Placeholder 3"/>
          <p:cNvSpPr>
            <a:spLocks noGrp="1"/>
          </p:cNvSpPr>
          <p:nvPr>
            <p:ph type="sldNum" sz="quarter" idx="12"/>
          </p:nvPr>
        </p:nvSpPr>
        <p:spPr>
          <a:noFill/>
        </p:spPr>
        <p:txBody>
          <a:bodyPr/>
          <a:lstStyle/>
          <a:p>
            <a:fld id="{A571552D-B504-4ADB-9849-891EA125566E}" type="slidenum">
              <a:rPr lang="en-US" smtClean="0"/>
              <a:pPr/>
              <a:t>9</a:t>
            </a:fld>
            <a:endParaRPr lang="en-US" dirty="0" smtClean="0"/>
          </a:p>
        </p:txBody>
      </p:sp>
      <p:sp>
        <p:nvSpPr>
          <p:cNvPr id="9219" name="Rectangle 2"/>
          <p:cNvSpPr>
            <a:spLocks noGrp="1" noChangeArrowheads="1"/>
          </p:cNvSpPr>
          <p:nvPr>
            <p:ph type="title"/>
          </p:nvPr>
        </p:nvSpPr>
        <p:spPr>
          <a:xfrm>
            <a:off x="533400" y="338328"/>
            <a:ext cx="8153400" cy="1871472"/>
          </a:xfrm>
        </p:spPr>
        <p:txBody>
          <a:bodyPr/>
          <a:lstStyle/>
          <a:p>
            <a:pPr marL="457200" indent="-457200" algn="l" eaLnBrk="1" hangingPunct="1"/>
            <a:r>
              <a:rPr lang="en-US" sz="3200" dirty="0" smtClean="0"/>
              <a:t/>
            </a:r>
            <a:br>
              <a:rPr lang="en-US" sz="3200" dirty="0" smtClean="0"/>
            </a:br>
            <a:r>
              <a:rPr lang="en-US" sz="3200" dirty="0" smtClean="0"/>
              <a:t>WRC-15 – Accomplished </a:t>
            </a:r>
          </a:p>
        </p:txBody>
      </p:sp>
      <p:pic>
        <p:nvPicPr>
          <p:cNvPr id="5" name="Picture 4" descr="New Logo  13.JPG"/>
          <p:cNvPicPr>
            <a:picLocks noChangeAspect="1" noChangeArrowheads="1"/>
          </p:cNvPicPr>
          <p:nvPr/>
        </p:nvPicPr>
        <p:blipFill>
          <a:blip r:embed="rId3" r:link="rId4" cstate="print"/>
          <a:srcRect/>
          <a:stretch>
            <a:fillRect/>
          </a:stretch>
        </p:blipFill>
        <p:spPr bwMode="auto">
          <a:xfrm>
            <a:off x="6553200" y="0"/>
            <a:ext cx="2590800" cy="914400"/>
          </a:xfrm>
          <a:prstGeom prst="rect">
            <a:avLst/>
          </a:prstGeom>
          <a:noFill/>
          <a:ln w="9525">
            <a:noFill/>
            <a:miter lim="800000"/>
            <a:headEnd/>
            <a:tailEnd/>
          </a:ln>
        </p:spPr>
      </p:pic>
      <p:pic>
        <p:nvPicPr>
          <p:cNvPr id="6" name="Picture 5" descr="C:\Users\CANTOCAN\AppData\Local\Microsoft\Windows\INetCache\Content.Word\canto-logo-Annual-General-Meeting.jpg"/>
          <p:cNvPicPr/>
          <p:nvPr/>
        </p:nvPicPr>
        <p:blipFill>
          <a:blip r:embed="rId5" cstate="print"/>
          <a:srcRect/>
          <a:stretch>
            <a:fillRect/>
          </a:stretch>
        </p:blipFill>
        <p:spPr bwMode="auto">
          <a:xfrm>
            <a:off x="6553200" y="60960"/>
            <a:ext cx="2590800" cy="2148840"/>
          </a:xfrm>
          <a:prstGeom prst="rect">
            <a:avLst/>
          </a:prstGeom>
          <a:noFill/>
          <a:ln w="9525">
            <a:noFill/>
            <a:miter lim="800000"/>
            <a:headEnd/>
            <a:tailEnd/>
          </a:ln>
        </p:spPr>
      </p:pic>
    </p:spTree>
    <p:extLst>
      <p:ext uri="{BB962C8B-B14F-4D97-AF65-F5344CB8AC3E}">
        <p14:creationId xmlns:p14="http://schemas.microsoft.com/office/powerpoint/2010/main" val="18231071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5924</TotalTime>
  <Words>996</Words>
  <Application>Microsoft Office PowerPoint</Application>
  <PresentationFormat>On-screen Show (4:3)</PresentationFormat>
  <Paragraphs>251</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Candara</vt:lpstr>
      <vt:lpstr>Symbol</vt:lpstr>
      <vt:lpstr>Wingdings</vt:lpstr>
      <vt:lpstr>Waveform</vt:lpstr>
      <vt:lpstr>    Regulatory &amp; Emerging Technologies Committee  AGM Report 2015 Calendar Year  </vt:lpstr>
      <vt:lpstr> Terms of Reference</vt:lpstr>
      <vt:lpstr>Developments in Member  Countries</vt:lpstr>
      <vt:lpstr> Workplan 2015</vt:lpstr>
      <vt:lpstr> WRC-15</vt:lpstr>
      <vt:lpstr> WRC-15 – Agenda Item 1.1</vt:lpstr>
      <vt:lpstr> WRC-15 – Accomplished </vt:lpstr>
      <vt:lpstr> WRC-15 – CITEL?</vt:lpstr>
      <vt:lpstr> WRC-15 – Accomplished </vt:lpstr>
      <vt:lpstr> WRC-15 – Accomplished </vt:lpstr>
      <vt:lpstr> WRC-15 – Results</vt:lpstr>
      <vt:lpstr> WRC-15 – Results at ITU</vt:lpstr>
      <vt:lpstr>ECTEL and Universal Service </vt:lpstr>
      <vt:lpstr> Other Issues</vt:lpstr>
      <vt:lpstr> Workplan 2016</vt:lpstr>
      <vt:lpstr> Workplan 2016</vt:lpstr>
      <vt:lpstr> Value Proposition</vt:lpstr>
      <vt:lpstr> </vt:lpstr>
    </vt:vector>
  </TitlesOfParts>
  <Company>TSTT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&amp; Emerging Technologies Committee</dc:title>
  <dc:creator>TSTT</dc:creator>
  <cp:lastModifiedBy>Sutherland-Campbell, Melesia</cp:lastModifiedBy>
  <cp:revision>229</cp:revision>
  <cp:lastPrinted>2013-07-10T21:01:57Z</cp:lastPrinted>
  <dcterms:created xsi:type="dcterms:W3CDTF">2006-01-30T17:41:40Z</dcterms:created>
  <dcterms:modified xsi:type="dcterms:W3CDTF">2016-02-02T16:54:54Z</dcterms:modified>
</cp:coreProperties>
</file>