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9" r:id="rId3"/>
    <p:sldId id="278" r:id="rId4"/>
    <p:sldId id="258" r:id="rId5"/>
    <p:sldId id="279" r:id="rId6"/>
    <p:sldId id="282" r:id="rId7"/>
    <p:sldId id="280" r:id="rId8"/>
    <p:sldId id="281" r:id="rId9"/>
    <p:sldId id="277" r:id="rId10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76975" autoAdjust="0"/>
  </p:normalViewPr>
  <p:slideViewPr>
    <p:cSldViewPr>
      <p:cViewPr varScale="1">
        <p:scale>
          <a:sx n="105" d="100"/>
          <a:sy n="105" d="100"/>
        </p:scale>
        <p:origin x="12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6" y="288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6DE1141-C5B7-4367-9240-7DE90ECEAE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324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64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66622D-0FF3-41EE-AD7E-474F515ACB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478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437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344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654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118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063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6705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1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608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11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16CDA5-E559-4581-ADB7-ECAD8C93431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CB0EE-DE2C-4304-804D-46B8FAB7AA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4D446-B9D3-4827-BBD9-AB19715233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96FC1-2F7E-4D48-9711-8978D1DD1D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306BE7-A51E-4202-A316-B78DDCF5B61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B1862-8059-4165-B378-E5B62E90F5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90C92-DD6A-4B53-BCBA-128780C7EB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A1BF7-B002-41EA-9F02-9FBC1C5F67C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56C4A-46CA-4D20-8C48-EB885C53C6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15993-412C-4B8F-9865-9D268341D6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3DDFD-9A26-414D-A887-E52C0207F6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3405E62-7A3F-453B-A33C-6D9597F1C4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2.jpg@01CBD2A5.BDFE2F6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848600" cy="17526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4800" dirty="0"/>
              <a:t> </a:t>
            </a:r>
            <a:br>
              <a:rPr lang="en-US" sz="4800" dirty="0"/>
            </a:br>
            <a:r>
              <a:rPr lang="en-US" sz="4800" dirty="0" smtClean="0">
                <a:solidFill>
                  <a:schemeClr val="tx1"/>
                </a:solidFill>
              </a:rPr>
              <a:t>REGULATORY &amp; EMERGING TECHNOLOGIES </a:t>
            </a:r>
            <a:r>
              <a:rPr lang="en-US" sz="4800" dirty="0">
                <a:solidFill>
                  <a:schemeClr val="tx1"/>
                </a:solidFill>
              </a:rPr>
              <a:t>COMMITTEE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7924800" cy="1981200"/>
          </a:xfrm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Chairman </a:t>
            </a:r>
            <a:r>
              <a:rPr lang="en-US" dirty="0" smtClean="0">
                <a:solidFill>
                  <a:schemeClr val="tx1"/>
                </a:solidFill>
              </a:rPr>
              <a:t>– </a:t>
            </a:r>
            <a:r>
              <a:rPr lang="en-US" dirty="0" err="1" smtClean="0">
                <a:solidFill>
                  <a:schemeClr val="tx1"/>
                </a:solidFill>
              </a:rPr>
              <a:t>Melesia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Sutherland</a:t>
            </a: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Vice Chairman – </a:t>
            </a:r>
            <a:r>
              <a:rPr lang="en-US" dirty="0" err="1" smtClean="0">
                <a:solidFill>
                  <a:schemeClr val="tx1"/>
                </a:solidFill>
              </a:rPr>
              <a:t>Delreo</a:t>
            </a:r>
            <a:r>
              <a:rPr lang="en-US" dirty="0" smtClean="0">
                <a:solidFill>
                  <a:schemeClr val="tx1"/>
                </a:solidFill>
              </a:rPr>
              <a:t> Newman </a:t>
            </a:r>
            <a:endParaRPr lang="en-US" dirty="0">
              <a:solidFill>
                <a:schemeClr val="tx1"/>
              </a:solidFill>
            </a:endParaRP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Board Committee Champion  </a:t>
            </a:r>
            <a:r>
              <a:rPr lang="en-US" dirty="0" smtClean="0">
                <a:solidFill>
                  <a:schemeClr val="tx1"/>
                </a:solidFill>
              </a:rPr>
              <a:t>– </a:t>
            </a:r>
            <a:r>
              <a:rPr lang="en-US" dirty="0" smtClean="0">
                <a:solidFill>
                  <a:schemeClr val="tx1"/>
                </a:solidFill>
              </a:rPr>
              <a:t>Director </a:t>
            </a:r>
            <a:r>
              <a:rPr lang="en-US" dirty="0" err="1" smtClean="0">
                <a:solidFill>
                  <a:schemeClr val="tx1"/>
                </a:solidFill>
              </a:rPr>
              <a:t>Melesia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Sutherland</a:t>
            </a:r>
            <a:endParaRPr lang="en-US" dirty="0">
              <a:solidFill>
                <a:schemeClr val="tx1"/>
              </a:solidFill>
            </a:endParaRP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January </a:t>
            </a:r>
            <a:r>
              <a:rPr lang="en-US" dirty="0" smtClean="0">
                <a:solidFill>
                  <a:schemeClr val="tx1"/>
                </a:solidFill>
              </a:rPr>
              <a:t>31, 2017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1066801" y="2135363"/>
            <a:ext cx="7010400" cy="4114800"/>
          </a:xfrm>
        </p:spPr>
        <p:txBody>
          <a:bodyPr/>
          <a:lstStyle/>
          <a:p>
            <a:pPr eaLnBrk="1" hangingPunct="1"/>
            <a:endParaRPr lang="en-US" sz="1800" dirty="0"/>
          </a:p>
          <a:p>
            <a:pPr eaLnBrk="1" hangingPunct="1"/>
            <a:endParaRPr lang="en-US" sz="1800" dirty="0"/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dirty="0" smtClean="0"/>
              <a:t> 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keep abreast of developments in member countries</a:t>
            </a:r>
            <a:endParaRPr lang="en-JM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priortise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issues and concerns of members related to regulatory developments and emerging technologies</a:t>
            </a:r>
            <a:endParaRPr lang="en-JM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 CANTO’s position on emerging issues for approval by the Board</a:t>
            </a:r>
            <a:endParaRPr lang="en-JM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Identify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areas for capacity development</a:t>
            </a:r>
            <a:endParaRPr lang="en-US" sz="1800" b="1" dirty="0" smtClean="0"/>
          </a:p>
          <a:p>
            <a:pPr marL="301943" lvl="1" indent="0" eaLnBrk="1" hangingPunct="1">
              <a:buNone/>
            </a:pPr>
            <a:endParaRPr lang="en-US" sz="1800" dirty="0"/>
          </a:p>
          <a:p>
            <a:pPr marL="0" indent="0" eaLnBrk="1" hangingPunct="1">
              <a:buNone/>
            </a:pPr>
            <a:r>
              <a:rPr lang="en-US" sz="1800" dirty="0"/>
              <a:t> </a:t>
            </a:r>
          </a:p>
          <a:p>
            <a:pPr marL="571500" indent="-571500" eaLnBrk="1" hangingPunct="1">
              <a:buNone/>
            </a:pPr>
            <a:endParaRPr lang="en-US" sz="2600" dirty="0"/>
          </a:p>
          <a:p>
            <a:pPr marL="990600" lvl="1" indent="-533400" eaLnBrk="1" hangingPunct="1"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E34FDC-5397-40DE-A886-C2E5F57DB5A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1527175"/>
          </a:xfrm>
        </p:spPr>
        <p:txBody>
          <a:bodyPr/>
          <a:lstStyle/>
          <a:p>
            <a:pPr eaLnBrk="1" hangingPunct="1"/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tx1"/>
                </a:solidFill>
              </a:rPr>
              <a:t>Terms of Reference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477000" y="0"/>
            <a:ext cx="2667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1066801" y="2135363"/>
            <a:ext cx="7010400" cy="4114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sz="1800" dirty="0"/>
          </a:p>
          <a:p>
            <a:r>
              <a:rPr lang="en-US" sz="1800" dirty="0"/>
              <a:t>Melesia Sutherland (Chair)                  </a:t>
            </a:r>
            <a:r>
              <a:rPr lang="en-US" sz="1800" dirty="0" smtClean="0"/>
              <a:t>	   - </a:t>
            </a:r>
            <a:r>
              <a:rPr lang="en-US" sz="1800" dirty="0" smtClean="0"/>
              <a:t>Cable &amp; Wireless, Antigua</a:t>
            </a:r>
            <a:endParaRPr lang="en-JM" sz="1800" dirty="0"/>
          </a:p>
          <a:p>
            <a:r>
              <a:rPr lang="en-US" sz="1800" dirty="0"/>
              <a:t>Mr. </a:t>
            </a:r>
            <a:r>
              <a:rPr lang="en-US" sz="1800" dirty="0" err="1"/>
              <a:t>Delreo</a:t>
            </a:r>
            <a:r>
              <a:rPr lang="en-US" sz="1800" dirty="0"/>
              <a:t> Newman (Vice Chair)	 </a:t>
            </a:r>
            <a:r>
              <a:rPr lang="en-US" sz="1800" dirty="0" smtClean="0"/>
              <a:t>  - ATN</a:t>
            </a:r>
          </a:p>
          <a:p>
            <a:r>
              <a:rPr lang="en-US" sz="1800" dirty="0" smtClean="0"/>
              <a:t>Gloria </a:t>
            </a:r>
            <a:r>
              <a:rPr lang="en-US" sz="1800" dirty="0" err="1" smtClean="0"/>
              <a:t>Manzano</a:t>
            </a:r>
            <a:r>
              <a:rPr lang="en-US" sz="1800" dirty="0" smtClean="0"/>
              <a:t> (Secretary)            	   - CANTO</a:t>
            </a:r>
          </a:p>
          <a:p>
            <a:r>
              <a:rPr lang="en-US" sz="1800" dirty="0" smtClean="0"/>
              <a:t>Francois Sutton                                    	  - APUA</a:t>
            </a:r>
            <a:endParaRPr lang="en-JM" sz="1800" dirty="0"/>
          </a:p>
          <a:p>
            <a:r>
              <a:rPr lang="en-US" sz="1800" dirty="0" smtClean="0"/>
              <a:t>Christa </a:t>
            </a:r>
            <a:r>
              <a:rPr lang="en-US" sz="1800" dirty="0" err="1"/>
              <a:t>Onika</a:t>
            </a:r>
            <a:r>
              <a:rPr lang="en-US" sz="1800" dirty="0"/>
              <a:t> Leith	 </a:t>
            </a:r>
            <a:r>
              <a:rPr lang="en-US" sz="1800" dirty="0" smtClean="0"/>
              <a:t>             	  - </a:t>
            </a:r>
            <a:r>
              <a:rPr lang="en-US" sz="1800" dirty="0"/>
              <a:t>TSTT</a:t>
            </a:r>
            <a:endParaRPr lang="en-JM" sz="1800" dirty="0"/>
          </a:p>
          <a:p>
            <a:r>
              <a:rPr lang="en-US" sz="1800" dirty="0"/>
              <a:t>Opal Neil 		</a:t>
            </a:r>
            <a:r>
              <a:rPr lang="en-US" sz="1800" dirty="0" smtClean="0"/>
              <a:t>- Cable &amp; Wireless Communications</a:t>
            </a:r>
            <a:endParaRPr lang="en-JM" sz="1800" dirty="0"/>
          </a:p>
          <a:p>
            <a:r>
              <a:rPr lang="en-US" sz="1800" dirty="0"/>
              <a:t>Kieran </a:t>
            </a:r>
            <a:r>
              <a:rPr lang="en-US" sz="1800" dirty="0" err="1"/>
              <a:t>Meskell</a:t>
            </a:r>
            <a:r>
              <a:rPr lang="en-US" sz="1800" dirty="0"/>
              <a:t>		</a:t>
            </a:r>
            <a:r>
              <a:rPr lang="en-US" sz="1800" dirty="0" smtClean="0"/>
              <a:t>                 	   - </a:t>
            </a:r>
            <a:r>
              <a:rPr lang="en-US" sz="1800" dirty="0" err="1"/>
              <a:t>Digicel</a:t>
            </a:r>
            <a:endParaRPr lang="en-JM" sz="1800" dirty="0"/>
          </a:p>
          <a:p>
            <a:r>
              <a:rPr lang="en-US" sz="1800" dirty="0" smtClean="0"/>
              <a:t>Ian McCain</a:t>
            </a:r>
            <a:r>
              <a:rPr lang="en-US" sz="1800" dirty="0"/>
              <a:t>		</a:t>
            </a:r>
            <a:r>
              <a:rPr lang="en-US" sz="1800" dirty="0" smtClean="0"/>
              <a:t>               	   - Fujitsu</a:t>
            </a:r>
            <a:endParaRPr lang="en-JM" sz="1800" dirty="0"/>
          </a:p>
          <a:p>
            <a:r>
              <a:rPr lang="en-US" sz="1800" dirty="0"/>
              <a:t>Philip Cross                                            </a:t>
            </a:r>
            <a:r>
              <a:rPr lang="en-US" sz="1800" dirty="0" smtClean="0"/>
              <a:t>	  </a:t>
            </a:r>
            <a:r>
              <a:rPr lang="en-US" sz="1800" dirty="0"/>
              <a:t>- Consultant</a:t>
            </a:r>
            <a:endParaRPr lang="en-JM" sz="1800" dirty="0"/>
          </a:p>
          <a:p>
            <a:pPr eaLnBrk="1" hangingPunct="1"/>
            <a:endParaRPr lang="en-US" sz="1800" dirty="0"/>
          </a:p>
          <a:p>
            <a:pPr marL="0" indent="0" eaLnBrk="1" hangingPunct="1">
              <a:buNone/>
            </a:pPr>
            <a:r>
              <a:rPr lang="en-US" sz="1800" b="1" dirty="0"/>
              <a:t>  </a:t>
            </a:r>
          </a:p>
          <a:p>
            <a:pPr marL="301943" lvl="1" indent="0" eaLnBrk="1" hangingPunct="1">
              <a:buNone/>
            </a:pPr>
            <a:endParaRPr lang="en-US" sz="1800" dirty="0"/>
          </a:p>
          <a:p>
            <a:pPr marL="0" indent="0" eaLnBrk="1" hangingPunct="1">
              <a:buNone/>
            </a:pPr>
            <a:r>
              <a:rPr lang="en-US" sz="1800" dirty="0"/>
              <a:t> </a:t>
            </a:r>
          </a:p>
          <a:p>
            <a:pPr marL="571500" indent="-571500" eaLnBrk="1" hangingPunct="1">
              <a:buNone/>
            </a:pPr>
            <a:endParaRPr lang="en-US" sz="2600" dirty="0"/>
          </a:p>
          <a:p>
            <a:pPr marL="990600" lvl="1" indent="-533400" eaLnBrk="1" hangingPunct="1"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E34FDC-5397-40DE-A886-C2E5F57DB5A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1527175"/>
          </a:xfrm>
        </p:spPr>
        <p:txBody>
          <a:bodyPr/>
          <a:lstStyle/>
          <a:p>
            <a:pPr eaLnBrk="1" hangingPunct="1"/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chemeClr val="tx1"/>
                </a:solidFill>
              </a:rPr>
              <a:t>Core team members</a:t>
            </a: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477000" y="0"/>
            <a:ext cx="2667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4253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112951"/>
            <a:ext cx="7010400" cy="41148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1800" b="1" dirty="0" smtClean="0"/>
              <a:t>TOP THREE ISSUES:</a:t>
            </a:r>
          </a:p>
          <a:p>
            <a:pPr marL="0" indent="0" eaLnBrk="1" hangingPunct="1">
              <a:buNone/>
            </a:pPr>
            <a:endParaRPr lang="en-US" sz="1800" dirty="0" smtClean="0"/>
          </a:p>
          <a:p>
            <a:r>
              <a:rPr lang="en-US" sz="1800" dirty="0" smtClean="0"/>
              <a:t>Universal Service Funding – Increase in funding from operators being contemplated by ECTEL (Eastern Caribbean Telecommunications Authority)</a:t>
            </a:r>
          </a:p>
          <a:p>
            <a:endParaRPr lang="en-US" sz="1800" dirty="0"/>
          </a:p>
          <a:p>
            <a:r>
              <a:rPr lang="en-US" sz="1800" dirty="0" smtClean="0"/>
              <a:t>Net Neutrality – Creation of a level playing field for OTTs and traditional telecommunications providers.</a:t>
            </a:r>
          </a:p>
          <a:p>
            <a:endParaRPr lang="en-US" sz="1800" dirty="0"/>
          </a:p>
          <a:p>
            <a:r>
              <a:rPr lang="en-US" sz="1800" dirty="0" smtClean="0"/>
              <a:t>Cybersecurity – Management of risk as more services and data are accessed and reside on the internet. Burgeoning interest in this area.</a:t>
            </a:r>
            <a:endParaRPr lang="en-US" sz="1800" dirty="0"/>
          </a:p>
          <a:p>
            <a:pPr marL="0" indent="0" eaLnBrk="1" hangingPunct="1">
              <a:buNone/>
            </a:pPr>
            <a:endParaRPr lang="en-US" sz="1600" dirty="0"/>
          </a:p>
          <a:p>
            <a:pPr lvl="1" eaLnBrk="1" hangingPunct="1"/>
            <a:endParaRPr lang="en-US" sz="1600" dirty="0"/>
          </a:p>
          <a:p>
            <a:pPr eaLnBrk="1" hangingPunct="1"/>
            <a:endParaRPr lang="en-US" sz="1800" dirty="0"/>
          </a:p>
          <a:p>
            <a:pPr>
              <a:buFont typeface="Wingdings" pitchFamily="2" charset="2"/>
              <a:buChar char="q"/>
            </a:pPr>
            <a:endParaRPr lang="en-US" sz="1800" dirty="0"/>
          </a:p>
          <a:p>
            <a:pPr eaLnBrk="1" hangingPunct="1">
              <a:buFont typeface="Wingdings" pitchFamily="2" charset="2"/>
              <a:buChar char="q"/>
            </a:pPr>
            <a:endParaRPr lang="en-US" sz="1800" dirty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566672"/>
          </a:xfrm>
        </p:spPr>
        <p:txBody>
          <a:bodyPr/>
          <a:lstStyle/>
          <a:p>
            <a:pPr marL="457200" indent="-457200" eaLnBrk="1" hangingPunct="1"/>
            <a:r>
              <a:rPr lang="en-US" sz="3200" dirty="0"/>
              <a:t>	 </a:t>
            </a:r>
            <a:r>
              <a:rPr lang="en-US" sz="3200" dirty="0" err="1" smtClean="0">
                <a:solidFill>
                  <a:schemeClr val="tx1"/>
                </a:solidFill>
              </a:rPr>
              <a:t>Workplan</a:t>
            </a:r>
            <a:r>
              <a:rPr lang="en-US" sz="3200" dirty="0" smtClean="0">
                <a:solidFill>
                  <a:schemeClr val="tx1"/>
                </a:solidFill>
              </a:rPr>
              <a:t> 2016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112951"/>
            <a:ext cx="7010400" cy="41148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</a:pPr>
            <a:r>
              <a:rPr lang="en-US" sz="1800" b="1" dirty="0" smtClean="0"/>
              <a:t>Several Regulatory issues have been addressed at the Board </a:t>
            </a:r>
            <a:r>
              <a:rPr lang="en-US" sz="1800" b="1" dirty="0" smtClean="0"/>
              <a:t>level. The </a:t>
            </a:r>
            <a:r>
              <a:rPr lang="en-US" sz="1800" b="1" dirty="0" smtClean="0"/>
              <a:t>Chair of the Committee,  being a Board Director, was present to </a:t>
            </a:r>
            <a:r>
              <a:rPr lang="en-US" sz="1800" b="1" dirty="0" smtClean="0"/>
              <a:t>represent </a:t>
            </a:r>
            <a:r>
              <a:rPr lang="en-US" sz="1800" b="1" dirty="0" smtClean="0"/>
              <a:t>and champion the work of the Committee. These are:</a:t>
            </a:r>
          </a:p>
          <a:p>
            <a:pPr marL="0" indent="0" eaLnBrk="1" hangingPunct="1">
              <a:buNone/>
            </a:pPr>
            <a:endParaRPr lang="en-US" sz="1800" dirty="0" smtClean="0"/>
          </a:p>
          <a:p>
            <a:r>
              <a:rPr lang="en-US" sz="1800" dirty="0" smtClean="0"/>
              <a:t>CANTO ‘ </a:t>
            </a:r>
            <a:r>
              <a:rPr lang="en-US" sz="1800" i="1" dirty="0" smtClean="0"/>
              <a:t>Code of Practice on Safeguarding the Open Internet</a:t>
            </a:r>
            <a:r>
              <a:rPr lang="en-US" sz="1800" dirty="0" smtClean="0"/>
              <a:t>’ published May 2016.</a:t>
            </a:r>
          </a:p>
          <a:p>
            <a:endParaRPr lang="en-US" sz="1800" dirty="0"/>
          </a:p>
          <a:p>
            <a:pPr lvl="1"/>
            <a:r>
              <a:rPr lang="en-JM" sz="1600" dirty="0"/>
              <a:t>Based on the principles of self-regulation, the Code promotes constant dialogue with all stakeholders and encourages good business practices. </a:t>
            </a:r>
            <a:endParaRPr lang="en-JM" sz="1600" dirty="0" smtClean="0"/>
          </a:p>
          <a:p>
            <a:endParaRPr lang="en-JM" sz="1800" dirty="0"/>
          </a:p>
          <a:p>
            <a:pPr lvl="1"/>
            <a:r>
              <a:rPr lang="en-US" sz="1600" dirty="0"/>
              <a:t>general principle that legal content, applications and services, should not be blocked.  </a:t>
            </a:r>
            <a:endParaRPr lang="en-US" sz="1600" dirty="0" smtClean="0"/>
          </a:p>
          <a:p>
            <a:endParaRPr lang="en-US" sz="1800" dirty="0"/>
          </a:p>
          <a:p>
            <a:pPr lvl="1"/>
            <a:r>
              <a:rPr lang="en-US" sz="1600" dirty="0" smtClean="0"/>
              <a:t>Balances </a:t>
            </a:r>
            <a:r>
              <a:rPr lang="en-US" sz="1600" dirty="0"/>
              <a:t>the needs and freedoms of end users and content providers with the requirement of Operators to run their </a:t>
            </a:r>
            <a:r>
              <a:rPr lang="en-US" sz="1600" dirty="0" smtClean="0"/>
              <a:t>networks.</a:t>
            </a:r>
            <a:endParaRPr lang="en-US" sz="1600" dirty="0"/>
          </a:p>
          <a:p>
            <a:pPr>
              <a:buFont typeface="Wingdings" pitchFamily="2" charset="2"/>
              <a:buChar char="q"/>
            </a:pPr>
            <a:endParaRPr lang="en-US" sz="1800" dirty="0"/>
          </a:p>
          <a:p>
            <a:pPr eaLnBrk="1" hangingPunct="1">
              <a:buFont typeface="Wingdings" pitchFamily="2" charset="2"/>
              <a:buChar char="q"/>
            </a:pPr>
            <a:endParaRPr lang="en-US" sz="1800" dirty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/>
          <a:lstStyle/>
          <a:p>
            <a:pPr marL="457200" indent="-457200" eaLnBrk="1" hangingPunct="1"/>
            <a:r>
              <a:rPr lang="en-US" sz="3200" dirty="0"/>
              <a:t>	 </a:t>
            </a:r>
            <a:r>
              <a:rPr lang="en-US" sz="3200" dirty="0" smtClean="0">
                <a:solidFill>
                  <a:schemeClr val="tx1"/>
                </a:solidFill>
              </a:rPr>
              <a:t>What Have we Done – 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Influence Other Policies</a:t>
            </a:r>
            <a:br>
              <a:rPr lang="en-US" sz="3200" dirty="0" smtClean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449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112951"/>
            <a:ext cx="7010400" cy="4114800"/>
          </a:xfrm>
        </p:spPr>
        <p:txBody>
          <a:bodyPr>
            <a:normAutofit fontScale="85000" lnSpcReduction="10000"/>
          </a:bodyPr>
          <a:lstStyle/>
          <a:p>
            <a:pPr marL="0" indent="0" eaLnBrk="1" hangingPunct="1">
              <a:buNone/>
            </a:pPr>
            <a:r>
              <a:rPr lang="en-US" sz="1800" b="1" dirty="0" smtClean="0"/>
              <a:t>Several Regulatory issues have been addressed at the Board </a:t>
            </a:r>
            <a:r>
              <a:rPr lang="en-US" sz="1800" b="1" dirty="0" smtClean="0"/>
              <a:t>level. The </a:t>
            </a:r>
            <a:r>
              <a:rPr lang="en-US" sz="1800" b="1" dirty="0" smtClean="0"/>
              <a:t>Chair of the Committee,  being a Board Director, was present to represent and champion the work of the Committee. These are:</a:t>
            </a:r>
          </a:p>
          <a:p>
            <a:pPr marL="0" indent="0" eaLnBrk="1" hangingPunct="1">
              <a:buNone/>
            </a:pPr>
            <a:endParaRPr lang="en-US" sz="1800" dirty="0" smtClean="0"/>
          </a:p>
          <a:p>
            <a:r>
              <a:rPr lang="en-US" sz="1800" dirty="0" smtClean="0"/>
              <a:t>‘ CANTO Responds to ‘</a:t>
            </a:r>
            <a:r>
              <a:rPr lang="en-US" sz="1800" i="1" dirty="0" smtClean="0"/>
              <a:t>ECTEL Moving Ahead With Net Neutrality</a:t>
            </a:r>
            <a:r>
              <a:rPr lang="en-US" sz="1800" dirty="0" smtClean="0"/>
              <a:t>’ published November 11, 2016.  Included excerpt from Paper on </a:t>
            </a:r>
            <a:r>
              <a:rPr lang="en-JM" sz="1800" i="1" dirty="0"/>
              <a:t>'Incentivising Broadband Investment in the Caribbean </a:t>
            </a:r>
            <a:r>
              <a:rPr lang="en-JM" sz="1800" i="1" dirty="0" smtClean="0"/>
              <a:t>Region</a:t>
            </a:r>
            <a:r>
              <a:rPr lang="en-JM" sz="1800" dirty="0" smtClean="0"/>
              <a:t>‘ published February 2013:</a:t>
            </a:r>
            <a:endParaRPr lang="en-US" sz="1600" dirty="0"/>
          </a:p>
          <a:p>
            <a:pPr lvl="1" eaLnBrk="1" hangingPunct="1"/>
            <a:endParaRPr lang="en-US" sz="1600" dirty="0"/>
          </a:p>
          <a:p>
            <a:pPr lvl="1"/>
            <a:r>
              <a:rPr lang="en-JM" sz="1600" dirty="0" smtClean="0"/>
              <a:t>CANTO's </a:t>
            </a:r>
            <a:r>
              <a:rPr lang="en-JM" sz="1600" dirty="0"/>
              <a:t>research suggests that Internet penetration can be accelerated in the region by encouraging roll-out of the network by deploying:</a:t>
            </a:r>
          </a:p>
          <a:p>
            <a:pPr marL="0" indent="0">
              <a:buNone/>
            </a:pPr>
            <a:r>
              <a:rPr lang="en-JM" sz="1800" dirty="0" smtClean="0"/>
              <a:t>	•Import </a:t>
            </a:r>
            <a:r>
              <a:rPr lang="en-JM" sz="1800" dirty="0"/>
              <a:t>Duty Relief;</a:t>
            </a:r>
          </a:p>
          <a:p>
            <a:pPr marL="0" indent="0">
              <a:buNone/>
            </a:pPr>
            <a:r>
              <a:rPr lang="en-JM" sz="1800" dirty="0" smtClean="0"/>
              <a:t>	•</a:t>
            </a:r>
            <a:r>
              <a:rPr lang="en-JM" sz="1800" dirty="0"/>
              <a:t>Consumption Tax Relief and Tax Credits;</a:t>
            </a:r>
          </a:p>
          <a:p>
            <a:pPr marL="0" indent="0">
              <a:buNone/>
            </a:pPr>
            <a:r>
              <a:rPr lang="en-JM" sz="1800" dirty="0" smtClean="0"/>
              <a:t>	•</a:t>
            </a:r>
            <a:r>
              <a:rPr lang="en-JM" sz="1800" dirty="0"/>
              <a:t>Reduced License Fees or License Fee Waivers (for a specific period);</a:t>
            </a:r>
          </a:p>
          <a:p>
            <a:pPr marL="0" indent="0">
              <a:buNone/>
            </a:pPr>
            <a:r>
              <a:rPr lang="en-JM" sz="1800" dirty="0" smtClean="0"/>
              <a:t>	•</a:t>
            </a:r>
            <a:r>
              <a:rPr lang="en-JM" sz="1800" dirty="0"/>
              <a:t>Universal Service Funds;</a:t>
            </a:r>
          </a:p>
          <a:p>
            <a:pPr marL="0" indent="0">
              <a:buNone/>
            </a:pPr>
            <a:r>
              <a:rPr lang="en-JM" sz="1800" dirty="0" smtClean="0"/>
              <a:t>	•</a:t>
            </a:r>
            <a:r>
              <a:rPr lang="en-JM" sz="1800" dirty="0"/>
              <a:t>Human Resourcing;</a:t>
            </a:r>
          </a:p>
          <a:p>
            <a:pPr marL="0" indent="0">
              <a:buNone/>
            </a:pPr>
            <a:r>
              <a:rPr lang="en-JM" sz="1800" dirty="0" smtClean="0"/>
              <a:t>	•</a:t>
            </a:r>
            <a:r>
              <a:rPr lang="en-JM" sz="1800" dirty="0"/>
              <a:t>More Government Services Online.</a:t>
            </a:r>
          </a:p>
          <a:p>
            <a:pPr eaLnBrk="1" hangingPunct="1"/>
            <a:endParaRPr lang="en-US" sz="1800" dirty="0"/>
          </a:p>
          <a:p>
            <a:pPr>
              <a:buFont typeface="Wingdings" pitchFamily="2" charset="2"/>
              <a:buChar char="q"/>
            </a:pPr>
            <a:endParaRPr lang="en-US" sz="1800" dirty="0"/>
          </a:p>
          <a:p>
            <a:pPr eaLnBrk="1" hangingPunct="1">
              <a:buFont typeface="Wingdings" pitchFamily="2" charset="2"/>
              <a:buChar char="q"/>
            </a:pPr>
            <a:endParaRPr lang="en-US" sz="1800" dirty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/>
          <a:lstStyle/>
          <a:p>
            <a:pPr marL="457200" indent="-457200" eaLnBrk="1" hangingPunct="1"/>
            <a:r>
              <a:rPr lang="en-US" sz="3200" dirty="0"/>
              <a:t>	 </a:t>
            </a:r>
            <a:r>
              <a:rPr lang="en-US" sz="3200" dirty="0" smtClean="0">
                <a:solidFill>
                  <a:schemeClr val="tx1"/>
                </a:solidFill>
              </a:rPr>
              <a:t>What Have we Done – 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Influence Other Policies</a:t>
            </a:r>
            <a:br>
              <a:rPr lang="en-US" sz="3200" dirty="0" smtClean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5416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112951"/>
            <a:ext cx="7010400" cy="41148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1800" b="1" dirty="0" smtClean="0"/>
              <a:t>Caribbean ICT </a:t>
            </a:r>
            <a:r>
              <a:rPr lang="en-US" sz="1800" b="1" dirty="0" err="1" smtClean="0"/>
              <a:t>Collborative</a:t>
            </a:r>
            <a:r>
              <a:rPr lang="en-US" sz="1800" b="1" dirty="0" smtClean="0"/>
              <a:t> Committee:</a:t>
            </a:r>
          </a:p>
          <a:p>
            <a:pPr marL="0" indent="0" eaLnBrk="1" hangingPunct="1">
              <a:buNone/>
            </a:pPr>
            <a:endParaRPr lang="en-US" sz="1800" dirty="0" smtClean="0"/>
          </a:p>
          <a:p>
            <a:r>
              <a:rPr lang="en-US" sz="1800" dirty="0" smtClean="0"/>
              <a:t>Caribbean ICT Collaborative Committee (CICC)  created at meeting of the Caribbean telecommunications Union (CTU) and the industry in Port of Spain, December 5-6, 2016. </a:t>
            </a:r>
          </a:p>
          <a:p>
            <a:endParaRPr lang="en-US" sz="1800" dirty="0"/>
          </a:p>
          <a:p>
            <a:r>
              <a:rPr lang="en-US" sz="1800" dirty="0" smtClean="0"/>
              <a:t> CANTO paper on </a:t>
            </a:r>
            <a:r>
              <a:rPr lang="en-US" sz="1800" i="1" dirty="0" err="1" smtClean="0"/>
              <a:t>Incentivising</a:t>
            </a:r>
            <a:r>
              <a:rPr lang="en-US" sz="1800" i="1" dirty="0" smtClean="0"/>
              <a:t> Broadband Investment in the Caribbean Region</a:t>
            </a:r>
            <a:r>
              <a:rPr lang="en-US" sz="1800" dirty="0" smtClean="0"/>
              <a:t>, published February 2013,  has informed the creation and work of the Connectivity Sub-Committee.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Policy change take time. We have to </a:t>
            </a:r>
            <a:r>
              <a:rPr lang="en-US" sz="1800" dirty="0" smtClean="0"/>
              <a:t>keep </a:t>
            </a:r>
            <a:r>
              <a:rPr lang="en-US" sz="1800" dirty="0" smtClean="0"/>
              <a:t>on message and look for opportunities to advance towards implementation.</a:t>
            </a:r>
          </a:p>
          <a:p>
            <a:endParaRPr lang="en-US" sz="1800" dirty="0"/>
          </a:p>
          <a:p>
            <a:pPr marL="0" indent="0" eaLnBrk="1" hangingPunct="1">
              <a:buNone/>
            </a:pPr>
            <a:endParaRPr lang="en-US" sz="1600" dirty="0"/>
          </a:p>
          <a:p>
            <a:pPr lvl="1" eaLnBrk="1" hangingPunct="1"/>
            <a:endParaRPr lang="en-US" sz="1600" dirty="0"/>
          </a:p>
          <a:p>
            <a:pPr eaLnBrk="1" hangingPunct="1"/>
            <a:endParaRPr lang="en-US" sz="1800" dirty="0"/>
          </a:p>
          <a:p>
            <a:pPr>
              <a:buFont typeface="Wingdings" pitchFamily="2" charset="2"/>
              <a:buChar char="q"/>
            </a:pPr>
            <a:endParaRPr lang="en-US" sz="1800" dirty="0"/>
          </a:p>
          <a:p>
            <a:pPr eaLnBrk="1" hangingPunct="1">
              <a:buFont typeface="Wingdings" pitchFamily="2" charset="2"/>
              <a:buChar char="q"/>
            </a:pPr>
            <a:endParaRPr lang="en-US" sz="1800" dirty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/>
          <a:lstStyle/>
          <a:p>
            <a:pPr marL="457200" indent="-457200" eaLnBrk="1" hangingPunct="1"/>
            <a:r>
              <a:rPr lang="en-US" sz="3200" dirty="0"/>
              <a:t>	 </a:t>
            </a:r>
            <a:r>
              <a:rPr lang="en-US" sz="3200" dirty="0" smtClean="0">
                <a:solidFill>
                  <a:schemeClr val="tx1"/>
                </a:solidFill>
              </a:rPr>
              <a:t>What Have we Done-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Collaborate with Implementing Agencies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83480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112951"/>
            <a:ext cx="7010400" cy="41148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US" sz="1800" b="1" dirty="0" smtClean="0"/>
              <a:t>Caribbean ICT </a:t>
            </a:r>
            <a:r>
              <a:rPr lang="en-US" sz="1800" b="1" dirty="0" err="1" smtClean="0"/>
              <a:t>Collborative</a:t>
            </a:r>
            <a:r>
              <a:rPr lang="en-US" sz="1800" b="1" dirty="0" smtClean="0"/>
              <a:t> Committee:</a:t>
            </a:r>
          </a:p>
          <a:p>
            <a:pPr marL="0" indent="0" eaLnBrk="1" hangingPunct="1">
              <a:buNone/>
            </a:pPr>
            <a:endParaRPr lang="en-US" sz="1800" dirty="0" smtClean="0"/>
          </a:p>
          <a:p>
            <a:r>
              <a:rPr lang="en-US" sz="1800" dirty="0" smtClean="0"/>
              <a:t>Committee Discussion Paper on </a:t>
            </a:r>
            <a:r>
              <a:rPr lang="en-US" sz="1800" i="1" dirty="0"/>
              <a:t>‘ OTT Services: Balancing Innovation, Investment and Competition</a:t>
            </a:r>
            <a:r>
              <a:rPr lang="en-US" sz="1800" dirty="0"/>
              <a:t>’ </a:t>
            </a:r>
            <a:r>
              <a:rPr lang="en-US" sz="1800" dirty="0" smtClean="0"/>
              <a:t> published at the 2014 Conference &amp; Trade Show has informed creation and work of  Converged Environment Sub-Committee.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Government and industry seeking to </a:t>
            </a:r>
            <a:r>
              <a:rPr lang="en-US" sz="1800" dirty="0"/>
              <a:t> </a:t>
            </a:r>
            <a:r>
              <a:rPr lang="en-US" sz="1800" dirty="0" smtClean="0"/>
              <a:t>arrive at common positions together rather than adversarial positions apart.</a:t>
            </a:r>
          </a:p>
          <a:p>
            <a:endParaRPr lang="en-US" sz="1800" dirty="0"/>
          </a:p>
          <a:p>
            <a:r>
              <a:rPr lang="en-US" sz="1800" dirty="0" smtClean="0"/>
              <a:t>Opportunity to build trust and rapport.</a:t>
            </a:r>
          </a:p>
          <a:p>
            <a:endParaRPr lang="en-US" sz="1800" dirty="0"/>
          </a:p>
          <a:p>
            <a:r>
              <a:rPr lang="en-US" sz="1800" dirty="0" smtClean="0"/>
              <a:t>Regulatory Committee </a:t>
            </a:r>
            <a:r>
              <a:rPr lang="en-US" sz="1800" dirty="0" smtClean="0"/>
              <a:t>Chair member of CICC and Converged Environment Sub-Committee.</a:t>
            </a:r>
          </a:p>
          <a:p>
            <a:endParaRPr lang="en-US" sz="1800" dirty="0"/>
          </a:p>
          <a:p>
            <a:pPr marL="0" indent="0" eaLnBrk="1" hangingPunct="1">
              <a:buNone/>
            </a:pPr>
            <a:endParaRPr lang="en-US" sz="1600" dirty="0"/>
          </a:p>
          <a:p>
            <a:pPr lvl="1" eaLnBrk="1" hangingPunct="1"/>
            <a:endParaRPr lang="en-US" sz="1600" dirty="0"/>
          </a:p>
          <a:p>
            <a:pPr eaLnBrk="1" hangingPunct="1"/>
            <a:endParaRPr lang="en-US" sz="1800" dirty="0"/>
          </a:p>
          <a:p>
            <a:pPr>
              <a:buFont typeface="Wingdings" pitchFamily="2" charset="2"/>
              <a:buChar char="q"/>
            </a:pPr>
            <a:endParaRPr lang="en-US" sz="1800" dirty="0"/>
          </a:p>
          <a:p>
            <a:pPr eaLnBrk="1" hangingPunct="1">
              <a:buFont typeface="Wingdings" pitchFamily="2" charset="2"/>
              <a:buChar char="q"/>
            </a:pPr>
            <a:endParaRPr lang="en-US" sz="1800" dirty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/>
          <a:lstStyle/>
          <a:p>
            <a:pPr marL="457200" indent="-457200" eaLnBrk="1" hangingPunct="1"/>
            <a:r>
              <a:rPr lang="en-US" sz="3200" dirty="0"/>
              <a:t>	 </a:t>
            </a:r>
            <a:r>
              <a:rPr lang="en-US" sz="3200" dirty="0" smtClean="0">
                <a:solidFill>
                  <a:schemeClr val="tx1"/>
                </a:solidFill>
              </a:rPr>
              <a:t>What Have we Done-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Collaborate with Implementing Agencies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13848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447800"/>
            <a:ext cx="70104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1800" dirty="0"/>
              <a:t> </a:t>
            </a:r>
            <a:endParaRPr lang="en-US" sz="1600" dirty="0"/>
          </a:p>
          <a:p>
            <a:pPr lvl="1" eaLnBrk="1" hangingPunct="1"/>
            <a:endParaRPr lang="en-US" sz="1600" dirty="0"/>
          </a:p>
          <a:p>
            <a:pPr eaLnBrk="1" hangingPunct="1"/>
            <a:endParaRPr lang="en-US" sz="1800" dirty="0"/>
          </a:p>
          <a:p>
            <a:pPr eaLnBrk="1" hangingPunct="1">
              <a:buFont typeface="Wingdings" pitchFamily="2" charset="2"/>
              <a:buChar char="q"/>
            </a:pPr>
            <a:endParaRPr lang="en-US" sz="1800" dirty="0"/>
          </a:p>
          <a:p>
            <a:pPr>
              <a:buFont typeface="Wingdings" pitchFamily="2" charset="2"/>
              <a:buChar char="q"/>
            </a:pPr>
            <a:endParaRPr lang="en-US" sz="1800" dirty="0"/>
          </a:p>
          <a:p>
            <a:pPr eaLnBrk="1" hangingPunct="1">
              <a:buFont typeface="Wingdings" pitchFamily="2" charset="2"/>
              <a:buChar char="q"/>
            </a:pPr>
            <a:endParaRPr lang="en-US" sz="1600" dirty="0"/>
          </a:p>
          <a:p>
            <a:pPr eaLnBrk="1" hangingPunct="1">
              <a:buFont typeface="Wingdings" pitchFamily="2" charset="2"/>
              <a:buNone/>
            </a:pPr>
            <a:endParaRPr lang="en-US" sz="1600" dirty="0"/>
          </a:p>
          <a:p>
            <a:pPr eaLnBrk="1" hangingPunct="1"/>
            <a:endParaRPr lang="en-US" sz="1600" dirty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/>
          <a:lstStyle/>
          <a:p>
            <a:pPr marL="457200" indent="-457200" eaLnBrk="1" hangingPunct="1"/>
            <a:r>
              <a:rPr lang="en-US" sz="3200" dirty="0">
                <a:solidFill>
                  <a:schemeClr val="tx1"/>
                </a:solidFill>
              </a:rPr>
              <a:t>Activities for 2017</a:t>
            </a: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82535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8331</TotalTime>
  <Words>488</Words>
  <Application>Microsoft Office PowerPoint</Application>
  <PresentationFormat>On-screen Show (4:3)</PresentationFormat>
  <Paragraphs>114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Candara</vt:lpstr>
      <vt:lpstr>Symbol</vt:lpstr>
      <vt:lpstr>Times New Roman</vt:lpstr>
      <vt:lpstr>Wingdings</vt:lpstr>
      <vt:lpstr>Waveform</vt:lpstr>
      <vt:lpstr>  REGULATORY &amp; EMERGING TECHNOLOGIES COMMITTEE </vt:lpstr>
      <vt:lpstr> Terms of Reference</vt:lpstr>
      <vt:lpstr> Core team members</vt:lpstr>
      <vt:lpstr>  Workplan 2016</vt:lpstr>
      <vt:lpstr>  What Have we Done –  Influence Other Policies </vt:lpstr>
      <vt:lpstr>  What Have we Done –  Influence Other Policies </vt:lpstr>
      <vt:lpstr>  What Have we Done- Collaborate with Implementing Agencies</vt:lpstr>
      <vt:lpstr>  What Have we Done- Collaborate with Implementing Agencies</vt:lpstr>
      <vt:lpstr>Activities for 2017</vt:lpstr>
    </vt:vector>
  </TitlesOfParts>
  <Company>TSTT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&amp; Emerging Technologies Committee</dc:title>
  <dc:creator>TSTT</dc:creator>
  <cp:lastModifiedBy>Sutherland-Campbell, Melesia</cp:lastModifiedBy>
  <cp:revision>228</cp:revision>
  <cp:lastPrinted>2013-07-10T21:01:57Z</cp:lastPrinted>
  <dcterms:created xsi:type="dcterms:W3CDTF">2006-01-30T17:41:40Z</dcterms:created>
  <dcterms:modified xsi:type="dcterms:W3CDTF">2017-01-24T20:54:33Z</dcterms:modified>
</cp:coreProperties>
</file>