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41" r:id="rId2"/>
  </p:sldMasterIdLst>
  <p:notesMasterIdLst>
    <p:notesMasterId r:id="rId31"/>
  </p:notesMasterIdLst>
  <p:sldIdLst>
    <p:sldId id="256" r:id="rId3"/>
    <p:sldId id="317" r:id="rId4"/>
    <p:sldId id="313" r:id="rId5"/>
    <p:sldId id="314" r:id="rId6"/>
    <p:sldId id="315" r:id="rId7"/>
    <p:sldId id="334" r:id="rId8"/>
    <p:sldId id="333" r:id="rId9"/>
    <p:sldId id="316" r:id="rId10"/>
    <p:sldId id="318" r:id="rId11"/>
    <p:sldId id="339" r:id="rId12"/>
    <p:sldId id="341" r:id="rId13"/>
    <p:sldId id="342" r:id="rId14"/>
    <p:sldId id="343" r:id="rId15"/>
    <p:sldId id="344" r:id="rId16"/>
    <p:sldId id="345" r:id="rId17"/>
    <p:sldId id="346" r:id="rId18"/>
    <p:sldId id="347" r:id="rId19"/>
    <p:sldId id="348" r:id="rId20"/>
    <p:sldId id="349" r:id="rId21"/>
    <p:sldId id="350" r:id="rId22"/>
    <p:sldId id="351" r:id="rId23"/>
    <p:sldId id="319" r:id="rId24"/>
    <p:sldId id="335" r:id="rId25"/>
    <p:sldId id="336" r:id="rId26"/>
    <p:sldId id="337" r:id="rId27"/>
    <p:sldId id="340" r:id="rId28"/>
    <p:sldId id="338" r:id="rId29"/>
    <p:sldId id="332"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456" autoAdjust="0"/>
    <p:restoredTop sz="86535" autoAdjust="0"/>
  </p:normalViewPr>
  <p:slideViewPr>
    <p:cSldViewPr>
      <p:cViewPr varScale="1">
        <p:scale>
          <a:sx n="76" d="100"/>
          <a:sy n="76" d="100"/>
        </p:scale>
        <p:origin x="-151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78CA6DFC-435E-4EAB-B990-BECDAAF2597F}" type="datetimeFigureOut">
              <a:rPr lang="en-US"/>
              <a:pPr>
                <a:defRPr/>
              </a:pPr>
              <a:t>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971470BB-4209-4364-A5E3-6078328DA19A}" type="slidenum">
              <a:rPr lang="en-US"/>
              <a:pPr>
                <a:defRPr/>
              </a:pPr>
              <a:t>‹#›</a:t>
            </a:fld>
            <a:endParaRPr lang="en-US"/>
          </a:p>
        </p:txBody>
      </p:sp>
    </p:spTree>
    <p:extLst>
      <p:ext uri="{BB962C8B-B14F-4D97-AF65-F5344CB8AC3E}">
        <p14:creationId xmlns:p14="http://schemas.microsoft.com/office/powerpoint/2010/main" xmlns="" val="1887308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VE"/>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33FE14-09F0-4AE5-BAAF-AA06C50C8926}"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xmlns="" val="826796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10</a:t>
            </a:fld>
            <a:endParaRPr lang="en-US"/>
          </a:p>
        </p:txBody>
      </p:sp>
    </p:spTree>
    <p:extLst>
      <p:ext uri="{BB962C8B-B14F-4D97-AF65-F5344CB8AC3E}">
        <p14:creationId xmlns:p14="http://schemas.microsoft.com/office/powerpoint/2010/main" xmlns="" val="3574267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11</a:t>
            </a:fld>
            <a:endParaRPr lang="en-US"/>
          </a:p>
        </p:txBody>
      </p:sp>
    </p:spTree>
    <p:extLst>
      <p:ext uri="{BB962C8B-B14F-4D97-AF65-F5344CB8AC3E}">
        <p14:creationId xmlns:p14="http://schemas.microsoft.com/office/powerpoint/2010/main" xmlns="" val="1995774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12</a:t>
            </a:fld>
            <a:endParaRPr lang="en-US"/>
          </a:p>
        </p:txBody>
      </p:sp>
    </p:spTree>
    <p:extLst>
      <p:ext uri="{BB962C8B-B14F-4D97-AF65-F5344CB8AC3E}">
        <p14:creationId xmlns:p14="http://schemas.microsoft.com/office/powerpoint/2010/main" xmlns="" val="2165275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13</a:t>
            </a:fld>
            <a:endParaRPr lang="en-US"/>
          </a:p>
        </p:txBody>
      </p:sp>
    </p:spTree>
    <p:extLst>
      <p:ext uri="{BB962C8B-B14F-4D97-AF65-F5344CB8AC3E}">
        <p14:creationId xmlns:p14="http://schemas.microsoft.com/office/powerpoint/2010/main" xmlns="" val="3390137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14</a:t>
            </a:fld>
            <a:endParaRPr lang="en-US"/>
          </a:p>
        </p:txBody>
      </p:sp>
    </p:spTree>
    <p:extLst>
      <p:ext uri="{BB962C8B-B14F-4D97-AF65-F5344CB8AC3E}">
        <p14:creationId xmlns:p14="http://schemas.microsoft.com/office/powerpoint/2010/main" xmlns="" val="3316885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15</a:t>
            </a:fld>
            <a:endParaRPr lang="en-US"/>
          </a:p>
        </p:txBody>
      </p:sp>
    </p:spTree>
    <p:extLst>
      <p:ext uri="{BB962C8B-B14F-4D97-AF65-F5344CB8AC3E}">
        <p14:creationId xmlns:p14="http://schemas.microsoft.com/office/powerpoint/2010/main" xmlns="" val="16682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16</a:t>
            </a:fld>
            <a:endParaRPr lang="en-US"/>
          </a:p>
        </p:txBody>
      </p:sp>
    </p:spTree>
    <p:extLst>
      <p:ext uri="{BB962C8B-B14F-4D97-AF65-F5344CB8AC3E}">
        <p14:creationId xmlns:p14="http://schemas.microsoft.com/office/powerpoint/2010/main" xmlns="" val="4382419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17</a:t>
            </a:fld>
            <a:endParaRPr lang="en-US"/>
          </a:p>
        </p:txBody>
      </p:sp>
    </p:spTree>
    <p:extLst>
      <p:ext uri="{BB962C8B-B14F-4D97-AF65-F5344CB8AC3E}">
        <p14:creationId xmlns:p14="http://schemas.microsoft.com/office/powerpoint/2010/main" xmlns="" val="1426871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18</a:t>
            </a:fld>
            <a:endParaRPr lang="en-US"/>
          </a:p>
        </p:txBody>
      </p:sp>
    </p:spTree>
    <p:extLst>
      <p:ext uri="{BB962C8B-B14F-4D97-AF65-F5344CB8AC3E}">
        <p14:creationId xmlns:p14="http://schemas.microsoft.com/office/powerpoint/2010/main" xmlns="" val="4146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19</a:t>
            </a:fld>
            <a:endParaRPr lang="en-US"/>
          </a:p>
        </p:txBody>
      </p:sp>
    </p:spTree>
    <p:extLst>
      <p:ext uri="{BB962C8B-B14F-4D97-AF65-F5344CB8AC3E}">
        <p14:creationId xmlns:p14="http://schemas.microsoft.com/office/powerpoint/2010/main" xmlns="" val="325591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a:t>
            </a:fld>
            <a:endParaRPr lang="en-US"/>
          </a:p>
        </p:txBody>
      </p:sp>
    </p:spTree>
    <p:extLst>
      <p:ext uri="{BB962C8B-B14F-4D97-AF65-F5344CB8AC3E}">
        <p14:creationId xmlns:p14="http://schemas.microsoft.com/office/powerpoint/2010/main" xmlns="" val="1249604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20</a:t>
            </a:fld>
            <a:endParaRPr lang="en-US"/>
          </a:p>
        </p:txBody>
      </p:sp>
    </p:spTree>
    <p:extLst>
      <p:ext uri="{BB962C8B-B14F-4D97-AF65-F5344CB8AC3E}">
        <p14:creationId xmlns:p14="http://schemas.microsoft.com/office/powerpoint/2010/main" xmlns="" val="2579086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21</a:t>
            </a:fld>
            <a:endParaRPr lang="en-US"/>
          </a:p>
        </p:txBody>
      </p:sp>
    </p:spTree>
    <p:extLst>
      <p:ext uri="{BB962C8B-B14F-4D97-AF65-F5344CB8AC3E}">
        <p14:creationId xmlns:p14="http://schemas.microsoft.com/office/powerpoint/2010/main" xmlns="" val="3249884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22</a:t>
            </a:fld>
            <a:endParaRPr lang="en-US"/>
          </a:p>
        </p:txBody>
      </p:sp>
    </p:spTree>
    <p:extLst>
      <p:ext uri="{BB962C8B-B14F-4D97-AF65-F5344CB8AC3E}">
        <p14:creationId xmlns:p14="http://schemas.microsoft.com/office/powerpoint/2010/main" xmlns="" val="41638281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23</a:t>
            </a:fld>
            <a:endParaRPr lang="en-US"/>
          </a:p>
        </p:txBody>
      </p:sp>
    </p:spTree>
    <p:extLst>
      <p:ext uri="{BB962C8B-B14F-4D97-AF65-F5344CB8AC3E}">
        <p14:creationId xmlns:p14="http://schemas.microsoft.com/office/powerpoint/2010/main" xmlns="" val="4173291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24</a:t>
            </a:fld>
            <a:endParaRPr lang="en-US"/>
          </a:p>
        </p:txBody>
      </p:sp>
    </p:spTree>
    <p:extLst>
      <p:ext uri="{BB962C8B-B14F-4D97-AF65-F5344CB8AC3E}">
        <p14:creationId xmlns:p14="http://schemas.microsoft.com/office/powerpoint/2010/main" xmlns="" val="4051516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25</a:t>
            </a:fld>
            <a:endParaRPr lang="en-US"/>
          </a:p>
        </p:txBody>
      </p:sp>
    </p:spTree>
    <p:extLst>
      <p:ext uri="{BB962C8B-B14F-4D97-AF65-F5344CB8AC3E}">
        <p14:creationId xmlns:p14="http://schemas.microsoft.com/office/powerpoint/2010/main" xmlns="" val="3532130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26</a:t>
            </a:fld>
            <a:endParaRPr lang="en-US"/>
          </a:p>
        </p:txBody>
      </p:sp>
    </p:spTree>
    <p:extLst>
      <p:ext uri="{BB962C8B-B14F-4D97-AF65-F5344CB8AC3E}">
        <p14:creationId xmlns:p14="http://schemas.microsoft.com/office/powerpoint/2010/main" xmlns="" val="12321192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27</a:t>
            </a:fld>
            <a:endParaRPr lang="en-US"/>
          </a:p>
        </p:txBody>
      </p:sp>
    </p:spTree>
    <p:extLst>
      <p:ext uri="{BB962C8B-B14F-4D97-AF65-F5344CB8AC3E}">
        <p14:creationId xmlns:p14="http://schemas.microsoft.com/office/powerpoint/2010/main" xmlns="" val="20472839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28</a:t>
            </a:fld>
            <a:endParaRPr lang="en-US"/>
          </a:p>
        </p:txBody>
      </p:sp>
    </p:spTree>
    <p:extLst>
      <p:ext uri="{BB962C8B-B14F-4D97-AF65-F5344CB8AC3E}">
        <p14:creationId xmlns:p14="http://schemas.microsoft.com/office/powerpoint/2010/main" xmlns="" val="136398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3</a:t>
            </a:fld>
            <a:endParaRPr lang="en-US"/>
          </a:p>
        </p:txBody>
      </p:sp>
    </p:spTree>
    <p:extLst>
      <p:ext uri="{BB962C8B-B14F-4D97-AF65-F5344CB8AC3E}">
        <p14:creationId xmlns:p14="http://schemas.microsoft.com/office/powerpoint/2010/main" xmlns="" val="835738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4</a:t>
            </a:fld>
            <a:endParaRPr lang="en-US"/>
          </a:p>
        </p:txBody>
      </p:sp>
    </p:spTree>
    <p:extLst>
      <p:ext uri="{BB962C8B-B14F-4D97-AF65-F5344CB8AC3E}">
        <p14:creationId xmlns:p14="http://schemas.microsoft.com/office/powerpoint/2010/main" xmlns="" val="2788297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5</a:t>
            </a:fld>
            <a:endParaRPr lang="en-US"/>
          </a:p>
        </p:txBody>
      </p:sp>
    </p:spTree>
    <p:extLst>
      <p:ext uri="{BB962C8B-B14F-4D97-AF65-F5344CB8AC3E}">
        <p14:creationId xmlns:p14="http://schemas.microsoft.com/office/powerpoint/2010/main" xmlns="" val="3654578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6</a:t>
            </a:fld>
            <a:endParaRPr lang="en-US"/>
          </a:p>
        </p:txBody>
      </p:sp>
    </p:spTree>
    <p:extLst>
      <p:ext uri="{BB962C8B-B14F-4D97-AF65-F5344CB8AC3E}">
        <p14:creationId xmlns:p14="http://schemas.microsoft.com/office/powerpoint/2010/main" xmlns="" val="3842425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7</a:t>
            </a:fld>
            <a:endParaRPr lang="en-US"/>
          </a:p>
        </p:txBody>
      </p:sp>
    </p:spTree>
    <p:extLst>
      <p:ext uri="{BB962C8B-B14F-4D97-AF65-F5344CB8AC3E}">
        <p14:creationId xmlns:p14="http://schemas.microsoft.com/office/powerpoint/2010/main" xmlns="" val="3335563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8</a:t>
            </a:fld>
            <a:endParaRPr lang="en-US"/>
          </a:p>
        </p:txBody>
      </p:sp>
    </p:spTree>
    <p:extLst>
      <p:ext uri="{BB962C8B-B14F-4D97-AF65-F5344CB8AC3E}">
        <p14:creationId xmlns:p14="http://schemas.microsoft.com/office/powerpoint/2010/main" xmlns="" val="311196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TT" dirty="0"/>
          </a:p>
        </p:txBody>
      </p:sp>
      <p:sp>
        <p:nvSpPr>
          <p:cNvPr id="4" name="Slide Number Placeholder 3"/>
          <p:cNvSpPr>
            <a:spLocks noGrp="1"/>
          </p:cNvSpPr>
          <p:nvPr>
            <p:ph type="sldNum" sz="quarter" idx="10"/>
          </p:nvPr>
        </p:nvSpPr>
        <p:spPr/>
        <p:txBody>
          <a:bodyPr/>
          <a:lstStyle/>
          <a:p>
            <a:pPr>
              <a:defRPr/>
            </a:pPr>
            <a:fld id="{971470BB-4209-4364-A5E3-6078328DA19A}" type="slidenum">
              <a:rPr lang="en-US" smtClean="0"/>
              <a:pPr>
                <a:defRPr/>
              </a:pPr>
              <a:t>9</a:t>
            </a:fld>
            <a:endParaRPr lang="en-US"/>
          </a:p>
        </p:txBody>
      </p:sp>
    </p:spTree>
    <p:extLst>
      <p:ext uri="{BB962C8B-B14F-4D97-AF65-F5344CB8AC3E}">
        <p14:creationId xmlns:p14="http://schemas.microsoft.com/office/powerpoint/2010/main" xmlns="" val="2933317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T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TT"/>
          </a:p>
        </p:txBody>
      </p:sp>
      <p:sp>
        <p:nvSpPr>
          <p:cNvPr id="4" name="Date Placeholder 3"/>
          <p:cNvSpPr>
            <a:spLocks noGrp="1"/>
          </p:cNvSpPr>
          <p:nvPr>
            <p:ph type="dt" sz="half" idx="10"/>
          </p:nvPr>
        </p:nvSpPr>
        <p:spPr/>
        <p:txBody>
          <a:bodyPr/>
          <a:lstStyle/>
          <a:p>
            <a:pPr>
              <a:defRPr/>
            </a:pPr>
            <a:fld id="{1460F7CB-A1D1-49DA-911D-9182A6606455}" type="datetimeFigureOut">
              <a:rPr lang="en-US" smtClean="0"/>
              <a:pPr>
                <a:defRPr/>
              </a:pPr>
              <a:t>2/5/2018</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9CD234A-CE85-4454-9AEB-7FC551B7E8EE}" type="slidenum">
              <a:rPr lang="en-US" smtClean="0"/>
              <a:pPr>
                <a:defRPr/>
              </a:pPr>
              <a:t>‹#›</a:t>
            </a:fld>
            <a:endParaRPr lang="en-US"/>
          </a:p>
        </p:txBody>
      </p:sp>
      <p:pic>
        <p:nvPicPr>
          <p:cNvPr id="7" name="Picture 6"/>
          <p:cNvPicPr>
            <a:picLocks noChangeAspect="1"/>
          </p:cNvPicPr>
          <p:nvPr userDrawn="1"/>
        </p:nvPicPr>
        <p:blipFill>
          <a:blip r:embed="rId2" cstate="print"/>
          <a:stretch>
            <a:fillRect/>
          </a:stretch>
        </p:blipFill>
        <p:spPr>
          <a:xfrm>
            <a:off x="2339752" y="6165304"/>
            <a:ext cx="4780900" cy="52355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T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p:cNvSpPr>
            <a:spLocks noGrp="1"/>
          </p:cNvSpPr>
          <p:nvPr>
            <p:ph type="dt" sz="half" idx="10"/>
          </p:nvPr>
        </p:nvSpPr>
        <p:spPr/>
        <p:txBody>
          <a:bodyPr/>
          <a:lstStyle/>
          <a:p>
            <a:pPr>
              <a:defRPr/>
            </a:pPr>
            <a:fld id="{4358E19F-7C73-481A-A6D7-C685D216D683}" type="datetimeFigureOut">
              <a:rPr lang="en-US" smtClean="0"/>
              <a:pPr>
                <a:defRPr/>
              </a:pPr>
              <a:t>2/5/2018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5DC920-093A-4116-AD6A-93F78EB2745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T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p:cNvSpPr>
            <a:spLocks noGrp="1"/>
          </p:cNvSpPr>
          <p:nvPr>
            <p:ph type="dt" sz="half" idx="10"/>
          </p:nvPr>
        </p:nvSpPr>
        <p:spPr/>
        <p:txBody>
          <a:bodyPr/>
          <a:lstStyle/>
          <a:p>
            <a:pPr>
              <a:defRPr/>
            </a:pPr>
            <a:fld id="{700688CF-293B-4B95-8A7B-B27C685ED889}" type="datetimeFigureOut">
              <a:rPr lang="en-US" smtClean="0"/>
              <a:pPr>
                <a:defRPr/>
              </a:pPr>
              <a:t>2/5/2018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84FDB6-68EC-42D3-8F20-944876200B2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TT"/>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p:cNvSpPr>
            <a:spLocks noGrp="1"/>
          </p:cNvSpPr>
          <p:nvPr>
            <p:ph type="dt" sz="half" idx="10"/>
          </p:nvPr>
        </p:nvSpPr>
        <p:spPr/>
        <p:txBody>
          <a:bodyPr/>
          <a:lstStyle/>
          <a:p>
            <a:pPr>
              <a:defRPr/>
            </a:pPr>
            <a:fld id="{4AD06EF0-8B89-40C6-9708-565268687147}" type="datetimeFigureOut">
              <a:rPr lang="en-US" smtClean="0"/>
              <a:pPr>
                <a:defRPr/>
              </a:pPr>
              <a:t>2/5/2018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41CE8F-1CD6-4868-93F6-808FADB8221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T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BBA21ED-A139-4CFA-9F9E-8F075B565FE9}" type="datetimeFigureOut">
              <a:rPr lang="en-US" smtClean="0"/>
              <a:pPr>
                <a:defRPr/>
              </a:pPr>
              <a:t>2/5/2018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456C57-FC44-4C38-8AFE-65AA5D2010E7}"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T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5" name="Date Placeholder 4"/>
          <p:cNvSpPr>
            <a:spLocks noGrp="1"/>
          </p:cNvSpPr>
          <p:nvPr>
            <p:ph type="dt" sz="half" idx="10"/>
          </p:nvPr>
        </p:nvSpPr>
        <p:spPr/>
        <p:txBody>
          <a:bodyPr/>
          <a:lstStyle/>
          <a:p>
            <a:pPr>
              <a:defRPr/>
            </a:pPr>
            <a:fld id="{C5531969-DF66-45AC-96E1-64977451133C}" type="datetimeFigureOut">
              <a:rPr lang="en-US" smtClean="0"/>
              <a:pPr>
                <a:defRPr/>
              </a:pPr>
              <a:t>2/5/2018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C2A4B22-5188-45A1-94FF-1CC2EC760B4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T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7" name="Date Placeholder 6"/>
          <p:cNvSpPr>
            <a:spLocks noGrp="1"/>
          </p:cNvSpPr>
          <p:nvPr>
            <p:ph type="dt" sz="half" idx="10"/>
          </p:nvPr>
        </p:nvSpPr>
        <p:spPr/>
        <p:txBody>
          <a:bodyPr/>
          <a:lstStyle/>
          <a:p>
            <a:pPr>
              <a:defRPr/>
            </a:pPr>
            <a:fld id="{65BE8349-BA72-4A1D-9791-14EBFCCBD10C}" type="datetimeFigureOut">
              <a:rPr lang="en-US" smtClean="0"/>
              <a:pPr>
                <a:defRPr/>
              </a:pPr>
              <a:t>2/5/2018</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55602EF-2C4F-490C-AAB6-190B260F287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TT"/>
          </a:p>
        </p:txBody>
      </p:sp>
      <p:sp>
        <p:nvSpPr>
          <p:cNvPr id="3" name="Date Placeholder 2"/>
          <p:cNvSpPr>
            <a:spLocks noGrp="1"/>
          </p:cNvSpPr>
          <p:nvPr>
            <p:ph type="dt" sz="half" idx="10"/>
          </p:nvPr>
        </p:nvSpPr>
        <p:spPr/>
        <p:txBody>
          <a:bodyPr/>
          <a:lstStyle/>
          <a:p>
            <a:pPr>
              <a:defRPr/>
            </a:pPr>
            <a:fld id="{66A631D8-ACC2-4F8C-8EEA-58481336B157}" type="datetimeFigureOut">
              <a:rPr lang="en-US" smtClean="0"/>
              <a:pPr>
                <a:defRPr/>
              </a:pPr>
              <a:t>2/5/2018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336C89E-684E-4400-89DC-20029CB2A8F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04F44D3-5039-427B-B2C7-D43B6EDB1238}" type="datetimeFigureOut">
              <a:rPr lang="en-US" smtClean="0"/>
              <a:pPr>
                <a:defRPr/>
              </a:pPr>
              <a:t>2/5/2018</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FCE909B-85E5-4089-B94D-3273D692AC0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T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3302936-9313-4166-BC2E-22F41108250C}" type="datetimeFigureOut">
              <a:rPr lang="en-US" smtClean="0"/>
              <a:pPr>
                <a:defRPr/>
              </a:pPr>
              <a:t>2/5/2018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8E0E5B4-5913-4621-88E2-F5300A1D522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T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9A3F9FC-683C-46FB-B194-3B2DCDADA5AC}" type="datetimeFigureOut">
              <a:rPr lang="en-US" smtClean="0"/>
              <a:pPr>
                <a:defRPr/>
              </a:pPr>
              <a:t>2/5/2018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B198A69-D987-4BC4-B1B8-9D5B3FB380E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T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FA05BC1-A010-4739-AF40-14A9EA912E30}" type="datetimeFigureOut">
              <a:rPr lang="en-US" smtClean="0"/>
              <a:pPr>
                <a:defRPr/>
              </a:pPr>
              <a:t>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6F83CC6-1AF1-4927-8AEF-482018460D2C}" type="slidenum">
              <a:rPr lang="en-US" smtClean="0"/>
              <a:pPr>
                <a:defRPr/>
              </a:pPr>
              <a:t>‹#›</a:t>
            </a:fld>
            <a:endParaRPr lang="en-US"/>
          </a:p>
        </p:txBody>
      </p:sp>
      <p:pic>
        <p:nvPicPr>
          <p:cNvPr id="7" name="Picture 6"/>
          <p:cNvPicPr>
            <a:picLocks noChangeAspect="1"/>
          </p:cNvPicPr>
          <p:nvPr userDrawn="1"/>
        </p:nvPicPr>
        <p:blipFill>
          <a:blip r:embed="rId13" cstate="print"/>
          <a:stretch>
            <a:fillRect/>
          </a:stretch>
        </p:blipFill>
        <p:spPr>
          <a:xfrm>
            <a:off x="683568" y="188640"/>
            <a:ext cx="7776864" cy="1246745"/>
          </a:xfrm>
          <a:prstGeom prst="rect">
            <a:avLst/>
          </a:prstGeom>
        </p:spPr>
      </p:pic>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lstStyle/>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marL="0" indent="0" eaLnBrk="1" hangingPunct="1">
              <a:buNone/>
              <a:defRPr/>
            </a:pPr>
            <a:endParaRPr lang="en-US" dirty="0"/>
          </a:p>
          <a:p>
            <a:pPr eaLnBrk="1" hangingPunct="1">
              <a:defRPr/>
            </a:pPr>
            <a:endParaRPr lang="en-US" dirty="0"/>
          </a:p>
        </p:txBody>
      </p:sp>
      <p:sp>
        <p:nvSpPr>
          <p:cNvPr id="5" name="TextBox 4"/>
          <p:cNvSpPr txBox="1"/>
          <p:nvPr/>
        </p:nvSpPr>
        <p:spPr>
          <a:xfrm>
            <a:off x="1259632" y="4941168"/>
            <a:ext cx="6624736" cy="1477328"/>
          </a:xfrm>
          <a:prstGeom prst="rect">
            <a:avLst/>
          </a:prstGeom>
          <a:noFill/>
        </p:spPr>
        <p:txBody>
          <a:bodyPr wrap="square" rtlCol="0">
            <a:spAutoFit/>
          </a:bodyPr>
          <a:lstStyle/>
          <a:p>
            <a:pPr algn="ctr"/>
            <a:r>
              <a:rPr lang="en-TT" dirty="0" err="1" smtClean="0"/>
              <a:t>Melesia</a:t>
            </a:r>
            <a:r>
              <a:rPr lang="en-TT" dirty="0" smtClean="0"/>
              <a:t> Sutherland</a:t>
            </a:r>
            <a:endParaRPr lang="en-TT" dirty="0"/>
          </a:p>
          <a:p>
            <a:pPr algn="ctr"/>
            <a:r>
              <a:rPr lang="en-TT" dirty="0"/>
              <a:t>CANTO </a:t>
            </a:r>
            <a:r>
              <a:rPr lang="en-TT" dirty="0" smtClean="0"/>
              <a:t>Director</a:t>
            </a:r>
          </a:p>
          <a:p>
            <a:pPr algn="ctr"/>
            <a:r>
              <a:rPr lang="en-TT" dirty="0" smtClean="0"/>
              <a:t>Chair, CANTO Regulatory Committee</a:t>
            </a:r>
            <a:endParaRPr lang="en-TT" dirty="0"/>
          </a:p>
          <a:p>
            <a:pPr algn="ctr"/>
            <a:r>
              <a:rPr lang="en-TT" dirty="0" smtClean="0">
                <a:solidFill>
                  <a:schemeClr val="tx2"/>
                </a:solidFill>
              </a:rPr>
              <a:t>CANTO AGM, Trinidad, February 6, </a:t>
            </a:r>
            <a:r>
              <a:rPr lang="en-TT" dirty="0">
                <a:solidFill>
                  <a:schemeClr val="tx2"/>
                </a:solidFill>
              </a:rPr>
              <a:t>2018</a:t>
            </a:r>
          </a:p>
          <a:p>
            <a:pPr algn="ctr"/>
            <a:endParaRPr lang="en-TT" dirty="0"/>
          </a:p>
        </p:txBody>
      </p:sp>
      <p:sp>
        <p:nvSpPr>
          <p:cNvPr id="4" name="TextBox 3"/>
          <p:cNvSpPr txBox="1"/>
          <p:nvPr/>
        </p:nvSpPr>
        <p:spPr>
          <a:xfrm>
            <a:off x="935596" y="1916832"/>
            <a:ext cx="7272808" cy="1323439"/>
          </a:xfrm>
          <a:prstGeom prst="rect">
            <a:avLst/>
          </a:prstGeom>
          <a:noFill/>
        </p:spPr>
        <p:txBody>
          <a:bodyPr wrap="square" rtlCol="0">
            <a:spAutoFit/>
          </a:bodyPr>
          <a:lstStyle/>
          <a:p>
            <a:pPr algn="ctr"/>
            <a:r>
              <a:rPr lang="en-TT"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FCC OPEN INTERNET ORDER 2017</a:t>
            </a:r>
            <a:endParaRPr lang="en-TT"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852936"/>
            <a:ext cx="8229600" cy="3672408"/>
          </a:xfrm>
        </p:spPr>
        <p:txBody>
          <a:bodyPr>
            <a:normAutofit fontScale="85000" lnSpcReduction="20000"/>
          </a:bodyPr>
          <a:lstStyle/>
          <a:p>
            <a:r>
              <a:rPr lang="en-JM" dirty="0"/>
              <a:t>Many economic factors support an Open Internet.</a:t>
            </a:r>
          </a:p>
          <a:p>
            <a:endParaRPr lang="en-JM" dirty="0"/>
          </a:p>
          <a:p>
            <a:r>
              <a:rPr lang="en-JM" dirty="0" smtClean="0"/>
              <a:t>2015 Decision relied </a:t>
            </a:r>
            <a:r>
              <a:rPr lang="en-JM" dirty="0"/>
              <a:t>on a few cases and speculation</a:t>
            </a:r>
          </a:p>
          <a:p>
            <a:endParaRPr lang="en-JM" dirty="0"/>
          </a:p>
          <a:p>
            <a:r>
              <a:rPr lang="en-JM" dirty="0"/>
              <a:t>Edge providers have been able to disrupt a multitude of markets—finance, transportation, education, music, video distribution, social media, health and fitness, and many more—through innovation , all without the </a:t>
            </a:r>
            <a:r>
              <a:rPr lang="en-JM" dirty="0" smtClean="0"/>
              <a:t>2015 Decision.</a:t>
            </a:r>
            <a:endParaRPr lang="en-JM" dirty="0"/>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1345822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852936"/>
            <a:ext cx="8229600" cy="3672408"/>
          </a:xfrm>
        </p:spPr>
        <p:txBody>
          <a:bodyPr>
            <a:normAutofit fontScale="85000" lnSpcReduction="20000"/>
          </a:bodyPr>
          <a:lstStyle/>
          <a:p>
            <a:pPr marL="0" indent="0">
              <a:buNone/>
            </a:pPr>
            <a:r>
              <a:rPr lang="en-JM" b="1" dirty="0" smtClean="0">
                <a:solidFill>
                  <a:srgbClr val="FF0000"/>
                </a:solidFill>
              </a:rPr>
              <a:t>OTTs are Powerful</a:t>
            </a:r>
          </a:p>
          <a:p>
            <a:r>
              <a:rPr lang="en-JM" dirty="0" smtClean="0"/>
              <a:t>Large </a:t>
            </a:r>
            <a:r>
              <a:rPr lang="en-JM" dirty="0"/>
              <a:t>edge providers, such as </a:t>
            </a:r>
            <a:r>
              <a:rPr lang="en-JM" u="sng" dirty="0"/>
              <a:t>Amazon, Facebook, Google and Microsoft</a:t>
            </a:r>
            <a:r>
              <a:rPr lang="en-JM" dirty="0"/>
              <a:t>, </a:t>
            </a:r>
            <a:r>
              <a:rPr lang="en-JM" dirty="0" smtClean="0"/>
              <a:t>have </a:t>
            </a:r>
            <a:r>
              <a:rPr lang="en-JM" dirty="0"/>
              <a:t>countervailing market power that would reduce the prospect of inefficient outcomes due to ISP market power. </a:t>
            </a:r>
            <a:endParaRPr lang="en-JM" dirty="0" smtClean="0"/>
          </a:p>
          <a:p>
            <a:r>
              <a:rPr lang="en-JM" dirty="0" smtClean="0"/>
              <a:t>The </a:t>
            </a:r>
            <a:r>
              <a:rPr lang="en-JM" dirty="0"/>
              <a:t>market capitalization of the smallest of these five companies, Amazon, is more than twice that of the largest ISP, Comcast, and </a:t>
            </a:r>
            <a:r>
              <a:rPr lang="en-JM" b="1" dirty="0"/>
              <a:t>the market capitalization of Google alone is greater than every cable company in America combined. </a:t>
            </a:r>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1816788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852936"/>
            <a:ext cx="8229600" cy="3672408"/>
          </a:xfrm>
        </p:spPr>
        <p:txBody>
          <a:bodyPr>
            <a:normAutofit/>
          </a:bodyPr>
          <a:lstStyle/>
          <a:p>
            <a:pPr marL="0" indent="0">
              <a:buNone/>
            </a:pPr>
            <a:r>
              <a:rPr lang="en-JM" b="1" dirty="0" smtClean="0">
                <a:solidFill>
                  <a:srgbClr val="FF0000"/>
                </a:solidFill>
              </a:rPr>
              <a:t>OTTs are Powerful</a:t>
            </a:r>
          </a:p>
          <a:p>
            <a:r>
              <a:rPr lang="en-JM" dirty="0"/>
              <a:t>It is unlikely that any ISP, except the very largest, could exercise market power in negotiations with Google or Netflix, but almost certainly no small wireless ISP, or a larger but still small rural cable company or incumbent LEC, could do so. </a:t>
            </a:r>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1389769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852936"/>
            <a:ext cx="8229600" cy="3672408"/>
          </a:xfrm>
        </p:spPr>
        <p:txBody>
          <a:bodyPr>
            <a:normAutofit fontScale="70000" lnSpcReduction="20000"/>
          </a:bodyPr>
          <a:lstStyle/>
          <a:p>
            <a:pPr marL="0" indent="0">
              <a:buNone/>
            </a:pPr>
            <a:r>
              <a:rPr lang="en-JM" b="1" dirty="0" smtClean="0">
                <a:solidFill>
                  <a:srgbClr val="FF0000"/>
                </a:solidFill>
              </a:rPr>
              <a:t>OTTs are Powerful </a:t>
            </a:r>
          </a:p>
          <a:p>
            <a:r>
              <a:rPr lang="en-JM" dirty="0" smtClean="0"/>
              <a:t>Major edge providers, including Netflix, YouTube, and other large OVDs, are some of the “most-loved” brands in the world.</a:t>
            </a:r>
          </a:p>
          <a:p>
            <a:endParaRPr lang="en-JM" dirty="0"/>
          </a:p>
          <a:p>
            <a:r>
              <a:rPr lang="en-JM" dirty="0" smtClean="0"/>
              <a:t> </a:t>
            </a:r>
            <a:r>
              <a:rPr lang="en-JM" dirty="0"/>
              <a:t>Their reputations and the importance of reputation to their business and brand gives them significant incentive to inform consumers and work to shape consumer perceptions in the event of any dispute with ISPs. </a:t>
            </a:r>
            <a:endParaRPr lang="en-JM" dirty="0" smtClean="0"/>
          </a:p>
          <a:p>
            <a:endParaRPr lang="en-JM" dirty="0"/>
          </a:p>
          <a:p>
            <a:r>
              <a:rPr lang="en-JM" dirty="0" smtClean="0"/>
              <a:t>This </a:t>
            </a:r>
            <a:r>
              <a:rPr lang="en-JM" dirty="0"/>
              <a:t>incentive mitigates potential concerns that consumers lack the knowledge and ability to hold their ISPs accountable for interconnection disputes.</a:t>
            </a:r>
          </a:p>
          <a:p>
            <a:pPr marL="0" indent="0">
              <a:buNone/>
            </a:pPr>
            <a:endParaRPr lang="en-TT" dirty="0"/>
          </a:p>
          <a:p>
            <a:endParaRPr lang="en-TT" dirty="0"/>
          </a:p>
          <a:p>
            <a:endParaRPr lang="en-TT" dirty="0"/>
          </a:p>
        </p:txBody>
      </p:sp>
    </p:spTree>
    <p:extLst>
      <p:ext uri="{BB962C8B-B14F-4D97-AF65-F5344CB8AC3E}">
        <p14:creationId xmlns:p14="http://schemas.microsoft.com/office/powerpoint/2010/main" xmlns="" val="3727145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852936"/>
            <a:ext cx="8229600" cy="3672408"/>
          </a:xfrm>
        </p:spPr>
        <p:txBody>
          <a:bodyPr>
            <a:normAutofit fontScale="70000" lnSpcReduction="20000"/>
          </a:bodyPr>
          <a:lstStyle/>
          <a:p>
            <a:pPr marL="0" indent="0">
              <a:buNone/>
            </a:pPr>
            <a:r>
              <a:rPr lang="en-JM" b="1" dirty="0" smtClean="0">
                <a:solidFill>
                  <a:srgbClr val="FF0000"/>
                </a:solidFill>
              </a:rPr>
              <a:t>Regulatory Asymmetry Hurts Investment </a:t>
            </a:r>
          </a:p>
          <a:p>
            <a:r>
              <a:rPr lang="en-JM" dirty="0"/>
              <a:t>Many ISPs are a tiny fraction of the size of upstream middle mile and transit networks or content and edge providers. </a:t>
            </a:r>
            <a:endParaRPr lang="en-JM" dirty="0" smtClean="0"/>
          </a:p>
          <a:p>
            <a:endParaRPr lang="en-JM" dirty="0"/>
          </a:p>
          <a:p>
            <a:r>
              <a:rPr lang="en-JM" u="sng" dirty="0" smtClean="0"/>
              <a:t>The </a:t>
            </a:r>
            <a:r>
              <a:rPr lang="en-JM" u="sng" dirty="0"/>
              <a:t>record reflects that the asymmetric regulation reduced incentives to share </a:t>
            </a:r>
            <a:r>
              <a:rPr lang="en-JM" u="sng" dirty="0" smtClean="0"/>
              <a:t>costs</a:t>
            </a:r>
            <a:r>
              <a:rPr lang="en-JM" dirty="0" smtClean="0"/>
              <a:t>.</a:t>
            </a:r>
          </a:p>
          <a:p>
            <a:pPr marL="0" indent="0">
              <a:buNone/>
            </a:pPr>
            <a:endParaRPr lang="en-JM" dirty="0" smtClean="0"/>
          </a:p>
          <a:p>
            <a:r>
              <a:rPr lang="en-JM" dirty="0" smtClean="0"/>
              <a:t>Eliminating </a:t>
            </a:r>
            <a:r>
              <a:rPr lang="en-JM" dirty="0"/>
              <a:t>one-sided regulation of Internet traffic exchange and restoring regulatory parity among sophisticated commercial entities will allow the parties to more efficiently allocate the costs arising from increased demands on the network</a:t>
            </a:r>
            <a:r>
              <a:rPr lang="en-JM" dirty="0" smtClean="0"/>
              <a:t>. </a:t>
            </a:r>
            <a:endParaRPr lang="en-JM" dirty="0"/>
          </a:p>
          <a:p>
            <a:pPr marL="0" indent="0">
              <a:buNone/>
            </a:pPr>
            <a:endParaRPr lang="en-TT" dirty="0"/>
          </a:p>
          <a:p>
            <a:endParaRPr lang="en-TT" dirty="0"/>
          </a:p>
          <a:p>
            <a:endParaRPr lang="en-TT" dirty="0"/>
          </a:p>
        </p:txBody>
      </p:sp>
    </p:spTree>
    <p:extLst>
      <p:ext uri="{BB962C8B-B14F-4D97-AF65-F5344CB8AC3E}">
        <p14:creationId xmlns:p14="http://schemas.microsoft.com/office/powerpoint/2010/main" xmlns="" val="2498781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708920"/>
            <a:ext cx="8229600" cy="4149080"/>
          </a:xfrm>
        </p:spPr>
        <p:txBody>
          <a:bodyPr>
            <a:normAutofit fontScale="25000" lnSpcReduction="20000"/>
          </a:bodyPr>
          <a:lstStyle/>
          <a:p>
            <a:pPr marL="0" indent="0">
              <a:buNone/>
            </a:pPr>
            <a:r>
              <a:rPr lang="en-JM" sz="8000" b="1" dirty="0" smtClean="0">
                <a:solidFill>
                  <a:srgbClr val="FF0000"/>
                </a:solidFill>
              </a:rPr>
              <a:t>Both Networks and Platforms Incentivized to Invest </a:t>
            </a:r>
          </a:p>
          <a:p>
            <a:r>
              <a:rPr lang="en-JM" sz="8000" dirty="0"/>
              <a:t>Incentive for both ISPs and edge providers (OTTS/ on-line platforms - such as Amazon, Facebook, Google and Microsoft) to innovate. Otherwise imbalance results in collapse of ecosystem</a:t>
            </a:r>
            <a:r>
              <a:rPr lang="en-JM" sz="8000" dirty="0" smtClean="0"/>
              <a:t>.</a:t>
            </a:r>
          </a:p>
          <a:p>
            <a:endParaRPr lang="en-JM" sz="8000" dirty="0"/>
          </a:p>
          <a:p>
            <a:r>
              <a:rPr lang="en-JM" sz="8000" dirty="0"/>
              <a:t>Regulation must be evaluated to account for its impacts on ISPs’ capacity to drive virtuous cycle, as well as edge providers.</a:t>
            </a:r>
          </a:p>
          <a:p>
            <a:endParaRPr lang="en-JM" sz="8000" dirty="0"/>
          </a:p>
          <a:p>
            <a:r>
              <a:rPr lang="en-JM" sz="8000" dirty="0" smtClean="0"/>
              <a:t>Edge </a:t>
            </a:r>
            <a:r>
              <a:rPr lang="en-JM" sz="8000" dirty="0"/>
              <a:t>provider innovation drives consumer adoption of Internet access and platform upgrades.</a:t>
            </a:r>
          </a:p>
          <a:p>
            <a:endParaRPr lang="en-JM" sz="8000" dirty="0"/>
          </a:p>
          <a:p>
            <a:r>
              <a:rPr lang="en-JM" sz="8000" dirty="0"/>
              <a:t>In maximizing profit, a platform provider sets prices and invests in network extension and innovation to maximize the gain subscribers (and potential subscribers) on both sides of the market obtain in interacting across the platform, subject to costs and competitive conditions.</a:t>
            </a:r>
          </a:p>
          <a:p>
            <a:endParaRPr lang="en-TT" dirty="0"/>
          </a:p>
          <a:p>
            <a:endParaRPr lang="en-TT" dirty="0"/>
          </a:p>
        </p:txBody>
      </p:sp>
    </p:spTree>
    <p:extLst>
      <p:ext uri="{BB962C8B-B14F-4D97-AF65-F5344CB8AC3E}">
        <p14:creationId xmlns:p14="http://schemas.microsoft.com/office/powerpoint/2010/main" xmlns="" val="3165189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708920"/>
            <a:ext cx="8229600" cy="4149080"/>
          </a:xfrm>
        </p:spPr>
        <p:txBody>
          <a:bodyPr>
            <a:normAutofit fontScale="40000" lnSpcReduction="20000"/>
          </a:bodyPr>
          <a:lstStyle/>
          <a:p>
            <a:pPr marL="0" indent="0">
              <a:buNone/>
            </a:pPr>
            <a:r>
              <a:rPr lang="en-JM" sz="8000" b="1" dirty="0" smtClean="0">
                <a:solidFill>
                  <a:srgbClr val="FF0000"/>
                </a:solidFill>
              </a:rPr>
              <a:t>Both Networks and Platforms Incentivized to Invest </a:t>
            </a:r>
          </a:p>
          <a:p>
            <a:r>
              <a:rPr lang="en-JM" sz="8000" dirty="0"/>
              <a:t>Innovation by ISPs may take the form of reduced costs, network extension, increased reliability, responsiveness, throughput, ease of installation, and portability. These types of innovations are as likely to drive additional broadband adoption as are services of edge </a:t>
            </a:r>
            <a:r>
              <a:rPr lang="en-JM" sz="8000" dirty="0" smtClean="0"/>
              <a:t>providers</a:t>
            </a:r>
            <a:endParaRPr lang="en-JM" sz="8000" dirty="0"/>
          </a:p>
        </p:txBody>
      </p:sp>
    </p:spTree>
    <p:extLst>
      <p:ext uri="{BB962C8B-B14F-4D97-AF65-F5344CB8AC3E}">
        <p14:creationId xmlns:p14="http://schemas.microsoft.com/office/powerpoint/2010/main" xmlns="" val="141623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708920"/>
            <a:ext cx="8229600" cy="4149080"/>
          </a:xfrm>
        </p:spPr>
        <p:txBody>
          <a:bodyPr>
            <a:normAutofit fontScale="32500" lnSpcReduction="20000"/>
          </a:bodyPr>
          <a:lstStyle/>
          <a:p>
            <a:pPr marL="0" indent="0">
              <a:buNone/>
            </a:pPr>
            <a:r>
              <a:rPr lang="en-JM" sz="8000" b="1" dirty="0" smtClean="0">
                <a:solidFill>
                  <a:srgbClr val="FF0000"/>
                </a:solidFill>
              </a:rPr>
              <a:t>Consumer Welfare </a:t>
            </a:r>
          </a:p>
          <a:p>
            <a:r>
              <a:rPr lang="en-JM" sz="8000" dirty="0"/>
              <a:t>Eliminating the ban on paid prioritization arrangements could lead to lower prices for consumers for broadband Internet access service, as ISPs may be able to recoup some of their costs from edge </a:t>
            </a:r>
            <a:r>
              <a:rPr lang="en-JM" sz="8000" dirty="0" smtClean="0"/>
              <a:t>providers. 2015  rules means that higher </a:t>
            </a:r>
            <a:r>
              <a:rPr lang="en-JM" sz="8000" dirty="0"/>
              <a:t>prices </a:t>
            </a:r>
            <a:r>
              <a:rPr lang="en-JM" sz="8000" dirty="0" smtClean="0"/>
              <a:t>are </a:t>
            </a:r>
            <a:r>
              <a:rPr lang="en-JM" sz="8000" dirty="0"/>
              <a:t>charged to all end users—regardless of whether or not the end user subscribes to the content service that causes the congestion </a:t>
            </a:r>
            <a:r>
              <a:rPr lang="en-JM" sz="8000" dirty="0" smtClean="0"/>
              <a:t>.</a:t>
            </a:r>
          </a:p>
          <a:p>
            <a:pPr marL="0" indent="0">
              <a:buNone/>
            </a:pPr>
            <a:endParaRPr lang="en-JM" sz="8000" dirty="0"/>
          </a:p>
          <a:p>
            <a:r>
              <a:rPr lang="en-JM" sz="8000" dirty="0"/>
              <a:t>Closing the digital </a:t>
            </a:r>
            <a:r>
              <a:rPr lang="en-JM" sz="8000" dirty="0" smtClean="0"/>
              <a:t>divide: </a:t>
            </a:r>
            <a:r>
              <a:rPr lang="en-JM" sz="8000" dirty="0"/>
              <a:t>Paid prioritization can also be a tool in helping close the digital divide by reducing broadband Internet access service </a:t>
            </a:r>
            <a:r>
              <a:rPr lang="en-JM" sz="8000" dirty="0" smtClean="0"/>
              <a:t>prices </a:t>
            </a:r>
            <a:r>
              <a:rPr lang="en-JM" sz="8000" dirty="0"/>
              <a:t>for </a:t>
            </a:r>
            <a:r>
              <a:rPr lang="en-JM" sz="8000" dirty="0" smtClean="0"/>
              <a:t>consumers. </a:t>
            </a:r>
            <a:endParaRPr lang="en-JM" sz="8000" dirty="0"/>
          </a:p>
        </p:txBody>
      </p:sp>
    </p:spTree>
    <p:extLst>
      <p:ext uri="{BB962C8B-B14F-4D97-AF65-F5344CB8AC3E}">
        <p14:creationId xmlns:p14="http://schemas.microsoft.com/office/powerpoint/2010/main" xmlns="" val="1299540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708920"/>
            <a:ext cx="8229600" cy="4149080"/>
          </a:xfrm>
        </p:spPr>
        <p:txBody>
          <a:bodyPr>
            <a:normAutofit fontScale="32500" lnSpcReduction="20000"/>
          </a:bodyPr>
          <a:lstStyle/>
          <a:p>
            <a:pPr marL="0" indent="0">
              <a:buNone/>
            </a:pPr>
            <a:r>
              <a:rPr lang="en-JM" sz="8000" b="1" dirty="0" smtClean="0">
                <a:solidFill>
                  <a:srgbClr val="FF0000"/>
                </a:solidFill>
              </a:rPr>
              <a:t>Consumer Welfare </a:t>
            </a:r>
          </a:p>
          <a:p>
            <a:r>
              <a:rPr lang="en-JM" sz="8000" dirty="0"/>
              <a:t>Federal Trade Commission to police Privacy Practices of Internet Services Providers (ISPs).</a:t>
            </a:r>
          </a:p>
          <a:p>
            <a:endParaRPr lang="en-JM" sz="8000" dirty="0"/>
          </a:p>
          <a:p>
            <a:r>
              <a:rPr lang="en-JM" sz="8000" dirty="0"/>
              <a:t>ISPs to disclose network management practices, performance and commercial terms of service:</a:t>
            </a:r>
          </a:p>
          <a:p>
            <a:pPr lvl="1"/>
            <a:r>
              <a:rPr lang="en-JM" sz="7600" dirty="0"/>
              <a:t>Enables customers to choose</a:t>
            </a:r>
          </a:p>
          <a:p>
            <a:pPr lvl="1"/>
            <a:r>
              <a:rPr lang="en-JM" sz="7600" dirty="0"/>
              <a:t>Provides technical information to entrepreneurs and innovators </a:t>
            </a:r>
          </a:p>
        </p:txBody>
      </p:sp>
    </p:spTree>
    <p:extLst>
      <p:ext uri="{BB962C8B-B14F-4D97-AF65-F5344CB8AC3E}">
        <p14:creationId xmlns:p14="http://schemas.microsoft.com/office/powerpoint/2010/main" xmlns="" val="234287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fontScale="90000"/>
          </a:bodyPr>
          <a:lstStyle/>
          <a:p>
            <a:r>
              <a:rPr lang="en-TT" b="1" dirty="0" smtClean="0"/>
              <a:t>FCC Response to OTTs/Edge Providers/ Online Platforms </a:t>
            </a:r>
            <a:endParaRPr lang="en-TT" b="1" dirty="0"/>
          </a:p>
        </p:txBody>
      </p:sp>
      <p:sp>
        <p:nvSpPr>
          <p:cNvPr id="3" name="Content Placeholder 2"/>
          <p:cNvSpPr>
            <a:spLocks noGrp="1"/>
          </p:cNvSpPr>
          <p:nvPr>
            <p:ph idx="1"/>
          </p:nvPr>
        </p:nvSpPr>
        <p:spPr>
          <a:xfrm>
            <a:off x="395536" y="2708920"/>
            <a:ext cx="8229600" cy="4149080"/>
          </a:xfrm>
        </p:spPr>
        <p:txBody>
          <a:bodyPr>
            <a:normAutofit fontScale="25000" lnSpcReduction="20000"/>
          </a:bodyPr>
          <a:lstStyle/>
          <a:p>
            <a:pPr marL="0" indent="0">
              <a:buNone/>
            </a:pPr>
            <a:r>
              <a:rPr lang="en-JM" sz="8000" b="1" dirty="0" smtClean="0">
                <a:solidFill>
                  <a:srgbClr val="FF0000"/>
                </a:solidFill>
              </a:rPr>
              <a:t>Consumer Welfare </a:t>
            </a:r>
          </a:p>
          <a:p>
            <a:r>
              <a:rPr lang="en-JM" sz="9600" dirty="0" smtClean="0"/>
              <a:t>Paid </a:t>
            </a:r>
            <a:r>
              <a:rPr lang="en-JM" sz="9600" dirty="0"/>
              <a:t>prioritization causes </a:t>
            </a:r>
            <a:r>
              <a:rPr lang="en-JM" sz="9600" dirty="0" smtClean="0"/>
              <a:t>ISPs </a:t>
            </a:r>
            <a:r>
              <a:rPr lang="en-JM" sz="9600" dirty="0"/>
              <a:t>to invest more in network capacity, reducing congestion and thereby inducing congestion-sensitive edge providers to enter the market. </a:t>
            </a:r>
            <a:endParaRPr lang="en-JM" sz="9600" dirty="0" smtClean="0"/>
          </a:p>
          <a:p>
            <a:r>
              <a:rPr lang="en-JM" sz="9600" dirty="0" smtClean="0"/>
              <a:t>The </a:t>
            </a:r>
            <a:r>
              <a:rPr lang="en-JM" sz="9600" dirty="0"/>
              <a:t>increased ISP investment occurs for two reasons</a:t>
            </a:r>
            <a:r>
              <a:rPr lang="en-JM" sz="9600" dirty="0" smtClean="0"/>
              <a:t>:</a:t>
            </a:r>
          </a:p>
          <a:p>
            <a:pPr>
              <a:buFontTx/>
              <a:buChar char="-"/>
            </a:pPr>
            <a:r>
              <a:rPr lang="en-JM" sz="9600" dirty="0" smtClean="0"/>
              <a:t>incremental </a:t>
            </a:r>
            <a:r>
              <a:rPr lang="en-JM" sz="9600" dirty="0"/>
              <a:t>investment is more profitable because the ISP can now charge edge providers in addition to subscribers, and paid prioritization allows more edge providers who need a high quality of service to enter the market. </a:t>
            </a:r>
            <a:endParaRPr lang="en-JM" sz="9600" dirty="0" smtClean="0"/>
          </a:p>
          <a:p>
            <a:pPr marL="0" indent="0">
              <a:buNone/>
            </a:pPr>
            <a:endParaRPr lang="en-JM" sz="9600" dirty="0" smtClean="0"/>
          </a:p>
          <a:p>
            <a:pPr>
              <a:buFontTx/>
              <a:buChar char="-"/>
            </a:pPr>
            <a:r>
              <a:rPr lang="en-JM" sz="9600" dirty="0" smtClean="0"/>
              <a:t>Stimulate entry </a:t>
            </a:r>
            <a:r>
              <a:rPr lang="en-JM" sz="9600" dirty="0"/>
              <a:t>of new ISPs and encourage current providers to expand their networks by making it easier </a:t>
            </a:r>
            <a:r>
              <a:rPr lang="en-JM" sz="9600" dirty="0" smtClean="0"/>
              <a:t>for ISPs to recoup their investment.</a:t>
            </a:r>
            <a:endParaRPr lang="en-JM" sz="9600" dirty="0"/>
          </a:p>
        </p:txBody>
      </p:sp>
    </p:spTree>
    <p:extLst>
      <p:ext uri="{BB962C8B-B14F-4D97-AF65-F5344CB8AC3E}">
        <p14:creationId xmlns:p14="http://schemas.microsoft.com/office/powerpoint/2010/main" xmlns="" val="420926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2015 Open Internet Rules</a:t>
            </a:r>
            <a:endParaRPr lang="en-TT" b="1" dirty="0"/>
          </a:p>
        </p:txBody>
      </p:sp>
      <p:sp>
        <p:nvSpPr>
          <p:cNvPr id="3" name="Content Placeholder 2"/>
          <p:cNvSpPr>
            <a:spLocks noGrp="1"/>
          </p:cNvSpPr>
          <p:nvPr>
            <p:ph idx="1"/>
          </p:nvPr>
        </p:nvSpPr>
        <p:spPr>
          <a:xfrm>
            <a:off x="395536" y="2852936"/>
            <a:ext cx="8229600" cy="3384376"/>
          </a:xfrm>
        </p:spPr>
        <p:txBody>
          <a:bodyPr>
            <a:normAutofit fontScale="92500" lnSpcReduction="20000"/>
          </a:bodyPr>
          <a:lstStyle/>
          <a:p>
            <a:r>
              <a:rPr lang="en-JM" dirty="0" smtClean="0"/>
              <a:t>No </a:t>
            </a:r>
            <a:r>
              <a:rPr lang="en-JM" dirty="0"/>
              <a:t>throttling</a:t>
            </a:r>
          </a:p>
          <a:p>
            <a:r>
              <a:rPr lang="en-JM" dirty="0"/>
              <a:t>No blocking</a:t>
            </a:r>
          </a:p>
          <a:p>
            <a:r>
              <a:rPr lang="en-JM" dirty="0"/>
              <a:t>No paid prioritisation</a:t>
            </a:r>
          </a:p>
          <a:p>
            <a:pPr marL="0" indent="0">
              <a:buNone/>
            </a:pPr>
            <a:endParaRPr lang="en-JM"/>
          </a:p>
          <a:p>
            <a:pPr marL="0" indent="0">
              <a:buNone/>
            </a:pPr>
            <a:r>
              <a:rPr lang="en-JM" dirty="0" smtClean="0"/>
              <a:t>Net </a:t>
            </a:r>
            <a:r>
              <a:rPr lang="en-JM" dirty="0"/>
              <a:t>neutrality rules </a:t>
            </a:r>
            <a:r>
              <a:rPr lang="en-JM" dirty="0" smtClean="0"/>
              <a:t>established </a:t>
            </a:r>
            <a:r>
              <a:rPr lang="en-JM" dirty="0"/>
              <a:t>framework for OTTs/ edge providers/ on-line platforms to use ISP networks without paying for what they use both in the US and in the Caribbean.</a:t>
            </a:r>
            <a:endParaRPr lang="en-TT" smtClean="0"/>
          </a:p>
          <a:p>
            <a:pPr marL="0" indent="0">
              <a:buNone/>
            </a:pPr>
            <a:endParaRPr lang="en-TT" dirty="0"/>
          </a:p>
          <a:p>
            <a:pPr marL="0" indent="0">
              <a:buNone/>
            </a:pPr>
            <a:endParaRPr lang="en-TT" dirty="0"/>
          </a:p>
          <a:p>
            <a:endParaRPr lang="en-TT" dirty="0"/>
          </a:p>
          <a:p>
            <a:endParaRPr lang="en-TT" dirty="0"/>
          </a:p>
        </p:txBody>
      </p:sp>
    </p:spTree>
    <p:extLst>
      <p:ext uri="{BB962C8B-B14F-4D97-AF65-F5344CB8AC3E}">
        <p14:creationId xmlns:p14="http://schemas.microsoft.com/office/powerpoint/2010/main" xmlns="" val="3450859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a:bodyPr>
          <a:lstStyle/>
          <a:p>
            <a:r>
              <a:rPr lang="en-TT" sz="3200" b="1" dirty="0" smtClean="0"/>
              <a:t>FCC Response to OTTs/Edge Providers/ Online Platforms </a:t>
            </a:r>
            <a:endParaRPr lang="en-TT" sz="3200" b="1" dirty="0"/>
          </a:p>
        </p:txBody>
      </p:sp>
      <p:sp>
        <p:nvSpPr>
          <p:cNvPr id="3" name="Content Placeholder 2"/>
          <p:cNvSpPr>
            <a:spLocks noGrp="1"/>
          </p:cNvSpPr>
          <p:nvPr>
            <p:ph idx="1"/>
          </p:nvPr>
        </p:nvSpPr>
        <p:spPr>
          <a:xfrm>
            <a:off x="395536" y="2708920"/>
            <a:ext cx="8229600" cy="4149080"/>
          </a:xfrm>
        </p:spPr>
        <p:txBody>
          <a:bodyPr>
            <a:normAutofit fontScale="25000" lnSpcReduction="20000"/>
          </a:bodyPr>
          <a:lstStyle/>
          <a:p>
            <a:pPr marL="0" indent="0">
              <a:buNone/>
            </a:pPr>
            <a:r>
              <a:rPr lang="en-JM" sz="8000" b="1" dirty="0" smtClean="0">
                <a:solidFill>
                  <a:srgbClr val="FF0000"/>
                </a:solidFill>
              </a:rPr>
              <a:t>Consumer Welfare </a:t>
            </a:r>
          </a:p>
          <a:p>
            <a:r>
              <a:rPr lang="en-JM" sz="9600" dirty="0" smtClean="0"/>
              <a:t>Applications </a:t>
            </a:r>
            <a:r>
              <a:rPr lang="en-JM" sz="9600" dirty="0"/>
              <a:t>such as Netflix, </a:t>
            </a:r>
            <a:r>
              <a:rPr lang="en-JM" sz="9600" dirty="0" smtClean="0"/>
              <a:t>in </a:t>
            </a:r>
            <a:r>
              <a:rPr lang="en-JM" sz="9600" dirty="0"/>
              <a:t>the first half of 2016 generated more than a third of all North American Internet </a:t>
            </a:r>
            <a:r>
              <a:rPr lang="en-JM" sz="9600" dirty="0" smtClean="0"/>
              <a:t>traffic.</a:t>
            </a:r>
          </a:p>
          <a:p>
            <a:endParaRPr lang="en-JM" sz="9600" dirty="0"/>
          </a:p>
          <a:p>
            <a:r>
              <a:rPr lang="en-JM" sz="9600" u="sng" dirty="0" smtClean="0"/>
              <a:t> </a:t>
            </a:r>
            <a:r>
              <a:rPr lang="en-JM" sz="9600" u="sng" dirty="0"/>
              <a:t>Without paid prioritization, ISPs must recover these costs solely from end </a:t>
            </a:r>
            <a:r>
              <a:rPr lang="en-JM" sz="9600" u="sng" dirty="0" smtClean="0"/>
              <a:t>users.</a:t>
            </a:r>
          </a:p>
          <a:p>
            <a:endParaRPr lang="en-JM" sz="9600" u="sng" dirty="0"/>
          </a:p>
          <a:p>
            <a:r>
              <a:rPr lang="en-JM" sz="9600" dirty="0" smtClean="0"/>
              <a:t> </a:t>
            </a:r>
            <a:r>
              <a:rPr lang="en-JM" sz="9600" dirty="0"/>
              <a:t>Consumers who do not cause these costs must pay for them, and end users who do cause these costs to some degree </a:t>
            </a:r>
            <a:r>
              <a:rPr lang="en-JM" sz="9600" dirty="0" smtClean="0"/>
              <a:t>free-ride. </a:t>
            </a:r>
          </a:p>
        </p:txBody>
      </p:sp>
    </p:spTree>
    <p:extLst>
      <p:ext uri="{BB962C8B-B14F-4D97-AF65-F5344CB8AC3E}">
        <p14:creationId xmlns:p14="http://schemas.microsoft.com/office/powerpoint/2010/main" xmlns="" val="3295039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84784"/>
            <a:ext cx="8229600" cy="1143000"/>
          </a:xfrm>
        </p:spPr>
        <p:txBody>
          <a:bodyPr>
            <a:normAutofit/>
          </a:bodyPr>
          <a:lstStyle/>
          <a:p>
            <a:r>
              <a:rPr lang="en-TT" sz="3200" b="1" dirty="0" smtClean="0"/>
              <a:t>FCC Response to OTTs/Edge Providers/ Online Platforms </a:t>
            </a:r>
            <a:endParaRPr lang="en-TT" sz="3200" b="1" dirty="0"/>
          </a:p>
        </p:txBody>
      </p:sp>
      <p:sp>
        <p:nvSpPr>
          <p:cNvPr id="3" name="Content Placeholder 2"/>
          <p:cNvSpPr>
            <a:spLocks noGrp="1"/>
          </p:cNvSpPr>
          <p:nvPr>
            <p:ph idx="1"/>
          </p:nvPr>
        </p:nvSpPr>
        <p:spPr>
          <a:xfrm>
            <a:off x="395536" y="2708920"/>
            <a:ext cx="8229600" cy="4149080"/>
          </a:xfrm>
        </p:spPr>
        <p:txBody>
          <a:bodyPr>
            <a:normAutofit fontScale="25000" lnSpcReduction="20000"/>
          </a:bodyPr>
          <a:lstStyle/>
          <a:p>
            <a:pPr marL="0" indent="0">
              <a:buNone/>
            </a:pPr>
            <a:r>
              <a:rPr lang="en-JM" sz="8000" b="1" dirty="0" smtClean="0">
                <a:solidFill>
                  <a:srgbClr val="FF0000"/>
                </a:solidFill>
              </a:rPr>
              <a:t>Consumer Welfare </a:t>
            </a:r>
          </a:p>
          <a:p>
            <a:r>
              <a:rPr lang="en-JM" sz="9600" dirty="0" smtClean="0"/>
              <a:t>Paid </a:t>
            </a:r>
            <a:r>
              <a:rPr lang="en-JM" sz="9600" dirty="0"/>
              <a:t>prioritization signals to edge providers the costs their content or applications </a:t>
            </a:r>
            <a:r>
              <a:rPr lang="en-JM" sz="9600" dirty="0" smtClean="0"/>
              <a:t>drives.</a:t>
            </a:r>
          </a:p>
          <a:p>
            <a:r>
              <a:rPr lang="en-JM" sz="9600" dirty="0" smtClean="0"/>
              <a:t>Edge </a:t>
            </a:r>
            <a:r>
              <a:rPr lang="en-JM" sz="9600" dirty="0"/>
              <a:t>providers can undertake actions that would improve the efficiency of </a:t>
            </a:r>
            <a:r>
              <a:rPr lang="en-JM" sz="9600" dirty="0" smtClean="0"/>
              <a:t>the market</a:t>
            </a:r>
            <a:r>
              <a:rPr lang="en-JM" sz="9600" dirty="0"/>
              <a:t>:</a:t>
            </a:r>
            <a:endParaRPr lang="en-JM" sz="9600" dirty="0" smtClean="0"/>
          </a:p>
          <a:p>
            <a:r>
              <a:rPr lang="en-JM" sz="9600" dirty="0" smtClean="0"/>
              <a:t>For </a:t>
            </a:r>
            <a:r>
              <a:rPr lang="en-JM" sz="9600" dirty="0"/>
              <a:t>example, they could invest in compression technologies if those come at a lower cost than paid prioritization, enhancing efficiency, or, if they have a pricing relationship with their end users, they could directly charge the end user for priority, leading those end users to adjust their usage if the </a:t>
            </a:r>
            <a:r>
              <a:rPr lang="en-JM" sz="9600" dirty="0" smtClean="0"/>
              <a:t>value </a:t>
            </a:r>
            <a:r>
              <a:rPr lang="en-JM" sz="9600" dirty="0"/>
              <a:t>does not exceed the service’s cost, again enhancing economic efficiency. </a:t>
            </a:r>
          </a:p>
        </p:txBody>
      </p:sp>
    </p:spTree>
    <p:extLst>
      <p:ext uri="{BB962C8B-B14F-4D97-AF65-F5344CB8AC3E}">
        <p14:creationId xmlns:p14="http://schemas.microsoft.com/office/powerpoint/2010/main" xmlns="" val="2999034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384376"/>
          </a:xfrm>
        </p:spPr>
        <p:txBody>
          <a:bodyPr>
            <a:normAutofit fontScale="85000" lnSpcReduction="20000"/>
          </a:bodyPr>
          <a:lstStyle/>
          <a:p>
            <a:r>
              <a:rPr lang="en-TT" dirty="0" smtClean="0"/>
              <a:t>FCC 2017 Decision vindicates Caribbean Operators who have been for years sounding the alarm that network investment is threatened and undermined by freeloading  OTTs/ Edge providers/ on-line platforms.</a:t>
            </a:r>
          </a:p>
          <a:p>
            <a:endParaRPr lang="en-TT" dirty="0"/>
          </a:p>
          <a:p>
            <a:r>
              <a:rPr lang="en-TT" dirty="0" err="1" smtClean="0"/>
              <a:t>QoS</a:t>
            </a:r>
            <a:r>
              <a:rPr lang="en-TT" dirty="0" smtClean="0"/>
              <a:t> issues will be intractable once OTTs are allowed to continue to use up the capacity that Caribbean operators invest in both their fixed and mobile networks.</a:t>
            </a:r>
            <a:endParaRPr lang="en-TT" dirty="0"/>
          </a:p>
          <a:p>
            <a:endParaRPr lang="en-TT" dirty="0"/>
          </a:p>
        </p:txBody>
      </p:sp>
    </p:spTree>
    <p:extLst>
      <p:ext uri="{BB962C8B-B14F-4D97-AF65-F5344CB8AC3E}">
        <p14:creationId xmlns:p14="http://schemas.microsoft.com/office/powerpoint/2010/main" xmlns="" val="1089280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681536"/>
          </a:xfrm>
        </p:spPr>
        <p:txBody>
          <a:bodyPr>
            <a:normAutofit fontScale="70000" lnSpcReduction="20000"/>
          </a:bodyPr>
          <a:lstStyle/>
          <a:p>
            <a:r>
              <a:rPr lang="en-JM" dirty="0"/>
              <a:t>Most of the regulators in the Caribbean adopted formally or informally the ‘bright line’ rules adopted by the FCC in 2015 – no blocking, no throttling, no paid </a:t>
            </a:r>
            <a:r>
              <a:rPr lang="en-JM" dirty="0" smtClean="0"/>
              <a:t>prioritisation. </a:t>
            </a:r>
          </a:p>
          <a:p>
            <a:endParaRPr lang="en-JM" dirty="0"/>
          </a:p>
          <a:p>
            <a:r>
              <a:rPr lang="en-JM" dirty="0" smtClean="0"/>
              <a:t>ECTEL(Dominica</a:t>
            </a:r>
            <a:r>
              <a:rPr lang="en-JM" dirty="0"/>
              <a:t>, Grenada, </a:t>
            </a:r>
            <a:r>
              <a:rPr lang="en-JM" dirty="0" err="1"/>
              <a:t>St.Kitts</a:t>
            </a:r>
            <a:r>
              <a:rPr lang="en-JM" dirty="0"/>
              <a:t> &amp; Nevis, </a:t>
            </a:r>
            <a:r>
              <a:rPr lang="en-JM" dirty="0" err="1"/>
              <a:t>St.Lucia</a:t>
            </a:r>
            <a:r>
              <a:rPr lang="en-JM" dirty="0"/>
              <a:t>, St. Vincent &amp; the Grenadines) has issued press release </a:t>
            </a:r>
            <a:r>
              <a:rPr lang="en-JM" dirty="0" smtClean="0"/>
              <a:t>early last </a:t>
            </a:r>
            <a:r>
              <a:rPr lang="en-JM" dirty="0"/>
              <a:t>week that they will not be adopting FCC 2017 Order notwithstanding adopting </a:t>
            </a:r>
            <a:r>
              <a:rPr lang="en-JM" dirty="0" smtClean="0"/>
              <a:t>principles of 2015 </a:t>
            </a:r>
            <a:r>
              <a:rPr lang="en-JM" dirty="0"/>
              <a:t>Order</a:t>
            </a:r>
            <a:r>
              <a:rPr lang="en-JM" dirty="0" smtClean="0"/>
              <a:t>.</a:t>
            </a:r>
          </a:p>
          <a:p>
            <a:pPr marL="0" indent="0">
              <a:buNone/>
            </a:pPr>
            <a:endParaRPr lang="en-JM" dirty="0"/>
          </a:p>
          <a:p>
            <a:r>
              <a:rPr lang="en-JM" dirty="0"/>
              <a:t>Minister Wheatley from Jamaica </a:t>
            </a:r>
            <a:r>
              <a:rPr lang="en-JM" dirty="0" smtClean="0"/>
              <a:t>has taken </a:t>
            </a:r>
            <a:r>
              <a:rPr lang="en-JM" dirty="0"/>
              <a:t>a similar stance </a:t>
            </a:r>
            <a:r>
              <a:rPr lang="en-JM" dirty="0" smtClean="0"/>
              <a:t>as ECTEL.</a:t>
            </a:r>
          </a:p>
          <a:p>
            <a:endParaRPr lang="en-JM" dirty="0"/>
          </a:p>
          <a:p>
            <a:endParaRPr lang="en-TT" dirty="0"/>
          </a:p>
        </p:txBody>
      </p:sp>
    </p:spTree>
    <p:extLst>
      <p:ext uri="{BB962C8B-B14F-4D97-AF65-F5344CB8AC3E}">
        <p14:creationId xmlns:p14="http://schemas.microsoft.com/office/powerpoint/2010/main" xmlns="" val="3698440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681536"/>
          </a:xfrm>
        </p:spPr>
        <p:txBody>
          <a:bodyPr>
            <a:normAutofit fontScale="85000" lnSpcReduction="20000"/>
          </a:bodyPr>
          <a:lstStyle/>
          <a:p>
            <a:endParaRPr lang="en-JM" dirty="0"/>
          </a:p>
          <a:p>
            <a:r>
              <a:rPr lang="en-JM" dirty="0"/>
              <a:t>Reckless </a:t>
            </a:r>
            <a:r>
              <a:rPr lang="en-JM" dirty="0" smtClean="0"/>
              <a:t>positions in view of:</a:t>
            </a:r>
          </a:p>
          <a:p>
            <a:endParaRPr lang="en-JM" dirty="0"/>
          </a:p>
          <a:p>
            <a:pPr marL="0" indent="0">
              <a:buNone/>
            </a:pPr>
            <a:r>
              <a:rPr lang="en-JM" dirty="0" smtClean="0"/>
              <a:t>-	The </a:t>
            </a:r>
            <a:r>
              <a:rPr lang="en-JM" dirty="0"/>
              <a:t>FCC saw clearly that without incentivising domestic </a:t>
            </a:r>
            <a:r>
              <a:rPr lang="en-JM" dirty="0" smtClean="0"/>
              <a:t>US operators </a:t>
            </a:r>
            <a:r>
              <a:rPr lang="en-JM" dirty="0"/>
              <a:t>to invest in their network, no online or edge services can be sustainably provided</a:t>
            </a:r>
            <a:r>
              <a:rPr lang="en-JM" dirty="0" smtClean="0"/>
              <a:t>.</a:t>
            </a:r>
          </a:p>
          <a:p>
            <a:pPr marL="0" indent="0">
              <a:buNone/>
            </a:pPr>
            <a:endParaRPr lang="en-JM" dirty="0"/>
          </a:p>
          <a:p>
            <a:pPr marL="0" indent="0">
              <a:buNone/>
            </a:pPr>
            <a:r>
              <a:rPr lang="en-JM" dirty="0" smtClean="0"/>
              <a:t>-	There </a:t>
            </a:r>
            <a:r>
              <a:rPr lang="en-JM" dirty="0"/>
              <a:t>will be </a:t>
            </a:r>
            <a:r>
              <a:rPr lang="en-JM" dirty="0" smtClean="0"/>
              <a:t>limited </a:t>
            </a:r>
            <a:r>
              <a:rPr lang="en-JM" dirty="0"/>
              <a:t>investment in networks if providers cannot recover on their </a:t>
            </a:r>
            <a:r>
              <a:rPr lang="en-JM" dirty="0" smtClean="0"/>
              <a:t>investment.</a:t>
            </a:r>
            <a:endParaRPr lang="en-JM" dirty="0"/>
          </a:p>
          <a:p>
            <a:endParaRPr lang="en-TT" dirty="0"/>
          </a:p>
        </p:txBody>
      </p:sp>
    </p:spTree>
    <p:extLst>
      <p:ext uri="{BB962C8B-B14F-4D97-AF65-F5344CB8AC3E}">
        <p14:creationId xmlns:p14="http://schemas.microsoft.com/office/powerpoint/2010/main" xmlns="" val="1474168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681536"/>
          </a:xfrm>
        </p:spPr>
        <p:txBody>
          <a:bodyPr>
            <a:normAutofit fontScale="70000" lnSpcReduction="20000"/>
          </a:bodyPr>
          <a:lstStyle/>
          <a:p>
            <a:pPr marL="0" indent="0">
              <a:buNone/>
            </a:pPr>
            <a:r>
              <a:rPr lang="en-JM" dirty="0"/>
              <a:t>Every investment in </a:t>
            </a:r>
            <a:r>
              <a:rPr lang="en-JM" dirty="0" smtClean="0"/>
              <a:t>network capacity made </a:t>
            </a:r>
            <a:r>
              <a:rPr lang="en-JM" dirty="0"/>
              <a:t>by </a:t>
            </a:r>
            <a:r>
              <a:rPr lang="en-JM" dirty="0" smtClean="0"/>
              <a:t>domestic Caribbean operators </a:t>
            </a:r>
            <a:r>
              <a:rPr lang="en-JM" dirty="0"/>
              <a:t>is whisked away by edge providers/ OTTs/ online platforms who fill any new network capacity with their content because they don’t have to pay for it.</a:t>
            </a:r>
          </a:p>
          <a:p>
            <a:pPr marL="0" indent="0">
              <a:buNone/>
            </a:pPr>
            <a:endParaRPr lang="en-JM" dirty="0"/>
          </a:p>
          <a:p>
            <a:pPr marL="0" indent="0">
              <a:buNone/>
            </a:pPr>
            <a:r>
              <a:rPr lang="en-JM" dirty="0"/>
              <a:t>Over the years regulators have been saying, what’s the big deal, just charge your customers more. This is indicative of failure in </a:t>
            </a:r>
            <a:r>
              <a:rPr lang="en-JM" dirty="0" smtClean="0"/>
              <a:t>the </a:t>
            </a:r>
            <a:r>
              <a:rPr lang="en-JM" dirty="0"/>
              <a:t>market where customers end up paying more for their data services while OTTs pay </a:t>
            </a:r>
            <a:r>
              <a:rPr lang="en-JM" dirty="0" smtClean="0"/>
              <a:t>nothing to use networks. </a:t>
            </a:r>
            <a:r>
              <a:rPr lang="en-JM" dirty="0"/>
              <a:t>This is outrageous. </a:t>
            </a:r>
            <a:endParaRPr lang="en-JM" dirty="0" smtClean="0"/>
          </a:p>
          <a:p>
            <a:pPr marL="0" indent="0">
              <a:buNone/>
            </a:pPr>
            <a:endParaRPr lang="en-JM" dirty="0"/>
          </a:p>
          <a:p>
            <a:pPr marL="0" indent="0">
              <a:buNone/>
            </a:pPr>
            <a:r>
              <a:rPr lang="en-JM" dirty="0" smtClean="0"/>
              <a:t>And </a:t>
            </a:r>
            <a:r>
              <a:rPr lang="en-JM" dirty="0"/>
              <a:t>the question is how much can Caribbean consumers actually pay?</a:t>
            </a:r>
          </a:p>
          <a:p>
            <a:pPr marL="0" indent="0">
              <a:buNone/>
            </a:pPr>
            <a:endParaRPr lang="en-JM" dirty="0"/>
          </a:p>
          <a:p>
            <a:endParaRPr lang="en-TT" dirty="0"/>
          </a:p>
        </p:txBody>
      </p:sp>
    </p:spTree>
    <p:extLst>
      <p:ext uri="{BB962C8B-B14F-4D97-AF65-F5344CB8AC3E}">
        <p14:creationId xmlns:p14="http://schemas.microsoft.com/office/powerpoint/2010/main" xmlns="" val="2725194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681536"/>
          </a:xfrm>
        </p:spPr>
        <p:txBody>
          <a:bodyPr>
            <a:normAutofit fontScale="70000" lnSpcReduction="20000"/>
          </a:bodyPr>
          <a:lstStyle/>
          <a:p>
            <a:pPr marL="0" indent="0">
              <a:buNone/>
            </a:pPr>
            <a:r>
              <a:rPr lang="en-JM" dirty="0" smtClean="0"/>
              <a:t>Are the objectives of 2017 FCC Order not relevant to the Caribbean. </a:t>
            </a:r>
          </a:p>
          <a:p>
            <a:pPr marL="0" indent="0">
              <a:buNone/>
            </a:pPr>
            <a:r>
              <a:rPr lang="en-JM" dirty="0" smtClean="0"/>
              <a:t>These are:</a:t>
            </a:r>
          </a:p>
          <a:p>
            <a:pPr marL="0" indent="0">
              <a:buNone/>
            </a:pPr>
            <a:endParaRPr lang="en-JM" dirty="0" smtClean="0"/>
          </a:p>
          <a:p>
            <a:pPr marL="0" indent="0">
              <a:buNone/>
            </a:pPr>
            <a:r>
              <a:rPr lang="en-JM" dirty="0" smtClean="0"/>
              <a:t>-Promote </a:t>
            </a:r>
            <a:r>
              <a:rPr lang="en-JM" dirty="0"/>
              <a:t>innovation and investment </a:t>
            </a:r>
          </a:p>
          <a:p>
            <a:pPr marL="0" indent="0">
              <a:buNone/>
            </a:pPr>
            <a:endParaRPr lang="en-JM" dirty="0"/>
          </a:p>
          <a:p>
            <a:pPr marL="0" indent="0">
              <a:buNone/>
            </a:pPr>
            <a:r>
              <a:rPr lang="en-JM" dirty="0" smtClean="0"/>
              <a:t>-Promote </a:t>
            </a:r>
            <a:r>
              <a:rPr lang="en-JM" dirty="0"/>
              <a:t>broadband deployment in rural America.</a:t>
            </a:r>
          </a:p>
          <a:p>
            <a:pPr marL="0" indent="0">
              <a:buNone/>
            </a:pPr>
            <a:endParaRPr lang="en-JM" dirty="0"/>
          </a:p>
          <a:p>
            <a:pPr marL="0" indent="0">
              <a:buNone/>
            </a:pPr>
            <a:r>
              <a:rPr lang="en-JM" dirty="0" smtClean="0"/>
              <a:t>-Promote </a:t>
            </a:r>
            <a:r>
              <a:rPr lang="en-JM" dirty="0"/>
              <a:t>infrastructure investment</a:t>
            </a:r>
          </a:p>
          <a:p>
            <a:pPr marL="0" indent="0">
              <a:buNone/>
            </a:pPr>
            <a:endParaRPr lang="en-JM" dirty="0"/>
          </a:p>
          <a:p>
            <a:pPr marL="0" indent="0">
              <a:buNone/>
            </a:pPr>
            <a:r>
              <a:rPr lang="en-JM" dirty="0" smtClean="0"/>
              <a:t>-Foster </a:t>
            </a:r>
            <a:r>
              <a:rPr lang="en-JM" dirty="0"/>
              <a:t>innovation in network and at the edge (OTTs/ Online platforms)</a:t>
            </a:r>
          </a:p>
          <a:p>
            <a:pPr marL="0" indent="0">
              <a:buNone/>
            </a:pPr>
            <a:endParaRPr lang="en-JM" dirty="0"/>
          </a:p>
          <a:p>
            <a:endParaRPr lang="en-TT" dirty="0"/>
          </a:p>
        </p:txBody>
      </p:sp>
    </p:spTree>
    <p:extLst>
      <p:ext uri="{BB962C8B-B14F-4D97-AF65-F5344CB8AC3E}">
        <p14:creationId xmlns:p14="http://schemas.microsoft.com/office/powerpoint/2010/main" xmlns="" val="4210881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Caribbean Policymakers</a:t>
            </a:r>
            <a:endParaRPr lang="en-TT" b="1" dirty="0"/>
          </a:p>
        </p:txBody>
      </p:sp>
      <p:sp>
        <p:nvSpPr>
          <p:cNvPr id="3" name="Content Placeholder 2"/>
          <p:cNvSpPr>
            <a:spLocks noGrp="1"/>
          </p:cNvSpPr>
          <p:nvPr>
            <p:ph idx="1"/>
          </p:nvPr>
        </p:nvSpPr>
        <p:spPr>
          <a:xfrm>
            <a:off x="374848" y="2699792"/>
            <a:ext cx="8229600" cy="3681536"/>
          </a:xfrm>
        </p:spPr>
        <p:txBody>
          <a:bodyPr>
            <a:normAutofit/>
          </a:bodyPr>
          <a:lstStyle/>
          <a:p>
            <a:pPr marL="0" indent="0">
              <a:buNone/>
            </a:pPr>
            <a:r>
              <a:rPr lang="en-JM" dirty="0" smtClean="0"/>
              <a:t>Are the objectives of 2017 FCC Order not relevant to the Caribbean?</a:t>
            </a:r>
          </a:p>
          <a:p>
            <a:pPr marL="0" indent="0">
              <a:buNone/>
            </a:pPr>
            <a:endParaRPr lang="en-JM" dirty="0"/>
          </a:p>
          <a:p>
            <a:pPr marL="0" indent="0">
              <a:buNone/>
            </a:pPr>
            <a:r>
              <a:rPr lang="en-JM" dirty="0" smtClean="0"/>
              <a:t>		Surely they are. </a:t>
            </a:r>
          </a:p>
          <a:p>
            <a:endParaRPr lang="en-TT" dirty="0"/>
          </a:p>
        </p:txBody>
      </p:sp>
    </p:spTree>
    <p:extLst>
      <p:ext uri="{BB962C8B-B14F-4D97-AF65-F5344CB8AC3E}">
        <p14:creationId xmlns:p14="http://schemas.microsoft.com/office/powerpoint/2010/main" xmlns="" val="1232789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Open Internet</a:t>
            </a:r>
            <a:endParaRPr lang="en-TT" b="1" dirty="0"/>
          </a:p>
        </p:txBody>
      </p:sp>
      <p:sp>
        <p:nvSpPr>
          <p:cNvPr id="3" name="Content Placeholder 2"/>
          <p:cNvSpPr>
            <a:spLocks noGrp="1"/>
          </p:cNvSpPr>
          <p:nvPr>
            <p:ph idx="1"/>
          </p:nvPr>
        </p:nvSpPr>
        <p:spPr>
          <a:xfrm>
            <a:off x="374848" y="2699792"/>
            <a:ext cx="8229600" cy="3384376"/>
          </a:xfrm>
        </p:spPr>
        <p:txBody>
          <a:bodyPr>
            <a:normAutofit/>
          </a:bodyPr>
          <a:lstStyle/>
          <a:p>
            <a:pPr marL="457200" lvl="1" indent="0">
              <a:buNone/>
            </a:pPr>
            <a:endParaRPr lang="en-TT" dirty="0"/>
          </a:p>
          <a:p>
            <a:pPr marL="0" indent="0">
              <a:buNone/>
            </a:pPr>
            <a:endParaRPr lang="en-TT" dirty="0"/>
          </a:p>
          <a:p>
            <a:pPr marL="0" indent="0" algn="ctr">
              <a:buNone/>
            </a:pPr>
            <a:r>
              <a:rPr lang="en-TT" b="1" dirty="0"/>
              <a:t>Questions?</a:t>
            </a:r>
          </a:p>
        </p:txBody>
      </p:sp>
    </p:spTree>
    <p:extLst>
      <p:ext uri="{BB962C8B-B14F-4D97-AF65-F5344CB8AC3E}">
        <p14:creationId xmlns:p14="http://schemas.microsoft.com/office/powerpoint/2010/main" xmlns="" val="136056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2015 Rules Driven by Following Cases</a:t>
            </a:r>
            <a:endParaRPr lang="en-TT" b="1" dirty="0"/>
          </a:p>
        </p:txBody>
      </p:sp>
      <p:sp>
        <p:nvSpPr>
          <p:cNvPr id="3" name="Content Placeholder 2"/>
          <p:cNvSpPr>
            <a:spLocks noGrp="1"/>
          </p:cNvSpPr>
          <p:nvPr>
            <p:ph idx="1"/>
          </p:nvPr>
        </p:nvSpPr>
        <p:spPr>
          <a:xfrm>
            <a:off x="395536" y="2852936"/>
            <a:ext cx="8229600" cy="3384376"/>
          </a:xfrm>
        </p:spPr>
        <p:txBody>
          <a:bodyPr>
            <a:normAutofit fontScale="62500" lnSpcReduction="20000"/>
          </a:bodyPr>
          <a:lstStyle/>
          <a:p>
            <a:r>
              <a:rPr lang="en-JM" dirty="0"/>
              <a:t>Vonage complained that Madison River and other small ISPs had blocked their VoIP service.</a:t>
            </a:r>
          </a:p>
          <a:p>
            <a:endParaRPr lang="en-JM" dirty="0"/>
          </a:p>
          <a:p>
            <a:r>
              <a:rPr lang="en-JM" dirty="0"/>
              <a:t>Comcast throttling of </a:t>
            </a:r>
            <a:r>
              <a:rPr lang="en-JM" dirty="0" err="1"/>
              <a:t>BitTorrent</a:t>
            </a:r>
            <a:r>
              <a:rPr lang="en-JM" dirty="0"/>
              <a:t>: </a:t>
            </a:r>
            <a:r>
              <a:rPr lang="en-JM" dirty="0" smtClean="0"/>
              <a:t>half </a:t>
            </a:r>
            <a:r>
              <a:rPr lang="en-JM" dirty="0"/>
              <a:t>of </a:t>
            </a:r>
            <a:r>
              <a:rPr lang="en-JM" dirty="0" err="1"/>
              <a:t>BitTorrent’s</a:t>
            </a:r>
            <a:r>
              <a:rPr lang="en-JM" dirty="0"/>
              <a:t> stream.  Commission issued cease and desist order to Comcast. Court eventually overturned the FCC’s ruling and found in favour of Comcast; that is that Comcast had practiced reasonable network management.</a:t>
            </a:r>
          </a:p>
          <a:p>
            <a:endParaRPr lang="en-JM" dirty="0"/>
          </a:p>
          <a:p>
            <a:r>
              <a:rPr lang="en-JM" dirty="0"/>
              <a:t>AT&amp;T in 2012 limited some customers on certain data plans from accessing Face Time. AT&amp;T cited network management. Application developers complained about restriction on consumer choice. AT&amp;T reversed its decision.</a:t>
            </a:r>
          </a:p>
          <a:p>
            <a:endParaRPr lang="en-TT" dirty="0"/>
          </a:p>
          <a:p>
            <a:endParaRPr lang="en-TT" dirty="0"/>
          </a:p>
          <a:p>
            <a:endParaRPr lang="en-TT" dirty="0"/>
          </a:p>
        </p:txBody>
      </p:sp>
    </p:spTree>
    <p:extLst>
      <p:ext uri="{BB962C8B-B14F-4D97-AF65-F5344CB8AC3E}">
        <p14:creationId xmlns:p14="http://schemas.microsoft.com/office/powerpoint/2010/main" xmlns="" val="3164238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2017 </a:t>
            </a:r>
            <a:r>
              <a:rPr lang="en-TT" b="1" smtClean="0"/>
              <a:t>Open Internet Rules</a:t>
            </a:r>
            <a:endParaRPr lang="en-TT" b="1" dirty="0"/>
          </a:p>
        </p:txBody>
      </p:sp>
      <p:sp>
        <p:nvSpPr>
          <p:cNvPr id="3" name="Content Placeholder 2"/>
          <p:cNvSpPr>
            <a:spLocks noGrp="1"/>
          </p:cNvSpPr>
          <p:nvPr>
            <p:ph idx="1"/>
          </p:nvPr>
        </p:nvSpPr>
        <p:spPr>
          <a:xfrm>
            <a:off x="395536" y="2852936"/>
            <a:ext cx="8229600" cy="3384376"/>
          </a:xfrm>
        </p:spPr>
        <p:txBody>
          <a:bodyPr>
            <a:normAutofit/>
          </a:bodyPr>
          <a:lstStyle/>
          <a:p>
            <a:pPr marL="0" indent="0">
              <a:buNone/>
            </a:pPr>
            <a:endParaRPr lang="en-JM" dirty="0" smtClean="0"/>
          </a:p>
          <a:p>
            <a:pPr marL="0" indent="0">
              <a:buNone/>
            </a:pPr>
            <a:r>
              <a:rPr lang="en-JM" dirty="0" smtClean="0"/>
              <a:t>Major </a:t>
            </a:r>
            <a:r>
              <a:rPr lang="en-JM" dirty="0"/>
              <a:t>difference is ability of ISPs to offer paid prioritisation. What does this mean ? We’ll get to that </a:t>
            </a:r>
            <a:r>
              <a:rPr lang="en-JM" dirty="0" smtClean="0"/>
              <a:t>in </a:t>
            </a:r>
            <a:r>
              <a:rPr lang="en-JM" smtClean="0"/>
              <a:t>a bit.</a:t>
            </a: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1865409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2017 Internet Rules Driven </a:t>
            </a:r>
            <a:r>
              <a:rPr lang="en-TT" b="1" smtClean="0"/>
              <a:t>By:</a:t>
            </a:r>
            <a:endParaRPr lang="en-TT" b="1" dirty="0"/>
          </a:p>
        </p:txBody>
      </p:sp>
      <p:sp>
        <p:nvSpPr>
          <p:cNvPr id="3" name="Content Placeholder 2"/>
          <p:cNvSpPr>
            <a:spLocks noGrp="1"/>
          </p:cNvSpPr>
          <p:nvPr>
            <p:ph idx="1"/>
          </p:nvPr>
        </p:nvSpPr>
        <p:spPr>
          <a:xfrm>
            <a:off x="395536" y="2852936"/>
            <a:ext cx="8229600" cy="3384376"/>
          </a:xfrm>
        </p:spPr>
        <p:txBody>
          <a:bodyPr>
            <a:normAutofit/>
          </a:bodyPr>
          <a:lstStyle/>
          <a:p>
            <a:r>
              <a:rPr lang="en-JM" dirty="0" smtClean="0"/>
              <a:t>Lack </a:t>
            </a:r>
            <a:r>
              <a:rPr lang="en-JM" dirty="0"/>
              <a:t>of network investment by ISP threatening the expansion of Universal Service and the viability of the delivery of the content of the very OTT networks who must use ISP networks</a:t>
            </a:r>
            <a:r>
              <a:rPr lang="en-JM" dirty="0" smtClean="0"/>
              <a:t>.</a:t>
            </a:r>
          </a:p>
          <a:p>
            <a:pPr marL="0" indent="0">
              <a:buNone/>
            </a:pPr>
            <a:endParaRPr lang="en-JM" dirty="0"/>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458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2017 Internet Rules Driven </a:t>
            </a:r>
            <a:r>
              <a:rPr lang="en-TT" b="1" smtClean="0"/>
              <a:t>By:</a:t>
            </a:r>
            <a:endParaRPr lang="en-TT" b="1" dirty="0"/>
          </a:p>
        </p:txBody>
      </p:sp>
      <p:sp>
        <p:nvSpPr>
          <p:cNvPr id="3" name="Content Placeholder 2"/>
          <p:cNvSpPr>
            <a:spLocks noGrp="1"/>
          </p:cNvSpPr>
          <p:nvPr>
            <p:ph idx="1"/>
          </p:nvPr>
        </p:nvSpPr>
        <p:spPr>
          <a:xfrm>
            <a:off x="395536" y="2492896"/>
            <a:ext cx="8229600" cy="3744416"/>
          </a:xfrm>
        </p:spPr>
        <p:txBody>
          <a:bodyPr>
            <a:normAutofit fontScale="70000" lnSpcReduction="20000"/>
          </a:bodyPr>
          <a:lstStyle/>
          <a:p>
            <a:pPr marL="0" indent="0">
              <a:buNone/>
            </a:pPr>
            <a:r>
              <a:rPr lang="en-JM" dirty="0"/>
              <a:t>- </a:t>
            </a:r>
            <a:r>
              <a:rPr lang="en-JM" dirty="0" smtClean="0"/>
              <a:t> </a:t>
            </a:r>
            <a:r>
              <a:rPr lang="en-JM" b="1" dirty="0"/>
              <a:t>Cox Comments </a:t>
            </a:r>
            <a:r>
              <a:rPr lang="en-JM" dirty="0" smtClean="0"/>
              <a:t>(“</a:t>
            </a:r>
            <a:r>
              <a:rPr lang="en-JM" dirty="0"/>
              <a:t>If anything, for providers like Cox, large edge providers that exercise substantial control over their network traffic (and transit providers that carry such traffic) have the upper hand in negotiating traffic-exchange arrangements, illustrating the problems with a one-sided regulatory regime applicable only to [</a:t>
            </a:r>
            <a:r>
              <a:rPr lang="en-JM" dirty="0" smtClean="0"/>
              <a:t>ISPs].</a:t>
            </a:r>
            <a:endParaRPr lang="en-JM" dirty="0"/>
          </a:p>
          <a:p>
            <a:pPr marL="0" indent="0">
              <a:buNone/>
            </a:pPr>
            <a:endParaRPr lang="en-JM" dirty="0"/>
          </a:p>
          <a:p>
            <a:pPr marL="0" indent="0">
              <a:buNone/>
            </a:pPr>
            <a:r>
              <a:rPr lang="en-JM" dirty="0" smtClean="0"/>
              <a:t>-</a:t>
            </a:r>
            <a:r>
              <a:rPr lang="en-JM" b="1" dirty="0" smtClean="0"/>
              <a:t>Frontier </a:t>
            </a:r>
            <a:r>
              <a:rPr lang="en-JM" b="1" dirty="0"/>
              <a:t>Comments </a:t>
            </a:r>
            <a:r>
              <a:rPr lang="en-JM" dirty="0"/>
              <a:t>“[T]he real issue is that the few largest edge providers have sought to avoid paying anything for the infrastructure upgrades required to accommodate their traffic . . . . In practice, these rules gave edge providers a green light to continue to drive greater and greater network traffic at no costs, resulting in a direct drain on infrastructure investment in areas where it is needed most, including in rural areas.”</a:t>
            </a:r>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896193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2017 Internet Rules Driven </a:t>
            </a:r>
            <a:r>
              <a:rPr lang="en-TT" b="1" smtClean="0"/>
              <a:t>By:</a:t>
            </a:r>
            <a:endParaRPr lang="en-TT" b="1" dirty="0"/>
          </a:p>
        </p:txBody>
      </p:sp>
      <p:sp>
        <p:nvSpPr>
          <p:cNvPr id="3" name="Content Placeholder 2"/>
          <p:cNvSpPr>
            <a:spLocks noGrp="1"/>
          </p:cNvSpPr>
          <p:nvPr>
            <p:ph idx="1"/>
          </p:nvPr>
        </p:nvSpPr>
        <p:spPr>
          <a:xfrm>
            <a:off x="395536" y="2852936"/>
            <a:ext cx="8229600" cy="3384376"/>
          </a:xfrm>
        </p:spPr>
        <p:txBody>
          <a:bodyPr>
            <a:normAutofit fontScale="85000" lnSpcReduction="10000"/>
          </a:bodyPr>
          <a:lstStyle/>
          <a:p>
            <a:pPr marL="0" indent="0">
              <a:buNone/>
            </a:pPr>
            <a:endParaRPr lang="en-JM" dirty="0"/>
          </a:p>
          <a:p>
            <a:r>
              <a:rPr lang="en-JM" dirty="0" smtClean="0"/>
              <a:t>Increased Consumer Choice</a:t>
            </a:r>
          </a:p>
          <a:p>
            <a:endParaRPr lang="en-JM" dirty="0"/>
          </a:p>
          <a:p>
            <a:pPr marL="0" indent="0">
              <a:buNone/>
            </a:pPr>
            <a:r>
              <a:rPr lang="en-JM" dirty="0" smtClean="0"/>
              <a:t>-	2015 Rules </a:t>
            </a:r>
            <a:r>
              <a:rPr lang="en-JM" dirty="0"/>
              <a:t>limit consumer choice because telecom companies cannot offer different tiers of service, for example. Internet service companies cannot experiment with new business models that could help them compete with online businesses like Netflix, Google and Facebook.</a:t>
            </a:r>
          </a:p>
          <a:p>
            <a:endParaRPr lang="en-JM" dirty="0" smtClean="0"/>
          </a:p>
          <a:p>
            <a:endParaRPr lang="en-JM" dirty="0" smtClean="0"/>
          </a:p>
          <a:p>
            <a:pPr marL="0" indent="0">
              <a:buNone/>
            </a:pPr>
            <a:endParaRPr lang="en-JM" dirty="0"/>
          </a:p>
          <a:p>
            <a:pPr marL="0" indent="0">
              <a:buNone/>
            </a:pPr>
            <a:endParaRPr lang="en-TT" dirty="0"/>
          </a:p>
          <a:p>
            <a:endParaRPr lang="en-TT" dirty="0"/>
          </a:p>
          <a:p>
            <a:endParaRPr lang="en-TT" dirty="0"/>
          </a:p>
        </p:txBody>
      </p:sp>
    </p:spTree>
    <p:extLst>
      <p:ext uri="{BB962C8B-B14F-4D97-AF65-F5344CB8AC3E}">
        <p14:creationId xmlns:p14="http://schemas.microsoft.com/office/powerpoint/2010/main" xmlns="" val="4100364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a:bodyPr>
          <a:lstStyle/>
          <a:p>
            <a:r>
              <a:rPr lang="en-TT" b="1" dirty="0" smtClean="0"/>
              <a:t>Objectives 2017 Rule</a:t>
            </a:r>
            <a:endParaRPr lang="en-TT" b="1" dirty="0"/>
          </a:p>
        </p:txBody>
      </p:sp>
      <p:sp>
        <p:nvSpPr>
          <p:cNvPr id="3" name="Content Placeholder 2"/>
          <p:cNvSpPr>
            <a:spLocks noGrp="1"/>
          </p:cNvSpPr>
          <p:nvPr>
            <p:ph idx="1"/>
          </p:nvPr>
        </p:nvSpPr>
        <p:spPr>
          <a:xfrm>
            <a:off x="395536" y="2852936"/>
            <a:ext cx="8229600" cy="3384376"/>
          </a:xfrm>
        </p:spPr>
        <p:txBody>
          <a:bodyPr>
            <a:normAutofit fontScale="85000" lnSpcReduction="20000"/>
          </a:bodyPr>
          <a:lstStyle/>
          <a:p>
            <a:r>
              <a:rPr lang="en-JM" dirty="0"/>
              <a:t>Intended to promote innovation and investment </a:t>
            </a:r>
            <a:r>
              <a:rPr lang="en-JM" dirty="0" smtClean="0"/>
              <a:t>.</a:t>
            </a:r>
            <a:endParaRPr lang="en-JM" dirty="0"/>
          </a:p>
          <a:p>
            <a:endParaRPr lang="en-JM" dirty="0"/>
          </a:p>
          <a:p>
            <a:r>
              <a:rPr lang="en-JM" dirty="0"/>
              <a:t>Promote broadband deployment in rural America.</a:t>
            </a:r>
          </a:p>
          <a:p>
            <a:endParaRPr lang="en-JM" dirty="0"/>
          </a:p>
          <a:p>
            <a:r>
              <a:rPr lang="en-JM" dirty="0"/>
              <a:t>Promote infrastructure investment</a:t>
            </a:r>
          </a:p>
          <a:p>
            <a:endParaRPr lang="en-JM" dirty="0"/>
          </a:p>
          <a:p>
            <a:r>
              <a:rPr lang="en-JM" dirty="0"/>
              <a:t>Foster innovation in network and at the edge (OTTs/ Online platforms)</a:t>
            </a:r>
          </a:p>
          <a:p>
            <a:pPr marL="0" indent="0">
              <a:buNone/>
            </a:pPr>
            <a:endParaRPr lang="en-TT" dirty="0"/>
          </a:p>
          <a:p>
            <a:pPr marL="0" indent="0">
              <a:buNone/>
            </a:pPr>
            <a:endParaRPr lang="en-TT" dirty="0"/>
          </a:p>
          <a:p>
            <a:endParaRPr lang="en-TT" dirty="0"/>
          </a:p>
          <a:p>
            <a:endParaRPr lang="en-TT" dirty="0"/>
          </a:p>
        </p:txBody>
      </p:sp>
    </p:spTree>
    <p:extLst>
      <p:ext uri="{BB962C8B-B14F-4D97-AF65-F5344CB8AC3E}">
        <p14:creationId xmlns:p14="http://schemas.microsoft.com/office/powerpoint/2010/main" xmlns="" val="3389290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1143000"/>
          </a:xfrm>
        </p:spPr>
        <p:txBody>
          <a:bodyPr>
            <a:normAutofit fontScale="90000"/>
          </a:bodyPr>
          <a:lstStyle/>
          <a:p>
            <a:r>
              <a:rPr lang="en-TT" b="1" dirty="0" smtClean="0"/>
              <a:t>Response of OTTs/Edge Providers/ Online Platforms to 2017 Rules</a:t>
            </a:r>
            <a:endParaRPr lang="en-TT" b="1" dirty="0"/>
          </a:p>
        </p:txBody>
      </p:sp>
      <p:sp>
        <p:nvSpPr>
          <p:cNvPr id="3" name="Content Placeholder 2"/>
          <p:cNvSpPr>
            <a:spLocks noGrp="1"/>
          </p:cNvSpPr>
          <p:nvPr>
            <p:ph idx="1"/>
          </p:nvPr>
        </p:nvSpPr>
        <p:spPr>
          <a:xfrm>
            <a:off x="395536" y="2852936"/>
            <a:ext cx="8229600" cy="3672408"/>
          </a:xfrm>
        </p:spPr>
        <p:txBody>
          <a:bodyPr>
            <a:normAutofit fontScale="70000" lnSpcReduction="20000"/>
          </a:bodyPr>
          <a:lstStyle/>
          <a:p>
            <a:r>
              <a:rPr lang="en-JM" dirty="0" smtClean="0"/>
              <a:t>Rolling </a:t>
            </a:r>
            <a:r>
              <a:rPr lang="en-JM" dirty="0"/>
              <a:t>back the rules could make the telecom companies </a:t>
            </a:r>
            <a:r>
              <a:rPr lang="en-JM" u="sng" dirty="0"/>
              <a:t>powerful gatekeepers to information and entertainment</a:t>
            </a:r>
            <a:r>
              <a:rPr lang="en-JM" dirty="0"/>
              <a:t>. </a:t>
            </a:r>
            <a:endParaRPr lang="en-JM" dirty="0" smtClean="0"/>
          </a:p>
          <a:p>
            <a:pPr marL="0" indent="0">
              <a:buNone/>
            </a:pPr>
            <a:endParaRPr lang="en-JM" dirty="0"/>
          </a:p>
          <a:p>
            <a:r>
              <a:rPr lang="en-JM" dirty="0"/>
              <a:t>Small online companies believe the proposal would </a:t>
            </a:r>
            <a:r>
              <a:rPr lang="en-JM" u="sng" dirty="0"/>
              <a:t>hurt innovation</a:t>
            </a:r>
            <a:r>
              <a:rPr lang="en-JM" dirty="0"/>
              <a:t>, because telecom companies could force them to pay more for the faster </a:t>
            </a:r>
            <a:r>
              <a:rPr lang="en-JM" dirty="0" smtClean="0"/>
              <a:t>connections.</a:t>
            </a:r>
          </a:p>
          <a:p>
            <a:endParaRPr lang="en-JM" dirty="0" smtClean="0"/>
          </a:p>
          <a:p>
            <a:r>
              <a:rPr lang="en-JM" dirty="0"/>
              <a:t>consumers, the online companies say, may see their </a:t>
            </a:r>
            <a:r>
              <a:rPr lang="en-JM" u="sng" dirty="0"/>
              <a:t>costs go up </a:t>
            </a:r>
            <a:r>
              <a:rPr lang="en-JM" dirty="0"/>
              <a:t>if, for example, they want high-quality access to popular websites like Netflix, a company that depends on fast connections for its streaming videos. </a:t>
            </a:r>
          </a:p>
          <a:p>
            <a:pPr marL="0" indent="0">
              <a:buNone/>
            </a:pPr>
            <a:endParaRPr lang="en-TT" dirty="0"/>
          </a:p>
          <a:p>
            <a:endParaRPr lang="en-TT" dirty="0"/>
          </a:p>
          <a:p>
            <a:endParaRPr lang="en-TT" dirty="0"/>
          </a:p>
          <a:p>
            <a:endParaRPr lang="en-TT" dirty="0"/>
          </a:p>
        </p:txBody>
      </p:sp>
    </p:spTree>
    <p:extLst>
      <p:ext uri="{BB962C8B-B14F-4D97-AF65-F5344CB8AC3E}">
        <p14:creationId xmlns:p14="http://schemas.microsoft.com/office/powerpoint/2010/main" xmlns="" val="2661904886"/>
      </p:ext>
    </p:extLst>
  </p:cSld>
  <p:clrMapOvr>
    <a:masterClrMapping/>
  </p:clrMapOvr>
</p:sld>
</file>

<file path=ppt/theme/theme1.xml><?xml version="1.0" encoding="utf-8"?>
<a:theme xmlns:a="http://schemas.openxmlformats.org/drawingml/2006/main" name="CAN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DD60D30-713E-453E-94E8-1A13EB413C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0</TotalTime>
  <Words>1881</Words>
  <Application>Microsoft Office PowerPoint</Application>
  <PresentationFormat>On-screen Show (4:3)</PresentationFormat>
  <Paragraphs>214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CANTO</vt:lpstr>
      <vt:lpstr>Slide 1</vt:lpstr>
      <vt:lpstr>2015 Open Internet Rules</vt:lpstr>
      <vt:lpstr>2015 Rules Driven by Following Cases</vt:lpstr>
      <vt:lpstr>2017 Open Internet Rules</vt:lpstr>
      <vt:lpstr>2017 Internet Rules Driven By:</vt:lpstr>
      <vt:lpstr>2017 Internet Rules Driven By:</vt:lpstr>
      <vt:lpstr>2017 Internet Rules Driven By:</vt:lpstr>
      <vt:lpstr>Objectives 2017 Rule</vt:lpstr>
      <vt:lpstr>Response of OTTs/Edge Providers/ Online Platforms to 2017 Rules</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FCC Response to OTTs/Edge Providers/ Online Platforms </vt:lpstr>
      <vt:lpstr>Response of Caribbean Policymakers</vt:lpstr>
      <vt:lpstr>Response of Caribbean Policymakers</vt:lpstr>
      <vt:lpstr>Response of Caribbean Policymakers</vt:lpstr>
      <vt:lpstr>Response of Caribbean Policymakers</vt:lpstr>
      <vt:lpstr>Response of Caribbean Policymakers</vt:lpstr>
      <vt:lpstr>Response of Caribbean Policymakers</vt:lpstr>
      <vt:lpstr>Open Internet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2011-11-30T16:16:45Z</dcterms:created>
  <dcterms:modified xsi:type="dcterms:W3CDTF">2018-02-06T01:14:52Z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TC102413949990</vt:lpwstr>
  </property>
</Properties>
</file>