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bookmarkIdSeed="4">
  <p:sldMasterIdLst>
    <p:sldMasterId id="2147483695" r:id="rId1"/>
  </p:sldMasterIdLst>
  <p:notesMasterIdLst>
    <p:notesMasterId r:id="rId130"/>
  </p:notesMasterIdLst>
  <p:sldIdLst>
    <p:sldId id="256" r:id="rId2"/>
    <p:sldId id="332" r:id="rId3"/>
    <p:sldId id="265" r:id="rId4"/>
    <p:sldId id="267" r:id="rId5"/>
    <p:sldId id="268" r:id="rId6"/>
    <p:sldId id="266" r:id="rId7"/>
    <p:sldId id="259" r:id="rId8"/>
    <p:sldId id="257" r:id="rId9"/>
    <p:sldId id="258" r:id="rId10"/>
    <p:sldId id="261" r:id="rId11"/>
    <p:sldId id="262" r:id="rId12"/>
    <p:sldId id="263" r:id="rId13"/>
    <p:sldId id="264" r:id="rId14"/>
    <p:sldId id="271" r:id="rId15"/>
    <p:sldId id="279" r:id="rId16"/>
    <p:sldId id="280" r:id="rId17"/>
    <p:sldId id="281" r:id="rId18"/>
    <p:sldId id="283" r:id="rId19"/>
    <p:sldId id="282" r:id="rId20"/>
    <p:sldId id="284" r:id="rId21"/>
    <p:sldId id="285" r:id="rId22"/>
    <p:sldId id="277" r:id="rId23"/>
    <p:sldId id="272" r:id="rId24"/>
    <p:sldId id="270" r:id="rId25"/>
    <p:sldId id="273" r:id="rId26"/>
    <p:sldId id="274" r:id="rId27"/>
    <p:sldId id="275" r:id="rId28"/>
    <p:sldId id="276" r:id="rId29"/>
    <p:sldId id="278" r:id="rId30"/>
    <p:sldId id="286" r:id="rId31"/>
    <p:sldId id="287" r:id="rId32"/>
    <p:sldId id="297" r:id="rId33"/>
    <p:sldId id="288" r:id="rId34"/>
    <p:sldId id="291" r:id="rId35"/>
    <p:sldId id="295" r:id="rId36"/>
    <p:sldId id="294" r:id="rId37"/>
    <p:sldId id="296" r:id="rId38"/>
    <p:sldId id="299" r:id="rId39"/>
    <p:sldId id="298" r:id="rId40"/>
    <p:sldId id="300" r:id="rId41"/>
    <p:sldId id="301" r:id="rId42"/>
    <p:sldId id="302" r:id="rId43"/>
    <p:sldId id="316" r:id="rId44"/>
    <p:sldId id="307" r:id="rId45"/>
    <p:sldId id="304" r:id="rId46"/>
    <p:sldId id="313" r:id="rId47"/>
    <p:sldId id="314" r:id="rId48"/>
    <p:sldId id="324" r:id="rId49"/>
    <p:sldId id="312" r:id="rId50"/>
    <p:sldId id="306" r:id="rId51"/>
    <p:sldId id="308" r:id="rId52"/>
    <p:sldId id="309" r:id="rId53"/>
    <p:sldId id="317" r:id="rId54"/>
    <p:sldId id="318" r:id="rId55"/>
    <p:sldId id="319" r:id="rId56"/>
    <p:sldId id="320" r:id="rId57"/>
    <p:sldId id="333" r:id="rId58"/>
    <p:sldId id="325" r:id="rId59"/>
    <p:sldId id="327" r:id="rId60"/>
    <p:sldId id="328" r:id="rId61"/>
    <p:sldId id="329" r:id="rId62"/>
    <p:sldId id="336" r:id="rId63"/>
    <p:sldId id="337" r:id="rId64"/>
    <p:sldId id="330" r:id="rId65"/>
    <p:sldId id="331" r:id="rId66"/>
    <p:sldId id="334" r:id="rId67"/>
    <p:sldId id="335" r:id="rId68"/>
    <p:sldId id="346" r:id="rId69"/>
    <p:sldId id="347" r:id="rId70"/>
    <p:sldId id="356" r:id="rId71"/>
    <p:sldId id="370" r:id="rId72"/>
    <p:sldId id="352" r:id="rId73"/>
    <p:sldId id="363" r:id="rId74"/>
    <p:sldId id="351" r:id="rId75"/>
    <p:sldId id="350" r:id="rId76"/>
    <p:sldId id="348" r:id="rId77"/>
    <p:sldId id="364" r:id="rId78"/>
    <p:sldId id="349" r:id="rId79"/>
    <p:sldId id="365" r:id="rId80"/>
    <p:sldId id="357" r:id="rId81"/>
    <p:sldId id="358" r:id="rId82"/>
    <p:sldId id="359" r:id="rId83"/>
    <p:sldId id="362" r:id="rId84"/>
    <p:sldId id="385" r:id="rId85"/>
    <p:sldId id="383" r:id="rId86"/>
    <p:sldId id="361" r:id="rId87"/>
    <p:sldId id="384" r:id="rId88"/>
    <p:sldId id="369" r:id="rId89"/>
    <p:sldId id="368" r:id="rId90"/>
    <p:sldId id="371" r:id="rId91"/>
    <p:sldId id="372" r:id="rId92"/>
    <p:sldId id="373" r:id="rId93"/>
    <p:sldId id="374" r:id="rId94"/>
    <p:sldId id="375" r:id="rId95"/>
    <p:sldId id="376" r:id="rId96"/>
    <p:sldId id="377" r:id="rId97"/>
    <p:sldId id="388" r:id="rId98"/>
    <p:sldId id="386" r:id="rId99"/>
    <p:sldId id="387" r:id="rId100"/>
    <p:sldId id="378" r:id="rId101"/>
    <p:sldId id="380" r:id="rId102"/>
    <p:sldId id="381" r:id="rId103"/>
    <p:sldId id="379" r:id="rId104"/>
    <p:sldId id="382" r:id="rId105"/>
    <p:sldId id="389" r:id="rId106"/>
    <p:sldId id="391" r:id="rId107"/>
    <p:sldId id="392" r:id="rId108"/>
    <p:sldId id="393" r:id="rId109"/>
    <p:sldId id="394" r:id="rId110"/>
    <p:sldId id="400" r:id="rId111"/>
    <p:sldId id="395" r:id="rId112"/>
    <p:sldId id="402" r:id="rId113"/>
    <p:sldId id="397" r:id="rId114"/>
    <p:sldId id="396" r:id="rId115"/>
    <p:sldId id="398" r:id="rId116"/>
    <p:sldId id="401" r:id="rId117"/>
    <p:sldId id="399" r:id="rId118"/>
    <p:sldId id="338" r:id="rId119"/>
    <p:sldId id="321" r:id="rId120"/>
    <p:sldId id="322" r:id="rId121"/>
    <p:sldId id="323" r:id="rId122"/>
    <p:sldId id="339" r:id="rId123"/>
    <p:sldId id="340" r:id="rId124"/>
    <p:sldId id="341" r:id="rId125"/>
    <p:sldId id="342" r:id="rId126"/>
    <p:sldId id="343" r:id="rId127"/>
    <p:sldId id="345" r:id="rId128"/>
    <p:sldId id="305" r:id="rId1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434" autoAdjust="0"/>
  </p:normalViewPr>
  <p:slideViewPr>
    <p:cSldViewPr snapToGrid="0">
      <p:cViewPr>
        <p:scale>
          <a:sx n="80" d="100"/>
          <a:sy n="80" d="100"/>
        </p:scale>
        <p:origin x="39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B093F-684A-42B7-B62A-9C7213FB262C}" type="datetimeFigureOut">
              <a:rPr lang="en-US" smtClean="0"/>
              <a:t>8/14/2016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01A96-E2CB-47A8-9F0F-081F9EC6A602}" type="slidenum">
              <a:rPr lang="en-US" smtClean="0"/>
              <a:t>‹#›</a:t>
            </a:fld>
            <a:endParaRPr lang="en-US"/>
          </a:p>
        </p:txBody>
      </p:sp>
    </p:spTree>
    <p:extLst>
      <p:ext uri="{BB962C8B-B14F-4D97-AF65-F5344CB8AC3E}">
        <p14:creationId xmlns:p14="http://schemas.microsoft.com/office/powerpoint/2010/main" val="324915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01A96-E2CB-47A8-9F0F-081F9EC6A602}" type="slidenum">
              <a:rPr lang="en-US" smtClean="0"/>
              <a:t>7</a:t>
            </a:fld>
            <a:endParaRPr lang="en-US"/>
          </a:p>
        </p:txBody>
      </p:sp>
    </p:spTree>
    <p:extLst>
      <p:ext uri="{BB962C8B-B14F-4D97-AF65-F5344CB8AC3E}">
        <p14:creationId xmlns:p14="http://schemas.microsoft.com/office/powerpoint/2010/main" val="113653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01A96-E2CB-47A8-9F0F-081F9EC6A602}" type="slidenum">
              <a:rPr lang="en-US" smtClean="0"/>
              <a:t>8</a:t>
            </a:fld>
            <a:endParaRPr lang="en-US"/>
          </a:p>
        </p:txBody>
      </p:sp>
    </p:spTree>
    <p:extLst>
      <p:ext uri="{BB962C8B-B14F-4D97-AF65-F5344CB8AC3E}">
        <p14:creationId xmlns:p14="http://schemas.microsoft.com/office/powerpoint/2010/main" val="3576705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01A96-E2CB-47A8-9F0F-081F9EC6A602}" type="slidenum">
              <a:rPr lang="en-US" smtClean="0"/>
              <a:t>13</a:t>
            </a:fld>
            <a:endParaRPr lang="en-US"/>
          </a:p>
        </p:txBody>
      </p:sp>
    </p:spTree>
    <p:extLst>
      <p:ext uri="{BB962C8B-B14F-4D97-AF65-F5344CB8AC3E}">
        <p14:creationId xmlns:p14="http://schemas.microsoft.com/office/powerpoint/2010/main" val="16014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01A96-E2CB-47A8-9F0F-081F9EC6A602}" type="slidenum">
              <a:rPr lang="en-US" smtClean="0"/>
              <a:t>17</a:t>
            </a:fld>
            <a:endParaRPr lang="en-US"/>
          </a:p>
        </p:txBody>
      </p:sp>
    </p:spTree>
    <p:extLst>
      <p:ext uri="{BB962C8B-B14F-4D97-AF65-F5344CB8AC3E}">
        <p14:creationId xmlns:p14="http://schemas.microsoft.com/office/powerpoint/2010/main" val="3333987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01A96-E2CB-47A8-9F0F-081F9EC6A602}" type="slidenum">
              <a:rPr lang="en-US" smtClean="0"/>
              <a:t>94</a:t>
            </a:fld>
            <a:endParaRPr lang="en-US"/>
          </a:p>
        </p:txBody>
      </p:sp>
    </p:spTree>
    <p:extLst>
      <p:ext uri="{BB962C8B-B14F-4D97-AF65-F5344CB8AC3E}">
        <p14:creationId xmlns:p14="http://schemas.microsoft.com/office/powerpoint/2010/main" val="357018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69A28F-D85A-456D-96DE-BEFE019DCA4D}" type="datetime1">
              <a:rPr lang="en-US" smtClean="0"/>
              <a:t>8/14/2016</a:t>
            </a:fld>
            <a:endParaRPr lang="en-US" dirty="0"/>
          </a:p>
        </p:txBody>
      </p:sp>
      <p:sp>
        <p:nvSpPr>
          <p:cNvPr id="5" name="Footer Placeholder 4"/>
          <p:cNvSpPr>
            <a:spLocks noGrp="1"/>
          </p:cNvSpPr>
          <p:nvPr>
            <p:ph type="ftr" sz="quarter" idx="11"/>
          </p:nvPr>
        </p:nvSpPr>
        <p:spPr/>
        <p:txBody>
          <a:bodyPr/>
          <a:lstStyle/>
          <a:p>
            <a:r>
              <a:rPr lang="en-US" smtClean="0"/>
              <a:t>B. Claire Downes-Haynes, 2016</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43A155-00C0-4D7B-865A-1B7EFFD11915}" type="datetime1">
              <a:rPr lang="en-US" smtClean="0"/>
              <a:t>8/14/2016</a:t>
            </a:fld>
            <a:endParaRPr lang="en-US" dirty="0"/>
          </a:p>
        </p:txBody>
      </p:sp>
      <p:sp>
        <p:nvSpPr>
          <p:cNvPr id="5" name="Footer Placeholder 4"/>
          <p:cNvSpPr>
            <a:spLocks noGrp="1"/>
          </p:cNvSpPr>
          <p:nvPr>
            <p:ph type="ftr" sz="quarter" idx="11"/>
          </p:nvPr>
        </p:nvSpPr>
        <p:spPr/>
        <p:txBody>
          <a:bodyPr/>
          <a:lstStyle/>
          <a:p>
            <a:r>
              <a:rPr lang="en-US" smtClean="0"/>
              <a:t>B. Claire Downes-Haynes, 2016</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3848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1B362D-4024-46ED-8A1B-DB83C7649E8A}" type="datetime1">
              <a:rPr lang="en-US" smtClean="0"/>
              <a:t>8/14/2016</a:t>
            </a:fld>
            <a:endParaRPr lang="en-US" dirty="0"/>
          </a:p>
        </p:txBody>
      </p:sp>
      <p:sp>
        <p:nvSpPr>
          <p:cNvPr id="5" name="Footer Placeholder 4"/>
          <p:cNvSpPr>
            <a:spLocks noGrp="1"/>
          </p:cNvSpPr>
          <p:nvPr>
            <p:ph type="ftr" sz="quarter" idx="11"/>
          </p:nvPr>
        </p:nvSpPr>
        <p:spPr/>
        <p:txBody>
          <a:bodyPr/>
          <a:lstStyle/>
          <a:p>
            <a:r>
              <a:rPr lang="en-US" smtClean="0"/>
              <a:t>B. Claire Downes-Haynes, 2016</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530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239974F-CCF2-49AE-B745-26C0B2501052}" type="datetime1">
              <a:rPr lang="en-US" smtClean="0"/>
              <a:t>8/14/2016</a:t>
            </a:fld>
            <a:endParaRPr lang="en-US" dirty="0"/>
          </a:p>
        </p:txBody>
      </p:sp>
      <p:sp>
        <p:nvSpPr>
          <p:cNvPr id="5" name="Footer Placeholder 4"/>
          <p:cNvSpPr>
            <a:spLocks noGrp="1"/>
          </p:cNvSpPr>
          <p:nvPr>
            <p:ph type="ftr" sz="quarter" idx="11"/>
          </p:nvPr>
        </p:nvSpPr>
        <p:spPr/>
        <p:txBody>
          <a:bodyPr/>
          <a:lstStyle/>
          <a:p>
            <a:r>
              <a:rPr lang="en-US" smtClean="0"/>
              <a:t>B. Claire Downes-Haynes, 2016</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096692" y="367197"/>
            <a:ext cx="2058988" cy="1370163"/>
          </a:xfrm>
          <a:prstGeom prst="rect">
            <a:avLst/>
          </a:prstGeom>
        </p:spPr>
      </p:pic>
    </p:spTree>
    <p:extLst>
      <p:ext uri="{BB962C8B-B14F-4D97-AF65-F5344CB8AC3E}">
        <p14:creationId xmlns:p14="http://schemas.microsoft.com/office/powerpoint/2010/main" val="183419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9F7077-D4DF-4E9C-B2A3-00999C230EC7}" type="datetime1">
              <a:rPr lang="en-US" smtClean="0"/>
              <a:t>8/14/2016</a:t>
            </a:fld>
            <a:endParaRPr lang="en-US" dirty="0"/>
          </a:p>
        </p:txBody>
      </p:sp>
      <p:sp>
        <p:nvSpPr>
          <p:cNvPr id="5" name="Footer Placeholder 4"/>
          <p:cNvSpPr>
            <a:spLocks noGrp="1"/>
          </p:cNvSpPr>
          <p:nvPr>
            <p:ph type="ftr" sz="quarter" idx="11"/>
          </p:nvPr>
        </p:nvSpPr>
        <p:spPr/>
        <p:txBody>
          <a:bodyPr/>
          <a:lstStyle/>
          <a:p>
            <a:r>
              <a:rPr lang="en-US" smtClean="0"/>
              <a:t>B. Claire Downes-Haynes, 2016</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45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DE3F9A-B576-4C16-9E96-5F4815F9276D}" type="datetime1">
              <a:rPr lang="en-US" smtClean="0"/>
              <a:t>8/14/2016</a:t>
            </a:fld>
            <a:endParaRPr lang="en-US" dirty="0"/>
          </a:p>
        </p:txBody>
      </p:sp>
      <p:sp>
        <p:nvSpPr>
          <p:cNvPr id="6" name="Footer Placeholder 5"/>
          <p:cNvSpPr>
            <a:spLocks noGrp="1"/>
          </p:cNvSpPr>
          <p:nvPr>
            <p:ph type="ftr" sz="quarter" idx="11"/>
          </p:nvPr>
        </p:nvSpPr>
        <p:spPr/>
        <p:txBody>
          <a:bodyPr/>
          <a:lstStyle/>
          <a:p>
            <a:r>
              <a:rPr lang="en-US" smtClean="0"/>
              <a:t>B. Claire Downes-Haynes, 2016</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8087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5707F2-CEB5-4C8D-9217-CD720C2717D0}" type="datetime1">
              <a:rPr lang="en-US" smtClean="0"/>
              <a:t>8/14/2016</a:t>
            </a:fld>
            <a:endParaRPr lang="en-US" dirty="0"/>
          </a:p>
        </p:txBody>
      </p:sp>
      <p:sp>
        <p:nvSpPr>
          <p:cNvPr id="8" name="Footer Placeholder 7"/>
          <p:cNvSpPr>
            <a:spLocks noGrp="1"/>
          </p:cNvSpPr>
          <p:nvPr>
            <p:ph type="ftr" sz="quarter" idx="11"/>
          </p:nvPr>
        </p:nvSpPr>
        <p:spPr/>
        <p:txBody>
          <a:bodyPr/>
          <a:lstStyle/>
          <a:p>
            <a:r>
              <a:rPr lang="en-US" smtClean="0"/>
              <a:t>B. Claire Downes-Haynes, 2016</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875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FFE215-B9F2-44E2-B9C5-63A5B21A19A3}" type="datetime1">
              <a:rPr lang="en-US" smtClean="0"/>
              <a:t>8/14/2016</a:t>
            </a:fld>
            <a:endParaRPr lang="en-US" dirty="0"/>
          </a:p>
        </p:txBody>
      </p:sp>
      <p:sp>
        <p:nvSpPr>
          <p:cNvPr id="4" name="Footer Placeholder 3"/>
          <p:cNvSpPr>
            <a:spLocks noGrp="1"/>
          </p:cNvSpPr>
          <p:nvPr>
            <p:ph type="ftr" sz="quarter" idx="11"/>
          </p:nvPr>
        </p:nvSpPr>
        <p:spPr/>
        <p:txBody>
          <a:bodyPr/>
          <a:lstStyle/>
          <a:p>
            <a:r>
              <a:rPr lang="en-US" smtClean="0"/>
              <a:t>B. Claire Downes-Haynes, 2016</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23633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770D303-067C-427F-96E4-9D06321419C2}" type="datetime1">
              <a:rPr lang="en-US" smtClean="0"/>
              <a:t>8/14/2016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B. Claire Downes-Haynes, 2016</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2527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BA3BBED-C946-46D0-A9A1-2A050985C2AF}" type="datetime1">
              <a:rPr lang="en-US" smtClean="0"/>
              <a:t>8/14/2016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B. Claire Downes-Haynes, 2016</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4523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A6340-3B01-4CC4-AC76-0172B615F50F}" type="datetime1">
              <a:rPr lang="en-US" smtClean="0"/>
              <a:t>8/14/2016</a:t>
            </a:fld>
            <a:endParaRPr lang="en-US" dirty="0"/>
          </a:p>
        </p:txBody>
      </p:sp>
      <p:sp>
        <p:nvSpPr>
          <p:cNvPr id="6" name="Footer Placeholder 5"/>
          <p:cNvSpPr>
            <a:spLocks noGrp="1"/>
          </p:cNvSpPr>
          <p:nvPr>
            <p:ph type="ftr" sz="quarter" idx="11"/>
          </p:nvPr>
        </p:nvSpPr>
        <p:spPr/>
        <p:txBody>
          <a:bodyPr/>
          <a:lstStyle/>
          <a:p>
            <a:r>
              <a:rPr lang="en-US" smtClean="0"/>
              <a:t>B. Claire Downes-Haynes, 2016</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615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BCBAE6F-D0F3-47BC-AEF0-1BAEA41315B1}" type="datetime1">
              <a:rPr lang="en-US" smtClean="0"/>
              <a:t>8/14/2016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B. Claire Downes-Haynes, 2016</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06035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_ftnref4"/><Relationship Id="rId3" Type="http://schemas.openxmlformats.org/officeDocument/2006/relationships/hyperlink" Target="http://kp.iadb.org/DigiLAC/es/Paginas/Indice-de-Desarrollo-de-Banda-Ancha.aspx" TargetMode="External"/><Relationship Id="rId7" Type="http://schemas.openxmlformats.org/officeDocument/2006/relationships/hyperlink" Target="http://www.itu.int/en/ITU-D/Statistics/Documents/publications/misr2015/MISR2015-w5.pdf" TargetMode="External"/><Relationship Id="rId2" Type="http://schemas.openxmlformats.org/officeDocument/2006/relationships/hyperlink" Target="#_ftnref1"/><Relationship Id="rId1" Type="http://schemas.openxmlformats.org/officeDocument/2006/relationships/slideLayout" Target="../slideLayouts/slideLayout2.xml"/><Relationship Id="rId6" Type="http://schemas.openxmlformats.org/officeDocument/2006/relationships/hyperlink" Target="#_ftnref3"/><Relationship Id="rId5" Type="http://schemas.openxmlformats.org/officeDocument/2006/relationships/hyperlink" Target="https://publicadministration.un.org/egovkb/Portals/egovkb/Documents/un/2014-Survey/E-Gov_Complete_Survey-2014.pdf" TargetMode="External"/><Relationship Id="rId4" Type="http://schemas.openxmlformats.org/officeDocument/2006/relationships/hyperlink" Target="#_ftnref2"/></Relationships>
</file>

<file path=ppt/slides/_rels/slide1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8.xml"/><Relationship Id="rId5" Type="http://schemas.openxmlformats.org/officeDocument/2006/relationships/image" Target="../media/image8.emf"/><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_ftnref4"/><Relationship Id="rId3" Type="http://schemas.openxmlformats.org/officeDocument/2006/relationships/hyperlink" Target="http://kp.iadb.org/DigiLAC/es/Paginas/Indice-de-Desarrollo-de-Banda-Ancha.aspx" TargetMode="External"/><Relationship Id="rId7" Type="http://schemas.openxmlformats.org/officeDocument/2006/relationships/hyperlink" Target="http://www.itu.int/en/ITU-D/Statistics/Documents/publications/misr2015/MISR2015-w5.pdf" TargetMode="External"/><Relationship Id="rId2" Type="http://schemas.openxmlformats.org/officeDocument/2006/relationships/hyperlink" Target="#_ftnref1"/><Relationship Id="rId1" Type="http://schemas.openxmlformats.org/officeDocument/2006/relationships/slideLayout" Target="../slideLayouts/slideLayout2.xml"/><Relationship Id="rId6" Type="http://schemas.openxmlformats.org/officeDocument/2006/relationships/hyperlink" Target="#_ftnref3"/><Relationship Id="rId5" Type="http://schemas.openxmlformats.org/officeDocument/2006/relationships/hyperlink" Target="https://publicadministration.un.org/egovkb/Portals/egovkb/Documents/un/2014-Survey/E-Gov_Complete_Survey-2014.pdf" TargetMode="External"/><Relationship Id="rId4" Type="http://schemas.openxmlformats.org/officeDocument/2006/relationships/hyperlink" Target="#_ftnref2"/></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_ftnref4"/><Relationship Id="rId3" Type="http://schemas.openxmlformats.org/officeDocument/2006/relationships/hyperlink" Target="http://kp.iadb.org/DigiLAC/es/Paginas/Indice-de-Desarrollo-de-Banda-Ancha.aspx" TargetMode="External"/><Relationship Id="rId7" Type="http://schemas.openxmlformats.org/officeDocument/2006/relationships/hyperlink" Target="http://www.itu.int/en/ITU-D/Statistics/Documents/publications/misr2015/MISR2015-w5.pdf" TargetMode="External"/><Relationship Id="rId2" Type="http://schemas.openxmlformats.org/officeDocument/2006/relationships/hyperlink" Target="#_ftnref1"/><Relationship Id="rId1" Type="http://schemas.openxmlformats.org/officeDocument/2006/relationships/slideLayout" Target="../slideLayouts/slideLayout2.xml"/><Relationship Id="rId6" Type="http://schemas.openxmlformats.org/officeDocument/2006/relationships/hyperlink" Target="#_ftnref3"/><Relationship Id="rId5" Type="http://schemas.openxmlformats.org/officeDocument/2006/relationships/hyperlink" Target="https://publicadministration.un.org/egovkb/Portals/egovkb/Documents/un/2014-Survey/E-Gov_Complete_Survey-2014.pdf" TargetMode="External"/><Relationship Id="rId4" Type="http://schemas.openxmlformats.org/officeDocument/2006/relationships/hyperlink" Target="#_ftnref2"/></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hyperlink" Target="#_ftnref4"/><Relationship Id="rId3" Type="http://schemas.openxmlformats.org/officeDocument/2006/relationships/hyperlink" Target="http://kp.iadb.org/DigiLAC/es/Paginas/Indice-de-Desarrollo-de-Banda-Ancha.aspx" TargetMode="External"/><Relationship Id="rId7" Type="http://schemas.openxmlformats.org/officeDocument/2006/relationships/hyperlink" Target="http://www.itu.int/en/ITU-D/Statistics/Documents/publications/misr2015/MISR2015-w5.pdf" TargetMode="External"/><Relationship Id="rId2" Type="http://schemas.openxmlformats.org/officeDocument/2006/relationships/hyperlink" Target="#_ftnref1"/><Relationship Id="rId1" Type="http://schemas.openxmlformats.org/officeDocument/2006/relationships/slideLayout" Target="../slideLayouts/slideLayout2.xml"/><Relationship Id="rId6" Type="http://schemas.openxmlformats.org/officeDocument/2006/relationships/hyperlink" Target="#_ftnref3"/><Relationship Id="rId5" Type="http://schemas.openxmlformats.org/officeDocument/2006/relationships/hyperlink" Target="https://publicadministration.un.org/egovkb/Portals/egovkb/Documents/un/2014-Survey/E-Gov_Complete_Survey-2014.pdf" TargetMode="External"/><Relationship Id="rId4" Type="http://schemas.openxmlformats.org/officeDocument/2006/relationships/hyperlink" Target="#_ftnref2"/></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728097"/>
            <a:ext cx="7422375" cy="2677648"/>
          </a:xfrm>
        </p:spPr>
        <p:txBody>
          <a:bodyPr/>
          <a:lstStyle/>
          <a:p>
            <a:pPr algn="ctr"/>
            <a:r>
              <a:rPr lang="en-US" sz="4000" b="1" i="1" dirty="0"/>
              <a:t>Consolidation of Summary of Findings and Recommendations of the Four Components of BIIPAC</a:t>
            </a:r>
            <a:r>
              <a:rPr lang="en-US" sz="2800" dirty="0"/>
              <a:t/>
            </a:r>
            <a:br>
              <a:rPr lang="en-US" sz="2800" dirty="0"/>
            </a:br>
            <a:r>
              <a:rPr lang="en-US" sz="2800" dirty="0"/>
              <a:t/>
            </a:r>
            <a:br>
              <a:rPr lang="en-US" sz="2800" dirty="0"/>
            </a:br>
            <a:endParaRPr lang="en-US" sz="2800" dirty="0"/>
          </a:p>
        </p:txBody>
      </p:sp>
      <p:sp>
        <p:nvSpPr>
          <p:cNvPr id="3" name="Subtitle 2"/>
          <p:cNvSpPr>
            <a:spLocks noGrp="1"/>
          </p:cNvSpPr>
          <p:nvPr>
            <p:ph type="subTitle" idx="1"/>
          </p:nvPr>
        </p:nvSpPr>
        <p:spPr>
          <a:xfrm>
            <a:off x="1154955" y="4405745"/>
            <a:ext cx="8825658" cy="1814751"/>
          </a:xfrm>
        </p:spPr>
        <p:txBody>
          <a:bodyPr>
            <a:noAutofit/>
          </a:bodyPr>
          <a:lstStyle/>
          <a:p>
            <a:pPr algn="ctr"/>
            <a:r>
              <a:rPr lang="en-US" sz="2800" b="1" dirty="0"/>
              <a:t>THE BROADBAND INFRASTRUCTURE INVENTORY AND PUBLIC AWARENESS IN THE CARIBBEAN (BIIPAC</a:t>
            </a:r>
            <a:r>
              <a:rPr lang="en-US" sz="2800" b="1" dirty="0" smtClean="0"/>
              <a:t>)</a:t>
            </a:r>
          </a:p>
          <a:p>
            <a:endParaRPr lang="en-US" sz="2000" dirty="0" smtClean="0"/>
          </a:p>
          <a:p>
            <a:r>
              <a:rPr lang="en-US" sz="2000" dirty="0" err="1" smtClean="0"/>
              <a:t>B.Claire</a:t>
            </a:r>
            <a:r>
              <a:rPr lang="en-US" sz="2000" dirty="0" smtClean="0"/>
              <a:t> Downes-Haynes August 2016</a:t>
            </a:r>
            <a:endParaRPr lang="en-US" sz="2000" dirty="0"/>
          </a:p>
        </p:txBody>
      </p:sp>
      <p:pic>
        <p:nvPicPr>
          <p:cNvPr id="5" name="Picture 4"/>
          <p:cNvPicPr>
            <a:picLocks noChangeAspect="1"/>
          </p:cNvPicPr>
          <p:nvPr/>
        </p:nvPicPr>
        <p:blipFill>
          <a:blip r:embed="rId2"/>
          <a:stretch>
            <a:fillRect/>
          </a:stretch>
        </p:blipFill>
        <p:spPr>
          <a:xfrm>
            <a:off x="279734" y="461272"/>
            <a:ext cx="3619500" cy="1266825"/>
          </a:xfrm>
          <a:prstGeom prst="rect">
            <a:avLst/>
          </a:prstGeom>
        </p:spPr>
      </p:pic>
    </p:spTree>
    <p:extLst>
      <p:ext uri="{BB962C8B-B14F-4D97-AF65-F5344CB8AC3E}">
        <p14:creationId xmlns:p14="http://schemas.microsoft.com/office/powerpoint/2010/main" val="2129719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BARBADOS</a:t>
            </a:r>
            <a:endParaRPr lang="en-US" dirty="0"/>
          </a:p>
        </p:txBody>
      </p:sp>
      <p:sp>
        <p:nvSpPr>
          <p:cNvPr id="3" name="Text Placeholder 2"/>
          <p:cNvSpPr>
            <a:spLocks noGrp="1"/>
          </p:cNvSpPr>
          <p:nvPr>
            <p:ph type="body"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7495504" y="2428698"/>
            <a:ext cx="3375165" cy="1896414"/>
          </a:xfrm>
          <a:prstGeom prst="rect">
            <a:avLst/>
          </a:prstGeom>
        </p:spPr>
      </p:pic>
    </p:spTree>
    <p:extLst>
      <p:ext uri="{BB962C8B-B14F-4D97-AF65-F5344CB8AC3E}">
        <p14:creationId xmlns:p14="http://schemas.microsoft.com/office/powerpoint/2010/main" val="204500295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Environment</a:t>
            </a:r>
            <a:endParaRPr lang="en-US" dirty="0"/>
          </a:p>
        </p:txBody>
      </p:sp>
      <p:sp>
        <p:nvSpPr>
          <p:cNvPr id="3" name="Content Placeholder 2"/>
          <p:cNvSpPr>
            <a:spLocks noGrp="1"/>
          </p:cNvSpPr>
          <p:nvPr>
            <p:ph idx="1"/>
          </p:nvPr>
        </p:nvSpPr>
        <p:spPr/>
        <p:txBody>
          <a:bodyPr/>
          <a:lstStyle/>
          <a:p>
            <a:r>
              <a:rPr lang="en-029" dirty="0"/>
              <a:t>The National Regulatory Authority is promoting the ICT competition across the country: Mobile Number Portability will be a reality in 2015 and will help to foster the </a:t>
            </a:r>
            <a:r>
              <a:rPr lang="en-029" dirty="0" smtClean="0"/>
              <a:t>competition – BIIPAC Component 2 Report (Jackson, 2015)</a:t>
            </a:r>
          </a:p>
          <a:p>
            <a:r>
              <a:rPr lang="en-029" dirty="0" smtClean="0"/>
              <a:t>Two problems plaguing Haiti are literacy and poverty</a:t>
            </a:r>
          </a:p>
          <a:p>
            <a:r>
              <a:rPr lang="en-029" dirty="0" smtClean="0"/>
              <a:t>BIIPAC Component 2 Consultants noted</a:t>
            </a:r>
          </a:p>
          <a:p>
            <a:r>
              <a:rPr lang="en-US" dirty="0" smtClean="0"/>
              <a:t>“</a:t>
            </a:r>
            <a:r>
              <a:rPr lang="en-US" i="1" dirty="0"/>
              <a:t>Haiti needs to develop an effective, comprehensive and modern regulatory framework that can attract investments for the ICT sector with a structure that is determined, in part, by the legal and constitutional system of the country and includes the establishment of a comprehensive set of laws, rules, and regulations that clearly identifies the contractual obligations and property rights of governments and stakeholders” </a:t>
            </a:r>
            <a:r>
              <a:rPr lang="en-US" dirty="0"/>
              <a:t>(Jackson, 2015)</a:t>
            </a:r>
            <a:endParaRPr lang="en-US" dirty="0"/>
          </a:p>
        </p:txBody>
      </p:sp>
    </p:spTree>
    <p:extLst>
      <p:ext uri="{BB962C8B-B14F-4D97-AF65-F5344CB8AC3E}">
        <p14:creationId xmlns:p14="http://schemas.microsoft.com/office/powerpoint/2010/main" val="10349240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Needs for NBP</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Human and financial resources to develop NBP identified as scarce</a:t>
            </a:r>
          </a:p>
          <a:p>
            <a:pPr>
              <a:buFont typeface="Wingdings" panose="05000000000000000000" pitchFamily="2" charset="2"/>
              <a:buChar char="Ø"/>
            </a:pPr>
            <a:r>
              <a:rPr lang="en-US" dirty="0" smtClean="0"/>
              <a:t>Expertise to develop and implement is identified as needing an uplift</a:t>
            </a:r>
          </a:p>
          <a:p>
            <a:pPr>
              <a:buFont typeface="Wingdings" panose="05000000000000000000" pitchFamily="2" charset="2"/>
              <a:buChar char="Ø"/>
            </a:pPr>
            <a:r>
              <a:rPr lang="en-US" dirty="0" smtClean="0"/>
              <a:t>The </a:t>
            </a:r>
            <a:r>
              <a:rPr lang="en-US" dirty="0" smtClean="0"/>
              <a:t>table </a:t>
            </a:r>
            <a:r>
              <a:rPr lang="en-US" dirty="0" smtClean="0"/>
              <a:t>following sets </a:t>
            </a:r>
            <a:r>
              <a:rPr lang="en-US" dirty="0"/>
              <a:t>out a list of needs and indicates the needs for which </a:t>
            </a:r>
            <a:r>
              <a:rPr lang="en-US" dirty="0" smtClean="0"/>
              <a:t>the </a:t>
            </a:r>
            <a:r>
              <a:rPr lang="en-US" dirty="0"/>
              <a:t>country may require assistance</a:t>
            </a:r>
            <a:r>
              <a:rPr lang="en-US" dirty="0" smtClean="0"/>
              <a:t>.</a:t>
            </a:r>
          </a:p>
          <a:p>
            <a:pPr>
              <a:buFont typeface="Wingdings" panose="05000000000000000000" pitchFamily="2" charset="2"/>
              <a:buChar char="Ø"/>
            </a:pPr>
            <a:r>
              <a:rPr lang="en-US" dirty="0" smtClean="0"/>
              <a:t>A </a:t>
            </a:r>
            <a:r>
              <a:rPr lang="en-US" dirty="0" smtClean="0"/>
              <a:t>Needs List was developed by the </a:t>
            </a:r>
            <a:r>
              <a:rPr lang="en-US" dirty="0" smtClean="0"/>
              <a:t>Component </a:t>
            </a:r>
            <a:r>
              <a:rPr lang="en-US" dirty="0" smtClean="0"/>
              <a:t>4 Consultants and in discussion with Administration </a:t>
            </a:r>
            <a:r>
              <a:rPr lang="en-US" dirty="0" smtClean="0"/>
              <a:t>a </a:t>
            </a:r>
            <a:r>
              <a:rPr lang="en-US" dirty="0" smtClean="0"/>
              <a:t>position regarding specific needs was </a:t>
            </a:r>
            <a:r>
              <a:rPr lang="en-US" dirty="0" smtClean="0"/>
              <a:t>developed</a:t>
            </a:r>
          </a:p>
          <a:p>
            <a:pPr>
              <a:buFont typeface="Wingdings" panose="05000000000000000000" pitchFamily="2" charset="2"/>
              <a:buChar char="Ø"/>
            </a:pPr>
            <a:r>
              <a:rPr lang="en-US" dirty="0" smtClean="0"/>
              <a:t>A </a:t>
            </a:r>
            <a:r>
              <a:rPr lang="en-US" dirty="0"/>
              <a:t>collaborative regional approach would mitigate cost, gain efficiencies, and share best practices</a:t>
            </a:r>
          </a:p>
          <a:p>
            <a:pPr>
              <a:buFont typeface="Wingdings" panose="05000000000000000000" pitchFamily="2" charset="2"/>
              <a:buChar char="Ø"/>
            </a:pPr>
            <a:endParaRPr lang="en-US" dirty="0" smtClean="0"/>
          </a:p>
        </p:txBody>
      </p:sp>
    </p:spTree>
    <p:extLst>
      <p:ext uri="{BB962C8B-B14F-4D97-AF65-F5344CB8AC3E}">
        <p14:creationId xmlns:p14="http://schemas.microsoft.com/office/powerpoint/2010/main" val="303657137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22489345"/>
              </p:ext>
            </p:extLst>
          </p:nvPr>
        </p:nvGraphicFramePr>
        <p:xfrm>
          <a:off x="952500" y="114305"/>
          <a:ext cx="9931400" cy="6057894"/>
        </p:xfrm>
        <a:graphic>
          <a:graphicData uri="http://schemas.openxmlformats.org/drawingml/2006/table">
            <a:tbl>
              <a:tblPr firstRow="1" firstCol="1" bandRow="1">
                <a:tableStyleId>{3C2FFA5D-87B4-456A-9821-1D502468CF0F}</a:tableStyleId>
              </a:tblPr>
              <a:tblGrid>
                <a:gridCol w="8286322"/>
                <a:gridCol w="1645078"/>
              </a:tblGrid>
              <a:tr h="285253">
                <a:tc>
                  <a:txBody>
                    <a:bodyPr/>
                    <a:lstStyle/>
                    <a:p>
                      <a:pPr marL="0" marR="0" algn="ctr" defTabSz="914400" rtl="0" eaLnBrk="1" latinLnBrk="0" hangingPunct="1">
                        <a:lnSpc>
                          <a:spcPct val="107000"/>
                        </a:lnSpc>
                        <a:spcBef>
                          <a:spcPts val="0"/>
                        </a:spcBef>
                        <a:spcAft>
                          <a:spcPts val="0"/>
                        </a:spcAft>
                      </a:pPr>
                      <a:r>
                        <a:rPr lang="en-029" sz="1600" kern="1200" dirty="0">
                          <a:solidFill>
                            <a:schemeClr val="tx1"/>
                          </a:solidFill>
                          <a:effectLst/>
                        </a:rPr>
                        <a:t>Identified needs</a:t>
                      </a:r>
                      <a:endParaRPr lang="en-US" sz="1600" kern="1200" dirty="0">
                        <a:solidFill>
                          <a:schemeClr val="tx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solidFill>
                            <a:schemeClr val="tx1"/>
                          </a:solidFill>
                          <a:effectLst/>
                        </a:rPr>
                        <a:t>Haiti</a:t>
                      </a:r>
                      <a:endParaRPr lang="en-US" sz="1600" kern="1200" dirty="0">
                        <a:solidFill>
                          <a:schemeClr val="tx1"/>
                        </a:solidFill>
                        <a:effectLst/>
                        <a:latin typeface="+mn-lt"/>
                        <a:ea typeface="+mn-ea"/>
                        <a:cs typeface="+mn-cs"/>
                      </a:endParaRPr>
                    </a:p>
                  </a:txBody>
                  <a:tcPr marL="37699" marR="37699" marT="0" marB="0" anchor="ctr"/>
                </a:tc>
              </a:tr>
              <a:tr h="285253">
                <a:tc>
                  <a:txBody>
                    <a:bodyPr/>
                    <a:lstStyle/>
                    <a:p>
                      <a:pPr marL="0" marR="0" algn="l" defTabSz="914400" rtl="0" eaLnBrk="1" latinLnBrk="0" hangingPunct="1">
                        <a:lnSpc>
                          <a:spcPct val="107000"/>
                        </a:lnSpc>
                        <a:spcBef>
                          <a:spcPts val="0"/>
                        </a:spcBef>
                        <a:spcAft>
                          <a:spcPts val="0"/>
                        </a:spcAft>
                      </a:pPr>
                      <a:r>
                        <a:rPr lang="en-029" sz="1600" b="0" kern="1200" dirty="0">
                          <a:effectLst/>
                        </a:rPr>
                        <a:t>Technical assistance (TA) to develop a new or refine an existing NBP </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85253">
                <a:tc>
                  <a:txBody>
                    <a:bodyPr/>
                    <a:lstStyle/>
                    <a:p>
                      <a:pPr marL="0" marR="0" algn="l" defTabSz="914400" rtl="0" eaLnBrk="1" latinLnBrk="0" hangingPunct="1">
                        <a:lnSpc>
                          <a:spcPct val="107000"/>
                        </a:lnSpc>
                        <a:spcBef>
                          <a:spcPts val="0"/>
                        </a:spcBef>
                        <a:spcAft>
                          <a:spcPts val="0"/>
                        </a:spcAft>
                      </a:pPr>
                      <a:r>
                        <a:rPr lang="en-029" sz="1600" b="0" kern="1200" dirty="0">
                          <a:effectLst/>
                        </a:rPr>
                        <a:t>Training / Capacity to develop and/or implement  a NBP</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effectLst/>
                        </a:rPr>
                        <a:t>Yes</a:t>
                      </a:r>
                      <a:endParaRPr lang="en-US" sz="1600" kern="1200">
                        <a:solidFill>
                          <a:schemeClr val="dk1"/>
                        </a:solidFill>
                        <a:effectLst/>
                        <a:latin typeface="+mn-lt"/>
                        <a:ea typeface="+mn-ea"/>
                        <a:cs typeface="+mn-cs"/>
                      </a:endParaRPr>
                    </a:p>
                  </a:txBody>
                  <a:tcPr marL="37699" marR="37699" marT="0" marB="0" anchor="ctr"/>
                </a:tc>
              </a:tr>
              <a:tr h="570505">
                <a:tc>
                  <a:txBody>
                    <a:bodyPr/>
                    <a:lstStyle/>
                    <a:p>
                      <a:pPr marL="0" marR="0" algn="l" defTabSz="914400" rtl="0" eaLnBrk="1" latinLnBrk="0" hangingPunct="1">
                        <a:lnSpc>
                          <a:spcPct val="107000"/>
                        </a:lnSpc>
                        <a:spcBef>
                          <a:spcPts val="0"/>
                        </a:spcBef>
                        <a:spcAft>
                          <a:spcPts val="0"/>
                        </a:spcAft>
                      </a:pPr>
                      <a:r>
                        <a:rPr lang="en-029" sz="1600" b="0" kern="1200" dirty="0">
                          <a:effectLst/>
                        </a:rPr>
                        <a:t>Technical assistance (TA) to develop the institutional framework and coordination mechanism for NBP</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effectLst/>
                        </a:rPr>
                        <a:t>Yes</a:t>
                      </a:r>
                      <a:endParaRPr lang="en-US" sz="1600" kern="1200">
                        <a:solidFill>
                          <a:schemeClr val="dk1"/>
                        </a:solidFill>
                        <a:effectLst/>
                        <a:latin typeface="+mn-lt"/>
                        <a:ea typeface="+mn-ea"/>
                        <a:cs typeface="+mn-cs"/>
                      </a:endParaRPr>
                    </a:p>
                  </a:txBody>
                  <a:tcPr marL="37699" marR="37699" marT="0" marB="0" anchor="ctr"/>
                </a:tc>
              </a:tr>
              <a:tr h="570505">
                <a:tc>
                  <a:txBody>
                    <a:bodyPr/>
                    <a:lstStyle/>
                    <a:p>
                      <a:pPr marL="0" marR="0" algn="l" defTabSz="914400" rtl="0" eaLnBrk="1" latinLnBrk="0" hangingPunct="1">
                        <a:lnSpc>
                          <a:spcPct val="107000"/>
                        </a:lnSpc>
                        <a:spcBef>
                          <a:spcPts val="0"/>
                        </a:spcBef>
                        <a:spcAft>
                          <a:spcPts val="0"/>
                        </a:spcAft>
                      </a:pPr>
                      <a:r>
                        <a:rPr lang="en-029" sz="1600" b="0" kern="1200" dirty="0">
                          <a:effectLst/>
                        </a:rPr>
                        <a:t>Actions targeting High political decision levels and policy makers on the strategic importance of  NBP for the countries development</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85253">
                <a:tc>
                  <a:txBody>
                    <a:bodyPr/>
                    <a:lstStyle/>
                    <a:p>
                      <a:pPr marL="0" marR="0" algn="l" defTabSz="914400" rtl="0" eaLnBrk="1" latinLnBrk="0" hangingPunct="1">
                        <a:lnSpc>
                          <a:spcPct val="107000"/>
                        </a:lnSpc>
                        <a:spcBef>
                          <a:spcPts val="0"/>
                        </a:spcBef>
                        <a:spcAft>
                          <a:spcPts val="0"/>
                        </a:spcAft>
                      </a:pPr>
                      <a:r>
                        <a:rPr lang="en-029" sz="1600" b="0" kern="1200" dirty="0">
                          <a:effectLst/>
                        </a:rPr>
                        <a:t>Technical assistance to develop new NGN regulations or implementation methods</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85253">
                <a:tc>
                  <a:txBody>
                    <a:bodyPr/>
                    <a:lstStyle/>
                    <a:p>
                      <a:pPr marL="0" marR="0" algn="l" defTabSz="914400" rtl="0" eaLnBrk="1" latinLnBrk="0" hangingPunct="1">
                        <a:lnSpc>
                          <a:spcPct val="107000"/>
                        </a:lnSpc>
                        <a:spcBef>
                          <a:spcPts val="0"/>
                        </a:spcBef>
                        <a:spcAft>
                          <a:spcPts val="0"/>
                        </a:spcAft>
                      </a:pPr>
                      <a:r>
                        <a:rPr lang="en-029" sz="1600" b="0" kern="1200" dirty="0">
                          <a:effectLst/>
                        </a:rPr>
                        <a:t>Training / Capacity in NGN regulation</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85253">
                <a:tc>
                  <a:txBody>
                    <a:bodyPr/>
                    <a:lstStyle/>
                    <a:p>
                      <a:pPr marL="0" marR="0" algn="l" defTabSz="914400" rtl="0" eaLnBrk="1" latinLnBrk="0" hangingPunct="1">
                        <a:lnSpc>
                          <a:spcPct val="107000"/>
                        </a:lnSpc>
                        <a:spcBef>
                          <a:spcPts val="0"/>
                        </a:spcBef>
                        <a:spcAft>
                          <a:spcPts val="0"/>
                        </a:spcAft>
                      </a:pPr>
                      <a:r>
                        <a:rPr lang="en-029" sz="1600" b="0" kern="1200" dirty="0">
                          <a:effectLst/>
                        </a:rPr>
                        <a:t>Training / Capacity in spectrum management</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85253">
                <a:tc>
                  <a:txBody>
                    <a:bodyPr/>
                    <a:lstStyle/>
                    <a:p>
                      <a:pPr marL="0" marR="0" algn="l" defTabSz="914400" rtl="0" eaLnBrk="1" latinLnBrk="0" hangingPunct="1">
                        <a:lnSpc>
                          <a:spcPct val="107000"/>
                        </a:lnSpc>
                        <a:spcBef>
                          <a:spcPts val="0"/>
                        </a:spcBef>
                        <a:spcAft>
                          <a:spcPts val="0"/>
                        </a:spcAft>
                      </a:pPr>
                      <a:r>
                        <a:rPr lang="en-029" sz="1600" b="0" kern="1200" dirty="0">
                          <a:effectLst/>
                        </a:rPr>
                        <a:t>Training / Capacity in USF management</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85253">
                <a:tc>
                  <a:txBody>
                    <a:bodyPr/>
                    <a:lstStyle/>
                    <a:p>
                      <a:pPr marL="0" marR="0" algn="l" defTabSz="914400" rtl="0" eaLnBrk="1" latinLnBrk="0" hangingPunct="1">
                        <a:lnSpc>
                          <a:spcPct val="107000"/>
                        </a:lnSpc>
                        <a:spcBef>
                          <a:spcPts val="0"/>
                        </a:spcBef>
                        <a:spcAft>
                          <a:spcPts val="0"/>
                        </a:spcAft>
                      </a:pPr>
                      <a:r>
                        <a:rPr lang="en-029" sz="1600" b="0" kern="1200" dirty="0">
                          <a:effectLst/>
                        </a:rPr>
                        <a:t>Technical assistance (TA) to set up the USF</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85253">
                <a:tc>
                  <a:txBody>
                    <a:bodyPr/>
                    <a:lstStyle/>
                    <a:p>
                      <a:pPr marL="0" marR="0" algn="l" defTabSz="914400" rtl="0" eaLnBrk="1" latinLnBrk="0" hangingPunct="1">
                        <a:lnSpc>
                          <a:spcPct val="107000"/>
                        </a:lnSpc>
                        <a:spcBef>
                          <a:spcPts val="0"/>
                        </a:spcBef>
                        <a:spcAft>
                          <a:spcPts val="0"/>
                        </a:spcAft>
                      </a:pPr>
                      <a:r>
                        <a:rPr lang="en-029" sz="1600" b="0" kern="1200" dirty="0">
                          <a:effectLst/>
                        </a:rPr>
                        <a:t>Develop better data gathering capacity on key NBP related indicators</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85253">
                <a:tc>
                  <a:txBody>
                    <a:bodyPr/>
                    <a:lstStyle/>
                    <a:p>
                      <a:pPr marL="0" marR="0" algn="l" defTabSz="914400" rtl="0" eaLnBrk="1" latinLnBrk="0" hangingPunct="1">
                        <a:lnSpc>
                          <a:spcPct val="107000"/>
                        </a:lnSpc>
                        <a:spcBef>
                          <a:spcPts val="0"/>
                        </a:spcBef>
                        <a:spcAft>
                          <a:spcPts val="0"/>
                        </a:spcAft>
                      </a:pPr>
                      <a:r>
                        <a:rPr lang="en-029" sz="1600" b="0" kern="1200" dirty="0">
                          <a:effectLst/>
                        </a:rPr>
                        <a:t>Specific support for demand project design (e-education, OLPF or OLPC, e-government)</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85253">
                <a:tc>
                  <a:txBody>
                    <a:bodyPr/>
                    <a:lstStyle/>
                    <a:p>
                      <a:pPr marL="0" marR="0" algn="l" defTabSz="914400" rtl="0" eaLnBrk="1" latinLnBrk="0" hangingPunct="1">
                        <a:lnSpc>
                          <a:spcPct val="107000"/>
                        </a:lnSpc>
                        <a:spcBef>
                          <a:spcPts val="0"/>
                        </a:spcBef>
                        <a:spcAft>
                          <a:spcPts val="0"/>
                        </a:spcAft>
                      </a:pPr>
                      <a:r>
                        <a:rPr lang="en-029" sz="1600" b="0" kern="1200" dirty="0">
                          <a:effectLst/>
                        </a:rPr>
                        <a:t>Sharing best practices on NBP and USF</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352838">
                <a:tc>
                  <a:txBody>
                    <a:bodyPr/>
                    <a:lstStyle/>
                    <a:p>
                      <a:pPr marL="0" marR="0" algn="l" defTabSz="914400" rtl="0" eaLnBrk="1" latinLnBrk="0" hangingPunct="1">
                        <a:lnSpc>
                          <a:spcPct val="107000"/>
                        </a:lnSpc>
                        <a:spcBef>
                          <a:spcPts val="0"/>
                        </a:spcBef>
                        <a:spcAft>
                          <a:spcPts val="0"/>
                        </a:spcAft>
                      </a:pPr>
                      <a:r>
                        <a:rPr lang="en-029" sz="1600" b="0" kern="1200" dirty="0">
                          <a:effectLst/>
                        </a:rPr>
                        <a:t>Policy or project design to ensure additional international bandwidth </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Not a priority</a:t>
                      </a:r>
                      <a:endParaRPr lang="en-US" sz="1600" kern="1200" dirty="0">
                        <a:solidFill>
                          <a:schemeClr val="dk1"/>
                        </a:solidFill>
                        <a:effectLst/>
                        <a:latin typeface="+mn-lt"/>
                        <a:ea typeface="+mn-ea"/>
                        <a:cs typeface="+mn-cs"/>
                      </a:endParaRPr>
                    </a:p>
                  </a:txBody>
                  <a:tcPr marL="37699" marR="37699" marT="0" marB="0" anchor="ctr"/>
                </a:tc>
              </a:tr>
              <a:tr h="570505">
                <a:tc>
                  <a:txBody>
                    <a:bodyPr/>
                    <a:lstStyle/>
                    <a:p>
                      <a:pPr marL="0" marR="0" algn="l" defTabSz="914400" rtl="0" eaLnBrk="1" latinLnBrk="0" hangingPunct="1">
                        <a:lnSpc>
                          <a:spcPct val="107000"/>
                        </a:lnSpc>
                        <a:spcBef>
                          <a:spcPts val="0"/>
                        </a:spcBef>
                        <a:spcAft>
                          <a:spcPts val="0"/>
                        </a:spcAft>
                      </a:pPr>
                      <a:r>
                        <a:rPr lang="en-029" sz="1600" b="0" kern="1200" dirty="0">
                          <a:effectLst/>
                        </a:rPr>
                        <a:t>Technical assistance to develop joint projects (e.g. using USF for regional projects either in supply side, interconnecting neighbouring countries, or demand side )</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85253">
                <a:tc>
                  <a:txBody>
                    <a:bodyPr/>
                    <a:lstStyle/>
                    <a:p>
                      <a:pPr marL="0" marR="0" algn="l" defTabSz="914400" rtl="0" eaLnBrk="1" latinLnBrk="0" hangingPunct="1">
                        <a:lnSpc>
                          <a:spcPct val="107000"/>
                        </a:lnSpc>
                        <a:spcBef>
                          <a:spcPts val="0"/>
                        </a:spcBef>
                        <a:spcAft>
                          <a:spcPts val="0"/>
                        </a:spcAft>
                      </a:pPr>
                      <a:r>
                        <a:rPr lang="en-029" sz="1600" b="0" kern="1200" dirty="0">
                          <a:effectLst/>
                        </a:rPr>
                        <a:t>Technical assistance and support in the use of technology in disaster planning and recovery</a:t>
                      </a:r>
                      <a:endParaRPr lang="en-US" sz="1600" b="0" kern="1200" dirty="0">
                        <a:solidFill>
                          <a:schemeClr val="dk1"/>
                        </a:solidFill>
                        <a:effectLst/>
                        <a:latin typeface="+mn-lt"/>
                        <a:ea typeface="+mn-ea"/>
                        <a:cs typeface="+mn-cs"/>
                      </a:endParaRPr>
                    </a:p>
                  </a:txBody>
                  <a:tcPr marL="37699" marR="37699" marT="0" marB="0"/>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570505">
                <a:tc>
                  <a:txBody>
                    <a:bodyPr/>
                    <a:lstStyle/>
                    <a:p>
                      <a:pPr marL="0" marR="0" algn="l" defTabSz="914400" rtl="0" eaLnBrk="1" latinLnBrk="0" hangingPunct="1">
                        <a:lnSpc>
                          <a:spcPct val="107000"/>
                        </a:lnSpc>
                        <a:spcBef>
                          <a:spcPts val="0"/>
                        </a:spcBef>
                        <a:spcAft>
                          <a:spcPts val="0"/>
                        </a:spcAft>
                      </a:pPr>
                      <a:r>
                        <a:rPr lang="en-029" sz="1600" b="0" kern="1200" dirty="0">
                          <a:effectLst/>
                        </a:rPr>
                        <a:t>Technical assistance and support in developing cyber security framework including incident response co-ordination</a:t>
                      </a:r>
                      <a:endParaRPr lang="en-US" sz="1600" b="0" kern="1200" dirty="0">
                        <a:solidFill>
                          <a:schemeClr val="dk1"/>
                        </a:solidFill>
                        <a:effectLst/>
                        <a:latin typeface="+mn-lt"/>
                        <a:ea typeface="+mn-ea"/>
                        <a:cs typeface="+mn-cs"/>
                      </a:endParaRPr>
                    </a:p>
                  </a:txBody>
                  <a:tcPr marL="37699" marR="37699" marT="0" marB="0"/>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bl>
          </a:graphicData>
        </a:graphic>
      </p:graphicFrame>
    </p:spTree>
    <p:extLst>
      <p:ext uri="{BB962C8B-B14F-4D97-AF65-F5344CB8AC3E}">
        <p14:creationId xmlns:p14="http://schemas.microsoft.com/office/powerpoint/2010/main" val="245342674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p>
        </p:txBody>
      </p:sp>
      <p:sp>
        <p:nvSpPr>
          <p:cNvPr id="3" name="Content Placeholder 2"/>
          <p:cNvSpPr>
            <a:spLocks noGrp="1"/>
          </p:cNvSpPr>
          <p:nvPr>
            <p:ph idx="1"/>
          </p:nvPr>
        </p:nvSpPr>
        <p:spPr/>
        <p:txBody>
          <a:bodyPr>
            <a:normAutofit fontScale="92500" lnSpcReduction="10000"/>
          </a:bodyPr>
          <a:lstStyle/>
          <a:p>
            <a:pPr marL="0" indent="0">
              <a:buNone/>
            </a:pPr>
            <a:r>
              <a:rPr lang="en-029" b="1" dirty="0" smtClean="0"/>
              <a:t>Legislation</a:t>
            </a:r>
          </a:p>
          <a:p>
            <a:r>
              <a:rPr lang="en-029" b="1" dirty="0" smtClean="0"/>
              <a:t>Need </a:t>
            </a:r>
            <a:r>
              <a:rPr lang="en-029" b="1" dirty="0"/>
              <a:t>to update </a:t>
            </a:r>
            <a:r>
              <a:rPr lang="en-029" b="1" dirty="0" smtClean="0"/>
              <a:t>entire legal </a:t>
            </a:r>
            <a:r>
              <a:rPr lang="en-029" b="1" dirty="0"/>
              <a:t>and regulatory framework</a:t>
            </a:r>
            <a:r>
              <a:rPr lang="en-029" dirty="0"/>
              <a:t>, enact the </a:t>
            </a:r>
            <a:r>
              <a:rPr lang="en-029" dirty="0" err="1" smtClean="0"/>
              <a:t>revisted</a:t>
            </a:r>
            <a:r>
              <a:rPr lang="en-029" dirty="0" smtClean="0"/>
              <a:t> </a:t>
            </a:r>
            <a:r>
              <a:rPr lang="en-029" dirty="0"/>
              <a:t>Telecommunications bill </a:t>
            </a:r>
            <a:r>
              <a:rPr lang="en-029" dirty="0" smtClean="0"/>
              <a:t>prepared </a:t>
            </a:r>
            <a:r>
              <a:rPr lang="en-029" dirty="0"/>
              <a:t>by the government in 2012. </a:t>
            </a:r>
          </a:p>
          <a:p>
            <a:r>
              <a:rPr lang="en-029" dirty="0"/>
              <a:t>Additional legal texts needed: electronic transactions, access to public information, privacy and data protection, as well as the regulations on the different aspects highlighted by the component 2 consultant, relative to </a:t>
            </a:r>
            <a:r>
              <a:rPr lang="en-US" dirty="0"/>
              <a:t>Interconnection &amp; Access, Operator &amp; </a:t>
            </a:r>
            <a:r>
              <a:rPr lang="en-029" dirty="0"/>
              <a:t>Services Licensing, Consumer Protection &amp; Quality Standards, and the Broadband Spectrum Management</a:t>
            </a:r>
            <a:r>
              <a:rPr lang="en-US" dirty="0"/>
              <a:t>. </a:t>
            </a:r>
          </a:p>
          <a:p>
            <a:r>
              <a:rPr lang="en-029" dirty="0"/>
              <a:t>Need government and stakeholders </a:t>
            </a:r>
            <a:r>
              <a:rPr lang="en-029" b="1" dirty="0"/>
              <a:t>review the whole set of policies, objectives and strategies for Telecommunications and ICT</a:t>
            </a:r>
            <a:r>
              <a:rPr lang="en-029" dirty="0"/>
              <a:t>. GTIC’s 2010 ICT strategy could be a base for a new digital agenda. </a:t>
            </a:r>
          </a:p>
          <a:p>
            <a:pPr marL="0" indent="0">
              <a:buNone/>
            </a:pPr>
            <a:r>
              <a:rPr lang="en-029" b="1" dirty="0" smtClean="0"/>
              <a:t>NBP</a:t>
            </a:r>
          </a:p>
          <a:p>
            <a:r>
              <a:rPr lang="en-029" dirty="0" smtClean="0"/>
              <a:t>Meanwhile </a:t>
            </a:r>
            <a:r>
              <a:rPr lang="en-029" dirty="0"/>
              <a:t>Ministry of TCT and the CONATEL define the overall policy goals, and with the participation of stakeholders </a:t>
            </a:r>
            <a:r>
              <a:rPr lang="en-029" b="1" dirty="0"/>
              <a:t>design of a national broadband plan (NBP),</a:t>
            </a:r>
            <a:r>
              <a:rPr lang="en-029" dirty="0"/>
              <a:t>but with a much narrower perspective and scope than a full-fledged national ICT strategy.</a:t>
            </a:r>
          </a:p>
          <a:p>
            <a:endParaRPr lang="en-US" dirty="0"/>
          </a:p>
          <a:p>
            <a:endParaRPr lang="en-US" dirty="0"/>
          </a:p>
        </p:txBody>
      </p:sp>
    </p:spTree>
    <p:extLst>
      <p:ext uri="{BB962C8B-B14F-4D97-AF65-F5344CB8AC3E}">
        <p14:creationId xmlns:p14="http://schemas.microsoft.com/office/powerpoint/2010/main" val="330441177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p>
        </p:txBody>
      </p:sp>
      <p:sp>
        <p:nvSpPr>
          <p:cNvPr id="3" name="Content Placeholder 2"/>
          <p:cNvSpPr>
            <a:spLocks noGrp="1"/>
          </p:cNvSpPr>
          <p:nvPr>
            <p:ph idx="1"/>
          </p:nvPr>
        </p:nvSpPr>
        <p:spPr/>
        <p:txBody>
          <a:bodyPr>
            <a:normAutofit/>
          </a:bodyPr>
          <a:lstStyle/>
          <a:p>
            <a:pPr lvl="0"/>
            <a:r>
              <a:rPr lang="en-029" dirty="0"/>
              <a:t>Establish </a:t>
            </a:r>
            <a:r>
              <a:rPr lang="en-029" b="1" dirty="0"/>
              <a:t>Regulatory Capacity </a:t>
            </a:r>
            <a:r>
              <a:rPr lang="en-029" dirty="0"/>
              <a:t>for Expedited Interconnection to minimize any obstacles to incremental deployment of broadband infrastructure based on interconnection issues.</a:t>
            </a:r>
            <a:endParaRPr lang="en-US" dirty="0"/>
          </a:p>
          <a:p>
            <a:r>
              <a:rPr lang="en-029" dirty="0"/>
              <a:t>Establish a </a:t>
            </a:r>
            <a:r>
              <a:rPr lang="en-029" b="1" dirty="0"/>
              <a:t>consistent licensing framework </a:t>
            </a:r>
            <a:r>
              <a:rPr lang="en-029" dirty="0"/>
              <a:t>that is clearly targeted to achieving a set of defined policy objectives. In addition, general authorizations can be used in lieu of onerous licensing regulations to ease market entry</a:t>
            </a:r>
            <a:endParaRPr lang="en-US" dirty="0" smtClean="0"/>
          </a:p>
          <a:p>
            <a:r>
              <a:rPr lang="en-029" dirty="0" smtClean="0"/>
              <a:t>Need to establish projects and policies within ICT </a:t>
            </a:r>
            <a:r>
              <a:rPr lang="en-029" dirty="0"/>
              <a:t>strategy </a:t>
            </a:r>
            <a:r>
              <a:rPr lang="en-029" dirty="0" smtClean="0"/>
              <a:t>covering: literacy, </a:t>
            </a:r>
            <a:r>
              <a:rPr lang="en-029" dirty="0"/>
              <a:t>e-government, e-education, ICT training, access equipment subsidies such as OLPF or OLPC, the improvement of the access to electricity, community centres and school labs, and the promotion of local high-tech companies</a:t>
            </a:r>
          </a:p>
          <a:p>
            <a:endParaRPr lang="en-US" dirty="0"/>
          </a:p>
        </p:txBody>
      </p:sp>
    </p:spTree>
    <p:extLst>
      <p:ext uri="{BB962C8B-B14F-4D97-AF65-F5344CB8AC3E}">
        <p14:creationId xmlns:p14="http://schemas.microsoft.com/office/powerpoint/2010/main" val="3323001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p>
        </p:txBody>
      </p:sp>
      <p:sp>
        <p:nvSpPr>
          <p:cNvPr id="3" name="Content Placeholder 2"/>
          <p:cNvSpPr>
            <a:spLocks noGrp="1"/>
          </p:cNvSpPr>
          <p:nvPr>
            <p:ph idx="1"/>
          </p:nvPr>
        </p:nvSpPr>
        <p:spPr/>
        <p:txBody>
          <a:bodyPr/>
          <a:lstStyle/>
          <a:p>
            <a:pPr marL="0" indent="0">
              <a:buNone/>
            </a:pPr>
            <a:r>
              <a:rPr lang="en-029" b="1" dirty="0"/>
              <a:t>Governance</a:t>
            </a:r>
            <a:r>
              <a:rPr lang="en-029" dirty="0"/>
              <a:t> </a:t>
            </a:r>
            <a:endParaRPr lang="en-029" dirty="0" smtClean="0"/>
          </a:p>
          <a:p>
            <a:r>
              <a:rPr lang="en-029" dirty="0" smtClean="0"/>
              <a:t>Establish </a:t>
            </a:r>
            <a:r>
              <a:rPr lang="en-029" dirty="0"/>
              <a:t>a high level governmental ICT agency (Presidential or PM or Economy or planning) with overall perspective, country vision, and mandate and capacity to seek alignment between all government ministries, non-profit organizations and private sector corporations.  </a:t>
            </a:r>
          </a:p>
          <a:p>
            <a:r>
              <a:rPr lang="en-029" dirty="0"/>
              <a:t>The starting point should be creation of a national ICT committee, headed by the Prime Minister, and including the key ministries (a MTCT, economy and finance, public works, education), CONATEL, non-profit organizations or multilateral agencies, the E-government inter-ministerial commission (that was reactivated in 2015), that would review and update the 2010 ICT agendas and the governance proposal prepared by GTIC.</a:t>
            </a:r>
          </a:p>
          <a:p>
            <a:endParaRPr lang="en-US" dirty="0"/>
          </a:p>
          <a:p>
            <a:endParaRPr lang="en-US" dirty="0"/>
          </a:p>
        </p:txBody>
      </p:sp>
    </p:spTree>
    <p:extLst>
      <p:ext uri="{BB962C8B-B14F-4D97-AF65-F5344CB8AC3E}">
        <p14:creationId xmlns:p14="http://schemas.microsoft.com/office/powerpoint/2010/main" val="392308556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Suriname</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8456792" y="2582037"/>
            <a:ext cx="2619375" cy="1743075"/>
          </a:xfrm>
          <a:prstGeom prst="rect">
            <a:avLst/>
          </a:prstGeom>
        </p:spPr>
      </p:pic>
    </p:spTree>
    <p:extLst>
      <p:ext uri="{BB962C8B-B14F-4D97-AF65-F5344CB8AC3E}">
        <p14:creationId xmlns:p14="http://schemas.microsoft.com/office/powerpoint/2010/main" val="155107736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2422574"/>
              </p:ext>
            </p:extLst>
          </p:nvPr>
        </p:nvGraphicFramePr>
        <p:xfrm>
          <a:off x="2454965" y="1876081"/>
          <a:ext cx="6400800" cy="2595880"/>
        </p:xfrm>
        <a:graphic>
          <a:graphicData uri="http://schemas.openxmlformats.org/drawingml/2006/table">
            <a:tbl>
              <a:tblPr firstRow="1" bandRow="1">
                <a:tableStyleId>{5C22544A-7EE6-4342-B048-85BDC9FD1C3A}</a:tableStyleId>
              </a:tblPr>
              <a:tblGrid>
                <a:gridCol w="5089864"/>
                <a:gridCol w="1310936"/>
              </a:tblGrid>
              <a:tr h="370840">
                <a:tc>
                  <a:txBody>
                    <a:bodyPr/>
                    <a:lstStyle/>
                    <a:p>
                      <a:endParaRPr lang="en-US" sz="1600" dirty="0"/>
                    </a:p>
                  </a:txBody>
                  <a:tcPr/>
                </a:tc>
                <a:tc>
                  <a:txBody>
                    <a:bodyPr/>
                    <a:lstStyle/>
                    <a:p>
                      <a:pPr algn="ctr"/>
                      <a:r>
                        <a:rPr lang="en-US" sz="1600" dirty="0" smtClean="0">
                          <a:solidFill>
                            <a:schemeClr val="tx1"/>
                          </a:solidFill>
                        </a:rPr>
                        <a:t>Suriname</a:t>
                      </a:r>
                      <a:endParaRPr lang="en-US" sz="1600" dirty="0">
                        <a:solidFill>
                          <a:schemeClr val="tx1"/>
                        </a:solidFill>
                      </a:endParaRPr>
                    </a:p>
                  </a:txBody>
                  <a:tcPr/>
                </a:tc>
              </a:tr>
              <a:tr h="370840">
                <a:tc>
                  <a:txBody>
                    <a:bodyPr/>
                    <a:lstStyle/>
                    <a:p>
                      <a:pPr algn="l" fontAlgn="b"/>
                      <a:r>
                        <a:rPr lang="en-029" sz="1600" b="0" i="0" u="none" strike="noStrike" dirty="0" smtClean="0">
                          <a:solidFill>
                            <a:srgbClr val="000000"/>
                          </a:solidFill>
                          <a:effectLst/>
                          <a:latin typeface="Calibri" panose="020F0502020204030204" pitchFamily="34" charset="0"/>
                        </a:rPr>
                        <a:t>Broadband Development Index (IDBA) </a:t>
                      </a:r>
                      <a:r>
                        <a:rPr lang="en-029" sz="1600" b="0" i="0" u="none" strike="noStrike" dirty="0" smtClean="0">
                          <a:solidFill>
                            <a:srgbClr val="000000"/>
                          </a:solidFill>
                          <a:effectLst/>
                          <a:latin typeface="Calibri" panose="020F0502020204030204" pitchFamily="34" charset="0"/>
                        </a:rPr>
                        <a:t>Rank (Americas)</a:t>
                      </a:r>
                      <a:endParaRPr lang="en-029" sz="16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600" dirty="0" smtClean="0"/>
                        <a:t>3.24</a:t>
                      </a:r>
                      <a:endParaRPr lang="en-US" sz="1600" dirty="0"/>
                    </a:p>
                  </a:txBody>
                  <a:tcPr/>
                </a:tc>
              </a:tr>
              <a:tr h="370840">
                <a:tc>
                  <a:txBody>
                    <a:bodyPr/>
                    <a:lstStyle/>
                    <a:p>
                      <a:pPr algn="l" fontAlgn="b"/>
                      <a:r>
                        <a:rPr lang="en-029" sz="1600" b="0" i="0" u="none" strike="noStrike" dirty="0" smtClean="0">
                          <a:solidFill>
                            <a:srgbClr val="000000"/>
                          </a:solidFill>
                          <a:effectLst/>
                          <a:latin typeface="Calibri" panose="020F0502020204030204" pitchFamily="34" charset="0"/>
                        </a:rPr>
                        <a:t>IDI</a:t>
                      </a:r>
                      <a:endParaRPr lang="en-029" sz="16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600" dirty="0" smtClean="0"/>
                        <a:t>85</a:t>
                      </a:r>
                      <a:r>
                        <a:rPr lang="en-US" sz="1600" baseline="30000" dirty="0" smtClean="0"/>
                        <a:t>th</a:t>
                      </a:r>
                      <a:r>
                        <a:rPr lang="en-US" sz="1600" dirty="0" smtClean="0"/>
                        <a:t> </a:t>
                      </a:r>
                      <a:endParaRPr lang="en-US" sz="1600" dirty="0"/>
                    </a:p>
                  </a:txBody>
                  <a:tcPr/>
                </a:tc>
              </a:tr>
              <a:tr h="370840">
                <a:tc>
                  <a:txBody>
                    <a:bodyPr/>
                    <a:lstStyle/>
                    <a:p>
                      <a:pPr algn="l" fontAlgn="b"/>
                      <a:r>
                        <a:rPr lang="en-029" sz="1600" u="none" strike="noStrike" dirty="0" smtClean="0">
                          <a:effectLst/>
                        </a:rPr>
                        <a:t>Percentage of Individuals using the internet</a:t>
                      </a:r>
                      <a:endParaRPr lang="en-029" sz="16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600" dirty="0" smtClean="0"/>
                        <a:t>40.08%</a:t>
                      </a:r>
                      <a:endParaRPr lang="en-US" sz="1600" dirty="0"/>
                    </a:p>
                  </a:txBody>
                  <a:tcPr/>
                </a:tc>
              </a:tr>
              <a:tr h="370840">
                <a:tc>
                  <a:txBody>
                    <a:bodyPr/>
                    <a:lstStyle/>
                    <a:p>
                      <a:pPr algn="l" fontAlgn="b"/>
                      <a:r>
                        <a:rPr lang="en-029" sz="1600" u="none" strike="noStrike" dirty="0">
                          <a:effectLst/>
                        </a:rPr>
                        <a:t>Fixed Broadband Subscriptions </a:t>
                      </a:r>
                      <a:r>
                        <a:rPr lang="en-029" sz="1600" u="none" strike="noStrike" dirty="0" smtClean="0">
                          <a:effectLst/>
                        </a:rPr>
                        <a:t>per hundred</a:t>
                      </a:r>
                      <a:r>
                        <a:rPr lang="en-029" sz="1600" u="none" strike="noStrike" baseline="0" dirty="0" smtClean="0">
                          <a:effectLst/>
                        </a:rPr>
                        <a:t> inhabitant</a:t>
                      </a:r>
                      <a:endParaRPr lang="en-029" sz="16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600" dirty="0" smtClean="0"/>
                        <a:t>5.63%</a:t>
                      </a:r>
                      <a:endParaRPr lang="en-US" sz="1600" dirty="0"/>
                    </a:p>
                  </a:txBody>
                  <a:tcPr/>
                </a:tc>
              </a:tr>
              <a:tr h="370840">
                <a:tc>
                  <a:txBody>
                    <a:bodyPr/>
                    <a:lstStyle/>
                    <a:p>
                      <a:pPr algn="l" fontAlgn="b"/>
                      <a:r>
                        <a:rPr lang="en-029" sz="1600" u="none" strike="noStrike" dirty="0" smtClean="0">
                          <a:effectLst/>
                        </a:rPr>
                        <a:t>Active Mobile </a:t>
                      </a:r>
                      <a:r>
                        <a:rPr lang="en-029" sz="1600" u="none" strike="noStrike" dirty="0">
                          <a:effectLst/>
                        </a:rPr>
                        <a:t>Broadband </a:t>
                      </a:r>
                      <a:r>
                        <a:rPr lang="en-029" sz="1600" u="none" strike="noStrike" dirty="0" smtClean="0">
                          <a:effectLst/>
                        </a:rPr>
                        <a:t>Subscriptions per 100 inhabitants</a:t>
                      </a:r>
                      <a:endParaRPr lang="en-029" sz="16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600" dirty="0" smtClean="0"/>
                        <a:t>71.65%</a:t>
                      </a:r>
                      <a:endParaRPr lang="en-US" sz="1600" dirty="0"/>
                    </a:p>
                  </a:txBody>
                  <a:tcPr/>
                </a:tc>
              </a:tr>
              <a:tr h="370840">
                <a:tc>
                  <a:txBody>
                    <a:bodyPr/>
                    <a:lstStyle/>
                    <a:p>
                      <a:pPr algn="l" fontAlgn="b"/>
                      <a:r>
                        <a:rPr lang="en-029" sz="1600" b="0" i="0" u="none" strike="noStrike" dirty="0" smtClean="0">
                          <a:solidFill>
                            <a:srgbClr val="000000"/>
                          </a:solidFill>
                          <a:effectLst/>
                          <a:latin typeface="Calibri" panose="020F0502020204030204" pitchFamily="34" charset="0"/>
                        </a:rPr>
                        <a:t>Average broadband penetration</a:t>
                      </a:r>
                      <a:r>
                        <a:rPr lang="en-029" sz="1600" b="0" i="0" u="none" strike="noStrike" baseline="0" dirty="0" smtClean="0">
                          <a:solidFill>
                            <a:srgbClr val="000000"/>
                          </a:solidFill>
                          <a:effectLst/>
                          <a:latin typeface="Calibri" panose="020F0502020204030204" pitchFamily="34" charset="0"/>
                        </a:rPr>
                        <a:t> – BIIPAC Component 1</a:t>
                      </a:r>
                      <a:endParaRPr lang="en-029" sz="16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600" dirty="0" smtClean="0"/>
                        <a:t>7.47%</a:t>
                      </a:r>
                      <a:endParaRPr lang="en-US" sz="1600" dirty="0"/>
                    </a:p>
                  </a:txBody>
                  <a:tcPr/>
                </a:tc>
              </a:tr>
            </a:tbl>
          </a:graphicData>
        </a:graphic>
      </p:graphicFrame>
    </p:spTree>
    <p:extLst>
      <p:ext uri="{BB962C8B-B14F-4D97-AF65-F5344CB8AC3E}">
        <p14:creationId xmlns:p14="http://schemas.microsoft.com/office/powerpoint/2010/main" val="375586668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p:txBody>
          <a:bodyPr/>
          <a:lstStyle/>
          <a:p>
            <a:r>
              <a:rPr lang="en-US" dirty="0" smtClean="0"/>
              <a:t>Suriname has </a:t>
            </a:r>
            <a:r>
              <a:rPr lang="en-US" dirty="0"/>
              <a:t>one of the lowest broadband penetration rates in the </a:t>
            </a:r>
            <a:r>
              <a:rPr lang="en-US" dirty="0" smtClean="0"/>
              <a:t>Caribbean</a:t>
            </a:r>
          </a:p>
          <a:p>
            <a:r>
              <a:rPr lang="en-US" dirty="0" smtClean="0"/>
              <a:t>Fixed </a:t>
            </a:r>
            <a:r>
              <a:rPr lang="en-US" dirty="0"/>
              <a:t>telephone subscriptions per 100 inhabitants has remained </a:t>
            </a:r>
            <a:r>
              <a:rPr lang="en-US" dirty="0" smtClean="0"/>
              <a:t>relatively flat </a:t>
            </a:r>
            <a:r>
              <a:rPr lang="en-US" dirty="0"/>
              <a:t>over the last 5 years at </a:t>
            </a:r>
            <a:r>
              <a:rPr lang="en-US" dirty="0" smtClean="0"/>
              <a:t>approx. </a:t>
            </a:r>
            <a:r>
              <a:rPr lang="en-US" dirty="0"/>
              <a:t>15.5% (Marin J. , 2015</a:t>
            </a:r>
            <a:r>
              <a:rPr lang="en-US" dirty="0" smtClean="0"/>
              <a:t>)</a:t>
            </a:r>
          </a:p>
          <a:p>
            <a:r>
              <a:rPr lang="en-US" dirty="0" smtClean="0"/>
              <a:t>Fixed </a:t>
            </a:r>
            <a:r>
              <a:rPr lang="en-US" dirty="0"/>
              <a:t>broadband connections per 100 inhabitants is only 6.9 per </a:t>
            </a:r>
            <a:r>
              <a:rPr lang="en-US" dirty="0" smtClean="0"/>
              <a:t>cent</a:t>
            </a:r>
          </a:p>
          <a:p>
            <a:r>
              <a:rPr lang="en-US" dirty="0" smtClean="0"/>
              <a:t>The </a:t>
            </a:r>
            <a:r>
              <a:rPr lang="en-US" dirty="0"/>
              <a:t>percentage of individuals who use Internet in Suriname is one of the lowest in the </a:t>
            </a:r>
            <a:r>
              <a:rPr lang="en-US" dirty="0" smtClean="0"/>
              <a:t>region – growing from 2.51% in 2000 to 40.08% in 2014</a:t>
            </a:r>
          </a:p>
          <a:p>
            <a:r>
              <a:rPr lang="en-US" dirty="0" smtClean="0"/>
              <a:t>Mobile subscriptions are growing to 171% in 2014</a:t>
            </a:r>
          </a:p>
        </p:txBody>
      </p:sp>
    </p:spTree>
    <p:extLst>
      <p:ext uri="{BB962C8B-B14F-4D97-AF65-F5344CB8AC3E}">
        <p14:creationId xmlns:p14="http://schemas.microsoft.com/office/powerpoint/2010/main" val="14808125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&amp; Access</a:t>
            </a:r>
            <a:endParaRPr lang="en-US" dirty="0"/>
          </a:p>
        </p:txBody>
      </p:sp>
      <p:sp>
        <p:nvSpPr>
          <p:cNvPr id="3" name="Content Placeholder 2"/>
          <p:cNvSpPr>
            <a:spLocks noGrp="1"/>
          </p:cNvSpPr>
          <p:nvPr>
            <p:ph idx="1"/>
          </p:nvPr>
        </p:nvSpPr>
        <p:spPr/>
        <p:txBody>
          <a:bodyPr/>
          <a:lstStyle/>
          <a:p>
            <a:r>
              <a:rPr lang="en-US" dirty="0" smtClean="0"/>
              <a:t>Three </a:t>
            </a:r>
            <a:r>
              <a:rPr lang="en-US" dirty="0"/>
              <a:t>challenges facing Suriname are broadband penetration, its fixed broadband network and competition in the fixed </a:t>
            </a:r>
            <a:r>
              <a:rPr lang="en-US" dirty="0" smtClean="0"/>
              <a:t>markets</a:t>
            </a:r>
          </a:p>
          <a:p>
            <a:r>
              <a:rPr lang="en-US" dirty="0" smtClean="0"/>
              <a:t>The </a:t>
            </a:r>
            <a:r>
              <a:rPr lang="en-US" dirty="0"/>
              <a:t>reason for lack of fixed broadband is the lack of competition in the fixed </a:t>
            </a:r>
            <a:r>
              <a:rPr lang="en-US" dirty="0" smtClean="0"/>
              <a:t>market </a:t>
            </a:r>
          </a:p>
          <a:p>
            <a:r>
              <a:rPr lang="en-US" dirty="0" smtClean="0"/>
              <a:t>State </a:t>
            </a:r>
            <a:r>
              <a:rPr lang="en-US" dirty="0"/>
              <a:t>owned </a:t>
            </a:r>
            <a:r>
              <a:rPr lang="en-US" dirty="0" err="1"/>
              <a:t>Telesur</a:t>
            </a:r>
            <a:r>
              <a:rPr lang="en-US" dirty="0"/>
              <a:t> is the only operator licensed to offer both fixed broadband and telephone services in Suriname, at the time of the </a:t>
            </a:r>
            <a:r>
              <a:rPr lang="en-US" dirty="0" smtClean="0"/>
              <a:t>BIIPAC Component </a:t>
            </a:r>
            <a:r>
              <a:rPr lang="en-US" dirty="0"/>
              <a:t>1 review</a:t>
            </a:r>
            <a:r>
              <a:rPr lang="en-US" dirty="0" smtClean="0"/>
              <a:t>.</a:t>
            </a:r>
          </a:p>
          <a:p>
            <a:r>
              <a:rPr lang="en-US" dirty="0" smtClean="0"/>
              <a:t>There is competition in the mobile market with 3 operators, including </a:t>
            </a:r>
            <a:r>
              <a:rPr lang="en-US" dirty="0" err="1" smtClean="0"/>
              <a:t>Telesur</a:t>
            </a:r>
            <a:endParaRPr lang="en-US" dirty="0" smtClean="0"/>
          </a:p>
          <a:p>
            <a:r>
              <a:rPr lang="en-US" dirty="0"/>
              <a:t>The government is forcing the state-owned operator </a:t>
            </a:r>
            <a:r>
              <a:rPr lang="en-US" dirty="0" err="1"/>
              <a:t>Telesur</a:t>
            </a:r>
            <a:r>
              <a:rPr lang="en-US" dirty="0"/>
              <a:t> to invest in new mobile broadband networks and bandwidth across the country (Marin J. , 2015)</a:t>
            </a:r>
          </a:p>
          <a:p>
            <a:r>
              <a:rPr lang="en-US" dirty="0" smtClean="0"/>
              <a:t>With fixed penetration low and flat over a number of years, mobile growth would indicate that road to broadband growth lies with mobile</a:t>
            </a:r>
            <a:endParaRPr lang="en-US" dirty="0"/>
          </a:p>
        </p:txBody>
      </p:sp>
    </p:spTree>
    <p:extLst>
      <p:ext uri="{BB962C8B-B14F-4D97-AF65-F5344CB8AC3E}">
        <p14:creationId xmlns:p14="http://schemas.microsoft.com/office/powerpoint/2010/main" val="3912846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Metrics</a:t>
            </a:r>
            <a:endParaRPr lang="en-US" dirty="0"/>
          </a:p>
        </p:txBody>
      </p:sp>
      <p:sp>
        <p:nvSpPr>
          <p:cNvPr id="6" name="Content Placeholder 5"/>
          <p:cNvSpPr>
            <a:spLocks noGrp="1"/>
          </p:cNvSpPr>
          <p:nvPr>
            <p:ph idx="1"/>
          </p:nvPr>
        </p:nvSpPr>
        <p:spPr/>
        <p:txBody>
          <a:bodyPr/>
          <a:lstStyle/>
          <a:p>
            <a:r>
              <a:rPr lang="en-US" dirty="0"/>
              <a:t>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208203893"/>
              </p:ext>
            </p:extLst>
          </p:nvPr>
        </p:nvGraphicFramePr>
        <p:xfrm>
          <a:off x="2435170" y="2076168"/>
          <a:ext cx="6236236" cy="3423920"/>
        </p:xfrm>
        <a:graphic>
          <a:graphicData uri="http://schemas.openxmlformats.org/drawingml/2006/table">
            <a:tbl>
              <a:tblPr firstRow="1" bandRow="1">
                <a:tableStyleId>{5C22544A-7EE6-4342-B048-85BDC9FD1C3A}</a:tableStyleId>
              </a:tblPr>
              <a:tblGrid>
                <a:gridCol w="5102896"/>
                <a:gridCol w="1133340"/>
              </a:tblGrid>
              <a:tr h="349424">
                <a:tc>
                  <a:txBody>
                    <a:bodyPr/>
                    <a:lstStyle/>
                    <a:p>
                      <a:pPr marL="0" marR="0" algn="l" defTabSz="914400" rtl="0" eaLnBrk="1" latinLnBrk="0" hangingPunct="1">
                        <a:lnSpc>
                          <a:spcPct val="150000"/>
                        </a:lnSpc>
                        <a:spcBef>
                          <a:spcPts val="0"/>
                        </a:spcBef>
                        <a:spcAft>
                          <a:spcPts val="0"/>
                        </a:spcAft>
                      </a:pPr>
                      <a:endPar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defTabSz="914400" rtl="0" eaLnBrk="1" latinLnBrk="0" hangingPunct="1">
                        <a:lnSpc>
                          <a:spcPct val="150000"/>
                        </a:lnSpc>
                        <a:spcBef>
                          <a:spcPts val="0"/>
                        </a:spcBef>
                        <a:spcAft>
                          <a:spcPts val="0"/>
                        </a:spcAft>
                      </a:pPr>
                      <a:r>
                        <a:rPr lang="en-US" sz="16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Barbados</a:t>
                      </a:r>
                      <a:endPar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r>
              <a:tr h="370840">
                <a:tc>
                  <a:txBody>
                    <a:bodyPr/>
                    <a:lstStyle/>
                    <a:p>
                      <a:pPr marL="0" marR="0" algn="l" defTabSz="914400" rtl="0" eaLnBrk="1" latinLnBrk="0" hangingPunct="1">
                        <a:lnSpc>
                          <a:spcPct val="150000"/>
                        </a:lnSpc>
                        <a:spcBef>
                          <a:spcPts val="0"/>
                        </a:spcBef>
                        <a:spcAft>
                          <a:spcPts val="0"/>
                        </a:spcAft>
                      </a:pPr>
                      <a:r>
                        <a:rPr lang="en-US" sz="16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Broadband Development Index (IDBA) </a:t>
                      </a: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Rank (</a:t>
                      </a:r>
                      <a:r>
                        <a:rPr lang="en-US" sz="16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Americas)</a:t>
                      </a:r>
                      <a:r>
                        <a:rPr lang="en-US" sz="1600" kern="1200" baseline="320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kern="1200" baseline="320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2nd (5.44)</a:t>
                      </a:r>
                    </a:p>
                  </a:txBody>
                  <a:tcPr marL="68580" marR="68580" marT="0" marB="0"/>
                </a:tc>
              </a:tr>
              <a:tr h="370840">
                <a:tc>
                  <a:txBody>
                    <a:bodyPr/>
                    <a:lstStyle/>
                    <a:p>
                      <a:pPr marL="0" marR="0" algn="l" defTabSz="914400" rtl="0" eaLnBrk="1" latinLnBrk="0" hangingPunct="1">
                        <a:lnSpc>
                          <a:spcPct val="150000"/>
                        </a:lnSpc>
                        <a:spcBef>
                          <a:spcPts val="0"/>
                        </a:spcBef>
                        <a:spcAft>
                          <a:spcPts val="0"/>
                        </a:spcAft>
                      </a:pPr>
                      <a:r>
                        <a:rPr lang="en-US" sz="16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UN e-Government Development Index (EGDI) </a:t>
                      </a: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t>
                      </a:r>
                      <a:r>
                        <a:rPr lang="en-US" sz="16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overall)</a:t>
                      </a:r>
                      <a:r>
                        <a:rPr lang="en-US" sz="1600" kern="1200" baseline="320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kern="1200" baseline="320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59th </a:t>
                      </a:r>
                    </a:p>
                  </a:txBody>
                  <a:tcPr marL="68580" marR="68580" marT="0" marB="0"/>
                </a:tc>
              </a:tr>
              <a:tr h="370840">
                <a:tc>
                  <a:txBody>
                    <a:bodyPr/>
                    <a:lstStyle/>
                    <a:p>
                      <a:pPr marL="0" marR="0" algn="l" defTabSz="914400" rtl="0" eaLnBrk="1" latinLnBrk="0" hangingPunct="1">
                        <a:lnSpc>
                          <a:spcPct val="150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IDI </a:t>
                      </a:r>
                      <a:r>
                        <a:rPr lang="en-US" sz="16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Rank</a:t>
                      </a:r>
                      <a:r>
                        <a:rPr lang="en-US" sz="1600" kern="1200" baseline="320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kern="1200" baseline="320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29th </a:t>
                      </a:r>
                    </a:p>
                  </a:txBody>
                  <a:tcPr marL="68580" marR="68580" marT="0" marB="0"/>
                </a:tc>
              </a:tr>
              <a:tr h="370840">
                <a:tc>
                  <a:txBody>
                    <a:bodyPr/>
                    <a:lstStyle/>
                    <a:p>
                      <a:pPr marL="0" marR="0" algn="l" defTabSz="914400" rtl="0" eaLnBrk="1" latinLnBrk="0" hangingPunct="1">
                        <a:lnSpc>
                          <a:spcPct val="150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Percentage of households with </a:t>
                      </a:r>
                      <a:r>
                        <a:rPr lang="en-US" sz="16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internet</a:t>
                      </a:r>
                      <a:r>
                        <a:rPr lang="en-US" sz="1600" kern="1200" baseline="320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600" kern="1200" baseline="320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70.5</a:t>
                      </a:r>
                    </a:p>
                  </a:txBody>
                  <a:tcPr marL="68580" marR="68580" marT="0" marB="0"/>
                </a:tc>
              </a:tr>
              <a:tr h="370840">
                <a:tc>
                  <a:txBody>
                    <a:bodyPr/>
                    <a:lstStyle/>
                    <a:p>
                      <a:pPr marL="0" marR="0" algn="l" defTabSz="914400" rtl="0" eaLnBrk="1" latinLnBrk="0" hangingPunct="1">
                        <a:lnSpc>
                          <a:spcPct val="150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Percentage of individuals using </a:t>
                      </a:r>
                      <a:r>
                        <a:rPr lang="en-US" sz="16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internet</a:t>
                      </a:r>
                      <a:r>
                        <a:rPr lang="en-US" sz="1600" kern="1200" baseline="320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600" kern="1200" baseline="320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76.7</a:t>
                      </a:r>
                    </a:p>
                  </a:txBody>
                  <a:tcPr marL="68580" marR="68580" marT="0" marB="0"/>
                </a:tc>
              </a:tr>
              <a:tr h="370840">
                <a:tc>
                  <a:txBody>
                    <a:bodyPr/>
                    <a:lstStyle/>
                    <a:p>
                      <a:pPr marL="0" marR="0" algn="l" defTabSz="914400" rtl="0" eaLnBrk="1" latinLnBrk="0" hangingPunct="1">
                        <a:lnSpc>
                          <a:spcPct val="150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Fixed broadband subscriptions per 100 </a:t>
                      </a:r>
                      <a:r>
                        <a:rPr lang="en-US" sz="16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inhabitants</a:t>
                      </a:r>
                      <a:r>
                        <a:rPr lang="en-US" sz="1600" kern="1200" baseline="320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27</a:t>
                      </a:r>
                    </a:p>
                  </a:txBody>
                  <a:tcPr marL="68580" marR="68580" marT="0" marB="0"/>
                </a:tc>
              </a:tr>
              <a:tr h="370840">
                <a:tc>
                  <a:txBody>
                    <a:bodyPr/>
                    <a:lstStyle/>
                    <a:p>
                      <a:pPr marL="0" marR="0" algn="l" defTabSz="914400" rtl="0" eaLnBrk="1" latinLnBrk="0" hangingPunct="1">
                        <a:lnSpc>
                          <a:spcPct val="150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Active mobile broadband subscriptions per 100 </a:t>
                      </a:r>
                      <a:r>
                        <a:rPr lang="en-US" sz="16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inhabitants</a:t>
                      </a:r>
                      <a:r>
                        <a:rPr lang="en-US" sz="1600" kern="1200" baseline="320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106.8</a:t>
                      </a:r>
                    </a:p>
                  </a:txBody>
                  <a:tcPr marL="68580" marR="68580" marT="0" marB="0"/>
                </a:tc>
              </a:tr>
              <a:tr h="370840">
                <a:tc>
                  <a:txBody>
                    <a:bodyPr/>
                    <a:lstStyle/>
                    <a:p>
                      <a:pPr marL="0" marR="0" algn="l" defTabSz="914400" rtl="0" eaLnBrk="1" latinLnBrk="0" hangingPunct="1">
                        <a:lnSpc>
                          <a:spcPct val="150000"/>
                        </a:lnSpc>
                        <a:spcBef>
                          <a:spcPts val="0"/>
                        </a:spcBef>
                        <a:spcAft>
                          <a:spcPts val="0"/>
                        </a:spcAft>
                      </a:pPr>
                      <a:r>
                        <a:rPr lang="en-US" sz="16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Average broadband penetration- </a:t>
                      </a:r>
                      <a:r>
                        <a:rPr lang="en-US" sz="1600" kern="1200" dirty="0" err="1"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digiLAC</a:t>
                      </a:r>
                      <a:r>
                        <a:rPr lang="en-US" sz="16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Component 1</a:t>
                      </a:r>
                      <a:endPar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47</a:t>
                      </a:r>
                      <a:endPar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0" name="Rectangle 6"/>
          <p:cNvSpPr>
            <a:spLocks noChangeArrowheads="1"/>
          </p:cNvSpPr>
          <p:nvPr/>
        </p:nvSpPr>
        <p:spPr bwMode="auto">
          <a:xfrm>
            <a:off x="583474" y="5554275"/>
            <a:ext cx="892493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smtClean="0">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2"/>
              </a:rPr>
              <a:t>[</a:t>
            </a:r>
            <a:r>
              <a:rPr kumimoji="0" lang="en-US" altLang="en-US" sz="1000" b="0" i="0" u="sng" strike="noStrike" cap="none" normalizeH="0" baseline="30000" dirty="0" smtClean="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2"/>
              </a:rPr>
              <a:t>1]</a:t>
            </a:r>
            <a:r>
              <a:rPr kumimoji="0" lang="en-US" altLang="en-US"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http://kp.iadb.org/DigiLAC/es/Paginas/Indice-de-Desarrollo-de-Banda-Ancha.aspx</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IDB Broadband Development Index (IDBA) ranking in the Americas reported for 2014 </a:t>
            </a:r>
            <a:endParaRPr kumimoji="0" lang="en-US" altLang="en-US" sz="11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smtClean="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4"/>
              </a:rPr>
              <a:t>[2]</a:t>
            </a:r>
            <a:r>
              <a:rPr kumimoji="0" lang="en-US" altLang="en-US"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https://publicadministration.un.org/egovkb/Portals/egovkb/Documents/un/2014-Survey/E-Gov_Complete_Survey-2014.pdf</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United Nations E-Government Survey 2014, E-Government Development Index (EGDI) </a:t>
            </a:r>
            <a:endParaRPr kumimoji="0" lang="en-US" altLang="en-US" sz="11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smtClean="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6"/>
              </a:rPr>
              <a:t>[3]</a:t>
            </a:r>
            <a:r>
              <a:rPr kumimoji="0" lang="en-US" altLang="en-US"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http://www.itu.int/en/ITU-D/Statistics/Documents/publications/misr2015/MISR2015-w5.pdf</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Measuring The Information Society Report 2015, ICT Development Index (IDI)</a:t>
            </a:r>
            <a:endParaRPr kumimoji="0" lang="en-US" altLang="en-US" sz="11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smtClean="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8"/>
              </a:rPr>
              <a:t>[4]</a:t>
            </a: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ITU World Telecommunications/ICT Indicator Database - 2014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558874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Average Percentage of Broadband Penetration</a:t>
            </a:r>
            <a:endParaRPr lang="en-US" dirty="0">
              <a:solidFill>
                <a:schemeClr val="tx1"/>
              </a:solidFill>
            </a:endParaRPr>
          </a:p>
        </p:txBody>
      </p:sp>
      <p:pic>
        <p:nvPicPr>
          <p:cNvPr id="5" name="Content Placeholder 4"/>
          <p:cNvPicPr>
            <a:picLocks noGrp="1" noChangeAspect="1"/>
          </p:cNvPicPr>
          <p:nvPr>
            <p:ph idx="1"/>
          </p:nvPr>
        </p:nvPicPr>
        <p:blipFill>
          <a:blip r:embed="rId2"/>
          <a:stretch>
            <a:fillRect/>
          </a:stretch>
        </p:blipFill>
        <p:spPr>
          <a:xfrm>
            <a:off x="5585169" y="731838"/>
            <a:ext cx="4923736" cy="5257800"/>
          </a:xfrm>
          <a:prstGeom prst="rect">
            <a:avLst/>
          </a:prstGeom>
        </p:spPr>
      </p:pic>
      <p:sp>
        <p:nvSpPr>
          <p:cNvPr id="4" name="Text Placeholder 3"/>
          <p:cNvSpPr>
            <a:spLocks noGrp="1"/>
          </p:cNvSpPr>
          <p:nvPr>
            <p:ph type="body" sz="half" idx="2"/>
          </p:nvPr>
        </p:nvSpPr>
        <p:spPr/>
        <p:txBody>
          <a:bodyPr/>
          <a:lstStyle/>
          <a:p>
            <a:r>
              <a:rPr lang="en-US" dirty="0" smtClean="0">
                <a:solidFill>
                  <a:schemeClr val="tx1"/>
                </a:solidFill>
              </a:rPr>
              <a:t>Source: Suriname Broadband </a:t>
            </a:r>
            <a:r>
              <a:rPr lang="en-US" dirty="0">
                <a:solidFill>
                  <a:schemeClr val="tx1"/>
                </a:solidFill>
              </a:rPr>
              <a:t>ICT Diagnosis and Infrastructure </a:t>
            </a:r>
            <a:r>
              <a:rPr lang="en-US" dirty="0" smtClean="0">
                <a:solidFill>
                  <a:schemeClr val="tx1"/>
                </a:solidFill>
              </a:rPr>
              <a:t>Map, J. Marin, 2014</a:t>
            </a:r>
            <a:endParaRPr lang="en-US" dirty="0">
              <a:solidFill>
                <a:schemeClr val="tx1"/>
              </a:solidFill>
            </a:endParaRPr>
          </a:p>
        </p:txBody>
      </p:sp>
    </p:spTree>
    <p:extLst>
      <p:ext uri="{BB962C8B-B14F-4D97-AF65-F5344CB8AC3E}">
        <p14:creationId xmlns:p14="http://schemas.microsoft.com/office/powerpoint/2010/main" val="261239209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Environment</a:t>
            </a:r>
            <a:endParaRPr lang="en-US" dirty="0"/>
          </a:p>
        </p:txBody>
      </p:sp>
      <p:sp>
        <p:nvSpPr>
          <p:cNvPr id="3" name="Content Placeholder 2"/>
          <p:cNvSpPr>
            <a:spLocks noGrp="1"/>
          </p:cNvSpPr>
          <p:nvPr>
            <p:ph idx="1"/>
          </p:nvPr>
        </p:nvSpPr>
        <p:spPr/>
        <p:txBody>
          <a:bodyPr>
            <a:normAutofit lnSpcReduction="10000"/>
          </a:bodyPr>
          <a:lstStyle/>
          <a:p>
            <a:r>
              <a:rPr lang="en-US" dirty="0" smtClean="0"/>
              <a:t>For Suriname government ICT </a:t>
            </a:r>
            <a:r>
              <a:rPr lang="en-US" dirty="0"/>
              <a:t>policy, especially </a:t>
            </a:r>
            <a:r>
              <a:rPr lang="en-US" dirty="0" smtClean="0"/>
              <a:t>in education </a:t>
            </a:r>
            <a:r>
              <a:rPr lang="en-US" dirty="0"/>
              <a:t>and e-government represents a major strategy </a:t>
            </a:r>
            <a:endParaRPr lang="en-US" dirty="0" smtClean="0"/>
          </a:p>
          <a:p>
            <a:r>
              <a:rPr lang="en-US" dirty="0" smtClean="0"/>
              <a:t>Suriname does not have a </a:t>
            </a:r>
            <a:r>
              <a:rPr lang="en-US" dirty="0"/>
              <a:t>full suite of ICT </a:t>
            </a:r>
            <a:r>
              <a:rPr lang="en-US" dirty="0" smtClean="0"/>
              <a:t>laws – needed are </a:t>
            </a:r>
            <a:r>
              <a:rPr lang="en-US" dirty="0"/>
              <a:t>laws </a:t>
            </a:r>
            <a:r>
              <a:rPr lang="en-US" dirty="0" smtClean="0"/>
              <a:t>coverings </a:t>
            </a:r>
          </a:p>
          <a:p>
            <a:pPr lvl="1"/>
            <a:r>
              <a:rPr lang="en-US" dirty="0" smtClean="0"/>
              <a:t>Electronic </a:t>
            </a:r>
            <a:r>
              <a:rPr lang="en-US" dirty="0"/>
              <a:t>Transactions; Electronic Evidence; Privacy; Data Protection; and </a:t>
            </a:r>
            <a:r>
              <a:rPr lang="en-US" dirty="0" smtClean="0"/>
              <a:t>Cybercrimes </a:t>
            </a:r>
          </a:p>
          <a:p>
            <a:pPr lvl="1"/>
            <a:r>
              <a:rPr lang="en-US" dirty="0" smtClean="0"/>
              <a:t>There </a:t>
            </a:r>
            <a:r>
              <a:rPr lang="en-US" dirty="0"/>
              <a:t>is legislation related to USF, but it is not operationalized</a:t>
            </a:r>
            <a:r>
              <a:rPr lang="en-US" dirty="0" smtClean="0"/>
              <a:t>.</a:t>
            </a:r>
          </a:p>
          <a:p>
            <a:r>
              <a:rPr lang="en-US" dirty="0"/>
              <a:t>ICT policy in education and e-government represent a major component of the Government’s overall </a:t>
            </a:r>
            <a:r>
              <a:rPr lang="en-US" dirty="0" smtClean="0"/>
              <a:t>strategy</a:t>
            </a:r>
          </a:p>
          <a:p>
            <a:r>
              <a:rPr lang="en-US" dirty="0"/>
              <a:t>There are many non-governmental programs focused on the improvement of learning and teaching with </a:t>
            </a:r>
            <a:r>
              <a:rPr lang="en-US" dirty="0" smtClean="0"/>
              <a:t>ICTs</a:t>
            </a:r>
          </a:p>
          <a:p>
            <a:r>
              <a:rPr lang="en-US" dirty="0" smtClean="0"/>
              <a:t>Notwithstanding the programs penetration remains low</a:t>
            </a:r>
          </a:p>
          <a:p>
            <a:r>
              <a:rPr lang="en-US" dirty="0" smtClean="0"/>
              <a:t>Consensus that liberalization will assist in moving this these metrics forward</a:t>
            </a:r>
            <a:endParaRPr lang="en-US" dirty="0"/>
          </a:p>
        </p:txBody>
      </p:sp>
    </p:spTree>
    <p:extLst>
      <p:ext uri="{BB962C8B-B14F-4D97-AF65-F5344CB8AC3E}">
        <p14:creationId xmlns:p14="http://schemas.microsoft.com/office/powerpoint/2010/main" val="198491071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Environment</a:t>
            </a:r>
          </a:p>
        </p:txBody>
      </p:sp>
      <p:sp>
        <p:nvSpPr>
          <p:cNvPr id="3" name="Content Placeholder 2"/>
          <p:cNvSpPr>
            <a:spLocks noGrp="1"/>
          </p:cNvSpPr>
          <p:nvPr>
            <p:ph idx="1"/>
          </p:nvPr>
        </p:nvSpPr>
        <p:spPr/>
        <p:txBody>
          <a:bodyPr/>
          <a:lstStyle/>
          <a:p>
            <a:r>
              <a:rPr lang="en-US" dirty="0"/>
              <a:t>Suriname has a converged regulator by virtue of the Telecommunications Act in </a:t>
            </a:r>
            <a:r>
              <a:rPr lang="en-US" dirty="0" smtClean="0"/>
              <a:t>2007 - </a:t>
            </a:r>
            <a:r>
              <a:rPr lang="en-US" dirty="0"/>
              <a:t>Telecommunications Authority of Suriname, (TAS)</a:t>
            </a:r>
            <a:endParaRPr lang="en-US" dirty="0" smtClean="0"/>
          </a:p>
          <a:p>
            <a:pPr lvl="1"/>
            <a:r>
              <a:rPr lang="en-US" dirty="0" smtClean="0"/>
              <a:t>TAS has </a:t>
            </a:r>
            <a:r>
              <a:rPr lang="en-US" dirty="0"/>
              <a:t>oversight of telecommunications sector, broadcasting, media and cable </a:t>
            </a:r>
            <a:r>
              <a:rPr lang="en-US" dirty="0" smtClean="0"/>
              <a:t>Television</a:t>
            </a:r>
          </a:p>
          <a:p>
            <a:r>
              <a:rPr lang="en-US" dirty="0"/>
              <a:t>Competition issues do not fall under the remit of TAS, and according to the Component 2 Consultant report there are no competition laws or agency, TAS has performed this function for the telecommunications sector de </a:t>
            </a:r>
            <a:r>
              <a:rPr lang="en-US" dirty="0" smtClean="0"/>
              <a:t>facto</a:t>
            </a:r>
            <a:endParaRPr lang="en-US" dirty="0"/>
          </a:p>
        </p:txBody>
      </p:sp>
    </p:spTree>
    <p:extLst>
      <p:ext uri="{BB962C8B-B14F-4D97-AF65-F5344CB8AC3E}">
        <p14:creationId xmlns:p14="http://schemas.microsoft.com/office/powerpoint/2010/main" val="305445242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Needs for NBP</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Human and financial resources to develop NBP identified as scarce</a:t>
            </a:r>
          </a:p>
          <a:p>
            <a:pPr>
              <a:buFont typeface="Wingdings" panose="05000000000000000000" pitchFamily="2" charset="2"/>
              <a:buChar char="Ø"/>
            </a:pPr>
            <a:r>
              <a:rPr lang="en-US" dirty="0" smtClean="0"/>
              <a:t>Expertise to develop and implement is identified as needing an uplift</a:t>
            </a:r>
          </a:p>
          <a:p>
            <a:pPr>
              <a:buFont typeface="Wingdings" panose="05000000000000000000" pitchFamily="2" charset="2"/>
              <a:buChar char="Ø"/>
            </a:pPr>
            <a:r>
              <a:rPr lang="en-US" dirty="0" smtClean="0"/>
              <a:t>The </a:t>
            </a:r>
            <a:r>
              <a:rPr lang="en-US" dirty="0" smtClean="0"/>
              <a:t>table </a:t>
            </a:r>
            <a:r>
              <a:rPr lang="en-US" dirty="0" smtClean="0"/>
              <a:t>following sets </a:t>
            </a:r>
            <a:r>
              <a:rPr lang="en-US" dirty="0"/>
              <a:t>out a list of needs and indicates the needs for which </a:t>
            </a:r>
            <a:r>
              <a:rPr lang="en-US" dirty="0" smtClean="0"/>
              <a:t>the </a:t>
            </a:r>
            <a:r>
              <a:rPr lang="en-US" dirty="0"/>
              <a:t>country may require assistance</a:t>
            </a:r>
            <a:r>
              <a:rPr lang="en-US" dirty="0" smtClean="0"/>
              <a:t>.</a:t>
            </a:r>
          </a:p>
          <a:p>
            <a:pPr>
              <a:buFont typeface="Wingdings" panose="05000000000000000000" pitchFamily="2" charset="2"/>
              <a:buChar char="Ø"/>
            </a:pPr>
            <a:r>
              <a:rPr lang="en-US" dirty="0" smtClean="0"/>
              <a:t>A </a:t>
            </a:r>
            <a:r>
              <a:rPr lang="en-US" dirty="0" smtClean="0"/>
              <a:t>Needs List was developed by the </a:t>
            </a:r>
            <a:r>
              <a:rPr lang="en-US" dirty="0" smtClean="0"/>
              <a:t>Component </a:t>
            </a:r>
            <a:r>
              <a:rPr lang="en-US" dirty="0" smtClean="0"/>
              <a:t>4 Consultants and in discussion with Administration </a:t>
            </a:r>
            <a:r>
              <a:rPr lang="en-US" dirty="0" smtClean="0"/>
              <a:t>a </a:t>
            </a:r>
            <a:r>
              <a:rPr lang="en-US" dirty="0" smtClean="0"/>
              <a:t>position regarding specific needs was </a:t>
            </a:r>
            <a:r>
              <a:rPr lang="en-US" dirty="0" smtClean="0"/>
              <a:t>developed</a:t>
            </a:r>
          </a:p>
          <a:p>
            <a:pPr>
              <a:buFont typeface="Wingdings" panose="05000000000000000000" pitchFamily="2" charset="2"/>
              <a:buChar char="Ø"/>
            </a:pPr>
            <a:r>
              <a:rPr lang="en-US" dirty="0" smtClean="0"/>
              <a:t>A </a:t>
            </a:r>
            <a:r>
              <a:rPr lang="en-US" dirty="0"/>
              <a:t>collaborative regional approach would mitigate cost, gain efficiencies, and share best practices</a:t>
            </a:r>
          </a:p>
          <a:p>
            <a:pPr>
              <a:buFont typeface="Wingdings" panose="05000000000000000000" pitchFamily="2" charset="2"/>
              <a:buChar char="Ø"/>
            </a:pPr>
            <a:endParaRPr lang="en-US" dirty="0" smtClean="0"/>
          </a:p>
        </p:txBody>
      </p:sp>
    </p:spTree>
    <p:extLst>
      <p:ext uri="{BB962C8B-B14F-4D97-AF65-F5344CB8AC3E}">
        <p14:creationId xmlns:p14="http://schemas.microsoft.com/office/powerpoint/2010/main" val="355621166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19804248"/>
              </p:ext>
            </p:extLst>
          </p:nvPr>
        </p:nvGraphicFramePr>
        <p:xfrm>
          <a:off x="2276061" y="13732476"/>
          <a:ext cx="9143999" cy="5541178"/>
        </p:xfrm>
        <a:graphic>
          <a:graphicData uri="http://schemas.openxmlformats.org/drawingml/2006/table">
            <a:tbl>
              <a:tblPr firstRow="1" firstCol="1" bandRow="1">
                <a:tableStyleId>{3C2FFA5D-87B4-456A-9821-1D502468CF0F}</a:tableStyleId>
              </a:tblPr>
              <a:tblGrid>
                <a:gridCol w="7742582"/>
                <a:gridCol w="1401417"/>
              </a:tblGrid>
              <a:tr h="215162">
                <a:tc>
                  <a:txBody>
                    <a:bodyPr/>
                    <a:lstStyle/>
                    <a:p>
                      <a:pPr marL="0" marR="0" algn="ctr" defTabSz="914400" rtl="0" eaLnBrk="1" latinLnBrk="0" hangingPunct="1">
                        <a:lnSpc>
                          <a:spcPct val="107000"/>
                        </a:lnSpc>
                        <a:spcBef>
                          <a:spcPts val="0"/>
                        </a:spcBef>
                        <a:spcAft>
                          <a:spcPts val="0"/>
                        </a:spcAft>
                      </a:pPr>
                      <a:r>
                        <a:rPr lang="en-029" sz="1600" kern="1200" dirty="0">
                          <a:effectLst/>
                        </a:rPr>
                        <a:t>Identified needs</a:t>
                      </a:r>
                      <a:endParaRPr lang="en-US" sz="160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Suriname</a:t>
                      </a:r>
                      <a:endParaRPr lang="en-US" sz="1600" kern="1200" dirty="0">
                        <a:solidFill>
                          <a:schemeClr val="dk1"/>
                        </a:solidFill>
                        <a:effectLst/>
                        <a:latin typeface="+mn-lt"/>
                        <a:ea typeface="+mn-ea"/>
                        <a:cs typeface="+mn-cs"/>
                      </a:endParaRPr>
                    </a:p>
                  </a:txBody>
                  <a:tcPr marL="37699" marR="37699" marT="0" marB="0" anchor="ctr"/>
                </a:tc>
              </a:tr>
              <a:tr h="215162">
                <a:tc>
                  <a:txBody>
                    <a:bodyPr/>
                    <a:lstStyle/>
                    <a:p>
                      <a:pPr marL="0" marR="0" algn="ctr" defTabSz="914400" rtl="0" eaLnBrk="1" latinLnBrk="0" hangingPunct="1">
                        <a:lnSpc>
                          <a:spcPct val="107000"/>
                        </a:lnSpc>
                        <a:spcBef>
                          <a:spcPts val="0"/>
                        </a:spcBef>
                        <a:spcAft>
                          <a:spcPts val="0"/>
                        </a:spcAft>
                      </a:pPr>
                      <a:r>
                        <a:rPr lang="en-029" sz="1600" kern="1200" dirty="0">
                          <a:effectLst/>
                        </a:rPr>
                        <a:t>Technical assistance (TA) to develop a new or refine an existing NBP </a:t>
                      </a:r>
                      <a:endParaRPr lang="en-US" sz="160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15162">
                <a:tc>
                  <a:txBody>
                    <a:bodyPr/>
                    <a:lstStyle/>
                    <a:p>
                      <a:pPr marL="0" marR="0" algn="ctr" defTabSz="914400" rtl="0" eaLnBrk="1" latinLnBrk="0" hangingPunct="1">
                        <a:lnSpc>
                          <a:spcPct val="107000"/>
                        </a:lnSpc>
                        <a:spcBef>
                          <a:spcPts val="0"/>
                        </a:spcBef>
                        <a:spcAft>
                          <a:spcPts val="0"/>
                        </a:spcAft>
                      </a:pPr>
                      <a:r>
                        <a:rPr lang="en-029" sz="1600" kern="1200" dirty="0">
                          <a:effectLst/>
                        </a:rPr>
                        <a:t>Training / Capacity to develop and/or implement  a NBP</a:t>
                      </a:r>
                      <a:endParaRPr lang="en-US" sz="160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15162">
                <a:tc>
                  <a:txBody>
                    <a:bodyPr/>
                    <a:lstStyle/>
                    <a:p>
                      <a:pPr marL="0" marR="0" algn="ctr" defTabSz="914400" rtl="0" eaLnBrk="1" latinLnBrk="0" hangingPunct="1">
                        <a:lnSpc>
                          <a:spcPct val="107000"/>
                        </a:lnSpc>
                        <a:spcBef>
                          <a:spcPts val="0"/>
                        </a:spcBef>
                        <a:spcAft>
                          <a:spcPts val="0"/>
                        </a:spcAft>
                      </a:pPr>
                      <a:r>
                        <a:rPr lang="en-029" sz="1600" kern="1200" dirty="0">
                          <a:effectLst/>
                        </a:rPr>
                        <a:t>Technical assistance (TA) to develop the institutional framework and coordination mechanism for NBP</a:t>
                      </a:r>
                      <a:endParaRPr lang="en-US" sz="160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effectLst/>
                        </a:rPr>
                        <a:t>Yes</a:t>
                      </a:r>
                      <a:endParaRPr lang="en-US" sz="1600" kern="1200">
                        <a:solidFill>
                          <a:schemeClr val="dk1"/>
                        </a:solidFill>
                        <a:effectLst/>
                        <a:latin typeface="+mn-lt"/>
                        <a:ea typeface="+mn-ea"/>
                        <a:cs typeface="+mn-cs"/>
                      </a:endParaRPr>
                    </a:p>
                  </a:txBody>
                  <a:tcPr marL="37699" marR="37699" marT="0" marB="0" anchor="ctr"/>
                </a:tc>
              </a:tr>
              <a:tr h="322742">
                <a:tc>
                  <a:txBody>
                    <a:bodyPr/>
                    <a:lstStyle/>
                    <a:p>
                      <a:pPr marL="0" marR="0" algn="ctr" defTabSz="914400" rtl="0" eaLnBrk="1" latinLnBrk="0" hangingPunct="1">
                        <a:lnSpc>
                          <a:spcPct val="107000"/>
                        </a:lnSpc>
                        <a:spcBef>
                          <a:spcPts val="0"/>
                        </a:spcBef>
                        <a:spcAft>
                          <a:spcPts val="0"/>
                        </a:spcAft>
                      </a:pPr>
                      <a:r>
                        <a:rPr lang="en-029" sz="1600" kern="1200" dirty="0">
                          <a:effectLst/>
                        </a:rPr>
                        <a:t>Actions targeting High political decision levels and policy makers on the strategic importance of  NBP for the countries development</a:t>
                      </a:r>
                      <a:endParaRPr lang="en-US" sz="160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effectLst/>
                        </a:rPr>
                        <a:t>Yes</a:t>
                      </a:r>
                      <a:endParaRPr lang="en-US" sz="1600" kern="1200">
                        <a:solidFill>
                          <a:schemeClr val="dk1"/>
                        </a:solidFill>
                        <a:effectLst/>
                        <a:latin typeface="+mn-lt"/>
                        <a:ea typeface="+mn-ea"/>
                        <a:cs typeface="+mn-cs"/>
                      </a:endParaRPr>
                    </a:p>
                  </a:txBody>
                  <a:tcPr marL="37699" marR="37699" marT="0" marB="0" anchor="ctr"/>
                </a:tc>
              </a:tr>
              <a:tr h="215162">
                <a:tc>
                  <a:txBody>
                    <a:bodyPr/>
                    <a:lstStyle/>
                    <a:p>
                      <a:pPr marL="0" marR="0" algn="ctr" defTabSz="914400" rtl="0" eaLnBrk="1" latinLnBrk="0" hangingPunct="1">
                        <a:lnSpc>
                          <a:spcPct val="107000"/>
                        </a:lnSpc>
                        <a:spcBef>
                          <a:spcPts val="0"/>
                        </a:spcBef>
                        <a:spcAft>
                          <a:spcPts val="0"/>
                        </a:spcAft>
                      </a:pPr>
                      <a:r>
                        <a:rPr lang="en-029" sz="1600" kern="1200" dirty="0">
                          <a:effectLst/>
                        </a:rPr>
                        <a:t>Technical assistance to develop new NGN regulations or implementation methods</a:t>
                      </a:r>
                      <a:endParaRPr lang="en-US" sz="160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effectLst/>
                        </a:rPr>
                        <a:t>Yes</a:t>
                      </a:r>
                      <a:endParaRPr lang="en-US" sz="1600" kern="1200">
                        <a:solidFill>
                          <a:schemeClr val="dk1"/>
                        </a:solidFill>
                        <a:effectLst/>
                        <a:latin typeface="+mn-lt"/>
                        <a:ea typeface="+mn-ea"/>
                        <a:cs typeface="+mn-cs"/>
                      </a:endParaRPr>
                    </a:p>
                  </a:txBody>
                  <a:tcPr marL="37699" marR="37699" marT="0" marB="0" anchor="ctr"/>
                </a:tc>
              </a:tr>
              <a:tr h="215162">
                <a:tc>
                  <a:txBody>
                    <a:bodyPr/>
                    <a:lstStyle/>
                    <a:p>
                      <a:pPr marL="0" marR="0" algn="ctr" defTabSz="914400" rtl="0" eaLnBrk="1" latinLnBrk="0" hangingPunct="1">
                        <a:lnSpc>
                          <a:spcPct val="107000"/>
                        </a:lnSpc>
                        <a:spcBef>
                          <a:spcPts val="0"/>
                        </a:spcBef>
                        <a:spcAft>
                          <a:spcPts val="0"/>
                        </a:spcAft>
                      </a:pPr>
                      <a:r>
                        <a:rPr lang="en-029" sz="1600" kern="1200" dirty="0">
                          <a:effectLst/>
                        </a:rPr>
                        <a:t>Training / Capacity in NGN regulation</a:t>
                      </a:r>
                      <a:endParaRPr lang="en-US" sz="160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effectLst/>
                        </a:rPr>
                        <a:t>Yes</a:t>
                      </a:r>
                      <a:endParaRPr lang="en-US" sz="1600" kern="1200">
                        <a:solidFill>
                          <a:schemeClr val="dk1"/>
                        </a:solidFill>
                        <a:effectLst/>
                        <a:latin typeface="+mn-lt"/>
                        <a:ea typeface="+mn-ea"/>
                        <a:cs typeface="+mn-cs"/>
                      </a:endParaRPr>
                    </a:p>
                  </a:txBody>
                  <a:tcPr marL="37699" marR="37699" marT="0" marB="0" anchor="ctr"/>
                </a:tc>
              </a:tr>
              <a:tr h="215162">
                <a:tc>
                  <a:txBody>
                    <a:bodyPr/>
                    <a:lstStyle/>
                    <a:p>
                      <a:pPr marL="0" marR="0" algn="ctr" defTabSz="914400" rtl="0" eaLnBrk="1" latinLnBrk="0" hangingPunct="1">
                        <a:lnSpc>
                          <a:spcPct val="107000"/>
                        </a:lnSpc>
                        <a:spcBef>
                          <a:spcPts val="0"/>
                        </a:spcBef>
                        <a:spcAft>
                          <a:spcPts val="0"/>
                        </a:spcAft>
                      </a:pPr>
                      <a:r>
                        <a:rPr lang="en-029" sz="1600" kern="1200" dirty="0">
                          <a:effectLst/>
                        </a:rPr>
                        <a:t>Training / Capacity in spectrum management</a:t>
                      </a:r>
                      <a:endParaRPr lang="en-US" sz="160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107581">
                <a:tc>
                  <a:txBody>
                    <a:bodyPr/>
                    <a:lstStyle/>
                    <a:p>
                      <a:pPr marL="0" marR="0" algn="ctr" defTabSz="914400" rtl="0" eaLnBrk="1" latinLnBrk="0" hangingPunct="1">
                        <a:lnSpc>
                          <a:spcPct val="107000"/>
                        </a:lnSpc>
                        <a:spcBef>
                          <a:spcPts val="0"/>
                        </a:spcBef>
                        <a:spcAft>
                          <a:spcPts val="0"/>
                        </a:spcAft>
                      </a:pPr>
                      <a:r>
                        <a:rPr lang="en-029" sz="1600" kern="1200">
                          <a:effectLst/>
                        </a:rPr>
                        <a:t>Training / Capacity in USF management</a:t>
                      </a:r>
                      <a:endParaRPr lang="en-US" sz="1600" kern="120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137879">
                <a:tc>
                  <a:txBody>
                    <a:bodyPr/>
                    <a:lstStyle/>
                    <a:p>
                      <a:pPr marL="0" marR="0" algn="ctr" defTabSz="914400" rtl="0" eaLnBrk="1" latinLnBrk="0" hangingPunct="1">
                        <a:lnSpc>
                          <a:spcPct val="107000"/>
                        </a:lnSpc>
                        <a:spcBef>
                          <a:spcPts val="0"/>
                        </a:spcBef>
                        <a:spcAft>
                          <a:spcPts val="0"/>
                        </a:spcAft>
                      </a:pPr>
                      <a:r>
                        <a:rPr lang="en-029" sz="1600" kern="1200">
                          <a:effectLst/>
                        </a:rPr>
                        <a:t>Technical assistance (TA) to set up the USF</a:t>
                      </a:r>
                      <a:endParaRPr lang="en-US" sz="1600" kern="120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15162">
                <a:tc>
                  <a:txBody>
                    <a:bodyPr/>
                    <a:lstStyle/>
                    <a:p>
                      <a:pPr marL="0" marR="0" algn="ctr" defTabSz="914400" rtl="0" eaLnBrk="1" latinLnBrk="0" hangingPunct="1">
                        <a:lnSpc>
                          <a:spcPct val="107000"/>
                        </a:lnSpc>
                        <a:spcBef>
                          <a:spcPts val="0"/>
                        </a:spcBef>
                        <a:spcAft>
                          <a:spcPts val="0"/>
                        </a:spcAft>
                      </a:pPr>
                      <a:r>
                        <a:rPr lang="en-029" sz="1600" kern="1200">
                          <a:effectLst/>
                        </a:rPr>
                        <a:t>Develop better data gathering capacity on key NBP related indicators</a:t>
                      </a:r>
                      <a:endParaRPr lang="en-US" sz="1600" kern="120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57258">
                <a:tc>
                  <a:txBody>
                    <a:bodyPr/>
                    <a:lstStyle/>
                    <a:p>
                      <a:pPr marL="0" marR="0" algn="ctr" defTabSz="914400" rtl="0" eaLnBrk="1" latinLnBrk="0" hangingPunct="1">
                        <a:lnSpc>
                          <a:spcPct val="107000"/>
                        </a:lnSpc>
                        <a:spcBef>
                          <a:spcPts val="0"/>
                        </a:spcBef>
                        <a:spcAft>
                          <a:spcPts val="0"/>
                        </a:spcAft>
                      </a:pPr>
                      <a:r>
                        <a:rPr lang="en-029" sz="1600" kern="1200">
                          <a:effectLst/>
                        </a:rPr>
                        <a:t>Specific support for demand project design (e-education, OLPF or OLPC, e-government)</a:t>
                      </a:r>
                      <a:endParaRPr lang="en-US" sz="1600" kern="120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185003">
                <a:tc>
                  <a:txBody>
                    <a:bodyPr/>
                    <a:lstStyle/>
                    <a:p>
                      <a:pPr marL="0" marR="0" algn="ctr" defTabSz="914400" rtl="0" eaLnBrk="1" latinLnBrk="0" hangingPunct="1">
                        <a:lnSpc>
                          <a:spcPct val="107000"/>
                        </a:lnSpc>
                        <a:spcBef>
                          <a:spcPts val="0"/>
                        </a:spcBef>
                        <a:spcAft>
                          <a:spcPts val="0"/>
                        </a:spcAft>
                      </a:pPr>
                      <a:r>
                        <a:rPr lang="en-029" sz="1600" kern="1200">
                          <a:effectLst/>
                        </a:rPr>
                        <a:t>Sharing best practices on NBP and USF</a:t>
                      </a:r>
                      <a:endParaRPr lang="en-US" sz="1600" kern="120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322742">
                <a:tc>
                  <a:txBody>
                    <a:bodyPr/>
                    <a:lstStyle/>
                    <a:p>
                      <a:pPr marL="0" marR="0" algn="ctr" defTabSz="914400" rtl="0" eaLnBrk="1" latinLnBrk="0" hangingPunct="1">
                        <a:lnSpc>
                          <a:spcPct val="107000"/>
                        </a:lnSpc>
                        <a:spcBef>
                          <a:spcPts val="0"/>
                        </a:spcBef>
                        <a:spcAft>
                          <a:spcPts val="0"/>
                        </a:spcAft>
                      </a:pPr>
                      <a:r>
                        <a:rPr lang="en-029" sz="1600" kern="1200">
                          <a:effectLst/>
                        </a:rPr>
                        <a:t>Policy or project design to ensure additional international bandwidth </a:t>
                      </a:r>
                      <a:endParaRPr lang="en-US" sz="1600" kern="120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430323">
                <a:tc>
                  <a:txBody>
                    <a:bodyPr/>
                    <a:lstStyle/>
                    <a:p>
                      <a:pPr marL="0" marR="0" algn="ctr" defTabSz="914400" rtl="0" eaLnBrk="1" latinLnBrk="0" hangingPunct="1">
                        <a:lnSpc>
                          <a:spcPct val="107000"/>
                        </a:lnSpc>
                        <a:spcBef>
                          <a:spcPts val="0"/>
                        </a:spcBef>
                        <a:spcAft>
                          <a:spcPts val="0"/>
                        </a:spcAft>
                      </a:pPr>
                      <a:r>
                        <a:rPr lang="en-029" sz="1600" kern="1200" dirty="0">
                          <a:effectLst/>
                        </a:rPr>
                        <a:t>Technical assistance to develop joint projects (e.g. using USF for regional projects either in supply side, interconnecting neighbouring countries, or demand side )</a:t>
                      </a:r>
                      <a:endParaRPr lang="en-US" sz="160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15162">
                <a:tc>
                  <a:txBody>
                    <a:bodyPr/>
                    <a:lstStyle/>
                    <a:p>
                      <a:pPr marL="0" marR="0">
                        <a:lnSpc>
                          <a:spcPct val="107000"/>
                        </a:lnSpc>
                        <a:spcBef>
                          <a:spcPts val="0"/>
                        </a:spcBef>
                        <a:spcAft>
                          <a:spcPts val="0"/>
                        </a:spcAft>
                      </a:pPr>
                      <a:r>
                        <a:rPr lang="en-029" sz="1600" b="1" kern="1200" dirty="0">
                          <a:solidFill>
                            <a:schemeClr val="dk1"/>
                          </a:solidFill>
                          <a:effectLst/>
                          <a:latin typeface="+mn-lt"/>
                          <a:ea typeface="+mn-ea"/>
                          <a:cs typeface="+mn-cs"/>
                        </a:rPr>
                        <a:t>Technical assistance and support in the use of technology in disaster planning and recovery</a:t>
                      </a:r>
                      <a:endParaRPr lang="en-US" sz="1600" b="1" kern="1200" dirty="0">
                        <a:solidFill>
                          <a:schemeClr val="dk1"/>
                        </a:solidFill>
                        <a:effectLst/>
                        <a:latin typeface="+mn-lt"/>
                        <a:ea typeface="+mn-ea"/>
                        <a:cs typeface="+mn-cs"/>
                      </a:endParaRPr>
                    </a:p>
                  </a:txBody>
                  <a:tcPr marL="37699" marR="37699" marT="0" marB="0"/>
                </a:tc>
                <a:tc>
                  <a:txBody>
                    <a:bodyPr/>
                    <a:lstStyle/>
                    <a:p>
                      <a:pPr marL="0" marR="0" algn="ctr">
                        <a:lnSpc>
                          <a:spcPct val="107000"/>
                        </a:lnSpc>
                        <a:spcBef>
                          <a:spcPts val="0"/>
                        </a:spcBef>
                        <a:spcAft>
                          <a:spcPts val="0"/>
                        </a:spcAft>
                      </a:pPr>
                      <a:r>
                        <a:rPr lang="en-029" sz="1600" b="1" kern="1200">
                          <a:solidFill>
                            <a:schemeClr val="dk1"/>
                          </a:solidFill>
                          <a:effectLst/>
                          <a:latin typeface="+mn-lt"/>
                          <a:ea typeface="+mn-ea"/>
                          <a:cs typeface="+mn-cs"/>
                        </a:rPr>
                        <a:t>Yes</a:t>
                      </a:r>
                      <a:endParaRPr lang="en-US" sz="1600" b="1" kern="1200">
                        <a:solidFill>
                          <a:schemeClr val="dk1"/>
                        </a:solidFill>
                        <a:effectLst/>
                        <a:latin typeface="+mn-lt"/>
                        <a:ea typeface="+mn-ea"/>
                        <a:cs typeface="+mn-cs"/>
                      </a:endParaRPr>
                    </a:p>
                  </a:txBody>
                  <a:tcPr marL="37699" marR="37699" marT="0" marB="0" anchor="ctr"/>
                </a:tc>
              </a:tr>
              <a:tr h="322742">
                <a:tc>
                  <a:txBody>
                    <a:bodyPr/>
                    <a:lstStyle/>
                    <a:p>
                      <a:pPr marL="0" marR="0">
                        <a:lnSpc>
                          <a:spcPct val="107000"/>
                        </a:lnSpc>
                        <a:spcBef>
                          <a:spcPts val="0"/>
                        </a:spcBef>
                        <a:spcAft>
                          <a:spcPts val="0"/>
                        </a:spcAft>
                      </a:pPr>
                      <a:r>
                        <a:rPr lang="en-029" sz="1600" b="1" kern="1200" dirty="0">
                          <a:solidFill>
                            <a:schemeClr val="dk1"/>
                          </a:solidFill>
                          <a:effectLst/>
                          <a:latin typeface="+mn-lt"/>
                          <a:ea typeface="+mn-ea"/>
                          <a:cs typeface="+mn-cs"/>
                        </a:rPr>
                        <a:t>Technical assistance and support in developing cyber security framework including incident response co-ordination</a:t>
                      </a:r>
                      <a:endParaRPr lang="en-US" sz="1600" b="1" kern="1200" dirty="0">
                        <a:solidFill>
                          <a:schemeClr val="dk1"/>
                        </a:solidFill>
                        <a:effectLst/>
                        <a:latin typeface="+mn-lt"/>
                        <a:ea typeface="+mn-ea"/>
                        <a:cs typeface="+mn-cs"/>
                      </a:endParaRPr>
                    </a:p>
                  </a:txBody>
                  <a:tcPr marL="37699" marR="37699" marT="0" marB="0"/>
                </a:tc>
                <a:tc>
                  <a:txBody>
                    <a:bodyPr/>
                    <a:lstStyle/>
                    <a:p>
                      <a:pPr marL="0" marR="0" algn="ctr">
                        <a:lnSpc>
                          <a:spcPct val="107000"/>
                        </a:lnSpc>
                        <a:spcBef>
                          <a:spcPts val="0"/>
                        </a:spcBef>
                        <a:spcAft>
                          <a:spcPts val="0"/>
                        </a:spcAft>
                      </a:pPr>
                      <a:r>
                        <a:rPr lang="en-029" sz="1600" b="1" kern="1200" dirty="0">
                          <a:solidFill>
                            <a:schemeClr val="dk1"/>
                          </a:solidFill>
                          <a:effectLst/>
                          <a:latin typeface="+mn-lt"/>
                          <a:ea typeface="+mn-ea"/>
                          <a:cs typeface="+mn-cs"/>
                        </a:rPr>
                        <a:t>Yes</a:t>
                      </a:r>
                      <a:endParaRPr lang="en-US" sz="1600" b="1" kern="1200" dirty="0">
                        <a:solidFill>
                          <a:schemeClr val="dk1"/>
                        </a:solidFill>
                        <a:effectLst/>
                        <a:latin typeface="+mn-lt"/>
                        <a:ea typeface="+mn-ea"/>
                        <a:cs typeface="+mn-cs"/>
                      </a:endParaRPr>
                    </a:p>
                  </a:txBody>
                  <a:tcPr marL="37699" marR="37699"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96841248"/>
              </p:ext>
            </p:extLst>
          </p:nvPr>
        </p:nvGraphicFramePr>
        <p:xfrm>
          <a:off x="1311441" y="134700"/>
          <a:ext cx="9805737" cy="5845000"/>
        </p:xfrm>
        <a:graphic>
          <a:graphicData uri="http://schemas.openxmlformats.org/drawingml/2006/table">
            <a:tbl>
              <a:tblPr firstRow="1" firstCol="1" bandRow="1">
                <a:tableStyleId>{3C2FFA5D-87B4-456A-9821-1D502468CF0F}</a:tableStyleId>
              </a:tblPr>
              <a:tblGrid>
                <a:gridCol w="8446170"/>
                <a:gridCol w="1359567"/>
              </a:tblGrid>
              <a:tr h="278145">
                <a:tc>
                  <a:txBody>
                    <a:bodyPr/>
                    <a:lstStyle/>
                    <a:p>
                      <a:pPr marL="0" marR="0" algn="ctr" defTabSz="914400" rtl="0" eaLnBrk="1" latinLnBrk="0" hangingPunct="1">
                        <a:lnSpc>
                          <a:spcPct val="107000"/>
                        </a:lnSpc>
                        <a:spcBef>
                          <a:spcPts val="0"/>
                        </a:spcBef>
                        <a:spcAft>
                          <a:spcPts val="0"/>
                        </a:spcAft>
                      </a:pPr>
                      <a:r>
                        <a:rPr lang="en-029" sz="1600" kern="1200" dirty="0">
                          <a:solidFill>
                            <a:schemeClr val="dk1"/>
                          </a:solidFill>
                          <a:effectLst/>
                          <a:latin typeface="+mn-lt"/>
                          <a:ea typeface="+mn-ea"/>
                          <a:cs typeface="+mn-cs"/>
                        </a:rPr>
                        <a:t>Identified needs</a:t>
                      </a:r>
                      <a:endParaRPr lang="en-US" sz="160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solidFill>
                            <a:schemeClr val="dk1"/>
                          </a:solidFill>
                          <a:effectLst/>
                          <a:latin typeface="+mn-lt"/>
                          <a:ea typeface="+mn-ea"/>
                          <a:cs typeface="+mn-cs"/>
                        </a:rPr>
                        <a:t>Suriname</a:t>
                      </a:r>
                      <a:endParaRPr lang="en-US" sz="1600" kern="1200" dirty="0">
                        <a:solidFill>
                          <a:schemeClr val="dk1"/>
                        </a:solidFill>
                        <a:effectLst/>
                        <a:latin typeface="+mn-lt"/>
                        <a:ea typeface="+mn-ea"/>
                        <a:cs typeface="+mn-cs"/>
                      </a:endParaRPr>
                    </a:p>
                  </a:txBody>
                  <a:tcPr marL="37699" marR="37699" marT="0" marB="0" anchor="ctr"/>
                </a:tc>
              </a:tr>
              <a:tr h="278145">
                <a:tc>
                  <a:txBody>
                    <a:bodyPr/>
                    <a:lstStyle/>
                    <a:p>
                      <a:pPr marL="0" marR="0" algn="l" defTabSz="914400" rtl="0" eaLnBrk="1" latinLnBrk="0" hangingPunct="1">
                        <a:lnSpc>
                          <a:spcPct val="107000"/>
                        </a:lnSpc>
                        <a:spcBef>
                          <a:spcPts val="0"/>
                        </a:spcBef>
                        <a:spcAft>
                          <a:spcPts val="0"/>
                        </a:spcAft>
                      </a:pPr>
                      <a:r>
                        <a:rPr lang="en-029" sz="1600" b="0" kern="1200" dirty="0">
                          <a:solidFill>
                            <a:schemeClr val="dk1"/>
                          </a:solidFill>
                          <a:effectLst/>
                          <a:latin typeface="+mn-lt"/>
                          <a:ea typeface="+mn-ea"/>
                          <a:cs typeface="+mn-cs"/>
                        </a:rPr>
                        <a:t>Technical assistance (TA) to develop a new or refine an existing NBP </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solidFill>
                            <a:schemeClr val="dk1"/>
                          </a:solidFill>
                          <a:effectLst/>
                          <a:latin typeface="+mn-lt"/>
                          <a:ea typeface="+mn-ea"/>
                          <a:cs typeface="+mn-cs"/>
                        </a:rPr>
                        <a:t>Yes</a:t>
                      </a:r>
                      <a:endParaRPr lang="en-US" sz="1600" kern="1200">
                        <a:solidFill>
                          <a:schemeClr val="dk1"/>
                        </a:solidFill>
                        <a:effectLst/>
                        <a:latin typeface="+mn-lt"/>
                        <a:ea typeface="+mn-ea"/>
                        <a:cs typeface="+mn-cs"/>
                      </a:endParaRPr>
                    </a:p>
                  </a:txBody>
                  <a:tcPr marL="37699" marR="37699" marT="0" marB="0" anchor="ctr"/>
                </a:tc>
              </a:tr>
              <a:tr h="265756">
                <a:tc>
                  <a:txBody>
                    <a:bodyPr/>
                    <a:lstStyle/>
                    <a:p>
                      <a:pPr marL="0" marR="0" algn="l" defTabSz="914400" rtl="0" eaLnBrk="1" latinLnBrk="0" hangingPunct="1">
                        <a:lnSpc>
                          <a:spcPct val="107000"/>
                        </a:lnSpc>
                        <a:spcBef>
                          <a:spcPts val="0"/>
                        </a:spcBef>
                        <a:spcAft>
                          <a:spcPts val="0"/>
                        </a:spcAft>
                      </a:pPr>
                      <a:r>
                        <a:rPr lang="en-029" sz="1600" b="0" kern="1200" dirty="0">
                          <a:solidFill>
                            <a:schemeClr val="dk1"/>
                          </a:solidFill>
                          <a:effectLst/>
                          <a:latin typeface="+mn-lt"/>
                          <a:ea typeface="+mn-ea"/>
                          <a:cs typeface="+mn-cs"/>
                        </a:rPr>
                        <a:t>Training / Capacity to develop and/or implement  a NBP</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solidFill>
                            <a:schemeClr val="dk1"/>
                          </a:solidFill>
                          <a:effectLst/>
                          <a:latin typeface="+mn-lt"/>
                          <a:ea typeface="+mn-ea"/>
                          <a:cs typeface="+mn-cs"/>
                        </a:rPr>
                        <a:t>Yes</a:t>
                      </a:r>
                      <a:endParaRPr lang="en-US" sz="1600" kern="1200" dirty="0">
                        <a:solidFill>
                          <a:schemeClr val="dk1"/>
                        </a:solidFill>
                        <a:effectLst/>
                        <a:latin typeface="+mn-lt"/>
                        <a:ea typeface="+mn-ea"/>
                        <a:cs typeface="+mn-cs"/>
                      </a:endParaRPr>
                    </a:p>
                  </a:txBody>
                  <a:tcPr marL="37699" marR="37699" marT="0" marB="0" anchor="ctr"/>
                </a:tc>
              </a:tr>
              <a:tr h="543901">
                <a:tc>
                  <a:txBody>
                    <a:bodyPr/>
                    <a:lstStyle/>
                    <a:p>
                      <a:pPr marL="0" marR="0" algn="l" defTabSz="914400" rtl="0" eaLnBrk="1" latinLnBrk="0" hangingPunct="1">
                        <a:lnSpc>
                          <a:spcPct val="107000"/>
                        </a:lnSpc>
                        <a:spcBef>
                          <a:spcPts val="0"/>
                        </a:spcBef>
                        <a:spcAft>
                          <a:spcPts val="0"/>
                        </a:spcAft>
                      </a:pPr>
                      <a:r>
                        <a:rPr lang="en-029" sz="1600" b="0" kern="1200" dirty="0">
                          <a:solidFill>
                            <a:schemeClr val="dk1"/>
                          </a:solidFill>
                          <a:effectLst/>
                          <a:latin typeface="+mn-lt"/>
                          <a:ea typeface="+mn-ea"/>
                          <a:cs typeface="+mn-cs"/>
                        </a:rPr>
                        <a:t>Technical assistance (TA) to develop the institutional framework and coordination mechanism for NBP</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solidFill>
                            <a:schemeClr val="dk1"/>
                          </a:solidFill>
                          <a:effectLst/>
                          <a:latin typeface="+mn-lt"/>
                          <a:ea typeface="+mn-ea"/>
                          <a:cs typeface="+mn-cs"/>
                        </a:rPr>
                        <a:t>Yes</a:t>
                      </a:r>
                      <a:endParaRPr lang="en-US" sz="1600" kern="1200">
                        <a:solidFill>
                          <a:schemeClr val="dk1"/>
                        </a:solidFill>
                        <a:effectLst/>
                        <a:latin typeface="+mn-lt"/>
                        <a:ea typeface="+mn-ea"/>
                        <a:cs typeface="+mn-cs"/>
                      </a:endParaRPr>
                    </a:p>
                  </a:txBody>
                  <a:tcPr marL="37699" marR="37699" marT="0" marB="0" anchor="ctr"/>
                </a:tc>
              </a:tr>
              <a:tr h="543901">
                <a:tc>
                  <a:txBody>
                    <a:bodyPr/>
                    <a:lstStyle/>
                    <a:p>
                      <a:pPr marL="0" marR="0" algn="l" defTabSz="914400" rtl="0" eaLnBrk="1" latinLnBrk="0" hangingPunct="1">
                        <a:lnSpc>
                          <a:spcPct val="107000"/>
                        </a:lnSpc>
                        <a:spcBef>
                          <a:spcPts val="0"/>
                        </a:spcBef>
                        <a:spcAft>
                          <a:spcPts val="0"/>
                        </a:spcAft>
                      </a:pPr>
                      <a:r>
                        <a:rPr lang="en-029" sz="1600" b="0" kern="1200" dirty="0">
                          <a:solidFill>
                            <a:schemeClr val="dk1"/>
                          </a:solidFill>
                          <a:effectLst/>
                          <a:latin typeface="+mn-lt"/>
                          <a:ea typeface="+mn-ea"/>
                          <a:cs typeface="+mn-cs"/>
                        </a:rPr>
                        <a:t>Actions targeting High political decision levels and policy makers on the strategic importance of  NBP for the countries development</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solidFill>
                            <a:schemeClr val="dk1"/>
                          </a:solidFill>
                          <a:effectLst/>
                          <a:latin typeface="+mn-lt"/>
                          <a:ea typeface="+mn-ea"/>
                          <a:cs typeface="+mn-cs"/>
                        </a:rPr>
                        <a:t>Yes</a:t>
                      </a:r>
                      <a:endParaRPr lang="en-US" sz="1600" kern="1200">
                        <a:solidFill>
                          <a:schemeClr val="dk1"/>
                        </a:solidFill>
                        <a:effectLst/>
                        <a:latin typeface="+mn-lt"/>
                        <a:ea typeface="+mn-ea"/>
                        <a:cs typeface="+mn-cs"/>
                      </a:endParaRPr>
                    </a:p>
                  </a:txBody>
                  <a:tcPr marL="37699" marR="37699" marT="0" marB="0" anchor="ctr"/>
                </a:tc>
              </a:tr>
              <a:tr h="278145">
                <a:tc>
                  <a:txBody>
                    <a:bodyPr/>
                    <a:lstStyle/>
                    <a:p>
                      <a:pPr marL="0" marR="0" algn="l" defTabSz="914400" rtl="0" eaLnBrk="1" latinLnBrk="0" hangingPunct="1">
                        <a:lnSpc>
                          <a:spcPct val="107000"/>
                        </a:lnSpc>
                        <a:spcBef>
                          <a:spcPts val="0"/>
                        </a:spcBef>
                        <a:spcAft>
                          <a:spcPts val="0"/>
                        </a:spcAft>
                      </a:pPr>
                      <a:r>
                        <a:rPr lang="en-029" sz="1600" b="0" kern="1200" dirty="0">
                          <a:solidFill>
                            <a:schemeClr val="dk1"/>
                          </a:solidFill>
                          <a:effectLst/>
                          <a:latin typeface="+mn-lt"/>
                          <a:ea typeface="+mn-ea"/>
                          <a:cs typeface="+mn-cs"/>
                        </a:rPr>
                        <a:t>Technical assistance to develop new NGN regulations or implementation methods</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solidFill>
                            <a:schemeClr val="dk1"/>
                          </a:solidFill>
                          <a:effectLst/>
                          <a:latin typeface="+mn-lt"/>
                          <a:ea typeface="+mn-ea"/>
                          <a:cs typeface="+mn-cs"/>
                        </a:rPr>
                        <a:t>Yes</a:t>
                      </a:r>
                      <a:endParaRPr lang="en-US" sz="1600" kern="1200">
                        <a:solidFill>
                          <a:schemeClr val="dk1"/>
                        </a:solidFill>
                        <a:effectLst/>
                        <a:latin typeface="+mn-lt"/>
                        <a:ea typeface="+mn-ea"/>
                        <a:cs typeface="+mn-cs"/>
                      </a:endParaRPr>
                    </a:p>
                  </a:txBody>
                  <a:tcPr marL="37699" marR="37699" marT="0" marB="0" anchor="ctr"/>
                </a:tc>
              </a:tr>
              <a:tr h="278145">
                <a:tc>
                  <a:txBody>
                    <a:bodyPr/>
                    <a:lstStyle/>
                    <a:p>
                      <a:pPr marL="0" marR="0" algn="l" defTabSz="914400" rtl="0" eaLnBrk="1" latinLnBrk="0" hangingPunct="1">
                        <a:lnSpc>
                          <a:spcPct val="107000"/>
                        </a:lnSpc>
                        <a:spcBef>
                          <a:spcPts val="0"/>
                        </a:spcBef>
                        <a:spcAft>
                          <a:spcPts val="0"/>
                        </a:spcAft>
                      </a:pPr>
                      <a:r>
                        <a:rPr lang="en-029" sz="1600" b="0" kern="1200" dirty="0">
                          <a:solidFill>
                            <a:schemeClr val="dk1"/>
                          </a:solidFill>
                          <a:effectLst/>
                          <a:latin typeface="+mn-lt"/>
                          <a:ea typeface="+mn-ea"/>
                          <a:cs typeface="+mn-cs"/>
                        </a:rPr>
                        <a:t>Training / Capacity in NGN regulation</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solidFill>
                            <a:schemeClr val="dk1"/>
                          </a:solidFill>
                          <a:effectLst/>
                          <a:latin typeface="+mn-lt"/>
                          <a:ea typeface="+mn-ea"/>
                          <a:cs typeface="+mn-cs"/>
                        </a:rPr>
                        <a:t>Yes</a:t>
                      </a:r>
                      <a:endParaRPr lang="en-US" sz="1600" kern="1200">
                        <a:solidFill>
                          <a:schemeClr val="dk1"/>
                        </a:solidFill>
                        <a:effectLst/>
                        <a:latin typeface="+mn-lt"/>
                        <a:ea typeface="+mn-ea"/>
                        <a:cs typeface="+mn-cs"/>
                      </a:endParaRPr>
                    </a:p>
                  </a:txBody>
                  <a:tcPr marL="37699" marR="37699" marT="0" marB="0" anchor="ctr"/>
                </a:tc>
              </a:tr>
              <a:tr h="278145">
                <a:tc>
                  <a:txBody>
                    <a:bodyPr/>
                    <a:lstStyle/>
                    <a:p>
                      <a:pPr marL="0" marR="0" algn="l" defTabSz="914400" rtl="0" eaLnBrk="1" latinLnBrk="0" hangingPunct="1">
                        <a:lnSpc>
                          <a:spcPct val="107000"/>
                        </a:lnSpc>
                        <a:spcBef>
                          <a:spcPts val="0"/>
                        </a:spcBef>
                        <a:spcAft>
                          <a:spcPts val="0"/>
                        </a:spcAft>
                      </a:pPr>
                      <a:r>
                        <a:rPr lang="en-029" sz="1600" b="0" kern="1200" dirty="0">
                          <a:solidFill>
                            <a:schemeClr val="dk1"/>
                          </a:solidFill>
                          <a:effectLst/>
                          <a:latin typeface="+mn-lt"/>
                          <a:ea typeface="+mn-ea"/>
                          <a:cs typeface="+mn-cs"/>
                        </a:rPr>
                        <a:t>Training / Capacity in spectrum management</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solidFill>
                            <a:schemeClr val="dk1"/>
                          </a:solidFill>
                          <a:effectLst/>
                          <a:latin typeface="+mn-lt"/>
                          <a:ea typeface="+mn-ea"/>
                          <a:cs typeface="+mn-cs"/>
                        </a:rPr>
                        <a:t>Yes</a:t>
                      </a:r>
                      <a:endParaRPr lang="en-US" sz="1600" kern="1200">
                        <a:solidFill>
                          <a:schemeClr val="dk1"/>
                        </a:solidFill>
                        <a:effectLst/>
                        <a:latin typeface="+mn-lt"/>
                        <a:ea typeface="+mn-ea"/>
                        <a:cs typeface="+mn-cs"/>
                      </a:endParaRPr>
                    </a:p>
                  </a:txBody>
                  <a:tcPr marL="37699" marR="37699" marT="0" marB="0" anchor="ctr"/>
                </a:tc>
              </a:tr>
              <a:tr h="278145">
                <a:tc>
                  <a:txBody>
                    <a:bodyPr/>
                    <a:lstStyle/>
                    <a:p>
                      <a:pPr marL="0" marR="0" algn="l" defTabSz="914400" rtl="0" eaLnBrk="1" latinLnBrk="0" hangingPunct="1">
                        <a:lnSpc>
                          <a:spcPct val="107000"/>
                        </a:lnSpc>
                        <a:spcBef>
                          <a:spcPts val="0"/>
                        </a:spcBef>
                        <a:spcAft>
                          <a:spcPts val="0"/>
                        </a:spcAft>
                      </a:pPr>
                      <a:r>
                        <a:rPr lang="en-029" sz="1600" b="0" kern="1200" dirty="0">
                          <a:solidFill>
                            <a:schemeClr val="dk1"/>
                          </a:solidFill>
                          <a:effectLst/>
                          <a:latin typeface="+mn-lt"/>
                          <a:ea typeface="+mn-ea"/>
                          <a:cs typeface="+mn-cs"/>
                        </a:rPr>
                        <a:t>Training / Capacity in USF management</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solidFill>
                            <a:schemeClr val="dk1"/>
                          </a:solidFill>
                          <a:effectLst/>
                          <a:latin typeface="+mn-lt"/>
                          <a:ea typeface="+mn-ea"/>
                          <a:cs typeface="+mn-cs"/>
                        </a:rPr>
                        <a:t>Yes</a:t>
                      </a:r>
                      <a:endParaRPr lang="en-US" sz="1600" kern="1200">
                        <a:solidFill>
                          <a:schemeClr val="dk1"/>
                        </a:solidFill>
                        <a:effectLst/>
                        <a:latin typeface="+mn-lt"/>
                        <a:ea typeface="+mn-ea"/>
                        <a:cs typeface="+mn-cs"/>
                      </a:endParaRPr>
                    </a:p>
                  </a:txBody>
                  <a:tcPr marL="37699" marR="37699" marT="0" marB="0" anchor="ctr"/>
                </a:tc>
              </a:tr>
              <a:tr h="278145">
                <a:tc>
                  <a:txBody>
                    <a:bodyPr/>
                    <a:lstStyle/>
                    <a:p>
                      <a:pPr marL="0" marR="0" algn="l" defTabSz="914400" rtl="0" eaLnBrk="1" latinLnBrk="0" hangingPunct="1">
                        <a:lnSpc>
                          <a:spcPct val="107000"/>
                        </a:lnSpc>
                        <a:spcBef>
                          <a:spcPts val="0"/>
                        </a:spcBef>
                        <a:spcAft>
                          <a:spcPts val="0"/>
                        </a:spcAft>
                      </a:pPr>
                      <a:r>
                        <a:rPr lang="en-029" sz="1600" b="0" kern="1200" dirty="0">
                          <a:solidFill>
                            <a:schemeClr val="dk1"/>
                          </a:solidFill>
                          <a:effectLst/>
                          <a:latin typeface="+mn-lt"/>
                          <a:ea typeface="+mn-ea"/>
                          <a:cs typeface="+mn-cs"/>
                        </a:rPr>
                        <a:t>Technical assistance (TA) to set up the USF</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solidFill>
                            <a:schemeClr val="dk1"/>
                          </a:solidFill>
                          <a:effectLst/>
                          <a:latin typeface="+mn-lt"/>
                          <a:ea typeface="+mn-ea"/>
                          <a:cs typeface="+mn-cs"/>
                        </a:rPr>
                        <a:t>Yes</a:t>
                      </a:r>
                      <a:endParaRPr lang="en-US" sz="1600" kern="1200">
                        <a:solidFill>
                          <a:schemeClr val="dk1"/>
                        </a:solidFill>
                        <a:effectLst/>
                        <a:latin typeface="+mn-lt"/>
                        <a:ea typeface="+mn-ea"/>
                        <a:cs typeface="+mn-cs"/>
                      </a:endParaRPr>
                    </a:p>
                  </a:txBody>
                  <a:tcPr marL="37699" marR="37699" marT="0" marB="0" anchor="ctr"/>
                </a:tc>
              </a:tr>
              <a:tr h="278145">
                <a:tc>
                  <a:txBody>
                    <a:bodyPr/>
                    <a:lstStyle/>
                    <a:p>
                      <a:pPr marL="0" marR="0" algn="l" defTabSz="914400" rtl="0" eaLnBrk="1" latinLnBrk="0" hangingPunct="1">
                        <a:lnSpc>
                          <a:spcPct val="107000"/>
                        </a:lnSpc>
                        <a:spcBef>
                          <a:spcPts val="0"/>
                        </a:spcBef>
                        <a:spcAft>
                          <a:spcPts val="0"/>
                        </a:spcAft>
                      </a:pPr>
                      <a:r>
                        <a:rPr lang="en-029" sz="1600" b="0" kern="1200" dirty="0">
                          <a:solidFill>
                            <a:schemeClr val="dk1"/>
                          </a:solidFill>
                          <a:effectLst/>
                          <a:latin typeface="+mn-lt"/>
                          <a:ea typeface="+mn-ea"/>
                          <a:cs typeface="+mn-cs"/>
                        </a:rPr>
                        <a:t>Develop better data gathering capacity on key NBP related indicators</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solidFill>
                            <a:schemeClr val="dk1"/>
                          </a:solidFill>
                          <a:effectLst/>
                          <a:latin typeface="+mn-lt"/>
                          <a:ea typeface="+mn-ea"/>
                          <a:cs typeface="+mn-cs"/>
                        </a:rPr>
                        <a:t>Yes</a:t>
                      </a:r>
                      <a:endParaRPr lang="en-US" sz="1600" kern="1200">
                        <a:solidFill>
                          <a:schemeClr val="dk1"/>
                        </a:solidFill>
                        <a:effectLst/>
                        <a:latin typeface="+mn-lt"/>
                        <a:ea typeface="+mn-ea"/>
                        <a:cs typeface="+mn-cs"/>
                      </a:endParaRPr>
                    </a:p>
                  </a:txBody>
                  <a:tcPr marL="37699" marR="37699" marT="0" marB="0" anchor="ctr"/>
                </a:tc>
              </a:tr>
              <a:tr h="278145">
                <a:tc>
                  <a:txBody>
                    <a:bodyPr/>
                    <a:lstStyle/>
                    <a:p>
                      <a:pPr marL="0" marR="0" algn="l" defTabSz="914400" rtl="0" eaLnBrk="1" latinLnBrk="0" hangingPunct="1">
                        <a:lnSpc>
                          <a:spcPct val="107000"/>
                        </a:lnSpc>
                        <a:spcBef>
                          <a:spcPts val="0"/>
                        </a:spcBef>
                        <a:spcAft>
                          <a:spcPts val="0"/>
                        </a:spcAft>
                      </a:pPr>
                      <a:r>
                        <a:rPr lang="en-029" sz="1600" b="0" kern="1200" dirty="0">
                          <a:solidFill>
                            <a:schemeClr val="dk1"/>
                          </a:solidFill>
                          <a:effectLst/>
                          <a:latin typeface="+mn-lt"/>
                          <a:ea typeface="+mn-ea"/>
                          <a:cs typeface="+mn-cs"/>
                        </a:rPr>
                        <a:t>Specific support for demand project design (e-education, OLPF or OLPC, e-government)</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solidFill>
                            <a:schemeClr val="dk1"/>
                          </a:solidFill>
                          <a:effectLst/>
                          <a:latin typeface="+mn-lt"/>
                          <a:ea typeface="+mn-ea"/>
                          <a:cs typeface="+mn-cs"/>
                        </a:rPr>
                        <a:t>Yes</a:t>
                      </a:r>
                      <a:endParaRPr lang="en-US" sz="1600" kern="1200">
                        <a:solidFill>
                          <a:schemeClr val="dk1"/>
                        </a:solidFill>
                        <a:effectLst/>
                        <a:latin typeface="+mn-lt"/>
                        <a:ea typeface="+mn-ea"/>
                        <a:cs typeface="+mn-cs"/>
                      </a:endParaRPr>
                    </a:p>
                  </a:txBody>
                  <a:tcPr marL="37699" marR="37699" marT="0" marB="0" anchor="ctr"/>
                </a:tc>
              </a:tr>
              <a:tr h="278145">
                <a:tc>
                  <a:txBody>
                    <a:bodyPr/>
                    <a:lstStyle/>
                    <a:p>
                      <a:pPr marL="0" marR="0" algn="l" defTabSz="914400" rtl="0" eaLnBrk="1" latinLnBrk="0" hangingPunct="1">
                        <a:lnSpc>
                          <a:spcPct val="107000"/>
                        </a:lnSpc>
                        <a:spcBef>
                          <a:spcPts val="0"/>
                        </a:spcBef>
                        <a:spcAft>
                          <a:spcPts val="0"/>
                        </a:spcAft>
                      </a:pPr>
                      <a:r>
                        <a:rPr lang="en-029" sz="1600" b="0" kern="1200" dirty="0">
                          <a:solidFill>
                            <a:schemeClr val="dk1"/>
                          </a:solidFill>
                          <a:effectLst/>
                          <a:latin typeface="+mn-lt"/>
                          <a:ea typeface="+mn-ea"/>
                          <a:cs typeface="+mn-cs"/>
                        </a:rPr>
                        <a:t>Sharing best practices on NBP and USF</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solidFill>
                            <a:schemeClr val="dk1"/>
                          </a:solidFill>
                          <a:effectLst/>
                          <a:latin typeface="+mn-lt"/>
                          <a:ea typeface="+mn-ea"/>
                          <a:cs typeface="+mn-cs"/>
                        </a:rPr>
                        <a:t>Yes</a:t>
                      </a:r>
                      <a:endParaRPr lang="en-US" sz="1600" kern="1200">
                        <a:solidFill>
                          <a:schemeClr val="dk1"/>
                        </a:solidFill>
                        <a:effectLst/>
                        <a:latin typeface="+mn-lt"/>
                        <a:ea typeface="+mn-ea"/>
                        <a:cs typeface="+mn-cs"/>
                      </a:endParaRPr>
                    </a:p>
                  </a:txBody>
                  <a:tcPr marL="37699" marR="37699" marT="0" marB="0" anchor="ctr"/>
                </a:tc>
              </a:tr>
              <a:tr h="344045">
                <a:tc>
                  <a:txBody>
                    <a:bodyPr/>
                    <a:lstStyle/>
                    <a:p>
                      <a:pPr marL="0" marR="0" algn="l" defTabSz="914400" rtl="0" eaLnBrk="1" latinLnBrk="0" hangingPunct="1">
                        <a:lnSpc>
                          <a:spcPct val="107000"/>
                        </a:lnSpc>
                        <a:spcBef>
                          <a:spcPts val="0"/>
                        </a:spcBef>
                        <a:spcAft>
                          <a:spcPts val="0"/>
                        </a:spcAft>
                      </a:pPr>
                      <a:r>
                        <a:rPr lang="en-029" sz="1600" b="0" kern="1200" dirty="0">
                          <a:solidFill>
                            <a:schemeClr val="dk1"/>
                          </a:solidFill>
                          <a:effectLst/>
                          <a:latin typeface="+mn-lt"/>
                          <a:ea typeface="+mn-ea"/>
                          <a:cs typeface="+mn-cs"/>
                        </a:rPr>
                        <a:t>Policy or project design to ensure additional international bandwidth </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solidFill>
                            <a:schemeClr val="dk1"/>
                          </a:solidFill>
                          <a:effectLst/>
                          <a:latin typeface="+mn-lt"/>
                          <a:ea typeface="+mn-ea"/>
                          <a:cs typeface="+mn-cs"/>
                        </a:rPr>
                        <a:t>Yes</a:t>
                      </a:r>
                      <a:endParaRPr lang="en-US" sz="1600" kern="1200">
                        <a:solidFill>
                          <a:schemeClr val="dk1"/>
                        </a:solidFill>
                        <a:effectLst/>
                        <a:latin typeface="+mn-lt"/>
                        <a:ea typeface="+mn-ea"/>
                        <a:cs typeface="+mn-cs"/>
                      </a:endParaRPr>
                    </a:p>
                  </a:txBody>
                  <a:tcPr marL="37699" marR="37699" marT="0" marB="0" anchor="ctr"/>
                </a:tc>
              </a:tr>
              <a:tr h="543901">
                <a:tc>
                  <a:txBody>
                    <a:bodyPr/>
                    <a:lstStyle/>
                    <a:p>
                      <a:pPr marL="0" marR="0" algn="l" defTabSz="914400" rtl="0" eaLnBrk="1" latinLnBrk="0" hangingPunct="1">
                        <a:lnSpc>
                          <a:spcPct val="107000"/>
                        </a:lnSpc>
                        <a:spcBef>
                          <a:spcPts val="0"/>
                        </a:spcBef>
                        <a:spcAft>
                          <a:spcPts val="0"/>
                        </a:spcAft>
                      </a:pPr>
                      <a:r>
                        <a:rPr lang="en-029" sz="1600" b="0" kern="1200" dirty="0">
                          <a:solidFill>
                            <a:schemeClr val="dk1"/>
                          </a:solidFill>
                          <a:effectLst/>
                          <a:latin typeface="+mn-lt"/>
                          <a:ea typeface="+mn-ea"/>
                          <a:cs typeface="+mn-cs"/>
                        </a:rPr>
                        <a:t>Technical assistance to develop joint projects (e.g. using USF for regional projects either in supply side, interconnecting neighbouring countries, or demand side )</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solidFill>
                            <a:schemeClr val="dk1"/>
                          </a:solidFill>
                          <a:effectLst/>
                          <a:latin typeface="+mn-lt"/>
                          <a:ea typeface="+mn-ea"/>
                          <a:cs typeface="+mn-cs"/>
                        </a:rPr>
                        <a:t>Yes</a:t>
                      </a:r>
                      <a:endParaRPr lang="en-US" sz="1600" kern="1200">
                        <a:solidFill>
                          <a:schemeClr val="dk1"/>
                        </a:solidFill>
                        <a:effectLst/>
                        <a:latin typeface="+mn-lt"/>
                        <a:ea typeface="+mn-ea"/>
                        <a:cs typeface="+mn-cs"/>
                      </a:endParaRPr>
                    </a:p>
                  </a:txBody>
                  <a:tcPr marL="37699" marR="37699" marT="0" marB="0" anchor="ctr"/>
                </a:tc>
              </a:tr>
              <a:tr h="278145">
                <a:tc>
                  <a:txBody>
                    <a:bodyPr/>
                    <a:lstStyle/>
                    <a:p>
                      <a:pPr marL="0" marR="0" algn="l" defTabSz="914400" rtl="0" eaLnBrk="1" latinLnBrk="0" hangingPunct="1">
                        <a:lnSpc>
                          <a:spcPct val="107000"/>
                        </a:lnSpc>
                        <a:spcBef>
                          <a:spcPts val="0"/>
                        </a:spcBef>
                        <a:spcAft>
                          <a:spcPts val="0"/>
                        </a:spcAft>
                      </a:pPr>
                      <a:r>
                        <a:rPr lang="en-029" sz="1600" b="0" kern="1200" dirty="0">
                          <a:solidFill>
                            <a:schemeClr val="dk1"/>
                          </a:solidFill>
                          <a:effectLst/>
                          <a:latin typeface="+mn-lt"/>
                          <a:ea typeface="+mn-ea"/>
                          <a:cs typeface="+mn-cs"/>
                        </a:rPr>
                        <a:t>Technical assistance and support in the use of technology in disaster planning and recovery</a:t>
                      </a:r>
                      <a:endParaRPr lang="en-US" sz="1600" b="0" kern="1200" dirty="0">
                        <a:solidFill>
                          <a:schemeClr val="dk1"/>
                        </a:solidFill>
                        <a:effectLst/>
                        <a:latin typeface="+mn-lt"/>
                        <a:ea typeface="+mn-ea"/>
                        <a:cs typeface="+mn-cs"/>
                      </a:endParaRPr>
                    </a:p>
                  </a:txBody>
                  <a:tcPr marL="37699" marR="37699" marT="0" marB="0"/>
                </a:tc>
                <a:tc>
                  <a:txBody>
                    <a:bodyPr/>
                    <a:lstStyle/>
                    <a:p>
                      <a:pPr marL="0" marR="0" algn="ctr" defTabSz="914400" rtl="0" eaLnBrk="1" latinLnBrk="0" hangingPunct="1">
                        <a:lnSpc>
                          <a:spcPct val="107000"/>
                        </a:lnSpc>
                        <a:spcBef>
                          <a:spcPts val="0"/>
                        </a:spcBef>
                        <a:spcAft>
                          <a:spcPts val="0"/>
                        </a:spcAft>
                      </a:pPr>
                      <a:r>
                        <a:rPr lang="en-029" sz="1600" kern="1200">
                          <a:solidFill>
                            <a:schemeClr val="dk1"/>
                          </a:solidFill>
                          <a:effectLst/>
                          <a:latin typeface="+mn-lt"/>
                          <a:ea typeface="+mn-ea"/>
                          <a:cs typeface="+mn-cs"/>
                        </a:rPr>
                        <a:t>Yes</a:t>
                      </a:r>
                      <a:endParaRPr lang="en-US" sz="1600" kern="1200">
                        <a:solidFill>
                          <a:schemeClr val="dk1"/>
                        </a:solidFill>
                        <a:effectLst/>
                        <a:latin typeface="+mn-lt"/>
                        <a:ea typeface="+mn-ea"/>
                        <a:cs typeface="+mn-cs"/>
                      </a:endParaRPr>
                    </a:p>
                  </a:txBody>
                  <a:tcPr marL="37699" marR="37699" marT="0" marB="0" anchor="ctr"/>
                </a:tc>
              </a:tr>
              <a:tr h="543901">
                <a:tc>
                  <a:txBody>
                    <a:bodyPr/>
                    <a:lstStyle/>
                    <a:p>
                      <a:pPr marL="0" marR="0" algn="l" defTabSz="914400" rtl="0" eaLnBrk="1" latinLnBrk="0" hangingPunct="1">
                        <a:lnSpc>
                          <a:spcPct val="107000"/>
                        </a:lnSpc>
                        <a:spcBef>
                          <a:spcPts val="0"/>
                        </a:spcBef>
                        <a:spcAft>
                          <a:spcPts val="0"/>
                        </a:spcAft>
                      </a:pPr>
                      <a:r>
                        <a:rPr lang="en-029" sz="1600" b="0" kern="1200" dirty="0">
                          <a:solidFill>
                            <a:schemeClr val="dk1"/>
                          </a:solidFill>
                          <a:effectLst/>
                          <a:latin typeface="+mn-lt"/>
                          <a:ea typeface="+mn-ea"/>
                          <a:cs typeface="+mn-cs"/>
                        </a:rPr>
                        <a:t>Technical assistance and support in developing cyber security framework including incident response co-ordination</a:t>
                      </a:r>
                      <a:endParaRPr lang="en-US" sz="1600" b="0" kern="1200" dirty="0">
                        <a:solidFill>
                          <a:schemeClr val="dk1"/>
                        </a:solidFill>
                        <a:effectLst/>
                        <a:latin typeface="+mn-lt"/>
                        <a:ea typeface="+mn-ea"/>
                        <a:cs typeface="+mn-cs"/>
                      </a:endParaRPr>
                    </a:p>
                  </a:txBody>
                  <a:tcPr marL="37699" marR="37699" marT="0" marB="0"/>
                </a:tc>
                <a:tc>
                  <a:txBody>
                    <a:bodyPr/>
                    <a:lstStyle/>
                    <a:p>
                      <a:pPr marL="0" marR="0" algn="ctr" defTabSz="914400" rtl="0" eaLnBrk="1" latinLnBrk="0" hangingPunct="1">
                        <a:lnSpc>
                          <a:spcPct val="107000"/>
                        </a:lnSpc>
                        <a:spcBef>
                          <a:spcPts val="0"/>
                        </a:spcBef>
                        <a:spcAft>
                          <a:spcPts val="0"/>
                        </a:spcAft>
                      </a:pPr>
                      <a:r>
                        <a:rPr lang="en-029" sz="1600" kern="1200" dirty="0">
                          <a:solidFill>
                            <a:schemeClr val="dk1"/>
                          </a:solidFill>
                          <a:effectLst/>
                          <a:latin typeface="+mn-lt"/>
                          <a:ea typeface="+mn-ea"/>
                          <a:cs typeface="+mn-cs"/>
                        </a:rPr>
                        <a:t>Yes</a:t>
                      </a:r>
                      <a:endParaRPr lang="en-US" sz="1600" kern="1200" dirty="0">
                        <a:solidFill>
                          <a:schemeClr val="dk1"/>
                        </a:solidFill>
                        <a:effectLst/>
                        <a:latin typeface="+mn-lt"/>
                        <a:ea typeface="+mn-ea"/>
                        <a:cs typeface="+mn-cs"/>
                      </a:endParaRPr>
                    </a:p>
                  </a:txBody>
                  <a:tcPr marL="37699" marR="37699" marT="0" marB="0" anchor="ctr"/>
                </a:tc>
              </a:tr>
            </a:tbl>
          </a:graphicData>
        </a:graphic>
      </p:graphicFrame>
    </p:spTree>
    <p:extLst>
      <p:ext uri="{BB962C8B-B14F-4D97-AF65-F5344CB8AC3E}">
        <p14:creationId xmlns:p14="http://schemas.microsoft.com/office/powerpoint/2010/main" val="216244878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p>
        </p:txBody>
      </p:sp>
      <p:sp>
        <p:nvSpPr>
          <p:cNvPr id="3" name="Content Placeholder 2"/>
          <p:cNvSpPr>
            <a:spLocks noGrp="1"/>
          </p:cNvSpPr>
          <p:nvPr>
            <p:ph idx="1"/>
          </p:nvPr>
        </p:nvSpPr>
        <p:spPr>
          <a:xfrm>
            <a:off x="1013058" y="1966049"/>
            <a:ext cx="10058400" cy="4182087"/>
          </a:xfrm>
        </p:spPr>
        <p:txBody>
          <a:bodyPr>
            <a:normAutofit fontScale="55000" lnSpcReduction="20000"/>
          </a:bodyPr>
          <a:lstStyle/>
          <a:p>
            <a:pPr marL="0" lvl="0" indent="0">
              <a:buNone/>
            </a:pPr>
            <a:r>
              <a:rPr lang="en-US" sz="3600" b="1" dirty="0"/>
              <a:t>Infrastructure</a:t>
            </a:r>
          </a:p>
          <a:p>
            <a:pPr lvl="0"/>
            <a:r>
              <a:rPr lang="en-US" sz="3600" dirty="0"/>
              <a:t>Use </a:t>
            </a:r>
            <a:r>
              <a:rPr lang="en-US" sz="3600" dirty="0"/>
              <a:t>wireless solutions such as satellite, to reach underserved remote areas. This is necessary for Suriname to achieve its goals on training, education and digital </a:t>
            </a:r>
            <a:r>
              <a:rPr lang="en-US" sz="3600" dirty="0"/>
              <a:t>inclusion.</a:t>
            </a:r>
            <a:endParaRPr lang="en-US" sz="3600" dirty="0"/>
          </a:p>
          <a:p>
            <a:pPr lvl="0"/>
            <a:r>
              <a:rPr lang="en-US" sz="3600" dirty="0"/>
              <a:t>Promote network sharing to address the speed of roll out. This would help mobile operators expand in a country with one of the lowest population densities in the </a:t>
            </a:r>
            <a:r>
              <a:rPr lang="en-US" sz="3600" dirty="0"/>
              <a:t>world.</a:t>
            </a:r>
            <a:endParaRPr lang="en-US" sz="3600" dirty="0"/>
          </a:p>
          <a:p>
            <a:pPr lvl="0"/>
            <a:r>
              <a:rPr lang="en-029" sz="3600" dirty="0"/>
              <a:t>Encourage foreign investment by promoting the competition of fixed lines and fixed bro</a:t>
            </a:r>
            <a:r>
              <a:rPr lang="en-US" sz="3600" dirty="0" err="1"/>
              <a:t>adband</a:t>
            </a:r>
            <a:r>
              <a:rPr lang="en-US" sz="3600" dirty="0"/>
              <a:t>. Implement a new telecom reform that would include the fixed </a:t>
            </a:r>
            <a:r>
              <a:rPr lang="en-US" sz="3600" dirty="0"/>
              <a:t>market.</a:t>
            </a:r>
            <a:endParaRPr lang="en-US" sz="3600" dirty="0"/>
          </a:p>
          <a:p>
            <a:pPr marL="0" lvl="0" indent="0">
              <a:buNone/>
            </a:pPr>
            <a:r>
              <a:rPr lang="en-029" sz="3600" b="1" dirty="0"/>
              <a:t>Structural</a:t>
            </a:r>
          </a:p>
          <a:p>
            <a:pPr lvl="0"/>
            <a:r>
              <a:rPr lang="en-029" sz="3600" dirty="0"/>
              <a:t>The Telecommunications Authority of Suriname (TAS) </a:t>
            </a:r>
            <a:r>
              <a:rPr lang="en-029" sz="3600" dirty="0"/>
              <a:t>needs to improve its regulatory capacity to effectively handle the highly dynamic nature of the demand on its human resources.</a:t>
            </a:r>
            <a:endParaRPr lang="en-US" sz="3600" dirty="0"/>
          </a:p>
          <a:p>
            <a:pPr lvl="0"/>
            <a:r>
              <a:rPr lang="en-029" sz="3600" dirty="0"/>
              <a:t>To minimize the risk of distorting investment incentives and reduced possibility of the desired market expansion, we recommend regulatory forbearance in the introductory stage of the development of the broadband market in Suriname when broadband services are new, and markets are not mature.</a:t>
            </a:r>
            <a:endParaRPr lang="en-US" sz="3600" dirty="0"/>
          </a:p>
          <a:p>
            <a:endParaRPr lang="en-US" sz="3600" dirty="0"/>
          </a:p>
          <a:p>
            <a:endParaRPr lang="en-US" dirty="0"/>
          </a:p>
        </p:txBody>
      </p:sp>
    </p:spTree>
    <p:extLst>
      <p:ext uri="{BB962C8B-B14F-4D97-AF65-F5344CB8AC3E}">
        <p14:creationId xmlns:p14="http://schemas.microsoft.com/office/powerpoint/2010/main" val="223276921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p>
        </p:txBody>
      </p:sp>
      <p:sp>
        <p:nvSpPr>
          <p:cNvPr id="3" name="Content Placeholder 2"/>
          <p:cNvSpPr>
            <a:spLocks noGrp="1"/>
          </p:cNvSpPr>
          <p:nvPr>
            <p:ph idx="1"/>
          </p:nvPr>
        </p:nvSpPr>
        <p:spPr/>
        <p:txBody>
          <a:bodyPr/>
          <a:lstStyle/>
          <a:p>
            <a:pPr marL="0" indent="0">
              <a:buNone/>
            </a:pPr>
            <a:r>
              <a:rPr lang="en-029" b="1" dirty="0" smtClean="0"/>
              <a:t>Legislation</a:t>
            </a:r>
            <a:r>
              <a:rPr lang="en-029" b="1" dirty="0"/>
              <a:t> </a:t>
            </a:r>
          </a:p>
          <a:p>
            <a:r>
              <a:rPr lang="en-029" dirty="0"/>
              <a:t>It was identified that there are no explicit and adequate provisions for consumer protection &amp; quality standards.  The Consultant commended the proposed consumer protection and quality of service regulations for Guyana drafted in 2011 to Suriname for adoption.</a:t>
            </a:r>
            <a:endParaRPr lang="en-US" dirty="0"/>
          </a:p>
          <a:p>
            <a:r>
              <a:rPr lang="en-US" dirty="0"/>
              <a:t> Adopt HIPAR policy guidelines and draft regulation for universal access, licensing, and interconnection to effect practical implementation.</a:t>
            </a:r>
          </a:p>
          <a:p>
            <a:r>
              <a:rPr lang="en-US" dirty="0"/>
              <a:t>Healthy competition in fixed line and fixed broadband is key to Suriname’s broadband growth, to facilitate this competition it is recommended that Suriname </a:t>
            </a:r>
            <a:r>
              <a:rPr lang="en-029" dirty="0"/>
              <a:t>implement regulations that facilitate access to new entrants, issue new licences on fixed lines and fixed broadband, and deliver </a:t>
            </a:r>
            <a:r>
              <a:rPr lang="en-US" dirty="0"/>
              <a:t>t</a:t>
            </a:r>
            <a:r>
              <a:rPr lang="en-029" dirty="0"/>
              <a:t>he international cable landing permits that will increase international bandwidth capacity and lower wholesale prices.</a:t>
            </a:r>
            <a:endParaRPr lang="en-US" dirty="0"/>
          </a:p>
          <a:p>
            <a:endParaRPr lang="en-US" dirty="0"/>
          </a:p>
        </p:txBody>
      </p:sp>
    </p:spTree>
    <p:extLst>
      <p:ext uri="{BB962C8B-B14F-4D97-AF65-F5344CB8AC3E}">
        <p14:creationId xmlns:p14="http://schemas.microsoft.com/office/powerpoint/2010/main" val="429306225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p>
        </p:txBody>
      </p:sp>
      <p:sp>
        <p:nvSpPr>
          <p:cNvPr id="3" name="Content Placeholder 2"/>
          <p:cNvSpPr>
            <a:spLocks noGrp="1"/>
          </p:cNvSpPr>
          <p:nvPr>
            <p:ph idx="1"/>
          </p:nvPr>
        </p:nvSpPr>
        <p:spPr/>
        <p:txBody>
          <a:bodyPr>
            <a:normAutofit fontScale="92500" lnSpcReduction="10000"/>
          </a:bodyPr>
          <a:lstStyle/>
          <a:p>
            <a:pPr marL="0" lvl="0" indent="0">
              <a:buNone/>
            </a:pPr>
            <a:r>
              <a:rPr lang="en-029" b="1" dirty="0" smtClean="0"/>
              <a:t>NBP</a:t>
            </a:r>
          </a:p>
          <a:p>
            <a:pPr lvl="0"/>
            <a:r>
              <a:rPr lang="en-029" dirty="0" smtClean="0"/>
              <a:t>Start </a:t>
            </a:r>
            <a:r>
              <a:rPr lang="en-029" dirty="0"/>
              <a:t>a participative process to develop a NBP that should include targets for infrastructure and usage in the different areas of the country, and detail the means and strategies to achieve them.  Specifically, the NBP should include a comprehensive review of the use of a combination of various access technologies in different areas of the country.</a:t>
            </a:r>
            <a:endParaRPr lang="en-US" dirty="0"/>
          </a:p>
          <a:p>
            <a:pPr lvl="0"/>
            <a:r>
              <a:rPr lang="en-029" dirty="0"/>
              <a:t>The NBP should coherently encapsulate a National School Connectivity program and articulate its strategies with other sectors’ key projects such as the E-government program and rural community centres. </a:t>
            </a:r>
            <a:endParaRPr lang="en-US" dirty="0"/>
          </a:p>
          <a:p>
            <a:pPr lvl="0"/>
            <a:r>
              <a:rPr lang="en-US" dirty="0" smtClean="0"/>
              <a:t>The </a:t>
            </a:r>
            <a:r>
              <a:rPr lang="en-US" dirty="0"/>
              <a:t>President or Prime Minister issues appropriate legal text, mandating the Ministry of Transport, Communication and Tourism (MTCT) to coordinate and take the lead on the design and development of the Suriname National Broadband plan.   Further, a National Broadband Commission comprising the other relevant ministries, the regulator, and public and private stakeholders (including e-gov. committee) should be established with the mandate to coordinate the design of their individual ICT strategies and plans with the MTCT.</a:t>
            </a:r>
          </a:p>
          <a:p>
            <a:endParaRPr lang="en-US" dirty="0"/>
          </a:p>
        </p:txBody>
      </p:sp>
    </p:spTree>
    <p:extLst>
      <p:ext uri="{BB962C8B-B14F-4D97-AF65-F5344CB8AC3E}">
        <p14:creationId xmlns:p14="http://schemas.microsoft.com/office/powerpoint/2010/main" val="166253780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Cooperation</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3972595" y="926432"/>
            <a:ext cx="3582452" cy="2273968"/>
          </a:xfrm>
          <a:prstGeom prst="rect">
            <a:avLst/>
          </a:prstGeom>
        </p:spPr>
      </p:pic>
    </p:spTree>
    <p:extLst>
      <p:ext uri="{BB962C8B-B14F-4D97-AF65-F5344CB8AC3E}">
        <p14:creationId xmlns:p14="http://schemas.microsoft.com/office/powerpoint/2010/main" val="331178922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Cooperation</a:t>
            </a:r>
            <a:endParaRPr lang="en-US" dirty="0"/>
          </a:p>
        </p:txBody>
      </p:sp>
      <p:sp>
        <p:nvSpPr>
          <p:cNvPr id="3" name="Content Placeholder 2"/>
          <p:cNvSpPr>
            <a:spLocks noGrp="1"/>
          </p:cNvSpPr>
          <p:nvPr>
            <p:ph idx="1"/>
          </p:nvPr>
        </p:nvSpPr>
        <p:spPr>
          <a:xfrm>
            <a:off x="1097280" y="1845733"/>
            <a:ext cx="10058400" cy="4290371"/>
          </a:xfrm>
        </p:spPr>
        <p:txBody>
          <a:bodyPr>
            <a:normAutofit fontScale="92500" lnSpcReduction="10000"/>
          </a:bodyPr>
          <a:lstStyle/>
          <a:p>
            <a:r>
              <a:rPr lang="en-US" b="1" dirty="0" smtClean="0"/>
              <a:t>Common positions</a:t>
            </a:r>
          </a:p>
          <a:p>
            <a:r>
              <a:rPr lang="en-US" dirty="0" smtClean="0"/>
              <a:t>Each of the BIIPAC beneficiary </a:t>
            </a:r>
            <a:r>
              <a:rPr lang="en-US" dirty="0"/>
              <a:t>countries </a:t>
            </a:r>
            <a:r>
              <a:rPr lang="en-US" dirty="0" smtClean="0"/>
              <a:t>have </a:t>
            </a:r>
            <a:r>
              <a:rPr lang="en-US" dirty="0"/>
              <a:t>digital gaps within </a:t>
            </a:r>
            <a:r>
              <a:rPr lang="en-US" dirty="0" smtClean="0"/>
              <a:t>country and </a:t>
            </a:r>
            <a:r>
              <a:rPr lang="en-US" dirty="0"/>
              <a:t>there are similarities in the issues that face </a:t>
            </a:r>
            <a:r>
              <a:rPr lang="en-US" dirty="0" smtClean="0"/>
              <a:t>them </a:t>
            </a:r>
          </a:p>
          <a:p>
            <a:r>
              <a:rPr lang="en-US" dirty="0" smtClean="0"/>
              <a:t>Funding </a:t>
            </a:r>
            <a:r>
              <a:rPr lang="en-US" dirty="0"/>
              <a:t>for </a:t>
            </a:r>
            <a:r>
              <a:rPr lang="en-US" dirty="0" smtClean="0"/>
              <a:t>reforms </a:t>
            </a:r>
            <a:r>
              <a:rPr lang="en-US" dirty="0"/>
              <a:t>is a challenge across the </a:t>
            </a:r>
            <a:r>
              <a:rPr lang="en-US" dirty="0" smtClean="0"/>
              <a:t>board; options for </a:t>
            </a:r>
            <a:r>
              <a:rPr lang="en-US" dirty="0"/>
              <a:t>addressing this include assistance from regional or international agencies or through USFs. </a:t>
            </a:r>
            <a:endParaRPr lang="en-US" dirty="0" smtClean="0"/>
          </a:p>
          <a:p>
            <a:r>
              <a:rPr lang="en-US" dirty="0"/>
              <a:t>All of the legislative frameworks require some level of revision and updating. </a:t>
            </a:r>
            <a:endParaRPr lang="en-US" dirty="0" smtClean="0"/>
          </a:p>
          <a:p>
            <a:pPr lvl="1"/>
            <a:r>
              <a:rPr lang="en-US" dirty="0" smtClean="0"/>
              <a:t>HIPCAR </a:t>
            </a:r>
            <a:r>
              <a:rPr lang="en-US" dirty="0"/>
              <a:t>has led the way in this as a project benefitting several countries in the region, </a:t>
            </a:r>
            <a:r>
              <a:rPr lang="en-US" dirty="0" smtClean="0"/>
              <a:t>providing </a:t>
            </a:r>
            <a:r>
              <a:rPr lang="en-US" dirty="0"/>
              <a:t>implementable </a:t>
            </a:r>
            <a:r>
              <a:rPr lang="en-US" dirty="0" smtClean="0"/>
              <a:t>outputs </a:t>
            </a:r>
          </a:p>
          <a:p>
            <a:pPr lvl="1"/>
            <a:r>
              <a:rPr lang="en-US" dirty="0" smtClean="0"/>
              <a:t>Many </a:t>
            </a:r>
            <a:r>
              <a:rPr lang="en-US" dirty="0"/>
              <a:t>countries have not implemented the recommendations out of HIPCAR </a:t>
            </a:r>
            <a:r>
              <a:rPr lang="en-US" dirty="0" smtClean="0"/>
              <a:t>and a common reason is lack of </a:t>
            </a:r>
            <a:r>
              <a:rPr lang="en-US" dirty="0"/>
              <a:t>resources to do the detailed work from the draft models and policy guidelines </a:t>
            </a:r>
            <a:r>
              <a:rPr lang="en-US" dirty="0" smtClean="0"/>
              <a:t>provided</a:t>
            </a:r>
          </a:p>
          <a:p>
            <a:r>
              <a:rPr lang="en-US" dirty="0" smtClean="0"/>
              <a:t>Some have ICT strategies but all lack NBPs – although Barbados and Trinidad &amp; Tobago have commenced work in that area</a:t>
            </a:r>
          </a:p>
          <a:p>
            <a:r>
              <a:rPr lang="en-US" dirty="0" smtClean="0"/>
              <a:t>All have scarce human and financial resources and would benefit </a:t>
            </a:r>
            <a:r>
              <a:rPr lang="en-US" dirty="0"/>
              <a:t>from </a:t>
            </a:r>
            <a:r>
              <a:rPr lang="en-US" dirty="0" smtClean="0"/>
              <a:t>a </a:t>
            </a:r>
            <a:r>
              <a:rPr lang="en-US" dirty="0"/>
              <a:t>collaborative </a:t>
            </a:r>
            <a:r>
              <a:rPr lang="en-US" dirty="0" smtClean="0"/>
              <a:t>regional approach to addressing the needs identified for each country in development of NBPs</a:t>
            </a:r>
            <a:endParaRPr lang="en-US" dirty="0"/>
          </a:p>
        </p:txBody>
      </p:sp>
    </p:spTree>
    <p:extLst>
      <p:ext uri="{BB962C8B-B14F-4D97-AF65-F5344CB8AC3E}">
        <p14:creationId xmlns:p14="http://schemas.microsoft.com/office/powerpoint/2010/main" val="334545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p:txBody>
          <a:bodyPr/>
          <a:lstStyle/>
          <a:p>
            <a:r>
              <a:rPr lang="en-US" dirty="0" smtClean="0"/>
              <a:t>Barbados: </a:t>
            </a:r>
          </a:p>
          <a:p>
            <a:pPr lvl="1"/>
            <a:r>
              <a:rPr lang="en-US" dirty="0"/>
              <a:t>performs well in ICT metrics relative to the region, indicating the most developed ICT sector</a:t>
            </a:r>
          </a:p>
          <a:p>
            <a:pPr lvl="1"/>
            <a:r>
              <a:rPr lang="en-US" dirty="0"/>
              <a:t>has moved into the top 30 countries on the ICT Development Index (IDI)  ranking at number 29, representing an improvement of 9 points from 2010 </a:t>
            </a:r>
          </a:p>
          <a:p>
            <a:pPr lvl="1"/>
            <a:r>
              <a:rPr lang="en-US" dirty="0"/>
              <a:t>In the Americas region, ranked at number 3 behind United States and Canada (Telecommunications Development </a:t>
            </a:r>
            <a:r>
              <a:rPr lang="en-US" dirty="0" smtClean="0"/>
              <a:t>Bureau </a:t>
            </a:r>
            <a:r>
              <a:rPr lang="en-US" dirty="0"/>
              <a:t>of the International Telecommunications Union, 2015</a:t>
            </a:r>
            <a:r>
              <a:rPr lang="en-US" dirty="0" smtClean="0"/>
              <a:t>)</a:t>
            </a:r>
          </a:p>
          <a:p>
            <a:r>
              <a:rPr lang="en-US" dirty="0" smtClean="0"/>
              <a:t>47% average broadband penetration identified through </a:t>
            </a:r>
            <a:r>
              <a:rPr lang="en-US" dirty="0" err="1" smtClean="0"/>
              <a:t>digiLAC</a:t>
            </a:r>
            <a:r>
              <a:rPr lang="en-US" dirty="0" smtClean="0"/>
              <a:t>, accounts for a 25% gap in persons using the internet and 53% not online </a:t>
            </a:r>
          </a:p>
          <a:p>
            <a:r>
              <a:rPr lang="en-US" dirty="0"/>
              <a:t>Under the </a:t>
            </a:r>
            <a:r>
              <a:rPr lang="en-US" dirty="0" smtClean="0"/>
              <a:t>UN’s e-Government Development Index (EGDI) </a:t>
            </a:r>
            <a:r>
              <a:rPr lang="en-US" dirty="0"/>
              <a:t>Barbados is the highest ranked Caribbean country in 2014 at number 59 out of 193 </a:t>
            </a:r>
            <a:r>
              <a:rPr lang="en-US" dirty="0" smtClean="0"/>
              <a:t>countries</a:t>
            </a:r>
          </a:p>
          <a:p>
            <a:r>
              <a:rPr lang="en-US" dirty="0" smtClean="0"/>
              <a:t>Under EGDI </a:t>
            </a:r>
            <a:r>
              <a:rPr lang="en-US" dirty="0"/>
              <a:t>low showing for Barbados e-participation, ranking at </a:t>
            </a:r>
            <a:r>
              <a:rPr lang="en-US" dirty="0" smtClean="0"/>
              <a:t>164, a possible correlation with the penetration and usage gaps. </a:t>
            </a:r>
            <a:endParaRPr lang="en-US" dirty="0"/>
          </a:p>
        </p:txBody>
      </p:sp>
    </p:spTree>
    <p:extLst>
      <p:ext uri="{BB962C8B-B14F-4D97-AF65-F5344CB8AC3E}">
        <p14:creationId xmlns:p14="http://schemas.microsoft.com/office/powerpoint/2010/main" val="318623255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Cooperation</a:t>
            </a:r>
            <a:endParaRPr lang="en-US" dirty="0"/>
          </a:p>
        </p:txBody>
      </p:sp>
      <p:sp>
        <p:nvSpPr>
          <p:cNvPr id="3" name="Content Placeholder 2"/>
          <p:cNvSpPr>
            <a:spLocks noGrp="1"/>
          </p:cNvSpPr>
          <p:nvPr>
            <p:ph idx="1"/>
          </p:nvPr>
        </p:nvSpPr>
        <p:spPr/>
        <p:txBody>
          <a:bodyPr/>
          <a:lstStyle/>
          <a:p>
            <a:pPr marL="0" indent="0">
              <a:buNone/>
            </a:pPr>
            <a:r>
              <a:rPr lang="en-US" b="1" dirty="0" smtClean="0"/>
              <a:t>Regional Best Practices</a:t>
            </a:r>
          </a:p>
          <a:p>
            <a:pPr marL="0" indent="0">
              <a:buNone/>
            </a:pPr>
            <a:r>
              <a:rPr lang="en-US" dirty="0" smtClean="0"/>
              <a:t>There </a:t>
            </a:r>
            <a:r>
              <a:rPr lang="en-US" dirty="0"/>
              <a:t>are some regional best practices which can be commended for </a:t>
            </a:r>
            <a:r>
              <a:rPr lang="en-US" dirty="0" smtClean="0"/>
              <a:t>each </a:t>
            </a:r>
            <a:r>
              <a:rPr lang="en-US" dirty="0"/>
              <a:t>country </a:t>
            </a:r>
            <a:endParaRPr lang="en-US" dirty="0" smtClean="0"/>
          </a:p>
          <a:p>
            <a:pPr marL="0" indent="0">
              <a:buNone/>
            </a:pPr>
            <a:r>
              <a:rPr lang="en-US" dirty="0" smtClean="0"/>
              <a:t>Converged </a:t>
            </a:r>
            <a:r>
              <a:rPr lang="en-US" dirty="0"/>
              <a:t>Regulator</a:t>
            </a:r>
          </a:p>
          <a:p>
            <a:pPr lvl="1"/>
            <a:r>
              <a:rPr lang="en-US" dirty="0"/>
              <a:t>Trinidad &amp; Tobago has established a regulator covering telecommunications, broadcast, and encompassing ICTs, also functioning as the spectrum authority. Takes a technology neutral approach to its role. Commended as a model for others to follow</a:t>
            </a:r>
          </a:p>
          <a:p>
            <a:r>
              <a:rPr lang="en-US" dirty="0"/>
              <a:t>E-Government development framework</a:t>
            </a:r>
          </a:p>
          <a:p>
            <a:pPr lvl="1"/>
            <a:r>
              <a:rPr lang="en-US" dirty="0"/>
              <a:t>Jamaica and Trinidad &amp; Tobago have both established government incorporated entities tasked with promotion of e-government and providing ICT cervices to government ministries and departments. Commended to other countries as a model.</a:t>
            </a:r>
          </a:p>
          <a:p>
            <a:endParaRPr lang="en-US" dirty="0"/>
          </a:p>
        </p:txBody>
      </p:sp>
    </p:spTree>
    <p:extLst>
      <p:ext uri="{BB962C8B-B14F-4D97-AF65-F5344CB8AC3E}">
        <p14:creationId xmlns:p14="http://schemas.microsoft.com/office/powerpoint/2010/main" val="36853027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Cooperation</a:t>
            </a:r>
            <a:endParaRPr lang="en-US" dirty="0"/>
          </a:p>
        </p:txBody>
      </p:sp>
      <p:sp>
        <p:nvSpPr>
          <p:cNvPr id="3" name="Content Placeholder 2"/>
          <p:cNvSpPr>
            <a:spLocks noGrp="1"/>
          </p:cNvSpPr>
          <p:nvPr>
            <p:ph idx="1"/>
          </p:nvPr>
        </p:nvSpPr>
        <p:spPr/>
        <p:txBody>
          <a:bodyPr/>
          <a:lstStyle/>
          <a:p>
            <a:r>
              <a:rPr lang="en-US" dirty="0" smtClean="0"/>
              <a:t>Regional collaboration </a:t>
            </a:r>
            <a:r>
              <a:rPr lang="en-US" dirty="0"/>
              <a:t>will </a:t>
            </a:r>
            <a:endParaRPr lang="en-US" dirty="0" smtClean="0"/>
          </a:p>
          <a:p>
            <a:pPr lvl="1"/>
            <a:r>
              <a:rPr lang="en-US" dirty="0" smtClean="0"/>
              <a:t>Reduce </a:t>
            </a:r>
            <a:r>
              <a:rPr lang="en-US" dirty="0"/>
              <a:t>the time to develop and implement NBPs </a:t>
            </a:r>
            <a:endParaRPr lang="en-US" dirty="0" smtClean="0"/>
          </a:p>
          <a:p>
            <a:pPr lvl="1"/>
            <a:r>
              <a:rPr lang="en-US" dirty="0" smtClean="0"/>
              <a:t>Will </a:t>
            </a:r>
            <a:r>
              <a:rPr lang="en-US" dirty="0"/>
              <a:t>lead to best practices being adopted </a:t>
            </a:r>
            <a:endParaRPr lang="en-US" dirty="0" smtClean="0"/>
          </a:p>
          <a:p>
            <a:pPr lvl="1"/>
            <a:r>
              <a:rPr lang="en-US" dirty="0" smtClean="0"/>
              <a:t>Provide efficiency</a:t>
            </a:r>
          </a:p>
          <a:p>
            <a:pPr lvl="1"/>
            <a:r>
              <a:rPr lang="en-US" dirty="0" smtClean="0"/>
              <a:t>Fill voids in human capacity and help to provide technical assistance and training </a:t>
            </a:r>
          </a:p>
          <a:p>
            <a:r>
              <a:rPr lang="en-US" dirty="0" smtClean="0"/>
              <a:t>The Component 4 Consultants jointly proposed a </a:t>
            </a:r>
            <a:r>
              <a:rPr lang="en-US" dirty="0" err="1" smtClean="0"/>
              <a:t>programme</a:t>
            </a:r>
            <a:r>
              <a:rPr lang="en-US" dirty="0" smtClean="0"/>
              <a:t> </a:t>
            </a:r>
            <a:r>
              <a:rPr lang="en-US" dirty="0"/>
              <a:t>of support </a:t>
            </a:r>
            <a:r>
              <a:rPr lang="en-US" dirty="0" smtClean="0"/>
              <a:t>for </a:t>
            </a:r>
            <a:r>
              <a:rPr lang="en-US" dirty="0"/>
              <a:t>adoption by the beneficiary countries </a:t>
            </a:r>
            <a:endParaRPr lang="en-US" dirty="0"/>
          </a:p>
        </p:txBody>
      </p:sp>
    </p:spTree>
    <p:extLst>
      <p:ext uri="{BB962C8B-B14F-4D97-AF65-F5344CB8AC3E}">
        <p14:creationId xmlns:p14="http://schemas.microsoft.com/office/powerpoint/2010/main" val="127348417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8203131" cy="1450757"/>
          </a:xfrm>
        </p:spPr>
        <p:txBody>
          <a:bodyPr/>
          <a:lstStyle/>
          <a:p>
            <a:r>
              <a:rPr lang="en-US" dirty="0" smtClean="0"/>
              <a:t>Proposal for a Caribbean Broadband Support </a:t>
            </a:r>
            <a:r>
              <a:rPr lang="en-US" dirty="0" err="1" smtClean="0"/>
              <a:t>Programme</a:t>
            </a:r>
            <a:endParaRPr lang="en-US" dirty="0"/>
          </a:p>
        </p:txBody>
      </p:sp>
      <p:sp>
        <p:nvSpPr>
          <p:cNvPr id="3" name="Content Placeholder 2"/>
          <p:cNvSpPr>
            <a:spLocks noGrp="1"/>
          </p:cNvSpPr>
          <p:nvPr>
            <p:ph idx="1"/>
          </p:nvPr>
        </p:nvSpPr>
        <p:spPr>
          <a:xfrm>
            <a:off x="1097280" y="1845733"/>
            <a:ext cx="10058400" cy="4230213"/>
          </a:xfrm>
        </p:spPr>
        <p:txBody>
          <a:bodyPr/>
          <a:lstStyle/>
          <a:p>
            <a:r>
              <a:rPr lang="en-029" b="1" dirty="0"/>
              <a:t>Programme Objectives</a:t>
            </a:r>
            <a:endParaRPr lang="en-US" dirty="0"/>
          </a:p>
          <a:p>
            <a:pPr lvl="1"/>
            <a:r>
              <a:rPr lang="en-029" sz="1700" dirty="0"/>
              <a:t>Support Caribbean governments to design, implement and monitor their National Broadband Plans (NBPs)</a:t>
            </a:r>
            <a:endParaRPr lang="en-US" sz="1700" dirty="0"/>
          </a:p>
          <a:p>
            <a:pPr lvl="1"/>
            <a:r>
              <a:rPr lang="en-029" sz="1700" dirty="0"/>
              <a:t>Design and validate a regional strategy or regional reference framework, with a set of common targets, and monitor it</a:t>
            </a:r>
            <a:endParaRPr lang="en-US" sz="1700" dirty="0"/>
          </a:p>
          <a:p>
            <a:pPr lvl="1"/>
            <a:r>
              <a:rPr lang="en-029" sz="1700" dirty="0"/>
              <a:t>Support regional partnerships and collaboration for broadband development (such as regional projects and joint ventures on both demand and supply sides) </a:t>
            </a:r>
          </a:p>
          <a:p>
            <a:r>
              <a:rPr lang="en-029" b="1" dirty="0"/>
              <a:t>Governance and organisation</a:t>
            </a:r>
            <a:endParaRPr lang="en-US" dirty="0"/>
          </a:p>
          <a:p>
            <a:pPr lvl="1"/>
            <a:r>
              <a:rPr lang="en-029" sz="1700" dirty="0"/>
              <a:t>Small implementation unit (2-3 persons) hosted in one of the organisations, with a roaster of regional specialists and consultants available on demand.</a:t>
            </a:r>
            <a:endParaRPr lang="en-US" sz="1700" dirty="0"/>
          </a:p>
          <a:p>
            <a:pPr lvl="1"/>
            <a:r>
              <a:rPr lang="en-029" sz="1700" dirty="0"/>
              <a:t>Steering committee that includes : the countries reps, CTU, ITU, CANTO, CARICOM, CTO, eventually also donors</a:t>
            </a:r>
            <a:endParaRPr lang="en-US" sz="1700" dirty="0"/>
          </a:p>
          <a:p>
            <a:endParaRPr lang="en-US" dirty="0"/>
          </a:p>
        </p:txBody>
      </p:sp>
    </p:spTree>
    <p:extLst>
      <p:ext uri="{BB962C8B-B14F-4D97-AF65-F5344CB8AC3E}">
        <p14:creationId xmlns:p14="http://schemas.microsoft.com/office/powerpoint/2010/main" val="206532408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Caribbean Broadband Support </a:t>
            </a:r>
            <a:r>
              <a:rPr lang="en-US" dirty="0" err="1" smtClean="0"/>
              <a:t>Programme</a:t>
            </a:r>
            <a:endParaRPr lang="en-US" dirty="0"/>
          </a:p>
        </p:txBody>
      </p:sp>
      <p:sp>
        <p:nvSpPr>
          <p:cNvPr id="3" name="Content Placeholder 2"/>
          <p:cNvSpPr>
            <a:spLocks noGrp="1"/>
          </p:cNvSpPr>
          <p:nvPr>
            <p:ph idx="1"/>
          </p:nvPr>
        </p:nvSpPr>
        <p:spPr>
          <a:xfrm>
            <a:off x="1097280" y="1833613"/>
            <a:ext cx="10058400" cy="4023360"/>
          </a:xfrm>
        </p:spPr>
        <p:txBody>
          <a:bodyPr/>
          <a:lstStyle/>
          <a:p>
            <a:pPr lvl="0"/>
            <a:r>
              <a:rPr lang="en-029" b="1" dirty="0" smtClean="0"/>
              <a:t>Activities</a:t>
            </a:r>
          </a:p>
          <a:p>
            <a:pPr lvl="0"/>
            <a:r>
              <a:rPr lang="en-029" dirty="0" smtClean="0"/>
              <a:t>Implement </a:t>
            </a:r>
            <a:r>
              <a:rPr lang="en-029" dirty="0"/>
              <a:t>high level </a:t>
            </a:r>
            <a:r>
              <a:rPr lang="en-029" b="1" dirty="0"/>
              <a:t>awareness raising activities</a:t>
            </a:r>
            <a:r>
              <a:rPr lang="en-029" dirty="0"/>
              <a:t> targeting High level political decision and policy makers on the strategic importance of  NBP for the countries development goals</a:t>
            </a:r>
            <a:endParaRPr lang="en-US" sz="1600" dirty="0"/>
          </a:p>
          <a:p>
            <a:pPr lvl="0"/>
            <a:r>
              <a:rPr lang="en-029" dirty="0"/>
              <a:t>Develop </a:t>
            </a:r>
            <a:r>
              <a:rPr lang="en-029" b="1" dirty="0"/>
              <a:t>training </a:t>
            </a:r>
            <a:r>
              <a:rPr lang="en-029" dirty="0"/>
              <a:t>(face to face and online) and </a:t>
            </a:r>
            <a:r>
              <a:rPr lang="en-029" b="1" dirty="0"/>
              <a:t>provide technical assistance</a:t>
            </a:r>
            <a:r>
              <a:rPr lang="en-029" dirty="0"/>
              <a:t> for telecom agencies, ministries and regulators, to enhance countries’ capacity </a:t>
            </a:r>
            <a:endParaRPr lang="en-US" sz="1600" dirty="0"/>
          </a:p>
          <a:p>
            <a:pPr lvl="1"/>
            <a:r>
              <a:rPr lang="en-029" sz="2000" dirty="0"/>
              <a:t>to develop and/or implement an monitor  a NBP</a:t>
            </a:r>
            <a:endParaRPr lang="en-US" sz="2000" dirty="0"/>
          </a:p>
          <a:p>
            <a:pPr lvl="1"/>
            <a:r>
              <a:rPr lang="en-029" sz="2000" dirty="0"/>
              <a:t>to design and implement develop new NGN regulations or implementation methods</a:t>
            </a:r>
            <a:endParaRPr lang="en-US" sz="2000" dirty="0"/>
          </a:p>
          <a:p>
            <a:pPr lvl="1"/>
            <a:r>
              <a:rPr lang="en-029" sz="2000" dirty="0"/>
              <a:t>spectrum management </a:t>
            </a:r>
          </a:p>
          <a:p>
            <a:pPr lvl="1"/>
            <a:r>
              <a:rPr lang="en-029" sz="2000" dirty="0"/>
              <a:t>USF establishment and management</a:t>
            </a:r>
            <a:endParaRPr lang="en-US" sz="2000" dirty="0"/>
          </a:p>
          <a:p>
            <a:pPr lvl="1"/>
            <a:r>
              <a:rPr lang="en-029" sz="2000" dirty="0"/>
              <a:t>Demand stimulation project design (as  on e-education, OLPF or OLPC, e-government)</a:t>
            </a:r>
            <a:endParaRPr lang="en-US" sz="2000" dirty="0"/>
          </a:p>
          <a:p>
            <a:endParaRPr lang="en-US" dirty="0"/>
          </a:p>
        </p:txBody>
      </p:sp>
    </p:spTree>
    <p:extLst>
      <p:ext uri="{BB962C8B-B14F-4D97-AF65-F5344CB8AC3E}">
        <p14:creationId xmlns:p14="http://schemas.microsoft.com/office/powerpoint/2010/main" val="418295571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Caribbean Broadband Support </a:t>
            </a:r>
            <a:r>
              <a:rPr lang="en-US" dirty="0" err="1"/>
              <a:t>Programme</a:t>
            </a:r>
            <a:endParaRPr lang="en-US" dirty="0"/>
          </a:p>
        </p:txBody>
      </p:sp>
      <p:sp>
        <p:nvSpPr>
          <p:cNvPr id="3" name="Content Placeholder 2"/>
          <p:cNvSpPr>
            <a:spLocks noGrp="1"/>
          </p:cNvSpPr>
          <p:nvPr>
            <p:ph idx="1"/>
          </p:nvPr>
        </p:nvSpPr>
        <p:spPr/>
        <p:txBody>
          <a:bodyPr/>
          <a:lstStyle/>
          <a:p>
            <a:r>
              <a:rPr lang="en-US" b="1" dirty="0" smtClean="0"/>
              <a:t>Activities (Cont’d)</a:t>
            </a:r>
          </a:p>
          <a:p>
            <a:pPr lvl="0"/>
            <a:r>
              <a:rPr lang="en-029" dirty="0"/>
              <a:t>On request </a:t>
            </a:r>
            <a:r>
              <a:rPr lang="en-029" b="1" dirty="0"/>
              <a:t>facilitate NBP participative design processes</a:t>
            </a:r>
            <a:r>
              <a:rPr lang="en-029" dirty="0"/>
              <a:t>, including consultation, target definitions and set up of a NBP </a:t>
            </a:r>
            <a:r>
              <a:rPr lang="en-029" b="1" dirty="0"/>
              <a:t>enabling institutional framework</a:t>
            </a:r>
            <a:r>
              <a:rPr lang="en-029" dirty="0"/>
              <a:t> and coordination mechanism</a:t>
            </a:r>
            <a:endParaRPr lang="en-US" sz="1800" dirty="0"/>
          </a:p>
          <a:p>
            <a:pPr lvl="0"/>
            <a:r>
              <a:rPr lang="en-029" dirty="0"/>
              <a:t>Gather </a:t>
            </a:r>
            <a:r>
              <a:rPr lang="en-029" b="1" dirty="0"/>
              <a:t>relevant national and regional data</a:t>
            </a:r>
            <a:r>
              <a:rPr lang="en-029" dirty="0"/>
              <a:t>, to </a:t>
            </a:r>
            <a:r>
              <a:rPr lang="en-029" b="1" dirty="0"/>
              <a:t>analyse and benchmark</a:t>
            </a:r>
            <a:r>
              <a:rPr lang="en-029" dirty="0"/>
              <a:t> the Caribbean countries Broadband development (using broadband development index and additional tools)</a:t>
            </a:r>
            <a:endParaRPr lang="en-US" sz="1800" dirty="0"/>
          </a:p>
          <a:p>
            <a:pPr lvl="0"/>
            <a:r>
              <a:rPr lang="en-029" dirty="0"/>
              <a:t>Develop mechanism for </a:t>
            </a:r>
            <a:r>
              <a:rPr lang="en-029" b="1" dirty="0"/>
              <a:t>permanent exchange of best practices, lessons learned and peer to peer support</a:t>
            </a:r>
            <a:r>
              <a:rPr lang="en-029" dirty="0"/>
              <a:t> and collaboration</a:t>
            </a:r>
            <a:endParaRPr lang="en-US" sz="1800" dirty="0"/>
          </a:p>
          <a:p>
            <a:endParaRPr lang="en-US" dirty="0"/>
          </a:p>
          <a:p>
            <a:endParaRPr lang="en-US" dirty="0"/>
          </a:p>
        </p:txBody>
      </p:sp>
    </p:spTree>
    <p:extLst>
      <p:ext uri="{BB962C8B-B14F-4D97-AF65-F5344CB8AC3E}">
        <p14:creationId xmlns:p14="http://schemas.microsoft.com/office/powerpoint/2010/main" val="376361629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or Monitoring Indicators</a:t>
            </a:r>
            <a:endParaRPr lang="en-US" dirty="0"/>
          </a:p>
        </p:txBody>
      </p:sp>
      <p:sp>
        <p:nvSpPr>
          <p:cNvPr id="3" name="Content Placeholder 2"/>
          <p:cNvSpPr>
            <a:spLocks noGrp="1"/>
          </p:cNvSpPr>
          <p:nvPr>
            <p:ph idx="1"/>
          </p:nvPr>
        </p:nvSpPr>
        <p:spPr/>
        <p:txBody>
          <a:bodyPr/>
          <a:lstStyle/>
          <a:p>
            <a:r>
              <a:rPr lang="en-029" sz="2800" dirty="0"/>
              <a:t>High level objective indicators</a:t>
            </a:r>
            <a:endParaRPr lang="en-US" sz="2800" dirty="0"/>
          </a:p>
          <a:p>
            <a:pPr lvl="1"/>
            <a:r>
              <a:rPr lang="en-029" sz="2400" dirty="0"/>
              <a:t>After 18 months, at least 60% of participating countries have updated or developed new NBP with detailed targets and KPIs</a:t>
            </a:r>
            <a:endParaRPr lang="en-US" sz="2400" dirty="0"/>
          </a:p>
          <a:p>
            <a:pPr lvl="1"/>
            <a:r>
              <a:rPr lang="en-029" sz="2400" dirty="0"/>
              <a:t>After 2 years, at least 40% countries have started implementing NBP</a:t>
            </a:r>
            <a:endParaRPr lang="en-US" sz="2400" dirty="0"/>
          </a:p>
          <a:p>
            <a:pPr lvl="1"/>
            <a:r>
              <a:rPr lang="en-029" sz="2400" dirty="0"/>
              <a:t>After 2 years, at least 30% countries are implementing demand projects using their USF and/or international development funding </a:t>
            </a:r>
            <a:endParaRPr lang="en-US" sz="2400" dirty="0"/>
          </a:p>
          <a:p>
            <a:endParaRPr lang="en-US" dirty="0"/>
          </a:p>
        </p:txBody>
      </p:sp>
    </p:spTree>
    <p:extLst>
      <p:ext uri="{BB962C8B-B14F-4D97-AF65-F5344CB8AC3E}">
        <p14:creationId xmlns:p14="http://schemas.microsoft.com/office/powerpoint/2010/main" val="184079973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or Monitoring Indicators</a:t>
            </a:r>
          </a:p>
        </p:txBody>
      </p:sp>
      <p:sp>
        <p:nvSpPr>
          <p:cNvPr id="3" name="Content Placeholder 2"/>
          <p:cNvSpPr>
            <a:spLocks noGrp="1"/>
          </p:cNvSpPr>
          <p:nvPr>
            <p:ph idx="1"/>
          </p:nvPr>
        </p:nvSpPr>
        <p:spPr/>
        <p:txBody>
          <a:bodyPr>
            <a:normAutofit lnSpcReduction="10000"/>
          </a:bodyPr>
          <a:lstStyle/>
          <a:p>
            <a:pPr lvl="0"/>
            <a:r>
              <a:rPr lang="en-029" dirty="0"/>
              <a:t>Organise by the end of year 1, a series of online training courses, offered in the areas identified by the countries, similar to one offered by the CEABAD for Central America  </a:t>
            </a:r>
            <a:endParaRPr lang="en-US" dirty="0"/>
          </a:p>
          <a:p>
            <a:pPr lvl="0"/>
            <a:r>
              <a:rPr lang="en-029" dirty="0"/>
              <a:t>In 3 years, at least 8 national and 5 regional onsite training workshops have been delivered </a:t>
            </a:r>
            <a:endParaRPr lang="en-US" dirty="0"/>
          </a:p>
          <a:p>
            <a:pPr lvl="0"/>
            <a:r>
              <a:rPr lang="en-029" dirty="0"/>
              <a:t>At least 2 times a year an awareness raising event is organised targeting high level policy makers (as specific panels or activities in some broader regional key ministerial events)</a:t>
            </a:r>
            <a:endParaRPr lang="en-US" dirty="0"/>
          </a:p>
          <a:p>
            <a:pPr lvl="0"/>
            <a:r>
              <a:rPr lang="en-029" dirty="0"/>
              <a:t>Each year at least 4 case studies or policy briefs relevant for the region are prepared </a:t>
            </a:r>
            <a:endParaRPr lang="en-US" dirty="0"/>
          </a:p>
          <a:p>
            <a:pPr lvl="0"/>
            <a:r>
              <a:rPr lang="en-029" dirty="0"/>
              <a:t>In year 1 a permanent online forum is established to facilitate stakeholders ongoing exchange of best practices, lessons learned and peer to peer support and collaboration</a:t>
            </a:r>
            <a:endParaRPr lang="en-US" dirty="0"/>
          </a:p>
          <a:p>
            <a:pPr lvl="0"/>
            <a:r>
              <a:rPr lang="en-029" dirty="0"/>
              <a:t>Each year a monitoring report is prepared benchmarking the Caribbean countries broadband plans implementation and other relevant indicators. Indicators are updated online quarterly</a:t>
            </a:r>
            <a:endParaRPr lang="en-US" dirty="0"/>
          </a:p>
          <a:p>
            <a:pPr lvl="0"/>
            <a:r>
              <a:rPr lang="en-029" dirty="0"/>
              <a:t>At least 5 short term technical assistance missions are implemented in countries, on demand</a:t>
            </a:r>
            <a:endParaRPr lang="en-US" dirty="0"/>
          </a:p>
          <a:p>
            <a:endParaRPr lang="en-US" dirty="0"/>
          </a:p>
        </p:txBody>
      </p:sp>
    </p:spTree>
    <p:extLst>
      <p:ext uri="{BB962C8B-B14F-4D97-AF65-F5344CB8AC3E}">
        <p14:creationId xmlns:p14="http://schemas.microsoft.com/office/powerpoint/2010/main" val="114406115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BIIPAC….</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6890667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a:t>
            </a:r>
            <a:r>
              <a:rPr lang="en-US" dirty="0" smtClean="0"/>
              <a:t>Steps</a:t>
            </a:r>
            <a:endParaRPr lang="en-US" dirty="0"/>
          </a:p>
        </p:txBody>
      </p:sp>
      <p:sp>
        <p:nvSpPr>
          <p:cNvPr id="3" name="Content Placeholder 2"/>
          <p:cNvSpPr>
            <a:spLocks noGrp="1"/>
          </p:cNvSpPr>
          <p:nvPr>
            <p:ph idx="1"/>
          </p:nvPr>
        </p:nvSpPr>
        <p:spPr>
          <a:xfrm>
            <a:off x="1097280" y="1845734"/>
            <a:ext cx="10058400" cy="4364566"/>
          </a:xfrm>
        </p:spPr>
        <p:txBody>
          <a:bodyPr>
            <a:normAutofit fontScale="92500" lnSpcReduction="10000"/>
          </a:bodyPr>
          <a:lstStyle/>
          <a:p>
            <a:r>
              <a:rPr lang="en-US" dirty="0"/>
              <a:t>After BIIPAC, the momentum needs to be continued so that value can be derived from the work to benefit the countries. </a:t>
            </a:r>
            <a:endParaRPr lang="en-US" dirty="0" smtClean="0"/>
          </a:p>
          <a:p>
            <a:r>
              <a:rPr lang="en-US" dirty="0" smtClean="0"/>
              <a:t>The sector is a dynamic one and needs constant oversight</a:t>
            </a:r>
            <a:endParaRPr lang="en-US" dirty="0" smtClean="0"/>
          </a:p>
          <a:p>
            <a:r>
              <a:rPr lang="en-US" dirty="0" smtClean="0"/>
              <a:t>It </a:t>
            </a:r>
            <a:r>
              <a:rPr lang="en-US" dirty="0"/>
              <a:t>is recommended that the following be considered as next steps:</a:t>
            </a:r>
          </a:p>
          <a:p>
            <a:pPr lvl="0">
              <a:buFont typeface="Wingdings" panose="05000000000000000000" pitchFamily="2" charset="2"/>
              <a:buChar char="Ø"/>
            </a:pPr>
            <a:r>
              <a:rPr lang="en-US" dirty="0"/>
              <a:t>CANTO should examine the needs identified under Component 4 to develop a project to provide assistance to accepting beneficiary </a:t>
            </a:r>
            <a:r>
              <a:rPr lang="en-US" dirty="0" smtClean="0"/>
              <a:t>countries in the development of NBP. </a:t>
            </a:r>
            <a:r>
              <a:rPr lang="en-US" dirty="0" smtClean="0"/>
              <a:t>This should be </a:t>
            </a:r>
            <a:r>
              <a:rPr lang="en-US" dirty="0" smtClean="0"/>
              <a:t>under the umbrella of regional cooperation project. </a:t>
            </a:r>
            <a:endParaRPr lang="en-US" dirty="0"/>
          </a:p>
          <a:p>
            <a:pPr lvl="0">
              <a:buFont typeface="Wingdings" panose="05000000000000000000" pitchFamily="2" charset="2"/>
              <a:buChar char="Ø"/>
            </a:pPr>
            <a:r>
              <a:rPr lang="en-US" dirty="0"/>
              <a:t>These needs should be further discussed with the beneficiary countries. This would be particularly useful since some of the countries have had elections during the time of the project, resulting in Administration changes.</a:t>
            </a:r>
          </a:p>
          <a:p>
            <a:pPr>
              <a:buFont typeface="Wingdings" panose="05000000000000000000" pitchFamily="2" charset="2"/>
              <a:buChar char="Ø"/>
            </a:pPr>
            <a:r>
              <a:rPr lang="en-US" dirty="0"/>
              <a:t> An engagement should be undertaken to update on what activities have been undertaken since the conclusion of the project, e.g. amended and new legislation; institutional changes; progress in </a:t>
            </a:r>
            <a:r>
              <a:rPr lang="en-US" dirty="0" smtClean="0"/>
              <a:t>liberalization; progress in commencing NBPs. </a:t>
            </a:r>
            <a:endParaRPr lang="en-US" dirty="0" smtClean="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283172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&amp; Access</a:t>
            </a:r>
            <a:r>
              <a:rPr lang="en-US" baseline="40000" dirty="0" smtClean="0"/>
              <a:t>5</a:t>
            </a:r>
            <a:endParaRPr lang="en-US" baseline="40000" dirty="0"/>
          </a:p>
        </p:txBody>
      </p:sp>
      <p:sp>
        <p:nvSpPr>
          <p:cNvPr id="6" name="Content Placeholder 5"/>
          <p:cNvSpPr>
            <a:spLocks noGrp="1"/>
          </p:cNvSpPr>
          <p:nvPr>
            <p:ph idx="1"/>
          </p:nvPr>
        </p:nvSpPr>
        <p:spPr>
          <a:xfrm>
            <a:off x="1097280" y="1845734"/>
            <a:ext cx="10058400" cy="4389966"/>
          </a:xfrm>
        </p:spPr>
        <p:txBody>
          <a:bodyPr>
            <a:normAutofit lnSpcReduction="10000"/>
          </a:bodyPr>
          <a:lstStyle/>
          <a:p>
            <a:r>
              <a:rPr lang="en-US" dirty="0" smtClean="0"/>
              <a:t>The metrics show Barbados </a:t>
            </a:r>
            <a:r>
              <a:rPr lang="en-US" dirty="0"/>
              <a:t>a</a:t>
            </a:r>
            <a:r>
              <a:rPr lang="en-US" dirty="0" smtClean="0"/>
              <a:t>s strong on the supply side of broadband</a:t>
            </a:r>
          </a:p>
          <a:p>
            <a:r>
              <a:rPr lang="en-US" dirty="0" smtClean="0"/>
              <a:t>Component 2 Consultant put forward that Barbados is positioned to be an ICT hub in the region due to its strong metrics </a:t>
            </a:r>
          </a:p>
          <a:p>
            <a:r>
              <a:rPr lang="en-US" dirty="0" smtClean="0"/>
              <a:t>There is competitive provision of broadband, although in 2015 2 providers, Flow and Cable &amp; Wireless, t/a LIME, merged, reducing the level of competition in this market. </a:t>
            </a:r>
          </a:p>
          <a:p>
            <a:r>
              <a:rPr lang="en-US" dirty="0" smtClean="0"/>
              <a:t>Both LIME and </a:t>
            </a:r>
            <a:r>
              <a:rPr lang="en-US" dirty="0" err="1" smtClean="0"/>
              <a:t>Digicel</a:t>
            </a:r>
            <a:r>
              <a:rPr lang="en-US" dirty="0" smtClean="0"/>
              <a:t> provide </a:t>
            </a:r>
            <a:r>
              <a:rPr lang="en-US" dirty="0"/>
              <a:t>mobile broadband </a:t>
            </a:r>
            <a:r>
              <a:rPr lang="en-US" dirty="0" smtClean="0"/>
              <a:t>– wireless broadband penetration </a:t>
            </a:r>
            <a:r>
              <a:rPr lang="en-US" dirty="0"/>
              <a:t>went up from less than 1% in 2011 to 42% in </a:t>
            </a:r>
            <a:r>
              <a:rPr lang="en-US" dirty="0" smtClean="0"/>
              <a:t>2013 (</a:t>
            </a:r>
            <a:r>
              <a:rPr lang="en-US" dirty="0"/>
              <a:t>Commonwealth Telecommunications </a:t>
            </a:r>
            <a:r>
              <a:rPr lang="en-US" dirty="0" err="1"/>
              <a:t>Organisation</a:t>
            </a:r>
            <a:r>
              <a:rPr lang="en-US" dirty="0"/>
              <a:t>. Country Page: </a:t>
            </a:r>
            <a:r>
              <a:rPr lang="en-US" dirty="0" smtClean="0"/>
              <a:t>Barbados)</a:t>
            </a:r>
          </a:p>
          <a:p>
            <a:r>
              <a:rPr lang="en-US" dirty="0"/>
              <a:t>Penetration gap still exists and there is unequal coverage over different geographic areas – these need to be closed</a:t>
            </a:r>
          </a:p>
          <a:p>
            <a:pPr lvl="1"/>
            <a:r>
              <a:rPr lang="en-US" dirty="0" smtClean="0"/>
              <a:t>BIIPAC Component 1(Marin, J. 2015) </a:t>
            </a:r>
            <a:r>
              <a:rPr lang="en-US" dirty="0"/>
              <a:t>– the difference in gap that exists between parishes it was not significant - average broadband penetration island wide was 46.57%; penetration in St. James, considered a high-income parish, was 57.97% and the rural lower income parish of St, Andrew was 34.96%</a:t>
            </a:r>
          </a:p>
          <a:p>
            <a:endParaRPr lang="en-US" dirty="0"/>
          </a:p>
        </p:txBody>
      </p:sp>
      <p:sp>
        <p:nvSpPr>
          <p:cNvPr id="7" name="Footer Placeholder 6"/>
          <p:cNvSpPr>
            <a:spLocks noGrp="1"/>
          </p:cNvSpPr>
          <p:nvPr>
            <p:ph type="ftr" sz="quarter" idx="11"/>
          </p:nvPr>
        </p:nvSpPr>
        <p:spPr>
          <a:xfrm>
            <a:off x="1183616" y="6492875"/>
            <a:ext cx="4822804" cy="365125"/>
          </a:xfrm>
        </p:spPr>
        <p:txBody>
          <a:bodyPr/>
          <a:lstStyle/>
          <a:p>
            <a:pPr algn="l"/>
            <a:r>
              <a:rPr lang="en-US" dirty="0" smtClean="0"/>
              <a:t>5. This section is based on findings of BIIPAC Component 1 Reports</a:t>
            </a:r>
            <a:endParaRPr lang="en-US" dirty="0"/>
          </a:p>
        </p:txBody>
      </p:sp>
    </p:spTree>
    <p:extLst>
      <p:ext uri="{BB962C8B-B14F-4D97-AF65-F5344CB8AC3E}">
        <p14:creationId xmlns:p14="http://schemas.microsoft.com/office/powerpoint/2010/main" val="469834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solidFill>
                  <a:schemeClr val="tx1"/>
                </a:solidFill>
              </a:rPr>
              <a:t>Broadband Distribution per Parish</a:t>
            </a:r>
            <a:endParaRPr lang="en-US" dirty="0">
              <a:solidFill>
                <a:schemeClr val="tx1"/>
              </a:solidFill>
            </a:endParaRPr>
          </a:p>
        </p:txBody>
      </p:sp>
      <p:sp>
        <p:nvSpPr>
          <p:cNvPr id="3" name="Content Placeholder 2"/>
          <p:cNvSpPr>
            <a:spLocks noGrp="1"/>
          </p:cNvSpPr>
          <p:nvPr>
            <p:ph idx="1"/>
          </p:nvPr>
        </p:nvSpPr>
        <p:spPr/>
        <p:txBody>
          <a:bodyPr/>
          <a:lstStyle/>
          <a:p>
            <a:endParaRPr lang="en-US" dirty="0" smtClean="0"/>
          </a:p>
          <a:p>
            <a:endParaRPr lang="en-US" dirty="0"/>
          </a:p>
        </p:txBody>
      </p:sp>
      <p:sp>
        <p:nvSpPr>
          <p:cNvPr id="11" name="Text Placeholder 10"/>
          <p:cNvSpPr>
            <a:spLocks noGrp="1"/>
          </p:cNvSpPr>
          <p:nvPr>
            <p:ph type="body" sz="half" idx="2"/>
          </p:nvPr>
        </p:nvSpPr>
        <p:spPr/>
        <p:txBody>
          <a:bodyPr/>
          <a:lstStyle/>
          <a:p>
            <a:r>
              <a:rPr lang="en-US" dirty="0" smtClean="0">
                <a:solidFill>
                  <a:schemeClr val="tx1"/>
                </a:solidFill>
              </a:rPr>
              <a:t>Source: IDB Barbados Internet and Broadband Connectivity Report, J. Marin, 2015</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5765798" y="129652"/>
            <a:ext cx="5391150" cy="1497162"/>
          </a:xfrm>
          <a:prstGeom prst="rect">
            <a:avLst/>
          </a:prstGeom>
        </p:spPr>
      </p:pic>
      <p:pic>
        <p:nvPicPr>
          <p:cNvPr id="5" name="Picture 4"/>
          <p:cNvPicPr>
            <a:picLocks noChangeAspect="1"/>
          </p:cNvPicPr>
          <p:nvPr/>
        </p:nvPicPr>
        <p:blipFill>
          <a:blip r:embed="rId3"/>
          <a:stretch>
            <a:fillRect/>
          </a:stretch>
        </p:blipFill>
        <p:spPr>
          <a:xfrm>
            <a:off x="5765798" y="1591944"/>
            <a:ext cx="5432027" cy="1518716"/>
          </a:xfrm>
          <a:prstGeom prst="rect">
            <a:avLst/>
          </a:prstGeom>
        </p:spPr>
      </p:pic>
      <p:pic>
        <p:nvPicPr>
          <p:cNvPr id="6" name="Picture 5"/>
          <p:cNvPicPr>
            <a:picLocks noChangeAspect="1"/>
          </p:cNvPicPr>
          <p:nvPr/>
        </p:nvPicPr>
        <p:blipFill>
          <a:blip r:embed="rId4"/>
          <a:stretch>
            <a:fillRect/>
          </a:stretch>
        </p:blipFill>
        <p:spPr>
          <a:xfrm>
            <a:off x="5777073" y="3088948"/>
            <a:ext cx="5409474" cy="1512411"/>
          </a:xfrm>
          <a:prstGeom prst="rect">
            <a:avLst/>
          </a:prstGeom>
        </p:spPr>
      </p:pic>
      <p:pic>
        <p:nvPicPr>
          <p:cNvPr id="7" name="Picture 6"/>
          <p:cNvPicPr>
            <a:picLocks noChangeAspect="1"/>
          </p:cNvPicPr>
          <p:nvPr/>
        </p:nvPicPr>
        <p:blipFill>
          <a:blip r:embed="rId5"/>
          <a:stretch>
            <a:fillRect/>
          </a:stretch>
        </p:blipFill>
        <p:spPr>
          <a:xfrm>
            <a:off x="5777074" y="4579648"/>
            <a:ext cx="5409473" cy="1512411"/>
          </a:xfrm>
          <a:prstGeom prst="rect">
            <a:avLst/>
          </a:prstGeom>
        </p:spPr>
      </p:pic>
    </p:spTree>
    <p:extLst>
      <p:ext uri="{BB962C8B-B14F-4D97-AF65-F5344CB8AC3E}">
        <p14:creationId xmlns:p14="http://schemas.microsoft.com/office/powerpoint/2010/main" val="2068258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Infrastructure &amp; Access</a:t>
            </a:r>
            <a:endParaRPr lang="en-US" dirty="0"/>
          </a:p>
        </p:txBody>
      </p:sp>
      <p:sp>
        <p:nvSpPr>
          <p:cNvPr id="6" name="Content Placeholder 5"/>
          <p:cNvSpPr>
            <a:spLocks noGrp="1"/>
          </p:cNvSpPr>
          <p:nvPr>
            <p:ph idx="1"/>
          </p:nvPr>
        </p:nvSpPr>
        <p:spPr/>
        <p:txBody>
          <a:bodyPr>
            <a:normAutofit/>
          </a:bodyPr>
          <a:lstStyle/>
          <a:p>
            <a:r>
              <a:rPr lang="en-US" dirty="0" smtClean="0"/>
              <a:t>In 2013 with new market entrants:</a:t>
            </a:r>
          </a:p>
          <a:p>
            <a:pPr lvl="1"/>
            <a:r>
              <a:rPr lang="en-US" dirty="0" smtClean="0"/>
              <a:t>Prices decreased approx. 57%</a:t>
            </a:r>
          </a:p>
          <a:p>
            <a:pPr lvl="1"/>
            <a:r>
              <a:rPr lang="en-US" dirty="0" smtClean="0"/>
              <a:t>Speeds increased with minimum moving from 1Mbps to 6Mbps and going up to 20Mbps</a:t>
            </a:r>
          </a:p>
          <a:p>
            <a:pPr lvl="1"/>
            <a:r>
              <a:rPr lang="en-US" dirty="0" smtClean="0"/>
              <a:t>With the adjustment in prices down the percentage of monthly income spent on 2Mbps decreased to 2.5%</a:t>
            </a:r>
          </a:p>
          <a:p>
            <a:r>
              <a:rPr lang="en-US" dirty="0" smtClean="0"/>
              <a:t>To increase e-participation not only is infrastructure critical but devices need to be accessible</a:t>
            </a:r>
          </a:p>
          <a:p>
            <a:r>
              <a:rPr lang="en-US" dirty="0" smtClean="0"/>
              <a:t>The percentage of households with a computer has averaged above 69% </a:t>
            </a:r>
            <a:r>
              <a:rPr lang="en-US" dirty="0"/>
              <a:t>since </a:t>
            </a:r>
            <a:r>
              <a:rPr lang="en-US" dirty="0" smtClean="0"/>
              <a:t>2012(Source</a:t>
            </a:r>
            <a:r>
              <a:rPr lang="en-US" dirty="0"/>
              <a:t>: ITU World Telecommunication/ICT Indicators </a:t>
            </a:r>
            <a:r>
              <a:rPr lang="en-US" dirty="0" smtClean="0"/>
              <a:t>database) – may be attributed in part to removal of duties on computers some years before.</a:t>
            </a:r>
          </a:p>
        </p:txBody>
      </p:sp>
    </p:spTree>
    <p:extLst>
      <p:ext uri="{BB962C8B-B14F-4D97-AF65-F5344CB8AC3E}">
        <p14:creationId xmlns:p14="http://schemas.microsoft.com/office/powerpoint/2010/main" val="656624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&amp; Access</a:t>
            </a:r>
            <a:endParaRPr lang="en-US" dirty="0"/>
          </a:p>
        </p:txBody>
      </p:sp>
      <p:sp>
        <p:nvSpPr>
          <p:cNvPr id="3" name="Content Placeholder 2"/>
          <p:cNvSpPr>
            <a:spLocks noGrp="1"/>
          </p:cNvSpPr>
          <p:nvPr>
            <p:ph idx="1"/>
          </p:nvPr>
        </p:nvSpPr>
        <p:spPr/>
        <p:txBody>
          <a:bodyPr/>
          <a:lstStyle/>
          <a:p>
            <a:r>
              <a:rPr lang="en-US" b="1" dirty="0" smtClean="0"/>
              <a:t>Infrastructure &amp; Access challenges include</a:t>
            </a:r>
          </a:p>
          <a:p>
            <a:r>
              <a:rPr lang="en-US" dirty="0" smtClean="0"/>
              <a:t>In order to advance to an e-society or ICT hub Barbados needs to reduce the digital gaps that exist for broadband</a:t>
            </a:r>
          </a:p>
          <a:p>
            <a:pPr lvl="1"/>
            <a:r>
              <a:rPr lang="en-US" dirty="0" smtClean="0"/>
              <a:t>Need to increase penetration </a:t>
            </a:r>
          </a:p>
          <a:p>
            <a:pPr lvl="1"/>
            <a:r>
              <a:rPr lang="en-US" dirty="0" smtClean="0"/>
              <a:t>Need to increase use and e-participation</a:t>
            </a:r>
          </a:p>
          <a:p>
            <a:pPr lvl="1"/>
            <a:r>
              <a:rPr lang="en-US" dirty="0" smtClean="0"/>
              <a:t>Maintain a downward trend in pricing of both fixed and mobile broadband</a:t>
            </a:r>
          </a:p>
          <a:p>
            <a:r>
              <a:rPr lang="en-US" dirty="0" smtClean="0"/>
              <a:t>The Carriers have been largely implementing their network deployment plans absent a structured plan from Government stating its broadband objectives vis à vis national objectives, in a quantitative time bound manner</a:t>
            </a:r>
          </a:p>
          <a:p>
            <a:r>
              <a:rPr lang="en-US" dirty="0" smtClean="0"/>
              <a:t>The Consultants understand that there is consideration being given to implementing number portability with a view to increasing competition</a:t>
            </a:r>
          </a:p>
          <a:p>
            <a:endParaRPr lang="en-US" dirty="0"/>
          </a:p>
        </p:txBody>
      </p:sp>
    </p:spTree>
    <p:extLst>
      <p:ext uri="{BB962C8B-B14F-4D97-AF65-F5344CB8AC3E}">
        <p14:creationId xmlns:p14="http://schemas.microsoft.com/office/powerpoint/2010/main" val="3523147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Environment</a:t>
            </a:r>
            <a:r>
              <a:rPr lang="en-US" baseline="40000" dirty="0" smtClean="0"/>
              <a:t>6</a:t>
            </a:r>
            <a:endParaRPr lang="en-US" baseline="40000" dirty="0"/>
          </a:p>
        </p:txBody>
      </p:sp>
      <p:sp>
        <p:nvSpPr>
          <p:cNvPr id="3" name="Content Placeholder 2"/>
          <p:cNvSpPr>
            <a:spLocks noGrp="1"/>
          </p:cNvSpPr>
          <p:nvPr>
            <p:ph idx="1"/>
          </p:nvPr>
        </p:nvSpPr>
        <p:spPr>
          <a:xfrm>
            <a:off x="1097280" y="1845734"/>
            <a:ext cx="10058400" cy="4326466"/>
          </a:xfrm>
        </p:spPr>
        <p:txBody>
          <a:bodyPr>
            <a:normAutofit/>
          </a:bodyPr>
          <a:lstStyle/>
          <a:p>
            <a:r>
              <a:rPr lang="en-US" dirty="0" smtClean="0"/>
              <a:t>Barbados has a partially complete ICT enabling legislative framework headed by the Telecommunications </a:t>
            </a:r>
            <a:r>
              <a:rPr lang="en-US" dirty="0"/>
              <a:t>A</a:t>
            </a:r>
            <a:r>
              <a:rPr lang="en-US" dirty="0" smtClean="0"/>
              <a:t>ct 2001, the sector enabling legislation</a:t>
            </a:r>
          </a:p>
          <a:p>
            <a:pPr lvl="1"/>
            <a:r>
              <a:rPr lang="en-US" dirty="0" smtClean="0"/>
              <a:t>There is also The Electronic Transactions Act. 2001 and The Computer Misuse Act, 2004</a:t>
            </a:r>
          </a:p>
          <a:p>
            <a:pPr lvl="1"/>
            <a:r>
              <a:rPr lang="en-US" dirty="0" smtClean="0"/>
              <a:t>There is no legislation addressing data protection and cyber security/cybercrimes</a:t>
            </a:r>
          </a:p>
          <a:p>
            <a:r>
              <a:rPr lang="en-US" dirty="0" smtClean="0"/>
              <a:t>Barbados was part of the HIPCAR project that reviewed the legislative framework with a view to assisting Caribbean countries to increase competitiveness</a:t>
            </a:r>
          </a:p>
          <a:p>
            <a:r>
              <a:rPr lang="en-US" dirty="0" smtClean="0"/>
              <a:t>BIIPAC used the HIPCAR results as part of the review</a:t>
            </a:r>
          </a:p>
          <a:p>
            <a:r>
              <a:rPr lang="en-US" dirty="0" smtClean="0"/>
              <a:t>A HIPCAR finding was that the licensing process was generally good but was complicated by applicant having to go to several different government departments and ministries – centralization would be a benefit</a:t>
            </a:r>
          </a:p>
          <a:p>
            <a:r>
              <a:rPr lang="en-US" dirty="0"/>
              <a:t>The environment was found to be fragmented with not having a converged regulator in a converged </a:t>
            </a:r>
            <a:r>
              <a:rPr lang="en-US" dirty="0" smtClean="0"/>
              <a:t>sector. </a:t>
            </a:r>
            <a:endParaRPr lang="en-US" dirty="0"/>
          </a:p>
          <a:p>
            <a:endParaRPr lang="en-US" dirty="0" smtClean="0"/>
          </a:p>
          <a:p>
            <a:pPr lvl="1"/>
            <a:endParaRPr lang="en-US" dirty="0"/>
          </a:p>
        </p:txBody>
      </p:sp>
      <p:sp>
        <p:nvSpPr>
          <p:cNvPr id="4" name="Footer Placeholder 3"/>
          <p:cNvSpPr>
            <a:spLocks noGrp="1"/>
          </p:cNvSpPr>
          <p:nvPr>
            <p:ph type="ftr" sz="quarter" idx="11"/>
          </p:nvPr>
        </p:nvSpPr>
        <p:spPr>
          <a:xfrm>
            <a:off x="1097280" y="6492875"/>
            <a:ext cx="4822804" cy="365125"/>
          </a:xfrm>
        </p:spPr>
        <p:txBody>
          <a:bodyPr/>
          <a:lstStyle/>
          <a:p>
            <a:pPr algn="l"/>
            <a:r>
              <a:rPr lang="en-US" dirty="0" smtClean="0"/>
              <a:t>6. This section is based on BIIPAC Reports of Components 2, 3, and 4</a:t>
            </a:r>
            <a:endParaRPr lang="en-US" dirty="0"/>
          </a:p>
        </p:txBody>
      </p:sp>
    </p:spTree>
    <p:extLst>
      <p:ext uri="{BB962C8B-B14F-4D97-AF65-F5344CB8AC3E}">
        <p14:creationId xmlns:p14="http://schemas.microsoft.com/office/powerpoint/2010/main" val="947668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Environment – multiple actors</a:t>
            </a:r>
            <a:endParaRPr lang="en-US" dirty="0"/>
          </a:p>
        </p:txBody>
      </p:sp>
      <p:sp>
        <p:nvSpPr>
          <p:cNvPr id="5" name="Text Placeholder 4"/>
          <p:cNvSpPr>
            <a:spLocks noGrp="1"/>
          </p:cNvSpPr>
          <p:nvPr>
            <p:ph type="body" idx="1"/>
          </p:nvPr>
        </p:nvSpPr>
        <p:spPr>
          <a:xfrm>
            <a:off x="1097280" y="1791706"/>
            <a:ext cx="4937760" cy="736282"/>
          </a:xfrm>
          <a:solidFill>
            <a:schemeClr val="accent1">
              <a:lumMod val="60000"/>
              <a:lumOff val="40000"/>
            </a:schemeClr>
          </a:solidFill>
        </p:spPr>
        <p:txBody>
          <a:bodyPr anchor="t">
            <a:normAutofit/>
          </a:bodyPr>
          <a:lstStyle/>
          <a:p>
            <a:r>
              <a:rPr lang="en-US" dirty="0"/>
              <a:t>Ministry Responsible for </a:t>
            </a:r>
            <a:r>
              <a:rPr lang="en-US" dirty="0" smtClean="0"/>
              <a:t> telecommunication </a:t>
            </a:r>
            <a:endParaRPr lang="en-US" dirty="0"/>
          </a:p>
          <a:p>
            <a:endParaRPr lang="en-US" dirty="0"/>
          </a:p>
        </p:txBody>
      </p:sp>
      <p:sp>
        <p:nvSpPr>
          <p:cNvPr id="3" name="Content Placeholder 2"/>
          <p:cNvSpPr>
            <a:spLocks noGrp="1"/>
          </p:cNvSpPr>
          <p:nvPr>
            <p:ph sz="half" idx="2"/>
          </p:nvPr>
        </p:nvSpPr>
        <p:spPr>
          <a:solidFill>
            <a:schemeClr val="accent1">
              <a:lumMod val="40000"/>
              <a:lumOff val="60000"/>
            </a:schemeClr>
          </a:solidFill>
        </p:spPr>
        <p:txBody>
          <a:bodyPr/>
          <a:lstStyle/>
          <a:p>
            <a:r>
              <a:rPr lang="en-US" dirty="0" smtClean="0"/>
              <a:t>Telecommunications Unit (TU) – </a:t>
            </a:r>
          </a:p>
          <a:p>
            <a:pPr lvl="1"/>
            <a:r>
              <a:rPr lang="en-US" dirty="0" smtClean="0"/>
              <a:t>responsible for policy and infrastructure; licensing; and management of spectrum and numbering</a:t>
            </a:r>
          </a:p>
          <a:p>
            <a:r>
              <a:rPr lang="en-US" dirty="0" smtClean="0"/>
              <a:t>Does not oversee broadcast or TV</a:t>
            </a:r>
            <a:endParaRPr lang="en-US" dirty="0"/>
          </a:p>
        </p:txBody>
      </p:sp>
      <p:sp>
        <p:nvSpPr>
          <p:cNvPr id="6" name="Text Placeholder 5"/>
          <p:cNvSpPr>
            <a:spLocks noGrp="1"/>
          </p:cNvSpPr>
          <p:nvPr>
            <p:ph type="body" sz="quarter" idx="3"/>
          </p:nvPr>
        </p:nvSpPr>
        <p:spPr>
          <a:xfrm>
            <a:off x="6217920" y="1791706"/>
            <a:ext cx="4937760" cy="736282"/>
          </a:xfrm>
          <a:solidFill>
            <a:schemeClr val="accent1">
              <a:lumMod val="60000"/>
              <a:lumOff val="40000"/>
            </a:schemeClr>
          </a:solidFill>
        </p:spPr>
        <p:txBody>
          <a:bodyPr anchor="t">
            <a:normAutofit fontScale="92500" lnSpcReduction="20000"/>
          </a:bodyPr>
          <a:lstStyle/>
          <a:p>
            <a:r>
              <a:rPr lang="en-US" dirty="0" smtClean="0"/>
              <a:t>Ministry of economic affairs, empowerment, innovation, trade, industry and commerce</a:t>
            </a:r>
            <a:endParaRPr lang="en-US" dirty="0"/>
          </a:p>
        </p:txBody>
      </p:sp>
      <p:sp>
        <p:nvSpPr>
          <p:cNvPr id="7" name="Content Placeholder 6"/>
          <p:cNvSpPr>
            <a:spLocks noGrp="1"/>
          </p:cNvSpPr>
          <p:nvPr>
            <p:ph sz="quarter" idx="4"/>
          </p:nvPr>
        </p:nvSpPr>
        <p:spPr>
          <a:solidFill>
            <a:schemeClr val="accent1">
              <a:lumMod val="40000"/>
              <a:lumOff val="60000"/>
            </a:schemeClr>
          </a:solidFill>
        </p:spPr>
        <p:txBody>
          <a:bodyPr/>
          <a:lstStyle/>
          <a:p>
            <a:r>
              <a:rPr lang="en-US" dirty="0" smtClean="0"/>
              <a:t>Fair Trading Commission (FTC) – </a:t>
            </a:r>
          </a:p>
          <a:p>
            <a:pPr lvl="1"/>
            <a:r>
              <a:rPr lang="en-US" dirty="0" smtClean="0"/>
              <a:t>multisector regulator also responsible for economy wide competition laws &amp; consumer protection</a:t>
            </a:r>
          </a:p>
          <a:p>
            <a:r>
              <a:rPr lang="en-US" dirty="0" smtClean="0"/>
              <a:t>FTC does not regulate broadband as they do fixed line</a:t>
            </a:r>
          </a:p>
          <a:p>
            <a:r>
              <a:rPr lang="en-US" dirty="0" smtClean="0"/>
              <a:t>Ministry responsible for ICTs generally – demand </a:t>
            </a:r>
          </a:p>
          <a:p>
            <a:r>
              <a:rPr lang="en-US" dirty="0" smtClean="0"/>
              <a:t>Does not oversee broadcast or TV</a:t>
            </a:r>
          </a:p>
          <a:p>
            <a:endParaRPr lang="en-US" dirty="0"/>
          </a:p>
        </p:txBody>
      </p:sp>
    </p:spTree>
    <p:extLst>
      <p:ext uri="{BB962C8B-B14F-4D97-AF65-F5344CB8AC3E}">
        <p14:creationId xmlns:p14="http://schemas.microsoft.com/office/powerpoint/2010/main" val="400252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Environment</a:t>
            </a:r>
            <a:endParaRPr lang="en-US" dirty="0"/>
          </a:p>
        </p:txBody>
      </p:sp>
      <p:sp>
        <p:nvSpPr>
          <p:cNvPr id="3" name="Content Placeholder 2"/>
          <p:cNvSpPr>
            <a:spLocks noGrp="1"/>
          </p:cNvSpPr>
          <p:nvPr>
            <p:ph idx="1"/>
          </p:nvPr>
        </p:nvSpPr>
        <p:spPr>
          <a:xfrm>
            <a:off x="1097280" y="1845734"/>
            <a:ext cx="10058400" cy="4506940"/>
          </a:xfrm>
        </p:spPr>
        <p:txBody>
          <a:bodyPr>
            <a:normAutofit/>
          </a:bodyPr>
          <a:lstStyle/>
          <a:p>
            <a:r>
              <a:rPr lang="en-US" dirty="0" smtClean="0"/>
              <a:t>A converged regulator seen as more efficient and effective, particularly in a converged sector</a:t>
            </a:r>
          </a:p>
          <a:p>
            <a:r>
              <a:rPr lang="en-US" dirty="0" smtClean="0"/>
              <a:t>Barbados does not have a broadband plan or strategy</a:t>
            </a:r>
          </a:p>
          <a:p>
            <a:r>
              <a:rPr lang="en-US" dirty="0" smtClean="0"/>
              <a:t>There is the </a:t>
            </a:r>
            <a:r>
              <a:rPr lang="en-US" i="1" dirty="0" smtClean="0"/>
              <a:t>National Information and Communications Technologies Strategic Plan of Barbados 2010-2015</a:t>
            </a:r>
            <a:r>
              <a:rPr lang="en-US" dirty="0" smtClean="0"/>
              <a:t>, prepared by Ministry of Economic Affairs, Empowerment, Innovation, Trade, Industry and Commerce.</a:t>
            </a:r>
          </a:p>
          <a:p>
            <a:r>
              <a:rPr lang="en-US" dirty="0" smtClean="0"/>
              <a:t>This Strategic Plan was reportedly developed without the inclusion of other policy and regulatory players in the sector</a:t>
            </a:r>
          </a:p>
          <a:p>
            <a:r>
              <a:rPr lang="en-US" dirty="0" smtClean="0"/>
              <a:t>It sets out strategic objectives, but not detailed action plans. Results against these strategic plans and sectoral initiatives in the document could not be ascertained at time of reporting</a:t>
            </a:r>
          </a:p>
          <a:p>
            <a:r>
              <a:rPr lang="en-US" dirty="0" smtClean="0"/>
              <a:t>Some reforms are needed in the framework but we understand that funding is a roadblock</a:t>
            </a:r>
          </a:p>
          <a:p>
            <a:r>
              <a:rPr lang="en-US" dirty="0" smtClean="0"/>
              <a:t>The TU does not have direct access to the license fees collected by it</a:t>
            </a:r>
          </a:p>
        </p:txBody>
      </p:sp>
    </p:spTree>
    <p:extLst>
      <p:ext uri="{BB962C8B-B14F-4D97-AF65-F5344CB8AC3E}">
        <p14:creationId xmlns:p14="http://schemas.microsoft.com/office/powerpoint/2010/main" val="271107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The following slides present in summary some key findings and recommendations from the BIIPAC Project</a:t>
            </a:r>
          </a:p>
          <a:p>
            <a:r>
              <a:rPr lang="en-US" dirty="0" smtClean="0"/>
              <a:t>The information cannot fully represent the fulsome detail in the Consultants reports and these are commended for further detailed understanding of the specific country status.</a:t>
            </a:r>
          </a:p>
          <a:p>
            <a:r>
              <a:rPr lang="en-US" dirty="0" smtClean="0"/>
              <a:t>The information contained herein reflects that determined during the phases of the project and no further review has been undertaken to prepare this presentation.</a:t>
            </a:r>
            <a:endParaRPr lang="en-US" dirty="0"/>
          </a:p>
        </p:txBody>
      </p:sp>
    </p:spTree>
    <p:extLst>
      <p:ext uri="{BB962C8B-B14F-4D97-AF65-F5344CB8AC3E}">
        <p14:creationId xmlns:p14="http://schemas.microsoft.com/office/powerpoint/2010/main" val="3126399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Environment </a:t>
            </a:r>
            <a:endParaRPr lang="en-US" dirty="0"/>
          </a:p>
        </p:txBody>
      </p:sp>
      <p:sp>
        <p:nvSpPr>
          <p:cNvPr id="3" name="Content Placeholder 2"/>
          <p:cNvSpPr>
            <a:spLocks noGrp="1"/>
          </p:cNvSpPr>
          <p:nvPr>
            <p:ph idx="1"/>
          </p:nvPr>
        </p:nvSpPr>
        <p:spPr/>
        <p:txBody>
          <a:bodyPr>
            <a:normAutofit/>
          </a:bodyPr>
          <a:lstStyle/>
          <a:p>
            <a:r>
              <a:rPr lang="en-US" dirty="0" smtClean="0"/>
              <a:t>One way of addressing the funding issue would be through a USF</a:t>
            </a:r>
          </a:p>
          <a:p>
            <a:r>
              <a:rPr lang="en-US" dirty="0" smtClean="0"/>
              <a:t>The </a:t>
            </a:r>
            <a:r>
              <a:rPr lang="en-US" dirty="0"/>
              <a:t>Telecommunications Act provides for USO but the obligation is POTS, notwithstanding that otherwise the Act is technology neutral</a:t>
            </a:r>
          </a:p>
          <a:p>
            <a:r>
              <a:rPr lang="en-US" dirty="0"/>
              <a:t>A USF has not been operationalized, the TU has indicated that </a:t>
            </a:r>
            <a:r>
              <a:rPr lang="en-US" dirty="0" smtClean="0"/>
              <a:t>doing so is a priority area</a:t>
            </a:r>
          </a:p>
          <a:p>
            <a:r>
              <a:rPr lang="en-US" dirty="0" smtClean="0"/>
              <a:t>A challenge experienced by the TU is difficulty or inability to properly oversee the spectrum it is responsible for managing due to lack of adequate software.</a:t>
            </a:r>
          </a:p>
          <a:p>
            <a:r>
              <a:rPr lang="en-US" dirty="0" smtClean="0"/>
              <a:t>The TU indicated that it is working with the Commonwealth Telecommunications </a:t>
            </a:r>
            <a:r>
              <a:rPr lang="en-US" dirty="0" err="1" smtClean="0"/>
              <a:t>Organisation</a:t>
            </a:r>
            <a:r>
              <a:rPr lang="en-US" dirty="0" smtClean="0"/>
              <a:t> (CTO) on development of a Broadband Plan</a:t>
            </a:r>
          </a:p>
        </p:txBody>
      </p:sp>
    </p:spTree>
    <p:extLst>
      <p:ext uri="{BB962C8B-B14F-4D97-AF65-F5344CB8AC3E}">
        <p14:creationId xmlns:p14="http://schemas.microsoft.com/office/powerpoint/2010/main" val="3109452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Environment</a:t>
            </a:r>
            <a:endParaRPr lang="en-US" dirty="0"/>
          </a:p>
        </p:txBody>
      </p:sp>
      <p:sp>
        <p:nvSpPr>
          <p:cNvPr id="3" name="Content Placeholder 2"/>
          <p:cNvSpPr>
            <a:spLocks noGrp="1"/>
          </p:cNvSpPr>
          <p:nvPr>
            <p:ph idx="1"/>
          </p:nvPr>
        </p:nvSpPr>
        <p:spPr/>
        <p:txBody>
          <a:bodyPr>
            <a:normAutofit/>
          </a:bodyPr>
          <a:lstStyle/>
          <a:p>
            <a:r>
              <a:rPr lang="en-US" dirty="0" smtClean="0"/>
              <a:t>Demand must be stimulated to give citizens reason to use broadband to reduce the gap</a:t>
            </a:r>
          </a:p>
          <a:p>
            <a:r>
              <a:rPr lang="en-US" dirty="0"/>
              <a:t>Government applications are a good foundation to build this demand as all citizens are touched by its </a:t>
            </a:r>
            <a:r>
              <a:rPr lang="en-US" dirty="0" smtClean="0"/>
              <a:t>services</a:t>
            </a:r>
          </a:p>
          <a:p>
            <a:r>
              <a:rPr lang="en-US" dirty="0" smtClean="0"/>
              <a:t>A definitive </a:t>
            </a:r>
            <a:r>
              <a:rPr lang="en-US" dirty="0"/>
              <a:t>step </a:t>
            </a:r>
            <a:r>
              <a:rPr lang="en-US" dirty="0" smtClean="0"/>
              <a:t>was taken Electronic </a:t>
            </a:r>
            <a:r>
              <a:rPr lang="en-US" dirty="0"/>
              <a:t>Tax Administration where individuals are required to file annual income tax returns online and some corporate tax functions such as related to value added tax can also be done </a:t>
            </a:r>
            <a:r>
              <a:rPr lang="en-US" dirty="0" smtClean="0"/>
              <a:t>online</a:t>
            </a:r>
          </a:p>
          <a:p>
            <a:r>
              <a:rPr lang="en-US" dirty="0" smtClean="0"/>
              <a:t>For successful stimulation citizens’ e-interactions with Government applications must be efficient, effective and reliable</a:t>
            </a:r>
          </a:p>
          <a:p>
            <a:r>
              <a:rPr lang="en-US" dirty="0"/>
              <a:t>A</a:t>
            </a:r>
            <a:r>
              <a:rPr lang="en-US" dirty="0" smtClean="0"/>
              <a:t> </a:t>
            </a:r>
            <a:r>
              <a:rPr lang="en-US" dirty="0"/>
              <a:t>challenge exists in that there are different platforms or networks across departments and ministries and they cannot share information</a:t>
            </a:r>
          </a:p>
          <a:p>
            <a:r>
              <a:rPr lang="en-US" dirty="0"/>
              <a:t>There are plans to address this by first developing a single Government wide area network</a:t>
            </a:r>
          </a:p>
          <a:p>
            <a:endParaRPr lang="en-US" dirty="0" smtClean="0"/>
          </a:p>
        </p:txBody>
      </p:sp>
    </p:spTree>
    <p:extLst>
      <p:ext uri="{BB962C8B-B14F-4D97-AF65-F5344CB8AC3E}">
        <p14:creationId xmlns:p14="http://schemas.microsoft.com/office/powerpoint/2010/main" val="2616832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Needs for NBP</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Human and financial resources to develop NBP identified as scarce</a:t>
            </a:r>
          </a:p>
          <a:p>
            <a:pPr>
              <a:buFont typeface="Wingdings" panose="05000000000000000000" pitchFamily="2" charset="2"/>
              <a:buChar char="Ø"/>
            </a:pPr>
            <a:r>
              <a:rPr lang="en-US" dirty="0" smtClean="0"/>
              <a:t>Expertise to develop and implement is identified as needing an uplift</a:t>
            </a:r>
          </a:p>
          <a:p>
            <a:pPr>
              <a:buFont typeface="Wingdings" panose="05000000000000000000" pitchFamily="2" charset="2"/>
              <a:buChar char="Ø"/>
            </a:pPr>
            <a:r>
              <a:rPr lang="en-US" dirty="0" smtClean="0"/>
              <a:t>The </a:t>
            </a:r>
            <a:r>
              <a:rPr lang="en-US" dirty="0" smtClean="0"/>
              <a:t>table </a:t>
            </a:r>
            <a:r>
              <a:rPr lang="en-US" dirty="0" smtClean="0"/>
              <a:t>following sets </a:t>
            </a:r>
            <a:r>
              <a:rPr lang="en-US" dirty="0"/>
              <a:t>out a list of needs and indicates the needs for which </a:t>
            </a:r>
            <a:r>
              <a:rPr lang="en-US" dirty="0" smtClean="0"/>
              <a:t>the </a:t>
            </a:r>
            <a:r>
              <a:rPr lang="en-US" dirty="0"/>
              <a:t>country may require assistance</a:t>
            </a:r>
            <a:r>
              <a:rPr lang="en-US" dirty="0" smtClean="0"/>
              <a:t>.</a:t>
            </a:r>
          </a:p>
          <a:p>
            <a:pPr>
              <a:buFont typeface="Wingdings" panose="05000000000000000000" pitchFamily="2" charset="2"/>
              <a:buChar char="Ø"/>
            </a:pPr>
            <a:r>
              <a:rPr lang="en-US" dirty="0" smtClean="0"/>
              <a:t>A </a:t>
            </a:r>
            <a:r>
              <a:rPr lang="en-US" dirty="0" smtClean="0"/>
              <a:t>Needs List was developed by the </a:t>
            </a:r>
            <a:r>
              <a:rPr lang="en-US" dirty="0" smtClean="0"/>
              <a:t>Component </a:t>
            </a:r>
            <a:r>
              <a:rPr lang="en-US" dirty="0" smtClean="0"/>
              <a:t>4 Consultants and in discussion with Administration </a:t>
            </a:r>
            <a:r>
              <a:rPr lang="en-US" dirty="0" smtClean="0"/>
              <a:t>a </a:t>
            </a:r>
            <a:r>
              <a:rPr lang="en-US" dirty="0" smtClean="0"/>
              <a:t>position regarding specific needs was </a:t>
            </a:r>
            <a:r>
              <a:rPr lang="en-US" dirty="0" smtClean="0"/>
              <a:t>developed</a:t>
            </a:r>
          </a:p>
          <a:p>
            <a:pPr>
              <a:buFont typeface="Wingdings" panose="05000000000000000000" pitchFamily="2" charset="2"/>
              <a:buChar char="Ø"/>
            </a:pPr>
            <a:r>
              <a:rPr lang="en-US" dirty="0"/>
              <a:t>A collaborative regional approach would mitigate cost, gain efficiencies, and share best practices</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475163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53035257"/>
              </p:ext>
            </p:extLst>
          </p:nvPr>
        </p:nvGraphicFramePr>
        <p:xfrm>
          <a:off x="932288" y="247568"/>
          <a:ext cx="10026864" cy="6097825"/>
        </p:xfrm>
        <a:graphic>
          <a:graphicData uri="http://schemas.openxmlformats.org/drawingml/2006/table">
            <a:tbl>
              <a:tblPr firstRow="1" firstCol="1" bandRow="1">
                <a:tableStyleId>{3C2FFA5D-87B4-456A-9821-1D502468CF0F}</a:tableStyleId>
              </a:tblPr>
              <a:tblGrid>
                <a:gridCol w="8490211"/>
                <a:gridCol w="1536653"/>
              </a:tblGrid>
              <a:tr h="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ctr">
                        <a:lnSpc>
                          <a:spcPct val="107000"/>
                        </a:lnSpc>
                        <a:spcBef>
                          <a:spcPts val="0"/>
                        </a:spcBef>
                        <a:spcAft>
                          <a:spcPts val="800"/>
                        </a:spcAft>
                        <a:tabLst>
                          <a:tab pos="1302385" algn="l"/>
                        </a:tabLst>
                      </a:pPr>
                      <a:r>
                        <a:rPr lang="en-029" sz="1600" b="1" dirty="0">
                          <a:solidFill>
                            <a:schemeClr val="tx1"/>
                          </a:solidFill>
                        </a:rPr>
                        <a:t>Identified need</a:t>
                      </a:r>
                      <a:endParaRPr lang="en-US" sz="1600" b="1" dirty="0">
                        <a:solidFill>
                          <a:schemeClr val="tx1"/>
                        </a:solidFill>
                      </a:endParaRPr>
                    </a:p>
                  </a:txBody>
                  <a:tcPr marL="51743" marR="5174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ctr">
                        <a:lnSpc>
                          <a:spcPct val="107000"/>
                        </a:lnSpc>
                        <a:spcBef>
                          <a:spcPts val="0"/>
                        </a:spcBef>
                        <a:spcAft>
                          <a:spcPts val="800"/>
                        </a:spcAft>
                        <a:tabLst>
                          <a:tab pos="1302385" algn="l"/>
                        </a:tabLst>
                      </a:pPr>
                      <a:r>
                        <a:rPr lang="en-029" sz="1600" dirty="0">
                          <a:solidFill>
                            <a:schemeClr val="tx1"/>
                          </a:solidFill>
                        </a:rPr>
                        <a:t>Barbados</a:t>
                      </a:r>
                      <a:endParaRPr lang="en-US" sz="1600" dirty="0">
                        <a:solidFill>
                          <a:schemeClr val="tx1"/>
                        </a:solidFill>
                      </a:endParaRPr>
                    </a:p>
                  </a:txBody>
                  <a:tcPr marL="51743" marR="51743" marT="0" marB="0" anchor="ctr">
                    <a:lnL w="12700" cap="flat" cmpd="sng" algn="ctr">
                      <a:solidFill>
                        <a:schemeClr val="tx1"/>
                      </a:solidFill>
                      <a:prstDash val="solid"/>
                      <a:round/>
                      <a:headEnd type="none" w="med" len="med"/>
                      <a:tailEnd type="none" w="med" len="med"/>
                    </a:lnL>
                  </a:tcPr>
                </a:tc>
              </a:tr>
              <a:tr h="293101">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nSpc>
                          <a:spcPct val="107000"/>
                        </a:lnSpc>
                        <a:spcBef>
                          <a:spcPts val="0"/>
                        </a:spcBef>
                        <a:spcAft>
                          <a:spcPts val="800"/>
                        </a:spcAft>
                        <a:tabLst>
                          <a:tab pos="1302385" algn="l"/>
                        </a:tabLst>
                      </a:pPr>
                      <a:r>
                        <a:rPr lang="en-029" sz="1600" b="0" dirty="0">
                          <a:solidFill>
                            <a:schemeClr val="tx1"/>
                          </a:solidFill>
                        </a:rPr>
                        <a:t>Technical assistance (TA) to develop a new or refine an existing NBP </a:t>
                      </a:r>
                      <a:endParaRPr lang="en-US" sz="1600" b="0" dirty="0">
                        <a:solidFill>
                          <a:schemeClr val="tx1"/>
                        </a:solidFill>
                      </a:endParaRPr>
                    </a:p>
                  </a:txBody>
                  <a:tcPr marL="51743" marR="51743" marT="0" marB="0">
                    <a:lnR w="12700" cap="flat" cmpd="sng" algn="ctr">
                      <a:solidFill>
                        <a:schemeClr val="tx1"/>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nSpc>
                          <a:spcPct val="107000"/>
                        </a:lnSpc>
                        <a:spcBef>
                          <a:spcPts val="0"/>
                        </a:spcBef>
                        <a:spcAft>
                          <a:spcPts val="800"/>
                        </a:spcAft>
                        <a:tabLst>
                          <a:tab pos="1302385" algn="l"/>
                        </a:tabLst>
                      </a:pPr>
                      <a:r>
                        <a:rPr lang="en-029" sz="1600" dirty="0"/>
                        <a:t>Exists</a:t>
                      </a:r>
                      <a:endParaRPr lang="en-US" sz="1600" dirty="0"/>
                    </a:p>
                  </a:txBody>
                  <a:tcPr marL="51743" marR="51743" marT="0" marB="0" anchor="ctr">
                    <a:lnL w="12700" cap="flat" cmpd="sng" algn="ctr">
                      <a:solidFill>
                        <a:schemeClr val="tx1"/>
                      </a:solidFill>
                      <a:prstDash val="solid"/>
                      <a:round/>
                      <a:headEnd type="none" w="med" len="med"/>
                      <a:tailEnd type="none" w="med" len="med"/>
                    </a:lnL>
                  </a:tcPr>
                </a:tc>
              </a:tr>
              <a:tr h="293101">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nSpc>
                          <a:spcPct val="107000"/>
                        </a:lnSpc>
                        <a:spcBef>
                          <a:spcPts val="0"/>
                        </a:spcBef>
                        <a:spcAft>
                          <a:spcPts val="800"/>
                        </a:spcAft>
                        <a:tabLst>
                          <a:tab pos="1302385" algn="l"/>
                        </a:tabLst>
                      </a:pPr>
                      <a:r>
                        <a:rPr lang="en-029" sz="1600" b="0" dirty="0">
                          <a:solidFill>
                            <a:schemeClr val="tx1"/>
                          </a:solidFill>
                        </a:rPr>
                        <a:t>Training / Capacity to develop and implement  a NBP</a:t>
                      </a:r>
                      <a:endParaRPr lang="en-US" sz="1600" b="0" dirty="0">
                        <a:solidFill>
                          <a:schemeClr val="tx1"/>
                        </a:solidFill>
                      </a:endParaRPr>
                    </a:p>
                  </a:txBody>
                  <a:tcPr marL="51743" marR="51743" marT="0" marB="0">
                    <a:lnR w="12700" cap="flat" cmpd="sng" algn="ctr">
                      <a:solidFill>
                        <a:schemeClr val="tx1"/>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nSpc>
                          <a:spcPct val="107000"/>
                        </a:lnSpc>
                        <a:spcBef>
                          <a:spcPts val="0"/>
                        </a:spcBef>
                        <a:spcAft>
                          <a:spcPts val="800"/>
                        </a:spcAft>
                        <a:tabLst>
                          <a:tab pos="1302385" algn="l"/>
                        </a:tabLst>
                      </a:pPr>
                      <a:r>
                        <a:rPr lang="en-029" sz="1600"/>
                        <a:t>Yes</a:t>
                      </a:r>
                      <a:endParaRPr lang="en-US" sz="1600"/>
                    </a:p>
                  </a:txBody>
                  <a:tcPr marL="51743" marR="51743" marT="0" marB="0" anchor="ctr">
                    <a:lnL w="12700" cap="flat" cmpd="sng" algn="ctr">
                      <a:solidFill>
                        <a:schemeClr val="tx1"/>
                      </a:solidFill>
                      <a:prstDash val="solid"/>
                      <a:round/>
                      <a:headEnd type="none" w="med" len="med"/>
                      <a:tailEnd type="none" w="med" len="med"/>
                    </a:lnL>
                  </a:tcPr>
                </a:tc>
              </a:tr>
              <a:tr h="552944">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nSpc>
                          <a:spcPct val="107000"/>
                        </a:lnSpc>
                        <a:spcBef>
                          <a:spcPts val="0"/>
                        </a:spcBef>
                        <a:spcAft>
                          <a:spcPts val="800"/>
                        </a:spcAft>
                        <a:tabLst>
                          <a:tab pos="1302385" algn="l"/>
                        </a:tabLst>
                      </a:pPr>
                      <a:r>
                        <a:rPr lang="en-029" sz="1600" b="0" dirty="0">
                          <a:solidFill>
                            <a:schemeClr val="tx1"/>
                          </a:solidFill>
                        </a:rPr>
                        <a:t>Technical assistance (TA) to develop the institutional framework and coordination mechanism for NBP</a:t>
                      </a:r>
                      <a:endParaRPr lang="en-US" sz="1600" b="0" dirty="0">
                        <a:solidFill>
                          <a:schemeClr val="tx1"/>
                        </a:solidFill>
                      </a:endParaRPr>
                    </a:p>
                  </a:txBody>
                  <a:tcPr marL="51743" marR="51743" marT="0" marB="0">
                    <a:lnR w="12700" cap="flat" cmpd="sng" algn="ctr">
                      <a:solidFill>
                        <a:schemeClr val="tx1"/>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nSpc>
                          <a:spcPct val="107000"/>
                        </a:lnSpc>
                        <a:spcBef>
                          <a:spcPts val="0"/>
                        </a:spcBef>
                        <a:spcAft>
                          <a:spcPts val="800"/>
                        </a:spcAft>
                        <a:tabLst>
                          <a:tab pos="1302385" algn="l"/>
                        </a:tabLst>
                      </a:pPr>
                      <a:r>
                        <a:rPr lang="en-029" sz="1600" dirty="0"/>
                        <a:t>Yes</a:t>
                      </a:r>
                      <a:endParaRPr lang="en-US" sz="1600" dirty="0"/>
                    </a:p>
                  </a:txBody>
                  <a:tcPr marL="51743" marR="51743" marT="0" marB="0" anchor="ctr">
                    <a:lnL w="12700" cap="flat" cmpd="sng" algn="ctr">
                      <a:solidFill>
                        <a:schemeClr val="tx1"/>
                      </a:solidFill>
                      <a:prstDash val="solid"/>
                      <a:round/>
                      <a:headEnd type="none" w="med" len="med"/>
                      <a:tailEnd type="none" w="med" len="med"/>
                    </a:lnL>
                  </a:tcPr>
                </a:tc>
              </a:tr>
              <a:tr h="557613">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nSpc>
                          <a:spcPct val="107000"/>
                        </a:lnSpc>
                        <a:spcBef>
                          <a:spcPts val="0"/>
                        </a:spcBef>
                        <a:spcAft>
                          <a:spcPts val="800"/>
                        </a:spcAft>
                        <a:tabLst>
                          <a:tab pos="1302385" algn="l"/>
                        </a:tabLst>
                      </a:pPr>
                      <a:r>
                        <a:rPr lang="en-029" sz="1600" b="0" dirty="0">
                          <a:solidFill>
                            <a:schemeClr val="tx1"/>
                          </a:solidFill>
                        </a:rPr>
                        <a:t>Actions targeting High political decision levels and policy makers on the strategic importance of  NBP for the countries development</a:t>
                      </a:r>
                      <a:endParaRPr lang="en-US" sz="1600" b="0" dirty="0">
                        <a:solidFill>
                          <a:schemeClr val="tx1"/>
                        </a:solidFill>
                      </a:endParaRPr>
                    </a:p>
                  </a:txBody>
                  <a:tcPr marL="51743" marR="51743" marT="0" marB="0">
                    <a:lnR w="12700" cap="flat" cmpd="sng" algn="ctr">
                      <a:solidFill>
                        <a:schemeClr val="tx1"/>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nSpc>
                          <a:spcPct val="107000"/>
                        </a:lnSpc>
                        <a:spcBef>
                          <a:spcPts val="0"/>
                        </a:spcBef>
                        <a:spcAft>
                          <a:spcPts val="800"/>
                        </a:spcAft>
                        <a:tabLst>
                          <a:tab pos="1302385" algn="l"/>
                        </a:tabLst>
                      </a:pPr>
                      <a:r>
                        <a:rPr lang="en-029" sz="1600" dirty="0"/>
                        <a:t>Yes</a:t>
                      </a:r>
                      <a:endParaRPr lang="en-US" sz="1600" dirty="0"/>
                    </a:p>
                  </a:txBody>
                  <a:tcPr marL="51743" marR="51743" marT="0" marB="0" anchor="ctr">
                    <a:lnL w="12700" cap="flat" cmpd="sng" algn="ctr">
                      <a:solidFill>
                        <a:schemeClr val="tx1"/>
                      </a:solidFill>
                      <a:prstDash val="solid"/>
                      <a:round/>
                      <a:headEnd type="none" w="med" len="med"/>
                      <a:tailEnd type="none" w="med" len="med"/>
                    </a:lnL>
                  </a:tcPr>
                </a:tc>
              </a:tr>
              <a:tr h="552944">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nSpc>
                          <a:spcPct val="107000"/>
                        </a:lnSpc>
                        <a:spcBef>
                          <a:spcPts val="0"/>
                        </a:spcBef>
                        <a:spcAft>
                          <a:spcPts val="800"/>
                        </a:spcAft>
                        <a:tabLst>
                          <a:tab pos="1302385" algn="l"/>
                        </a:tabLst>
                      </a:pPr>
                      <a:r>
                        <a:rPr lang="en-029" sz="1600" b="0" dirty="0">
                          <a:solidFill>
                            <a:schemeClr val="tx1"/>
                          </a:solidFill>
                        </a:rPr>
                        <a:t>Technical assistance to develop new NGN regulations or implementation methods</a:t>
                      </a:r>
                      <a:endParaRPr lang="en-US" sz="1600" b="0" dirty="0">
                        <a:solidFill>
                          <a:schemeClr val="tx1"/>
                        </a:solidFill>
                      </a:endParaRPr>
                    </a:p>
                  </a:txBody>
                  <a:tcPr marL="51743" marR="51743" marT="0" marB="0">
                    <a:lnR w="12700" cap="flat" cmpd="sng" algn="ctr">
                      <a:solidFill>
                        <a:schemeClr val="tx1"/>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nSpc>
                          <a:spcPct val="107000"/>
                        </a:lnSpc>
                        <a:spcBef>
                          <a:spcPts val="0"/>
                        </a:spcBef>
                        <a:spcAft>
                          <a:spcPts val="800"/>
                        </a:spcAft>
                        <a:tabLst>
                          <a:tab pos="1302385" algn="l"/>
                        </a:tabLst>
                      </a:pPr>
                      <a:r>
                        <a:rPr lang="en-029" sz="1600" dirty="0"/>
                        <a:t>Yes</a:t>
                      </a:r>
                      <a:endParaRPr lang="en-US" sz="1600" dirty="0"/>
                    </a:p>
                  </a:txBody>
                  <a:tcPr marL="51743" marR="51743" marT="0" marB="0" anchor="ctr">
                    <a:lnL w="12700" cap="flat" cmpd="sng" algn="ctr">
                      <a:solidFill>
                        <a:schemeClr val="tx1"/>
                      </a:solidFill>
                      <a:prstDash val="solid"/>
                      <a:round/>
                      <a:headEnd type="none" w="med" len="med"/>
                      <a:tailEnd type="none" w="med" len="med"/>
                    </a:lnL>
                  </a:tcPr>
                </a:tc>
              </a:tr>
              <a:tr h="266301">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nSpc>
                          <a:spcPct val="107000"/>
                        </a:lnSpc>
                        <a:spcBef>
                          <a:spcPts val="0"/>
                        </a:spcBef>
                        <a:spcAft>
                          <a:spcPts val="800"/>
                        </a:spcAft>
                        <a:tabLst>
                          <a:tab pos="1302385" algn="l"/>
                        </a:tabLst>
                      </a:pPr>
                      <a:r>
                        <a:rPr lang="en-029" sz="1600" b="0" dirty="0">
                          <a:solidFill>
                            <a:schemeClr val="tx1"/>
                          </a:solidFill>
                        </a:rPr>
                        <a:t>Training / Capacity in NGN regulation</a:t>
                      </a:r>
                      <a:endParaRPr lang="en-US" sz="1600" b="0" dirty="0">
                        <a:solidFill>
                          <a:schemeClr val="tx1"/>
                        </a:solidFill>
                      </a:endParaRPr>
                    </a:p>
                  </a:txBody>
                  <a:tcPr marL="51743" marR="51743" marT="0" marB="0">
                    <a:lnR w="12700" cap="flat" cmpd="sng" algn="ctr">
                      <a:solidFill>
                        <a:schemeClr val="tx1"/>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nSpc>
                          <a:spcPct val="107000"/>
                        </a:lnSpc>
                        <a:spcBef>
                          <a:spcPts val="0"/>
                        </a:spcBef>
                        <a:spcAft>
                          <a:spcPts val="800"/>
                        </a:spcAft>
                        <a:tabLst>
                          <a:tab pos="1302385" algn="l"/>
                        </a:tabLst>
                      </a:pPr>
                      <a:r>
                        <a:rPr lang="en-029" sz="1600" dirty="0"/>
                        <a:t>No</a:t>
                      </a:r>
                      <a:endParaRPr lang="en-US" sz="1600" dirty="0"/>
                    </a:p>
                  </a:txBody>
                  <a:tcPr marL="51743" marR="51743" marT="0" marB="0" anchor="ctr">
                    <a:lnL w="12700" cap="flat" cmpd="sng" algn="ctr">
                      <a:solidFill>
                        <a:schemeClr val="tx1"/>
                      </a:solidFill>
                      <a:prstDash val="solid"/>
                      <a:round/>
                      <a:headEnd type="none" w="med" len="med"/>
                      <a:tailEnd type="none" w="med" len="med"/>
                    </a:lnL>
                  </a:tcPr>
                </a:tc>
              </a:tr>
              <a:tr h="275162">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nSpc>
                          <a:spcPct val="107000"/>
                        </a:lnSpc>
                        <a:spcBef>
                          <a:spcPts val="0"/>
                        </a:spcBef>
                        <a:spcAft>
                          <a:spcPts val="800"/>
                        </a:spcAft>
                        <a:tabLst>
                          <a:tab pos="1302385" algn="l"/>
                        </a:tabLst>
                      </a:pPr>
                      <a:r>
                        <a:rPr lang="en-029" sz="1600" b="0" dirty="0">
                          <a:solidFill>
                            <a:schemeClr val="tx1"/>
                          </a:solidFill>
                        </a:rPr>
                        <a:t>Training / Capacity in spectrum management</a:t>
                      </a:r>
                      <a:endParaRPr lang="en-US" sz="1600" b="0" dirty="0">
                        <a:solidFill>
                          <a:schemeClr val="tx1"/>
                        </a:solidFill>
                      </a:endParaRPr>
                    </a:p>
                  </a:txBody>
                  <a:tcPr marL="51743" marR="51743" marT="0" marB="0">
                    <a:lnR w="12700" cap="flat" cmpd="sng" algn="ctr">
                      <a:solidFill>
                        <a:schemeClr val="tx1"/>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nSpc>
                          <a:spcPct val="107000"/>
                        </a:lnSpc>
                        <a:spcBef>
                          <a:spcPts val="0"/>
                        </a:spcBef>
                        <a:spcAft>
                          <a:spcPts val="800"/>
                        </a:spcAft>
                        <a:tabLst>
                          <a:tab pos="1302385" algn="l"/>
                        </a:tabLst>
                      </a:pPr>
                      <a:r>
                        <a:rPr lang="en-029" sz="1600" dirty="0"/>
                        <a:t>Yes</a:t>
                      </a:r>
                      <a:endParaRPr lang="en-US" sz="1600" dirty="0"/>
                    </a:p>
                  </a:txBody>
                  <a:tcPr marL="51743" marR="51743" marT="0" marB="0" anchor="ctr">
                    <a:lnL w="12700" cap="flat" cmpd="sng" algn="ctr">
                      <a:solidFill>
                        <a:schemeClr val="tx1"/>
                      </a:solidFill>
                      <a:prstDash val="solid"/>
                      <a:round/>
                      <a:headEnd type="none" w="med" len="med"/>
                      <a:tailEnd type="none" w="med" len="med"/>
                    </a:lnL>
                  </a:tcPr>
                </a:tc>
              </a:tr>
              <a:tr h="266301">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nSpc>
                          <a:spcPct val="107000"/>
                        </a:lnSpc>
                        <a:spcBef>
                          <a:spcPts val="0"/>
                        </a:spcBef>
                        <a:spcAft>
                          <a:spcPts val="800"/>
                        </a:spcAft>
                        <a:tabLst>
                          <a:tab pos="1302385" algn="l"/>
                        </a:tabLst>
                      </a:pPr>
                      <a:r>
                        <a:rPr lang="en-029" sz="1600" b="0" dirty="0">
                          <a:solidFill>
                            <a:schemeClr val="tx1"/>
                          </a:solidFill>
                        </a:rPr>
                        <a:t>Training / Capacity in USF management</a:t>
                      </a:r>
                      <a:endParaRPr lang="en-US" sz="1600" b="0" dirty="0">
                        <a:solidFill>
                          <a:schemeClr val="tx1"/>
                        </a:solidFill>
                      </a:endParaRPr>
                    </a:p>
                  </a:txBody>
                  <a:tcPr marL="51743" marR="51743" marT="0" marB="0">
                    <a:lnR w="12700" cap="flat" cmpd="sng" algn="ctr">
                      <a:solidFill>
                        <a:schemeClr val="tx1"/>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nSpc>
                          <a:spcPct val="107000"/>
                        </a:lnSpc>
                        <a:spcBef>
                          <a:spcPts val="0"/>
                        </a:spcBef>
                        <a:spcAft>
                          <a:spcPts val="800"/>
                        </a:spcAft>
                        <a:tabLst>
                          <a:tab pos="1302385" algn="l"/>
                        </a:tabLst>
                      </a:pPr>
                      <a:r>
                        <a:rPr lang="en-029" sz="1600" dirty="0"/>
                        <a:t>No</a:t>
                      </a:r>
                      <a:endParaRPr lang="en-US" sz="1600" dirty="0"/>
                    </a:p>
                  </a:txBody>
                  <a:tcPr marL="51743" marR="51743" marT="0" marB="0" anchor="ctr">
                    <a:lnL w="12700" cap="flat" cmpd="sng" algn="ctr">
                      <a:solidFill>
                        <a:schemeClr val="tx1"/>
                      </a:solidFill>
                      <a:prstDash val="solid"/>
                      <a:round/>
                      <a:headEnd type="none" w="med" len="med"/>
                      <a:tailEnd type="none" w="med" len="med"/>
                    </a:lnL>
                  </a:tcPr>
                </a:tc>
              </a:tr>
              <a:tr h="266301">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nSpc>
                          <a:spcPct val="107000"/>
                        </a:lnSpc>
                        <a:spcBef>
                          <a:spcPts val="0"/>
                        </a:spcBef>
                        <a:spcAft>
                          <a:spcPts val="800"/>
                        </a:spcAft>
                        <a:tabLst>
                          <a:tab pos="1302385" algn="l"/>
                        </a:tabLst>
                      </a:pPr>
                      <a:r>
                        <a:rPr lang="en-029" sz="1600" b="0" dirty="0">
                          <a:solidFill>
                            <a:schemeClr val="tx1"/>
                          </a:solidFill>
                        </a:rPr>
                        <a:t>Technical assistance (TA) to set up the USF</a:t>
                      </a:r>
                      <a:endParaRPr lang="en-US" sz="1600" b="0" dirty="0">
                        <a:solidFill>
                          <a:schemeClr val="tx1"/>
                        </a:solidFill>
                      </a:endParaRPr>
                    </a:p>
                  </a:txBody>
                  <a:tcPr marL="51743" marR="51743" marT="0" marB="0">
                    <a:lnR w="12700" cap="flat" cmpd="sng" algn="ctr">
                      <a:solidFill>
                        <a:schemeClr val="tx1"/>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nSpc>
                          <a:spcPct val="107000"/>
                        </a:lnSpc>
                        <a:spcBef>
                          <a:spcPts val="0"/>
                        </a:spcBef>
                        <a:spcAft>
                          <a:spcPts val="800"/>
                        </a:spcAft>
                        <a:tabLst>
                          <a:tab pos="1302385" algn="l"/>
                        </a:tabLst>
                      </a:pPr>
                      <a:r>
                        <a:rPr lang="en-029" sz="1600"/>
                        <a:t>Yes</a:t>
                      </a:r>
                      <a:endParaRPr lang="en-US" sz="1600"/>
                    </a:p>
                  </a:txBody>
                  <a:tcPr marL="51743" marR="51743" marT="0" marB="0" anchor="ctr">
                    <a:lnL w="12700" cap="flat" cmpd="sng" algn="ctr">
                      <a:solidFill>
                        <a:schemeClr val="tx1"/>
                      </a:solidFill>
                      <a:prstDash val="solid"/>
                      <a:round/>
                      <a:headEnd type="none" w="med" len="med"/>
                      <a:tailEnd type="none" w="med" len="med"/>
                    </a:lnL>
                  </a:tcPr>
                </a:tc>
              </a:tr>
              <a:tr h="293101">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nSpc>
                          <a:spcPct val="107000"/>
                        </a:lnSpc>
                        <a:spcBef>
                          <a:spcPts val="0"/>
                        </a:spcBef>
                        <a:spcAft>
                          <a:spcPts val="800"/>
                        </a:spcAft>
                        <a:tabLst>
                          <a:tab pos="1302385" algn="l"/>
                        </a:tabLst>
                      </a:pPr>
                      <a:r>
                        <a:rPr lang="en-029" sz="1600" b="0" dirty="0">
                          <a:solidFill>
                            <a:schemeClr val="tx1"/>
                          </a:solidFill>
                        </a:rPr>
                        <a:t>Develop better data gathering capacity on key NBP related indicators</a:t>
                      </a:r>
                      <a:endParaRPr lang="en-US" sz="1600" b="0" dirty="0">
                        <a:solidFill>
                          <a:schemeClr val="tx1"/>
                        </a:solidFill>
                      </a:endParaRPr>
                    </a:p>
                  </a:txBody>
                  <a:tcPr marL="51743" marR="51743" marT="0" marB="0">
                    <a:lnR w="12700" cap="flat" cmpd="sng" algn="ctr">
                      <a:solidFill>
                        <a:schemeClr val="tx1"/>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nSpc>
                          <a:spcPct val="107000"/>
                        </a:lnSpc>
                        <a:spcBef>
                          <a:spcPts val="0"/>
                        </a:spcBef>
                        <a:spcAft>
                          <a:spcPts val="800"/>
                        </a:spcAft>
                        <a:tabLst>
                          <a:tab pos="1302385" algn="l"/>
                        </a:tabLst>
                      </a:pPr>
                      <a:r>
                        <a:rPr lang="en-029" sz="1600"/>
                        <a:t>Yes</a:t>
                      </a:r>
                      <a:endParaRPr lang="en-US" sz="1600"/>
                    </a:p>
                  </a:txBody>
                  <a:tcPr marL="51743" marR="51743" marT="0" marB="0" anchor="ctr">
                    <a:lnL w="12700" cap="flat" cmpd="sng" algn="ctr">
                      <a:solidFill>
                        <a:schemeClr val="tx1"/>
                      </a:solidFill>
                      <a:prstDash val="solid"/>
                      <a:round/>
                      <a:headEnd type="none" w="med" len="med"/>
                      <a:tailEnd type="none" w="med" len="med"/>
                    </a:lnL>
                  </a:tcPr>
                </a:tc>
              </a:tr>
              <a:tr h="552944">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nSpc>
                          <a:spcPct val="107000"/>
                        </a:lnSpc>
                        <a:spcBef>
                          <a:spcPts val="0"/>
                        </a:spcBef>
                        <a:spcAft>
                          <a:spcPts val="800"/>
                        </a:spcAft>
                        <a:tabLst>
                          <a:tab pos="1302385" algn="l"/>
                        </a:tabLst>
                      </a:pPr>
                      <a:r>
                        <a:rPr lang="en-029" sz="1600" b="0" dirty="0">
                          <a:solidFill>
                            <a:schemeClr val="tx1"/>
                          </a:solidFill>
                        </a:rPr>
                        <a:t>Specific support for demand project design (e-education, OLPF or OLPC, e-government)</a:t>
                      </a:r>
                      <a:endParaRPr lang="en-US" sz="1600" b="0" dirty="0">
                        <a:solidFill>
                          <a:schemeClr val="tx1"/>
                        </a:solidFill>
                      </a:endParaRPr>
                    </a:p>
                  </a:txBody>
                  <a:tcPr marL="51743" marR="51743" marT="0" marB="0">
                    <a:lnR w="12700" cap="flat" cmpd="sng" algn="ctr">
                      <a:solidFill>
                        <a:schemeClr val="tx1"/>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nSpc>
                          <a:spcPct val="107000"/>
                        </a:lnSpc>
                        <a:spcBef>
                          <a:spcPts val="0"/>
                        </a:spcBef>
                        <a:spcAft>
                          <a:spcPts val="800"/>
                        </a:spcAft>
                        <a:tabLst>
                          <a:tab pos="1302385" algn="l"/>
                        </a:tabLst>
                      </a:pPr>
                      <a:r>
                        <a:rPr lang="en-029" sz="1600"/>
                        <a:t>Yes</a:t>
                      </a:r>
                      <a:endParaRPr lang="en-US" sz="1600"/>
                    </a:p>
                  </a:txBody>
                  <a:tcPr marL="51743" marR="51743" marT="0" marB="0" anchor="ctr">
                    <a:lnL w="12700" cap="flat" cmpd="sng" algn="ctr">
                      <a:solidFill>
                        <a:schemeClr val="tx1"/>
                      </a:solidFill>
                      <a:prstDash val="solid"/>
                      <a:round/>
                      <a:headEnd type="none" w="med" len="med"/>
                      <a:tailEnd type="none" w="med" len="med"/>
                    </a:lnL>
                  </a:tcPr>
                </a:tc>
              </a:tr>
              <a:tr h="266301">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nSpc>
                          <a:spcPct val="107000"/>
                        </a:lnSpc>
                        <a:spcBef>
                          <a:spcPts val="0"/>
                        </a:spcBef>
                        <a:spcAft>
                          <a:spcPts val="800"/>
                        </a:spcAft>
                        <a:tabLst>
                          <a:tab pos="1302385" algn="l"/>
                        </a:tabLst>
                      </a:pPr>
                      <a:r>
                        <a:rPr lang="en-029" sz="1600" b="0" dirty="0">
                          <a:solidFill>
                            <a:schemeClr val="tx1"/>
                          </a:solidFill>
                        </a:rPr>
                        <a:t>Sharing best practices on NBP and USF</a:t>
                      </a:r>
                      <a:endParaRPr lang="en-US" sz="1600" b="0" dirty="0">
                        <a:solidFill>
                          <a:schemeClr val="tx1"/>
                        </a:solidFill>
                      </a:endParaRPr>
                    </a:p>
                  </a:txBody>
                  <a:tcPr marL="51743" marR="51743" marT="0" marB="0">
                    <a:lnR w="12700" cap="flat" cmpd="sng" algn="ctr">
                      <a:solidFill>
                        <a:schemeClr val="tx1"/>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nSpc>
                          <a:spcPct val="107000"/>
                        </a:lnSpc>
                        <a:spcBef>
                          <a:spcPts val="0"/>
                        </a:spcBef>
                        <a:spcAft>
                          <a:spcPts val="800"/>
                        </a:spcAft>
                        <a:tabLst>
                          <a:tab pos="1302385" algn="l"/>
                        </a:tabLst>
                      </a:pPr>
                      <a:r>
                        <a:rPr lang="en-029" sz="1600"/>
                        <a:t>Yes</a:t>
                      </a:r>
                      <a:endParaRPr lang="en-US" sz="1600"/>
                    </a:p>
                  </a:txBody>
                  <a:tcPr marL="51743" marR="51743" marT="0" marB="0" anchor="ctr">
                    <a:lnL w="12700" cap="flat" cmpd="sng" algn="ctr">
                      <a:solidFill>
                        <a:schemeClr val="tx1"/>
                      </a:solidFill>
                      <a:prstDash val="solid"/>
                      <a:round/>
                      <a:headEnd type="none" w="med" len="med"/>
                      <a:tailEnd type="none" w="med" len="med"/>
                    </a:lnL>
                  </a:tcPr>
                </a:tc>
              </a:tr>
              <a:tr h="293101">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nSpc>
                          <a:spcPct val="107000"/>
                        </a:lnSpc>
                        <a:spcBef>
                          <a:spcPts val="0"/>
                        </a:spcBef>
                        <a:spcAft>
                          <a:spcPts val="800"/>
                        </a:spcAft>
                        <a:tabLst>
                          <a:tab pos="1302385" algn="l"/>
                        </a:tabLst>
                      </a:pPr>
                      <a:r>
                        <a:rPr lang="en-029" sz="1600" b="0" dirty="0">
                          <a:solidFill>
                            <a:schemeClr val="tx1"/>
                          </a:solidFill>
                        </a:rPr>
                        <a:t>Policy or project design to ensure additional international bandwidth </a:t>
                      </a:r>
                      <a:endParaRPr lang="en-US" sz="1600" b="0" dirty="0">
                        <a:solidFill>
                          <a:schemeClr val="tx1"/>
                        </a:solidFill>
                      </a:endParaRPr>
                    </a:p>
                  </a:txBody>
                  <a:tcPr marL="51743" marR="51743" marT="0" marB="0">
                    <a:lnR w="12700" cap="flat" cmpd="sng" algn="ctr">
                      <a:solidFill>
                        <a:schemeClr val="tx1"/>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nSpc>
                          <a:spcPct val="107000"/>
                        </a:lnSpc>
                        <a:spcBef>
                          <a:spcPts val="0"/>
                        </a:spcBef>
                        <a:spcAft>
                          <a:spcPts val="800"/>
                        </a:spcAft>
                        <a:tabLst>
                          <a:tab pos="1302385" algn="l"/>
                        </a:tabLst>
                      </a:pPr>
                      <a:r>
                        <a:rPr lang="en-029" sz="1600"/>
                        <a:t>Yes</a:t>
                      </a:r>
                      <a:endParaRPr lang="en-US" sz="1600"/>
                    </a:p>
                  </a:txBody>
                  <a:tcPr marL="51743" marR="51743" marT="0" marB="0" anchor="ctr">
                    <a:lnL w="12700" cap="flat" cmpd="sng" algn="ctr">
                      <a:solidFill>
                        <a:schemeClr val="tx1"/>
                      </a:solidFill>
                      <a:prstDash val="solid"/>
                      <a:round/>
                      <a:headEnd type="none" w="med" len="med"/>
                      <a:tailEnd type="none" w="med" len="med"/>
                    </a:lnL>
                  </a:tcPr>
                </a:tc>
              </a:tr>
              <a:tr h="112623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nSpc>
                          <a:spcPct val="107000"/>
                        </a:lnSpc>
                        <a:spcBef>
                          <a:spcPts val="0"/>
                        </a:spcBef>
                        <a:spcAft>
                          <a:spcPts val="800"/>
                        </a:spcAft>
                        <a:tabLst>
                          <a:tab pos="1302385" algn="l"/>
                        </a:tabLst>
                      </a:pPr>
                      <a:r>
                        <a:rPr lang="en-029" sz="1600" b="0" dirty="0">
                          <a:solidFill>
                            <a:schemeClr val="tx1"/>
                          </a:solidFill>
                        </a:rPr>
                        <a:t>Technical assistance to develop joint projects (as using USF for regional project either in supply side, interconnecting neighbouring countries, or demand side such as: disaster planning and recovery; cyber security and incident response co-ordination)</a:t>
                      </a:r>
                      <a:endParaRPr lang="en-US" sz="1600" b="0" dirty="0">
                        <a:solidFill>
                          <a:schemeClr val="tx1"/>
                        </a:solidFill>
                      </a:endParaRPr>
                    </a:p>
                  </a:txBody>
                  <a:tcPr marL="51743" marR="51743" marT="0" marB="0">
                    <a:lnR w="12700" cap="flat" cmpd="sng" algn="ctr">
                      <a:solidFill>
                        <a:schemeClr val="tx1"/>
                      </a:solidFill>
                      <a:prstDash val="solid"/>
                      <a:round/>
                      <a:headEnd type="none" w="med" len="med"/>
                      <a:tailEnd type="none" w="med" len="med"/>
                    </a:lnR>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nSpc>
                          <a:spcPct val="107000"/>
                        </a:lnSpc>
                        <a:spcBef>
                          <a:spcPts val="0"/>
                        </a:spcBef>
                        <a:spcAft>
                          <a:spcPts val="800"/>
                        </a:spcAft>
                        <a:tabLst>
                          <a:tab pos="1302385" algn="l"/>
                        </a:tabLst>
                      </a:pPr>
                      <a:r>
                        <a:rPr lang="en-029" sz="1600" dirty="0"/>
                        <a:t>Yes</a:t>
                      </a:r>
                      <a:endParaRPr lang="en-US" sz="1600" dirty="0"/>
                    </a:p>
                  </a:txBody>
                  <a:tcPr marL="51743" marR="51743" marT="0" marB="0" anchor="ct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31645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BIIPAC Recommendations</a:t>
            </a:r>
            <a:endParaRPr lang="en-US" dirty="0"/>
          </a:p>
        </p:txBody>
      </p:sp>
      <p:sp>
        <p:nvSpPr>
          <p:cNvPr id="3" name="Content Placeholder 2"/>
          <p:cNvSpPr>
            <a:spLocks noGrp="1"/>
          </p:cNvSpPr>
          <p:nvPr>
            <p:ph idx="1"/>
          </p:nvPr>
        </p:nvSpPr>
        <p:spPr/>
        <p:txBody>
          <a:bodyPr>
            <a:normAutofit/>
          </a:bodyPr>
          <a:lstStyle/>
          <a:p>
            <a:r>
              <a:rPr lang="en-US" b="1" dirty="0" smtClean="0"/>
              <a:t>Establish a converged body</a:t>
            </a:r>
            <a:r>
              <a:rPr lang="en-US" dirty="0" smtClean="0"/>
              <a:t>, incorporating broadcast &amp; TV, </a:t>
            </a:r>
            <a:r>
              <a:rPr lang="en-US" dirty="0"/>
              <a:t>responsible for </a:t>
            </a:r>
            <a:r>
              <a:rPr lang="en-US" dirty="0" smtClean="0"/>
              <a:t>ICTs </a:t>
            </a:r>
            <a:r>
              <a:rPr lang="en-US" dirty="0"/>
              <a:t>with appropriate expertise to regulate industry and providers - enhance the human resource skills to fill void found in ICT expertise in areas such as the management of spectrum, data security and communication in </a:t>
            </a:r>
            <a:r>
              <a:rPr lang="en-US" dirty="0" smtClean="0"/>
              <a:t>emergencies </a:t>
            </a:r>
            <a:r>
              <a:rPr lang="en-US" dirty="0"/>
              <a:t>for public </a:t>
            </a:r>
            <a:r>
              <a:rPr lang="en-US" dirty="0" smtClean="0"/>
              <a:t>safety </a:t>
            </a:r>
          </a:p>
          <a:p>
            <a:r>
              <a:rPr lang="en-US" b="1" dirty="0" smtClean="0"/>
              <a:t>Establish </a:t>
            </a:r>
            <a:r>
              <a:rPr lang="en-US" b="1" dirty="0"/>
              <a:t>an incorporated entity </a:t>
            </a:r>
            <a:r>
              <a:rPr lang="en-US" dirty="0"/>
              <a:t>with </a:t>
            </a:r>
            <a:r>
              <a:rPr lang="en-US" dirty="0" smtClean="0"/>
              <a:t>skilled </a:t>
            </a:r>
            <a:r>
              <a:rPr lang="en-US" dirty="0"/>
              <a:t>resources and an innovative mindset, </a:t>
            </a:r>
            <a:r>
              <a:rPr lang="en-US" dirty="0" smtClean="0"/>
              <a:t>to provide </a:t>
            </a:r>
            <a:r>
              <a:rPr lang="en-US" dirty="0"/>
              <a:t>services to all Government ministries, departments, and offices, and </a:t>
            </a:r>
            <a:r>
              <a:rPr lang="en-US" dirty="0" smtClean="0"/>
              <a:t>implement </a:t>
            </a:r>
            <a:r>
              <a:rPr lang="en-US" dirty="0"/>
              <a:t>the necessary </a:t>
            </a:r>
            <a:r>
              <a:rPr lang="en-US" dirty="0" smtClean="0"/>
              <a:t>applications, </a:t>
            </a:r>
            <a:r>
              <a:rPr lang="en-US" dirty="0"/>
              <a:t>technologies and hardware to achieve e-government </a:t>
            </a:r>
            <a:r>
              <a:rPr lang="en-US" dirty="0" smtClean="0"/>
              <a:t>objectives. Models for this can be found in Jamaica and Trinidad</a:t>
            </a:r>
          </a:p>
          <a:p>
            <a:r>
              <a:rPr lang="en-US" b="1" dirty="0" smtClean="0"/>
              <a:t>Reforms to complete sector enabling legislation </a:t>
            </a:r>
            <a:r>
              <a:rPr lang="en-US" dirty="0" smtClean="0"/>
              <a:t>: </a:t>
            </a:r>
          </a:p>
          <a:p>
            <a:pPr lvl="1"/>
            <a:r>
              <a:rPr lang="en-US" dirty="0" smtClean="0"/>
              <a:t>Enact </a:t>
            </a:r>
            <a:r>
              <a:rPr lang="en-US" dirty="0"/>
              <a:t>legislation for Data Protection and Cyber Security, utilizing the HIPCAR model legislation; </a:t>
            </a:r>
            <a:endParaRPr lang="en-US" dirty="0" smtClean="0"/>
          </a:p>
          <a:p>
            <a:pPr lvl="1"/>
            <a:r>
              <a:rPr lang="en-US" dirty="0" smtClean="0"/>
              <a:t>Review </a:t>
            </a:r>
            <a:r>
              <a:rPr lang="en-US" dirty="0"/>
              <a:t>and Amend Telecommunications Act to facilitate the revised USP and draft attendant Regulations to </a:t>
            </a:r>
            <a:r>
              <a:rPr lang="en-US" dirty="0" smtClean="0"/>
              <a:t>give </a:t>
            </a:r>
            <a:r>
              <a:rPr lang="en-US" dirty="0"/>
              <a:t>effect to Policy and USF, using HIPCAR draft model legislation as a guide</a:t>
            </a:r>
            <a:endParaRPr lang="en-US" dirty="0" smtClean="0"/>
          </a:p>
        </p:txBody>
      </p:sp>
    </p:spTree>
    <p:extLst>
      <p:ext uri="{BB962C8B-B14F-4D97-AF65-F5344CB8AC3E}">
        <p14:creationId xmlns:p14="http://schemas.microsoft.com/office/powerpoint/2010/main" val="3151767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p>
        </p:txBody>
      </p:sp>
      <p:sp>
        <p:nvSpPr>
          <p:cNvPr id="3" name="Content Placeholder 2"/>
          <p:cNvSpPr>
            <a:spLocks noGrp="1"/>
          </p:cNvSpPr>
          <p:nvPr>
            <p:ph idx="1"/>
          </p:nvPr>
        </p:nvSpPr>
        <p:spPr/>
        <p:txBody>
          <a:bodyPr>
            <a:normAutofit lnSpcReduction="10000"/>
          </a:bodyPr>
          <a:lstStyle/>
          <a:p>
            <a:r>
              <a:rPr lang="en-US" b="1" dirty="0" smtClean="0"/>
              <a:t>Revise USP to remove POTS obligations </a:t>
            </a:r>
            <a:r>
              <a:rPr lang="en-US" dirty="0" smtClean="0"/>
              <a:t>and address filling the gap in broadband coverage, through incentives to providers</a:t>
            </a:r>
          </a:p>
          <a:p>
            <a:r>
              <a:rPr lang="en-US" b="1" dirty="0" smtClean="0"/>
              <a:t>Operationalize USF </a:t>
            </a:r>
            <a:r>
              <a:rPr lang="en-US" dirty="0" smtClean="0"/>
              <a:t>– </a:t>
            </a:r>
          </a:p>
          <a:p>
            <a:pPr lvl="1"/>
            <a:r>
              <a:rPr lang="en-US" dirty="0" smtClean="0"/>
              <a:t>provide </a:t>
            </a:r>
            <a:r>
              <a:rPr lang="en-US" dirty="0"/>
              <a:t>funds to institute sector reforms; </a:t>
            </a:r>
            <a:endParaRPr lang="en-US" dirty="0" smtClean="0"/>
          </a:p>
          <a:p>
            <a:pPr lvl="1"/>
            <a:r>
              <a:rPr lang="en-US" dirty="0" smtClean="0"/>
              <a:t>provide funds to subsidize cost of broadband to low income consumers; </a:t>
            </a:r>
          </a:p>
          <a:p>
            <a:pPr lvl="1"/>
            <a:r>
              <a:rPr lang="en-US" dirty="0" smtClean="0"/>
              <a:t>target getting devices to some of the populations and support development of content and applications that deliver social and economic benefit</a:t>
            </a:r>
          </a:p>
          <a:p>
            <a:r>
              <a:rPr lang="en-US" b="1" dirty="0" smtClean="0"/>
              <a:t>Continue the </a:t>
            </a:r>
            <a:r>
              <a:rPr lang="en-US" b="1" dirty="0"/>
              <a:t>work with CTO to develop the </a:t>
            </a:r>
            <a:r>
              <a:rPr lang="en-US" b="1" dirty="0" smtClean="0"/>
              <a:t>National Broadband Plan (NBP).</a:t>
            </a:r>
            <a:r>
              <a:rPr lang="en-US" dirty="0" smtClean="0"/>
              <a:t> The </a:t>
            </a:r>
            <a:r>
              <a:rPr lang="en-US" dirty="0"/>
              <a:t>NBP should set out: </a:t>
            </a:r>
          </a:p>
          <a:p>
            <a:pPr lvl="1"/>
            <a:r>
              <a:rPr lang="en-US" dirty="0" smtClean="0"/>
              <a:t>A </a:t>
            </a:r>
            <a:r>
              <a:rPr lang="en-US" dirty="0"/>
              <a:t>Vision for broadband strategy reflective of the development of Barbados into an e-society and an ICT regional hub; </a:t>
            </a:r>
          </a:p>
          <a:p>
            <a:pPr lvl="1"/>
            <a:r>
              <a:rPr lang="en-US" dirty="0" smtClean="0"/>
              <a:t>Clear </a:t>
            </a:r>
            <a:r>
              <a:rPr lang="en-US" dirty="0"/>
              <a:t>measurable objectives of the NBP that should state the measurable reduction of the 25 percent gap in those offline and the improvement of level of broadband infrastructure. </a:t>
            </a:r>
            <a:endParaRPr lang="en-US" dirty="0" smtClean="0"/>
          </a:p>
        </p:txBody>
      </p:sp>
    </p:spTree>
    <p:extLst>
      <p:ext uri="{BB962C8B-B14F-4D97-AF65-F5344CB8AC3E}">
        <p14:creationId xmlns:p14="http://schemas.microsoft.com/office/powerpoint/2010/main" val="3650808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p>
        </p:txBody>
      </p:sp>
      <p:sp>
        <p:nvSpPr>
          <p:cNvPr id="3" name="Content Placeholder 2"/>
          <p:cNvSpPr>
            <a:spLocks noGrp="1"/>
          </p:cNvSpPr>
          <p:nvPr>
            <p:ph idx="1"/>
          </p:nvPr>
        </p:nvSpPr>
        <p:spPr/>
        <p:txBody>
          <a:bodyPr/>
          <a:lstStyle/>
          <a:p>
            <a:r>
              <a:rPr lang="en-US" b="1" dirty="0" smtClean="0"/>
              <a:t>The components of Governance necessary for effective NBP</a:t>
            </a:r>
          </a:p>
          <a:p>
            <a:pPr lvl="1"/>
            <a:r>
              <a:rPr lang="en-US" dirty="0" smtClean="0"/>
              <a:t>Ownership </a:t>
            </a:r>
            <a:r>
              <a:rPr lang="en-US" dirty="0"/>
              <a:t>and championship for the </a:t>
            </a:r>
            <a:r>
              <a:rPr lang="en-US" dirty="0" smtClean="0"/>
              <a:t>NBP to be driven by a senior policy maker such as Minister of Government</a:t>
            </a:r>
          </a:p>
          <a:p>
            <a:pPr lvl="1"/>
            <a:r>
              <a:rPr lang="en-US" dirty="0" smtClean="0"/>
              <a:t>Management and execution of must be vested in an agency with power, preferably enshrined in legislation, the converged body, representing a reconstituted TU would be appropriate having </a:t>
            </a:r>
            <a:r>
              <a:rPr lang="en-US" dirty="0"/>
              <a:t>responsibility for telecommunications and ICT strategy, policy, and planning, and </a:t>
            </a:r>
            <a:r>
              <a:rPr lang="en-US" dirty="0" smtClean="0"/>
              <a:t>broadcast</a:t>
            </a:r>
            <a:endParaRPr lang="en-US" dirty="0"/>
          </a:p>
        </p:txBody>
      </p:sp>
    </p:spTree>
    <p:extLst>
      <p:ext uri="{BB962C8B-B14F-4D97-AF65-F5344CB8AC3E}">
        <p14:creationId xmlns:p14="http://schemas.microsoft.com/office/powerpoint/2010/main" val="3922844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BELIZE</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8424862" y="2582037"/>
            <a:ext cx="2619375" cy="1743075"/>
          </a:xfrm>
          <a:prstGeom prst="rect">
            <a:avLst/>
          </a:prstGeom>
        </p:spPr>
      </p:pic>
    </p:spTree>
    <p:extLst>
      <p:ext uri="{BB962C8B-B14F-4D97-AF65-F5344CB8AC3E}">
        <p14:creationId xmlns:p14="http://schemas.microsoft.com/office/powerpoint/2010/main" val="1270313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Metrics</a:t>
            </a:r>
            <a:endParaRPr lang="en-US" dirty="0"/>
          </a:p>
        </p:txBody>
      </p:sp>
      <p:sp>
        <p:nvSpPr>
          <p:cNvPr id="6" name="Content Placeholder 5"/>
          <p:cNvSpPr>
            <a:spLocks noGrp="1"/>
          </p:cNvSpPr>
          <p:nvPr>
            <p:ph idx="1"/>
          </p:nvPr>
        </p:nvSpPr>
        <p:spPr/>
        <p:txBody>
          <a:bodyPr/>
          <a:lstStyle/>
          <a:p>
            <a:r>
              <a:rPr lang="en-US" dirty="0"/>
              <a:t>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791102402"/>
              </p:ext>
            </p:extLst>
          </p:nvPr>
        </p:nvGraphicFramePr>
        <p:xfrm>
          <a:off x="2223915" y="2055193"/>
          <a:ext cx="6236236" cy="3332480"/>
        </p:xfrm>
        <a:graphic>
          <a:graphicData uri="http://schemas.openxmlformats.org/drawingml/2006/table">
            <a:tbl>
              <a:tblPr firstRow="1" bandRow="1">
                <a:tableStyleId>{5C22544A-7EE6-4342-B048-85BDC9FD1C3A}</a:tableStyleId>
              </a:tblPr>
              <a:tblGrid>
                <a:gridCol w="5102896"/>
                <a:gridCol w="1133340"/>
              </a:tblGrid>
              <a:tr h="349424">
                <a:tc>
                  <a:txBody>
                    <a:bodyPr/>
                    <a:lstStyle/>
                    <a:p>
                      <a:endParaRPr lang="en-US" dirty="0"/>
                    </a:p>
                  </a:txBody>
                  <a:tcPr/>
                </a:tc>
                <a:tc>
                  <a:txBody>
                    <a:bodyPr/>
                    <a:lstStyle/>
                    <a:p>
                      <a:r>
                        <a:rPr lang="en-US" dirty="0" smtClean="0">
                          <a:solidFill>
                            <a:schemeClr val="tx1"/>
                          </a:solidFill>
                        </a:rPr>
                        <a:t>Belize</a:t>
                      </a:r>
                      <a:endParaRPr lang="en-US" dirty="0">
                        <a:solidFill>
                          <a:schemeClr val="tx1"/>
                        </a:solidFill>
                      </a:endParaRPr>
                    </a:p>
                  </a:txBody>
                  <a:tcPr/>
                </a:tc>
              </a:tr>
              <a:tr h="370840">
                <a:tc>
                  <a:txBody>
                    <a:bodyPr/>
                    <a:lstStyle/>
                    <a:p>
                      <a:pPr marL="0" marR="0">
                        <a:lnSpc>
                          <a:spcPct val="150000"/>
                        </a:lnSpc>
                        <a:spcBef>
                          <a:spcPts val="0"/>
                        </a:spcBef>
                        <a:spcAft>
                          <a:spcPts val="0"/>
                        </a:spcAft>
                      </a:pPr>
                      <a:r>
                        <a:rPr lang="en-US" sz="1600" dirty="0" smtClean="0">
                          <a:effectLst/>
                        </a:rPr>
                        <a:t>Broadband Development Index (IDBA) </a:t>
                      </a:r>
                      <a:r>
                        <a:rPr lang="en-US" sz="1600" dirty="0">
                          <a:effectLst/>
                        </a:rPr>
                        <a:t>Rank (</a:t>
                      </a:r>
                      <a:r>
                        <a:rPr lang="en-US" sz="1600" dirty="0" smtClean="0">
                          <a:effectLst/>
                        </a:rPr>
                        <a:t>Americas)</a:t>
                      </a:r>
                      <a:r>
                        <a:rPr lang="en-US" sz="1600" baseline="32000" dirty="0" smtClean="0">
                          <a:effectLst/>
                        </a:rPr>
                        <a:t>1</a:t>
                      </a:r>
                      <a:endParaRPr lang="en-US" sz="1600" baseline="3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600" dirty="0">
                          <a:effectLst/>
                        </a:rPr>
                        <a:t>25</a:t>
                      </a:r>
                      <a:r>
                        <a:rPr lang="en-US" sz="1600" baseline="30000" dirty="0">
                          <a:effectLst/>
                        </a:rPr>
                        <a:t>th</a:t>
                      </a:r>
                      <a:r>
                        <a:rPr lang="en-US" sz="1600" dirty="0">
                          <a:effectLst/>
                        </a:rPr>
                        <a:t> (3.15)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50000"/>
                        </a:lnSpc>
                        <a:spcBef>
                          <a:spcPts val="0"/>
                        </a:spcBef>
                        <a:spcAft>
                          <a:spcPts val="0"/>
                        </a:spcAft>
                      </a:pPr>
                      <a:r>
                        <a:rPr lang="en-US" sz="1600" dirty="0" smtClean="0">
                          <a:effectLst/>
                        </a:rPr>
                        <a:t>UN e-Government</a:t>
                      </a:r>
                      <a:r>
                        <a:rPr lang="en-US" sz="1600" baseline="0" dirty="0" smtClean="0">
                          <a:effectLst/>
                        </a:rPr>
                        <a:t> Development Index (</a:t>
                      </a:r>
                      <a:r>
                        <a:rPr lang="en-US" sz="1600" dirty="0" smtClean="0">
                          <a:effectLst/>
                        </a:rPr>
                        <a:t>EGDI) </a:t>
                      </a:r>
                      <a:r>
                        <a:rPr lang="en-US" sz="1600" dirty="0">
                          <a:effectLst/>
                        </a:rPr>
                        <a:t>(</a:t>
                      </a:r>
                      <a:r>
                        <a:rPr lang="en-US" sz="1600" dirty="0" smtClean="0">
                          <a:effectLst/>
                        </a:rPr>
                        <a:t>overall)</a:t>
                      </a:r>
                      <a:r>
                        <a:rPr lang="en-US" sz="1600" baseline="32000" dirty="0" smtClean="0">
                          <a:effectLst/>
                        </a:rPr>
                        <a:t>2</a:t>
                      </a:r>
                      <a:endParaRPr lang="en-US" sz="1600" baseline="3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600" dirty="0">
                          <a:effectLst/>
                        </a:rPr>
                        <a:t>120</a:t>
                      </a:r>
                      <a:r>
                        <a:rPr lang="en-US" sz="1600" baseline="30000" dirty="0">
                          <a:effectLst/>
                        </a:rPr>
                        <a:t>th</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50000"/>
                        </a:lnSpc>
                        <a:spcBef>
                          <a:spcPts val="0"/>
                        </a:spcBef>
                        <a:spcAft>
                          <a:spcPts val="0"/>
                        </a:spcAft>
                      </a:pPr>
                      <a:r>
                        <a:rPr lang="en-US" sz="1600" dirty="0">
                          <a:effectLst/>
                        </a:rPr>
                        <a:t>IDI </a:t>
                      </a:r>
                      <a:r>
                        <a:rPr lang="en-US" sz="1600" dirty="0" smtClean="0">
                          <a:effectLst/>
                        </a:rPr>
                        <a:t>Rank</a:t>
                      </a:r>
                      <a:r>
                        <a:rPr lang="en-US" sz="1600" baseline="32000" dirty="0" smtClean="0">
                          <a:effectLst/>
                        </a:rPr>
                        <a:t>3</a:t>
                      </a:r>
                      <a:endParaRPr lang="en-US" sz="1600" baseline="3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600" dirty="0">
                          <a:effectLst/>
                        </a:rPr>
                        <a:t>116</a:t>
                      </a:r>
                      <a:r>
                        <a:rPr lang="en-US" sz="1600" baseline="30000" dirty="0">
                          <a:effectLst/>
                        </a:rPr>
                        <a:t>th</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gn="just">
                        <a:lnSpc>
                          <a:spcPct val="150000"/>
                        </a:lnSpc>
                        <a:spcBef>
                          <a:spcPts val="0"/>
                        </a:spcBef>
                        <a:spcAft>
                          <a:spcPts val="0"/>
                        </a:spcAft>
                      </a:pPr>
                      <a:r>
                        <a:rPr lang="en-US" sz="1600" dirty="0">
                          <a:effectLst/>
                        </a:rPr>
                        <a:t>Percentage of households with </a:t>
                      </a:r>
                      <a:r>
                        <a:rPr lang="en-US" sz="1600" dirty="0" smtClean="0">
                          <a:effectLst/>
                        </a:rPr>
                        <a:t>internet</a:t>
                      </a:r>
                      <a:r>
                        <a:rPr lang="en-US" sz="1600" baseline="32000" dirty="0" smtClean="0">
                          <a:effectLst/>
                        </a:rPr>
                        <a:t>4</a:t>
                      </a:r>
                      <a:endParaRPr lang="en-US" sz="1600" baseline="3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600" dirty="0">
                          <a:effectLst/>
                        </a:rPr>
                        <a:t>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gn="just">
                        <a:lnSpc>
                          <a:spcPct val="150000"/>
                        </a:lnSpc>
                        <a:spcBef>
                          <a:spcPts val="0"/>
                        </a:spcBef>
                        <a:spcAft>
                          <a:spcPts val="0"/>
                        </a:spcAft>
                      </a:pPr>
                      <a:r>
                        <a:rPr lang="en-US" sz="1600" dirty="0">
                          <a:effectLst/>
                        </a:rPr>
                        <a:t>Percentage of individuals using </a:t>
                      </a:r>
                      <a:r>
                        <a:rPr lang="en-US" sz="1600" dirty="0" smtClean="0">
                          <a:effectLst/>
                        </a:rPr>
                        <a:t>internet</a:t>
                      </a:r>
                      <a:r>
                        <a:rPr lang="en-US" sz="1600" baseline="32000" dirty="0" smtClean="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600" dirty="0">
                          <a:effectLst/>
                        </a:rPr>
                        <a:t>38.7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gn="just">
                        <a:lnSpc>
                          <a:spcPct val="150000"/>
                        </a:lnSpc>
                        <a:spcBef>
                          <a:spcPts val="0"/>
                        </a:spcBef>
                        <a:spcAft>
                          <a:spcPts val="0"/>
                        </a:spcAft>
                      </a:pPr>
                      <a:r>
                        <a:rPr lang="en-US" sz="1600" dirty="0">
                          <a:effectLst/>
                        </a:rPr>
                        <a:t>Fixed broadband subscriptions per 100 </a:t>
                      </a:r>
                      <a:r>
                        <a:rPr lang="en-US" sz="1600" dirty="0" smtClean="0">
                          <a:effectLst/>
                        </a:rPr>
                        <a:t>inhabitants</a:t>
                      </a:r>
                      <a:r>
                        <a:rPr lang="en-US" sz="1600" baseline="32000" dirty="0" smtClean="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600" dirty="0">
                          <a:effectLst/>
                        </a:rPr>
                        <a:t>2.9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gn="just">
                        <a:lnSpc>
                          <a:spcPct val="150000"/>
                        </a:lnSpc>
                        <a:spcBef>
                          <a:spcPts val="0"/>
                        </a:spcBef>
                        <a:spcAft>
                          <a:spcPts val="0"/>
                        </a:spcAft>
                      </a:pPr>
                      <a:r>
                        <a:rPr lang="en-US" sz="1600" dirty="0">
                          <a:effectLst/>
                        </a:rPr>
                        <a:t>Active mobile broadband subscriptions per 100 </a:t>
                      </a:r>
                      <a:r>
                        <a:rPr lang="en-US" sz="1600" dirty="0" smtClean="0">
                          <a:effectLst/>
                        </a:rPr>
                        <a:t>inhabitants</a:t>
                      </a:r>
                      <a:r>
                        <a:rPr lang="en-US" sz="1600" baseline="32000" dirty="0" smtClean="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600" dirty="0">
                          <a:effectLst/>
                        </a:rPr>
                        <a:t>10.2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gn="just">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Average broadband</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 penetration- </a:t>
                      </a:r>
                      <a:r>
                        <a:rPr lang="en-US" sz="1600" baseline="0" dirty="0" err="1" smtClean="0">
                          <a:effectLst/>
                          <a:latin typeface="Calibri" panose="020F0502020204030204" pitchFamily="34" charset="0"/>
                          <a:ea typeface="Calibri" panose="020F0502020204030204" pitchFamily="34" charset="0"/>
                          <a:cs typeface="Times New Roman" panose="02020603050405020304" pitchFamily="18" charset="0"/>
                        </a:rPr>
                        <a:t>digiLAC</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 Component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0" name="Rectangle 6"/>
          <p:cNvSpPr>
            <a:spLocks noChangeArrowheads="1"/>
          </p:cNvSpPr>
          <p:nvPr/>
        </p:nvSpPr>
        <p:spPr bwMode="auto">
          <a:xfrm>
            <a:off x="696686" y="5445901"/>
            <a:ext cx="929069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smtClean="0">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2"/>
              </a:rPr>
              <a:t>[</a:t>
            </a:r>
            <a:r>
              <a:rPr kumimoji="0" lang="en-US" altLang="en-US" sz="1000" b="0" i="0" u="sng" strike="noStrike" cap="none" normalizeH="0" baseline="30000" dirty="0" smtClean="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2"/>
              </a:rPr>
              <a:t>1]</a:t>
            </a:r>
            <a:r>
              <a:rPr kumimoji="0" lang="en-US" altLang="en-US"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http://kp.iadb.org/DigiLAC/es/Paginas/Indice-de-Desarrollo-de-Banda-Ancha.aspx</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IDB Broadband Development Index (IDBA) ranking in the Americas reported for 2014 </a:t>
            </a:r>
            <a:endParaRPr kumimoji="0" lang="en-US" altLang="en-US" sz="11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smtClean="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4"/>
              </a:rPr>
              <a:t>[2]</a:t>
            </a:r>
            <a:r>
              <a:rPr kumimoji="0" lang="en-US" altLang="en-US"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https://publicadministration.un.org/egovkb/Portals/egovkb/Documents/un/2014-Survey/E-Gov_Complete_Survey-2014.pdf</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United Nations E-Government Survey 2014, E-Government Development Index (EGDI) </a:t>
            </a:r>
            <a:endParaRPr kumimoji="0" lang="en-US" altLang="en-US" sz="11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smtClean="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6"/>
              </a:rPr>
              <a:t>[3]</a:t>
            </a:r>
            <a:r>
              <a:rPr kumimoji="0" lang="en-US" altLang="en-US"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http://www.itu.int/en/ITU-D/Statistics/Documents/publications/misr2015/MISR2015-w5.pdf</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Measuring The Information Society Report 2015, ICT Development Index (IDI)</a:t>
            </a:r>
            <a:endParaRPr kumimoji="0" lang="en-US" altLang="en-US" sz="11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smtClean="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8"/>
              </a:rPr>
              <a:t>[4]</a:t>
            </a: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ITU World Telecommunications/ICT Indicator Database - 2014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68939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p:txBody>
          <a:bodyPr>
            <a:normAutofit/>
          </a:bodyPr>
          <a:lstStyle/>
          <a:p>
            <a:r>
              <a:rPr lang="en-US" dirty="0" smtClean="0"/>
              <a:t>Belize suffers from insufficient broadband infrastructure in terms of fixed and wireless broadband resulting in inadequate coverage</a:t>
            </a:r>
          </a:p>
          <a:p>
            <a:r>
              <a:rPr lang="en-US" dirty="0" smtClean="0"/>
              <a:t>The penetration metrics are low relative to the rest of the Caribbean</a:t>
            </a:r>
          </a:p>
          <a:p>
            <a:r>
              <a:rPr lang="en-US" dirty="0" smtClean="0"/>
              <a:t>Much of Belize is very dense challenging the deployment of fixed networks, impacting the penetration which stood at 3.1% - 80% of Belize districts have penetration below 5%</a:t>
            </a:r>
          </a:p>
          <a:p>
            <a:r>
              <a:rPr lang="en-US" dirty="0" smtClean="0"/>
              <a:t>Belize </a:t>
            </a:r>
            <a:r>
              <a:rPr lang="en-US" dirty="0"/>
              <a:t>has an IDB Broadband Development Index (</a:t>
            </a:r>
            <a:r>
              <a:rPr lang="en-US" dirty="0" smtClean="0"/>
              <a:t>IDBA) </a:t>
            </a:r>
            <a:r>
              <a:rPr lang="en-US" dirty="0"/>
              <a:t>index of 3.15, which is below the average for the region of </a:t>
            </a:r>
            <a:r>
              <a:rPr lang="en-US" dirty="0" smtClean="0"/>
              <a:t>3.66</a:t>
            </a:r>
          </a:p>
          <a:p>
            <a:pPr lvl="1"/>
            <a:endParaRPr lang="en-US" dirty="0" smtClean="0"/>
          </a:p>
        </p:txBody>
      </p:sp>
    </p:spTree>
    <p:extLst>
      <p:ext uri="{BB962C8B-B14F-4D97-AF65-F5344CB8AC3E}">
        <p14:creationId xmlns:p14="http://schemas.microsoft.com/office/powerpoint/2010/main" val="3037930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BIIPAC:</a:t>
            </a:r>
            <a:r>
              <a:rPr lang="en-US" dirty="0" smtClean="0"/>
              <a:t/>
            </a:r>
            <a:br>
              <a:rPr lang="en-US" dirty="0" smtClean="0"/>
            </a:br>
            <a:r>
              <a:rPr lang="en-US" dirty="0" smtClean="0"/>
              <a:t>THE PROJECT</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7827783" y="2064366"/>
            <a:ext cx="2840982" cy="2127688"/>
          </a:xfrm>
          <a:prstGeom prst="rect">
            <a:avLst/>
          </a:prstGeom>
        </p:spPr>
      </p:pic>
    </p:spTree>
    <p:extLst>
      <p:ext uri="{BB962C8B-B14F-4D97-AF65-F5344CB8AC3E}">
        <p14:creationId xmlns:p14="http://schemas.microsoft.com/office/powerpoint/2010/main" val="2185859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&amp; Access</a:t>
            </a:r>
            <a:endParaRPr lang="en-US" dirty="0"/>
          </a:p>
        </p:txBody>
      </p:sp>
      <p:sp>
        <p:nvSpPr>
          <p:cNvPr id="3" name="Content Placeholder 2"/>
          <p:cNvSpPr>
            <a:spLocks noGrp="1"/>
          </p:cNvSpPr>
          <p:nvPr>
            <p:ph idx="1"/>
          </p:nvPr>
        </p:nvSpPr>
        <p:spPr/>
        <p:txBody>
          <a:bodyPr>
            <a:normAutofit/>
          </a:bodyPr>
          <a:lstStyle/>
          <a:p>
            <a:r>
              <a:rPr lang="en-US" dirty="0"/>
              <a:t>The density of much Belize’s geography make fixed network deployment a challenge – results in a significant unserved area</a:t>
            </a:r>
          </a:p>
          <a:p>
            <a:r>
              <a:rPr lang="en-US" dirty="0"/>
              <a:t>With the </a:t>
            </a:r>
            <a:r>
              <a:rPr lang="en-US" dirty="0" smtClean="0"/>
              <a:t>average broadband </a:t>
            </a:r>
            <a:r>
              <a:rPr lang="en-US" dirty="0"/>
              <a:t>penetration at </a:t>
            </a:r>
            <a:r>
              <a:rPr lang="en-US" dirty="0" smtClean="0"/>
              <a:t>3.1%, the penetration ranges from 5.15% in Belize district to 0.83% in Toledo an agricultural district</a:t>
            </a:r>
          </a:p>
          <a:p>
            <a:r>
              <a:rPr lang="en-US" dirty="0" smtClean="0"/>
              <a:t>Broadband is not provided under a legal monopoly, but Belize </a:t>
            </a:r>
            <a:r>
              <a:rPr lang="en-US" dirty="0" err="1" smtClean="0"/>
              <a:t>Telemedia</a:t>
            </a:r>
            <a:r>
              <a:rPr lang="en-US" dirty="0" smtClean="0"/>
              <a:t> is the only provider of fixed broadband</a:t>
            </a:r>
          </a:p>
          <a:p>
            <a:r>
              <a:rPr lang="en-US" dirty="0" smtClean="0"/>
              <a:t>A practical monopoly in fixed broadband exists due to issues with terrain as well as the absence of network sharing policies</a:t>
            </a:r>
          </a:p>
          <a:p>
            <a:r>
              <a:rPr lang="en-US" dirty="0" smtClean="0"/>
              <a:t>Alternative technologies to fixed will need to be utilized – such as WIMAX, 4G, and LTE – to reach dense or remote areas and to provide more cost effectively than fixed</a:t>
            </a:r>
          </a:p>
          <a:p>
            <a:r>
              <a:rPr lang="en-US" dirty="0" smtClean="0"/>
              <a:t>Development of mobile broadband will also have to be encouraged</a:t>
            </a:r>
          </a:p>
          <a:p>
            <a:endParaRPr lang="en-US" dirty="0"/>
          </a:p>
        </p:txBody>
      </p:sp>
    </p:spTree>
    <p:extLst>
      <p:ext uri="{BB962C8B-B14F-4D97-AF65-F5344CB8AC3E}">
        <p14:creationId xmlns:p14="http://schemas.microsoft.com/office/powerpoint/2010/main" val="2408231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&amp; Access</a:t>
            </a:r>
            <a:endParaRPr lang="en-US" dirty="0"/>
          </a:p>
        </p:txBody>
      </p:sp>
      <p:sp>
        <p:nvSpPr>
          <p:cNvPr id="3" name="Content Placeholder 2"/>
          <p:cNvSpPr>
            <a:spLocks noGrp="1"/>
          </p:cNvSpPr>
          <p:nvPr>
            <p:ph idx="1"/>
          </p:nvPr>
        </p:nvSpPr>
        <p:spPr>
          <a:xfrm>
            <a:off x="1097280" y="1845733"/>
            <a:ext cx="10058400" cy="4310367"/>
          </a:xfrm>
        </p:spPr>
        <p:txBody>
          <a:bodyPr>
            <a:normAutofit fontScale="92500" lnSpcReduction="10000"/>
          </a:bodyPr>
          <a:lstStyle/>
          <a:p>
            <a:r>
              <a:rPr lang="en-US" sz="2400" dirty="0" smtClean="0"/>
              <a:t>Electricity is a key input to broadband services</a:t>
            </a:r>
          </a:p>
          <a:p>
            <a:r>
              <a:rPr lang="en-US" sz="2400" dirty="0" smtClean="0"/>
              <a:t>According to Belize </a:t>
            </a:r>
            <a:r>
              <a:rPr lang="en-US" sz="2400" dirty="0"/>
              <a:t>National </a:t>
            </a:r>
            <a:r>
              <a:rPr lang="en-US" sz="2400" dirty="0" smtClean="0"/>
              <a:t>Census </a:t>
            </a:r>
            <a:r>
              <a:rPr lang="en-US" sz="2400" dirty="0"/>
              <a:t>the average percentage of </a:t>
            </a:r>
            <a:r>
              <a:rPr lang="en-US" sz="2400" dirty="0" smtClean="0"/>
              <a:t>households with </a:t>
            </a:r>
            <a:r>
              <a:rPr lang="en-US" sz="2400" dirty="0"/>
              <a:t>electricity </a:t>
            </a:r>
            <a:r>
              <a:rPr lang="en-US" sz="2400" dirty="0" smtClean="0"/>
              <a:t>was </a:t>
            </a:r>
            <a:r>
              <a:rPr lang="en-US" sz="2400" dirty="0"/>
              <a:t>82.7% in 2010</a:t>
            </a:r>
          </a:p>
          <a:p>
            <a:r>
              <a:rPr lang="en-US" sz="2400" dirty="0" smtClean="0"/>
              <a:t>The </a:t>
            </a:r>
            <a:r>
              <a:rPr lang="en-US" sz="2400" dirty="0"/>
              <a:t>component 1 Consultants found a strong interdependence between electricity access and broadband access</a:t>
            </a:r>
          </a:p>
          <a:p>
            <a:endParaRPr lang="en-US" sz="2100" dirty="0"/>
          </a:p>
          <a:p>
            <a:endParaRPr lang="en-US" dirty="0" smtClean="0"/>
          </a:p>
          <a:p>
            <a:endParaRPr lang="en-US" dirty="0"/>
          </a:p>
          <a:p>
            <a:endParaRPr lang="en-US" dirty="0" smtClean="0"/>
          </a:p>
          <a:p>
            <a:endParaRPr lang="en-US" dirty="0"/>
          </a:p>
          <a:p>
            <a:r>
              <a:rPr lang="en-US" sz="1400" dirty="0" smtClean="0"/>
              <a:t>                                    Source</a:t>
            </a:r>
            <a:r>
              <a:rPr lang="en-US" sz="1400" dirty="0" smtClean="0"/>
              <a:t>: BIIPAC </a:t>
            </a:r>
            <a:r>
              <a:rPr lang="en-US" sz="1400" dirty="0"/>
              <a:t>Report: Belize – Broadband ICT Diagnosis and Infrastructure Map, J. Marin, 27/01/2014t</a:t>
            </a:r>
          </a:p>
        </p:txBody>
      </p:sp>
      <p:graphicFrame>
        <p:nvGraphicFramePr>
          <p:cNvPr id="4" name="Table 3"/>
          <p:cNvGraphicFramePr>
            <a:graphicFrameLocks noGrp="1"/>
          </p:cNvGraphicFramePr>
          <p:nvPr>
            <p:extLst>
              <p:ext uri="{D42A27DB-BD31-4B8C-83A1-F6EECF244321}">
                <p14:modId xmlns:p14="http://schemas.microsoft.com/office/powerpoint/2010/main" val="367693756"/>
              </p:ext>
            </p:extLst>
          </p:nvPr>
        </p:nvGraphicFramePr>
        <p:xfrm>
          <a:off x="2469881" y="3775383"/>
          <a:ext cx="6648361" cy="1651000"/>
        </p:xfrm>
        <a:graphic>
          <a:graphicData uri="http://schemas.openxmlformats.org/drawingml/2006/table">
            <a:tbl>
              <a:tblPr firstRow="1" bandRow="1">
                <a:tableStyleId>{5C22544A-7EE6-4342-B048-85BDC9FD1C3A}</a:tableStyleId>
              </a:tblPr>
              <a:tblGrid>
                <a:gridCol w="2977882"/>
                <a:gridCol w="1617491"/>
                <a:gridCol w="2052988"/>
              </a:tblGrid>
              <a:tr h="0">
                <a:tc>
                  <a:txBody>
                    <a:bodyPr/>
                    <a:lstStyle/>
                    <a:p>
                      <a:endParaRPr lang="en-US" dirty="0"/>
                    </a:p>
                  </a:txBody>
                  <a:tcPr/>
                </a:tc>
                <a:tc>
                  <a:txBody>
                    <a:bodyPr/>
                    <a:lstStyle/>
                    <a:p>
                      <a:r>
                        <a:rPr lang="en-US" dirty="0" smtClean="0">
                          <a:solidFill>
                            <a:schemeClr val="tx1"/>
                          </a:solidFill>
                        </a:rPr>
                        <a:t>Belize district</a:t>
                      </a:r>
                      <a:endParaRPr lang="en-US" dirty="0">
                        <a:solidFill>
                          <a:schemeClr val="tx1"/>
                        </a:solidFill>
                      </a:endParaRPr>
                    </a:p>
                  </a:txBody>
                  <a:tcPr/>
                </a:tc>
                <a:tc>
                  <a:txBody>
                    <a:bodyPr/>
                    <a:lstStyle/>
                    <a:p>
                      <a:r>
                        <a:rPr lang="en-US" dirty="0" smtClean="0">
                          <a:solidFill>
                            <a:schemeClr val="tx1"/>
                          </a:solidFill>
                        </a:rPr>
                        <a:t>Toledo district</a:t>
                      </a:r>
                      <a:endParaRPr lang="en-US" dirty="0">
                        <a:solidFill>
                          <a:schemeClr val="tx1"/>
                        </a:solidFill>
                      </a:endParaRPr>
                    </a:p>
                  </a:txBody>
                  <a:tcPr/>
                </a:tc>
              </a:tr>
              <a:tr h="370840">
                <a:tc>
                  <a:txBody>
                    <a:bodyPr/>
                    <a:lstStyle/>
                    <a:p>
                      <a:r>
                        <a:rPr lang="en-US" dirty="0" smtClean="0"/>
                        <a:t>Avg. percentage of households with access to electricity network</a:t>
                      </a:r>
                      <a:endParaRPr lang="en-US" dirty="0"/>
                    </a:p>
                  </a:txBody>
                  <a:tcPr/>
                </a:tc>
                <a:tc>
                  <a:txBody>
                    <a:bodyPr/>
                    <a:lstStyle/>
                    <a:p>
                      <a:r>
                        <a:rPr lang="en-US" dirty="0" smtClean="0"/>
                        <a:t>93.1</a:t>
                      </a:r>
                      <a:endParaRPr lang="en-US" dirty="0"/>
                    </a:p>
                  </a:txBody>
                  <a:tcPr/>
                </a:tc>
                <a:tc>
                  <a:txBody>
                    <a:bodyPr/>
                    <a:lstStyle/>
                    <a:p>
                      <a:r>
                        <a:rPr lang="en-US" dirty="0" smtClean="0"/>
                        <a:t>55.6</a:t>
                      </a:r>
                      <a:endParaRPr lang="en-US" dirty="0"/>
                    </a:p>
                  </a:txBody>
                  <a:tcPr/>
                </a:tc>
              </a:tr>
              <a:tr h="370840">
                <a:tc>
                  <a:txBody>
                    <a:bodyPr/>
                    <a:lstStyle/>
                    <a:p>
                      <a:r>
                        <a:rPr lang="en-US" dirty="0" smtClean="0"/>
                        <a:t>Avg.</a:t>
                      </a:r>
                      <a:r>
                        <a:rPr lang="en-US" baseline="0" dirty="0" smtClean="0"/>
                        <a:t> broadband penetration</a:t>
                      </a:r>
                      <a:endParaRPr lang="en-US" dirty="0"/>
                    </a:p>
                  </a:txBody>
                  <a:tcPr/>
                </a:tc>
                <a:tc>
                  <a:txBody>
                    <a:bodyPr/>
                    <a:lstStyle/>
                    <a:p>
                      <a:r>
                        <a:rPr lang="en-US" dirty="0" smtClean="0"/>
                        <a:t>5.5</a:t>
                      </a:r>
                      <a:endParaRPr lang="en-US" dirty="0"/>
                    </a:p>
                  </a:txBody>
                  <a:tcPr/>
                </a:tc>
                <a:tc>
                  <a:txBody>
                    <a:bodyPr/>
                    <a:lstStyle/>
                    <a:p>
                      <a:r>
                        <a:rPr lang="en-US" dirty="0" smtClean="0"/>
                        <a:t>0.83</a:t>
                      </a:r>
                      <a:endParaRPr lang="en-US" dirty="0"/>
                    </a:p>
                  </a:txBody>
                  <a:tcPr/>
                </a:tc>
              </a:tr>
            </a:tbl>
          </a:graphicData>
        </a:graphic>
      </p:graphicFrame>
    </p:spTree>
    <p:extLst>
      <p:ext uri="{BB962C8B-B14F-4D97-AF65-F5344CB8AC3E}">
        <p14:creationId xmlns:p14="http://schemas.microsoft.com/office/powerpoint/2010/main" val="628972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&amp; Access</a:t>
            </a:r>
            <a:endParaRPr lang="en-US" dirty="0"/>
          </a:p>
        </p:txBody>
      </p:sp>
      <p:sp>
        <p:nvSpPr>
          <p:cNvPr id="3" name="Content Placeholder 2"/>
          <p:cNvSpPr>
            <a:spLocks noGrp="1"/>
          </p:cNvSpPr>
          <p:nvPr>
            <p:ph idx="1"/>
          </p:nvPr>
        </p:nvSpPr>
        <p:spPr/>
        <p:txBody>
          <a:bodyPr/>
          <a:lstStyle/>
          <a:p>
            <a:r>
              <a:rPr lang="en-US" dirty="0" smtClean="0"/>
              <a:t>A hindrance to access of broadband is the price of the service</a:t>
            </a:r>
          </a:p>
          <a:p>
            <a:r>
              <a:rPr lang="en-US" dirty="0" smtClean="0"/>
              <a:t>The price of broadband in Belize is among the highest in </a:t>
            </a:r>
            <a:r>
              <a:rPr lang="en-US" dirty="0"/>
              <a:t>the region prices </a:t>
            </a:r>
            <a:r>
              <a:rPr lang="en-US" dirty="0" smtClean="0"/>
              <a:t>notwithstanding having </a:t>
            </a:r>
            <a:r>
              <a:rPr lang="en-US" dirty="0"/>
              <a:t>been reduced by </a:t>
            </a:r>
            <a:r>
              <a:rPr lang="en-US" dirty="0" smtClean="0"/>
              <a:t>approx. 50% over </a:t>
            </a:r>
            <a:r>
              <a:rPr lang="en-US" dirty="0"/>
              <a:t>2012 to </a:t>
            </a:r>
            <a:r>
              <a:rPr lang="en-US" dirty="0" smtClean="0"/>
              <a:t>2013</a:t>
            </a:r>
          </a:p>
          <a:p>
            <a:r>
              <a:rPr lang="en-US" dirty="0" smtClean="0"/>
              <a:t>Broadband prices represent 15% of gross national income per capita; mobile broadband prices represent 4% of monthly income</a:t>
            </a:r>
          </a:p>
          <a:p>
            <a:r>
              <a:rPr lang="en-US" dirty="0" smtClean="0"/>
              <a:t>There has been a lot of progress in mobile broadband with operators making significant infrastructure investment with plans aimed at providing 4G to entire country and to start to provide FTTH in 2016</a:t>
            </a:r>
            <a:endParaRPr lang="en-US" dirty="0"/>
          </a:p>
        </p:txBody>
      </p:sp>
    </p:spTree>
    <p:extLst>
      <p:ext uri="{BB962C8B-B14F-4D97-AF65-F5344CB8AC3E}">
        <p14:creationId xmlns:p14="http://schemas.microsoft.com/office/powerpoint/2010/main" val="2704526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Environment</a:t>
            </a:r>
            <a:endParaRPr lang="en-US" dirty="0"/>
          </a:p>
        </p:txBody>
      </p:sp>
      <p:sp>
        <p:nvSpPr>
          <p:cNvPr id="3" name="Content Placeholder 2"/>
          <p:cNvSpPr>
            <a:spLocks noGrp="1"/>
          </p:cNvSpPr>
          <p:nvPr>
            <p:ph idx="1"/>
          </p:nvPr>
        </p:nvSpPr>
        <p:spPr>
          <a:xfrm>
            <a:off x="1097280" y="1845733"/>
            <a:ext cx="10058400" cy="4374313"/>
          </a:xfrm>
        </p:spPr>
        <p:txBody>
          <a:bodyPr>
            <a:normAutofit fontScale="92500" lnSpcReduction="20000"/>
          </a:bodyPr>
          <a:lstStyle/>
          <a:p>
            <a:r>
              <a:rPr lang="en-US" sz="2100" dirty="0"/>
              <a:t>The Belize Telecommunications Act provides for competition along with the Public Utilities Commission Act 199. </a:t>
            </a:r>
          </a:p>
          <a:p>
            <a:r>
              <a:rPr lang="en-US" sz="2100" dirty="0"/>
              <a:t>A suite of Regulations is however required to give effect to some parts of the Act; only interconnection has the requisite instruments for implementation</a:t>
            </a:r>
          </a:p>
          <a:p>
            <a:r>
              <a:rPr lang="en-US" sz="2100" dirty="0"/>
              <a:t>ICT enabling legislation existing</a:t>
            </a:r>
          </a:p>
          <a:p>
            <a:pPr lvl="1"/>
            <a:r>
              <a:rPr lang="en-US" sz="1900" dirty="0"/>
              <a:t>Electronic Transactions Act 2003</a:t>
            </a:r>
          </a:p>
          <a:p>
            <a:pPr lvl="1"/>
            <a:r>
              <a:rPr lang="en-US" sz="1900" dirty="0"/>
              <a:t>Freedom of Information Act 1994, amended 2008</a:t>
            </a:r>
          </a:p>
          <a:p>
            <a:r>
              <a:rPr lang="en-US" sz="2100" dirty="0"/>
              <a:t>There remains a deficiency in ICT enabling legislation, specifically there is no legislation to address privacy and data protection, cybercrime/e-crimes, and interception of communications</a:t>
            </a:r>
          </a:p>
          <a:p>
            <a:r>
              <a:rPr lang="en-US" sz="2100" dirty="0"/>
              <a:t>Belize Government has set some focus on development of ICTs </a:t>
            </a:r>
          </a:p>
          <a:p>
            <a:r>
              <a:rPr lang="en-US" sz="2100" dirty="0"/>
              <a:t>The Government has undertaken a number of projects to develop ICTs, particularly educational ICT projects</a:t>
            </a:r>
          </a:p>
          <a:p>
            <a:r>
              <a:rPr lang="en-US" sz="2100" dirty="0"/>
              <a:t>Belize’s overall IDBA rank is below the Caribbean average – due to the strong efforts through policies and projects in liberalization and ICTs, especially education, the county scored well in the Strategic Regulation pillar of the index at 4.31</a:t>
            </a:r>
          </a:p>
          <a:p>
            <a:endParaRPr lang="en-US" dirty="0">
              <a:solidFill>
                <a:srgbClr val="FF0000"/>
              </a:solidFill>
            </a:endParaRPr>
          </a:p>
        </p:txBody>
      </p:sp>
    </p:spTree>
    <p:extLst>
      <p:ext uri="{BB962C8B-B14F-4D97-AF65-F5344CB8AC3E}">
        <p14:creationId xmlns:p14="http://schemas.microsoft.com/office/powerpoint/2010/main" val="273261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Environment</a:t>
            </a:r>
          </a:p>
        </p:txBody>
      </p:sp>
      <p:sp>
        <p:nvSpPr>
          <p:cNvPr id="3" name="Content Placeholder 2"/>
          <p:cNvSpPr>
            <a:spLocks noGrp="1"/>
          </p:cNvSpPr>
          <p:nvPr>
            <p:ph idx="1"/>
          </p:nvPr>
        </p:nvSpPr>
        <p:spPr>
          <a:xfrm>
            <a:off x="1097280" y="1845734"/>
            <a:ext cx="10058400" cy="4338498"/>
          </a:xfrm>
        </p:spPr>
        <p:txBody>
          <a:bodyPr>
            <a:normAutofit fontScale="62500" lnSpcReduction="20000"/>
          </a:bodyPr>
          <a:lstStyle/>
          <a:p>
            <a:pPr>
              <a:lnSpc>
                <a:spcPct val="110000"/>
              </a:lnSpc>
            </a:pPr>
            <a:r>
              <a:rPr lang="en-US" sz="2900" dirty="0"/>
              <a:t>At the time of Component 2 review Belize was in the process of developing an e-government Policy and Strategy for completion by July 2015 – they could not ascertain the status of this </a:t>
            </a:r>
            <a:r>
              <a:rPr lang="en-US" sz="2900" dirty="0" smtClean="0"/>
              <a:t>report</a:t>
            </a:r>
          </a:p>
          <a:p>
            <a:pPr>
              <a:lnSpc>
                <a:spcPct val="110000"/>
              </a:lnSpc>
            </a:pPr>
            <a:r>
              <a:rPr lang="en-US" sz="2900" dirty="0" smtClean="0"/>
              <a:t>The Public Utilities Commission (PUC) is a multi-sector regulator</a:t>
            </a:r>
          </a:p>
          <a:p>
            <a:pPr lvl="1">
              <a:lnSpc>
                <a:spcPct val="110000"/>
              </a:lnSpc>
            </a:pPr>
            <a:r>
              <a:rPr lang="en-US" sz="2600" dirty="0" smtClean="0"/>
              <a:t>Does not regulate broadcast and TV</a:t>
            </a:r>
          </a:p>
          <a:p>
            <a:pPr lvl="1">
              <a:lnSpc>
                <a:spcPct val="110000"/>
              </a:lnSpc>
            </a:pPr>
            <a:r>
              <a:rPr lang="en-US" sz="2600" dirty="0" smtClean="0"/>
              <a:t>Therefore not covering all components of a converged sector</a:t>
            </a:r>
          </a:p>
          <a:p>
            <a:pPr>
              <a:lnSpc>
                <a:spcPct val="110000"/>
              </a:lnSpc>
            </a:pPr>
            <a:r>
              <a:rPr lang="en-US" sz="2900" dirty="0"/>
              <a:t>A National Broadband Plan (NBP) should cover all ICTs including TV and </a:t>
            </a:r>
            <a:r>
              <a:rPr lang="en-US" sz="2900" dirty="0" smtClean="0"/>
              <a:t>Broadcast</a:t>
            </a:r>
          </a:p>
          <a:p>
            <a:pPr>
              <a:lnSpc>
                <a:spcPct val="110000"/>
              </a:lnSpc>
            </a:pPr>
            <a:r>
              <a:rPr lang="en-US" sz="2900" dirty="0"/>
              <a:t>The development and administration of the NBP requires a dedicated team, with the appropriate level of authority to implement </a:t>
            </a:r>
          </a:p>
          <a:p>
            <a:pPr>
              <a:lnSpc>
                <a:spcPct val="110000"/>
              </a:lnSpc>
            </a:pPr>
            <a:r>
              <a:rPr lang="en-US" sz="2900" dirty="0"/>
              <a:t>A converged regulator vested with appropriate authority would be well placed to oversee and execute the NBP as part of governance </a:t>
            </a:r>
          </a:p>
          <a:p>
            <a:pPr>
              <a:lnSpc>
                <a:spcPct val="110000"/>
              </a:lnSpc>
            </a:pPr>
            <a:r>
              <a:rPr lang="en-US" sz="2900" dirty="0"/>
              <a:t>requires a leader and a champion for the Plan at a senior level of the administration, such as a Minister of Government, who would be responsible for setting and driving the policy definition and be the accountable party.</a:t>
            </a:r>
          </a:p>
        </p:txBody>
      </p:sp>
    </p:spTree>
    <p:extLst>
      <p:ext uri="{BB962C8B-B14F-4D97-AF65-F5344CB8AC3E}">
        <p14:creationId xmlns:p14="http://schemas.microsoft.com/office/powerpoint/2010/main" val="567166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Needs for NBP</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Human and financial resources to develop NBP identified as scarce</a:t>
            </a:r>
          </a:p>
          <a:p>
            <a:pPr>
              <a:buFont typeface="Wingdings" panose="05000000000000000000" pitchFamily="2" charset="2"/>
              <a:buChar char="Ø"/>
            </a:pPr>
            <a:r>
              <a:rPr lang="en-US" dirty="0" smtClean="0"/>
              <a:t>Expertise to develop and implement is identified as needing an uplift</a:t>
            </a:r>
          </a:p>
          <a:p>
            <a:pPr>
              <a:buFont typeface="Wingdings" panose="05000000000000000000" pitchFamily="2" charset="2"/>
              <a:buChar char="Ø"/>
            </a:pPr>
            <a:r>
              <a:rPr lang="en-US" dirty="0" smtClean="0"/>
              <a:t>The </a:t>
            </a:r>
            <a:r>
              <a:rPr lang="en-US" dirty="0" smtClean="0"/>
              <a:t>table </a:t>
            </a:r>
            <a:r>
              <a:rPr lang="en-US" dirty="0" smtClean="0"/>
              <a:t>following sets </a:t>
            </a:r>
            <a:r>
              <a:rPr lang="en-US" dirty="0"/>
              <a:t>out a list of needs and indicates the needs for which </a:t>
            </a:r>
            <a:r>
              <a:rPr lang="en-US" dirty="0" smtClean="0"/>
              <a:t>the </a:t>
            </a:r>
            <a:r>
              <a:rPr lang="en-US" dirty="0"/>
              <a:t>country may require assistance</a:t>
            </a:r>
            <a:r>
              <a:rPr lang="en-US" dirty="0" smtClean="0"/>
              <a:t>.</a:t>
            </a:r>
          </a:p>
          <a:p>
            <a:pPr>
              <a:buFont typeface="Wingdings" panose="05000000000000000000" pitchFamily="2" charset="2"/>
              <a:buChar char="Ø"/>
            </a:pPr>
            <a:r>
              <a:rPr lang="en-US" dirty="0" smtClean="0"/>
              <a:t>A </a:t>
            </a:r>
            <a:r>
              <a:rPr lang="en-US" dirty="0"/>
              <a:t>collaborative regional approach would mitigate cost, gain efficiencies, and share best </a:t>
            </a:r>
            <a:r>
              <a:rPr lang="en-US" dirty="0" smtClean="0"/>
              <a:t>practices</a:t>
            </a:r>
          </a:p>
          <a:p>
            <a:pPr marL="0" indent="0">
              <a:buNone/>
            </a:pPr>
            <a:endParaRPr lang="en-US" dirty="0" smtClean="0"/>
          </a:p>
          <a:p>
            <a:pPr marL="0" indent="0">
              <a:buNone/>
            </a:pPr>
            <a:r>
              <a:rPr lang="en-US" dirty="0" smtClean="0"/>
              <a:t>Note: *A Needs List developed by the Component 4 Consultants was shared with officials </a:t>
            </a:r>
            <a:r>
              <a:rPr lang="en-US" dirty="0"/>
              <a:t>in Belize </a:t>
            </a:r>
            <a:r>
              <a:rPr lang="en-US" dirty="0" smtClean="0"/>
              <a:t>but feedback on these needs was </a:t>
            </a:r>
            <a:r>
              <a:rPr lang="en-US" dirty="0"/>
              <a:t>not received </a:t>
            </a:r>
            <a:r>
              <a:rPr lang="en-US" dirty="0" smtClean="0"/>
              <a:t>in time for reporting so </a:t>
            </a:r>
            <a:r>
              <a:rPr lang="en-US" dirty="0"/>
              <a:t>the responses are based on an assessment from </a:t>
            </a:r>
            <a:r>
              <a:rPr lang="en-US" dirty="0" smtClean="0"/>
              <a:t>research</a:t>
            </a:r>
            <a:endParaRPr lang="en-US" dirty="0"/>
          </a:p>
        </p:txBody>
      </p:sp>
    </p:spTree>
    <p:extLst>
      <p:ext uri="{BB962C8B-B14F-4D97-AF65-F5344CB8AC3E}">
        <p14:creationId xmlns:p14="http://schemas.microsoft.com/office/powerpoint/2010/main" val="3435478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43151817"/>
              </p:ext>
            </p:extLst>
          </p:nvPr>
        </p:nvGraphicFramePr>
        <p:xfrm>
          <a:off x="890337" y="96254"/>
          <a:ext cx="10238873" cy="6136102"/>
        </p:xfrm>
        <a:graphic>
          <a:graphicData uri="http://schemas.openxmlformats.org/drawingml/2006/table">
            <a:tbl>
              <a:tblPr firstRow="1" firstCol="1" bandRow="1">
                <a:tableStyleId>{3C2FFA5D-87B4-456A-9821-1D502468CF0F}</a:tableStyleId>
              </a:tblPr>
              <a:tblGrid>
                <a:gridCol w="8898901"/>
                <a:gridCol w="1339972"/>
              </a:tblGrid>
              <a:tr h="395795">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ctr" defTabSz="914400" rtl="0" eaLnBrk="1" latinLnBrk="0" hangingPunct="1">
                        <a:lnSpc>
                          <a:spcPct val="107000"/>
                        </a:lnSpc>
                        <a:spcBef>
                          <a:spcPts val="0"/>
                        </a:spcBef>
                        <a:spcAft>
                          <a:spcPts val="800"/>
                        </a:spcAft>
                        <a:tabLst>
                          <a:tab pos="1302385" algn="l"/>
                        </a:tabLst>
                      </a:pPr>
                      <a:r>
                        <a:rPr lang="en-029" sz="1600" kern="1200" dirty="0">
                          <a:solidFill>
                            <a:schemeClr val="tx1"/>
                          </a:solidFill>
                        </a:rPr>
                        <a:t>Identified need</a:t>
                      </a:r>
                      <a:endParaRPr lang="en-US" sz="1600" kern="1200" dirty="0">
                        <a:solidFill>
                          <a:schemeClr val="tx1"/>
                        </a:solidFill>
                        <a:latin typeface="Trebuchet MS" panose="020B0603020202020204"/>
                        <a:ea typeface="+mn-ea"/>
                        <a:cs typeface="+mn-cs"/>
                      </a:endParaRPr>
                    </a:p>
                  </a:txBody>
                  <a:tcPr marL="51743" marR="51743" marT="0" marB="0" anchor="ct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ctr" defTabSz="914400" rtl="0" eaLnBrk="1" latinLnBrk="0" hangingPunct="1">
                        <a:lnSpc>
                          <a:spcPct val="107000"/>
                        </a:lnSpc>
                        <a:spcBef>
                          <a:spcPts val="0"/>
                        </a:spcBef>
                        <a:spcAft>
                          <a:spcPts val="800"/>
                        </a:spcAft>
                        <a:tabLst>
                          <a:tab pos="1302385" algn="l"/>
                        </a:tabLst>
                      </a:pPr>
                      <a:r>
                        <a:rPr lang="en-029" sz="1600" b="1" kern="1200" dirty="0">
                          <a:solidFill>
                            <a:schemeClr val="tx1"/>
                          </a:solidFill>
                          <a:latin typeface="Trebuchet MS" panose="020B0603020202020204"/>
                          <a:ea typeface="+mn-ea"/>
                          <a:cs typeface="+mn-cs"/>
                        </a:rPr>
                        <a:t>Belize*</a:t>
                      </a:r>
                      <a:endParaRPr lang="en-US" sz="1600" b="1" kern="1200" dirty="0">
                        <a:solidFill>
                          <a:schemeClr val="tx1"/>
                        </a:solidFill>
                        <a:latin typeface="Trebuchet MS" panose="020B0603020202020204"/>
                        <a:ea typeface="+mn-ea"/>
                        <a:cs typeface="+mn-cs"/>
                      </a:endParaRPr>
                    </a:p>
                  </a:txBody>
                  <a:tcPr marL="51743" marR="51743" marT="0" marB="0" anchor="ctr"/>
                </a:tc>
              </a:tr>
              <a:tr h="326918">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rPr>
                        <a:t>Technical assistance (TA) to develop a new or refine an existing NBP </a:t>
                      </a:r>
                      <a:endParaRPr lang="en-US" sz="1600" b="0" kern="1200" dirty="0">
                        <a:solidFill>
                          <a:schemeClr val="tx1"/>
                        </a:solidFill>
                        <a:latin typeface="Trebuchet MS" panose="020B0603020202020204"/>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a:t>Yes</a:t>
                      </a:r>
                      <a:endParaRPr lang="en-US" sz="1600" b="0" kern="1200">
                        <a:solidFill>
                          <a:schemeClr val="dk1"/>
                        </a:solidFill>
                        <a:latin typeface="Trebuchet MS" panose="020B0603020202020204"/>
                        <a:ea typeface="+mn-ea"/>
                        <a:cs typeface="+mn-cs"/>
                      </a:endParaRPr>
                    </a:p>
                  </a:txBody>
                  <a:tcPr marL="51743" marR="51743" marT="0" marB="0" anchor="ctr"/>
                </a:tc>
              </a:tr>
              <a:tr h="326918">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rPr>
                        <a:t>Training / Capacity to develop and implement  a NBP</a:t>
                      </a:r>
                      <a:endParaRPr lang="en-US" sz="1600" b="0" kern="1200" dirty="0">
                        <a:solidFill>
                          <a:schemeClr val="tx1"/>
                        </a:solidFill>
                        <a:latin typeface="Trebuchet MS" panose="020B0603020202020204"/>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t>Yes</a:t>
                      </a:r>
                      <a:endParaRPr lang="en-US" sz="1600" b="0" kern="1200" dirty="0">
                        <a:solidFill>
                          <a:schemeClr val="dk1"/>
                        </a:solidFill>
                        <a:latin typeface="Trebuchet MS" panose="020B0603020202020204"/>
                        <a:ea typeface="+mn-ea"/>
                        <a:cs typeface="+mn-cs"/>
                      </a:endParaRPr>
                    </a:p>
                  </a:txBody>
                  <a:tcPr marL="51743" marR="51743" marT="0" marB="0" anchor="ctr"/>
                </a:tc>
              </a:tr>
              <a:tr h="503367">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rPr>
                        <a:t>Technical assistance (TA) to develop the institutional framework and coordination mechanism for NBP</a:t>
                      </a:r>
                      <a:endParaRPr lang="en-US" sz="1600" b="0" kern="1200" dirty="0">
                        <a:solidFill>
                          <a:schemeClr val="tx1"/>
                        </a:solidFill>
                        <a:latin typeface="Trebuchet MS" panose="020B0603020202020204"/>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a:t>Yes</a:t>
                      </a:r>
                      <a:endParaRPr lang="en-US" sz="1600" b="0" kern="1200">
                        <a:solidFill>
                          <a:schemeClr val="dk1"/>
                        </a:solidFill>
                        <a:latin typeface="Trebuchet MS" panose="020B0603020202020204"/>
                        <a:ea typeface="+mn-ea"/>
                        <a:cs typeface="+mn-cs"/>
                      </a:endParaRPr>
                    </a:p>
                  </a:txBody>
                  <a:tcPr marL="51743" marR="51743" marT="0" marB="0" anchor="ctr"/>
                </a:tc>
              </a:tr>
              <a:tr h="62195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rPr>
                        <a:t>Actions targeting High political decision levels and policy makers on the strategic importance of  NBP for the countries development</a:t>
                      </a:r>
                      <a:endParaRPr lang="en-US" sz="1600" b="0" kern="1200" dirty="0">
                        <a:solidFill>
                          <a:schemeClr val="tx1"/>
                        </a:solidFill>
                        <a:latin typeface="Trebuchet MS" panose="020B0603020202020204"/>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a:t>Yes</a:t>
                      </a:r>
                      <a:endParaRPr lang="en-US" sz="1600" b="0" kern="1200">
                        <a:solidFill>
                          <a:schemeClr val="dk1"/>
                        </a:solidFill>
                        <a:latin typeface="Trebuchet MS" panose="020B0603020202020204"/>
                        <a:ea typeface="+mn-ea"/>
                        <a:cs typeface="+mn-cs"/>
                      </a:endParaRPr>
                    </a:p>
                  </a:txBody>
                  <a:tcPr marL="51743" marR="51743" marT="0" marB="0" anchor="ctr"/>
                </a:tc>
              </a:tr>
              <a:tr h="395795">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rPr>
                        <a:t>Technical assistance to develop new NGN regulations or implementation methods</a:t>
                      </a:r>
                      <a:endParaRPr lang="en-US" sz="1600" b="0" kern="1200" dirty="0">
                        <a:solidFill>
                          <a:schemeClr val="tx1"/>
                        </a:solidFill>
                        <a:latin typeface="Trebuchet MS" panose="020B0603020202020204"/>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a:t>Yes</a:t>
                      </a:r>
                      <a:endParaRPr lang="en-US" sz="1600" b="0" kern="1200">
                        <a:solidFill>
                          <a:schemeClr val="dk1"/>
                        </a:solidFill>
                        <a:latin typeface="Trebuchet MS" panose="020B0603020202020204"/>
                        <a:ea typeface="+mn-ea"/>
                        <a:cs typeface="+mn-cs"/>
                      </a:endParaRPr>
                    </a:p>
                  </a:txBody>
                  <a:tcPr marL="51743" marR="51743" marT="0" marB="0" anchor="ctr"/>
                </a:tc>
              </a:tr>
              <a:tr h="251684">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rPr>
                        <a:t>Training / Capacity in NGN regulation</a:t>
                      </a:r>
                      <a:endParaRPr lang="en-US" sz="1600" b="0" kern="1200" dirty="0">
                        <a:solidFill>
                          <a:schemeClr val="tx1"/>
                        </a:solidFill>
                        <a:latin typeface="Trebuchet MS" panose="020B0603020202020204"/>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a:t>Yes</a:t>
                      </a:r>
                      <a:endParaRPr lang="en-US" sz="1600" b="0" kern="1200">
                        <a:solidFill>
                          <a:schemeClr val="dk1"/>
                        </a:solidFill>
                        <a:latin typeface="Trebuchet MS" panose="020B0603020202020204"/>
                        <a:ea typeface="+mn-ea"/>
                        <a:cs typeface="+mn-cs"/>
                      </a:endParaRPr>
                    </a:p>
                  </a:txBody>
                  <a:tcPr marL="51743" marR="51743" marT="0" marB="0" anchor="ctr"/>
                </a:tc>
              </a:tr>
              <a:tr h="30691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rPr>
                        <a:t>Training / Capacity in spectrum management</a:t>
                      </a:r>
                      <a:endParaRPr lang="en-US" sz="1600" b="0" kern="1200" dirty="0">
                        <a:solidFill>
                          <a:schemeClr val="tx1"/>
                        </a:solidFill>
                        <a:latin typeface="Trebuchet MS" panose="020B0603020202020204"/>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a:t>Yes</a:t>
                      </a:r>
                      <a:endParaRPr lang="en-US" sz="1600" b="0" kern="1200">
                        <a:solidFill>
                          <a:schemeClr val="dk1"/>
                        </a:solidFill>
                        <a:latin typeface="Trebuchet MS" panose="020B0603020202020204"/>
                        <a:ea typeface="+mn-ea"/>
                        <a:cs typeface="+mn-cs"/>
                      </a:endParaRPr>
                    </a:p>
                  </a:txBody>
                  <a:tcPr marL="51743" marR="51743" marT="0" marB="0" anchor="ctr"/>
                </a:tc>
              </a:tr>
              <a:tr h="251684">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rPr>
                        <a:t>Training / Capacity in USF management</a:t>
                      </a:r>
                      <a:endParaRPr lang="en-US" sz="1600" b="0" kern="1200" dirty="0">
                        <a:solidFill>
                          <a:schemeClr val="tx1"/>
                        </a:solidFill>
                        <a:latin typeface="Trebuchet MS" panose="020B0603020202020204"/>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a:t>Yes</a:t>
                      </a:r>
                      <a:endParaRPr lang="en-US" sz="1600" b="0" kern="1200">
                        <a:solidFill>
                          <a:schemeClr val="dk1"/>
                        </a:solidFill>
                        <a:latin typeface="Trebuchet MS" panose="020B0603020202020204"/>
                        <a:ea typeface="+mn-ea"/>
                        <a:cs typeface="+mn-cs"/>
                      </a:endParaRPr>
                    </a:p>
                  </a:txBody>
                  <a:tcPr marL="51743" marR="51743" marT="0" marB="0" anchor="ctr"/>
                </a:tc>
              </a:tr>
              <a:tr h="251684">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rPr>
                        <a:t>Technical assistance (TA) to set up the USF</a:t>
                      </a:r>
                      <a:endParaRPr lang="en-US" sz="1600" b="0" kern="1200" dirty="0">
                        <a:solidFill>
                          <a:schemeClr val="tx1"/>
                        </a:solidFill>
                        <a:latin typeface="Trebuchet MS" panose="020B0603020202020204"/>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t>Yes</a:t>
                      </a:r>
                      <a:endParaRPr lang="en-US" sz="1600" b="0" kern="1200" dirty="0">
                        <a:solidFill>
                          <a:schemeClr val="dk1"/>
                        </a:solidFill>
                        <a:latin typeface="Trebuchet MS" panose="020B0603020202020204"/>
                        <a:ea typeface="+mn-ea"/>
                        <a:cs typeface="+mn-cs"/>
                      </a:endParaRPr>
                    </a:p>
                  </a:txBody>
                  <a:tcPr marL="51743" marR="51743" marT="0" marB="0" anchor="ctr"/>
                </a:tc>
              </a:tr>
              <a:tr h="326918">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rPr>
                        <a:t>Develop better data gathering capacity on key NBP related indicators</a:t>
                      </a:r>
                      <a:endParaRPr lang="en-US" sz="1600" b="0" kern="1200" dirty="0">
                        <a:solidFill>
                          <a:schemeClr val="tx1"/>
                        </a:solidFill>
                        <a:latin typeface="Trebuchet MS" panose="020B0603020202020204"/>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t>Yes</a:t>
                      </a:r>
                      <a:endParaRPr lang="en-US" sz="1600" b="0" kern="1200" dirty="0">
                        <a:solidFill>
                          <a:schemeClr val="dk1"/>
                        </a:solidFill>
                        <a:latin typeface="Trebuchet MS" panose="020B0603020202020204"/>
                        <a:ea typeface="+mn-ea"/>
                        <a:cs typeface="+mn-cs"/>
                      </a:endParaRPr>
                    </a:p>
                  </a:txBody>
                  <a:tcPr marL="51743" marR="51743" marT="0" marB="0" anchor="ctr"/>
                </a:tc>
              </a:tr>
              <a:tr h="503367">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rPr>
                        <a:t>Specific support for demand project design (e-education, OLPF or OLPC, e-government)</a:t>
                      </a:r>
                      <a:endParaRPr lang="en-US" sz="1600" b="0" kern="1200" dirty="0">
                        <a:solidFill>
                          <a:schemeClr val="tx1"/>
                        </a:solidFill>
                        <a:latin typeface="Trebuchet MS" panose="020B0603020202020204"/>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t>Yes</a:t>
                      </a:r>
                      <a:endParaRPr lang="en-US" sz="1600" b="0" kern="1200" dirty="0">
                        <a:solidFill>
                          <a:schemeClr val="dk1"/>
                        </a:solidFill>
                        <a:latin typeface="Trebuchet MS" panose="020B0603020202020204"/>
                        <a:ea typeface="+mn-ea"/>
                        <a:cs typeface="+mn-cs"/>
                      </a:endParaRPr>
                    </a:p>
                  </a:txBody>
                  <a:tcPr marL="51743" marR="51743" marT="0" marB="0" anchor="ctr"/>
                </a:tc>
              </a:tr>
              <a:tr h="251684">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rPr>
                        <a:t>Sharing best practices on NBP and USF</a:t>
                      </a:r>
                      <a:endParaRPr lang="en-US" sz="1600" b="0" kern="1200" dirty="0">
                        <a:solidFill>
                          <a:schemeClr val="tx1"/>
                        </a:solidFill>
                        <a:latin typeface="Trebuchet MS" panose="020B0603020202020204"/>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t>Yes</a:t>
                      </a:r>
                      <a:endParaRPr lang="en-US" sz="1600" b="0" kern="1200" dirty="0">
                        <a:solidFill>
                          <a:schemeClr val="dk1"/>
                        </a:solidFill>
                        <a:latin typeface="Trebuchet MS" panose="020B0603020202020204"/>
                        <a:ea typeface="+mn-ea"/>
                        <a:cs typeface="+mn-cs"/>
                      </a:endParaRPr>
                    </a:p>
                  </a:txBody>
                  <a:tcPr marL="51743" marR="51743" marT="0" marB="0" anchor="ctr"/>
                </a:tc>
              </a:tr>
              <a:tr h="326918">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rPr>
                        <a:t>Policy or project design to ensure additional international bandwidth </a:t>
                      </a:r>
                      <a:endParaRPr lang="en-US" sz="1600" b="0" kern="1200" dirty="0">
                        <a:solidFill>
                          <a:schemeClr val="tx1"/>
                        </a:solidFill>
                        <a:latin typeface="Trebuchet MS" panose="020B0603020202020204"/>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t>Yes</a:t>
                      </a:r>
                      <a:endParaRPr lang="en-US" sz="1600" b="0" kern="1200" dirty="0">
                        <a:solidFill>
                          <a:schemeClr val="dk1"/>
                        </a:solidFill>
                        <a:latin typeface="Trebuchet MS" panose="020B0603020202020204"/>
                        <a:ea typeface="+mn-ea"/>
                        <a:cs typeface="+mn-cs"/>
                      </a:endParaRPr>
                    </a:p>
                  </a:txBody>
                  <a:tcPr marL="51743" marR="51743" marT="0" marB="0" anchor="ctr"/>
                </a:tc>
              </a:tr>
              <a:tr h="109451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rPr>
                        <a:t>Technical assistance to develop joint projects (as using USF for regional project either in supply side, interconnecting neighbouring countries, or demand side such as: disaster planning and recovery; cyber security and incident response co-ordination)</a:t>
                      </a:r>
                      <a:endParaRPr lang="en-US" sz="1600" b="0" kern="1200" dirty="0">
                        <a:solidFill>
                          <a:schemeClr val="tx1"/>
                        </a:solidFill>
                        <a:latin typeface="Trebuchet MS" panose="020B0603020202020204"/>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t>Yes</a:t>
                      </a:r>
                      <a:endParaRPr lang="en-US" sz="1600" b="0" kern="1200" dirty="0">
                        <a:solidFill>
                          <a:schemeClr val="dk1"/>
                        </a:solidFill>
                        <a:latin typeface="Trebuchet MS" panose="020B0603020202020204"/>
                        <a:ea typeface="+mn-ea"/>
                        <a:cs typeface="+mn-cs"/>
                      </a:endParaRPr>
                    </a:p>
                  </a:txBody>
                  <a:tcPr marL="51743" marR="51743" marT="0" marB="0" anchor="ctr"/>
                </a:tc>
              </a:tr>
            </a:tbl>
          </a:graphicData>
        </a:graphic>
      </p:graphicFrame>
    </p:spTree>
    <p:extLst>
      <p:ext uri="{BB962C8B-B14F-4D97-AF65-F5344CB8AC3E}">
        <p14:creationId xmlns:p14="http://schemas.microsoft.com/office/powerpoint/2010/main" val="36227602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BIIPAC Recommendations</a:t>
            </a:r>
            <a:endParaRPr lang="en-US" dirty="0"/>
          </a:p>
        </p:txBody>
      </p:sp>
      <p:sp>
        <p:nvSpPr>
          <p:cNvPr id="3" name="Content Placeholder 2"/>
          <p:cNvSpPr>
            <a:spLocks noGrp="1"/>
          </p:cNvSpPr>
          <p:nvPr>
            <p:ph idx="1"/>
          </p:nvPr>
        </p:nvSpPr>
        <p:spPr>
          <a:xfrm>
            <a:off x="1097280" y="1845734"/>
            <a:ext cx="10058400" cy="4413398"/>
          </a:xfrm>
        </p:spPr>
        <p:txBody>
          <a:bodyPr>
            <a:normAutofit lnSpcReduction="10000"/>
          </a:bodyPr>
          <a:lstStyle/>
          <a:p>
            <a:r>
              <a:rPr lang="en-US" b="1" dirty="0" smtClean="0"/>
              <a:t>Facilitate the expansion of broadband infrastructure </a:t>
            </a:r>
            <a:r>
              <a:rPr lang="en-US" dirty="0" smtClean="0"/>
              <a:t>through </a:t>
            </a:r>
          </a:p>
          <a:p>
            <a:pPr lvl="1"/>
            <a:r>
              <a:rPr lang="en-US" dirty="0" smtClean="0"/>
              <a:t>incentivizing the provision of broadband with technologies such as WIMAX </a:t>
            </a:r>
            <a:r>
              <a:rPr lang="en-US" dirty="0"/>
              <a:t>and satellite to cover areas where population density and geography preclude the use of fixed </a:t>
            </a:r>
            <a:r>
              <a:rPr lang="en-US" dirty="0" smtClean="0"/>
              <a:t>technology</a:t>
            </a:r>
          </a:p>
          <a:p>
            <a:pPr lvl="1"/>
            <a:r>
              <a:rPr lang="en-US" dirty="0" smtClean="0"/>
              <a:t>Imposing policies such as Local Loop Unbundling (LLU) on incumbent provider</a:t>
            </a:r>
          </a:p>
          <a:p>
            <a:r>
              <a:rPr lang="en-US" b="1" dirty="0" smtClean="0"/>
              <a:t>Minimize the hindrance of high price </a:t>
            </a:r>
            <a:r>
              <a:rPr lang="en-US" dirty="0" smtClean="0"/>
              <a:t>to increased penetration and use by</a:t>
            </a:r>
          </a:p>
          <a:p>
            <a:pPr lvl="1"/>
            <a:r>
              <a:rPr lang="en-US" dirty="0" smtClean="0"/>
              <a:t>Establish </a:t>
            </a:r>
            <a:r>
              <a:rPr lang="en-US" dirty="0"/>
              <a:t>new </a:t>
            </a:r>
            <a:r>
              <a:rPr lang="en-US" dirty="0" smtClean="0"/>
              <a:t>carrier international </a:t>
            </a:r>
            <a:r>
              <a:rPr lang="en-US" dirty="0"/>
              <a:t>connections to provide decreased international bandwidth prices </a:t>
            </a:r>
            <a:r>
              <a:rPr lang="en-US" dirty="0" smtClean="0"/>
              <a:t>that will contribute </a:t>
            </a:r>
            <a:r>
              <a:rPr lang="en-US" dirty="0"/>
              <a:t>to lower </a:t>
            </a:r>
            <a:r>
              <a:rPr lang="en-US" dirty="0" smtClean="0"/>
              <a:t>pricing</a:t>
            </a:r>
          </a:p>
          <a:p>
            <a:pPr lvl="1"/>
            <a:r>
              <a:rPr lang="en-US" dirty="0" smtClean="0"/>
              <a:t>The implementation </a:t>
            </a:r>
            <a:r>
              <a:rPr lang="en-US" dirty="0"/>
              <a:t>of a universal broadband tariff to low incomes family, which could be partially </a:t>
            </a:r>
            <a:r>
              <a:rPr lang="en-US" dirty="0" smtClean="0"/>
              <a:t>subsidized </a:t>
            </a:r>
            <a:r>
              <a:rPr lang="en-US" dirty="0"/>
              <a:t>by the government or could be based on broadband operators cost </a:t>
            </a:r>
            <a:r>
              <a:rPr lang="en-US" dirty="0" smtClean="0"/>
              <a:t>accountancy</a:t>
            </a:r>
          </a:p>
          <a:p>
            <a:pPr lvl="1"/>
            <a:r>
              <a:rPr lang="en-US" dirty="0" smtClean="0"/>
              <a:t>Provide for the reducing or subsidizing the cost of consumer devices </a:t>
            </a:r>
          </a:p>
          <a:p>
            <a:r>
              <a:rPr lang="en-US" b="1" dirty="0" smtClean="0"/>
              <a:t>Complete the ICT sector enabling legislation, enacting regulations to implement aspects of the Telecommunications Act</a:t>
            </a:r>
          </a:p>
          <a:p>
            <a:pPr lvl="2"/>
            <a:r>
              <a:rPr lang="en-US" sz="1800" dirty="0" smtClean="0"/>
              <a:t>Enact legislation to address consumer </a:t>
            </a:r>
            <a:r>
              <a:rPr lang="en-US" sz="1800" dirty="0"/>
              <a:t>protection areas such as privacy, data protection, cybercrime, and interception of </a:t>
            </a:r>
            <a:r>
              <a:rPr lang="en-US" sz="1800" dirty="0" smtClean="0"/>
              <a:t>communications</a:t>
            </a:r>
          </a:p>
        </p:txBody>
      </p:sp>
    </p:spTree>
    <p:extLst>
      <p:ext uri="{BB962C8B-B14F-4D97-AF65-F5344CB8AC3E}">
        <p14:creationId xmlns:p14="http://schemas.microsoft.com/office/powerpoint/2010/main" val="3756227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p>
        </p:txBody>
      </p:sp>
      <p:sp>
        <p:nvSpPr>
          <p:cNvPr id="3" name="Content Placeholder 2"/>
          <p:cNvSpPr>
            <a:spLocks noGrp="1"/>
          </p:cNvSpPr>
          <p:nvPr>
            <p:ph idx="1"/>
          </p:nvPr>
        </p:nvSpPr>
        <p:spPr/>
        <p:txBody>
          <a:bodyPr>
            <a:normAutofit/>
          </a:bodyPr>
          <a:lstStyle/>
          <a:p>
            <a:r>
              <a:rPr lang="en-US" b="1" dirty="0" smtClean="0"/>
              <a:t>Enhance the regulatory and legislative framework</a:t>
            </a:r>
          </a:p>
          <a:p>
            <a:pPr lvl="1"/>
            <a:r>
              <a:rPr lang="en-US" dirty="0" smtClean="0"/>
              <a:t>Use </a:t>
            </a:r>
            <a:r>
              <a:rPr lang="en-US" dirty="0"/>
              <a:t>HIPCAR draft model legislation to effect legislation on tariffs &amp; pricing, competitive safeguards, and spectrum </a:t>
            </a:r>
            <a:r>
              <a:rPr lang="en-US" dirty="0" smtClean="0"/>
              <a:t>management</a:t>
            </a:r>
          </a:p>
          <a:p>
            <a:pPr lvl="1"/>
            <a:r>
              <a:rPr lang="en-US" dirty="0" smtClean="0"/>
              <a:t>Complete </a:t>
            </a:r>
            <a:r>
              <a:rPr lang="en-US" dirty="0"/>
              <a:t>the legislation for effecting US through development of Regulations and operationalize a </a:t>
            </a:r>
            <a:r>
              <a:rPr lang="en-US" dirty="0" smtClean="0"/>
              <a:t>USF</a:t>
            </a:r>
          </a:p>
          <a:p>
            <a:pPr lvl="1"/>
            <a:r>
              <a:rPr lang="en-US" dirty="0"/>
              <a:t>R</a:t>
            </a:r>
            <a:r>
              <a:rPr lang="en-US" dirty="0" smtClean="0"/>
              <a:t>evise </a:t>
            </a:r>
            <a:r>
              <a:rPr lang="en-US" dirty="0"/>
              <a:t>the Interconnection framework to facilitate transparent interconnection between broadband networks and unrestricted access to facilities and customers; </a:t>
            </a:r>
            <a:endParaRPr lang="en-US" dirty="0" smtClean="0"/>
          </a:p>
          <a:p>
            <a:pPr lvl="1"/>
            <a:r>
              <a:rPr lang="en-US" dirty="0" smtClean="0"/>
              <a:t>Include </a:t>
            </a:r>
            <a:r>
              <a:rPr lang="en-US" dirty="0"/>
              <a:t>coverage requirements in the licensing framework.</a:t>
            </a:r>
          </a:p>
          <a:p>
            <a:r>
              <a:rPr lang="en-US" b="1" dirty="0" smtClean="0"/>
              <a:t>Develop a NBP</a:t>
            </a:r>
            <a:r>
              <a:rPr lang="en-US" dirty="0" smtClean="0"/>
              <a:t> that </a:t>
            </a:r>
            <a:r>
              <a:rPr lang="en-US" dirty="0"/>
              <a:t>establishes the Policy and measurable objectives, for example with respect to improving the </a:t>
            </a:r>
            <a:r>
              <a:rPr lang="en-US" dirty="0" smtClean="0"/>
              <a:t>3.1% average </a:t>
            </a:r>
            <a:r>
              <a:rPr lang="en-US" dirty="0"/>
              <a:t>penetration to a specific </a:t>
            </a:r>
            <a:r>
              <a:rPr lang="en-US" dirty="0" smtClean="0"/>
              <a:t>target in a time target</a:t>
            </a:r>
            <a:endParaRPr lang="en-US" dirty="0"/>
          </a:p>
          <a:p>
            <a:r>
              <a:rPr lang="en-US" b="1" dirty="0"/>
              <a:t>E</a:t>
            </a:r>
            <a:r>
              <a:rPr lang="en-US" b="1" dirty="0" smtClean="0"/>
              <a:t>ffective </a:t>
            </a:r>
            <a:r>
              <a:rPr lang="en-US" b="1" dirty="0"/>
              <a:t>Governance structure </a:t>
            </a:r>
            <a:r>
              <a:rPr lang="en-US" b="1" dirty="0" smtClean="0"/>
              <a:t>for implementation of </a:t>
            </a:r>
            <a:r>
              <a:rPr lang="en-US" b="1" dirty="0"/>
              <a:t>Policies and </a:t>
            </a:r>
            <a:r>
              <a:rPr lang="en-US" b="1" dirty="0" smtClean="0"/>
              <a:t>NBP</a:t>
            </a:r>
          </a:p>
          <a:p>
            <a:pPr lvl="1"/>
            <a:r>
              <a:rPr lang="en-US" dirty="0" smtClean="0"/>
              <a:t>Establish a </a:t>
            </a:r>
            <a:r>
              <a:rPr lang="en-US" dirty="0"/>
              <a:t>converged ICT regulator incorporating broadcast, TV and telecommunications </a:t>
            </a:r>
          </a:p>
          <a:p>
            <a:pPr lvl="1"/>
            <a:r>
              <a:rPr lang="en-US" dirty="0" smtClean="0"/>
              <a:t>Establish a </a:t>
            </a:r>
            <a:r>
              <a:rPr lang="en-US" dirty="0"/>
              <a:t>Policy Unit reporting to the Minister </a:t>
            </a:r>
            <a:r>
              <a:rPr lang="en-US" dirty="0" smtClean="0"/>
              <a:t>to </a:t>
            </a:r>
            <a:r>
              <a:rPr lang="en-US" dirty="0"/>
              <a:t>develop and implement the NBP</a:t>
            </a:r>
          </a:p>
        </p:txBody>
      </p:sp>
    </p:spTree>
    <p:extLst>
      <p:ext uri="{BB962C8B-B14F-4D97-AF65-F5344CB8AC3E}">
        <p14:creationId xmlns:p14="http://schemas.microsoft.com/office/powerpoint/2010/main" val="28199793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JAMAICA </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8564880" y="2626995"/>
            <a:ext cx="2590800" cy="1762125"/>
          </a:xfrm>
          <a:prstGeom prst="rect">
            <a:avLst/>
          </a:prstGeom>
        </p:spPr>
      </p:pic>
    </p:spTree>
    <p:extLst>
      <p:ext uri="{BB962C8B-B14F-4D97-AF65-F5344CB8AC3E}">
        <p14:creationId xmlns:p14="http://schemas.microsoft.com/office/powerpoint/2010/main" val="3457419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Potential of Broadband</a:t>
            </a:r>
            <a:endParaRPr lang="en-US" dirty="0"/>
          </a:p>
        </p:txBody>
      </p:sp>
      <p:sp>
        <p:nvSpPr>
          <p:cNvPr id="5" name="Content Placeholder 4"/>
          <p:cNvSpPr>
            <a:spLocks noGrp="1"/>
          </p:cNvSpPr>
          <p:nvPr>
            <p:ph idx="1"/>
          </p:nvPr>
        </p:nvSpPr>
        <p:spPr>
          <a:xfrm>
            <a:off x="1097280" y="1845733"/>
            <a:ext cx="10058400" cy="4362561"/>
          </a:xfrm>
        </p:spPr>
        <p:txBody>
          <a:bodyPr>
            <a:normAutofit lnSpcReduction="10000"/>
          </a:bodyPr>
          <a:lstStyle/>
          <a:p>
            <a:r>
              <a:rPr lang="en-US" dirty="0"/>
              <a:t>Broadband </a:t>
            </a:r>
            <a:endParaRPr lang="en-US" dirty="0" smtClean="0"/>
          </a:p>
          <a:p>
            <a:pPr lvl="1"/>
            <a:r>
              <a:rPr lang="en-US" dirty="0" smtClean="0"/>
              <a:t>Is </a:t>
            </a:r>
            <a:r>
              <a:rPr lang="en-US" dirty="0"/>
              <a:t>seen as a general purpose technology (GPT) that supports the entire economy </a:t>
            </a:r>
            <a:endParaRPr lang="en-US" dirty="0" smtClean="0"/>
          </a:p>
          <a:p>
            <a:pPr lvl="1"/>
            <a:r>
              <a:rPr lang="en-US" dirty="0" smtClean="0"/>
              <a:t>Has </a:t>
            </a:r>
            <a:r>
              <a:rPr lang="en-US" dirty="0"/>
              <a:t>a multiplier effect on economic components </a:t>
            </a:r>
            <a:r>
              <a:rPr lang="en-US" dirty="0" smtClean="0"/>
              <a:t>- </a:t>
            </a:r>
            <a:r>
              <a:rPr lang="en-US" dirty="0"/>
              <a:t>GDP, productivity and employment</a:t>
            </a:r>
          </a:p>
          <a:p>
            <a:r>
              <a:rPr lang="en-US" dirty="0" smtClean="0"/>
              <a:t>Importance of broadband to economies and society has been highlighted by a ramping up of work in recent years by agencies such as IDB, UN, World Bank</a:t>
            </a:r>
          </a:p>
          <a:p>
            <a:r>
              <a:rPr lang="en-US" dirty="0"/>
              <a:t>Much of the research and projects related to broadband had been focused on the developed countries</a:t>
            </a:r>
          </a:p>
          <a:p>
            <a:r>
              <a:rPr lang="en-US" dirty="0" smtClean="0"/>
              <a:t>IDB </a:t>
            </a:r>
            <a:r>
              <a:rPr lang="en-US" dirty="0"/>
              <a:t>did an econometric study of 26 countries in the Latin America and the Caribbean region (LAC</a:t>
            </a:r>
            <a:r>
              <a:rPr lang="en-US" dirty="0" smtClean="0"/>
              <a:t>), 2003-09 </a:t>
            </a:r>
            <a:r>
              <a:rPr lang="en-US" dirty="0"/>
              <a:t>which </a:t>
            </a:r>
            <a:r>
              <a:rPr lang="en-US" dirty="0" smtClean="0"/>
              <a:t>showed:</a:t>
            </a:r>
          </a:p>
          <a:p>
            <a:pPr lvl="1"/>
            <a:r>
              <a:rPr lang="en-US" dirty="0" smtClean="0"/>
              <a:t>that </a:t>
            </a:r>
            <a:r>
              <a:rPr lang="en-US" dirty="0"/>
              <a:t>a 10% increase in broadband would provide a corresponding 3.2% and 2.6% increase in GDP and productivity </a:t>
            </a:r>
            <a:r>
              <a:rPr lang="en-US" dirty="0" smtClean="0"/>
              <a:t>respectively </a:t>
            </a:r>
            <a:r>
              <a:rPr lang="en-US" dirty="0"/>
              <a:t>and generate some 67,016 jobs </a:t>
            </a:r>
            <a:endParaRPr lang="en-US" dirty="0" smtClean="0"/>
          </a:p>
          <a:p>
            <a:pPr lvl="1"/>
            <a:r>
              <a:rPr lang="en-US" dirty="0" smtClean="0"/>
              <a:t>a </a:t>
            </a:r>
            <a:r>
              <a:rPr lang="en-US" dirty="0" err="1"/>
              <a:t>favourable</a:t>
            </a:r>
            <a:r>
              <a:rPr lang="en-US" dirty="0"/>
              <a:t> relationship between broadband penetration and the multiplier in that the higher the penetration rate the greater the multiplier for GDP, employment and productivity</a:t>
            </a:r>
            <a:r>
              <a:rPr lang="en-US" dirty="0" smtClean="0"/>
              <a:t>.</a:t>
            </a:r>
            <a:r>
              <a:rPr lang="en-US" dirty="0"/>
              <a:t> (</a:t>
            </a:r>
            <a:r>
              <a:rPr lang="en-US" dirty="0" err="1"/>
              <a:t>García</a:t>
            </a:r>
            <a:r>
              <a:rPr lang="en-US" dirty="0"/>
              <a:t> </a:t>
            </a:r>
            <a:r>
              <a:rPr lang="en-US" dirty="0" err="1"/>
              <a:t>Zaballos</a:t>
            </a:r>
            <a:r>
              <a:rPr lang="en-US" dirty="0"/>
              <a:t> &amp; </a:t>
            </a:r>
            <a:r>
              <a:rPr lang="en-US" dirty="0" err="1"/>
              <a:t>López</a:t>
            </a:r>
            <a:r>
              <a:rPr lang="en-US" dirty="0"/>
              <a:t>-Rivas, 2012) </a:t>
            </a:r>
          </a:p>
        </p:txBody>
      </p:sp>
    </p:spTree>
    <p:extLst>
      <p:ext uri="{BB962C8B-B14F-4D97-AF65-F5344CB8AC3E}">
        <p14:creationId xmlns:p14="http://schemas.microsoft.com/office/powerpoint/2010/main" val="28896053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8054445"/>
              </p:ext>
            </p:extLst>
          </p:nvPr>
        </p:nvGraphicFramePr>
        <p:xfrm>
          <a:off x="2235199" y="1866903"/>
          <a:ext cx="6281479" cy="3580856"/>
        </p:xfrm>
        <a:graphic>
          <a:graphicData uri="http://schemas.openxmlformats.org/drawingml/2006/table">
            <a:tbl>
              <a:tblPr firstRow="1" firstCol="1" bandRow="1">
                <a:tableStyleId>{3C2FFA5D-87B4-456A-9821-1D502468CF0F}</a:tableStyleId>
              </a:tblPr>
              <a:tblGrid>
                <a:gridCol w="4964395"/>
                <a:gridCol w="1317084"/>
              </a:tblGrid>
              <a:tr h="329102">
                <a:tc>
                  <a:txBody>
                    <a:bodyPr/>
                    <a:lstStyle/>
                    <a:p>
                      <a:pPr marL="0" marR="0" algn="l" defTabSz="914400" rtl="0" eaLnBrk="1" latinLnBrk="0" hangingPunct="1">
                        <a:lnSpc>
                          <a:spcPct val="150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Jamaica</a:t>
                      </a:r>
                    </a:p>
                  </a:txBody>
                  <a:tcPr marL="68580" marR="68580" marT="0" marB="0"/>
                </a:tc>
              </a:tr>
              <a:tr h="329102">
                <a:tc>
                  <a:txBody>
                    <a:bodyPr/>
                    <a:lstStyle/>
                    <a:p>
                      <a:pPr marL="0" marR="0" algn="l" defTabSz="914400" rtl="0" eaLnBrk="1" latinLnBrk="0" hangingPunct="1">
                        <a:lnSpc>
                          <a:spcPct val="150000"/>
                        </a:lnSpc>
                        <a:spcBef>
                          <a:spcPts val="0"/>
                        </a:spcBef>
                        <a:spcAft>
                          <a:spcPts val="0"/>
                        </a:spcAft>
                      </a:pPr>
                      <a:r>
                        <a:rPr lang="en-US" sz="1600" b="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Broadband Development Index (IDBA) </a:t>
                      </a:r>
                      <a:r>
                        <a:rPr lang="en-US" sz="16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Rank (</a:t>
                      </a:r>
                      <a:r>
                        <a:rPr lang="en-US" sz="1600" b="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Americas)</a:t>
                      </a:r>
                      <a:r>
                        <a:rPr lang="en-US" sz="1600" b="0" kern="1200" baseline="340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b="0" kern="1200" baseline="340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13th (4.37)</a:t>
                      </a:r>
                    </a:p>
                  </a:txBody>
                  <a:tcPr marL="68580" marR="68580" marT="0" marB="0"/>
                </a:tc>
              </a:tr>
              <a:tr h="32910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b="0" dirty="0" smtClean="0">
                          <a:effectLst/>
                        </a:rPr>
                        <a:t>UN e-Government</a:t>
                      </a:r>
                      <a:r>
                        <a:rPr lang="en-US" sz="1600" b="0" baseline="0" dirty="0" smtClean="0">
                          <a:effectLst/>
                        </a:rPr>
                        <a:t> Development Index (</a:t>
                      </a:r>
                      <a:r>
                        <a:rPr lang="en-US" sz="1600" b="0" dirty="0" smtClean="0">
                          <a:effectLst/>
                        </a:rPr>
                        <a:t>EGDI) (overall)</a:t>
                      </a:r>
                      <a:r>
                        <a:rPr lang="en-US" sz="1600" b="0" baseline="32000" dirty="0" smtClean="0">
                          <a:effectLst/>
                        </a:rPr>
                        <a:t>2</a:t>
                      </a:r>
                      <a:endParaRPr lang="en-US" sz="1600" b="0" baseline="3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109th </a:t>
                      </a:r>
                    </a:p>
                  </a:txBody>
                  <a:tcPr marL="68580" marR="68580" marT="0" marB="0"/>
                </a:tc>
              </a:tr>
              <a:tr h="329102">
                <a:tc>
                  <a:txBody>
                    <a:bodyPr/>
                    <a:lstStyle/>
                    <a:p>
                      <a:pPr marL="0" marR="0" algn="l" defTabSz="914400" rtl="0" eaLnBrk="1" latinLnBrk="0" hangingPunct="1">
                        <a:lnSpc>
                          <a:spcPct val="150000"/>
                        </a:lnSpc>
                        <a:spcBef>
                          <a:spcPts val="0"/>
                        </a:spcBef>
                        <a:spcAft>
                          <a:spcPts val="0"/>
                        </a:spcAft>
                      </a:pPr>
                      <a:r>
                        <a:rPr lang="en-US" sz="16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IDI </a:t>
                      </a:r>
                      <a:r>
                        <a:rPr lang="en-US" sz="1600" b="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Rank</a:t>
                      </a:r>
                      <a:r>
                        <a:rPr lang="en-US" sz="1600" b="0" kern="1200" baseline="340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b="0" kern="1200" baseline="340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105th </a:t>
                      </a:r>
                    </a:p>
                  </a:txBody>
                  <a:tcPr marL="68580" marR="68580" marT="0" marB="0"/>
                </a:tc>
              </a:tr>
              <a:tr h="329102">
                <a:tc>
                  <a:txBody>
                    <a:bodyPr/>
                    <a:lstStyle/>
                    <a:p>
                      <a:pPr marL="0" marR="0" algn="l" defTabSz="914400" rtl="0" eaLnBrk="1" latinLnBrk="0" hangingPunct="1">
                        <a:lnSpc>
                          <a:spcPct val="150000"/>
                        </a:lnSpc>
                        <a:spcBef>
                          <a:spcPts val="0"/>
                        </a:spcBef>
                        <a:spcAft>
                          <a:spcPts val="0"/>
                        </a:spcAft>
                      </a:pPr>
                      <a:r>
                        <a:rPr lang="en-US" sz="16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Percentage of households with </a:t>
                      </a:r>
                      <a:r>
                        <a:rPr lang="en-US" sz="1600" b="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Internet</a:t>
                      </a:r>
                      <a:r>
                        <a:rPr lang="en-US" sz="1600" b="0" kern="1200" baseline="340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600" b="0" kern="1200" baseline="340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25.7%</a:t>
                      </a:r>
                      <a:endPar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9102">
                <a:tc>
                  <a:txBody>
                    <a:bodyPr/>
                    <a:lstStyle/>
                    <a:p>
                      <a:pPr marL="0" marR="0" algn="l" defTabSz="914400" rtl="0" eaLnBrk="1" latinLnBrk="0" hangingPunct="1">
                        <a:lnSpc>
                          <a:spcPct val="150000"/>
                        </a:lnSpc>
                        <a:spcBef>
                          <a:spcPts val="0"/>
                        </a:spcBef>
                        <a:spcAft>
                          <a:spcPts val="0"/>
                        </a:spcAft>
                      </a:pPr>
                      <a:r>
                        <a:rPr lang="en-US" sz="16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Percentage of individuals using </a:t>
                      </a:r>
                      <a:r>
                        <a:rPr lang="en-US" sz="1600" b="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Internet</a:t>
                      </a:r>
                      <a:r>
                        <a:rPr lang="en-US" sz="1600" b="0" kern="1200" baseline="340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6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40.5%</a:t>
                      </a:r>
                      <a:endPar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8365">
                <a:tc>
                  <a:txBody>
                    <a:bodyPr/>
                    <a:lstStyle/>
                    <a:p>
                      <a:pPr marL="0" marR="0" algn="l" defTabSz="914400" rtl="0" eaLnBrk="1" latinLnBrk="0" hangingPunct="1">
                        <a:lnSpc>
                          <a:spcPct val="150000"/>
                        </a:lnSpc>
                        <a:spcBef>
                          <a:spcPts val="0"/>
                        </a:spcBef>
                        <a:spcAft>
                          <a:spcPts val="0"/>
                        </a:spcAft>
                      </a:pPr>
                      <a:r>
                        <a:rPr lang="en-US" sz="16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Fixed broadband subscriptions per 100 </a:t>
                      </a:r>
                      <a:r>
                        <a:rPr lang="en-US" sz="1600" b="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inhabitants</a:t>
                      </a:r>
                      <a:r>
                        <a:rPr lang="en-US" sz="1600" b="0" kern="1200" baseline="340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6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5.4</a:t>
                      </a:r>
                    </a:p>
                  </a:txBody>
                  <a:tcPr marL="68580" marR="68580" marT="0" marB="0"/>
                </a:tc>
              </a:tr>
              <a:tr h="668815">
                <a:tc>
                  <a:txBody>
                    <a:bodyPr/>
                    <a:lstStyle/>
                    <a:p>
                      <a:pPr marL="0" marR="0" algn="l" defTabSz="914400" rtl="0" eaLnBrk="1" latinLnBrk="0" hangingPunct="1">
                        <a:lnSpc>
                          <a:spcPct val="150000"/>
                        </a:lnSpc>
                        <a:spcBef>
                          <a:spcPts val="0"/>
                        </a:spcBef>
                        <a:spcAft>
                          <a:spcPts val="0"/>
                        </a:spcAft>
                      </a:pPr>
                      <a:r>
                        <a:rPr lang="en-US" sz="16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Active mobile broadband subscriptions per 100 </a:t>
                      </a:r>
                      <a:r>
                        <a:rPr lang="en-US" sz="1600" b="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inhabitants</a:t>
                      </a:r>
                      <a:r>
                        <a:rPr lang="en-US" sz="1600" b="0" kern="1200" baseline="340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6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33.1</a:t>
                      </a:r>
                    </a:p>
                  </a:txBody>
                  <a:tcPr marL="68580" marR="68580" marT="0" marB="0"/>
                </a:tc>
              </a:tr>
              <a:tr h="55420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Average broadband</a:t>
                      </a:r>
                      <a:r>
                        <a:rPr lang="en-US" sz="1600" b="0" baseline="0" dirty="0" smtClean="0">
                          <a:effectLst/>
                          <a:latin typeface="Calibri" panose="020F0502020204030204" pitchFamily="34" charset="0"/>
                          <a:ea typeface="Calibri" panose="020F0502020204030204" pitchFamily="34" charset="0"/>
                          <a:cs typeface="Times New Roman" panose="02020603050405020304" pitchFamily="18" charset="0"/>
                        </a:rPr>
                        <a:t> penetration- </a:t>
                      </a:r>
                      <a:r>
                        <a:rPr lang="en-US" sz="1600" b="0" baseline="0" dirty="0" err="1" smtClean="0">
                          <a:effectLst/>
                          <a:latin typeface="Calibri" panose="020F0502020204030204" pitchFamily="34" charset="0"/>
                          <a:ea typeface="Calibri" panose="020F0502020204030204" pitchFamily="34" charset="0"/>
                          <a:cs typeface="Times New Roman" panose="02020603050405020304" pitchFamily="18" charset="0"/>
                        </a:rPr>
                        <a:t>digiLAC</a:t>
                      </a:r>
                      <a:r>
                        <a:rPr lang="en-US" sz="1600" b="0" baseline="0" dirty="0" smtClean="0">
                          <a:effectLst/>
                          <a:latin typeface="Calibri" panose="020F0502020204030204" pitchFamily="34" charset="0"/>
                          <a:ea typeface="Calibri" panose="020F0502020204030204" pitchFamily="34" charset="0"/>
                          <a:cs typeface="Times New Roman" panose="02020603050405020304" pitchFamily="18" charset="0"/>
                        </a:rPr>
                        <a:t> Component 1</a:t>
                      </a:r>
                      <a:endParaRPr lang="en-US" sz="16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15.69%</a:t>
                      </a:r>
                      <a:endPar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3157538" y="2474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687977" y="5515228"/>
            <a:ext cx="9504239"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smtClean="0">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2"/>
              </a:rPr>
              <a:t>[</a:t>
            </a:r>
            <a:r>
              <a:rPr kumimoji="0" lang="en-US" altLang="en-US" sz="1000" b="0" i="0" u="sng" strike="noStrike" cap="none" normalizeH="0" baseline="30000" dirty="0" smtClean="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2"/>
              </a:rPr>
              <a:t>1]</a:t>
            </a:r>
            <a:r>
              <a:rPr kumimoji="0" lang="en-US" altLang="en-US"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http://kp.iadb.org/DigiLAC/es/Paginas/Indice-de-Desarrollo-de-Banda-Ancha.aspx</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IDB Broadband Development Index (IDBA) ranking in the Americas reported for 2014 </a:t>
            </a:r>
            <a:endParaRPr kumimoji="0" lang="en-US" altLang="en-US" sz="11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smtClean="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4"/>
              </a:rPr>
              <a:t>[2]</a:t>
            </a:r>
            <a:r>
              <a:rPr kumimoji="0" lang="en-US" altLang="en-US"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https://publicadministration.un.org/egovkb/Portals/egovkb/Documents/un/2014-Survey/E-Gov_Complete_Survey-2014.pdf</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United Nations E-Government Survey 2014, E-Government Development Index (EGDI) </a:t>
            </a:r>
            <a:endParaRPr kumimoji="0" lang="en-US" altLang="en-US" sz="11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smtClean="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6"/>
              </a:rPr>
              <a:t>[3]</a:t>
            </a:r>
            <a:r>
              <a:rPr kumimoji="0" lang="en-US" altLang="en-US"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http://www.itu.int/en/ITU-D/Statistics/Documents/publications/misr2015/MISR2015-w5.pdf</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Measuring The Information Society Report 2015, ICT Development Index (IDI)</a:t>
            </a:r>
            <a:endParaRPr kumimoji="0" lang="en-US" altLang="en-US" sz="11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smtClean="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8"/>
              </a:rPr>
              <a:t>[4]</a:t>
            </a:r>
            <a:r>
              <a:rPr kumimoji="0" lang="en-US" altLang="en-US"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900" b="0" i="0" u="none" strike="noStrike" cap="none" normalizeH="0" baseline="0" dirty="0" smtClean="0" bmk="">
                <a:ln>
                  <a:noFill/>
                </a:ln>
                <a:solidFill>
                  <a:srgbClr val="000000"/>
                </a:solidFill>
                <a:effectLst/>
                <a:latin typeface="Calibri" panose="020F0502020204030204" pitchFamily="34" charset="0"/>
                <a:ea typeface="Calibri" panose="020F0502020204030204" pitchFamily="34" charset="0"/>
                <a:cs typeface="Calibri Light" panose="020F0302020204030204" pitchFamily="34" charset="0"/>
              </a:rPr>
              <a:t>ITU World Telecommunication/ICT Indicators database</a:t>
            </a:r>
            <a:endParaRPr kumimoji="0" lang="en-US" altLang="en-US" sz="1100" b="0" i="0" u="none" strike="noStrike" cap="none" normalizeH="0" baseline="0" dirty="0" smtClean="0" bmk="">
              <a:ln>
                <a:noFill/>
              </a:ln>
              <a:solidFill>
                <a:schemeClr val="tx1"/>
              </a:solidFill>
              <a:effectLst/>
            </a:endParaRPr>
          </a:p>
        </p:txBody>
      </p:sp>
    </p:spTree>
    <p:extLst>
      <p:ext uri="{BB962C8B-B14F-4D97-AF65-F5344CB8AC3E}">
        <p14:creationId xmlns:p14="http://schemas.microsoft.com/office/powerpoint/2010/main" val="38405196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a:t>
            </a:r>
          </a:p>
        </p:txBody>
      </p:sp>
      <p:sp>
        <p:nvSpPr>
          <p:cNvPr id="3" name="Content Placeholder 2"/>
          <p:cNvSpPr>
            <a:spLocks noGrp="1"/>
          </p:cNvSpPr>
          <p:nvPr>
            <p:ph idx="1"/>
          </p:nvPr>
        </p:nvSpPr>
        <p:spPr>
          <a:xfrm>
            <a:off x="1097280" y="1845734"/>
            <a:ext cx="10058400" cy="4377266"/>
          </a:xfrm>
        </p:spPr>
        <p:txBody>
          <a:bodyPr>
            <a:normAutofit/>
          </a:bodyPr>
          <a:lstStyle/>
          <a:p>
            <a:r>
              <a:rPr lang="en-US" dirty="0" smtClean="0"/>
              <a:t> Jamaica is reported to have a highly developed infrastructure yet its penetration metrics demonstrate gaps in access</a:t>
            </a:r>
          </a:p>
          <a:p>
            <a:r>
              <a:rPr lang="en-US" dirty="0" smtClean="0"/>
              <a:t>Jamaica ranks 2</a:t>
            </a:r>
            <a:r>
              <a:rPr lang="en-US" baseline="30000" dirty="0" smtClean="0"/>
              <a:t>nd</a:t>
            </a:r>
            <a:r>
              <a:rPr lang="en-US" dirty="0" smtClean="0"/>
              <a:t> </a:t>
            </a:r>
            <a:r>
              <a:rPr lang="en-US" dirty="0" smtClean="0"/>
              <a:t>in </a:t>
            </a:r>
            <a:r>
              <a:rPr lang="en-US" dirty="0" smtClean="0"/>
              <a:t>the Caribbean grouping in the IDBA index </a:t>
            </a:r>
          </a:p>
          <a:p>
            <a:r>
              <a:rPr lang="en-US" dirty="0"/>
              <a:t>The percentage of individuals using the Internet </a:t>
            </a:r>
            <a:r>
              <a:rPr lang="en-US" dirty="0" smtClean="0"/>
              <a:t>has improved materially from 27.7% in 2010</a:t>
            </a:r>
          </a:p>
          <a:p>
            <a:r>
              <a:rPr lang="en-US" dirty="0" smtClean="0"/>
              <a:t>The percentage of households with internet grew from 14% in 2010 to 25.7% in 2014</a:t>
            </a:r>
          </a:p>
          <a:p>
            <a:r>
              <a:rPr lang="en-US" dirty="0" smtClean="0"/>
              <a:t>The proliferation of computers also increased moving from 22.7% in 2010 to 32.5% by 2014</a:t>
            </a:r>
          </a:p>
          <a:p>
            <a:r>
              <a:rPr lang="en-US" dirty="0" smtClean="0"/>
              <a:t>The IDBA rank and avg. broadband penetration, according to Component 1 of 15.69% and 25.7% of households having internet is an anomaly; </a:t>
            </a:r>
            <a:r>
              <a:rPr lang="en-US" dirty="0" smtClean="0"/>
              <a:t>can </a:t>
            </a:r>
            <a:r>
              <a:rPr lang="en-US" dirty="0" smtClean="0"/>
              <a:t>be explained by good performance in the Strategic regulation and Strategic Vision and Public Policy pillars of the index</a:t>
            </a:r>
            <a:endParaRPr lang="en-US" dirty="0"/>
          </a:p>
          <a:p>
            <a:r>
              <a:rPr lang="en-US" dirty="0" smtClean="0"/>
              <a:t> </a:t>
            </a:r>
            <a:endParaRPr lang="en-US" dirty="0"/>
          </a:p>
        </p:txBody>
      </p:sp>
    </p:spTree>
    <p:extLst>
      <p:ext uri="{BB962C8B-B14F-4D97-AF65-F5344CB8AC3E}">
        <p14:creationId xmlns:p14="http://schemas.microsoft.com/office/powerpoint/2010/main" val="20450943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&amp; Access</a:t>
            </a:r>
            <a:endParaRPr lang="en-US" dirty="0"/>
          </a:p>
        </p:txBody>
      </p:sp>
      <p:sp>
        <p:nvSpPr>
          <p:cNvPr id="3" name="Content Placeholder 2"/>
          <p:cNvSpPr>
            <a:spLocks noGrp="1"/>
          </p:cNvSpPr>
          <p:nvPr>
            <p:ph idx="1"/>
          </p:nvPr>
        </p:nvSpPr>
        <p:spPr>
          <a:xfrm>
            <a:off x="1097280" y="1845733"/>
            <a:ext cx="10058400" cy="4254277"/>
          </a:xfrm>
        </p:spPr>
        <p:txBody>
          <a:bodyPr>
            <a:normAutofit/>
          </a:bodyPr>
          <a:lstStyle/>
          <a:p>
            <a:r>
              <a:rPr lang="en-US" dirty="0" smtClean="0"/>
              <a:t>Government invests </a:t>
            </a:r>
            <a:r>
              <a:rPr lang="en-US" dirty="0"/>
              <a:t>considerable effort to develop digital inclusion</a:t>
            </a:r>
          </a:p>
          <a:p>
            <a:pPr lvl="1"/>
            <a:r>
              <a:rPr lang="en-US" dirty="0"/>
              <a:t>P</a:t>
            </a:r>
            <a:r>
              <a:rPr lang="en-US" dirty="0" smtClean="0"/>
              <a:t>romoting </a:t>
            </a:r>
            <a:r>
              <a:rPr lang="en-US" dirty="0"/>
              <a:t>several projects in </a:t>
            </a:r>
            <a:r>
              <a:rPr lang="en-US" dirty="0" smtClean="0"/>
              <a:t>low-income urban </a:t>
            </a:r>
            <a:r>
              <a:rPr lang="en-US" dirty="0"/>
              <a:t>and rural areas to improve and increase broadband </a:t>
            </a:r>
            <a:r>
              <a:rPr lang="en-US" dirty="0" smtClean="0"/>
              <a:t>access – public access points </a:t>
            </a:r>
          </a:p>
          <a:p>
            <a:pPr lvl="1"/>
            <a:r>
              <a:rPr lang="en-US" dirty="0" smtClean="0"/>
              <a:t>Polices related </a:t>
            </a:r>
            <a:r>
              <a:rPr lang="en-US" dirty="0"/>
              <a:t>to e-government, e-learning or the establishment of a new </a:t>
            </a:r>
            <a:r>
              <a:rPr lang="en-US" dirty="0" smtClean="0"/>
              <a:t>regulatory framework</a:t>
            </a:r>
            <a:r>
              <a:rPr lang="en-US" dirty="0"/>
              <a:t>, have also been </a:t>
            </a:r>
            <a:r>
              <a:rPr lang="en-US" dirty="0" smtClean="0"/>
              <a:t>implemented</a:t>
            </a:r>
          </a:p>
          <a:p>
            <a:r>
              <a:rPr lang="en-US" dirty="0" smtClean="0"/>
              <a:t>These </a:t>
            </a:r>
            <a:r>
              <a:rPr lang="en-US" dirty="0"/>
              <a:t>policies </a:t>
            </a:r>
            <a:r>
              <a:rPr lang="en-US" dirty="0" smtClean="0"/>
              <a:t>have contributed to the high showing in the </a:t>
            </a:r>
            <a:r>
              <a:rPr lang="en-US" dirty="0"/>
              <a:t>Strategic regulation and Strategic Vision and Public Policy </a:t>
            </a:r>
            <a:r>
              <a:rPr lang="en-US" dirty="0" smtClean="0"/>
              <a:t>pillars of IDBA index </a:t>
            </a:r>
          </a:p>
          <a:p>
            <a:r>
              <a:rPr lang="en-US" dirty="0"/>
              <a:t>There is a considerable gap between the geographic areas with high and low penetration  </a:t>
            </a:r>
            <a:endParaRPr lang="en-US" dirty="0" smtClean="0"/>
          </a:p>
          <a:p>
            <a:pPr lvl="1"/>
            <a:r>
              <a:rPr lang="en-US" dirty="0" smtClean="0"/>
              <a:t>BIIPAC Component </a:t>
            </a:r>
            <a:r>
              <a:rPr lang="en-US" dirty="0"/>
              <a:t>1 </a:t>
            </a:r>
            <a:r>
              <a:rPr lang="en-US" dirty="0" smtClean="0"/>
              <a:t>(Marin, J. 2015) - </a:t>
            </a:r>
            <a:r>
              <a:rPr lang="en-US" dirty="0"/>
              <a:t>ranging from St. Andrew (which hosts the capital) at 27 per cent to St. Elizabeth at 5.5 per cent (Marin, Jamaica: Broadband ICT Diagnosis and Infrastructure Map, 2015) </a:t>
            </a:r>
          </a:p>
          <a:p>
            <a:r>
              <a:rPr lang="en-US" dirty="0"/>
              <a:t>Given a good level of infrastructure, other reasons must account for the low penetration. </a:t>
            </a:r>
          </a:p>
          <a:p>
            <a:endParaRPr lang="en-US" dirty="0"/>
          </a:p>
        </p:txBody>
      </p:sp>
    </p:spTree>
    <p:extLst>
      <p:ext uri="{BB962C8B-B14F-4D97-AF65-F5344CB8AC3E}">
        <p14:creationId xmlns:p14="http://schemas.microsoft.com/office/powerpoint/2010/main" val="15557940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Broadband Penetration by Parish</a:t>
            </a:r>
            <a:endParaRPr lang="en-US" dirty="0">
              <a:solidFill>
                <a:schemeClr val="tx1"/>
              </a:solidFill>
            </a:endParaRPr>
          </a:p>
        </p:txBody>
      </p:sp>
      <p:pic>
        <p:nvPicPr>
          <p:cNvPr id="5" name="Content Placeholder 4"/>
          <p:cNvPicPr>
            <a:picLocks noGrp="1" noChangeAspect="1"/>
          </p:cNvPicPr>
          <p:nvPr>
            <p:ph idx="1"/>
          </p:nvPr>
        </p:nvPicPr>
        <p:blipFill>
          <a:blip r:embed="rId2"/>
          <a:stretch>
            <a:fillRect/>
          </a:stretch>
        </p:blipFill>
        <p:spPr>
          <a:xfrm>
            <a:off x="4800600" y="955807"/>
            <a:ext cx="6492875" cy="4809861"/>
          </a:xfrm>
          <a:prstGeom prst="rect">
            <a:avLst/>
          </a:prstGeom>
        </p:spPr>
      </p:pic>
      <p:sp>
        <p:nvSpPr>
          <p:cNvPr id="4" name="Text Placeholder 3"/>
          <p:cNvSpPr>
            <a:spLocks noGrp="1"/>
          </p:cNvSpPr>
          <p:nvPr>
            <p:ph type="body" sz="half" idx="2"/>
          </p:nvPr>
        </p:nvSpPr>
        <p:spPr/>
        <p:txBody>
          <a:bodyPr/>
          <a:lstStyle/>
          <a:p>
            <a:r>
              <a:rPr lang="en-US" dirty="0">
                <a:solidFill>
                  <a:schemeClr val="tx1"/>
                </a:solidFill>
              </a:rPr>
              <a:t>Source: </a:t>
            </a:r>
            <a:r>
              <a:rPr lang="en-US" dirty="0" smtClean="0">
                <a:solidFill>
                  <a:schemeClr val="tx1"/>
                </a:solidFill>
              </a:rPr>
              <a:t>Jamaica </a:t>
            </a:r>
            <a:r>
              <a:rPr lang="en-US" dirty="0" smtClean="0">
                <a:solidFill>
                  <a:schemeClr val="tx1"/>
                </a:solidFill>
              </a:rPr>
              <a:t>Broadband </a:t>
            </a:r>
            <a:r>
              <a:rPr lang="en-US" dirty="0">
                <a:solidFill>
                  <a:schemeClr val="tx1"/>
                </a:solidFill>
              </a:rPr>
              <a:t>ICT Diagnosis and Infrastructure Map, J. Marin, </a:t>
            </a:r>
            <a:r>
              <a:rPr lang="en-US" dirty="0" smtClean="0">
                <a:solidFill>
                  <a:schemeClr val="tx1"/>
                </a:solidFill>
              </a:rPr>
              <a:t>2014</a:t>
            </a:r>
            <a:endParaRPr lang="en-US" dirty="0">
              <a:solidFill>
                <a:schemeClr val="tx1"/>
              </a:solidFill>
            </a:endParaRPr>
          </a:p>
          <a:p>
            <a:endParaRPr lang="en-US" dirty="0"/>
          </a:p>
        </p:txBody>
      </p:sp>
    </p:spTree>
    <p:extLst>
      <p:ext uri="{BB962C8B-B14F-4D97-AF65-F5344CB8AC3E}">
        <p14:creationId xmlns:p14="http://schemas.microsoft.com/office/powerpoint/2010/main" val="3048699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&amp; Access</a:t>
            </a:r>
          </a:p>
        </p:txBody>
      </p:sp>
      <p:sp>
        <p:nvSpPr>
          <p:cNvPr id="3" name="Content Placeholder 2"/>
          <p:cNvSpPr>
            <a:spLocks noGrp="1"/>
          </p:cNvSpPr>
          <p:nvPr>
            <p:ph idx="1"/>
          </p:nvPr>
        </p:nvSpPr>
        <p:spPr>
          <a:xfrm>
            <a:off x="1097280" y="1845733"/>
            <a:ext cx="10058400" cy="4299885"/>
          </a:xfrm>
        </p:spPr>
        <p:txBody>
          <a:bodyPr>
            <a:normAutofit/>
          </a:bodyPr>
          <a:lstStyle/>
          <a:p>
            <a:r>
              <a:rPr lang="en-US" dirty="0"/>
              <a:t>Component 1 (Dunn, 2015) – identified high price as one of the reasons for low </a:t>
            </a:r>
            <a:r>
              <a:rPr lang="en-US" dirty="0" smtClean="0"/>
              <a:t>penetration</a:t>
            </a:r>
          </a:p>
          <a:p>
            <a:r>
              <a:rPr lang="en-US" dirty="0" smtClean="0"/>
              <a:t>The fixed and mobile broadband markets are competitive – yet prices remain high. This a challenge needed to be addressed – through policies that further promote competition</a:t>
            </a:r>
          </a:p>
          <a:p>
            <a:r>
              <a:rPr lang="en-US" dirty="0" smtClean="0"/>
              <a:t>Having undertaken numerous Universal Service Fund (USF) projects this has not materially increased penetration</a:t>
            </a:r>
          </a:p>
          <a:p>
            <a:pPr lvl="1"/>
            <a:r>
              <a:rPr lang="en-US" dirty="0" smtClean="0"/>
              <a:t>Provided public access in underserved areas through locations like community </a:t>
            </a:r>
            <a:r>
              <a:rPr lang="en-US" dirty="0" err="1" smtClean="0"/>
              <a:t>centres</a:t>
            </a:r>
            <a:r>
              <a:rPr lang="en-US" dirty="0" smtClean="0"/>
              <a:t> and schools</a:t>
            </a:r>
          </a:p>
          <a:p>
            <a:pPr lvl="1"/>
            <a:r>
              <a:rPr lang="en-US" dirty="0" smtClean="0"/>
              <a:t>Was not aimed at contributing to broadband networks or household/individual access</a:t>
            </a:r>
          </a:p>
          <a:p>
            <a:pPr lvl="1"/>
            <a:r>
              <a:rPr lang="en-US" dirty="0" smtClean="0"/>
              <a:t>The USF projects have contributed to some growth in demand</a:t>
            </a:r>
          </a:p>
          <a:p>
            <a:r>
              <a:rPr lang="en-US" dirty="0"/>
              <a:t>Internet Exchange Point </a:t>
            </a:r>
            <a:r>
              <a:rPr lang="en-US" dirty="0" smtClean="0"/>
              <a:t>installed </a:t>
            </a:r>
            <a:r>
              <a:rPr lang="en-US" dirty="0"/>
              <a:t>in August </a:t>
            </a:r>
            <a:r>
              <a:rPr lang="en-US" dirty="0" smtClean="0"/>
              <a:t>2014 should contribute to lower costs and consequently consumer prices</a:t>
            </a:r>
            <a:endParaRPr lang="en-US" dirty="0"/>
          </a:p>
        </p:txBody>
      </p:sp>
    </p:spTree>
    <p:extLst>
      <p:ext uri="{BB962C8B-B14F-4D97-AF65-F5344CB8AC3E}">
        <p14:creationId xmlns:p14="http://schemas.microsoft.com/office/powerpoint/2010/main" val="35804696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Environment</a:t>
            </a:r>
            <a:endParaRPr lang="en-US" dirty="0"/>
          </a:p>
        </p:txBody>
      </p:sp>
      <p:sp>
        <p:nvSpPr>
          <p:cNvPr id="3" name="Content Placeholder 2"/>
          <p:cNvSpPr>
            <a:spLocks noGrp="1"/>
          </p:cNvSpPr>
          <p:nvPr>
            <p:ph idx="1"/>
          </p:nvPr>
        </p:nvSpPr>
        <p:spPr>
          <a:xfrm>
            <a:off x="1097280" y="1845734"/>
            <a:ext cx="10058400" cy="4246722"/>
          </a:xfrm>
        </p:spPr>
        <p:txBody>
          <a:bodyPr>
            <a:normAutofit lnSpcReduction="10000"/>
          </a:bodyPr>
          <a:lstStyle/>
          <a:p>
            <a:r>
              <a:rPr lang="en-US" dirty="0" smtClean="0"/>
              <a:t>Jamaica has a well developed legislative framework; covers most of ICTs</a:t>
            </a:r>
          </a:p>
          <a:p>
            <a:r>
              <a:rPr lang="en-US" dirty="0"/>
              <a:t>Data protection and privacy laws are required to complete suite of </a:t>
            </a:r>
            <a:r>
              <a:rPr lang="en-US" dirty="0" smtClean="0"/>
              <a:t>laws </a:t>
            </a:r>
          </a:p>
          <a:p>
            <a:pPr lvl="1"/>
            <a:r>
              <a:rPr lang="en-US" dirty="0" smtClean="0"/>
              <a:t>Government </a:t>
            </a:r>
            <a:r>
              <a:rPr lang="en-US" dirty="0"/>
              <a:t>indicated that data protection laws will be enacted in </a:t>
            </a:r>
            <a:r>
              <a:rPr lang="en-US" dirty="0" smtClean="0"/>
              <a:t>2016-17 </a:t>
            </a:r>
          </a:p>
          <a:p>
            <a:pPr lvl="1"/>
            <a:r>
              <a:rPr lang="en-US" dirty="0" smtClean="0"/>
              <a:t>These laws are p</a:t>
            </a:r>
            <a:r>
              <a:rPr lang="en-US" dirty="0" smtClean="0"/>
              <a:t>articularly important with increasing use of cloud technologies in Jamaica and the region</a:t>
            </a:r>
            <a:endParaRPr lang="en-US" dirty="0"/>
          </a:p>
          <a:p>
            <a:r>
              <a:rPr lang="en-US" dirty="0" smtClean="0"/>
              <a:t>Legislation is delineated on technological lines</a:t>
            </a:r>
          </a:p>
          <a:p>
            <a:r>
              <a:rPr lang="en-US" dirty="0" smtClean="0"/>
              <a:t>Jamaica was an early adopter of a competitive market, with liberalization commencing in </a:t>
            </a:r>
            <a:r>
              <a:rPr lang="en-US" dirty="0" smtClean="0"/>
              <a:t>2000</a:t>
            </a:r>
          </a:p>
          <a:p>
            <a:r>
              <a:rPr lang="en-US" dirty="0" smtClean="0"/>
              <a:t>Competition has been vibrant but has not translated to low prices and appreciably higher penetrations – more competition promotion required through policies </a:t>
            </a:r>
          </a:p>
          <a:p>
            <a:r>
              <a:rPr lang="en-US" dirty="0" smtClean="0"/>
              <a:t>Competition policies such as Local Loop Unbundling (LLU) will </a:t>
            </a:r>
          </a:p>
          <a:p>
            <a:pPr lvl="1"/>
            <a:r>
              <a:rPr lang="en-US" dirty="0" smtClean="0"/>
              <a:t>Promote further network reach</a:t>
            </a:r>
          </a:p>
          <a:p>
            <a:pPr lvl="1"/>
            <a:r>
              <a:rPr lang="en-US" dirty="0" smtClean="0"/>
              <a:t>Contribute to lowering prices to consumers </a:t>
            </a:r>
            <a:endParaRPr lang="en-US" dirty="0"/>
          </a:p>
        </p:txBody>
      </p:sp>
    </p:spTree>
    <p:extLst>
      <p:ext uri="{BB962C8B-B14F-4D97-AF65-F5344CB8AC3E}">
        <p14:creationId xmlns:p14="http://schemas.microsoft.com/office/powerpoint/2010/main" val="23579411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Environment</a:t>
            </a:r>
            <a:endParaRPr lang="en-US" dirty="0"/>
          </a:p>
        </p:txBody>
      </p:sp>
      <p:sp>
        <p:nvSpPr>
          <p:cNvPr id="3" name="Content Placeholder 2"/>
          <p:cNvSpPr>
            <a:spLocks noGrp="1"/>
          </p:cNvSpPr>
          <p:nvPr>
            <p:ph idx="1"/>
          </p:nvPr>
        </p:nvSpPr>
        <p:spPr>
          <a:xfrm>
            <a:off x="1097280" y="1845734"/>
            <a:ext cx="10058400" cy="4314434"/>
          </a:xfrm>
        </p:spPr>
        <p:txBody>
          <a:bodyPr>
            <a:normAutofit lnSpcReduction="10000"/>
          </a:bodyPr>
          <a:lstStyle/>
          <a:p>
            <a:r>
              <a:rPr lang="en-US" dirty="0" smtClean="0"/>
              <a:t>Jamaica has an established, functional USF</a:t>
            </a:r>
          </a:p>
          <a:p>
            <a:r>
              <a:rPr lang="en-US" dirty="0" smtClean="0"/>
              <a:t>USF has played a critical role in ICTs in Jamaica- funded projects </a:t>
            </a:r>
            <a:r>
              <a:rPr lang="en-US" dirty="0"/>
              <a:t>so far have primarily focused on community and educational </a:t>
            </a:r>
            <a:r>
              <a:rPr lang="en-US" dirty="0" smtClean="0"/>
              <a:t>access not </a:t>
            </a:r>
            <a:r>
              <a:rPr lang="en-US" dirty="0"/>
              <a:t>infrastructure build or tariff </a:t>
            </a:r>
            <a:r>
              <a:rPr lang="en-US" dirty="0" smtClean="0"/>
              <a:t>support -  </a:t>
            </a:r>
            <a:r>
              <a:rPr lang="en-US" dirty="0"/>
              <a:t>this could account for </a:t>
            </a:r>
            <a:r>
              <a:rPr lang="en-US" dirty="0" smtClean="0"/>
              <a:t>apparently low </a:t>
            </a:r>
            <a:r>
              <a:rPr lang="en-US" dirty="0"/>
              <a:t>impact on penetration </a:t>
            </a:r>
            <a:r>
              <a:rPr lang="en-US" dirty="0" smtClean="0"/>
              <a:t>metrics</a:t>
            </a:r>
          </a:p>
          <a:p>
            <a:r>
              <a:rPr lang="en-US" dirty="0" smtClean="0"/>
              <a:t>USF is based on contributions from carriers based on incoming international voice calls</a:t>
            </a:r>
          </a:p>
          <a:p>
            <a:pPr lvl="1"/>
            <a:r>
              <a:rPr lang="en-US" dirty="0" smtClean="0"/>
              <a:t>This source as a flow into USF will slow with proliferation of Over-the-Top (OTT) applications for international calls that bypass traditional network</a:t>
            </a:r>
          </a:p>
          <a:p>
            <a:pPr lvl="1"/>
            <a:r>
              <a:rPr lang="en-US" dirty="0" smtClean="0"/>
              <a:t>Need to rethink the structure of USF with potential slowing of inflow of funds – consider placing obligation on local operators to contribute</a:t>
            </a:r>
          </a:p>
          <a:p>
            <a:r>
              <a:rPr lang="en-US" dirty="0" smtClean="0"/>
              <a:t>Consideration should be given to expanding the use of the USF to include device acquisition; support of subsidies for low income households</a:t>
            </a:r>
          </a:p>
          <a:p>
            <a:r>
              <a:rPr lang="en-US" dirty="0" smtClean="0"/>
              <a:t>There are multiple agencies administering USF and projects – as inflow slows the administration of the USF could benefit from centralization </a:t>
            </a:r>
            <a:endParaRPr lang="en-US" dirty="0"/>
          </a:p>
        </p:txBody>
      </p:sp>
    </p:spTree>
    <p:extLst>
      <p:ext uri="{BB962C8B-B14F-4D97-AF65-F5344CB8AC3E}">
        <p14:creationId xmlns:p14="http://schemas.microsoft.com/office/powerpoint/2010/main" val="26520058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Environment</a:t>
            </a:r>
            <a:endParaRPr lang="en-US" dirty="0"/>
          </a:p>
        </p:txBody>
      </p:sp>
      <p:sp>
        <p:nvSpPr>
          <p:cNvPr id="3" name="Content Placeholder 2"/>
          <p:cNvSpPr>
            <a:spLocks noGrp="1"/>
          </p:cNvSpPr>
          <p:nvPr>
            <p:ph idx="1"/>
          </p:nvPr>
        </p:nvSpPr>
        <p:spPr/>
        <p:txBody>
          <a:bodyPr>
            <a:normAutofit/>
          </a:bodyPr>
          <a:lstStyle/>
          <a:p>
            <a:r>
              <a:rPr lang="en-US" dirty="0" smtClean="0"/>
              <a:t>The ICT sector is overseen by multiple stand alone agencies – this is consistent with the legislation being delineated on technological lines </a:t>
            </a:r>
          </a:p>
          <a:p>
            <a:r>
              <a:rPr lang="en-US" dirty="0" smtClean="0"/>
              <a:t>This is an inefficient structure – may in part account for slow growth in broadband penetration &amp; access</a:t>
            </a:r>
          </a:p>
          <a:p>
            <a:r>
              <a:rPr lang="en-US" dirty="0" smtClean="0"/>
              <a:t>Inefficiency is highlighted by considering triple play offerings </a:t>
            </a:r>
          </a:p>
          <a:p>
            <a:pPr lvl="1"/>
            <a:r>
              <a:rPr lang="en-US" dirty="0" smtClean="0"/>
              <a:t>Triple </a:t>
            </a:r>
            <a:r>
              <a:rPr lang="en-US" dirty="0"/>
              <a:t>play services </a:t>
            </a:r>
            <a:r>
              <a:rPr lang="en-US" dirty="0" smtClean="0"/>
              <a:t>straddle </a:t>
            </a:r>
            <a:r>
              <a:rPr lang="en-US" dirty="0"/>
              <a:t>the Office of Utility Regulation (OUR), and the Broadcast Commission for licensing and pricing regulation of the different services that </a:t>
            </a:r>
            <a:r>
              <a:rPr lang="en-US" dirty="0" smtClean="0"/>
              <a:t>make </a:t>
            </a:r>
            <a:r>
              <a:rPr lang="en-US" dirty="0"/>
              <a:t>up the triple play</a:t>
            </a:r>
            <a:endParaRPr lang="en-US" dirty="0" smtClean="0"/>
          </a:p>
          <a:p>
            <a:r>
              <a:rPr lang="en-US" dirty="0" smtClean="0"/>
              <a:t>Does not accord with best practice of technology neutral institutional framework</a:t>
            </a:r>
          </a:p>
          <a:p>
            <a:r>
              <a:rPr lang="en-US" dirty="0" smtClean="0"/>
              <a:t>Recognizing this the Government </a:t>
            </a:r>
            <a:r>
              <a:rPr lang="en-US" dirty="0" smtClean="0"/>
              <a:t>with IADB assistance is working to create converged regulator – bringing together Office of Utility Regulation (OUR), Broadcasting Commission and Spectrum Authority</a:t>
            </a:r>
            <a:endParaRPr lang="en-US" dirty="0"/>
          </a:p>
        </p:txBody>
      </p:sp>
    </p:spTree>
    <p:extLst>
      <p:ext uri="{BB962C8B-B14F-4D97-AF65-F5344CB8AC3E}">
        <p14:creationId xmlns:p14="http://schemas.microsoft.com/office/powerpoint/2010/main" val="16395755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Environment</a:t>
            </a:r>
          </a:p>
        </p:txBody>
      </p:sp>
      <p:sp>
        <p:nvSpPr>
          <p:cNvPr id="3" name="Content Placeholder 2"/>
          <p:cNvSpPr>
            <a:spLocks noGrp="1"/>
          </p:cNvSpPr>
          <p:nvPr>
            <p:ph idx="1"/>
          </p:nvPr>
        </p:nvSpPr>
        <p:spPr/>
        <p:txBody>
          <a:bodyPr>
            <a:normAutofit/>
          </a:bodyPr>
          <a:lstStyle/>
          <a:p>
            <a:r>
              <a:rPr lang="en-US" dirty="0" smtClean="0"/>
              <a:t>In </a:t>
            </a:r>
            <a:r>
              <a:rPr lang="en-US" i="1" dirty="0" smtClean="0"/>
              <a:t>Vision </a:t>
            </a:r>
            <a:r>
              <a:rPr lang="en-US" i="1" dirty="0"/>
              <a:t>2030 Jamaica, National Development </a:t>
            </a:r>
            <a:r>
              <a:rPr lang="en-US" i="1" dirty="0" smtClean="0"/>
              <a:t>Plan </a:t>
            </a:r>
            <a:r>
              <a:rPr lang="en-US" dirty="0" smtClean="0"/>
              <a:t>ICTs is </a:t>
            </a:r>
            <a:r>
              <a:rPr lang="en-US" dirty="0"/>
              <a:t>key to achieving the fifteen national outcomes </a:t>
            </a:r>
            <a:endParaRPr lang="en-US" dirty="0" smtClean="0"/>
          </a:p>
          <a:p>
            <a:r>
              <a:rPr lang="en-US" dirty="0" smtClean="0"/>
              <a:t>It </a:t>
            </a:r>
            <a:r>
              <a:rPr lang="en-US" dirty="0"/>
              <a:t>sees ICTs as an enabler of the key economic </a:t>
            </a:r>
            <a:r>
              <a:rPr lang="en-US" dirty="0" smtClean="0"/>
              <a:t>sectors</a:t>
            </a:r>
          </a:p>
          <a:p>
            <a:r>
              <a:rPr lang="en-US" dirty="0" smtClean="0"/>
              <a:t>National </a:t>
            </a:r>
            <a:r>
              <a:rPr lang="en-US" dirty="0"/>
              <a:t>outcome #11 is for A Technology </a:t>
            </a:r>
            <a:r>
              <a:rPr lang="en-US" dirty="0" smtClean="0"/>
              <a:t>Enabled-Society</a:t>
            </a:r>
          </a:p>
          <a:p>
            <a:r>
              <a:rPr lang="en-US" dirty="0"/>
              <a:t>National Outcome #6, Effective Governance, speaks to a process of inclusion and aims for achieving among other things modernization of the public </a:t>
            </a:r>
            <a:r>
              <a:rPr lang="en-US" dirty="0" smtClean="0"/>
              <a:t>sector</a:t>
            </a:r>
          </a:p>
          <a:p>
            <a:r>
              <a:rPr lang="en-US" dirty="0" smtClean="0"/>
              <a:t>A review of </a:t>
            </a:r>
            <a:r>
              <a:rPr lang="en-US" i="1" dirty="0" smtClean="0"/>
              <a:t>Vision 2030</a:t>
            </a:r>
            <a:r>
              <a:rPr lang="en-US" dirty="0" smtClean="0"/>
              <a:t> </a:t>
            </a:r>
            <a:r>
              <a:rPr lang="en-US" dirty="0"/>
              <a:t>is that Jamaica needs a broadband plan to bring together the vision of the role of ICTs in support of its Vision </a:t>
            </a:r>
            <a:r>
              <a:rPr lang="en-US" dirty="0" smtClean="0"/>
              <a:t>2030 </a:t>
            </a:r>
          </a:p>
          <a:p>
            <a:r>
              <a:rPr lang="en-US" dirty="0" smtClean="0"/>
              <a:t>. </a:t>
            </a:r>
            <a:endParaRPr lang="en-US" dirty="0"/>
          </a:p>
        </p:txBody>
      </p:sp>
    </p:spTree>
    <p:extLst>
      <p:ext uri="{BB962C8B-B14F-4D97-AF65-F5344CB8AC3E}">
        <p14:creationId xmlns:p14="http://schemas.microsoft.com/office/powerpoint/2010/main" val="38771328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a:t>
            </a:r>
            <a:r>
              <a:rPr lang="en-US" dirty="0" smtClean="0"/>
              <a:t>Needs for NBP</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Human and financial resources to develop NBP identified as scarce</a:t>
            </a:r>
          </a:p>
          <a:p>
            <a:pPr>
              <a:buFont typeface="Wingdings" panose="05000000000000000000" pitchFamily="2" charset="2"/>
              <a:buChar char="Ø"/>
            </a:pPr>
            <a:r>
              <a:rPr lang="en-US" dirty="0" smtClean="0"/>
              <a:t>Expertise to develop and implement is identified as needing an uplift</a:t>
            </a:r>
          </a:p>
          <a:p>
            <a:pPr>
              <a:buFont typeface="Wingdings" panose="05000000000000000000" pitchFamily="2" charset="2"/>
              <a:buChar char="Ø"/>
            </a:pPr>
            <a:r>
              <a:rPr lang="en-US" dirty="0" smtClean="0"/>
              <a:t>The </a:t>
            </a:r>
            <a:r>
              <a:rPr lang="en-US" dirty="0" smtClean="0"/>
              <a:t>table </a:t>
            </a:r>
            <a:r>
              <a:rPr lang="en-US" dirty="0" smtClean="0"/>
              <a:t>following sets </a:t>
            </a:r>
            <a:r>
              <a:rPr lang="en-US" dirty="0"/>
              <a:t>out a list of needs and indicates the needs for which </a:t>
            </a:r>
            <a:r>
              <a:rPr lang="en-US" dirty="0" smtClean="0"/>
              <a:t>the </a:t>
            </a:r>
            <a:r>
              <a:rPr lang="en-US" dirty="0"/>
              <a:t>country may require assistance</a:t>
            </a:r>
            <a:r>
              <a:rPr lang="en-US" dirty="0" smtClean="0"/>
              <a:t>.</a:t>
            </a:r>
          </a:p>
          <a:p>
            <a:pPr>
              <a:buFont typeface="Wingdings" panose="05000000000000000000" pitchFamily="2" charset="2"/>
              <a:buChar char="Ø"/>
            </a:pPr>
            <a:r>
              <a:rPr lang="en-US" dirty="0" smtClean="0"/>
              <a:t>A </a:t>
            </a:r>
            <a:r>
              <a:rPr lang="en-US" dirty="0" smtClean="0"/>
              <a:t>Needs List was developed by the </a:t>
            </a:r>
            <a:r>
              <a:rPr lang="en-US" dirty="0" smtClean="0"/>
              <a:t>Component </a:t>
            </a:r>
            <a:r>
              <a:rPr lang="en-US" dirty="0" smtClean="0"/>
              <a:t>4 Consultants and in discussion with Administration </a:t>
            </a:r>
            <a:r>
              <a:rPr lang="en-US" dirty="0" smtClean="0"/>
              <a:t>a </a:t>
            </a:r>
            <a:r>
              <a:rPr lang="en-US" dirty="0" smtClean="0"/>
              <a:t>position regarding specific needs was </a:t>
            </a:r>
            <a:r>
              <a:rPr lang="en-US" dirty="0" smtClean="0"/>
              <a:t>developed</a:t>
            </a:r>
          </a:p>
          <a:p>
            <a:pPr>
              <a:buFont typeface="Wingdings" panose="05000000000000000000" pitchFamily="2" charset="2"/>
              <a:buChar char="Ø"/>
            </a:pPr>
            <a:r>
              <a:rPr lang="en-US" dirty="0" smtClean="0"/>
              <a:t>A </a:t>
            </a:r>
            <a:r>
              <a:rPr lang="en-US" dirty="0"/>
              <a:t>collaborative regional approach would mitigate cost, gain efficiencies, and share best practices</a:t>
            </a:r>
          </a:p>
          <a:p>
            <a:pPr>
              <a:buFont typeface="Wingdings" panose="05000000000000000000" pitchFamily="2" charset="2"/>
              <a:buChar char="Ø"/>
            </a:pPr>
            <a:endParaRPr lang="en-US" dirty="0" smtClean="0"/>
          </a:p>
        </p:txBody>
      </p:sp>
    </p:spTree>
    <p:extLst>
      <p:ext uri="{BB962C8B-B14F-4D97-AF65-F5344CB8AC3E}">
        <p14:creationId xmlns:p14="http://schemas.microsoft.com/office/powerpoint/2010/main" val="104727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of Broadband</a:t>
            </a:r>
          </a:p>
        </p:txBody>
      </p:sp>
      <p:sp>
        <p:nvSpPr>
          <p:cNvPr id="3" name="Content Placeholder 2"/>
          <p:cNvSpPr>
            <a:spLocks noGrp="1"/>
          </p:cNvSpPr>
          <p:nvPr>
            <p:ph idx="1"/>
          </p:nvPr>
        </p:nvSpPr>
        <p:spPr/>
        <p:txBody>
          <a:bodyPr>
            <a:normAutofit/>
          </a:bodyPr>
          <a:lstStyle/>
          <a:p>
            <a:r>
              <a:rPr lang="en-US" dirty="0" smtClean="0"/>
              <a:t>IDB </a:t>
            </a:r>
            <a:r>
              <a:rPr lang="en-US" dirty="0"/>
              <a:t>and World Bank along with national governments have given greater attention to the LAC</a:t>
            </a:r>
          </a:p>
          <a:p>
            <a:r>
              <a:rPr lang="en-US" dirty="0" smtClean="0"/>
              <a:t>Broadband is transformative in its effect on </a:t>
            </a:r>
            <a:r>
              <a:rPr lang="en-US" dirty="0"/>
              <a:t>s</a:t>
            </a:r>
            <a:r>
              <a:rPr lang="en-US" dirty="0" smtClean="0"/>
              <a:t>ocial and economic sector</a:t>
            </a:r>
          </a:p>
          <a:p>
            <a:pPr lvl="1"/>
            <a:r>
              <a:rPr lang="en-US" dirty="0" smtClean="0"/>
              <a:t>It is a tool for civil society and political ranks to foster inclusion</a:t>
            </a:r>
          </a:p>
          <a:p>
            <a:pPr lvl="1"/>
            <a:r>
              <a:rPr lang="en-US" dirty="0" smtClean="0"/>
              <a:t>Education. finance and health rely heavily on broadband</a:t>
            </a:r>
          </a:p>
          <a:p>
            <a:pPr lvl="1"/>
            <a:r>
              <a:rPr lang="en-US" dirty="0" smtClean="0"/>
              <a:t>A country with better </a:t>
            </a:r>
            <a:r>
              <a:rPr lang="en-US" dirty="0"/>
              <a:t>infrastructure availability, quality and pricing in broadband </a:t>
            </a:r>
            <a:r>
              <a:rPr lang="en-US" dirty="0" smtClean="0"/>
              <a:t>may find it easier </a:t>
            </a:r>
            <a:r>
              <a:rPr lang="en-US" dirty="0"/>
              <a:t>to attract foreign </a:t>
            </a:r>
            <a:r>
              <a:rPr lang="en-US" dirty="0" smtClean="0"/>
              <a:t>investment, </a:t>
            </a:r>
            <a:r>
              <a:rPr lang="en-US" dirty="0"/>
              <a:t>and </a:t>
            </a:r>
            <a:r>
              <a:rPr lang="en-US" dirty="0" smtClean="0"/>
              <a:t>to </a:t>
            </a:r>
            <a:r>
              <a:rPr lang="en-US" dirty="0"/>
              <a:t>develop and exploit offshore business </a:t>
            </a:r>
            <a:r>
              <a:rPr lang="en-US" dirty="0" smtClean="0"/>
              <a:t>opportunities</a:t>
            </a:r>
          </a:p>
        </p:txBody>
      </p:sp>
    </p:spTree>
    <p:extLst>
      <p:ext uri="{BB962C8B-B14F-4D97-AF65-F5344CB8AC3E}">
        <p14:creationId xmlns:p14="http://schemas.microsoft.com/office/powerpoint/2010/main" val="5692784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3667853"/>
              </p:ext>
            </p:extLst>
          </p:nvPr>
        </p:nvGraphicFramePr>
        <p:xfrm>
          <a:off x="830179" y="108284"/>
          <a:ext cx="9926054" cy="6031898"/>
        </p:xfrm>
        <a:graphic>
          <a:graphicData uri="http://schemas.openxmlformats.org/drawingml/2006/table">
            <a:tbl>
              <a:tblPr firstRow="1" firstCol="1" bandRow="1">
                <a:tableStyleId>{3C2FFA5D-87B4-456A-9821-1D502468CF0F}</a:tableStyleId>
              </a:tblPr>
              <a:tblGrid>
                <a:gridCol w="8355964"/>
                <a:gridCol w="1570090"/>
              </a:tblGrid>
              <a:tr h="388483">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ctr" defTabSz="914400" rtl="0" eaLnBrk="1" latinLnBrk="0" hangingPunct="1">
                        <a:lnSpc>
                          <a:spcPct val="107000"/>
                        </a:lnSpc>
                        <a:spcBef>
                          <a:spcPts val="0"/>
                        </a:spcBef>
                        <a:spcAft>
                          <a:spcPts val="800"/>
                        </a:spcAft>
                        <a:tabLst>
                          <a:tab pos="1302385" algn="l"/>
                        </a:tabLst>
                      </a:pPr>
                      <a:r>
                        <a:rPr lang="en-029" sz="1600" kern="1200" dirty="0">
                          <a:solidFill>
                            <a:schemeClr val="tx1"/>
                          </a:solidFill>
                          <a:latin typeface="+mn-lt"/>
                        </a:rPr>
                        <a:t>Identified need</a:t>
                      </a:r>
                      <a:endParaRPr lang="en-US" sz="1600" b="0" kern="1200" dirty="0">
                        <a:solidFill>
                          <a:schemeClr val="tx1"/>
                        </a:solidFill>
                        <a:latin typeface="+mn-lt"/>
                        <a:ea typeface="+mn-ea"/>
                        <a:cs typeface="+mn-cs"/>
                      </a:endParaRPr>
                    </a:p>
                  </a:txBody>
                  <a:tcPr marL="51743" marR="51743" marT="0" marB="0" anchor="ct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ctr" defTabSz="914400" rtl="0" eaLnBrk="1" latinLnBrk="0" hangingPunct="1">
                        <a:lnSpc>
                          <a:spcPct val="107000"/>
                        </a:lnSpc>
                        <a:spcBef>
                          <a:spcPts val="0"/>
                        </a:spcBef>
                        <a:spcAft>
                          <a:spcPts val="800"/>
                        </a:spcAft>
                        <a:tabLst>
                          <a:tab pos="1302385" algn="l"/>
                        </a:tabLst>
                      </a:pPr>
                      <a:r>
                        <a:rPr lang="en-029" sz="1600" kern="1200" dirty="0">
                          <a:solidFill>
                            <a:schemeClr val="tx1"/>
                          </a:solidFill>
                          <a:latin typeface="+mn-lt"/>
                        </a:rPr>
                        <a:t>Jamaica*</a:t>
                      </a:r>
                      <a:endParaRPr lang="en-US" sz="1600" b="0" kern="1200" dirty="0">
                        <a:solidFill>
                          <a:schemeClr val="tx1"/>
                        </a:solidFill>
                        <a:latin typeface="+mn-lt"/>
                        <a:ea typeface="+mn-ea"/>
                        <a:cs typeface="+mn-cs"/>
                      </a:endParaRPr>
                    </a:p>
                  </a:txBody>
                  <a:tcPr marL="51743" marR="51743" marT="0" marB="0" anchor="ctr"/>
                </a:tc>
              </a:tr>
              <a:tr h="320878">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latin typeface="+mn-lt"/>
                        </a:rPr>
                        <a:t>Technical assistance (TA) to develop a new or refine an existing NBP </a:t>
                      </a:r>
                      <a:endParaRPr lang="en-US" sz="1600" b="0" kern="1200" dirty="0">
                        <a:solidFill>
                          <a:schemeClr val="tx1"/>
                        </a:solidFill>
                        <a:latin typeface="+mn-lt"/>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kern="1200" dirty="0">
                          <a:latin typeface="+mn-lt"/>
                        </a:rPr>
                        <a:t>Yes</a:t>
                      </a:r>
                      <a:endParaRPr lang="en-US" sz="1600" b="0" kern="1200" dirty="0">
                        <a:solidFill>
                          <a:schemeClr val="dk1"/>
                        </a:solidFill>
                        <a:latin typeface="+mn-lt"/>
                        <a:ea typeface="+mn-ea"/>
                        <a:cs typeface="+mn-cs"/>
                      </a:endParaRPr>
                    </a:p>
                  </a:txBody>
                  <a:tcPr marL="51743" marR="51743" marT="0" marB="0" anchor="ctr"/>
                </a:tc>
              </a:tr>
              <a:tr h="320878">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latin typeface="+mn-lt"/>
                        </a:rPr>
                        <a:t>Training / Capacity to develop and implement  a NBP</a:t>
                      </a:r>
                      <a:endParaRPr lang="en-US" sz="1600" b="0" kern="1200" dirty="0">
                        <a:solidFill>
                          <a:schemeClr val="tx1"/>
                        </a:solidFill>
                        <a:latin typeface="+mn-lt"/>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kern="1200">
                          <a:latin typeface="+mn-lt"/>
                        </a:rPr>
                        <a:t>Yes</a:t>
                      </a:r>
                      <a:endParaRPr lang="en-US" sz="1600" b="0" kern="1200">
                        <a:solidFill>
                          <a:schemeClr val="dk1"/>
                        </a:solidFill>
                        <a:latin typeface="+mn-lt"/>
                        <a:ea typeface="+mn-ea"/>
                        <a:cs typeface="+mn-cs"/>
                      </a:endParaRPr>
                    </a:p>
                  </a:txBody>
                  <a:tcPr marL="51743" marR="51743" marT="0" marB="0" anchor="ctr"/>
                </a:tc>
              </a:tr>
              <a:tr h="506147">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latin typeface="+mn-lt"/>
                        </a:rPr>
                        <a:t>Technical assistance (TA) to develop the institutional framework and coordination mechanism for NBP</a:t>
                      </a:r>
                      <a:endParaRPr lang="en-US" sz="1600" b="0" kern="1200" dirty="0">
                        <a:solidFill>
                          <a:schemeClr val="tx1"/>
                        </a:solidFill>
                        <a:latin typeface="+mn-lt"/>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kern="1200">
                          <a:latin typeface="+mn-lt"/>
                        </a:rPr>
                        <a:t>Yes</a:t>
                      </a:r>
                      <a:endParaRPr lang="en-US" sz="1600" b="0" kern="1200">
                        <a:solidFill>
                          <a:schemeClr val="dk1"/>
                        </a:solidFill>
                        <a:latin typeface="+mn-lt"/>
                        <a:ea typeface="+mn-ea"/>
                        <a:cs typeface="+mn-cs"/>
                      </a:endParaRPr>
                    </a:p>
                  </a:txBody>
                  <a:tcPr marL="51743" marR="51743" marT="0" marB="0" anchor="ctr"/>
                </a:tc>
              </a:tr>
              <a:tr h="610458">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latin typeface="+mn-lt"/>
                        </a:rPr>
                        <a:t>Actions targeting High political decision levels and policy makers on the strategic importance of  NBP for the countries development</a:t>
                      </a:r>
                      <a:endParaRPr lang="en-US" sz="1600" b="0" kern="1200" dirty="0">
                        <a:solidFill>
                          <a:schemeClr val="tx1"/>
                        </a:solidFill>
                        <a:latin typeface="+mn-lt"/>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kern="1200" dirty="0">
                          <a:latin typeface="+mn-lt"/>
                        </a:rPr>
                        <a:t>Yes</a:t>
                      </a:r>
                      <a:endParaRPr lang="en-US" sz="1600" b="0" kern="1200" dirty="0">
                        <a:solidFill>
                          <a:schemeClr val="dk1"/>
                        </a:solidFill>
                        <a:latin typeface="+mn-lt"/>
                        <a:ea typeface="+mn-ea"/>
                        <a:cs typeface="+mn-cs"/>
                      </a:endParaRPr>
                    </a:p>
                  </a:txBody>
                  <a:tcPr marL="51743" marR="51743" marT="0" marB="0" anchor="ctr"/>
                </a:tc>
              </a:tr>
              <a:tr h="388483">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latin typeface="+mn-lt"/>
                        </a:rPr>
                        <a:t>Technical assistance to develop new NGN regulations or implementation methods</a:t>
                      </a:r>
                      <a:endParaRPr lang="en-US" sz="1600" b="0" kern="1200" dirty="0">
                        <a:solidFill>
                          <a:schemeClr val="tx1"/>
                        </a:solidFill>
                        <a:latin typeface="+mn-lt"/>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kern="1200">
                          <a:latin typeface="+mn-lt"/>
                        </a:rPr>
                        <a:t>Yes</a:t>
                      </a:r>
                      <a:endParaRPr lang="en-US" sz="1600" b="0" kern="1200">
                        <a:solidFill>
                          <a:schemeClr val="dk1"/>
                        </a:solidFill>
                        <a:latin typeface="+mn-lt"/>
                        <a:ea typeface="+mn-ea"/>
                        <a:cs typeface="+mn-cs"/>
                      </a:endParaRPr>
                    </a:p>
                  </a:txBody>
                  <a:tcPr marL="51743" marR="51743" marT="0" marB="0" anchor="ctr"/>
                </a:tc>
              </a:tr>
              <a:tr h="253074">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latin typeface="+mn-lt"/>
                        </a:rPr>
                        <a:t>Training / Capacity in NGN regulation</a:t>
                      </a:r>
                      <a:endParaRPr lang="en-US" sz="1600" b="0" kern="1200" dirty="0">
                        <a:solidFill>
                          <a:schemeClr val="tx1"/>
                        </a:solidFill>
                        <a:latin typeface="+mn-lt"/>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kern="1200">
                          <a:latin typeface="+mn-lt"/>
                        </a:rPr>
                        <a:t>No</a:t>
                      </a:r>
                      <a:endParaRPr lang="en-US" sz="1600" b="0" kern="1200">
                        <a:solidFill>
                          <a:schemeClr val="dk1"/>
                        </a:solidFill>
                        <a:latin typeface="+mn-lt"/>
                        <a:ea typeface="+mn-ea"/>
                        <a:cs typeface="+mn-cs"/>
                      </a:endParaRPr>
                    </a:p>
                  </a:txBody>
                  <a:tcPr marL="51743" marR="51743" marT="0" marB="0" anchor="ctr"/>
                </a:tc>
              </a:tr>
              <a:tr h="301239">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latin typeface="+mn-lt"/>
                        </a:rPr>
                        <a:t>Training / Capacity in spectrum management</a:t>
                      </a:r>
                      <a:endParaRPr lang="en-US" sz="1600" b="0" kern="1200" dirty="0">
                        <a:solidFill>
                          <a:schemeClr val="tx1"/>
                        </a:solidFill>
                        <a:latin typeface="+mn-lt"/>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kern="1200" dirty="0">
                          <a:latin typeface="+mn-lt"/>
                        </a:rPr>
                        <a:t>Yes</a:t>
                      </a:r>
                      <a:endParaRPr lang="en-US" sz="1600" b="0" kern="1200" dirty="0">
                        <a:solidFill>
                          <a:schemeClr val="dk1"/>
                        </a:solidFill>
                        <a:latin typeface="+mn-lt"/>
                        <a:ea typeface="+mn-ea"/>
                        <a:cs typeface="+mn-cs"/>
                      </a:endParaRPr>
                    </a:p>
                  </a:txBody>
                  <a:tcPr marL="51743" marR="51743" marT="0" marB="0" anchor="ctr"/>
                </a:tc>
              </a:tr>
              <a:tr h="253074">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latin typeface="+mn-lt"/>
                        </a:rPr>
                        <a:t>Training / Capacity in USF management</a:t>
                      </a:r>
                      <a:endParaRPr lang="en-US" sz="1600" b="0" kern="1200" dirty="0">
                        <a:solidFill>
                          <a:schemeClr val="tx1"/>
                        </a:solidFill>
                        <a:latin typeface="+mn-lt"/>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kern="1200">
                          <a:latin typeface="+mn-lt"/>
                        </a:rPr>
                        <a:t>No</a:t>
                      </a:r>
                      <a:endParaRPr lang="en-US" sz="1600" b="0" kern="1200">
                        <a:solidFill>
                          <a:schemeClr val="dk1"/>
                        </a:solidFill>
                        <a:latin typeface="+mn-lt"/>
                        <a:ea typeface="+mn-ea"/>
                        <a:cs typeface="+mn-cs"/>
                      </a:endParaRPr>
                    </a:p>
                  </a:txBody>
                  <a:tcPr marL="51743" marR="51743" marT="0" marB="0" anchor="ctr"/>
                </a:tc>
              </a:tr>
              <a:tr h="253074">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latin typeface="+mn-lt"/>
                        </a:rPr>
                        <a:t>Technical assistance (TA) to set up the USF</a:t>
                      </a:r>
                      <a:endParaRPr lang="en-US" sz="1600" b="0" kern="1200" dirty="0">
                        <a:solidFill>
                          <a:schemeClr val="tx1"/>
                        </a:solidFill>
                        <a:latin typeface="+mn-lt"/>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kern="1200" dirty="0">
                          <a:latin typeface="+mn-lt"/>
                        </a:rPr>
                        <a:t>No</a:t>
                      </a:r>
                      <a:endParaRPr lang="en-US" sz="1600" b="0" kern="1200" dirty="0">
                        <a:solidFill>
                          <a:schemeClr val="dk1"/>
                        </a:solidFill>
                        <a:latin typeface="+mn-lt"/>
                        <a:ea typeface="+mn-ea"/>
                        <a:cs typeface="+mn-cs"/>
                      </a:endParaRPr>
                    </a:p>
                  </a:txBody>
                  <a:tcPr marL="51743" marR="51743" marT="0" marB="0" anchor="ctr"/>
                </a:tc>
              </a:tr>
              <a:tr h="320878">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latin typeface="+mn-lt"/>
                        </a:rPr>
                        <a:t>Develop better data gathering capacity on key NBP related indicators</a:t>
                      </a:r>
                      <a:endParaRPr lang="en-US" sz="1600" b="0" kern="1200" dirty="0">
                        <a:solidFill>
                          <a:schemeClr val="tx1"/>
                        </a:solidFill>
                        <a:latin typeface="+mn-lt"/>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kern="1200" dirty="0">
                          <a:latin typeface="+mn-lt"/>
                        </a:rPr>
                        <a:t>Yes</a:t>
                      </a:r>
                      <a:endParaRPr lang="en-US" sz="1600" b="0" kern="1200" dirty="0">
                        <a:solidFill>
                          <a:schemeClr val="dk1"/>
                        </a:solidFill>
                        <a:latin typeface="+mn-lt"/>
                        <a:ea typeface="+mn-ea"/>
                        <a:cs typeface="+mn-cs"/>
                      </a:endParaRPr>
                    </a:p>
                  </a:txBody>
                  <a:tcPr marL="51743" marR="51743" marT="0" marB="0" anchor="ctr"/>
                </a:tc>
              </a:tr>
              <a:tr h="462917">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latin typeface="+mn-lt"/>
                        </a:rPr>
                        <a:t>Specific support for demand project design (e-education, OLPF or OLPC, e-government)</a:t>
                      </a:r>
                      <a:endParaRPr lang="en-US" sz="1600" b="0" kern="1200" dirty="0">
                        <a:solidFill>
                          <a:schemeClr val="tx1"/>
                        </a:solidFill>
                        <a:latin typeface="+mn-lt"/>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kern="1200" dirty="0">
                          <a:latin typeface="+mn-lt"/>
                        </a:rPr>
                        <a:t>Yes</a:t>
                      </a:r>
                      <a:endParaRPr lang="en-US" sz="1600" b="0" kern="1200" dirty="0">
                        <a:solidFill>
                          <a:schemeClr val="dk1"/>
                        </a:solidFill>
                        <a:latin typeface="+mn-lt"/>
                        <a:ea typeface="+mn-ea"/>
                        <a:cs typeface="+mn-cs"/>
                      </a:endParaRPr>
                    </a:p>
                  </a:txBody>
                  <a:tcPr marL="51743" marR="51743" marT="0" marB="0" anchor="ctr"/>
                </a:tc>
              </a:tr>
              <a:tr h="253074">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latin typeface="+mn-lt"/>
                        </a:rPr>
                        <a:t>Sharing best practices on NBP and USF</a:t>
                      </a:r>
                      <a:endParaRPr lang="en-US" sz="1600" b="0" kern="1200" dirty="0">
                        <a:solidFill>
                          <a:schemeClr val="tx1"/>
                        </a:solidFill>
                        <a:latin typeface="+mn-lt"/>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kern="1200" dirty="0">
                          <a:latin typeface="+mn-lt"/>
                        </a:rPr>
                        <a:t>Yes</a:t>
                      </a:r>
                      <a:endParaRPr lang="en-US" sz="1600" b="0" kern="1200" dirty="0">
                        <a:solidFill>
                          <a:schemeClr val="dk1"/>
                        </a:solidFill>
                        <a:latin typeface="+mn-lt"/>
                        <a:ea typeface="+mn-ea"/>
                        <a:cs typeface="+mn-cs"/>
                      </a:endParaRPr>
                    </a:p>
                  </a:txBody>
                  <a:tcPr marL="51743" marR="51743" marT="0" marB="0" anchor="ctr"/>
                </a:tc>
              </a:tr>
              <a:tr h="320878">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latin typeface="+mn-lt"/>
                        </a:rPr>
                        <a:t>Policy or project design to ensure additional international bandwidth </a:t>
                      </a:r>
                      <a:endParaRPr lang="en-US" sz="1600" b="0" kern="1200" dirty="0">
                        <a:solidFill>
                          <a:schemeClr val="tx1"/>
                        </a:solidFill>
                        <a:latin typeface="+mn-lt"/>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kern="1200" dirty="0">
                          <a:latin typeface="+mn-lt"/>
                        </a:rPr>
                        <a:t>Yes</a:t>
                      </a:r>
                      <a:endParaRPr lang="en-US" sz="1600" b="0" kern="1200" dirty="0">
                        <a:solidFill>
                          <a:schemeClr val="dk1"/>
                        </a:solidFill>
                        <a:latin typeface="+mn-lt"/>
                        <a:ea typeface="+mn-ea"/>
                        <a:cs typeface="+mn-cs"/>
                      </a:endParaRPr>
                    </a:p>
                  </a:txBody>
                  <a:tcPr marL="51743" marR="51743" marT="0" marB="0" anchor="ctr"/>
                </a:tc>
              </a:tr>
              <a:tr h="1074287">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b="0" kern="1200" dirty="0">
                          <a:solidFill>
                            <a:schemeClr val="tx1"/>
                          </a:solidFill>
                          <a:latin typeface="+mn-lt"/>
                        </a:rPr>
                        <a:t>Technical assistance to develop joint projects (as using USF for regional project either in supply side, interconnecting neighbouring countries, or demand side such as: disaster planning and recovery; cyber security and incident response co-ordination)</a:t>
                      </a:r>
                      <a:endParaRPr lang="en-US" sz="1600" b="0" kern="1200" dirty="0">
                        <a:solidFill>
                          <a:schemeClr val="tx1"/>
                        </a:solidFill>
                        <a:latin typeface="+mn-lt"/>
                        <a:ea typeface="+mn-ea"/>
                        <a:cs typeface="+mn-cs"/>
                      </a:endParaRPr>
                    </a:p>
                  </a:txBody>
                  <a:tcPr marL="51743" marR="51743" marT="0" marB="0"/>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algn="l" defTabSz="914400" rtl="0" eaLnBrk="1" latinLnBrk="0" hangingPunct="1">
                        <a:lnSpc>
                          <a:spcPct val="107000"/>
                        </a:lnSpc>
                        <a:spcBef>
                          <a:spcPts val="0"/>
                        </a:spcBef>
                        <a:spcAft>
                          <a:spcPts val="800"/>
                        </a:spcAft>
                        <a:tabLst>
                          <a:tab pos="1302385" algn="l"/>
                        </a:tabLst>
                      </a:pPr>
                      <a:r>
                        <a:rPr lang="en-029" sz="1600" kern="1200" dirty="0">
                          <a:latin typeface="+mn-lt"/>
                        </a:rPr>
                        <a:t>Yes</a:t>
                      </a:r>
                      <a:endParaRPr lang="en-US" sz="1600" b="0" kern="1200" dirty="0">
                        <a:solidFill>
                          <a:schemeClr val="dk1"/>
                        </a:solidFill>
                        <a:latin typeface="+mn-lt"/>
                        <a:ea typeface="+mn-ea"/>
                        <a:cs typeface="+mn-cs"/>
                      </a:endParaRPr>
                    </a:p>
                  </a:txBody>
                  <a:tcPr marL="51743" marR="51743" marT="0" marB="0" anchor="ctr"/>
                </a:tc>
              </a:tr>
            </a:tbl>
          </a:graphicData>
        </a:graphic>
      </p:graphicFrame>
    </p:spTree>
    <p:extLst>
      <p:ext uri="{BB962C8B-B14F-4D97-AF65-F5344CB8AC3E}">
        <p14:creationId xmlns:p14="http://schemas.microsoft.com/office/powerpoint/2010/main" val="11896316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BIIPAC Recommendations</a:t>
            </a:r>
            <a:endParaRPr lang="en-US" dirty="0"/>
          </a:p>
        </p:txBody>
      </p:sp>
      <p:sp>
        <p:nvSpPr>
          <p:cNvPr id="3" name="Content Placeholder 2"/>
          <p:cNvSpPr>
            <a:spLocks noGrp="1"/>
          </p:cNvSpPr>
          <p:nvPr>
            <p:ph idx="1"/>
          </p:nvPr>
        </p:nvSpPr>
        <p:spPr>
          <a:xfrm>
            <a:off x="1097280" y="1845734"/>
            <a:ext cx="10058400" cy="4338498"/>
          </a:xfrm>
        </p:spPr>
        <p:txBody>
          <a:bodyPr>
            <a:normAutofit lnSpcReduction="10000"/>
          </a:bodyPr>
          <a:lstStyle/>
          <a:p>
            <a:r>
              <a:rPr lang="en-US" b="1" dirty="0" smtClean="0"/>
              <a:t>Expansion of broadband access</a:t>
            </a:r>
          </a:p>
          <a:p>
            <a:pPr lvl="1"/>
            <a:r>
              <a:rPr lang="en-US" dirty="0"/>
              <a:t>Boost the mobile broadband penetration through the use of 4G technologies at 700 </a:t>
            </a:r>
            <a:r>
              <a:rPr lang="en-US" dirty="0" err="1"/>
              <a:t>Mhz</a:t>
            </a:r>
            <a:r>
              <a:rPr lang="en-US" dirty="0"/>
              <a:t>, which will represent a unique opportunity to boast the broadband penetration to 100% in the </a:t>
            </a:r>
            <a:r>
              <a:rPr lang="en-US" dirty="0" smtClean="0"/>
              <a:t>country</a:t>
            </a:r>
          </a:p>
          <a:p>
            <a:pPr lvl="1"/>
            <a:r>
              <a:rPr lang="en-US" dirty="0"/>
              <a:t>Providing a universal broadband tariff to low incomes family, which could be partially subsidized by the government or could be based on broadband operators cost </a:t>
            </a:r>
            <a:r>
              <a:rPr lang="en-US" dirty="0" smtClean="0"/>
              <a:t>accountancy</a:t>
            </a:r>
          </a:p>
          <a:p>
            <a:pPr lvl="1"/>
            <a:r>
              <a:rPr lang="en-US" dirty="0" smtClean="0"/>
              <a:t>Increase competition in services and networks by imposing network sharing policies such as local loop unbundling (LLU) </a:t>
            </a:r>
            <a:endParaRPr lang="en-US" dirty="0" smtClean="0"/>
          </a:p>
          <a:p>
            <a:r>
              <a:rPr lang="en-US" b="1" dirty="0"/>
              <a:t>Complete the ICT sector enabling legislation, enacting regulations to implement aspects of the </a:t>
            </a:r>
            <a:r>
              <a:rPr lang="en-US" b="1" dirty="0" smtClean="0"/>
              <a:t>legislation </a:t>
            </a:r>
            <a:endParaRPr lang="en-US" b="1" dirty="0"/>
          </a:p>
          <a:p>
            <a:pPr lvl="1"/>
            <a:r>
              <a:rPr lang="en-US" dirty="0"/>
              <a:t>Enact </a:t>
            </a:r>
            <a:r>
              <a:rPr lang="en-US" dirty="0" smtClean="0"/>
              <a:t>Data </a:t>
            </a:r>
            <a:r>
              <a:rPr lang="en-US" dirty="0"/>
              <a:t>Protection </a:t>
            </a:r>
            <a:r>
              <a:rPr lang="en-US" dirty="0" smtClean="0"/>
              <a:t>legislation</a:t>
            </a:r>
          </a:p>
          <a:p>
            <a:r>
              <a:rPr lang="en-US" b="1" dirty="0"/>
              <a:t>Universal Service</a:t>
            </a:r>
          </a:p>
          <a:p>
            <a:pPr lvl="1"/>
            <a:r>
              <a:rPr lang="en-US" dirty="0"/>
              <a:t>Define a USP that does not depend on funds from incoming international calls</a:t>
            </a:r>
          </a:p>
          <a:p>
            <a:pPr lvl="1"/>
            <a:r>
              <a:rPr lang="en-US" dirty="0"/>
              <a:t>The fund to be used not only for demand and community and education hardware access projects, but to </a:t>
            </a:r>
            <a:r>
              <a:rPr lang="en-US" dirty="0" err="1"/>
              <a:t>subsidise</a:t>
            </a:r>
            <a:r>
              <a:rPr lang="en-US" dirty="0"/>
              <a:t> access cost to low income population</a:t>
            </a:r>
          </a:p>
          <a:p>
            <a:pPr lvl="1"/>
            <a:endParaRPr lang="en-US" dirty="0"/>
          </a:p>
        </p:txBody>
      </p:sp>
    </p:spTree>
    <p:extLst>
      <p:ext uri="{BB962C8B-B14F-4D97-AF65-F5344CB8AC3E}">
        <p14:creationId xmlns:p14="http://schemas.microsoft.com/office/powerpoint/2010/main" val="727052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endParaRPr lang="en-US" dirty="0"/>
          </a:p>
        </p:txBody>
      </p:sp>
      <p:sp>
        <p:nvSpPr>
          <p:cNvPr id="3" name="Content Placeholder 2"/>
          <p:cNvSpPr>
            <a:spLocks noGrp="1"/>
          </p:cNvSpPr>
          <p:nvPr>
            <p:ph idx="1"/>
          </p:nvPr>
        </p:nvSpPr>
        <p:spPr/>
        <p:txBody>
          <a:bodyPr>
            <a:normAutofit lnSpcReduction="10000"/>
          </a:bodyPr>
          <a:lstStyle/>
          <a:p>
            <a:r>
              <a:rPr lang="en-US" b="1" dirty="0" smtClean="0"/>
              <a:t>National Broadband Plan (NBP)</a:t>
            </a:r>
            <a:endParaRPr lang="en-US" b="1" dirty="0"/>
          </a:p>
          <a:p>
            <a:pPr lvl="0"/>
            <a:r>
              <a:rPr lang="en-US" dirty="0"/>
              <a:t>Establish the structure to oversee the development of the NBP, directly accountable to the Minister</a:t>
            </a:r>
          </a:p>
          <a:p>
            <a:r>
              <a:rPr lang="en-US" dirty="0"/>
              <a:t>Develop the vison and objectives regarding the level of coverage within the timeframe that the NBP will drive. </a:t>
            </a:r>
            <a:endParaRPr lang="en-US" dirty="0" smtClean="0"/>
          </a:p>
          <a:p>
            <a:pPr lvl="1"/>
            <a:r>
              <a:rPr lang="en-US" dirty="0" smtClean="0"/>
              <a:t>Increase </a:t>
            </a:r>
            <a:r>
              <a:rPr lang="en-US" dirty="0"/>
              <a:t>the households with broadband to 50 percent in 2 years and percentage of individuals using internet to 75 in 18 </a:t>
            </a:r>
            <a:r>
              <a:rPr lang="en-US" dirty="0" smtClean="0"/>
              <a:t>months</a:t>
            </a:r>
            <a:endParaRPr lang="en-US" dirty="0"/>
          </a:p>
          <a:p>
            <a:r>
              <a:rPr lang="en-US" b="1" dirty="0"/>
              <a:t>Governance</a:t>
            </a:r>
          </a:p>
          <a:p>
            <a:pPr lvl="1"/>
            <a:r>
              <a:rPr lang="en-US" dirty="0"/>
              <a:t>Establish the committee responsible for the development of the NBP, directly accountable to the Minister that engages relevant stakeholder groups.</a:t>
            </a:r>
          </a:p>
          <a:p>
            <a:pPr lvl="1"/>
            <a:r>
              <a:rPr lang="en-US" dirty="0"/>
              <a:t>Conclude the establishment of a converged Regulator for the ICT sector</a:t>
            </a:r>
          </a:p>
          <a:p>
            <a:pPr lvl="1"/>
            <a:r>
              <a:rPr lang="en-US" dirty="0" err="1"/>
              <a:t>Rationalise</a:t>
            </a:r>
            <a:r>
              <a:rPr lang="en-US" dirty="0"/>
              <a:t> the agencies that currently </a:t>
            </a:r>
            <a:r>
              <a:rPr lang="en-US" dirty="0" err="1"/>
              <a:t>utilise</a:t>
            </a:r>
            <a:r>
              <a:rPr lang="en-US" dirty="0"/>
              <a:t> the USF, creating one body through which the USF </a:t>
            </a:r>
            <a:r>
              <a:rPr lang="en-US" dirty="0" smtClean="0"/>
              <a:t>administration and utilization is centralized </a:t>
            </a:r>
            <a:endParaRPr lang="en-US" dirty="0"/>
          </a:p>
          <a:p>
            <a:endParaRPr lang="en-US" dirty="0"/>
          </a:p>
        </p:txBody>
      </p:sp>
    </p:spTree>
    <p:extLst>
      <p:ext uri="{BB962C8B-B14F-4D97-AF65-F5344CB8AC3E}">
        <p14:creationId xmlns:p14="http://schemas.microsoft.com/office/powerpoint/2010/main" val="42187096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7048099" cy="356616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TRINIDAD &amp; TOBAGO</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8307705" y="2724912"/>
            <a:ext cx="2847975" cy="1600200"/>
          </a:xfrm>
          <a:prstGeom prst="rect">
            <a:avLst/>
          </a:prstGeom>
        </p:spPr>
      </p:pic>
    </p:spTree>
    <p:extLst>
      <p:ext uri="{BB962C8B-B14F-4D97-AF65-F5344CB8AC3E}">
        <p14:creationId xmlns:p14="http://schemas.microsoft.com/office/powerpoint/2010/main" val="19066685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48418764"/>
              </p:ext>
            </p:extLst>
          </p:nvPr>
        </p:nvGraphicFramePr>
        <p:xfrm>
          <a:off x="2057400" y="1806827"/>
          <a:ext cx="6464300" cy="3634993"/>
        </p:xfrm>
        <a:graphic>
          <a:graphicData uri="http://schemas.openxmlformats.org/drawingml/2006/table">
            <a:tbl>
              <a:tblPr firstRow="1" firstCol="1" bandRow="1">
                <a:tableStyleId>{3C2FFA5D-87B4-456A-9821-1D502468CF0F}</a:tableStyleId>
              </a:tblPr>
              <a:tblGrid>
                <a:gridCol w="5245100"/>
                <a:gridCol w="1219200"/>
              </a:tblGrid>
              <a:tr h="674751">
                <a:tc>
                  <a:txBody>
                    <a:bodyPr/>
                    <a:lstStyle/>
                    <a:p>
                      <a:pPr marL="0" marR="0" algn="l" defTabSz="914400" rtl="0" eaLnBrk="1" latinLnBrk="0" hangingPunct="1">
                        <a:lnSpc>
                          <a:spcPct val="150000"/>
                        </a:lnSpc>
                        <a:spcBef>
                          <a:spcPts val="0"/>
                        </a:spcBef>
                        <a:spcAft>
                          <a:spcPts val="0"/>
                        </a:spcAft>
                      </a:pPr>
                      <a:r>
                        <a:rPr lang="en-US" sz="1600" kern="1200" dirty="0">
                          <a:effectLst/>
                        </a:rPr>
                        <a:t> </a:t>
                      </a:r>
                      <a:endPar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a:solidFill>
                            <a:schemeClr val="tx1"/>
                          </a:solidFill>
                          <a:effectLst/>
                        </a:rPr>
                        <a:t>Trinidad &amp; Tobago</a:t>
                      </a:r>
                      <a:endPar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352">
                <a:tc>
                  <a:txBody>
                    <a:bodyPr/>
                    <a:lstStyle/>
                    <a:p>
                      <a:pPr marL="0" marR="0" algn="l" defTabSz="914400" rtl="0" eaLnBrk="1" latinLnBrk="0" hangingPunct="1">
                        <a:lnSpc>
                          <a:spcPct val="150000"/>
                        </a:lnSpc>
                        <a:spcBef>
                          <a:spcPts val="0"/>
                        </a:spcBef>
                        <a:spcAft>
                          <a:spcPts val="0"/>
                        </a:spcAft>
                      </a:pPr>
                      <a:r>
                        <a:rPr lang="en-US" sz="1600" b="0" kern="1200" dirty="0" smtClean="0">
                          <a:effectLst/>
                        </a:rPr>
                        <a:t>Broadband Development Index (IDBA) </a:t>
                      </a:r>
                      <a:r>
                        <a:rPr lang="en-US" sz="1600" b="0" kern="1200" dirty="0">
                          <a:effectLst/>
                        </a:rPr>
                        <a:t>Rank (Americas</a:t>
                      </a:r>
                      <a:r>
                        <a:rPr lang="en-US" sz="1600" b="0" kern="1200" dirty="0" smtClean="0">
                          <a:effectLst/>
                        </a:rPr>
                        <a:t>)</a:t>
                      </a:r>
                      <a:r>
                        <a:rPr lang="en-US" sz="1600" b="0" kern="1200" baseline="340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1</a:t>
                      </a:r>
                      <a:endParaRPr lang="en-US" sz="16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a:effectLst/>
                        </a:rPr>
                        <a:t>11th (4.44)</a:t>
                      </a:r>
                      <a:endParaRPr lang="en-US" sz="160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35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b="0" dirty="0" smtClean="0">
                          <a:effectLst/>
                        </a:rPr>
                        <a:t>UN e-Government</a:t>
                      </a:r>
                      <a:r>
                        <a:rPr lang="en-US" sz="1600" b="0" baseline="0" dirty="0" smtClean="0">
                          <a:effectLst/>
                        </a:rPr>
                        <a:t> Development Index (</a:t>
                      </a:r>
                      <a:r>
                        <a:rPr lang="en-US" sz="1600" b="0" dirty="0" smtClean="0">
                          <a:effectLst/>
                        </a:rPr>
                        <a:t>EGDI) (overall)</a:t>
                      </a:r>
                      <a:r>
                        <a:rPr lang="en-US" sz="1600" b="0" baseline="32000" dirty="0" smtClean="0">
                          <a:effectLst/>
                        </a:rPr>
                        <a:t>2</a:t>
                      </a:r>
                      <a:endParaRPr lang="en-US" sz="1600" b="0" baseline="3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a:effectLst/>
                        </a:rPr>
                        <a:t>91st </a:t>
                      </a:r>
                      <a:endPar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352">
                <a:tc>
                  <a:txBody>
                    <a:bodyPr/>
                    <a:lstStyle/>
                    <a:p>
                      <a:pPr marL="0" marR="0" algn="l" defTabSz="914400" rtl="0" eaLnBrk="1" latinLnBrk="0" hangingPunct="1">
                        <a:lnSpc>
                          <a:spcPct val="150000"/>
                        </a:lnSpc>
                        <a:spcBef>
                          <a:spcPts val="0"/>
                        </a:spcBef>
                        <a:spcAft>
                          <a:spcPts val="0"/>
                        </a:spcAft>
                      </a:pPr>
                      <a:r>
                        <a:rPr lang="en-US" sz="1600" b="0" kern="1200" dirty="0">
                          <a:effectLst/>
                        </a:rPr>
                        <a:t>IDI </a:t>
                      </a:r>
                      <a:r>
                        <a:rPr lang="en-US" sz="1600" b="0" kern="1200" dirty="0" smtClean="0">
                          <a:effectLst/>
                        </a:rPr>
                        <a:t>Rank</a:t>
                      </a:r>
                      <a:r>
                        <a:rPr lang="en-US" sz="1600" b="0" kern="1200" baseline="34000" dirty="0" smtClean="0">
                          <a:solidFill>
                            <a:schemeClr val="dk1"/>
                          </a:solidFill>
                          <a:effectLst/>
                          <a:latin typeface="Calibri" panose="020F0502020204030204" pitchFamily="34" charset="0"/>
                          <a:cs typeface="Times New Roman" panose="02020603050405020304" pitchFamily="18" charset="0"/>
                        </a:rPr>
                        <a:t>3</a:t>
                      </a:r>
                      <a:endParaRPr lang="en-US" sz="16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a:effectLst/>
                        </a:rPr>
                        <a:t>70th </a:t>
                      </a:r>
                      <a:endPar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352">
                <a:tc>
                  <a:txBody>
                    <a:bodyPr/>
                    <a:lstStyle/>
                    <a:p>
                      <a:pPr marL="0" marR="0" algn="l" defTabSz="914400" rtl="0" eaLnBrk="1" latinLnBrk="0" hangingPunct="1">
                        <a:lnSpc>
                          <a:spcPct val="150000"/>
                        </a:lnSpc>
                        <a:spcBef>
                          <a:spcPts val="0"/>
                        </a:spcBef>
                        <a:spcAft>
                          <a:spcPts val="0"/>
                        </a:spcAft>
                      </a:pPr>
                      <a:r>
                        <a:rPr lang="en-US" sz="1600" b="0" kern="1200" dirty="0">
                          <a:effectLst/>
                        </a:rPr>
                        <a:t>Percentage of households with </a:t>
                      </a:r>
                      <a:r>
                        <a:rPr lang="en-US" sz="1600" b="0" kern="1200" dirty="0" smtClean="0">
                          <a:effectLst/>
                        </a:rPr>
                        <a:t>Internet</a:t>
                      </a:r>
                      <a:r>
                        <a:rPr lang="en-US" sz="1600" b="0" kern="1200" baseline="34000" dirty="0" smtClean="0">
                          <a:solidFill>
                            <a:schemeClr val="dk1"/>
                          </a:solidFill>
                          <a:effectLst/>
                          <a:latin typeface="Calibri" panose="020F0502020204030204" pitchFamily="34" charset="0"/>
                          <a:cs typeface="Times New Roman" panose="02020603050405020304" pitchFamily="18" charset="0"/>
                        </a:rPr>
                        <a:t>4</a:t>
                      </a:r>
                      <a:endParaRPr lang="en-US" sz="16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smtClean="0">
                          <a:effectLst/>
                        </a:rPr>
                        <a:t>50%</a:t>
                      </a:r>
                      <a:endPar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352">
                <a:tc>
                  <a:txBody>
                    <a:bodyPr/>
                    <a:lstStyle/>
                    <a:p>
                      <a:pPr marL="0" marR="0" algn="l" defTabSz="914400" rtl="0" eaLnBrk="1" latinLnBrk="0" hangingPunct="1">
                        <a:lnSpc>
                          <a:spcPct val="150000"/>
                        </a:lnSpc>
                        <a:spcBef>
                          <a:spcPts val="0"/>
                        </a:spcBef>
                        <a:spcAft>
                          <a:spcPts val="0"/>
                        </a:spcAft>
                      </a:pPr>
                      <a:r>
                        <a:rPr lang="en-US" sz="1600" b="0" kern="1200" dirty="0">
                          <a:effectLst/>
                        </a:rPr>
                        <a:t>Percentage of individuals using </a:t>
                      </a:r>
                      <a:r>
                        <a:rPr lang="en-US" sz="1600" b="0" kern="1200" dirty="0" smtClean="0">
                          <a:effectLst/>
                        </a:rPr>
                        <a:t>Internet</a:t>
                      </a:r>
                      <a:r>
                        <a:rPr lang="en-US" sz="1600" b="0" kern="1200" baseline="34000" dirty="0" smtClean="0">
                          <a:solidFill>
                            <a:schemeClr val="dk1"/>
                          </a:solidFill>
                          <a:effectLst/>
                          <a:latin typeface="Calibri" panose="020F0502020204030204" pitchFamily="34" charset="0"/>
                          <a:cs typeface="Times New Roman" panose="02020603050405020304" pitchFamily="18" charset="0"/>
                        </a:rPr>
                        <a:t>4</a:t>
                      </a:r>
                      <a:endParaRPr lang="en-US" sz="16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smtClean="0">
                          <a:effectLst/>
                        </a:rPr>
                        <a:t>65.1%</a:t>
                      </a:r>
                      <a:endPar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352">
                <a:tc>
                  <a:txBody>
                    <a:bodyPr/>
                    <a:lstStyle/>
                    <a:p>
                      <a:pPr marL="0" marR="0" algn="l" defTabSz="914400" rtl="0" eaLnBrk="1" latinLnBrk="0" hangingPunct="1">
                        <a:lnSpc>
                          <a:spcPct val="150000"/>
                        </a:lnSpc>
                        <a:spcBef>
                          <a:spcPts val="0"/>
                        </a:spcBef>
                        <a:spcAft>
                          <a:spcPts val="0"/>
                        </a:spcAft>
                      </a:pPr>
                      <a:r>
                        <a:rPr lang="en-US" sz="1600" b="0" kern="1200" dirty="0">
                          <a:effectLst/>
                        </a:rPr>
                        <a:t>Fixed broadband subscriptions per 100 </a:t>
                      </a:r>
                      <a:r>
                        <a:rPr lang="en-US" sz="1600" b="0" kern="1200" dirty="0" smtClean="0">
                          <a:effectLst/>
                        </a:rPr>
                        <a:t>inhabitants</a:t>
                      </a:r>
                      <a:r>
                        <a:rPr lang="en-US" sz="1600" b="0" kern="1200" baseline="34000" dirty="0" smtClean="0">
                          <a:solidFill>
                            <a:schemeClr val="dk1"/>
                          </a:solidFill>
                          <a:effectLst/>
                          <a:latin typeface="Calibri" panose="020F0502020204030204" pitchFamily="34" charset="0"/>
                          <a:cs typeface="Times New Roman" panose="02020603050405020304" pitchFamily="18" charset="0"/>
                        </a:rPr>
                        <a:t>4</a:t>
                      </a:r>
                      <a:endParaRPr lang="en-US" sz="16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a:effectLst/>
                        </a:rPr>
                        <a:t>17.5</a:t>
                      </a:r>
                      <a:endPar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352">
                <a:tc>
                  <a:txBody>
                    <a:bodyPr/>
                    <a:lstStyle/>
                    <a:p>
                      <a:pPr marL="0" marR="0" algn="l" defTabSz="914400" rtl="0" eaLnBrk="1" latinLnBrk="0" hangingPunct="1">
                        <a:lnSpc>
                          <a:spcPct val="150000"/>
                        </a:lnSpc>
                        <a:spcBef>
                          <a:spcPts val="0"/>
                        </a:spcBef>
                        <a:spcAft>
                          <a:spcPts val="0"/>
                        </a:spcAft>
                      </a:pPr>
                      <a:r>
                        <a:rPr lang="en-US" sz="1600" b="0" kern="1200" dirty="0">
                          <a:effectLst/>
                        </a:rPr>
                        <a:t>Active mobile broadband subscriptions per 100 </a:t>
                      </a:r>
                      <a:r>
                        <a:rPr lang="en-US" sz="1600" b="0" kern="1200" dirty="0" smtClean="0">
                          <a:effectLst/>
                        </a:rPr>
                        <a:t>inhabitants</a:t>
                      </a:r>
                      <a:r>
                        <a:rPr lang="en-US" sz="1600" b="0" kern="1200" baseline="34000" dirty="0" smtClean="0">
                          <a:solidFill>
                            <a:schemeClr val="dk1"/>
                          </a:solidFill>
                          <a:effectLst/>
                          <a:latin typeface="Calibri" panose="020F0502020204030204" pitchFamily="34" charset="0"/>
                          <a:cs typeface="Times New Roman" panose="02020603050405020304" pitchFamily="18" charset="0"/>
                        </a:rPr>
                        <a:t>4</a:t>
                      </a:r>
                      <a:endParaRPr lang="en-US" sz="16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a:effectLst/>
                        </a:rPr>
                        <a:t>28.3</a:t>
                      </a:r>
                      <a:endPar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0785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b="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Average broadband penetration- </a:t>
                      </a:r>
                      <a:r>
                        <a:rPr lang="en-US" sz="1600" b="0" kern="1200" dirty="0" err="1"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digiLAC</a:t>
                      </a:r>
                      <a:r>
                        <a:rPr lang="en-US" sz="1600" b="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BIIPAC Component 1</a:t>
                      </a:r>
                    </a:p>
                  </a:txBody>
                  <a:tcPr marL="68580" marR="68580" marT="0" marB="0"/>
                </a:tc>
                <a:tc>
                  <a:txBody>
                    <a:bodyPr/>
                    <a:lstStyle/>
                    <a:p>
                      <a:pPr marL="0" marR="0" algn="l" defTabSz="914400" rtl="0" eaLnBrk="1" latinLnBrk="0" hangingPunct="1">
                        <a:lnSpc>
                          <a:spcPct val="150000"/>
                        </a:lnSpc>
                        <a:spcBef>
                          <a:spcPts val="0"/>
                        </a:spcBef>
                        <a:spcAft>
                          <a:spcPts val="0"/>
                        </a:spcAft>
                      </a:pPr>
                      <a:r>
                        <a:rPr lang="en-US" sz="160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44.61%</a:t>
                      </a:r>
                      <a:endPar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Rectangle 3"/>
          <p:cNvSpPr>
            <a:spLocks noChangeArrowheads="1"/>
          </p:cNvSpPr>
          <p:nvPr/>
        </p:nvSpPr>
        <p:spPr bwMode="auto">
          <a:xfrm>
            <a:off x="104503" y="5516036"/>
            <a:ext cx="983662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smtClean="0">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2"/>
              </a:rPr>
              <a:t>[</a:t>
            </a:r>
            <a:r>
              <a:rPr kumimoji="0" lang="en-US" altLang="en-US" sz="1000" b="0" i="0" u="sng" strike="noStrike" cap="none" normalizeH="0" baseline="30000" dirty="0" smtClean="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2"/>
              </a:rPr>
              <a:t>1]</a:t>
            </a:r>
            <a:r>
              <a:rPr kumimoji="0" lang="en-US" altLang="en-US"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http://kp.iadb.org/DigiLAC/es/Paginas/Indice-de-Desarrollo-de-Banda-Ancha.aspx</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IDB Broadband Development Index (IDBA) ranking in the Americas reported for 2014 </a:t>
            </a:r>
            <a:endParaRPr kumimoji="0" lang="en-US" altLang="en-US" sz="11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smtClean="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4"/>
              </a:rPr>
              <a:t>[2]</a:t>
            </a:r>
            <a:r>
              <a:rPr kumimoji="0" lang="en-US" altLang="en-US"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https://publicadministration.un.org/egovkb/Portals/egovkb/Documents/un/2014-Survey/E-Gov_Complete_Survey-2014.pdf</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United Nations E-Government Survey 2014, E-Government Development Index (EGDI) </a:t>
            </a:r>
            <a:endParaRPr kumimoji="0" lang="en-US" altLang="en-US" sz="11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smtClean="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6"/>
              </a:rPr>
              <a:t>[3]</a:t>
            </a:r>
            <a:r>
              <a:rPr kumimoji="0" lang="en-US" altLang="en-US"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http://www.itu.int/en/ITU-D/Statistics/Documents/publications/misr2015/MISR2015-w5.pdf</a:t>
            </a:r>
            <a:r>
              <a:rPr kumimoji="0" lang="en-US" altLang="en-US" sz="9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Measuring The Information Society Report 2015, ICT Development Index (IDI)</a:t>
            </a:r>
            <a:endParaRPr kumimoji="0" lang="en-US" altLang="en-US" sz="1100" b="0" i="0" u="none" strike="noStrike" cap="none" normalizeH="0" baseline="0" dirty="0" smtClean="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smtClean="0" bmk="">
                <a:ln>
                  <a:noFill/>
                </a:ln>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8"/>
              </a:rPr>
              <a:t>[4]</a:t>
            </a:r>
            <a:r>
              <a:rPr kumimoji="0" lang="en-US" altLang="en-US" sz="1000" b="0" i="0" u="none" strike="noStrike" cap="none" normalizeH="0" baseline="0" dirty="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900" b="0" i="0" u="none" strike="noStrike" cap="none" normalizeH="0" baseline="0" dirty="0" smtClean="0" bmk="">
                <a:ln>
                  <a:noFill/>
                </a:ln>
                <a:solidFill>
                  <a:srgbClr val="000000"/>
                </a:solidFill>
                <a:effectLst/>
                <a:latin typeface="Calibri" panose="020F0502020204030204" pitchFamily="34" charset="0"/>
                <a:ea typeface="Calibri" panose="020F0502020204030204" pitchFamily="34" charset="0"/>
                <a:cs typeface="Calibri Light" panose="020F0302020204030204" pitchFamily="34" charset="0"/>
              </a:rPr>
              <a:t>ITU World Telecommunication/ICT Indicators database</a:t>
            </a:r>
            <a:endParaRPr kumimoji="0" lang="en-US" altLang="en-US" sz="1100" b="0" i="0" u="none" strike="noStrike" cap="none" normalizeH="0" baseline="0" dirty="0" smtClean="0" bmk="">
              <a:ln>
                <a:noFill/>
              </a:ln>
              <a:solidFill>
                <a:schemeClr val="tx1"/>
              </a:solidFill>
              <a:effectLst/>
            </a:endParaRPr>
          </a:p>
        </p:txBody>
      </p:sp>
    </p:spTree>
    <p:extLst>
      <p:ext uri="{BB962C8B-B14F-4D97-AF65-F5344CB8AC3E}">
        <p14:creationId xmlns:p14="http://schemas.microsoft.com/office/powerpoint/2010/main" val="34854246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a:xfrm>
            <a:off x="1097280" y="1845734"/>
            <a:ext cx="10058400" cy="4494908"/>
          </a:xfrm>
        </p:spPr>
        <p:txBody>
          <a:bodyPr>
            <a:normAutofit fontScale="92500" lnSpcReduction="10000"/>
          </a:bodyPr>
          <a:lstStyle/>
          <a:p>
            <a:r>
              <a:rPr lang="en-US" dirty="0"/>
              <a:t>Broadband has made good progress moving from 22% of individuals using the Internet in 2002, to 65.1% reported in 2014</a:t>
            </a:r>
          </a:p>
          <a:p>
            <a:r>
              <a:rPr lang="en-US" dirty="0" smtClean="0"/>
              <a:t>Almost half of country have penetration rates in excess of 50% i.e. more than half of households have broadband access</a:t>
            </a:r>
          </a:p>
          <a:p>
            <a:r>
              <a:rPr lang="en-US" dirty="0" smtClean="0"/>
              <a:t>The IDBA ranks 4</a:t>
            </a:r>
            <a:r>
              <a:rPr lang="en-US" baseline="30000" dirty="0" smtClean="0"/>
              <a:t>th</a:t>
            </a:r>
            <a:r>
              <a:rPr lang="en-US" dirty="0" smtClean="0"/>
              <a:t> in the Caribbean with rating above the Caribbean average of 3.66</a:t>
            </a:r>
          </a:p>
          <a:p>
            <a:r>
              <a:rPr lang="en-US" dirty="0" smtClean="0"/>
              <a:t>Consistent with the trend in LAC mobile exceeds fixed broadband penetration </a:t>
            </a:r>
          </a:p>
          <a:p>
            <a:pPr lvl="1"/>
            <a:r>
              <a:rPr lang="en-US" dirty="0" smtClean="0"/>
              <a:t>18.9</a:t>
            </a:r>
            <a:r>
              <a:rPr lang="en-US" dirty="0"/>
              <a:t>% mobile broadband penetration and 14.6% fixed broadband </a:t>
            </a:r>
            <a:r>
              <a:rPr lang="en-US" dirty="0" smtClean="0"/>
              <a:t>penetration</a:t>
            </a:r>
          </a:p>
          <a:p>
            <a:r>
              <a:rPr lang="en-US" dirty="0" smtClean="0"/>
              <a:t>Access to devices has seen good improvement with percentage of households with computers increasing from 53.1% in 2010 to 54% in 2014 (ITU World Telecommunications/ICT indicators Database)</a:t>
            </a:r>
          </a:p>
          <a:p>
            <a:r>
              <a:rPr lang="en-US" dirty="0" smtClean="0"/>
              <a:t>Pricing is among best in region </a:t>
            </a:r>
          </a:p>
          <a:p>
            <a:pPr lvl="1"/>
            <a:r>
              <a:rPr lang="en-US" dirty="0" smtClean="0"/>
              <a:t>J</a:t>
            </a:r>
            <a:r>
              <a:rPr lang="en-US" dirty="0"/>
              <a:t>. Marin in Trinidad and Tobago Internet and Broadband Connectivity Report reported that data from ICT Pulse showed that in 2013, the percentage of monthly income spent on 2 Mbps broadband service was around 3% of </a:t>
            </a:r>
            <a:r>
              <a:rPr lang="en-US" dirty="0" smtClean="0"/>
              <a:t>the </a:t>
            </a:r>
            <a:r>
              <a:rPr lang="en-US" dirty="0"/>
              <a:t>country’s average monthly income, one of the lowest in the region </a:t>
            </a:r>
            <a:endParaRPr lang="en-US" dirty="0" smtClean="0"/>
          </a:p>
          <a:p>
            <a:endParaRPr lang="en-US" dirty="0" smtClean="0"/>
          </a:p>
        </p:txBody>
      </p:sp>
    </p:spTree>
    <p:extLst>
      <p:ext uri="{BB962C8B-B14F-4D97-AF65-F5344CB8AC3E}">
        <p14:creationId xmlns:p14="http://schemas.microsoft.com/office/powerpoint/2010/main" val="38572363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&amp; Access</a:t>
            </a:r>
            <a:endParaRPr lang="en-US" dirty="0"/>
          </a:p>
        </p:txBody>
      </p:sp>
      <p:sp>
        <p:nvSpPr>
          <p:cNvPr id="3" name="Content Placeholder 2"/>
          <p:cNvSpPr>
            <a:spLocks noGrp="1"/>
          </p:cNvSpPr>
          <p:nvPr>
            <p:ph idx="1"/>
          </p:nvPr>
        </p:nvSpPr>
        <p:spPr>
          <a:xfrm>
            <a:off x="1097280" y="1845733"/>
            <a:ext cx="10058400" cy="4518972"/>
          </a:xfrm>
        </p:spPr>
        <p:txBody>
          <a:bodyPr>
            <a:normAutofit/>
          </a:bodyPr>
          <a:lstStyle/>
          <a:p>
            <a:r>
              <a:rPr lang="en-US" sz="2400" dirty="0" smtClean="0"/>
              <a:t>There is a digital gap in the area of participation – e-Government and e-business would be the areas to create the demand but are faced with challenges</a:t>
            </a:r>
          </a:p>
          <a:p>
            <a:r>
              <a:rPr lang="en-US" sz="2400" dirty="0" smtClean="0"/>
              <a:t>BIIPAC Component 3 identified these challenges as</a:t>
            </a:r>
          </a:p>
          <a:p>
            <a:pPr lvl="1"/>
            <a:r>
              <a:rPr lang="en-US" sz="2100" dirty="0" smtClean="0"/>
              <a:t>Acquiring the necessary e-payment platforms is costly</a:t>
            </a:r>
          </a:p>
          <a:p>
            <a:pPr lvl="1"/>
            <a:r>
              <a:rPr lang="en-US" sz="2100" dirty="0" smtClean="0"/>
              <a:t>Education needed for both businesses and consumers</a:t>
            </a:r>
          </a:p>
          <a:p>
            <a:r>
              <a:rPr lang="en-US" sz="2400" dirty="0" smtClean="0"/>
              <a:t>The Component 3 report noted additional challenge as:</a:t>
            </a:r>
          </a:p>
          <a:p>
            <a:pPr lvl="1"/>
            <a:r>
              <a:rPr lang="en-US" sz="2300" dirty="0"/>
              <a:t> </a:t>
            </a:r>
            <a:r>
              <a:rPr lang="en-US" sz="2100" dirty="0" smtClean="0"/>
              <a:t>“…</a:t>
            </a:r>
            <a:r>
              <a:rPr lang="en-US" sz="2100" dirty="0"/>
              <a:t>Banks also do not facilitate Government online receipts from citizens to-date or online / mobile payments to citizens. </a:t>
            </a:r>
          </a:p>
          <a:p>
            <a:pPr lvl="1"/>
            <a:r>
              <a:rPr lang="en-US" sz="2100" dirty="0"/>
              <a:t>Banks generally do not facilitate Business to Business or Business to Government online payments” (</a:t>
            </a:r>
            <a:r>
              <a:rPr lang="en-US" sz="2100" dirty="0" err="1"/>
              <a:t>Attiba</a:t>
            </a:r>
            <a:r>
              <a:rPr lang="en-US" sz="2100" dirty="0"/>
              <a:t> Phillips, 2015) </a:t>
            </a:r>
          </a:p>
          <a:p>
            <a:endParaRPr lang="en-US" dirty="0"/>
          </a:p>
        </p:txBody>
      </p:sp>
    </p:spTree>
    <p:extLst>
      <p:ext uri="{BB962C8B-B14F-4D97-AF65-F5344CB8AC3E}">
        <p14:creationId xmlns:p14="http://schemas.microsoft.com/office/powerpoint/2010/main" val="39200549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&amp; Access</a:t>
            </a:r>
          </a:p>
        </p:txBody>
      </p:sp>
      <p:sp>
        <p:nvSpPr>
          <p:cNvPr id="3" name="Content Placeholder 2"/>
          <p:cNvSpPr>
            <a:spLocks noGrp="1"/>
          </p:cNvSpPr>
          <p:nvPr>
            <p:ph idx="1"/>
          </p:nvPr>
        </p:nvSpPr>
        <p:spPr/>
        <p:txBody>
          <a:bodyPr>
            <a:normAutofit/>
          </a:bodyPr>
          <a:lstStyle/>
          <a:p>
            <a:r>
              <a:rPr lang="en-US" sz="2400" dirty="0"/>
              <a:t>Government has over the years implemented several successful projects promoting ICTs and connectivity and digital inclusion</a:t>
            </a:r>
          </a:p>
          <a:p>
            <a:r>
              <a:rPr lang="en-US" sz="2400" dirty="0"/>
              <a:t>The success of these projects is reflected in Trinidad’s performance in the IDBA index pillar of Strategic Vision and Public Policy with one of the best rankings in the Caribbean; and in continued growth in percentage of individuals using the internet</a:t>
            </a:r>
          </a:p>
          <a:p>
            <a:r>
              <a:rPr lang="en-US" sz="2400" dirty="0" smtClean="0"/>
              <a:t>Most </a:t>
            </a:r>
            <a:r>
              <a:rPr lang="en-US" sz="2400" dirty="0"/>
              <a:t>of the country is well covered by broadband penetration there are still some gaps</a:t>
            </a:r>
          </a:p>
          <a:p>
            <a:pPr lvl="1"/>
            <a:r>
              <a:rPr lang="en-US" sz="2000" dirty="0"/>
              <a:t>BIIPAC Component 1 (Marin, J. 2015) – Highest penetrations are in Diego Martin 60.8% and Tobago 59.7%; Lowest penetration is Princess Town 12.08%</a:t>
            </a:r>
          </a:p>
          <a:p>
            <a:endParaRPr lang="en-US" dirty="0"/>
          </a:p>
          <a:p>
            <a:endParaRPr lang="en-US" dirty="0"/>
          </a:p>
        </p:txBody>
      </p:sp>
    </p:spTree>
    <p:extLst>
      <p:ext uri="{BB962C8B-B14F-4D97-AF65-F5344CB8AC3E}">
        <p14:creationId xmlns:p14="http://schemas.microsoft.com/office/powerpoint/2010/main" val="36616922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Broadband Penetration by Regional Corporation</a:t>
            </a:r>
            <a:endParaRPr lang="en-US" dirty="0">
              <a:solidFill>
                <a:schemeClr val="tx1"/>
              </a:solidFill>
            </a:endParaRPr>
          </a:p>
        </p:txBody>
      </p:sp>
      <p:pic>
        <p:nvPicPr>
          <p:cNvPr id="5" name="Content Placeholder 4"/>
          <p:cNvPicPr>
            <a:picLocks noGrp="1" noChangeAspect="1"/>
          </p:cNvPicPr>
          <p:nvPr>
            <p:ph idx="1"/>
          </p:nvPr>
        </p:nvPicPr>
        <p:blipFill>
          <a:blip r:embed="rId2"/>
          <a:stretch>
            <a:fillRect/>
          </a:stretch>
        </p:blipFill>
        <p:spPr>
          <a:xfrm>
            <a:off x="5690087" y="731838"/>
            <a:ext cx="5162397" cy="5758044"/>
          </a:xfrm>
          <a:prstGeom prst="rect">
            <a:avLst/>
          </a:prstGeom>
        </p:spPr>
      </p:pic>
      <p:sp>
        <p:nvSpPr>
          <p:cNvPr id="4" name="Text Placeholder 3"/>
          <p:cNvSpPr>
            <a:spLocks noGrp="1"/>
          </p:cNvSpPr>
          <p:nvPr>
            <p:ph type="body" sz="half" idx="2"/>
          </p:nvPr>
        </p:nvSpPr>
        <p:spPr/>
        <p:txBody>
          <a:bodyPr/>
          <a:lstStyle/>
          <a:p>
            <a:r>
              <a:rPr lang="en-US" dirty="0">
                <a:solidFill>
                  <a:schemeClr val="tx1"/>
                </a:solidFill>
              </a:rPr>
              <a:t>Source: </a:t>
            </a:r>
            <a:r>
              <a:rPr lang="en-US" dirty="0" smtClean="0">
                <a:solidFill>
                  <a:schemeClr val="tx1"/>
                </a:solidFill>
              </a:rPr>
              <a:t>Trinidad &amp; Tobago Broadband </a:t>
            </a:r>
            <a:r>
              <a:rPr lang="en-US" dirty="0">
                <a:solidFill>
                  <a:schemeClr val="tx1"/>
                </a:solidFill>
              </a:rPr>
              <a:t>ICT Diagnosis and Infrastructure Map, J. Marin, </a:t>
            </a:r>
            <a:r>
              <a:rPr lang="en-US" dirty="0" smtClean="0">
                <a:solidFill>
                  <a:schemeClr val="tx1"/>
                </a:solidFill>
              </a:rPr>
              <a:t>2014</a:t>
            </a:r>
            <a:endParaRPr lang="en-US" dirty="0">
              <a:solidFill>
                <a:schemeClr val="tx1"/>
              </a:solidFill>
            </a:endParaRPr>
          </a:p>
          <a:p>
            <a:endParaRPr lang="en-US" dirty="0"/>
          </a:p>
        </p:txBody>
      </p:sp>
    </p:spTree>
    <p:extLst>
      <p:ext uri="{BB962C8B-B14F-4D97-AF65-F5344CB8AC3E}">
        <p14:creationId xmlns:p14="http://schemas.microsoft.com/office/powerpoint/2010/main" val="3808300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Environment</a:t>
            </a:r>
            <a:endParaRPr lang="en-US" dirty="0"/>
          </a:p>
        </p:txBody>
      </p:sp>
      <p:sp>
        <p:nvSpPr>
          <p:cNvPr id="3" name="Content Placeholder 2"/>
          <p:cNvSpPr>
            <a:spLocks noGrp="1"/>
          </p:cNvSpPr>
          <p:nvPr>
            <p:ph idx="1"/>
          </p:nvPr>
        </p:nvSpPr>
        <p:spPr/>
        <p:txBody>
          <a:bodyPr>
            <a:normAutofit lnSpcReduction="10000"/>
          </a:bodyPr>
          <a:lstStyle/>
          <a:p>
            <a:r>
              <a:rPr lang="en-US" dirty="0" smtClean="0"/>
              <a:t>Telecommunications Act – the enabling legislation </a:t>
            </a:r>
            <a:r>
              <a:rPr lang="en-US" dirty="0"/>
              <a:t>is technology neutral in its scope and largely addresses Next Generation Networks (NGNs</a:t>
            </a:r>
            <a:r>
              <a:rPr lang="en-US" dirty="0" smtClean="0"/>
              <a:t>)</a:t>
            </a:r>
          </a:p>
          <a:p>
            <a:r>
              <a:rPr lang="en-US" dirty="0" smtClean="0"/>
              <a:t>There is a need for regulations to give effect to some parts of the legislation</a:t>
            </a:r>
          </a:p>
          <a:p>
            <a:r>
              <a:rPr lang="en-US" dirty="0" smtClean="0"/>
              <a:t>ICT enabling legislation is mostly complete &amp; at the time of the BIIPAC Component 2 review</a:t>
            </a:r>
          </a:p>
          <a:p>
            <a:pPr lvl="1"/>
            <a:r>
              <a:rPr lang="en-US" dirty="0" smtClean="0"/>
              <a:t>Data </a:t>
            </a:r>
            <a:r>
              <a:rPr lang="en-US" dirty="0"/>
              <a:t>Protection Act </a:t>
            </a:r>
            <a:r>
              <a:rPr lang="en-US" dirty="0" smtClean="0"/>
              <a:t>had </a:t>
            </a:r>
            <a:r>
              <a:rPr lang="en-US" dirty="0"/>
              <a:t>not been promulgated, this is a critical piece of legislation for a society participating in e-commerce and online transactions. </a:t>
            </a:r>
            <a:endParaRPr lang="en-US" dirty="0" smtClean="0"/>
          </a:p>
          <a:p>
            <a:pPr lvl="1"/>
            <a:r>
              <a:rPr lang="en-US" dirty="0" smtClean="0"/>
              <a:t>The </a:t>
            </a:r>
            <a:r>
              <a:rPr lang="en-US" dirty="0"/>
              <a:t>Cybercrime Bill 2015 </a:t>
            </a:r>
            <a:r>
              <a:rPr lang="en-US" dirty="0" smtClean="0"/>
              <a:t>was to </a:t>
            </a:r>
            <a:r>
              <a:rPr lang="en-US" dirty="0"/>
              <a:t>be amended before it is brought back before </a:t>
            </a:r>
            <a:r>
              <a:rPr lang="en-US" dirty="0" smtClean="0"/>
              <a:t>Parliament </a:t>
            </a:r>
          </a:p>
          <a:p>
            <a:r>
              <a:rPr lang="en-US" dirty="0" smtClean="0"/>
              <a:t>Telecommunications Authority of Trinidad &amp; Tobago (TATT) is a converged regulator equipped to regulate a converged sector with NGNs</a:t>
            </a:r>
          </a:p>
          <a:p>
            <a:pPr lvl="1"/>
            <a:r>
              <a:rPr lang="en-US" dirty="0" smtClean="0"/>
              <a:t>TATT adopts </a:t>
            </a:r>
            <a:r>
              <a:rPr lang="en-US" dirty="0"/>
              <a:t>a technology neutral </a:t>
            </a:r>
            <a:r>
              <a:rPr lang="en-US" dirty="0" smtClean="0"/>
              <a:t>approach regulates </a:t>
            </a:r>
            <a:r>
              <a:rPr lang="en-US" dirty="0"/>
              <a:t>broadcasting, telecommunications, including ISPs, acts as the spectrum management </a:t>
            </a:r>
            <a:r>
              <a:rPr lang="en-US" dirty="0" smtClean="0"/>
              <a:t>authority </a:t>
            </a:r>
          </a:p>
          <a:p>
            <a:pPr lvl="1"/>
            <a:r>
              <a:rPr lang="en-US" dirty="0" smtClean="0"/>
              <a:t>Is </a:t>
            </a:r>
            <a:r>
              <a:rPr lang="en-US" dirty="0"/>
              <a:t>responsible for development of policies that further the sector</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315577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Barriers to Broadband Expansion</a:t>
            </a:r>
            <a:endParaRPr lang="en-US" dirty="0"/>
          </a:p>
        </p:txBody>
      </p:sp>
      <p:sp>
        <p:nvSpPr>
          <p:cNvPr id="6" name="Content Placeholder 5"/>
          <p:cNvSpPr>
            <a:spLocks noGrp="1"/>
          </p:cNvSpPr>
          <p:nvPr>
            <p:ph idx="1"/>
          </p:nvPr>
        </p:nvSpPr>
        <p:spPr>
          <a:xfrm>
            <a:off x="824248" y="2047741"/>
            <a:ext cx="10457645" cy="4371719"/>
          </a:xfrm>
        </p:spPr>
        <p:txBody>
          <a:bodyPr>
            <a:normAutofit fontScale="47500" lnSpcReduction="20000"/>
          </a:bodyPr>
          <a:lstStyle/>
          <a:p>
            <a:pPr marL="0" indent="0">
              <a:buNone/>
            </a:pPr>
            <a:r>
              <a:rPr lang="en-US" sz="3800" b="1" dirty="0" smtClean="0"/>
              <a:t>Existing barriers to expansion of broadband</a:t>
            </a:r>
          </a:p>
          <a:p>
            <a:r>
              <a:rPr lang="en-US" sz="3800" dirty="0"/>
              <a:t>lack of awareness and understanding among some public officials, business people and the public at large about how ICTs can contribute to generate economic growth and stimulate innovation in sectors such as health, education and trade; </a:t>
            </a:r>
            <a:endParaRPr lang="en-US" sz="3800" dirty="0" smtClean="0"/>
          </a:p>
          <a:p>
            <a:r>
              <a:rPr lang="en-US" sz="3800" dirty="0" smtClean="0"/>
              <a:t>Insufficient </a:t>
            </a:r>
            <a:r>
              <a:rPr lang="en-US" sz="3800" dirty="0"/>
              <a:t>institutional capacity to design, implement and monitor specific policies that may foster the use and adoption of ICT at all levels of society; </a:t>
            </a:r>
          </a:p>
          <a:p>
            <a:r>
              <a:rPr lang="en-US" sz="3800" dirty="0"/>
              <a:t>I</a:t>
            </a:r>
            <a:r>
              <a:rPr lang="en-US" sz="3800" dirty="0" smtClean="0"/>
              <a:t>nadequate </a:t>
            </a:r>
            <a:r>
              <a:rPr lang="en-US" sz="3800" dirty="0"/>
              <a:t>regulatory frameworks that have not kept pace with major trends in the industry, particularly the convergence of services, network platforms and applications that have come to characterize the consumption pattern of consumers regionally and worldwide; </a:t>
            </a:r>
          </a:p>
          <a:p>
            <a:r>
              <a:rPr lang="en-US" sz="3800" dirty="0" smtClean="0"/>
              <a:t>lack </a:t>
            </a:r>
            <a:r>
              <a:rPr lang="en-US" sz="3800" dirty="0"/>
              <a:t>of understanding of the implications that variances in socio-demographic and economic conditions between urban and rural areas have in broadband availability and usage, as well as an under-appreciation of how current gaps suppress economic and social development in under-served areas; </a:t>
            </a:r>
          </a:p>
          <a:p>
            <a:r>
              <a:rPr lang="en-US" sz="3800" dirty="0" smtClean="0"/>
              <a:t>Scarcity </a:t>
            </a:r>
            <a:r>
              <a:rPr lang="en-US" sz="3800" dirty="0"/>
              <a:t>of data to allow governments to track and measure the economic and social impact of ICTs in each country; and </a:t>
            </a:r>
          </a:p>
          <a:p>
            <a:r>
              <a:rPr lang="en-US" sz="3800" dirty="0" smtClean="0"/>
              <a:t>Absence </a:t>
            </a:r>
            <a:r>
              <a:rPr lang="en-US" sz="3800" dirty="0"/>
              <a:t>of geographic information on broadband penetration and services in the region</a:t>
            </a:r>
            <a:r>
              <a:rPr lang="en-US" sz="3800" dirty="0" smtClean="0"/>
              <a:t>.</a:t>
            </a:r>
            <a:endParaRPr lang="en-US" sz="3800" dirty="0"/>
          </a:p>
          <a:p>
            <a:pPr marL="0" indent="0">
              <a:buNone/>
            </a:pPr>
            <a:r>
              <a:rPr lang="en-US" dirty="0"/>
              <a:t>       </a:t>
            </a:r>
          </a:p>
          <a:p>
            <a:endParaRPr lang="en-US" dirty="0"/>
          </a:p>
        </p:txBody>
      </p:sp>
    </p:spTree>
    <p:extLst>
      <p:ext uri="{BB962C8B-B14F-4D97-AF65-F5344CB8AC3E}">
        <p14:creationId xmlns:p14="http://schemas.microsoft.com/office/powerpoint/2010/main" val="37145781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Environment</a:t>
            </a:r>
          </a:p>
        </p:txBody>
      </p:sp>
      <p:sp>
        <p:nvSpPr>
          <p:cNvPr id="3" name="Content Placeholder 2"/>
          <p:cNvSpPr>
            <a:spLocks noGrp="1"/>
          </p:cNvSpPr>
          <p:nvPr>
            <p:ph idx="1"/>
          </p:nvPr>
        </p:nvSpPr>
        <p:spPr>
          <a:xfrm>
            <a:off x="1097280" y="1845734"/>
            <a:ext cx="10058400" cy="4434750"/>
          </a:xfrm>
        </p:spPr>
        <p:txBody>
          <a:bodyPr>
            <a:normAutofit lnSpcReduction="10000"/>
          </a:bodyPr>
          <a:lstStyle/>
          <a:p>
            <a:r>
              <a:rPr lang="en-US" dirty="0" smtClean="0"/>
              <a:t>Trinidad &amp; Tobago has over the years had various ICT plans each with different focus and objectives the current one is </a:t>
            </a:r>
            <a:r>
              <a:rPr lang="en-US" i="1" dirty="0" smtClean="0"/>
              <a:t>smarTT </a:t>
            </a:r>
            <a:r>
              <a:rPr lang="en-US" i="1" dirty="0"/>
              <a:t>National ICT Plan 2014-2018 </a:t>
            </a:r>
            <a:endParaRPr lang="en-US" i="1" dirty="0" smtClean="0"/>
          </a:p>
          <a:p>
            <a:r>
              <a:rPr lang="en-US" dirty="0" err="1" smtClean="0"/>
              <a:t>smatTT</a:t>
            </a:r>
            <a:r>
              <a:rPr lang="en-US" dirty="0" smtClean="0"/>
              <a:t> is </a:t>
            </a:r>
            <a:r>
              <a:rPr lang="en-US" dirty="0"/>
              <a:t>focused on innovation and skills development</a:t>
            </a:r>
            <a:endParaRPr lang="en-US" i="1" dirty="0" smtClean="0"/>
          </a:p>
          <a:p>
            <a:r>
              <a:rPr lang="en-US" dirty="0"/>
              <a:t>With the current levels of penetration, the objectives that they have set are not likely to be achieved without getting citizens online </a:t>
            </a:r>
            <a:endParaRPr lang="en-US" dirty="0" smtClean="0"/>
          </a:p>
          <a:p>
            <a:r>
              <a:rPr lang="en-US" dirty="0" smtClean="0"/>
              <a:t>Trinidad </a:t>
            </a:r>
            <a:r>
              <a:rPr lang="en-US" dirty="0"/>
              <a:t>now needs to develop a strategy and plans that will bring to reality the objectives set out in the ICT </a:t>
            </a:r>
            <a:r>
              <a:rPr lang="en-US" dirty="0" smtClean="0"/>
              <a:t>plans </a:t>
            </a:r>
          </a:p>
          <a:p>
            <a:r>
              <a:rPr lang="en-US" dirty="0" smtClean="0"/>
              <a:t>Work has started </a:t>
            </a:r>
            <a:r>
              <a:rPr lang="en-US" dirty="0"/>
              <a:t>on a project assisted by the World Bank (WB) to develop a National Broadband </a:t>
            </a:r>
            <a:r>
              <a:rPr lang="en-US" dirty="0" smtClean="0"/>
              <a:t>Strategy</a:t>
            </a:r>
          </a:p>
          <a:p>
            <a:r>
              <a:rPr lang="en-US" dirty="0"/>
              <a:t>This would round out and complete the overall strategic plan for ICTs development for the </a:t>
            </a:r>
            <a:r>
              <a:rPr lang="en-US" dirty="0" smtClean="0"/>
              <a:t>country </a:t>
            </a:r>
          </a:p>
          <a:p>
            <a:r>
              <a:rPr lang="en-US" dirty="0" smtClean="0"/>
              <a:t>A </a:t>
            </a:r>
            <a:r>
              <a:rPr lang="en-US" dirty="0"/>
              <a:t>complete NBP would include the quantifiable targets for penetration metrics, this would define the work needed to take Trinidad to the next step of becoming a full e-society</a:t>
            </a:r>
          </a:p>
        </p:txBody>
      </p:sp>
    </p:spTree>
    <p:extLst>
      <p:ext uri="{BB962C8B-B14F-4D97-AF65-F5344CB8AC3E}">
        <p14:creationId xmlns:p14="http://schemas.microsoft.com/office/powerpoint/2010/main" val="18384170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Environment</a:t>
            </a:r>
          </a:p>
        </p:txBody>
      </p:sp>
      <p:sp>
        <p:nvSpPr>
          <p:cNvPr id="3" name="Content Placeholder 2"/>
          <p:cNvSpPr>
            <a:spLocks noGrp="1"/>
          </p:cNvSpPr>
          <p:nvPr>
            <p:ph idx="1"/>
          </p:nvPr>
        </p:nvSpPr>
        <p:spPr/>
        <p:txBody>
          <a:bodyPr>
            <a:normAutofit/>
          </a:bodyPr>
          <a:lstStyle/>
          <a:p>
            <a:r>
              <a:rPr lang="en-US" dirty="0" smtClean="0"/>
              <a:t>smarTT National ICT Plan 2014-2018 describes a developed governance structure</a:t>
            </a:r>
          </a:p>
          <a:p>
            <a:r>
              <a:rPr lang="en-US" dirty="0" smtClean="0"/>
              <a:t>The </a:t>
            </a:r>
            <a:r>
              <a:rPr lang="en-US" dirty="0"/>
              <a:t>Ministry of Science and Technology is at the core of the </a:t>
            </a:r>
            <a:r>
              <a:rPr lang="en-US" dirty="0" smtClean="0"/>
              <a:t>structure</a:t>
            </a:r>
          </a:p>
          <a:p>
            <a:r>
              <a:rPr lang="en-US" dirty="0" smtClean="0"/>
              <a:t>Regulator TATT is part of this structure</a:t>
            </a:r>
          </a:p>
          <a:p>
            <a:r>
              <a:rPr lang="en-US" dirty="0"/>
              <a:t>the smarTT </a:t>
            </a:r>
            <a:r>
              <a:rPr lang="en-US" dirty="0" smtClean="0"/>
              <a:t>Secretariat is part of this structure and is responsible </a:t>
            </a:r>
            <a:r>
              <a:rPr lang="en-US" dirty="0"/>
              <a:t>for ICT policy and </a:t>
            </a:r>
            <a:r>
              <a:rPr lang="en-US" dirty="0" smtClean="0"/>
              <a:t>strategy</a:t>
            </a:r>
          </a:p>
          <a:p>
            <a:r>
              <a:rPr lang="en-US" dirty="0" smtClean="0"/>
              <a:t>With the components of this structure all reporting to the same </a:t>
            </a:r>
            <a:r>
              <a:rPr lang="en-US" dirty="0"/>
              <a:t>Minster will allow for a streamlined approach to ICT planning and ensure that the political will is engaged</a:t>
            </a:r>
            <a:r>
              <a:rPr lang="en-US" dirty="0" smtClean="0"/>
              <a:t> </a:t>
            </a:r>
          </a:p>
          <a:p>
            <a:endParaRPr lang="en-US" dirty="0"/>
          </a:p>
        </p:txBody>
      </p:sp>
    </p:spTree>
    <p:extLst>
      <p:ext uri="{BB962C8B-B14F-4D97-AF65-F5344CB8AC3E}">
        <p14:creationId xmlns:p14="http://schemas.microsoft.com/office/powerpoint/2010/main" val="27637191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Needs for NBP</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Human and financial resources to develop NBP identified as scarce</a:t>
            </a:r>
          </a:p>
          <a:p>
            <a:pPr>
              <a:buFont typeface="Wingdings" panose="05000000000000000000" pitchFamily="2" charset="2"/>
              <a:buChar char="Ø"/>
            </a:pPr>
            <a:r>
              <a:rPr lang="en-US" dirty="0" smtClean="0"/>
              <a:t>Expertise to develop and implement is identified as needing an uplift</a:t>
            </a:r>
          </a:p>
          <a:p>
            <a:pPr>
              <a:buFont typeface="Wingdings" panose="05000000000000000000" pitchFamily="2" charset="2"/>
              <a:buChar char="Ø"/>
            </a:pPr>
            <a:r>
              <a:rPr lang="en-US" dirty="0" smtClean="0"/>
              <a:t>The </a:t>
            </a:r>
            <a:r>
              <a:rPr lang="en-US" dirty="0" smtClean="0"/>
              <a:t>table </a:t>
            </a:r>
            <a:r>
              <a:rPr lang="en-US" dirty="0" smtClean="0"/>
              <a:t>following sets </a:t>
            </a:r>
            <a:r>
              <a:rPr lang="en-US" dirty="0"/>
              <a:t>out a list of needs and indicates the needs for which </a:t>
            </a:r>
            <a:r>
              <a:rPr lang="en-US" dirty="0" smtClean="0"/>
              <a:t>the </a:t>
            </a:r>
            <a:r>
              <a:rPr lang="en-US" dirty="0"/>
              <a:t>country may require assistance</a:t>
            </a:r>
            <a:r>
              <a:rPr lang="en-US" dirty="0" smtClean="0"/>
              <a:t>.</a:t>
            </a:r>
          </a:p>
          <a:p>
            <a:pPr>
              <a:buFont typeface="Wingdings" panose="05000000000000000000" pitchFamily="2" charset="2"/>
              <a:buChar char="Ø"/>
            </a:pPr>
            <a:r>
              <a:rPr lang="en-US" dirty="0" smtClean="0"/>
              <a:t>A </a:t>
            </a:r>
            <a:r>
              <a:rPr lang="en-US" dirty="0" smtClean="0"/>
              <a:t>Needs List was developed by the </a:t>
            </a:r>
            <a:r>
              <a:rPr lang="en-US" dirty="0" smtClean="0"/>
              <a:t>Component </a:t>
            </a:r>
            <a:r>
              <a:rPr lang="en-US" dirty="0" smtClean="0"/>
              <a:t>4 Consultants and in discussion with Administration </a:t>
            </a:r>
            <a:r>
              <a:rPr lang="en-US" dirty="0" smtClean="0"/>
              <a:t>a </a:t>
            </a:r>
            <a:r>
              <a:rPr lang="en-US" dirty="0" smtClean="0"/>
              <a:t>position regarding specific needs was </a:t>
            </a:r>
            <a:r>
              <a:rPr lang="en-US" dirty="0" smtClean="0"/>
              <a:t>developed</a:t>
            </a:r>
          </a:p>
          <a:p>
            <a:pPr>
              <a:buFont typeface="Wingdings" panose="05000000000000000000" pitchFamily="2" charset="2"/>
              <a:buChar char="Ø"/>
            </a:pPr>
            <a:r>
              <a:rPr lang="en-US" dirty="0" smtClean="0"/>
              <a:t>A </a:t>
            </a:r>
            <a:r>
              <a:rPr lang="en-US" dirty="0"/>
              <a:t>collaborative regional approach would mitigate cost, gain efficiencies, and share best practices</a:t>
            </a:r>
          </a:p>
          <a:p>
            <a:pPr>
              <a:buFont typeface="Wingdings" panose="05000000000000000000" pitchFamily="2" charset="2"/>
              <a:buChar char="Ø"/>
            </a:pPr>
            <a:endParaRPr lang="en-US" dirty="0" smtClean="0"/>
          </a:p>
        </p:txBody>
      </p:sp>
    </p:spTree>
    <p:extLst>
      <p:ext uri="{BB962C8B-B14F-4D97-AF65-F5344CB8AC3E}">
        <p14:creationId xmlns:p14="http://schemas.microsoft.com/office/powerpoint/2010/main" val="5690087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93220740"/>
              </p:ext>
            </p:extLst>
          </p:nvPr>
        </p:nvGraphicFramePr>
        <p:xfrm>
          <a:off x="926431" y="140443"/>
          <a:ext cx="9685421" cy="5969599"/>
        </p:xfrm>
        <a:graphic>
          <a:graphicData uri="http://schemas.openxmlformats.org/drawingml/2006/table">
            <a:tbl>
              <a:tblPr firstRow="1" firstCol="1" bandRow="1">
                <a:tableStyleId>{3C2FFA5D-87B4-456A-9821-1D502468CF0F}</a:tableStyleId>
              </a:tblPr>
              <a:tblGrid>
                <a:gridCol w="8470849"/>
                <a:gridCol w="1214572"/>
              </a:tblGrid>
              <a:tr h="486995">
                <a:tc>
                  <a:txBody>
                    <a:bodyPr/>
                    <a:lstStyle/>
                    <a:p>
                      <a:pPr marL="0" marR="0" algn="ctr" defTabSz="914400" rtl="0" eaLnBrk="1" latinLnBrk="0" hangingPunct="1">
                        <a:lnSpc>
                          <a:spcPct val="107000"/>
                        </a:lnSpc>
                        <a:spcBef>
                          <a:spcPts val="0"/>
                        </a:spcBef>
                        <a:spcAft>
                          <a:spcPts val="800"/>
                        </a:spcAft>
                        <a:tabLst>
                          <a:tab pos="1302385" algn="l"/>
                        </a:tabLst>
                      </a:pPr>
                      <a:r>
                        <a:rPr lang="en-029" sz="1600" kern="1200" dirty="0">
                          <a:solidFill>
                            <a:schemeClr val="tx1"/>
                          </a:solidFill>
                        </a:rPr>
                        <a:t>Identified need</a:t>
                      </a:r>
                      <a:endParaRPr lang="en-US" sz="1600" kern="1200" dirty="0">
                        <a:solidFill>
                          <a:schemeClr val="tx1"/>
                        </a:solidFill>
                        <a:latin typeface="Trebuchet MS" panose="020B0603020202020204"/>
                        <a:ea typeface="+mn-ea"/>
                        <a:cs typeface="+mn-cs"/>
                      </a:endParaRPr>
                    </a:p>
                  </a:txBody>
                  <a:tcPr marL="51743" marR="51743" marT="0" marB="0" anchor="ctr"/>
                </a:tc>
                <a:tc>
                  <a:txBody>
                    <a:bodyPr/>
                    <a:lstStyle/>
                    <a:p>
                      <a:pPr marL="0" marR="0" algn="ctr" defTabSz="914400" rtl="0" eaLnBrk="1" latinLnBrk="0" hangingPunct="1">
                        <a:lnSpc>
                          <a:spcPct val="107000"/>
                        </a:lnSpc>
                        <a:spcBef>
                          <a:spcPts val="0"/>
                        </a:spcBef>
                        <a:spcAft>
                          <a:spcPts val="800"/>
                        </a:spcAft>
                        <a:tabLst>
                          <a:tab pos="1302385" algn="l"/>
                        </a:tabLst>
                      </a:pPr>
                      <a:r>
                        <a:rPr lang="en-029" sz="1600" kern="1200" dirty="0">
                          <a:solidFill>
                            <a:schemeClr val="tx1"/>
                          </a:solidFill>
                        </a:rPr>
                        <a:t>Trinidad &amp; </a:t>
                      </a:r>
                      <a:r>
                        <a:rPr lang="en-029" sz="1600" kern="1200" dirty="0" smtClean="0">
                          <a:solidFill>
                            <a:schemeClr val="tx1"/>
                          </a:solidFill>
                        </a:rPr>
                        <a:t>Tobago</a:t>
                      </a:r>
                      <a:endParaRPr lang="en-US" sz="1600" kern="1200" dirty="0">
                        <a:solidFill>
                          <a:schemeClr val="tx1"/>
                        </a:solidFill>
                        <a:latin typeface="Trebuchet MS" panose="020B0603020202020204"/>
                        <a:ea typeface="+mn-ea"/>
                        <a:cs typeface="+mn-cs"/>
                      </a:endParaRPr>
                    </a:p>
                  </a:txBody>
                  <a:tcPr marL="51743" marR="51743" marT="0" marB="0" anchor="ctr"/>
                </a:tc>
              </a:tr>
              <a:tr h="306624">
                <a:tc>
                  <a:txBody>
                    <a:bodyPr/>
                    <a:lstStyle/>
                    <a:p>
                      <a:pPr marL="0" marR="0" algn="l" defTabSz="914400" rtl="0" eaLnBrk="1" latinLnBrk="0" hangingPunct="1">
                        <a:lnSpc>
                          <a:spcPct val="107000"/>
                        </a:lnSpc>
                        <a:spcBef>
                          <a:spcPts val="0"/>
                        </a:spcBef>
                        <a:spcAft>
                          <a:spcPts val="800"/>
                        </a:spcAft>
                        <a:tabLst>
                          <a:tab pos="1302385" algn="l"/>
                        </a:tabLst>
                      </a:pPr>
                      <a:r>
                        <a:rPr lang="en-029" sz="1600" b="0" kern="1200" dirty="0"/>
                        <a:t>Technical assistance (TA) to develop a new or refine an existing NBP </a:t>
                      </a:r>
                      <a:endParaRPr lang="en-US" sz="1600" b="0" kern="1200" dirty="0">
                        <a:solidFill>
                          <a:schemeClr val="dk1"/>
                        </a:solidFill>
                        <a:latin typeface="Trebuchet MS" panose="020B0603020202020204"/>
                        <a:ea typeface="+mn-ea"/>
                        <a:cs typeface="+mn-cs"/>
                      </a:endParaRPr>
                    </a:p>
                  </a:txBody>
                  <a:tcPr marL="51743" marR="51743" marT="0" marB="0"/>
                </a:tc>
                <a:tc>
                  <a:txBody>
                    <a:bodyPr/>
                    <a:lstStyle/>
                    <a:p>
                      <a:pPr marL="0" marR="0" algn="l" defTabSz="914400" rtl="0" eaLnBrk="1" latinLnBrk="0" hangingPunct="1">
                        <a:lnSpc>
                          <a:spcPct val="107000"/>
                        </a:lnSpc>
                        <a:spcBef>
                          <a:spcPts val="0"/>
                        </a:spcBef>
                        <a:spcAft>
                          <a:spcPts val="800"/>
                        </a:spcAft>
                        <a:tabLst>
                          <a:tab pos="1302385" algn="l"/>
                        </a:tabLst>
                      </a:pPr>
                      <a:r>
                        <a:rPr lang="en-029" sz="1600" kern="1200"/>
                        <a:t>Yes</a:t>
                      </a:r>
                      <a:endParaRPr lang="en-US" sz="1600" kern="1200">
                        <a:solidFill>
                          <a:schemeClr val="dk1"/>
                        </a:solidFill>
                        <a:latin typeface="Trebuchet MS" panose="020B0603020202020204"/>
                        <a:ea typeface="+mn-ea"/>
                        <a:cs typeface="+mn-cs"/>
                      </a:endParaRPr>
                    </a:p>
                  </a:txBody>
                  <a:tcPr marL="51743" marR="51743" marT="0" marB="0" anchor="ctr"/>
                </a:tc>
              </a:tr>
              <a:tr h="306624">
                <a:tc>
                  <a:txBody>
                    <a:bodyPr/>
                    <a:lstStyle/>
                    <a:p>
                      <a:pPr marL="0" marR="0" algn="l" defTabSz="914400" rtl="0" eaLnBrk="1" latinLnBrk="0" hangingPunct="1">
                        <a:lnSpc>
                          <a:spcPct val="107000"/>
                        </a:lnSpc>
                        <a:spcBef>
                          <a:spcPts val="0"/>
                        </a:spcBef>
                        <a:spcAft>
                          <a:spcPts val="800"/>
                        </a:spcAft>
                        <a:tabLst>
                          <a:tab pos="1302385" algn="l"/>
                        </a:tabLst>
                      </a:pPr>
                      <a:r>
                        <a:rPr lang="en-029" sz="1600" b="0" kern="1200" dirty="0"/>
                        <a:t>Training / Capacity to develop and implement  a NBP</a:t>
                      </a:r>
                      <a:endParaRPr lang="en-US" sz="1600" b="0" kern="1200" dirty="0">
                        <a:solidFill>
                          <a:schemeClr val="dk1"/>
                        </a:solidFill>
                        <a:latin typeface="Trebuchet MS" panose="020B0603020202020204"/>
                        <a:ea typeface="+mn-ea"/>
                        <a:cs typeface="+mn-cs"/>
                      </a:endParaRPr>
                    </a:p>
                  </a:txBody>
                  <a:tcPr marL="51743" marR="51743" marT="0" marB="0"/>
                </a:tc>
                <a:tc>
                  <a:txBody>
                    <a:bodyPr/>
                    <a:lstStyle/>
                    <a:p>
                      <a:pPr marL="0" marR="0" algn="l" defTabSz="914400" rtl="0" eaLnBrk="1" latinLnBrk="0" hangingPunct="1">
                        <a:lnSpc>
                          <a:spcPct val="107000"/>
                        </a:lnSpc>
                        <a:spcBef>
                          <a:spcPts val="0"/>
                        </a:spcBef>
                        <a:spcAft>
                          <a:spcPts val="800"/>
                        </a:spcAft>
                        <a:tabLst>
                          <a:tab pos="1302385" algn="l"/>
                        </a:tabLst>
                      </a:pPr>
                      <a:r>
                        <a:rPr lang="en-029" sz="1600" kern="1200"/>
                        <a:t>Yes</a:t>
                      </a:r>
                      <a:endParaRPr lang="en-US" sz="1600" kern="1200">
                        <a:solidFill>
                          <a:schemeClr val="dk1"/>
                        </a:solidFill>
                        <a:latin typeface="Trebuchet MS" panose="020B0603020202020204"/>
                        <a:ea typeface="+mn-ea"/>
                        <a:cs typeface="+mn-cs"/>
                      </a:endParaRPr>
                    </a:p>
                  </a:txBody>
                  <a:tcPr marL="51743" marR="51743" marT="0" marB="0" anchor="ctr"/>
                </a:tc>
              </a:tr>
              <a:tr h="486995">
                <a:tc>
                  <a:txBody>
                    <a:bodyPr/>
                    <a:lstStyle/>
                    <a:p>
                      <a:pPr marL="0" marR="0" algn="l" defTabSz="914400" rtl="0" eaLnBrk="1" latinLnBrk="0" hangingPunct="1">
                        <a:lnSpc>
                          <a:spcPct val="107000"/>
                        </a:lnSpc>
                        <a:spcBef>
                          <a:spcPts val="0"/>
                        </a:spcBef>
                        <a:spcAft>
                          <a:spcPts val="800"/>
                        </a:spcAft>
                        <a:tabLst>
                          <a:tab pos="1302385" algn="l"/>
                        </a:tabLst>
                      </a:pPr>
                      <a:r>
                        <a:rPr lang="en-029" sz="1600" b="0" kern="1200" dirty="0"/>
                        <a:t>Technical assistance (TA) to develop the institutional framework and coordination mechanism for NBP</a:t>
                      </a:r>
                      <a:endParaRPr lang="en-US" sz="1600" b="0" kern="1200" dirty="0">
                        <a:solidFill>
                          <a:schemeClr val="dk1"/>
                        </a:solidFill>
                        <a:latin typeface="Trebuchet MS" panose="020B0603020202020204"/>
                        <a:ea typeface="+mn-ea"/>
                        <a:cs typeface="+mn-cs"/>
                      </a:endParaRPr>
                    </a:p>
                  </a:txBody>
                  <a:tcPr marL="51743" marR="51743" marT="0" marB="0"/>
                </a:tc>
                <a:tc>
                  <a:txBody>
                    <a:bodyPr/>
                    <a:lstStyle/>
                    <a:p>
                      <a:pPr marL="0" marR="0" algn="l" defTabSz="914400" rtl="0" eaLnBrk="1" latinLnBrk="0" hangingPunct="1">
                        <a:lnSpc>
                          <a:spcPct val="107000"/>
                        </a:lnSpc>
                        <a:spcBef>
                          <a:spcPts val="0"/>
                        </a:spcBef>
                        <a:spcAft>
                          <a:spcPts val="800"/>
                        </a:spcAft>
                        <a:tabLst>
                          <a:tab pos="1302385" algn="l"/>
                        </a:tabLst>
                      </a:pPr>
                      <a:r>
                        <a:rPr lang="en-029" sz="1600" kern="1200"/>
                        <a:t>Yes</a:t>
                      </a:r>
                      <a:endParaRPr lang="en-US" sz="1600" kern="1200">
                        <a:solidFill>
                          <a:schemeClr val="dk1"/>
                        </a:solidFill>
                        <a:latin typeface="Trebuchet MS" panose="020B0603020202020204"/>
                        <a:ea typeface="+mn-ea"/>
                        <a:cs typeface="+mn-cs"/>
                      </a:endParaRPr>
                    </a:p>
                  </a:txBody>
                  <a:tcPr marL="51743" marR="51743" marT="0" marB="0" anchor="ctr"/>
                </a:tc>
              </a:tr>
              <a:tr h="583340">
                <a:tc>
                  <a:txBody>
                    <a:bodyPr/>
                    <a:lstStyle/>
                    <a:p>
                      <a:pPr marL="0" marR="0" algn="l" defTabSz="914400" rtl="0" eaLnBrk="1" latinLnBrk="0" hangingPunct="1">
                        <a:lnSpc>
                          <a:spcPct val="107000"/>
                        </a:lnSpc>
                        <a:spcBef>
                          <a:spcPts val="0"/>
                        </a:spcBef>
                        <a:spcAft>
                          <a:spcPts val="800"/>
                        </a:spcAft>
                        <a:tabLst>
                          <a:tab pos="1302385" algn="l"/>
                        </a:tabLst>
                      </a:pPr>
                      <a:r>
                        <a:rPr lang="en-029" sz="1600" b="0" kern="1200" dirty="0"/>
                        <a:t>Actions targeting High political decision levels and policy makers on the strategic importance of  NBP for the countries development</a:t>
                      </a:r>
                      <a:endParaRPr lang="en-US" sz="1600" b="0" kern="1200" dirty="0">
                        <a:solidFill>
                          <a:schemeClr val="dk1"/>
                        </a:solidFill>
                        <a:latin typeface="Trebuchet MS" panose="020B0603020202020204"/>
                        <a:ea typeface="+mn-ea"/>
                        <a:cs typeface="+mn-cs"/>
                      </a:endParaRPr>
                    </a:p>
                  </a:txBody>
                  <a:tcPr marL="51743" marR="51743" marT="0" marB="0"/>
                </a:tc>
                <a:tc>
                  <a:txBody>
                    <a:bodyPr/>
                    <a:lstStyle/>
                    <a:p>
                      <a:pPr marL="0" marR="0" algn="l" defTabSz="914400" rtl="0" eaLnBrk="1" latinLnBrk="0" hangingPunct="1">
                        <a:lnSpc>
                          <a:spcPct val="107000"/>
                        </a:lnSpc>
                        <a:spcBef>
                          <a:spcPts val="0"/>
                        </a:spcBef>
                        <a:spcAft>
                          <a:spcPts val="800"/>
                        </a:spcAft>
                        <a:tabLst>
                          <a:tab pos="1302385" algn="l"/>
                        </a:tabLst>
                      </a:pPr>
                      <a:r>
                        <a:rPr lang="en-029" sz="1600" kern="1200" dirty="0"/>
                        <a:t>Yes</a:t>
                      </a:r>
                      <a:endParaRPr lang="en-US" sz="1600" kern="1200" dirty="0">
                        <a:solidFill>
                          <a:schemeClr val="dk1"/>
                        </a:solidFill>
                        <a:latin typeface="Trebuchet MS" panose="020B0603020202020204"/>
                        <a:ea typeface="+mn-ea"/>
                        <a:cs typeface="+mn-cs"/>
                      </a:endParaRPr>
                    </a:p>
                  </a:txBody>
                  <a:tcPr marL="51743" marR="51743" marT="0" marB="0" anchor="ctr"/>
                </a:tc>
              </a:tr>
              <a:tr h="371225">
                <a:tc>
                  <a:txBody>
                    <a:bodyPr/>
                    <a:lstStyle/>
                    <a:p>
                      <a:pPr marL="0" marR="0" algn="l" defTabSz="914400" rtl="0" eaLnBrk="1" latinLnBrk="0" hangingPunct="1">
                        <a:lnSpc>
                          <a:spcPct val="107000"/>
                        </a:lnSpc>
                        <a:spcBef>
                          <a:spcPts val="0"/>
                        </a:spcBef>
                        <a:spcAft>
                          <a:spcPts val="800"/>
                        </a:spcAft>
                        <a:tabLst>
                          <a:tab pos="1302385" algn="l"/>
                        </a:tabLst>
                      </a:pPr>
                      <a:r>
                        <a:rPr lang="en-029" sz="1600" b="0" kern="1200" dirty="0"/>
                        <a:t>Technical assistance to develop new NGN regulations or implementation methods</a:t>
                      </a:r>
                      <a:endParaRPr lang="en-US" sz="1600" b="0" kern="1200" dirty="0">
                        <a:solidFill>
                          <a:schemeClr val="dk1"/>
                        </a:solidFill>
                        <a:latin typeface="Trebuchet MS" panose="020B0603020202020204"/>
                        <a:ea typeface="+mn-ea"/>
                        <a:cs typeface="+mn-cs"/>
                      </a:endParaRPr>
                    </a:p>
                  </a:txBody>
                  <a:tcPr marL="51743" marR="51743" marT="0" marB="0"/>
                </a:tc>
                <a:tc>
                  <a:txBody>
                    <a:bodyPr/>
                    <a:lstStyle/>
                    <a:p>
                      <a:pPr marL="0" marR="0" algn="l" defTabSz="914400" rtl="0" eaLnBrk="1" latinLnBrk="0" hangingPunct="1">
                        <a:lnSpc>
                          <a:spcPct val="107000"/>
                        </a:lnSpc>
                        <a:spcBef>
                          <a:spcPts val="0"/>
                        </a:spcBef>
                        <a:spcAft>
                          <a:spcPts val="800"/>
                        </a:spcAft>
                        <a:tabLst>
                          <a:tab pos="1302385" algn="l"/>
                        </a:tabLst>
                      </a:pPr>
                      <a:r>
                        <a:rPr lang="en-029" sz="1600" kern="1200"/>
                        <a:t>No</a:t>
                      </a:r>
                      <a:endParaRPr lang="en-US" sz="1600" kern="1200">
                        <a:solidFill>
                          <a:schemeClr val="dk1"/>
                        </a:solidFill>
                        <a:latin typeface="Trebuchet MS" panose="020B0603020202020204"/>
                        <a:ea typeface="+mn-ea"/>
                        <a:cs typeface="+mn-cs"/>
                      </a:endParaRPr>
                    </a:p>
                  </a:txBody>
                  <a:tcPr marL="51743" marR="51743" marT="0" marB="0" anchor="ctr"/>
                </a:tc>
              </a:tr>
              <a:tr h="238743">
                <a:tc>
                  <a:txBody>
                    <a:bodyPr/>
                    <a:lstStyle/>
                    <a:p>
                      <a:pPr marL="0" marR="0" algn="l" defTabSz="914400" rtl="0" eaLnBrk="1" latinLnBrk="0" hangingPunct="1">
                        <a:lnSpc>
                          <a:spcPct val="107000"/>
                        </a:lnSpc>
                        <a:spcBef>
                          <a:spcPts val="0"/>
                        </a:spcBef>
                        <a:spcAft>
                          <a:spcPts val="800"/>
                        </a:spcAft>
                        <a:tabLst>
                          <a:tab pos="1302385" algn="l"/>
                        </a:tabLst>
                      </a:pPr>
                      <a:r>
                        <a:rPr lang="en-029" sz="1600" b="0" kern="1200" dirty="0"/>
                        <a:t>Training / Capacity in NGN regulation</a:t>
                      </a:r>
                      <a:endParaRPr lang="en-US" sz="1600" b="0" kern="1200" dirty="0">
                        <a:solidFill>
                          <a:schemeClr val="dk1"/>
                        </a:solidFill>
                        <a:latin typeface="Trebuchet MS" panose="020B0603020202020204"/>
                        <a:ea typeface="+mn-ea"/>
                        <a:cs typeface="+mn-cs"/>
                      </a:endParaRPr>
                    </a:p>
                  </a:txBody>
                  <a:tcPr marL="51743" marR="51743" marT="0" marB="0"/>
                </a:tc>
                <a:tc>
                  <a:txBody>
                    <a:bodyPr/>
                    <a:lstStyle/>
                    <a:p>
                      <a:pPr marL="0" marR="0" algn="l" defTabSz="914400" rtl="0" eaLnBrk="1" latinLnBrk="0" hangingPunct="1">
                        <a:lnSpc>
                          <a:spcPct val="107000"/>
                        </a:lnSpc>
                        <a:spcBef>
                          <a:spcPts val="0"/>
                        </a:spcBef>
                        <a:spcAft>
                          <a:spcPts val="800"/>
                        </a:spcAft>
                        <a:tabLst>
                          <a:tab pos="1302385" algn="l"/>
                        </a:tabLst>
                      </a:pPr>
                      <a:r>
                        <a:rPr lang="en-029" sz="1600" kern="1200" dirty="0"/>
                        <a:t>No</a:t>
                      </a:r>
                      <a:endParaRPr lang="en-US" sz="1600" kern="1200" dirty="0">
                        <a:solidFill>
                          <a:schemeClr val="dk1"/>
                        </a:solidFill>
                        <a:latin typeface="Trebuchet MS" panose="020B0603020202020204"/>
                        <a:ea typeface="+mn-ea"/>
                        <a:cs typeface="+mn-cs"/>
                      </a:endParaRPr>
                    </a:p>
                  </a:txBody>
                  <a:tcPr marL="51743" marR="51743" marT="0" marB="0" anchor="ctr"/>
                </a:tc>
              </a:tr>
              <a:tr h="287858">
                <a:tc>
                  <a:txBody>
                    <a:bodyPr/>
                    <a:lstStyle/>
                    <a:p>
                      <a:pPr marL="0" marR="0" algn="l" defTabSz="914400" rtl="0" eaLnBrk="1" latinLnBrk="0" hangingPunct="1">
                        <a:lnSpc>
                          <a:spcPct val="107000"/>
                        </a:lnSpc>
                        <a:spcBef>
                          <a:spcPts val="0"/>
                        </a:spcBef>
                        <a:spcAft>
                          <a:spcPts val="800"/>
                        </a:spcAft>
                        <a:tabLst>
                          <a:tab pos="1302385" algn="l"/>
                        </a:tabLst>
                      </a:pPr>
                      <a:r>
                        <a:rPr lang="en-029" sz="1600" b="0" kern="1200" dirty="0"/>
                        <a:t>Training / Capacity in spectrum management</a:t>
                      </a:r>
                      <a:endParaRPr lang="en-US" sz="1600" b="0" kern="1200" dirty="0">
                        <a:solidFill>
                          <a:schemeClr val="dk1"/>
                        </a:solidFill>
                        <a:latin typeface="Trebuchet MS" panose="020B0603020202020204"/>
                        <a:ea typeface="+mn-ea"/>
                        <a:cs typeface="+mn-cs"/>
                      </a:endParaRPr>
                    </a:p>
                  </a:txBody>
                  <a:tcPr marL="51743" marR="51743" marT="0" marB="0"/>
                </a:tc>
                <a:tc>
                  <a:txBody>
                    <a:bodyPr/>
                    <a:lstStyle/>
                    <a:p>
                      <a:pPr marL="0" marR="0" algn="l" defTabSz="914400" rtl="0" eaLnBrk="1" latinLnBrk="0" hangingPunct="1">
                        <a:lnSpc>
                          <a:spcPct val="107000"/>
                        </a:lnSpc>
                        <a:spcBef>
                          <a:spcPts val="0"/>
                        </a:spcBef>
                        <a:spcAft>
                          <a:spcPts val="800"/>
                        </a:spcAft>
                        <a:tabLst>
                          <a:tab pos="1302385" algn="l"/>
                        </a:tabLst>
                      </a:pPr>
                      <a:r>
                        <a:rPr lang="en-029" sz="1600" kern="1200"/>
                        <a:t>Yes</a:t>
                      </a:r>
                      <a:endParaRPr lang="en-US" sz="1600" kern="1200">
                        <a:solidFill>
                          <a:schemeClr val="dk1"/>
                        </a:solidFill>
                        <a:latin typeface="Trebuchet MS" panose="020B0603020202020204"/>
                        <a:ea typeface="+mn-ea"/>
                        <a:cs typeface="+mn-cs"/>
                      </a:endParaRPr>
                    </a:p>
                  </a:txBody>
                  <a:tcPr marL="51743" marR="51743" marT="0" marB="0" anchor="ctr"/>
                </a:tc>
              </a:tr>
              <a:tr h="238743">
                <a:tc>
                  <a:txBody>
                    <a:bodyPr/>
                    <a:lstStyle/>
                    <a:p>
                      <a:pPr marL="0" marR="0" algn="l" defTabSz="914400" rtl="0" eaLnBrk="1" latinLnBrk="0" hangingPunct="1">
                        <a:lnSpc>
                          <a:spcPct val="107000"/>
                        </a:lnSpc>
                        <a:spcBef>
                          <a:spcPts val="0"/>
                        </a:spcBef>
                        <a:spcAft>
                          <a:spcPts val="800"/>
                        </a:spcAft>
                        <a:tabLst>
                          <a:tab pos="1302385" algn="l"/>
                        </a:tabLst>
                      </a:pPr>
                      <a:r>
                        <a:rPr lang="en-029" sz="1600" b="0" kern="1200" dirty="0"/>
                        <a:t>Training / Capacity in USF management</a:t>
                      </a:r>
                      <a:endParaRPr lang="en-US" sz="1600" b="0" kern="1200" dirty="0">
                        <a:solidFill>
                          <a:schemeClr val="dk1"/>
                        </a:solidFill>
                        <a:latin typeface="Trebuchet MS" panose="020B0603020202020204"/>
                        <a:ea typeface="+mn-ea"/>
                        <a:cs typeface="+mn-cs"/>
                      </a:endParaRPr>
                    </a:p>
                  </a:txBody>
                  <a:tcPr marL="51743" marR="51743" marT="0" marB="0"/>
                </a:tc>
                <a:tc>
                  <a:txBody>
                    <a:bodyPr/>
                    <a:lstStyle/>
                    <a:p>
                      <a:pPr marL="0" marR="0" algn="l" defTabSz="914400" rtl="0" eaLnBrk="1" latinLnBrk="0" hangingPunct="1">
                        <a:lnSpc>
                          <a:spcPct val="107000"/>
                        </a:lnSpc>
                        <a:spcBef>
                          <a:spcPts val="0"/>
                        </a:spcBef>
                        <a:spcAft>
                          <a:spcPts val="800"/>
                        </a:spcAft>
                        <a:tabLst>
                          <a:tab pos="1302385" algn="l"/>
                        </a:tabLst>
                      </a:pPr>
                      <a:r>
                        <a:rPr lang="en-029" sz="1600" kern="1200"/>
                        <a:t>Yes</a:t>
                      </a:r>
                      <a:endParaRPr lang="en-US" sz="1600" kern="1200">
                        <a:solidFill>
                          <a:schemeClr val="dk1"/>
                        </a:solidFill>
                        <a:latin typeface="Trebuchet MS" panose="020B0603020202020204"/>
                        <a:ea typeface="+mn-ea"/>
                        <a:cs typeface="+mn-cs"/>
                      </a:endParaRPr>
                    </a:p>
                  </a:txBody>
                  <a:tcPr marL="51743" marR="51743" marT="0" marB="0" anchor="ctr"/>
                </a:tc>
              </a:tr>
              <a:tr h="238743">
                <a:tc>
                  <a:txBody>
                    <a:bodyPr/>
                    <a:lstStyle/>
                    <a:p>
                      <a:pPr marL="0" marR="0" algn="l" defTabSz="914400" rtl="0" eaLnBrk="1" latinLnBrk="0" hangingPunct="1">
                        <a:lnSpc>
                          <a:spcPct val="107000"/>
                        </a:lnSpc>
                        <a:spcBef>
                          <a:spcPts val="0"/>
                        </a:spcBef>
                        <a:spcAft>
                          <a:spcPts val="800"/>
                        </a:spcAft>
                        <a:tabLst>
                          <a:tab pos="1302385" algn="l"/>
                        </a:tabLst>
                      </a:pPr>
                      <a:r>
                        <a:rPr lang="en-029" sz="1600" b="0" kern="1200" dirty="0"/>
                        <a:t>Technical assistance (TA) to set up the USF</a:t>
                      </a:r>
                      <a:endParaRPr lang="en-US" sz="1600" b="0" kern="1200" dirty="0">
                        <a:solidFill>
                          <a:schemeClr val="dk1"/>
                        </a:solidFill>
                        <a:latin typeface="Trebuchet MS" panose="020B0603020202020204"/>
                        <a:ea typeface="+mn-ea"/>
                        <a:cs typeface="+mn-cs"/>
                      </a:endParaRPr>
                    </a:p>
                  </a:txBody>
                  <a:tcPr marL="51743" marR="51743" marT="0" marB="0"/>
                </a:tc>
                <a:tc>
                  <a:txBody>
                    <a:bodyPr/>
                    <a:lstStyle/>
                    <a:p>
                      <a:pPr marL="0" marR="0" algn="l" defTabSz="914400" rtl="0" eaLnBrk="1" latinLnBrk="0" hangingPunct="1">
                        <a:lnSpc>
                          <a:spcPct val="107000"/>
                        </a:lnSpc>
                        <a:spcBef>
                          <a:spcPts val="0"/>
                        </a:spcBef>
                        <a:spcAft>
                          <a:spcPts val="800"/>
                        </a:spcAft>
                        <a:tabLst>
                          <a:tab pos="1302385" algn="l"/>
                        </a:tabLst>
                      </a:pPr>
                      <a:r>
                        <a:rPr lang="en-029" sz="1600" kern="1200"/>
                        <a:t>Yes</a:t>
                      </a:r>
                      <a:endParaRPr lang="en-US" sz="1600" kern="1200">
                        <a:solidFill>
                          <a:schemeClr val="dk1"/>
                        </a:solidFill>
                        <a:latin typeface="Trebuchet MS" panose="020B0603020202020204"/>
                        <a:ea typeface="+mn-ea"/>
                        <a:cs typeface="+mn-cs"/>
                      </a:endParaRPr>
                    </a:p>
                  </a:txBody>
                  <a:tcPr marL="51743" marR="51743" marT="0" marB="0" anchor="ctr"/>
                </a:tc>
              </a:tr>
              <a:tr h="306624">
                <a:tc>
                  <a:txBody>
                    <a:bodyPr/>
                    <a:lstStyle/>
                    <a:p>
                      <a:pPr marL="0" marR="0" algn="l" defTabSz="914400" rtl="0" eaLnBrk="1" latinLnBrk="0" hangingPunct="1">
                        <a:lnSpc>
                          <a:spcPct val="107000"/>
                        </a:lnSpc>
                        <a:spcBef>
                          <a:spcPts val="0"/>
                        </a:spcBef>
                        <a:spcAft>
                          <a:spcPts val="800"/>
                        </a:spcAft>
                        <a:tabLst>
                          <a:tab pos="1302385" algn="l"/>
                        </a:tabLst>
                      </a:pPr>
                      <a:r>
                        <a:rPr lang="en-029" sz="1600" b="0" kern="1200" dirty="0"/>
                        <a:t>Develop better data gathering capacity on key NBP related indicators</a:t>
                      </a:r>
                      <a:endParaRPr lang="en-US" sz="1600" b="0" kern="1200" dirty="0">
                        <a:solidFill>
                          <a:schemeClr val="dk1"/>
                        </a:solidFill>
                        <a:latin typeface="Trebuchet MS" panose="020B0603020202020204"/>
                        <a:ea typeface="+mn-ea"/>
                        <a:cs typeface="+mn-cs"/>
                      </a:endParaRPr>
                    </a:p>
                  </a:txBody>
                  <a:tcPr marL="51743" marR="51743" marT="0" marB="0"/>
                </a:tc>
                <a:tc>
                  <a:txBody>
                    <a:bodyPr/>
                    <a:lstStyle/>
                    <a:p>
                      <a:pPr marL="0" marR="0" algn="l" defTabSz="914400" rtl="0" eaLnBrk="1" latinLnBrk="0" hangingPunct="1">
                        <a:lnSpc>
                          <a:spcPct val="107000"/>
                        </a:lnSpc>
                        <a:spcBef>
                          <a:spcPts val="0"/>
                        </a:spcBef>
                        <a:spcAft>
                          <a:spcPts val="800"/>
                        </a:spcAft>
                        <a:tabLst>
                          <a:tab pos="1302385" algn="l"/>
                        </a:tabLst>
                      </a:pPr>
                      <a:r>
                        <a:rPr lang="en-029" sz="1600" kern="1200"/>
                        <a:t>Yes</a:t>
                      </a:r>
                      <a:endParaRPr lang="en-US" sz="1600" kern="1200">
                        <a:solidFill>
                          <a:schemeClr val="dk1"/>
                        </a:solidFill>
                        <a:latin typeface="Trebuchet MS" panose="020B0603020202020204"/>
                        <a:ea typeface="+mn-ea"/>
                        <a:cs typeface="+mn-cs"/>
                      </a:endParaRPr>
                    </a:p>
                  </a:txBody>
                  <a:tcPr marL="51743" marR="51743" marT="0" marB="0" anchor="ctr"/>
                </a:tc>
              </a:tr>
              <a:tr h="486995">
                <a:tc>
                  <a:txBody>
                    <a:bodyPr/>
                    <a:lstStyle/>
                    <a:p>
                      <a:pPr marL="0" marR="0" algn="l" defTabSz="914400" rtl="0" eaLnBrk="1" latinLnBrk="0" hangingPunct="1">
                        <a:lnSpc>
                          <a:spcPct val="107000"/>
                        </a:lnSpc>
                        <a:spcBef>
                          <a:spcPts val="0"/>
                        </a:spcBef>
                        <a:spcAft>
                          <a:spcPts val="800"/>
                        </a:spcAft>
                        <a:tabLst>
                          <a:tab pos="1302385" algn="l"/>
                        </a:tabLst>
                      </a:pPr>
                      <a:r>
                        <a:rPr lang="en-029" sz="1600" b="0" kern="1200" dirty="0"/>
                        <a:t>Specific support for demand project design (e-education, OLPF or OLPC, e-government)</a:t>
                      </a:r>
                      <a:endParaRPr lang="en-US" sz="1600" b="0" kern="1200" dirty="0">
                        <a:solidFill>
                          <a:schemeClr val="dk1"/>
                        </a:solidFill>
                        <a:latin typeface="Trebuchet MS" panose="020B0603020202020204"/>
                        <a:ea typeface="+mn-ea"/>
                        <a:cs typeface="+mn-cs"/>
                      </a:endParaRPr>
                    </a:p>
                  </a:txBody>
                  <a:tcPr marL="51743" marR="51743" marT="0" marB="0"/>
                </a:tc>
                <a:tc>
                  <a:txBody>
                    <a:bodyPr/>
                    <a:lstStyle/>
                    <a:p>
                      <a:pPr marL="0" marR="0" algn="l" defTabSz="914400" rtl="0" eaLnBrk="1" latinLnBrk="0" hangingPunct="1">
                        <a:lnSpc>
                          <a:spcPct val="107000"/>
                        </a:lnSpc>
                        <a:spcBef>
                          <a:spcPts val="0"/>
                        </a:spcBef>
                        <a:spcAft>
                          <a:spcPts val="800"/>
                        </a:spcAft>
                        <a:tabLst>
                          <a:tab pos="1302385" algn="l"/>
                        </a:tabLst>
                      </a:pPr>
                      <a:r>
                        <a:rPr lang="en-029" sz="1600" kern="1200"/>
                        <a:t>Yes</a:t>
                      </a:r>
                      <a:endParaRPr lang="en-US" sz="1600" kern="1200">
                        <a:solidFill>
                          <a:schemeClr val="dk1"/>
                        </a:solidFill>
                        <a:latin typeface="Trebuchet MS" panose="020B0603020202020204"/>
                        <a:ea typeface="+mn-ea"/>
                        <a:cs typeface="+mn-cs"/>
                      </a:endParaRPr>
                    </a:p>
                  </a:txBody>
                  <a:tcPr marL="51743" marR="51743" marT="0" marB="0" anchor="ctr"/>
                </a:tc>
              </a:tr>
              <a:tr h="238743">
                <a:tc>
                  <a:txBody>
                    <a:bodyPr/>
                    <a:lstStyle/>
                    <a:p>
                      <a:pPr marL="0" marR="0" algn="l" defTabSz="914400" rtl="0" eaLnBrk="1" latinLnBrk="0" hangingPunct="1">
                        <a:lnSpc>
                          <a:spcPct val="107000"/>
                        </a:lnSpc>
                        <a:spcBef>
                          <a:spcPts val="0"/>
                        </a:spcBef>
                        <a:spcAft>
                          <a:spcPts val="800"/>
                        </a:spcAft>
                        <a:tabLst>
                          <a:tab pos="1302385" algn="l"/>
                        </a:tabLst>
                      </a:pPr>
                      <a:r>
                        <a:rPr lang="en-029" sz="1600" b="0" kern="1200" dirty="0"/>
                        <a:t>Sharing best practices on NBP and USF</a:t>
                      </a:r>
                      <a:endParaRPr lang="en-US" sz="1600" b="0" kern="1200" dirty="0">
                        <a:solidFill>
                          <a:schemeClr val="dk1"/>
                        </a:solidFill>
                        <a:latin typeface="Trebuchet MS" panose="020B0603020202020204"/>
                        <a:ea typeface="+mn-ea"/>
                        <a:cs typeface="+mn-cs"/>
                      </a:endParaRPr>
                    </a:p>
                  </a:txBody>
                  <a:tcPr marL="51743" marR="51743" marT="0" marB="0"/>
                </a:tc>
                <a:tc>
                  <a:txBody>
                    <a:bodyPr/>
                    <a:lstStyle/>
                    <a:p>
                      <a:pPr marL="0" marR="0" algn="l" defTabSz="914400" rtl="0" eaLnBrk="1" latinLnBrk="0" hangingPunct="1">
                        <a:lnSpc>
                          <a:spcPct val="107000"/>
                        </a:lnSpc>
                        <a:spcBef>
                          <a:spcPts val="0"/>
                        </a:spcBef>
                        <a:spcAft>
                          <a:spcPts val="800"/>
                        </a:spcAft>
                        <a:tabLst>
                          <a:tab pos="1302385" algn="l"/>
                        </a:tabLst>
                      </a:pPr>
                      <a:r>
                        <a:rPr lang="en-029" sz="1600" kern="1200"/>
                        <a:t>Yes</a:t>
                      </a:r>
                      <a:endParaRPr lang="en-US" sz="1600" kern="1200">
                        <a:solidFill>
                          <a:schemeClr val="dk1"/>
                        </a:solidFill>
                        <a:latin typeface="Trebuchet MS" panose="020B0603020202020204"/>
                        <a:ea typeface="+mn-ea"/>
                        <a:cs typeface="+mn-cs"/>
                      </a:endParaRPr>
                    </a:p>
                  </a:txBody>
                  <a:tcPr marL="51743" marR="51743" marT="0" marB="0" anchor="ctr"/>
                </a:tc>
              </a:tr>
              <a:tr h="306624">
                <a:tc>
                  <a:txBody>
                    <a:bodyPr/>
                    <a:lstStyle/>
                    <a:p>
                      <a:pPr marL="0" marR="0" algn="l" defTabSz="914400" rtl="0" eaLnBrk="1" latinLnBrk="0" hangingPunct="1">
                        <a:lnSpc>
                          <a:spcPct val="107000"/>
                        </a:lnSpc>
                        <a:spcBef>
                          <a:spcPts val="0"/>
                        </a:spcBef>
                        <a:spcAft>
                          <a:spcPts val="800"/>
                        </a:spcAft>
                        <a:tabLst>
                          <a:tab pos="1302385" algn="l"/>
                        </a:tabLst>
                      </a:pPr>
                      <a:r>
                        <a:rPr lang="en-029" sz="1600" b="0" kern="1200" dirty="0"/>
                        <a:t>Policy or project design to ensure additional international bandwidth </a:t>
                      </a:r>
                      <a:endParaRPr lang="en-US" sz="1600" b="0" kern="1200" dirty="0">
                        <a:solidFill>
                          <a:schemeClr val="dk1"/>
                        </a:solidFill>
                        <a:latin typeface="Trebuchet MS" panose="020B0603020202020204"/>
                        <a:ea typeface="+mn-ea"/>
                        <a:cs typeface="+mn-cs"/>
                      </a:endParaRPr>
                    </a:p>
                  </a:txBody>
                  <a:tcPr marL="51743" marR="51743" marT="0" marB="0"/>
                </a:tc>
                <a:tc>
                  <a:txBody>
                    <a:bodyPr/>
                    <a:lstStyle/>
                    <a:p>
                      <a:pPr marL="0" marR="0" algn="l" defTabSz="914400" rtl="0" eaLnBrk="1" latinLnBrk="0" hangingPunct="1">
                        <a:lnSpc>
                          <a:spcPct val="107000"/>
                        </a:lnSpc>
                        <a:spcBef>
                          <a:spcPts val="0"/>
                        </a:spcBef>
                        <a:spcAft>
                          <a:spcPts val="800"/>
                        </a:spcAft>
                        <a:tabLst>
                          <a:tab pos="1302385" algn="l"/>
                        </a:tabLst>
                      </a:pPr>
                      <a:r>
                        <a:rPr lang="en-029" sz="1600" kern="1200" dirty="0"/>
                        <a:t>Yes</a:t>
                      </a:r>
                      <a:endParaRPr lang="en-US" sz="1600" kern="1200" dirty="0">
                        <a:solidFill>
                          <a:schemeClr val="dk1"/>
                        </a:solidFill>
                        <a:latin typeface="Trebuchet MS" panose="020B0603020202020204"/>
                        <a:ea typeface="+mn-ea"/>
                        <a:cs typeface="+mn-cs"/>
                      </a:endParaRPr>
                    </a:p>
                  </a:txBody>
                  <a:tcPr marL="51743" marR="51743" marT="0" marB="0" anchor="ctr"/>
                </a:tc>
              </a:tr>
              <a:tr h="1026564">
                <a:tc>
                  <a:txBody>
                    <a:bodyPr/>
                    <a:lstStyle/>
                    <a:p>
                      <a:pPr marL="0" marR="0" algn="l" defTabSz="914400" rtl="0" eaLnBrk="1" latinLnBrk="0" hangingPunct="1">
                        <a:lnSpc>
                          <a:spcPct val="107000"/>
                        </a:lnSpc>
                        <a:spcBef>
                          <a:spcPts val="0"/>
                        </a:spcBef>
                        <a:spcAft>
                          <a:spcPts val="800"/>
                        </a:spcAft>
                        <a:tabLst>
                          <a:tab pos="1302385" algn="l"/>
                        </a:tabLst>
                      </a:pPr>
                      <a:r>
                        <a:rPr lang="en-029" sz="1600" b="0" kern="1200" dirty="0"/>
                        <a:t>Technical assistance to develop joint projects (as using USF for regional project either in supply side, interconnecting neighbouring countries, or demand side such as: disaster planning and recovery; cyber security and incident response co-ordination)</a:t>
                      </a:r>
                      <a:endParaRPr lang="en-US" sz="1600" b="0" kern="1200" dirty="0">
                        <a:solidFill>
                          <a:schemeClr val="dk1"/>
                        </a:solidFill>
                        <a:latin typeface="Trebuchet MS" panose="020B0603020202020204"/>
                        <a:ea typeface="+mn-ea"/>
                        <a:cs typeface="+mn-cs"/>
                      </a:endParaRPr>
                    </a:p>
                  </a:txBody>
                  <a:tcPr marL="51743" marR="51743" marT="0" marB="0"/>
                </a:tc>
                <a:tc>
                  <a:txBody>
                    <a:bodyPr/>
                    <a:lstStyle/>
                    <a:p>
                      <a:pPr marL="0" marR="0" algn="l" defTabSz="914400" rtl="0" eaLnBrk="1" latinLnBrk="0" hangingPunct="1">
                        <a:lnSpc>
                          <a:spcPct val="107000"/>
                        </a:lnSpc>
                        <a:spcBef>
                          <a:spcPts val="0"/>
                        </a:spcBef>
                        <a:spcAft>
                          <a:spcPts val="800"/>
                        </a:spcAft>
                        <a:tabLst>
                          <a:tab pos="1302385" algn="l"/>
                        </a:tabLst>
                      </a:pPr>
                      <a:r>
                        <a:rPr lang="en-029" sz="1600" kern="1200" dirty="0"/>
                        <a:t>Yes</a:t>
                      </a:r>
                      <a:endParaRPr lang="en-US" sz="1600" kern="1200" dirty="0">
                        <a:solidFill>
                          <a:schemeClr val="dk1"/>
                        </a:solidFill>
                        <a:latin typeface="Trebuchet MS" panose="020B0603020202020204"/>
                        <a:ea typeface="+mn-ea"/>
                        <a:cs typeface="+mn-cs"/>
                      </a:endParaRPr>
                    </a:p>
                  </a:txBody>
                  <a:tcPr marL="51743" marR="51743" marT="0" marB="0" anchor="ctr"/>
                </a:tc>
              </a:tr>
            </a:tbl>
          </a:graphicData>
        </a:graphic>
      </p:graphicFrame>
    </p:spTree>
    <p:extLst>
      <p:ext uri="{BB962C8B-B14F-4D97-AF65-F5344CB8AC3E}">
        <p14:creationId xmlns:p14="http://schemas.microsoft.com/office/powerpoint/2010/main" val="6827120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p>
        </p:txBody>
      </p:sp>
      <p:sp>
        <p:nvSpPr>
          <p:cNvPr id="3" name="Content Placeholder 2"/>
          <p:cNvSpPr>
            <a:spLocks noGrp="1"/>
          </p:cNvSpPr>
          <p:nvPr>
            <p:ph idx="1"/>
          </p:nvPr>
        </p:nvSpPr>
        <p:spPr/>
        <p:txBody>
          <a:bodyPr>
            <a:normAutofit/>
          </a:bodyPr>
          <a:lstStyle/>
          <a:p>
            <a:r>
              <a:rPr lang="en-US" b="1" dirty="0"/>
              <a:t>Legislation</a:t>
            </a:r>
          </a:p>
          <a:p>
            <a:pPr lvl="1"/>
            <a:r>
              <a:rPr lang="en-US" dirty="0"/>
              <a:t>Review the sector enabling legislation to ensure that the technology neutral language is consistent throughout in support of the converged governance structure. Use of HIPCAR draft model legislation would be useful in this regard.</a:t>
            </a:r>
          </a:p>
          <a:p>
            <a:pPr lvl="1"/>
            <a:r>
              <a:rPr lang="en-US" dirty="0"/>
              <a:t>Enact the outstanding regulations to give effect to Universal Service</a:t>
            </a:r>
          </a:p>
          <a:p>
            <a:pPr lvl="1"/>
            <a:r>
              <a:rPr lang="en-US" dirty="0"/>
              <a:t>Enact the Data Protection Bill</a:t>
            </a:r>
          </a:p>
          <a:p>
            <a:r>
              <a:rPr lang="en-US" b="1" dirty="0"/>
              <a:t>Universal Service</a:t>
            </a:r>
          </a:p>
          <a:p>
            <a:pPr lvl="1"/>
            <a:r>
              <a:rPr lang="en-US" dirty="0" smtClean="0"/>
              <a:t>Complete </a:t>
            </a:r>
            <a:r>
              <a:rPr lang="en-US" dirty="0"/>
              <a:t>the enabling framework for US with the enactment of the outstanding Regulations  </a:t>
            </a:r>
          </a:p>
          <a:p>
            <a:pPr lvl="1"/>
            <a:r>
              <a:rPr lang="en-US" dirty="0"/>
              <a:t>Implement the USF</a:t>
            </a:r>
          </a:p>
          <a:p>
            <a:r>
              <a:rPr lang="en-US" b="1" dirty="0" smtClean="0"/>
              <a:t>NBP</a:t>
            </a:r>
            <a:endParaRPr lang="en-US" b="1" dirty="0"/>
          </a:p>
          <a:p>
            <a:pPr lvl="1"/>
            <a:r>
              <a:rPr lang="en-US" dirty="0"/>
              <a:t>The process of development is well advanced under an engagement with the WB with TATT executing, this process should be seen through to completion of the national broadband strategy and plan</a:t>
            </a:r>
            <a:r>
              <a:rPr lang="en-US" dirty="0" smtClean="0"/>
              <a:t>.</a:t>
            </a:r>
            <a:endParaRPr lang="en-US" dirty="0"/>
          </a:p>
        </p:txBody>
      </p:sp>
    </p:spTree>
    <p:extLst>
      <p:ext uri="{BB962C8B-B14F-4D97-AF65-F5344CB8AC3E}">
        <p14:creationId xmlns:p14="http://schemas.microsoft.com/office/powerpoint/2010/main" val="39735950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p>
        </p:txBody>
      </p:sp>
      <p:sp>
        <p:nvSpPr>
          <p:cNvPr id="3" name="Content Placeholder 2"/>
          <p:cNvSpPr>
            <a:spLocks noGrp="1"/>
          </p:cNvSpPr>
          <p:nvPr>
            <p:ph idx="1"/>
          </p:nvPr>
        </p:nvSpPr>
        <p:spPr/>
        <p:txBody>
          <a:bodyPr/>
          <a:lstStyle/>
          <a:p>
            <a:r>
              <a:rPr lang="en-US" b="1" dirty="0"/>
              <a:t>Governance</a:t>
            </a:r>
          </a:p>
          <a:p>
            <a:pPr lvl="1"/>
            <a:r>
              <a:rPr lang="en-US" dirty="0"/>
              <a:t>The smarTT Governance framework, headed by the Minister, be maintained and TATT continue with its assigned task of development and execution of the NBP</a:t>
            </a:r>
          </a:p>
          <a:p>
            <a:pPr lvl="1"/>
            <a:r>
              <a:rPr lang="en-US" dirty="0"/>
              <a:t>The development with the assistance of the WB engagement to continue</a:t>
            </a:r>
          </a:p>
          <a:p>
            <a:pPr lvl="1"/>
            <a:r>
              <a:rPr lang="en-US" dirty="0"/>
              <a:t>Within the established smarTT governance framework, the smarTT Secretariat be responsible for the oversight of the NBP and stakeholder engagement.</a:t>
            </a:r>
          </a:p>
          <a:p>
            <a:endParaRPr lang="en-US" dirty="0"/>
          </a:p>
        </p:txBody>
      </p:sp>
    </p:spTree>
    <p:extLst>
      <p:ext uri="{BB962C8B-B14F-4D97-AF65-F5344CB8AC3E}">
        <p14:creationId xmlns:p14="http://schemas.microsoft.com/office/powerpoint/2010/main" val="16654613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6891688" cy="3566160"/>
          </a:xfrm>
        </p:spPr>
        <p:txBody>
          <a:bodyPr/>
          <a:lstStyle/>
          <a:p>
            <a:r>
              <a:rPr lang="en-US" dirty="0" smtClean="0"/>
              <a:t>Dominican Republic (DR)</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7988968" y="2415099"/>
            <a:ext cx="3056021" cy="1910013"/>
          </a:xfrm>
          <a:prstGeom prst="rect">
            <a:avLst/>
          </a:prstGeom>
        </p:spPr>
      </p:pic>
    </p:spTree>
    <p:extLst>
      <p:ext uri="{BB962C8B-B14F-4D97-AF65-F5344CB8AC3E}">
        <p14:creationId xmlns:p14="http://schemas.microsoft.com/office/powerpoint/2010/main" val="12448050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0264894"/>
              </p:ext>
            </p:extLst>
          </p:nvPr>
        </p:nvGraphicFramePr>
        <p:xfrm>
          <a:off x="2374900" y="2087563"/>
          <a:ext cx="6802254" cy="3052445"/>
        </p:xfrm>
        <a:graphic>
          <a:graphicData uri="http://schemas.openxmlformats.org/drawingml/2006/table">
            <a:tbl>
              <a:tblPr firstRow="1" bandRow="1">
                <a:tableStyleId>{5C22544A-7EE6-4342-B048-85BDC9FD1C3A}</a:tableStyleId>
              </a:tblPr>
              <a:tblGrid>
                <a:gridCol w="5515897"/>
                <a:gridCol w="1286357"/>
              </a:tblGrid>
              <a:tr h="370840">
                <a:tc>
                  <a:txBody>
                    <a:bodyPr/>
                    <a:lstStyle/>
                    <a:p>
                      <a:endParaRPr lang="en-US" sz="1800" dirty="0"/>
                    </a:p>
                  </a:txBody>
                  <a:tcPr/>
                </a:tc>
                <a:tc>
                  <a:txBody>
                    <a:bodyPr/>
                    <a:lstStyle/>
                    <a:p>
                      <a:pPr algn="ctr"/>
                      <a:r>
                        <a:rPr lang="en-US" sz="1800" dirty="0" smtClean="0">
                          <a:solidFill>
                            <a:schemeClr val="tx1"/>
                          </a:solidFill>
                        </a:rPr>
                        <a:t>Dominican Republic</a:t>
                      </a:r>
                      <a:endParaRPr lang="en-US" sz="1800" dirty="0">
                        <a:solidFill>
                          <a:schemeClr val="tx1"/>
                        </a:solidFill>
                      </a:endParaRPr>
                    </a:p>
                  </a:txBody>
                  <a:tcPr/>
                </a:tc>
              </a:tr>
              <a:tr h="370840">
                <a:tc>
                  <a:txBody>
                    <a:bodyPr/>
                    <a:lstStyle/>
                    <a:p>
                      <a:pPr algn="l" fontAlgn="b"/>
                      <a:r>
                        <a:rPr lang="en-029" sz="1800" b="0" i="0" u="none" strike="noStrike" dirty="0" smtClean="0">
                          <a:solidFill>
                            <a:srgbClr val="000000"/>
                          </a:solidFill>
                          <a:effectLst/>
                          <a:latin typeface="Calibri" panose="020F0502020204030204" pitchFamily="34" charset="0"/>
                        </a:rPr>
                        <a:t>Broadband Development Index (IDBA) Rank (Americas)</a:t>
                      </a:r>
                      <a:endParaRPr lang="en-029"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smtClean="0">
                          <a:solidFill>
                            <a:srgbClr val="000000"/>
                          </a:solidFill>
                          <a:effectLst/>
                          <a:latin typeface="Calibri" panose="020F0502020204030204" pitchFamily="34" charset="0"/>
                        </a:rPr>
                        <a:t>13</a:t>
                      </a:r>
                      <a:r>
                        <a:rPr lang="en-US" sz="1800" b="0" i="0" u="none" strike="noStrike" baseline="30000" dirty="0" smtClean="0">
                          <a:solidFill>
                            <a:srgbClr val="000000"/>
                          </a:solidFill>
                          <a:effectLst/>
                          <a:latin typeface="Calibri" panose="020F0502020204030204" pitchFamily="34" charset="0"/>
                        </a:rPr>
                        <a:t>th</a:t>
                      </a:r>
                      <a:r>
                        <a:rPr lang="en-US" sz="1800" b="0" i="0" u="none" strike="noStrike" dirty="0" smtClean="0">
                          <a:solidFill>
                            <a:srgbClr val="000000"/>
                          </a:solidFill>
                          <a:effectLst/>
                          <a:latin typeface="Calibri" panose="020F0502020204030204" pitchFamily="34" charset="0"/>
                        </a:rPr>
                        <a:t> </a:t>
                      </a:r>
                      <a:r>
                        <a:rPr lang="en-US" sz="1800" b="0" i="0" u="none" strike="noStrike" baseline="0" dirty="0" smtClean="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4.22)</a:t>
                      </a:r>
                      <a:endParaRPr lang="en-US" sz="1800" b="0" i="0" u="none" strike="noStrike" dirty="0">
                        <a:solidFill>
                          <a:srgbClr val="000000"/>
                        </a:solidFill>
                        <a:effectLst/>
                        <a:latin typeface="Calibri" panose="020F0502020204030204" pitchFamily="34" charset="0"/>
                      </a:endParaRPr>
                    </a:p>
                  </a:txBody>
                  <a:tcPr marL="9525" marR="9525" marT="9525" marB="0" anchor="ctr"/>
                </a:tc>
              </a:tr>
              <a:tr h="370840">
                <a:tc>
                  <a:txBody>
                    <a:bodyPr/>
                    <a:lstStyle/>
                    <a:p>
                      <a:pPr algn="l" fontAlgn="b"/>
                      <a:r>
                        <a:rPr lang="en-029" sz="1800" b="0" i="0" u="none" strike="noStrike" dirty="0" smtClean="0">
                          <a:solidFill>
                            <a:srgbClr val="000000"/>
                          </a:solidFill>
                          <a:effectLst/>
                          <a:latin typeface="Calibri" panose="020F0502020204030204" pitchFamily="34" charset="0"/>
                        </a:rPr>
                        <a:t>IDI</a:t>
                      </a:r>
                      <a:endParaRPr lang="en-029"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smtClean="0">
                          <a:solidFill>
                            <a:srgbClr val="000000"/>
                          </a:solidFill>
                          <a:effectLst/>
                          <a:latin typeface="Calibri" panose="020F0502020204030204" pitchFamily="34" charset="0"/>
                        </a:rPr>
                        <a:t>102</a:t>
                      </a:r>
                      <a:r>
                        <a:rPr lang="en-US" sz="1800" b="0" i="0" u="none" strike="noStrike" baseline="30000" dirty="0" smtClean="0">
                          <a:solidFill>
                            <a:srgbClr val="000000"/>
                          </a:solidFill>
                          <a:effectLst/>
                          <a:latin typeface="Calibri" panose="020F0502020204030204" pitchFamily="34" charset="0"/>
                        </a:rPr>
                        <a:t>nd</a:t>
                      </a:r>
                      <a:r>
                        <a:rPr lang="en-US" sz="1800" b="0" i="0" u="none" strike="noStrike"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r>
              <a:tr h="370840">
                <a:tc>
                  <a:txBody>
                    <a:bodyPr/>
                    <a:lstStyle/>
                    <a:p>
                      <a:pPr algn="l" fontAlgn="b"/>
                      <a:r>
                        <a:rPr lang="en-029" sz="1800" u="none" strike="noStrike" dirty="0" smtClean="0">
                          <a:effectLst/>
                        </a:rPr>
                        <a:t>Percentage of Individuals using the internet</a:t>
                      </a:r>
                      <a:endParaRPr lang="en-029"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49.60%</a:t>
                      </a:r>
                      <a:endParaRPr lang="en-US" sz="1800" b="0" i="0" u="none" strike="noStrike" dirty="0">
                        <a:solidFill>
                          <a:srgbClr val="000000"/>
                        </a:solidFill>
                        <a:effectLst/>
                        <a:latin typeface="Calibri" panose="020F0502020204030204" pitchFamily="34" charset="0"/>
                      </a:endParaRPr>
                    </a:p>
                  </a:txBody>
                  <a:tcPr marL="9525" marR="9525" marT="9525" marB="0" anchor="ctr"/>
                </a:tc>
              </a:tr>
              <a:tr h="370840">
                <a:tc>
                  <a:txBody>
                    <a:bodyPr/>
                    <a:lstStyle/>
                    <a:p>
                      <a:pPr algn="l" fontAlgn="b"/>
                      <a:r>
                        <a:rPr lang="en-029" sz="1800" u="none" strike="noStrike" dirty="0">
                          <a:effectLst/>
                        </a:rPr>
                        <a:t>Fixed Broadband Subscriptions </a:t>
                      </a:r>
                      <a:r>
                        <a:rPr lang="en-029" sz="1800" u="none" strike="noStrike" dirty="0" smtClean="0">
                          <a:effectLst/>
                        </a:rPr>
                        <a:t>per hundred</a:t>
                      </a:r>
                      <a:r>
                        <a:rPr lang="en-029" sz="1800" u="none" strike="noStrike" baseline="0" dirty="0" smtClean="0">
                          <a:effectLst/>
                        </a:rPr>
                        <a:t> inhabitant</a:t>
                      </a:r>
                      <a:endParaRPr lang="en-029"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5.70</a:t>
                      </a:r>
                      <a:endParaRPr lang="en-US" sz="1800" b="0" i="0" u="none" strike="noStrike" dirty="0">
                        <a:solidFill>
                          <a:srgbClr val="000000"/>
                        </a:solidFill>
                        <a:effectLst/>
                        <a:latin typeface="Calibri" panose="020F0502020204030204" pitchFamily="34" charset="0"/>
                      </a:endParaRPr>
                    </a:p>
                  </a:txBody>
                  <a:tcPr marL="9525" marR="9525" marT="9525" marB="0" anchor="ctr"/>
                </a:tc>
              </a:tr>
              <a:tr h="370840">
                <a:tc>
                  <a:txBody>
                    <a:bodyPr/>
                    <a:lstStyle/>
                    <a:p>
                      <a:pPr algn="l" fontAlgn="b"/>
                      <a:r>
                        <a:rPr lang="en-029" sz="1800" u="none" strike="noStrike" dirty="0" smtClean="0">
                          <a:effectLst/>
                        </a:rPr>
                        <a:t>Active Mobile </a:t>
                      </a:r>
                      <a:r>
                        <a:rPr lang="en-029" sz="1800" u="none" strike="noStrike" dirty="0">
                          <a:effectLst/>
                        </a:rPr>
                        <a:t>Broadband </a:t>
                      </a:r>
                      <a:r>
                        <a:rPr lang="en-029" sz="1800" u="none" strike="noStrike" dirty="0" smtClean="0">
                          <a:effectLst/>
                        </a:rPr>
                        <a:t>Subscriptions per 100 inhabitants</a:t>
                      </a:r>
                      <a:endParaRPr lang="en-029"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30.10</a:t>
                      </a:r>
                      <a:endParaRPr lang="en-US" sz="1800" b="0" i="0" u="none" strike="noStrike" dirty="0">
                        <a:solidFill>
                          <a:srgbClr val="000000"/>
                        </a:solidFill>
                        <a:effectLst/>
                        <a:latin typeface="Calibri" panose="020F0502020204030204" pitchFamily="34" charset="0"/>
                      </a:endParaRPr>
                    </a:p>
                  </a:txBody>
                  <a:tcPr marL="9525" marR="9525" marT="9525" marB="0" anchor="ctr"/>
                </a:tc>
              </a:tr>
              <a:tr h="370840">
                <a:tc>
                  <a:txBody>
                    <a:bodyPr/>
                    <a:lstStyle/>
                    <a:p>
                      <a:pPr algn="l" fontAlgn="b"/>
                      <a:r>
                        <a:rPr lang="en-029" sz="1800" b="0" i="0" u="none" strike="noStrike" dirty="0" smtClean="0">
                          <a:solidFill>
                            <a:srgbClr val="000000"/>
                          </a:solidFill>
                          <a:effectLst/>
                          <a:latin typeface="Calibri" panose="020F0502020204030204" pitchFamily="34" charset="0"/>
                        </a:rPr>
                        <a:t>Average broadband penetration</a:t>
                      </a:r>
                      <a:r>
                        <a:rPr lang="en-029" sz="1800" b="0" i="0" u="none" strike="noStrike" baseline="0" dirty="0" smtClean="0">
                          <a:solidFill>
                            <a:srgbClr val="000000"/>
                          </a:solidFill>
                          <a:effectLst/>
                          <a:latin typeface="Calibri" panose="020F0502020204030204" pitchFamily="34" charset="0"/>
                        </a:rPr>
                        <a:t> – BIIPAC Component 1</a:t>
                      </a:r>
                      <a:endParaRPr lang="en-029"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smtClean="0">
                          <a:solidFill>
                            <a:srgbClr val="000000"/>
                          </a:solidFill>
                          <a:effectLst/>
                          <a:latin typeface="Calibri" panose="020F0502020204030204" pitchFamily="34" charset="0"/>
                        </a:rPr>
                        <a:t>17.72%</a:t>
                      </a:r>
                      <a:endParaRPr lang="en-US"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41562656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p:txBody>
          <a:bodyPr/>
          <a:lstStyle/>
          <a:p>
            <a:r>
              <a:rPr lang="en-US" dirty="0" smtClean="0"/>
              <a:t>The IDBA score for DR is above the average for the Caribbean of 3.66, and it ranks 3</a:t>
            </a:r>
            <a:r>
              <a:rPr lang="en-US" baseline="30000" dirty="0" smtClean="0"/>
              <a:t>rd</a:t>
            </a:r>
            <a:r>
              <a:rPr lang="en-US" dirty="0" smtClean="0"/>
              <a:t> in the Caribbean</a:t>
            </a:r>
          </a:p>
          <a:p>
            <a:r>
              <a:rPr lang="en-US" dirty="0"/>
              <a:t>Dominican Republic has been increasing its percentage of individuals using the Internet year on year</a:t>
            </a:r>
          </a:p>
          <a:p>
            <a:r>
              <a:rPr lang="en-US" dirty="0"/>
              <a:t>Over the last 15 years </a:t>
            </a:r>
            <a:r>
              <a:rPr lang="en-US" dirty="0"/>
              <a:t>almost half of the population became Internet users (</a:t>
            </a:r>
            <a:r>
              <a:rPr lang="en-US" dirty="0"/>
              <a:t>49%), up from 8.81%  </a:t>
            </a:r>
            <a:r>
              <a:rPr lang="en-US" dirty="0"/>
              <a:t>in 2000 </a:t>
            </a:r>
          </a:p>
          <a:p>
            <a:r>
              <a:rPr lang="en-US" dirty="0"/>
              <a:t>The </a:t>
            </a:r>
            <a:r>
              <a:rPr lang="en-US" dirty="0"/>
              <a:t>percentage of households with </a:t>
            </a:r>
            <a:r>
              <a:rPr lang="en-US" dirty="0"/>
              <a:t>a computer more than doubled </a:t>
            </a:r>
            <a:r>
              <a:rPr lang="en-US" dirty="0"/>
              <a:t>between 2001 and </a:t>
            </a:r>
            <a:r>
              <a:rPr lang="en-US" dirty="0"/>
              <a:t>2014 going from 12.69</a:t>
            </a:r>
            <a:r>
              <a:rPr lang="en-US" dirty="0"/>
              <a:t>% </a:t>
            </a:r>
            <a:r>
              <a:rPr lang="en-US" dirty="0"/>
              <a:t>to 26.2%</a:t>
            </a:r>
            <a:endParaRPr lang="en-US" dirty="0"/>
          </a:p>
        </p:txBody>
      </p:sp>
    </p:spTree>
    <p:extLst>
      <p:ext uri="{BB962C8B-B14F-4D97-AF65-F5344CB8AC3E}">
        <p14:creationId xmlns:p14="http://schemas.microsoft.com/office/powerpoint/2010/main" val="42812253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&amp; Access</a:t>
            </a:r>
            <a:endParaRPr lang="en-US" dirty="0"/>
          </a:p>
        </p:txBody>
      </p:sp>
      <p:sp>
        <p:nvSpPr>
          <p:cNvPr id="3" name="Content Placeholder 2"/>
          <p:cNvSpPr>
            <a:spLocks noGrp="1"/>
          </p:cNvSpPr>
          <p:nvPr>
            <p:ph idx="1"/>
          </p:nvPr>
        </p:nvSpPr>
        <p:spPr/>
        <p:txBody>
          <a:bodyPr>
            <a:normAutofit lnSpcReduction="10000"/>
          </a:bodyPr>
          <a:lstStyle/>
          <a:p>
            <a:r>
              <a:rPr lang="en-US" dirty="0" smtClean="0"/>
              <a:t>Digital inclusion is an important strategic objective for Government of DR and a great deal of emphasis has been place on achieving this – through implementing a number of policies and plans</a:t>
            </a:r>
          </a:p>
          <a:p>
            <a:r>
              <a:rPr lang="en-US" dirty="0"/>
              <a:t>S</a:t>
            </a:r>
            <a:r>
              <a:rPr lang="en-US" dirty="0"/>
              <a:t>everal </a:t>
            </a:r>
            <a:r>
              <a:rPr lang="en-US" dirty="0"/>
              <a:t>projects over the last 10 </a:t>
            </a:r>
            <a:r>
              <a:rPr lang="en-US" dirty="0"/>
              <a:t>plus years targeted to empowering </a:t>
            </a:r>
            <a:r>
              <a:rPr lang="en-US" dirty="0"/>
              <a:t>people, organizations </a:t>
            </a:r>
            <a:r>
              <a:rPr lang="en-US" dirty="0" smtClean="0"/>
              <a:t>and businesses </a:t>
            </a:r>
            <a:r>
              <a:rPr lang="en-US" dirty="0"/>
              <a:t>to apply information </a:t>
            </a:r>
            <a:r>
              <a:rPr lang="en-US" dirty="0"/>
              <a:t>technology have resulted in a substantial growth in internet </a:t>
            </a:r>
            <a:r>
              <a:rPr lang="en-US" dirty="0" smtClean="0"/>
              <a:t>users </a:t>
            </a:r>
          </a:p>
          <a:p>
            <a:r>
              <a:rPr lang="en-US" dirty="0"/>
              <a:t>Broadband </a:t>
            </a:r>
            <a:r>
              <a:rPr lang="en-US" dirty="0"/>
              <a:t>fixed network is relativity well </a:t>
            </a:r>
            <a:r>
              <a:rPr lang="en-US" dirty="0"/>
              <a:t>implemented but there </a:t>
            </a:r>
            <a:r>
              <a:rPr lang="en-US" dirty="0"/>
              <a:t>are </a:t>
            </a:r>
            <a:r>
              <a:rPr lang="en-US" dirty="0"/>
              <a:t>subscription </a:t>
            </a:r>
            <a:r>
              <a:rPr lang="en-US" dirty="0"/>
              <a:t>rates </a:t>
            </a:r>
            <a:r>
              <a:rPr lang="en-US" dirty="0"/>
              <a:t>remain low  </a:t>
            </a:r>
          </a:p>
          <a:p>
            <a:r>
              <a:rPr lang="en-US" dirty="0"/>
              <a:t>It </a:t>
            </a:r>
            <a:r>
              <a:rPr lang="en-US" dirty="0"/>
              <a:t>has been identified that pricing in the Dominican Republic represents one of the highest percentages of monthly income spent across the region (Marin J. , IADB: Dominican Republic Internet and Broadband Connectivity Report, 2015)</a:t>
            </a:r>
          </a:p>
          <a:p>
            <a:r>
              <a:rPr lang="en-US" dirty="0" smtClean="0"/>
              <a:t>Many of the projects have been focused at the public access level with schools and community </a:t>
            </a:r>
            <a:r>
              <a:rPr lang="en-US" dirty="0" err="1" smtClean="0"/>
              <a:t>centres</a:t>
            </a:r>
            <a:r>
              <a:rPr lang="en-US" dirty="0" smtClean="0"/>
              <a:t> so did not have material impact on household and individual connectivity. </a:t>
            </a:r>
          </a:p>
          <a:p>
            <a:endParaRPr lang="en-US" dirty="0"/>
          </a:p>
        </p:txBody>
      </p:sp>
    </p:spTree>
    <p:extLst>
      <p:ext uri="{BB962C8B-B14F-4D97-AF65-F5344CB8AC3E}">
        <p14:creationId xmlns:p14="http://schemas.microsoft.com/office/powerpoint/2010/main" val="2888304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BIIPAC </a:t>
            </a:r>
            <a:r>
              <a:rPr lang="en-US" dirty="0" smtClean="0"/>
              <a:t>Project</a:t>
            </a:r>
            <a:endParaRPr lang="en-US" dirty="0"/>
          </a:p>
        </p:txBody>
      </p:sp>
      <p:sp>
        <p:nvSpPr>
          <p:cNvPr id="3" name="Content Placeholder 2"/>
          <p:cNvSpPr>
            <a:spLocks noGrp="1"/>
          </p:cNvSpPr>
          <p:nvPr>
            <p:ph idx="1"/>
          </p:nvPr>
        </p:nvSpPr>
        <p:spPr>
          <a:xfrm>
            <a:off x="1097280" y="1845734"/>
            <a:ext cx="10058400" cy="4278340"/>
          </a:xfrm>
        </p:spPr>
        <p:txBody>
          <a:bodyPr/>
          <a:lstStyle/>
          <a:p>
            <a:r>
              <a:rPr lang="en-US" sz="2000" dirty="0" smtClean="0"/>
              <a:t>The identified barriers gave rise to the conception of the </a:t>
            </a:r>
            <a:r>
              <a:rPr lang="en-US" sz="2000" dirty="0" smtClean="0"/>
              <a:t>BIIPAC Project </a:t>
            </a:r>
            <a:r>
              <a:rPr lang="en-US" sz="2000" dirty="0" smtClean="0"/>
              <a:t>in 2011</a:t>
            </a:r>
          </a:p>
          <a:p>
            <a:r>
              <a:rPr lang="en-US" dirty="0"/>
              <a:t>Funded by IADB with CANTO as executing agency, contracting independent </a:t>
            </a:r>
            <a:r>
              <a:rPr lang="en-US" dirty="0" smtClean="0"/>
              <a:t>consultants</a:t>
            </a:r>
          </a:p>
          <a:p>
            <a:r>
              <a:rPr lang="en-US" dirty="0" smtClean="0"/>
              <a:t>Examined 8 beneficiary countries – Barbados, Belize, Dominican Republic, Haiti, Jamaica, Trinidad and Tobago, and Suriname</a:t>
            </a:r>
            <a:endParaRPr lang="en-US" dirty="0"/>
          </a:p>
          <a:p>
            <a:r>
              <a:rPr lang="en-US" dirty="0"/>
              <a:t>Project carried out over 2014 – 2015 culminating with presentation of final component report in February 2016 at CANTO Annual Meeting in Haiti.</a:t>
            </a:r>
          </a:p>
          <a:p>
            <a:r>
              <a:rPr lang="en-US" sz="2000" dirty="0" smtClean="0"/>
              <a:t>The overall aim of BIIPAC</a:t>
            </a:r>
          </a:p>
          <a:p>
            <a:pPr lvl="1"/>
            <a:r>
              <a:rPr lang="en-US" sz="1800" i="1" dirty="0" smtClean="0"/>
              <a:t>“to </a:t>
            </a:r>
            <a:r>
              <a:rPr lang="en-US" sz="1800" i="1" dirty="0"/>
              <a:t>identify an inventory of the existing broadband infrastructure in the participating countries, and practical guidelines for the ubiquitous implementation of broadband access technologies in an efficient manner that is consistent with globally adopted standards and international best practices.”</a:t>
            </a:r>
            <a:r>
              <a:rPr lang="en-US" sz="1800" dirty="0"/>
              <a:t> </a:t>
            </a:r>
            <a:r>
              <a:rPr lang="en-US" sz="1800" baseline="36000" dirty="0" smtClean="0"/>
              <a:t>1</a:t>
            </a:r>
            <a:r>
              <a:rPr lang="en-US" sz="1800" dirty="0" smtClean="0"/>
              <a:t>      </a:t>
            </a:r>
            <a:endParaRPr lang="en-US" sz="1800" dirty="0"/>
          </a:p>
        </p:txBody>
      </p:sp>
      <p:sp>
        <p:nvSpPr>
          <p:cNvPr id="6" name="TextBox 5"/>
          <p:cNvSpPr txBox="1"/>
          <p:nvPr/>
        </p:nvSpPr>
        <p:spPr>
          <a:xfrm>
            <a:off x="656823" y="6361299"/>
            <a:ext cx="7443988" cy="400110"/>
          </a:xfrm>
          <a:prstGeom prst="rect">
            <a:avLst/>
          </a:prstGeom>
          <a:noFill/>
        </p:spPr>
        <p:txBody>
          <a:bodyPr wrap="square" rtlCol="0">
            <a:spAutoFit/>
          </a:bodyPr>
          <a:lstStyle/>
          <a:p>
            <a:r>
              <a:rPr lang="en-US" sz="1000" dirty="0" smtClean="0"/>
              <a:t>1. CANTO/ITU</a:t>
            </a:r>
            <a:r>
              <a:rPr lang="en-US" sz="1000" dirty="0"/>
              <a:t>. </a:t>
            </a:r>
            <a:r>
              <a:rPr lang="en-US" sz="1000" i="1" dirty="0"/>
              <a:t>Broadband Infrastructure Inventory and Public Awareness in the Caribbean (BIIPAC) Project : RG-T2212, Contract for Individual Consulting Services, Annex A, Tranche A, Consultant Terms of Reference,</a:t>
            </a:r>
            <a:r>
              <a:rPr lang="en-US" sz="1000" dirty="0"/>
              <a:t> July 2015</a:t>
            </a:r>
          </a:p>
        </p:txBody>
      </p:sp>
    </p:spTree>
    <p:extLst>
      <p:ext uri="{BB962C8B-B14F-4D97-AF65-F5344CB8AC3E}">
        <p14:creationId xmlns:p14="http://schemas.microsoft.com/office/powerpoint/2010/main" val="40657259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&amp; Access</a:t>
            </a:r>
          </a:p>
        </p:txBody>
      </p:sp>
      <p:sp>
        <p:nvSpPr>
          <p:cNvPr id="3" name="Content Placeholder 2"/>
          <p:cNvSpPr>
            <a:spLocks noGrp="1"/>
          </p:cNvSpPr>
          <p:nvPr>
            <p:ph idx="1"/>
          </p:nvPr>
        </p:nvSpPr>
        <p:spPr>
          <a:xfrm>
            <a:off x="1097280" y="1845734"/>
            <a:ext cx="10058400" cy="4478866"/>
          </a:xfrm>
        </p:spPr>
        <p:txBody>
          <a:bodyPr>
            <a:normAutofit lnSpcReduction="10000"/>
          </a:bodyPr>
          <a:lstStyle/>
          <a:p>
            <a:r>
              <a:rPr lang="en-US" dirty="0"/>
              <a:t>The projects have been led by different </a:t>
            </a:r>
            <a:r>
              <a:rPr lang="en-US" dirty="0" smtClean="0"/>
              <a:t>Ministries 7 Departments </a:t>
            </a:r>
            <a:r>
              <a:rPr lang="en-US" dirty="0"/>
              <a:t>and the BIIPAC Component 1 Consultant list some of these as </a:t>
            </a:r>
          </a:p>
          <a:p>
            <a:pPr lvl="1"/>
            <a:r>
              <a:rPr lang="en-US" dirty="0" smtClean="0">
                <a:solidFill>
                  <a:schemeClr val="tx1"/>
                </a:solidFill>
              </a:rPr>
              <a:t>The </a:t>
            </a:r>
            <a:r>
              <a:rPr lang="en-US" dirty="0">
                <a:solidFill>
                  <a:schemeClr val="tx1"/>
                </a:solidFill>
              </a:rPr>
              <a:t>Policy and Intervention on Educative Strategy based on ICTs, implemented</a:t>
            </a:r>
          </a:p>
          <a:p>
            <a:pPr lvl="1"/>
            <a:r>
              <a:rPr lang="en-US" dirty="0">
                <a:solidFill>
                  <a:schemeClr val="tx1"/>
                </a:solidFill>
              </a:rPr>
              <a:t>by the Ministry of Education.</a:t>
            </a:r>
          </a:p>
          <a:p>
            <a:pPr lvl="1"/>
            <a:r>
              <a:rPr lang="en-US" dirty="0" smtClean="0">
                <a:solidFill>
                  <a:schemeClr val="tx1"/>
                </a:solidFill>
              </a:rPr>
              <a:t>The </a:t>
            </a:r>
            <a:r>
              <a:rPr lang="en-US" dirty="0">
                <a:solidFill>
                  <a:schemeClr val="tx1"/>
                </a:solidFill>
              </a:rPr>
              <a:t>Strategic Plan 2013 – 2016, carried out by the Office of the President</a:t>
            </a:r>
          </a:p>
          <a:p>
            <a:pPr lvl="1"/>
            <a:r>
              <a:rPr lang="en-US" dirty="0">
                <a:solidFill>
                  <a:schemeClr val="tx1"/>
                </a:solidFill>
              </a:rPr>
              <a:t>Information Technology and Communication.</a:t>
            </a:r>
          </a:p>
          <a:p>
            <a:pPr lvl="1"/>
            <a:r>
              <a:rPr lang="en-US" dirty="0" smtClean="0">
                <a:solidFill>
                  <a:schemeClr val="tx1"/>
                </a:solidFill>
              </a:rPr>
              <a:t>The </a:t>
            </a:r>
            <a:r>
              <a:rPr lang="en-US" dirty="0">
                <a:solidFill>
                  <a:schemeClr val="tx1"/>
                </a:solidFill>
              </a:rPr>
              <a:t>digital literacy plan “PAD”, promulgated by the Office of the President</a:t>
            </a:r>
          </a:p>
          <a:p>
            <a:pPr lvl="1"/>
            <a:r>
              <a:rPr lang="en-US" dirty="0">
                <a:solidFill>
                  <a:schemeClr val="tx1"/>
                </a:solidFill>
              </a:rPr>
              <a:t>Information Technology and Communication.</a:t>
            </a:r>
          </a:p>
          <a:p>
            <a:pPr lvl="1"/>
            <a:r>
              <a:rPr lang="en-US" dirty="0" smtClean="0">
                <a:solidFill>
                  <a:schemeClr val="tx1"/>
                </a:solidFill>
              </a:rPr>
              <a:t>Others </a:t>
            </a:r>
            <a:r>
              <a:rPr lang="en-US" dirty="0">
                <a:solidFill>
                  <a:schemeClr val="tx1"/>
                </a:solidFill>
              </a:rPr>
              <a:t>digital inclusion projects led by the national telecom regulator </a:t>
            </a:r>
            <a:r>
              <a:rPr lang="en-US" dirty="0" err="1">
                <a:solidFill>
                  <a:schemeClr val="tx1"/>
                </a:solidFill>
              </a:rPr>
              <a:t>lNDOTEL</a:t>
            </a:r>
            <a:endParaRPr lang="en-US" dirty="0">
              <a:solidFill>
                <a:schemeClr val="tx1"/>
              </a:solidFill>
            </a:endParaRPr>
          </a:p>
          <a:p>
            <a:r>
              <a:rPr lang="en-US" dirty="0" smtClean="0">
                <a:solidFill>
                  <a:schemeClr val="tx1"/>
                </a:solidFill>
              </a:rPr>
              <a:t>DR has significant competition in infrastructure</a:t>
            </a:r>
          </a:p>
          <a:p>
            <a:r>
              <a:rPr lang="en-US" dirty="0" smtClean="0">
                <a:solidFill>
                  <a:schemeClr val="tx1"/>
                </a:solidFill>
              </a:rPr>
              <a:t>DR does not rely solely on private investment to expand network, Government also made significant investment</a:t>
            </a:r>
          </a:p>
          <a:p>
            <a:pPr lvl="1"/>
            <a:r>
              <a:rPr lang="en-US" dirty="0" smtClean="0">
                <a:solidFill>
                  <a:schemeClr val="tx1"/>
                </a:solidFill>
              </a:rPr>
              <a:t>In 2014 made significant investment with support of World Bank to build out a national optical </a:t>
            </a:r>
            <a:r>
              <a:rPr lang="en-US" dirty="0" err="1" smtClean="0">
                <a:solidFill>
                  <a:schemeClr val="tx1"/>
                </a:solidFill>
              </a:rPr>
              <a:t>fibre</a:t>
            </a:r>
            <a:r>
              <a:rPr lang="en-US" dirty="0" smtClean="0">
                <a:solidFill>
                  <a:schemeClr val="tx1"/>
                </a:solidFill>
              </a:rPr>
              <a:t> network  - BIIPAC Component 1 </a:t>
            </a:r>
            <a:endParaRPr lang="en-US" dirty="0">
              <a:solidFill>
                <a:schemeClr val="tx1"/>
              </a:solidFill>
            </a:endParaRPr>
          </a:p>
        </p:txBody>
      </p:sp>
    </p:spTree>
    <p:extLst>
      <p:ext uri="{BB962C8B-B14F-4D97-AF65-F5344CB8AC3E}">
        <p14:creationId xmlns:p14="http://schemas.microsoft.com/office/powerpoint/2010/main" val="2179249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66356"/>
            <a:ext cx="10058400" cy="1450757"/>
          </a:xfrm>
        </p:spPr>
        <p:txBody>
          <a:bodyPr/>
          <a:lstStyle/>
          <a:p>
            <a:r>
              <a:rPr lang="en-US" dirty="0"/>
              <a:t>Infrastructure &amp; Access</a:t>
            </a:r>
          </a:p>
        </p:txBody>
      </p:sp>
      <p:sp>
        <p:nvSpPr>
          <p:cNvPr id="3" name="Content Placeholder 2"/>
          <p:cNvSpPr>
            <a:spLocks noGrp="1"/>
          </p:cNvSpPr>
          <p:nvPr>
            <p:ph sz="half" idx="1"/>
          </p:nvPr>
        </p:nvSpPr>
        <p:spPr>
          <a:xfrm>
            <a:off x="1097278" y="1845733"/>
            <a:ext cx="5011422" cy="4426677"/>
          </a:xfrm>
        </p:spPr>
        <p:txBody>
          <a:bodyPr>
            <a:normAutofit lnSpcReduction="10000"/>
          </a:bodyPr>
          <a:lstStyle/>
          <a:p>
            <a:r>
              <a:rPr lang="en-US" dirty="0"/>
              <a:t>Notwithstanding the private and public sector investment in infrastructure DR ranks low on the IDBA infrastructure pillar</a:t>
            </a:r>
          </a:p>
          <a:p>
            <a:r>
              <a:rPr lang="en-US" dirty="0" smtClean="0"/>
              <a:t>The </a:t>
            </a:r>
            <a:r>
              <a:rPr lang="en-US" dirty="0"/>
              <a:t>country has a considerable domestic digital gap between towns with higher broadband penetration and the lower penetration</a:t>
            </a:r>
          </a:p>
          <a:p>
            <a:r>
              <a:rPr lang="en-US" dirty="0"/>
              <a:t>Only 9% of Dominican Republic towns hold broadband penetration rates over 15% </a:t>
            </a:r>
          </a:p>
          <a:p>
            <a:pPr lvl="1">
              <a:buSzPct val="100000"/>
            </a:pPr>
            <a:r>
              <a:rPr lang="en-US" dirty="0">
                <a:solidFill>
                  <a:schemeClr val="tx1"/>
                </a:solidFill>
              </a:rPr>
              <a:t>Santo Domingo and Santiago have the highest broadband penetration rates at 46.37% and 25.87% respectively</a:t>
            </a:r>
          </a:p>
          <a:p>
            <a:pPr lvl="1">
              <a:buSzPct val="100000"/>
            </a:pPr>
            <a:r>
              <a:rPr lang="en-US" dirty="0" err="1">
                <a:solidFill>
                  <a:schemeClr val="tx1"/>
                </a:solidFill>
              </a:rPr>
              <a:t>Barouco</a:t>
            </a:r>
            <a:r>
              <a:rPr lang="en-US" dirty="0">
                <a:solidFill>
                  <a:schemeClr val="tx1"/>
                </a:solidFill>
              </a:rPr>
              <a:t>, </a:t>
            </a:r>
            <a:r>
              <a:rPr lang="en-US" dirty="0" err="1">
                <a:solidFill>
                  <a:schemeClr val="tx1"/>
                </a:solidFill>
              </a:rPr>
              <a:t>Elías</a:t>
            </a:r>
            <a:r>
              <a:rPr lang="en-US" dirty="0">
                <a:solidFill>
                  <a:schemeClr val="tx1"/>
                </a:solidFill>
              </a:rPr>
              <a:t> Peña and </a:t>
            </a:r>
            <a:r>
              <a:rPr lang="en-US" dirty="0" err="1">
                <a:solidFill>
                  <a:schemeClr val="tx1"/>
                </a:solidFill>
              </a:rPr>
              <a:t>Independencia</a:t>
            </a:r>
            <a:r>
              <a:rPr lang="en-US" dirty="0">
                <a:solidFill>
                  <a:schemeClr val="tx1"/>
                </a:solidFill>
              </a:rPr>
              <a:t> have the lowest with average Broadband Penetration percentages </a:t>
            </a:r>
            <a:r>
              <a:rPr lang="en-US" dirty="0"/>
              <a:t>of 1.82%, 1.21% and 1.99% respectively</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350000" y="2173551"/>
            <a:ext cx="4937125" cy="3509299"/>
          </a:xfrm>
          <a:prstGeom prst="rect">
            <a:avLst/>
          </a:prstGeom>
        </p:spPr>
      </p:pic>
      <p:sp>
        <p:nvSpPr>
          <p:cNvPr id="6" name="Rectangle 5"/>
          <p:cNvSpPr/>
          <p:nvPr/>
        </p:nvSpPr>
        <p:spPr>
          <a:xfrm>
            <a:off x="7040836" y="1737878"/>
            <a:ext cx="3291927" cy="369332"/>
          </a:xfrm>
          <a:prstGeom prst="rect">
            <a:avLst/>
          </a:prstGeom>
        </p:spPr>
        <p:txBody>
          <a:bodyPr wrap="none">
            <a:spAutoFit/>
          </a:bodyPr>
          <a:lstStyle/>
          <a:p>
            <a:r>
              <a:rPr lang="en-US" dirty="0"/>
              <a:t>Broadband Penetration per Town</a:t>
            </a:r>
          </a:p>
        </p:txBody>
      </p:sp>
      <p:sp>
        <p:nvSpPr>
          <p:cNvPr id="7" name="Rectangle 6"/>
          <p:cNvSpPr/>
          <p:nvPr/>
        </p:nvSpPr>
        <p:spPr>
          <a:xfrm>
            <a:off x="6350000" y="5749191"/>
            <a:ext cx="5600700" cy="738664"/>
          </a:xfrm>
          <a:prstGeom prst="rect">
            <a:avLst/>
          </a:prstGeom>
        </p:spPr>
        <p:txBody>
          <a:bodyPr wrap="square">
            <a:spAutoFit/>
          </a:bodyPr>
          <a:lstStyle/>
          <a:p>
            <a:r>
              <a:rPr lang="en-US" sz="1400" dirty="0"/>
              <a:t>Source: </a:t>
            </a:r>
            <a:r>
              <a:rPr lang="en-US" sz="1400" dirty="0" smtClean="0"/>
              <a:t>Dominican Republic Broadband </a:t>
            </a:r>
            <a:r>
              <a:rPr lang="en-US" sz="1400" dirty="0"/>
              <a:t>ICT Diagnosis and Infrastructure Map, J. Marin, 2014</a:t>
            </a:r>
          </a:p>
          <a:p>
            <a:endParaRPr lang="en-US" sz="1400" dirty="0"/>
          </a:p>
        </p:txBody>
      </p:sp>
    </p:spTree>
    <p:extLst>
      <p:ext uri="{BB962C8B-B14F-4D97-AF65-F5344CB8AC3E}">
        <p14:creationId xmlns:p14="http://schemas.microsoft.com/office/powerpoint/2010/main" val="9273461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Environment</a:t>
            </a:r>
            <a:endParaRPr lang="en-US" dirty="0"/>
          </a:p>
        </p:txBody>
      </p:sp>
      <p:sp>
        <p:nvSpPr>
          <p:cNvPr id="3" name="Content Placeholder 2"/>
          <p:cNvSpPr>
            <a:spLocks noGrp="1"/>
          </p:cNvSpPr>
          <p:nvPr>
            <p:ph idx="1"/>
          </p:nvPr>
        </p:nvSpPr>
        <p:spPr>
          <a:xfrm>
            <a:off x="1097280" y="1835102"/>
            <a:ext cx="10058400" cy="4023360"/>
          </a:xfrm>
        </p:spPr>
        <p:txBody>
          <a:bodyPr/>
          <a:lstStyle/>
          <a:p>
            <a:r>
              <a:rPr lang="en-US" dirty="0" smtClean="0">
                <a:solidFill>
                  <a:schemeClr val="tx1"/>
                </a:solidFill>
              </a:rPr>
              <a:t>Having a number of plans and projects through multiple ministries there was no unified strategic plan</a:t>
            </a:r>
          </a:p>
          <a:p>
            <a:r>
              <a:rPr lang="en-US" dirty="0">
                <a:solidFill>
                  <a:schemeClr val="tx1"/>
                </a:solidFill>
              </a:rPr>
              <a:t>This void </a:t>
            </a:r>
            <a:r>
              <a:rPr lang="en-US" dirty="0" smtClean="0">
                <a:solidFill>
                  <a:schemeClr val="tx1"/>
                </a:solidFill>
              </a:rPr>
              <a:t>would be rectified </a:t>
            </a:r>
            <a:r>
              <a:rPr lang="en-US" dirty="0">
                <a:solidFill>
                  <a:schemeClr val="tx1"/>
                </a:solidFill>
              </a:rPr>
              <a:t>by development of </a:t>
            </a:r>
            <a:r>
              <a:rPr lang="en-029" dirty="0">
                <a:solidFill>
                  <a:schemeClr val="tx1"/>
                </a:solidFill>
              </a:rPr>
              <a:t>2016-2020 Dominican Digital Agenda (or E-</a:t>
            </a:r>
            <a:r>
              <a:rPr lang="en-029" dirty="0" err="1">
                <a:solidFill>
                  <a:schemeClr val="tx1"/>
                </a:solidFill>
              </a:rPr>
              <a:t>Dominicana</a:t>
            </a:r>
            <a:r>
              <a:rPr lang="en-029" dirty="0">
                <a:solidFill>
                  <a:schemeClr val="tx1"/>
                </a:solidFill>
              </a:rPr>
              <a:t>) that was being finalised (due Jan 2016) at the time of BIIPAC Component 4 review</a:t>
            </a:r>
          </a:p>
          <a:p>
            <a:r>
              <a:rPr lang="en-029" dirty="0">
                <a:solidFill>
                  <a:schemeClr val="tx1"/>
                </a:solidFill>
              </a:rPr>
              <a:t>The first section of this plan addresses the infrastructure pillar that DR needs to improve given that this is what digital inclusion plans will ride on</a:t>
            </a:r>
          </a:p>
          <a:p>
            <a:r>
              <a:rPr lang="en-029" dirty="0">
                <a:solidFill>
                  <a:schemeClr val="tx1"/>
                </a:solidFill>
              </a:rPr>
              <a:t>There is a challenge in identifying a clear governance framework for implementation of Digital Agenda across all government and private sector</a:t>
            </a:r>
          </a:p>
          <a:p>
            <a:r>
              <a:rPr lang="en-US" dirty="0">
                <a:solidFill>
                  <a:schemeClr val="tx1"/>
                </a:solidFill>
              </a:rPr>
              <a:t>DR has </a:t>
            </a:r>
            <a:r>
              <a:rPr lang="en-US" dirty="0">
                <a:solidFill>
                  <a:schemeClr val="tx1"/>
                </a:solidFill>
              </a:rPr>
              <a:t>a one regulator in INDOTEL </a:t>
            </a:r>
            <a:r>
              <a:rPr lang="en-US" dirty="0">
                <a:solidFill>
                  <a:schemeClr val="tx1"/>
                </a:solidFill>
              </a:rPr>
              <a:t>- responsible </a:t>
            </a:r>
            <a:r>
              <a:rPr lang="en-US" dirty="0">
                <a:solidFill>
                  <a:schemeClr val="tx1"/>
                </a:solidFill>
              </a:rPr>
              <a:t>for all aspects of ICTs including telecommunications </a:t>
            </a:r>
            <a:r>
              <a:rPr lang="en-US" dirty="0" err="1">
                <a:solidFill>
                  <a:schemeClr val="tx1"/>
                </a:solidFill>
              </a:rPr>
              <a:t>licencing</a:t>
            </a:r>
            <a:r>
              <a:rPr lang="en-US" dirty="0">
                <a:solidFill>
                  <a:schemeClr val="tx1"/>
                </a:solidFill>
              </a:rPr>
              <a:t>, universal service, broadcasting, spectrum, and sector competition</a:t>
            </a:r>
          </a:p>
          <a:p>
            <a:endParaRPr lang="en-US" dirty="0">
              <a:solidFill>
                <a:schemeClr val="tx1"/>
              </a:solidFill>
            </a:endParaRPr>
          </a:p>
        </p:txBody>
      </p:sp>
    </p:spTree>
    <p:extLst>
      <p:ext uri="{BB962C8B-B14F-4D97-AF65-F5344CB8AC3E}">
        <p14:creationId xmlns:p14="http://schemas.microsoft.com/office/powerpoint/2010/main" val="23331792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Environment</a:t>
            </a:r>
          </a:p>
        </p:txBody>
      </p:sp>
      <p:sp>
        <p:nvSpPr>
          <p:cNvPr id="3" name="Content Placeholder 2"/>
          <p:cNvSpPr>
            <a:spLocks noGrp="1"/>
          </p:cNvSpPr>
          <p:nvPr>
            <p:ph idx="1"/>
          </p:nvPr>
        </p:nvSpPr>
        <p:spPr/>
        <p:txBody>
          <a:bodyPr>
            <a:normAutofit/>
          </a:bodyPr>
          <a:lstStyle/>
          <a:p>
            <a:r>
              <a:rPr lang="en-029" dirty="0">
                <a:solidFill>
                  <a:schemeClr val="tx1"/>
                </a:solidFill>
              </a:rPr>
              <a:t>The </a:t>
            </a:r>
            <a:r>
              <a:rPr lang="en-029" dirty="0">
                <a:solidFill>
                  <a:schemeClr val="tx1"/>
                </a:solidFill>
              </a:rPr>
              <a:t>high level organisation in charge of driving the implementation the Digital Agenda, the National Information Society Commission (</a:t>
            </a:r>
            <a:r>
              <a:rPr lang="en-029" dirty="0">
                <a:solidFill>
                  <a:schemeClr val="tx1"/>
                </a:solidFill>
              </a:rPr>
              <a:t>CNSIC) created by presidential decree in 2005 rarely </a:t>
            </a:r>
            <a:r>
              <a:rPr lang="en-029" dirty="0">
                <a:solidFill>
                  <a:schemeClr val="tx1"/>
                </a:solidFill>
              </a:rPr>
              <a:t>met since its </a:t>
            </a:r>
            <a:r>
              <a:rPr lang="en-029" dirty="0">
                <a:solidFill>
                  <a:schemeClr val="tx1"/>
                </a:solidFill>
              </a:rPr>
              <a:t>creation</a:t>
            </a:r>
          </a:p>
          <a:p>
            <a:r>
              <a:rPr lang="en-029" dirty="0">
                <a:solidFill>
                  <a:schemeClr val="tx1"/>
                </a:solidFill>
              </a:rPr>
              <a:t>CNSIC is hosted by INDOTEL and does not seem to have been able to coordinate </a:t>
            </a:r>
            <a:r>
              <a:rPr lang="en-029" dirty="0">
                <a:solidFill>
                  <a:schemeClr val="tx1"/>
                </a:solidFill>
              </a:rPr>
              <a:t>its implementation across all the government </a:t>
            </a:r>
            <a:r>
              <a:rPr lang="en-029" dirty="0">
                <a:solidFill>
                  <a:schemeClr val="tx1"/>
                </a:solidFill>
              </a:rPr>
              <a:t>agencies</a:t>
            </a:r>
          </a:p>
          <a:p>
            <a:r>
              <a:rPr lang="en-029" dirty="0">
                <a:solidFill>
                  <a:schemeClr val="tx1"/>
                </a:solidFill>
              </a:rPr>
              <a:t>INDOTEL, a central government institution, has no mandate over any other </a:t>
            </a:r>
            <a:r>
              <a:rPr lang="en-029" dirty="0" smtClean="0">
                <a:solidFill>
                  <a:schemeClr val="tx1"/>
                </a:solidFill>
              </a:rPr>
              <a:t>agency</a:t>
            </a:r>
          </a:p>
          <a:p>
            <a:r>
              <a:rPr lang="en-029" dirty="0">
                <a:solidFill>
                  <a:schemeClr val="tx1"/>
                </a:solidFill>
              </a:rPr>
              <a:t>T</a:t>
            </a:r>
            <a:r>
              <a:rPr lang="en-029" dirty="0" smtClean="0">
                <a:solidFill>
                  <a:schemeClr val="tx1"/>
                </a:solidFill>
              </a:rPr>
              <a:t>he </a:t>
            </a:r>
            <a:r>
              <a:rPr lang="en-029" dirty="0">
                <a:solidFill>
                  <a:schemeClr val="tx1"/>
                </a:solidFill>
              </a:rPr>
              <a:t>Telecommunications Law 153-98, the principle law governing ICTs is dated and needs to be </a:t>
            </a:r>
            <a:r>
              <a:rPr lang="en-029" dirty="0">
                <a:solidFill>
                  <a:schemeClr val="tx1"/>
                </a:solidFill>
              </a:rPr>
              <a:t>reviewed with the </a:t>
            </a:r>
            <a:r>
              <a:rPr lang="en-029" dirty="0">
                <a:solidFill>
                  <a:schemeClr val="tx1"/>
                </a:solidFill>
              </a:rPr>
              <a:t>objective of </a:t>
            </a:r>
            <a:r>
              <a:rPr lang="en-029" dirty="0">
                <a:solidFill>
                  <a:schemeClr val="tx1"/>
                </a:solidFill>
              </a:rPr>
              <a:t>updating for NGN</a:t>
            </a:r>
          </a:p>
          <a:p>
            <a:r>
              <a:rPr lang="en-US" dirty="0">
                <a:solidFill>
                  <a:schemeClr val="tx1"/>
                </a:solidFill>
              </a:rPr>
              <a:t>It is the view of the Component 4 Consultant that The Digital Agenda 2016-2020 and the “CARCIP broadband” project, both include most of the elements of a NBP, and will therefore provide a basis for its development</a:t>
            </a:r>
            <a:endParaRPr lang="en-029"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0502384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Needs for NBP</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Human and financial resources to develop NBP identified as scarce</a:t>
            </a:r>
          </a:p>
          <a:p>
            <a:pPr>
              <a:buFont typeface="Wingdings" panose="05000000000000000000" pitchFamily="2" charset="2"/>
              <a:buChar char="Ø"/>
            </a:pPr>
            <a:r>
              <a:rPr lang="en-US" dirty="0" smtClean="0"/>
              <a:t>Expertise to develop and implement is identified as needing an uplift</a:t>
            </a:r>
          </a:p>
          <a:p>
            <a:pPr>
              <a:buFont typeface="Wingdings" panose="05000000000000000000" pitchFamily="2" charset="2"/>
              <a:buChar char="Ø"/>
            </a:pPr>
            <a:r>
              <a:rPr lang="en-US" dirty="0" smtClean="0"/>
              <a:t>The </a:t>
            </a:r>
            <a:r>
              <a:rPr lang="en-US" dirty="0" smtClean="0"/>
              <a:t>table </a:t>
            </a:r>
            <a:r>
              <a:rPr lang="en-US" dirty="0" smtClean="0"/>
              <a:t>following sets </a:t>
            </a:r>
            <a:r>
              <a:rPr lang="en-US" dirty="0"/>
              <a:t>out a list of needs and indicates the needs for which </a:t>
            </a:r>
            <a:r>
              <a:rPr lang="en-US" dirty="0" smtClean="0"/>
              <a:t>the </a:t>
            </a:r>
            <a:r>
              <a:rPr lang="en-US" dirty="0"/>
              <a:t>country may require assistance</a:t>
            </a:r>
            <a:r>
              <a:rPr lang="en-US" dirty="0" smtClean="0"/>
              <a:t>.</a:t>
            </a:r>
          </a:p>
          <a:p>
            <a:pPr>
              <a:buFont typeface="Wingdings" panose="05000000000000000000" pitchFamily="2" charset="2"/>
              <a:buChar char="Ø"/>
            </a:pPr>
            <a:r>
              <a:rPr lang="en-US" dirty="0" smtClean="0"/>
              <a:t>A </a:t>
            </a:r>
            <a:r>
              <a:rPr lang="en-US" dirty="0" smtClean="0"/>
              <a:t>Needs List was developed by the </a:t>
            </a:r>
            <a:r>
              <a:rPr lang="en-US" dirty="0" smtClean="0"/>
              <a:t>Component </a:t>
            </a:r>
            <a:r>
              <a:rPr lang="en-US" dirty="0" smtClean="0"/>
              <a:t>4 Consultants and in discussion with Administration </a:t>
            </a:r>
            <a:r>
              <a:rPr lang="en-US" dirty="0" smtClean="0"/>
              <a:t>a </a:t>
            </a:r>
            <a:r>
              <a:rPr lang="en-US" dirty="0" smtClean="0"/>
              <a:t>position regarding specific needs was </a:t>
            </a:r>
            <a:r>
              <a:rPr lang="en-US" dirty="0" smtClean="0"/>
              <a:t>developed</a:t>
            </a:r>
          </a:p>
          <a:p>
            <a:pPr>
              <a:buFont typeface="Wingdings" panose="05000000000000000000" pitchFamily="2" charset="2"/>
              <a:buChar char="Ø"/>
            </a:pPr>
            <a:r>
              <a:rPr lang="en-US" dirty="0" smtClean="0"/>
              <a:t>A </a:t>
            </a:r>
            <a:r>
              <a:rPr lang="en-US" dirty="0"/>
              <a:t>collaborative regional approach would mitigate cost, gain efficiencies, and share best practices</a:t>
            </a:r>
          </a:p>
          <a:p>
            <a:pPr>
              <a:buFont typeface="Wingdings" panose="05000000000000000000" pitchFamily="2" charset="2"/>
              <a:buChar char="Ø"/>
            </a:pPr>
            <a:endParaRPr lang="en-US" dirty="0" smtClean="0"/>
          </a:p>
        </p:txBody>
      </p:sp>
    </p:spTree>
    <p:extLst>
      <p:ext uri="{BB962C8B-B14F-4D97-AF65-F5344CB8AC3E}">
        <p14:creationId xmlns:p14="http://schemas.microsoft.com/office/powerpoint/2010/main" val="28648255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5982569"/>
              </p:ext>
            </p:extLst>
          </p:nvPr>
        </p:nvGraphicFramePr>
        <p:xfrm>
          <a:off x="854242" y="203200"/>
          <a:ext cx="10635916" cy="5954862"/>
        </p:xfrm>
        <a:graphic>
          <a:graphicData uri="http://schemas.openxmlformats.org/drawingml/2006/table">
            <a:tbl>
              <a:tblPr firstRow="1" firstCol="1" bandRow="1">
                <a:tableStyleId>{3C2FFA5D-87B4-456A-9821-1D502468CF0F}</a:tableStyleId>
              </a:tblPr>
              <a:tblGrid>
                <a:gridCol w="8734926"/>
                <a:gridCol w="1900990"/>
              </a:tblGrid>
              <a:tr h="307315">
                <a:tc>
                  <a:txBody>
                    <a:bodyPr/>
                    <a:lstStyle/>
                    <a:p>
                      <a:pPr marL="0" marR="0" algn="ctr">
                        <a:lnSpc>
                          <a:spcPct val="107000"/>
                        </a:lnSpc>
                        <a:spcBef>
                          <a:spcPts val="0"/>
                        </a:spcBef>
                        <a:spcAft>
                          <a:spcPts val="0"/>
                        </a:spcAft>
                      </a:pPr>
                      <a:r>
                        <a:rPr lang="en-029" sz="1600" dirty="0">
                          <a:solidFill>
                            <a:schemeClr val="tx1"/>
                          </a:solidFill>
                          <a:effectLst/>
                        </a:rPr>
                        <a:t>Identified needs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c>
                  <a:txBody>
                    <a:bodyPr/>
                    <a:lstStyle/>
                    <a:p>
                      <a:pPr marL="0" marR="0" algn="ctr">
                        <a:lnSpc>
                          <a:spcPct val="107000"/>
                        </a:lnSpc>
                        <a:spcBef>
                          <a:spcPts val="0"/>
                        </a:spcBef>
                        <a:spcAft>
                          <a:spcPts val="0"/>
                        </a:spcAft>
                      </a:pPr>
                      <a:r>
                        <a:rPr lang="en-029" sz="1600" dirty="0">
                          <a:solidFill>
                            <a:schemeClr val="tx1"/>
                          </a:solidFill>
                          <a:effectLst/>
                        </a:rPr>
                        <a:t>Dominican </a:t>
                      </a:r>
                      <a:br>
                        <a:rPr lang="en-029" sz="1600" dirty="0">
                          <a:solidFill>
                            <a:schemeClr val="tx1"/>
                          </a:solidFill>
                          <a:effectLst/>
                        </a:rPr>
                      </a:br>
                      <a:r>
                        <a:rPr lang="en-029" sz="1600" dirty="0">
                          <a:solidFill>
                            <a:schemeClr val="tx1"/>
                          </a:solidFill>
                          <a:effectLst/>
                        </a:rPr>
                        <a:t>Rep</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r>
              <a:tr h="289571">
                <a:tc>
                  <a:txBody>
                    <a:bodyPr/>
                    <a:lstStyle/>
                    <a:p>
                      <a:pPr marL="0" marR="0">
                        <a:lnSpc>
                          <a:spcPct val="107000"/>
                        </a:lnSpc>
                        <a:spcBef>
                          <a:spcPts val="0"/>
                        </a:spcBef>
                        <a:spcAft>
                          <a:spcPts val="0"/>
                        </a:spcAft>
                      </a:pPr>
                      <a:r>
                        <a:rPr lang="en-029" sz="1600" b="0" dirty="0">
                          <a:effectLst/>
                        </a:rPr>
                        <a:t>Technical assistance (TA) to develop a new or refine an existing NBP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c>
                  <a:txBody>
                    <a:bodyPr/>
                    <a:lstStyle/>
                    <a:p>
                      <a:pPr marL="0" marR="0" algn="ctr">
                        <a:lnSpc>
                          <a:spcPct val="107000"/>
                        </a:lnSpc>
                        <a:spcBef>
                          <a:spcPts val="0"/>
                        </a:spcBef>
                        <a:spcAft>
                          <a:spcPts val="0"/>
                        </a:spcAft>
                      </a:pPr>
                      <a:r>
                        <a:rPr lang="en-029" sz="16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r>
              <a:tr h="289571">
                <a:tc>
                  <a:txBody>
                    <a:bodyPr/>
                    <a:lstStyle/>
                    <a:p>
                      <a:pPr marL="0" marR="0">
                        <a:lnSpc>
                          <a:spcPct val="107000"/>
                        </a:lnSpc>
                        <a:spcBef>
                          <a:spcPts val="0"/>
                        </a:spcBef>
                        <a:spcAft>
                          <a:spcPts val="0"/>
                        </a:spcAft>
                      </a:pPr>
                      <a:r>
                        <a:rPr lang="en-029" sz="1600" b="0" dirty="0">
                          <a:effectLst/>
                        </a:rPr>
                        <a:t>Training / Capacity to develop and/or implement  a NBP</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c>
                  <a:txBody>
                    <a:bodyPr/>
                    <a:lstStyle/>
                    <a:p>
                      <a:pPr marL="0" marR="0" algn="ctr">
                        <a:lnSpc>
                          <a:spcPct val="107000"/>
                        </a:lnSpc>
                        <a:spcBef>
                          <a:spcPts val="0"/>
                        </a:spcBef>
                        <a:spcAft>
                          <a:spcPts val="0"/>
                        </a:spcAft>
                      </a:pPr>
                      <a:r>
                        <a:rPr lang="en-029" sz="1600">
                          <a:effectLst/>
                        </a:rPr>
                        <a:t>Always welcomed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r>
              <a:tr h="289571">
                <a:tc>
                  <a:txBody>
                    <a:bodyPr/>
                    <a:lstStyle/>
                    <a:p>
                      <a:pPr marL="0" marR="0">
                        <a:lnSpc>
                          <a:spcPct val="107000"/>
                        </a:lnSpc>
                        <a:spcBef>
                          <a:spcPts val="0"/>
                        </a:spcBef>
                        <a:spcAft>
                          <a:spcPts val="0"/>
                        </a:spcAft>
                      </a:pPr>
                      <a:r>
                        <a:rPr lang="en-029" sz="1600" b="0" dirty="0">
                          <a:effectLst/>
                        </a:rPr>
                        <a:t>Technical assistance (TA) to develop the institutional framework and coordination mechanism for NBP</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c>
                  <a:txBody>
                    <a:bodyPr/>
                    <a:lstStyle/>
                    <a:p>
                      <a:pPr marL="0" marR="0" algn="ctr">
                        <a:lnSpc>
                          <a:spcPct val="107000"/>
                        </a:lnSpc>
                        <a:spcBef>
                          <a:spcPts val="0"/>
                        </a:spcBef>
                        <a:spcAft>
                          <a:spcPts val="0"/>
                        </a:spcAft>
                      </a:pPr>
                      <a:r>
                        <a:rPr lang="en-029" sz="1600">
                          <a:effectLst/>
                        </a:rPr>
                        <a:t>Always welcomed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r>
              <a:tr h="434356">
                <a:tc>
                  <a:txBody>
                    <a:bodyPr/>
                    <a:lstStyle/>
                    <a:p>
                      <a:pPr marL="0" marR="0">
                        <a:lnSpc>
                          <a:spcPct val="107000"/>
                        </a:lnSpc>
                        <a:spcBef>
                          <a:spcPts val="0"/>
                        </a:spcBef>
                        <a:spcAft>
                          <a:spcPts val="0"/>
                        </a:spcAft>
                      </a:pPr>
                      <a:r>
                        <a:rPr lang="en-029" sz="1600" b="0" dirty="0">
                          <a:effectLst/>
                        </a:rPr>
                        <a:t>Actions targeting High political decision levels and policy makers on the strategic importance of  NBP for the countries development</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c>
                  <a:txBody>
                    <a:bodyPr/>
                    <a:lstStyle/>
                    <a:p>
                      <a:pPr marL="0" marR="0" algn="ctr">
                        <a:lnSpc>
                          <a:spcPct val="107000"/>
                        </a:lnSpc>
                        <a:spcBef>
                          <a:spcPts val="0"/>
                        </a:spcBef>
                        <a:spcAft>
                          <a:spcPts val="0"/>
                        </a:spcAft>
                      </a:pPr>
                      <a:r>
                        <a:rPr lang="en-029" sz="16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r>
              <a:tr h="289571">
                <a:tc>
                  <a:txBody>
                    <a:bodyPr/>
                    <a:lstStyle/>
                    <a:p>
                      <a:pPr marL="0" marR="0">
                        <a:lnSpc>
                          <a:spcPct val="107000"/>
                        </a:lnSpc>
                        <a:spcBef>
                          <a:spcPts val="0"/>
                        </a:spcBef>
                        <a:spcAft>
                          <a:spcPts val="0"/>
                        </a:spcAft>
                      </a:pPr>
                      <a:r>
                        <a:rPr lang="en-029" sz="1600" b="0" dirty="0">
                          <a:effectLst/>
                        </a:rPr>
                        <a:t>Technical assistance to develop new NGN regulations or implementation methods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c>
                  <a:txBody>
                    <a:bodyPr/>
                    <a:lstStyle/>
                    <a:p>
                      <a:pPr marL="0" marR="0" algn="ctr">
                        <a:lnSpc>
                          <a:spcPct val="107000"/>
                        </a:lnSpc>
                        <a:spcBef>
                          <a:spcPts val="0"/>
                        </a:spcBef>
                        <a:spcAft>
                          <a:spcPts val="0"/>
                        </a:spcAft>
                      </a:pPr>
                      <a:r>
                        <a:rPr lang="en-029" sz="16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r>
              <a:tr h="289571">
                <a:tc>
                  <a:txBody>
                    <a:bodyPr/>
                    <a:lstStyle/>
                    <a:p>
                      <a:pPr marL="0" marR="0">
                        <a:lnSpc>
                          <a:spcPct val="107000"/>
                        </a:lnSpc>
                        <a:spcBef>
                          <a:spcPts val="0"/>
                        </a:spcBef>
                        <a:spcAft>
                          <a:spcPts val="0"/>
                        </a:spcAft>
                      </a:pPr>
                      <a:r>
                        <a:rPr lang="en-029" sz="1600" b="0" dirty="0">
                          <a:effectLst/>
                        </a:rPr>
                        <a:t>Training / Capacity in NGN regulation</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c>
                  <a:txBody>
                    <a:bodyPr/>
                    <a:lstStyle/>
                    <a:p>
                      <a:pPr marL="0" marR="0" algn="ctr">
                        <a:lnSpc>
                          <a:spcPct val="107000"/>
                        </a:lnSpc>
                        <a:spcBef>
                          <a:spcPts val="0"/>
                        </a:spcBef>
                        <a:spcAft>
                          <a:spcPts val="0"/>
                        </a:spcAft>
                      </a:pPr>
                      <a:r>
                        <a:rPr lang="en-029" sz="1600" dirty="0">
                          <a:effectLst/>
                        </a:rPr>
                        <a:t>Always welcomed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r>
              <a:tr h="289571">
                <a:tc>
                  <a:txBody>
                    <a:bodyPr/>
                    <a:lstStyle/>
                    <a:p>
                      <a:pPr marL="0" marR="0">
                        <a:lnSpc>
                          <a:spcPct val="107000"/>
                        </a:lnSpc>
                        <a:spcBef>
                          <a:spcPts val="0"/>
                        </a:spcBef>
                        <a:spcAft>
                          <a:spcPts val="0"/>
                        </a:spcAft>
                      </a:pPr>
                      <a:r>
                        <a:rPr lang="en-029" sz="1600" b="0" dirty="0">
                          <a:effectLst/>
                        </a:rPr>
                        <a:t>Training / Capacity in spectrum management</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c>
                  <a:txBody>
                    <a:bodyPr/>
                    <a:lstStyle/>
                    <a:p>
                      <a:pPr marL="0" marR="0" algn="ctr">
                        <a:lnSpc>
                          <a:spcPct val="107000"/>
                        </a:lnSpc>
                        <a:spcBef>
                          <a:spcPts val="0"/>
                        </a:spcBef>
                        <a:spcAft>
                          <a:spcPts val="0"/>
                        </a:spcAft>
                      </a:pPr>
                      <a:r>
                        <a:rPr lang="en-029" sz="1600">
                          <a:effectLst/>
                        </a:rPr>
                        <a:t>Always welcomed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r>
              <a:tr h="153657">
                <a:tc>
                  <a:txBody>
                    <a:bodyPr/>
                    <a:lstStyle/>
                    <a:p>
                      <a:pPr marL="0" marR="0">
                        <a:lnSpc>
                          <a:spcPct val="107000"/>
                        </a:lnSpc>
                        <a:spcBef>
                          <a:spcPts val="0"/>
                        </a:spcBef>
                        <a:spcAft>
                          <a:spcPts val="0"/>
                        </a:spcAft>
                      </a:pPr>
                      <a:r>
                        <a:rPr lang="en-029" sz="1600" b="0" dirty="0">
                          <a:effectLst/>
                        </a:rPr>
                        <a:t>Training / Capacity in USF management</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c>
                  <a:txBody>
                    <a:bodyPr/>
                    <a:lstStyle/>
                    <a:p>
                      <a:pPr marL="0" marR="0" algn="ctr">
                        <a:lnSpc>
                          <a:spcPct val="107000"/>
                        </a:lnSpc>
                        <a:spcBef>
                          <a:spcPts val="0"/>
                        </a:spcBef>
                        <a:spcAft>
                          <a:spcPts val="0"/>
                        </a:spcAft>
                      </a:pPr>
                      <a:r>
                        <a:rPr lang="en-029" sz="1600" dirty="0">
                          <a:effectLst/>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r>
              <a:tr h="185562">
                <a:tc>
                  <a:txBody>
                    <a:bodyPr/>
                    <a:lstStyle/>
                    <a:p>
                      <a:pPr marL="0" marR="0">
                        <a:lnSpc>
                          <a:spcPct val="107000"/>
                        </a:lnSpc>
                        <a:spcBef>
                          <a:spcPts val="0"/>
                        </a:spcBef>
                        <a:spcAft>
                          <a:spcPts val="0"/>
                        </a:spcAft>
                      </a:pPr>
                      <a:r>
                        <a:rPr lang="en-029" sz="1600" b="0" dirty="0">
                          <a:effectLst/>
                        </a:rPr>
                        <a:t>Technical assistance (TA) to set up the USF</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c>
                  <a:txBody>
                    <a:bodyPr/>
                    <a:lstStyle/>
                    <a:p>
                      <a:pPr marL="0" marR="0" algn="ctr">
                        <a:lnSpc>
                          <a:spcPct val="107000"/>
                        </a:lnSpc>
                        <a:spcBef>
                          <a:spcPts val="0"/>
                        </a:spcBef>
                        <a:spcAft>
                          <a:spcPts val="0"/>
                        </a:spcAft>
                      </a:pPr>
                      <a:r>
                        <a:rPr lang="en-029" sz="1600" dirty="0">
                          <a:effectLst/>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r>
              <a:tr h="289571">
                <a:tc>
                  <a:txBody>
                    <a:bodyPr/>
                    <a:lstStyle/>
                    <a:p>
                      <a:pPr marL="0" marR="0">
                        <a:lnSpc>
                          <a:spcPct val="107000"/>
                        </a:lnSpc>
                        <a:spcBef>
                          <a:spcPts val="0"/>
                        </a:spcBef>
                        <a:spcAft>
                          <a:spcPts val="0"/>
                        </a:spcAft>
                      </a:pPr>
                      <a:r>
                        <a:rPr lang="en-029" sz="1600" b="0" dirty="0">
                          <a:effectLst/>
                        </a:rPr>
                        <a:t>Develop better data gathering capacity on key NBP related indicators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c>
                  <a:txBody>
                    <a:bodyPr/>
                    <a:lstStyle/>
                    <a:p>
                      <a:pPr marL="0" marR="0" algn="ctr">
                        <a:lnSpc>
                          <a:spcPct val="107000"/>
                        </a:lnSpc>
                        <a:spcBef>
                          <a:spcPts val="0"/>
                        </a:spcBef>
                        <a:spcAft>
                          <a:spcPts val="0"/>
                        </a:spcAft>
                      </a:pPr>
                      <a:r>
                        <a:rPr lang="en-029" sz="16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r>
              <a:tr h="346225">
                <a:tc>
                  <a:txBody>
                    <a:bodyPr/>
                    <a:lstStyle/>
                    <a:p>
                      <a:pPr marL="0" marR="0">
                        <a:lnSpc>
                          <a:spcPct val="107000"/>
                        </a:lnSpc>
                        <a:spcBef>
                          <a:spcPts val="0"/>
                        </a:spcBef>
                        <a:spcAft>
                          <a:spcPts val="0"/>
                        </a:spcAft>
                      </a:pPr>
                      <a:r>
                        <a:rPr lang="en-029" sz="1600" b="0" dirty="0">
                          <a:effectLst/>
                        </a:rPr>
                        <a:t>Specific support for demand project design (e-education, OLPF or OLPC, e-government)</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c>
                  <a:txBody>
                    <a:bodyPr/>
                    <a:lstStyle/>
                    <a:p>
                      <a:pPr marL="0" marR="0" algn="ctr">
                        <a:lnSpc>
                          <a:spcPct val="107000"/>
                        </a:lnSpc>
                        <a:spcBef>
                          <a:spcPts val="0"/>
                        </a:spcBef>
                        <a:spcAft>
                          <a:spcPts val="0"/>
                        </a:spcAft>
                      </a:pPr>
                      <a:r>
                        <a:rPr lang="en-029" sz="16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r>
              <a:tr h="248982">
                <a:tc>
                  <a:txBody>
                    <a:bodyPr/>
                    <a:lstStyle/>
                    <a:p>
                      <a:pPr marL="0" marR="0">
                        <a:lnSpc>
                          <a:spcPct val="107000"/>
                        </a:lnSpc>
                        <a:spcBef>
                          <a:spcPts val="0"/>
                        </a:spcBef>
                        <a:spcAft>
                          <a:spcPts val="0"/>
                        </a:spcAft>
                      </a:pPr>
                      <a:r>
                        <a:rPr lang="en-029" sz="1600" b="0" dirty="0">
                          <a:effectLst/>
                        </a:rPr>
                        <a:t>Sharing best practices on NBP and USF</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c>
                  <a:txBody>
                    <a:bodyPr/>
                    <a:lstStyle/>
                    <a:p>
                      <a:pPr marL="0" marR="0" algn="ctr">
                        <a:lnSpc>
                          <a:spcPct val="107000"/>
                        </a:lnSpc>
                        <a:spcBef>
                          <a:spcPts val="0"/>
                        </a:spcBef>
                        <a:spcAft>
                          <a:spcPts val="0"/>
                        </a:spcAft>
                      </a:pPr>
                      <a:r>
                        <a:rPr lang="en-029" sz="16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r>
              <a:tr h="434356">
                <a:tc>
                  <a:txBody>
                    <a:bodyPr/>
                    <a:lstStyle/>
                    <a:p>
                      <a:pPr marL="0" marR="0">
                        <a:lnSpc>
                          <a:spcPct val="107000"/>
                        </a:lnSpc>
                        <a:spcBef>
                          <a:spcPts val="0"/>
                        </a:spcBef>
                        <a:spcAft>
                          <a:spcPts val="0"/>
                        </a:spcAft>
                      </a:pPr>
                      <a:r>
                        <a:rPr lang="en-029" sz="1600" b="0" dirty="0">
                          <a:effectLst/>
                        </a:rPr>
                        <a:t>Policy or project design to ensure additional international bandwidth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c>
                  <a:txBody>
                    <a:bodyPr/>
                    <a:lstStyle/>
                    <a:p>
                      <a:pPr marL="0" marR="0" algn="ctr">
                        <a:lnSpc>
                          <a:spcPct val="107000"/>
                        </a:lnSpc>
                        <a:spcBef>
                          <a:spcPts val="0"/>
                        </a:spcBef>
                        <a:spcAft>
                          <a:spcPts val="0"/>
                        </a:spcAft>
                      </a:pPr>
                      <a:r>
                        <a:rPr lang="en-029" sz="1600" dirty="0">
                          <a:effectLst/>
                        </a:rPr>
                        <a:t>Not an issue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r>
              <a:tr h="579141">
                <a:tc>
                  <a:txBody>
                    <a:bodyPr/>
                    <a:lstStyle/>
                    <a:p>
                      <a:pPr marL="0" marR="0">
                        <a:lnSpc>
                          <a:spcPct val="107000"/>
                        </a:lnSpc>
                        <a:spcBef>
                          <a:spcPts val="0"/>
                        </a:spcBef>
                        <a:spcAft>
                          <a:spcPts val="0"/>
                        </a:spcAft>
                      </a:pPr>
                      <a:r>
                        <a:rPr lang="en-029" sz="1600" b="0" dirty="0">
                          <a:effectLst/>
                        </a:rPr>
                        <a:t>Technical assistance to develop joint projects (e.g. using USF for regional projects either in supply side, interconnecting neighbouring countries, or demand side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c>
                  <a:txBody>
                    <a:bodyPr/>
                    <a:lstStyle/>
                    <a:p>
                      <a:pPr marL="0" marR="0" algn="ctr">
                        <a:lnSpc>
                          <a:spcPct val="107000"/>
                        </a:lnSpc>
                        <a:spcBef>
                          <a:spcPts val="0"/>
                        </a:spcBef>
                        <a:spcAft>
                          <a:spcPts val="0"/>
                        </a:spcAft>
                      </a:pPr>
                      <a:r>
                        <a:rPr lang="en-029" sz="16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r>
              <a:tr h="289571">
                <a:tc>
                  <a:txBody>
                    <a:bodyPr/>
                    <a:lstStyle/>
                    <a:p>
                      <a:pPr marL="0" marR="0">
                        <a:lnSpc>
                          <a:spcPct val="107000"/>
                        </a:lnSpc>
                        <a:spcBef>
                          <a:spcPts val="0"/>
                        </a:spcBef>
                        <a:spcAft>
                          <a:spcPts val="0"/>
                        </a:spcAft>
                      </a:pPr>
                      <a:r>
                        <a:rPr lang="en-029" sz="1600" b="0" dirty="0">
                          <a:effectLst/>
                        </a:rPr>
                        <a:t>Technical assistance and support in the use of technology in disaster planning and recovery</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tc>
                <a:tc>
                  <a:txBody>
                    <a:bodyPr/>
                    <a:lstStyle/>
                    <a:p>
                      <a:pPr marL="0" marR="0" algn="ctr">
                        <a:lnSpc>
                          <a:spcPct val="107000"/>
                        </a:lnSpc>
                        <a:spcBef>
                          <a:spcPts val="0"/>
                        </a:spcBef>
                        <a:spcAft>
                          <a:spcPts val="0"/>
                        </a:spcAft>
                      </a:pPr>
                      <a:r>
                        <a:rPr lang="en-029" sz="16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r>
              <a:tr h="434356">
                <a:tc>
                  <a:txBody>
                    <a:bodyPr/>
                    <a:lstStyle/>
                    <a:p>
                      <a:pPr marL="0" marR="0">
                        <a:lnSpc>
                          <a:spcPct val="107000"/>
                        </a:lnSpc>
                        <a:spcBef>
                          <a:spcPts val="0"/>
                        </a:spcBef>
                        <a:spcAft>
                          <a:spcPts val="0"/>
                        </a:spcAft>
                      </a:pPr>
                      <a:r>
                        <a:rPr lang="en-029" sz="1600" b="0" dirty="0">
                          <a:effectLst/>
                        </a:rPr>
                        <a:t>Technical assistance and support in developing cyber security framework including incident response co-ordination</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tc>
                <a:tc>
                  <a:txBody>
                    <a:bodyPr/>
                    <a:lstStyle/>
                    <a:p>
                      <a:pPr marL="0" marR="0" algn="ctr">
                        <a:lnSpc>
                          <a:spcPct val="107000"/>
                        </a:lnSpc>
                        <a:spcBef>
                          <a:spcPts val="0"/>
                        </a:spcBef>
                        <a:spcAft>
                          <a:spcPts val="0"/>
                        </a:spcAft>
                      </a:pPr>
                      <a:r>
                        <a:rPr lang="en-029" sz="16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699" marR="37699" marT="0" marB="0" anchor="ctr"/>
                </a:tc>
              </a:tr>
            </a:tbl>
          </a:graphicData>
        </a:graphic>
      </p:graphicFrame>
    </p:spTree>
    <p:extLst>
      <p:ext uri="{BB962C8B-B14F-4D97-AF65-F5344CB8AC3E}">
        <p14:creationId xmlns:p14="http://schemas.microsoft.com/office/powerpoint/2010/main" val="33118403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p>
        </p:txBody>
      </p:sp>
      <p:sp>
        <p:nvSpPr>
          <p:cNvPr id="3" name="Content Placeholder 2"/>
          <p:cNvSpPr>
            <a:spLocks noGrp="1"/>
          </p:cNvSpPr>
          <p:nvPr>
            <p:ph idx="1"/>
          </p:nvPr>
        </p:nvSpPr>
        <p:spPr>
          <a:xfrm>
            <a:off x="1097280" y="1845734"/>
            <a:ext cx="10058400" cy="4415366"/>
          </a:xfrm>
        </p:spPr>
        <p:txBody>
          <a:bodyPr>
            <a:normAutofit lnSpcReduction="10000"/>
          </a:bodyPr>
          <a:lstStyle/>
          <a:p>
            <a:pPr marL="0" indent="0">
              <a:buNone/>
            </a:pPr>
            <a:r>
              <a:rPr lang="en-029" b="1" dirty="0" smtClean="0"/>
              <a:t>NBP</a:t>
            </a:r>
          </a:p>
          <a:p>
            <a:r>
              <a:rPr lang="en-029" b="1" dirty="0" smtClean="0"/>
              <a:t>Develop </a:t>
            </a:r>
            <a:r>
              <a:rPr lang="en-029" b="1" dirty="0"/>
              <a:t>the NBP</a:t>
            </a:r>
            <a:r>
              <a:rPr lang="en-029" dirty="0"/>
              <a:t>, based on the (a)  2016-2020 </a:t>
            </a:r>
            <a:r>
              <a:rPr lang="en-029" b="1" dirty="0"/>
              <a:t>Dominican Digital Agenda </a:t>
            </a:r>
            <a:r>
              <a:rPr lang="en-029" dirty="0"/>
              <a:t>(or E-</a:t>
            </a:r>
            <a:r>
              <a:rPr lang="en-029" dirty="0" err="1"/>
              <a:t>Dominicana</a:t>
            </a:r>
            <a:r>
              <a:rPr lang="en-029" dirty="0"/>
              <a:t>) is currently being finalised (Jan 2016),</a:t>
            </a:r>
            <a:r>
              <a:rPr lang="en-US" dirty="0"/>
              <a:t> which include </a:t>
            </a:r>
            <a:r>
              <a:rPr lang="en-029" dirty="0"/>
              <a:t>the Infrastructure pillar, which aims to </a:t>
            </a:r>
            <a:r>
              <a:rPr lang="en-029" i="1" dirty="0"/>
              <a:t>“facilitate affordable and quality access to broadband for all Dominicans, and has as first action </a:t>
            </a:r>
            <a:r>
              <a:rPr lang="en-029" i="1" dirty="0" err="1"/>
              <a:t>lin</a:t>
            </a:r>
            <a:r>
              <a:rPr lang="en-029" i="1" dirty="0"/>
              <a:t>, development of </a:t>
            </a:r>
            <a:r>
              <a:rPr lang="en-US" dirty="0"/>
              <a:t>NBP and (b</a:t>
            </a:r>
            <a:r>
              <a:rPr lang="en-US" b="1" dirty="0"/>
              <a:t>) CARCIP project </a:t>
            </a:r>
            <a:r>
              <a:rPr lang="en-029" dirty="0"/>
              <a:t>“</a:t>
            </a:r>
            <a:r>
              <a:rPr lang="en-029" dirty="0" err="1"/>
              <a:t>Fiber</a:t>
            </a:r>
            <a:r>
              <a:rPr lang="en-029" dirty="0"/>
              <a:t> Broadband deployment across the national territory</a:t>
            </a:r>
          </a:p>
          <a:p>
            <a:r>
              <a:rPr lang="en-029" dirty="0"/>
              <a:t>Refine the </a:t>
            </a:r>
            <a:r>
              <a:rPr lang="en-029" b="1" dirty="0"/>
              <a:t>categorization of municipalities </a:t>
            </a:r>
            <a:r>
              <a:rPr lang="en-029" dirty="0"/>
              <a:t>and recalculate the targets (as a % of connected households, businesses and public institutions) taking into account a specific set of socioeconomic indicators. </a:t>
            </a:r>
          </a:p>
          <a:p>
            <a:r>
              <a:rPr lang="en-029" dirty="0"/>
              <a:t>Develop a </a:t>
            </a:r>
            <a:r>
              <a:rPr lang="en-029" b="1" dirty="0"/>
              <a:t>broadband stimulation model </a:t>
            </a:r>
            <a:r>
              <a:rPr lang="en-029" dirty="0"/>
              <a:t>for each municipality, with a set of solutions and tools that can be used to deploy the infrastructure in each areas such as market subsidies, PPP investments in infrastructure, special spectrum allocations, and special fiscal exemptions, specific regulations for infrastructure sharing and unbundling the local loop, promotion of special packs and/or subsidised connectivity deals, training and equipment for final consumers</a:t>
            </a:r>
            <a:endParaRPr lang="en-US" dirty="0"/>
          </a:p>
        </p:txBody>
      </p:sp>
    </p:spTree>
    <p:extLst>
      <p:ext uri="{BB962C8B-B14F-4D97-AF65-F5344CB8AC3E}">
        <p14:creationId xmlns:p14="http://schemas.microsoft.com/office/powerpoint/2010/main" val="31805099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p>
        </p:txBody>
      </p:sp>
      <p:sp>
        <p:nvSpPr>
          <p:cNvPr id="3" name="Content Placeholder 2"/>
          <p:cNvSpPr>
            <a:spLocks noGrp="1"/>
          </p:cNvSpPr>
          <p:nvPr>
            <p:ph idx="1"/>
          </p:nvPr>
        </p:nvSpPr>
        <p:spPr>
          <a:xfrm>
            <a:off x="1097280" y="1845734"/>
            <a:ext cx="10058400" cy="4351866"/>
          </a:xfrm>
        </p:spPr>
        <p:txBody>
          <a:bodyPr>
            <a:normAutofit/>
          </a:bodyPr>
          <a:lstStyle/>
          <a:p>
            <a:pPr marL="0" lvl="0" indent="0">
              <a:buNone/>
            </a:pPr>
            <a:r>
              <a:rPr lang="en-US" b="1" dirty="0" smtClean="0"/>
              <a:t>Governance </a:t>
            </a:r>
          </a:p>
          <a:p>
            <a:pPr lvl="0"/>
            <a:r>
              <a:rPr lang="en-029" b="1" dirty="0" smtClean="0"/>
              <a:t>Mandate </a:t>
            </a:r>
            <a:r>
              <a:rPr lang="en-029" b="1" dirty="0"/>
              <a:t>a high level ministry</a:t>
            </a:r>
            <a:r>
              <a:rPr lang="en-029" dirty="0"/>
              <a:t>, ideally the Ministry of Economy, Planning and Development (or the Ministry of Presidency - that has a role of prime ministry) to assume the coordination of the implementation of the Digital Agenda 2016-2020, head the CNSIC, and ensure that it is coherently implemented with the national development strategy (END 2030), and sufficiently funded, monitored and evaluated (as its implementation involves specific projects and activities in all government ministries)</a:t>
            </a:r>
            <a:r>
              <a:rPr lang="en-US" dirty="0"/>
              <a:t>.</a:t>
            </a:r>
          </a:p>
          <a:p>
            <a:r>
              <a:rPr lang="en-029" dirty="0"/>
              <a:t>Create a </a:t>
            </a:r>
            <a:r>
              <a:rPr lang="en-029" b="1" dirty="0"/>
              <a:t>specific commission</a:t>
            </a:r>
            <a:r>
              <a:rPr lang="en-029" dirty="0"/>
              <a:t>, headed by INDOTEL, to manage and implement the Broadband Plan, directly connected to the agenda outputs, using a mix of USF funds, private sector investments and donor’s fund.</a:t>
            </a:r>
            <a:endParaRPr lang="en-US" dirty="0"/>
          </a:p>
          <a:p>
            <a:pPr lvl="0"/>
            <a:r>
              <a:rPr lang="en-029" dirty="0"/>
              <a:t>Mandate </a:t>
            </a:r>
            <a:r>
              <a:rPr lang="en-029" dirty="0" smtClean="0"/>
              <a:t>formally </a:t>
            </a:r>
            <a:r>
              <a:rPr lang="en-029" dirty="0"/>
              <a:t>the other ministries and agencies that have managed specific parts of the Agenda and Broadband plan, such as the Community Centres (currently most managed by </a:t>
            </a:r>
            <a:r>
              <a:rPr lang="en-029" dirty="0" err="1"/>
              <a:t>Indotel</a:t>
            </a:r>
            <a:r>
              <a:rPr lang="en-029" dirty="0"/>
              <a:t> and some by the Vice Presidency), the Education Labs, and the e-government program. </a:t>
            </a:r>
          </a:p>
          <a:p>
            <a:endParaRPr lang="en-US" dirty="0"/>
          </a:p>
        </p:txBody>
      </p:sp>
    </p:spTree>
    <p:extLst>
      <p:ext uri="{BB962C8B-B14F-4D97-AF65-F5344CB8AC3E}">
        <p14:creationId xmlns:p14="http://schemas.microsoft.com/office/powerpoint/2010/main" val="11176764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p>
        </p:txBody>
      </p:sp>
      <p:sp>
        <p:nvSpPr>
          <p:cNvPr id="3" name="Content Placeholder 2"/>
          <p:cNvSpPr>
            <a:spLocks noGrp="1"/>
          </p:cNvSpPr>
          <p:nvPr>
            <p:ph idx="1"/>
          </p:nvPr>
        </p:nvSpPr>
        <p:spPr/>
        <p:txBody>
          <a:bodyPr/>
          <a:lstStyle/>
          <a:p>
            <a:pPr marL="0" indent="0">
              <a:buNone/>
            </a:pPr>
            <a:r>
              <a:rPr lang="en-029" b="1" dirty="0" smtClean="0"/>
              <a:t>Technologies</a:t>
            </a:r>
            <a:endParaRPr lang="en-029" dirty="0" smtClean="0"/>
          </a:p>
          <a:p>
            <a:r>
              <a:rPr lang="en-029" dirty="0" smtClean="0"/>
              <a:t> </a:t>
            </a:r>
            <a:r>
              <a:rPr lang="en-029" dirty="0"/>
              <a:t>Broadband universal service should use a </a:t>
            </a:r>
            <a:r>
              <a:rPr lang="en-029" b="1" dirty="0"/>
              <a:t>combination of different access technologies </a:t>
            </a:r>
            <a:r>
              <a:rPr lang="en-029" dirty="0"/>
              <a:t>(WIMAX, FTTH, HFC, and 4G) to be decided upon on a case by case basis. </a:t>
            </a:r>
            <a:endParaRPr lang="en-US" dirty="0"/>
          </a:p>
          <a:p>
            <a:pPr lvl="0"/>
            <a:r>
              <a:rPr lang="en-029" dirty="0"/>
              <a:t>Consider the combination of new mobile technologies such as </a:t>
            </a:r>
            <a:r>
              <a:rPr lang="en-029" b="1" dirty="0"/>
              <a:t>LTE-advanced with low spectrum allocation</a:t>
            </a:r>
            <a:r>
              <a:rPr lang="en-029" dirty="0"/>
              <a:t> (700 MHz band) that will reduce </a:t>
            </a:r>
            <a:r>
              <a:rPr lang="en-029" dirty="0" smtClean="0"/>
              <a:t>cost. </a:t>
            </a:r>
            <a:r>
              <a:rPr lang="en-029" dirty="0"/>
              <a:t>For </a:t>
            </a:r>
            <a:r>
              <a:rPr lang="en-029" dirty="0" smtClean="0"/>
              <a:t>this purpose</a:t>
            </a:r>
            <a:r>
              <a:rPr lang="en-029" dirty="0"/>
              <a:t>, the freeing of 700 MHz spectrum with digital TV, and promotion of the use of TV whitespaces need to be accelerated </a:t>
            </a:r>
            <a:r>
              <a:rPr lang="en-029" dirty="0" smtClean="0"/>
              <a:t>(</a:t>
            </a:r>
          </a:p>
          <a:p>
            <a:pPr lvl="0"/>
            <a:r>
              <a:rPr lang="en-029" b="1" dirty="0" smtClean="0"/>
              <a:t>Subsidise </a:t>
            </a:r>
            <a:r>
              <a:rPr lang="en-029" b="1" dirty="0"/>
              <a:t>the implementation of technologies </a:t>
            </a:r>
            <a:r>
              <a:rPr lang="en-029" dirty="0"/>
              <a:t>such a</a:t>
            </a:r>
            <a:r>
              <a:rPr lang="en-US" dirty="0"/>
              <a:t>s</a:t>
            </a:r>
            <a:r>
              <a:rPr lang="en-029" dirty="0"/>
              <a:t> radio links, or microwave technology to implement broadband connections in schools or rural community access points in the municipalities were </a:t>
            </a:r>
            <a:r>
              <a:rPr lang="en-029" dirty="0" err="1"/>
              <a:t>fiber</a:t>
            </a:r>
            <a:r>
              <a:rPr lang="en-029" dirty="0"/>
              <a:t> does not reach.</a:t>
            </a:r>
            <a:endParaRPr lang="en-US" dirty="0"/>
          </a:p>
          <a:p>
            <a:endParaRPr lang="en-US" dirty="0"/>
          </a:p>
        </p:txBody>
      </p:sp>
    </p:spTree>
    <p:extLst>
      <p:ext uri="{BB962C8B-B14F-4D97-AF65-F5344CB8AC3E}">
        <p14:creationId xmlns:p14="http://schemas.microsoft.com/office/powerpoint/2010/main" val="5059091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p>
        </p:txBody>
      </p:sp>
      <p:sp>
        <p:nvSpPr>
          <p:cNvPr id="3" name="Content Placeholder 2"/>
          <p:cNvSpPr>
            <a:spLocks noGrp="1"/>
          </p:cNvSpPr>
          <p:nvPr>
            <p:ph idx="1"/>
          </p:nvPr>
        </p:nvSpPr>
        <p:spPr/>
        <p:txBody>
          <a:bodyPr>
            <a:normAutofit lnSpcReduction="10000"/>
          </a:bodyPr>
          <a:lstStyle/>
          <a:p>
            <a:pPr lvl="0"/>
            <a:r>
              <a:rPr lang="en-029" b="1" dirty="0"/>
              <a:t>Unifying the procedures </a:t>
            </a:r>
            <a:r>
              <a:rPr lang="en-029" dirty="0"/>
              <a:t>for existing concessionaires which currently require addressing several different governmental entities in order to get the permissions, licenses, payment of fees, and others needed to start operation or deployment of additional infrastructure. </a:t>
            </a:r>
            <a:endParaRPr lang="en-US" dirty="0"/>
          </a:p>
          <a:p>
            <a:pPr marL="0" lvl="0" indent="0">
              <a:buNone/>
            </a:pPr>
            <a:r>
              <a:rPr lang="en-029" b="1" dirty="0" smtClean="0"/>
              <a:t>Legislation</a:t>
            </a:r>
          </a:p>
          <a:p>
            <a:pPr lvl="0"/>
            <a:r>
              <a:rPr lang="en-029" dirty="0" smtClean="0"/>
              <a:t>Modifying </a:t>
            </a:r>
            <a:r>
              <a:rPr lang="en-029" dirty="0"/>
              <a:t>the </a:t>
            </a:r>
            <a:r>
              <a:rPr lang="en-029" b="1" dirty="0"/>
              <a:t>interconnections regulation</a:t>
            </a:r>
            <a:r>
              <a:rPr lang="en-029" dirty="0"/>
              <a:t>, to address deeper national issues on ISPs interconnection and peering through IXPs3. </a:t>
            </a:r>
            <a:r>
              <a:rPr lang="en-029" dirty="0" smtClean="0"/>
              <a:t>Complete </a:t>
            </a:r>
            <a:r>
              <a:rPr lang="en-029" dirty="0"/>
              <a:t>the analysis and process required to establish the “Internet Exchange Point, IXP” </a:t>
            </a:r>
          </a:p>
          <a:p>
            <a:pPr lvl="0"/>
            <a:r>
              <a:rPr lang="en-029" dirty="0"/>
              <a:t>Create and enforce local regulations that </a:t>
            </a:r>
            <a:r>
              <a:rPr lang="en-029" b="1" dirty="0"/>
              <a:t>foster telecommunications infrastructure sharing. </a:t>
            </a:r>
            <a:endParaRPr lang="en-US" b="1" dirty="0"/>
          </a:p>
          <a:p>
            <a:pPr lvl="0"/>
            <a:r>
              <a:rPr lang="en-029" dirty="0"/>
              <a:t>Develop </a:t>
            </a:r>
            <a:r>
              <a:rPr lang="en-029" b="1" dirty="0"/>
              <a:t>regulations for Domestic roaming and Mobile Virtual Network Operators</a:t>
            </a:r>
            <a:r>
              <a:rPr lang="en-029" dirty="0"/>
              <a:t>, update the Price Regulation Framework</a:t>
            </a:r>
            <a:r>
              <a:rPr lang="en-US" dirty="0"/>
              <a:t>,</a:t>
            </a:r>
            <a:r>
              <a:rPr lang="en-029" dirty="0"/>
              <a:t> reframe the Plan for Broadband Wireless Access Services in the 2.3 GHz, 2.5 GHz and 3.5 GHz Bands, review the Telecommunications Fees Regulations and consider the Top Down Long Run Average Incremental Cost (LRAIC) Model Specifications</a:t>
            </a:r>
            <a:endParaRPr lang="en-US" dirty="0"/>
          </a:p>
          <a:p>
            <a:endParaRPr lang="en-US" dirty="0"/>
          </a:p>
        </p:txBody>
      </p:sp>
    </p:spTree>
    <p:extLst>
      <p:ext uri="{BB962C8B-B14F-4D97-AF65-F5344CB8AC3E}">
        <p14:creationId xmlns:p14="http://schemas.microsoft.com/office/powerpoint/2010/main" val="939171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01" y="286603"/>
            <a:ext cx="10485979" cy="1450757"/>
          </a:xfrm>
        </p:spPr>
        <p:txBody>
          <a:bodyPr/>
          <a:lstStyle/>
          <a:p>
            <a:r>
              <a:rPr lang="en-US" dirty="0" smtClean="0"/>
              <a:t>BIIPAC Project</a:t>
            </a:r>
            <a:endParaRPr lang="en-US" dirty="0"/>
          </a:p>
        </p:txBody>
      </p:sp>
      <p:sp>
        <p:nvSpPr>
          <p:cNvPr id="3" name="Content Placeholder 2"/>
          <p:cNvSpPr>
            <a:spLocks noGrp="1"/>
          </p:cNvSpPr>
          <p:nvPr>
            <p:ph idx="1"/>
          </p:nvPr>
        </p:nvSpPr>
        <p:spPr>
          <a:xfrm>
            <a:off x="1097280" y="2073499"/>
            <a:ext cx="10101180" cy="4185633"/>
          </a:xfrm>
        </p:spPr>
        <p:txBody>
          <a:bodyPr>
            <a:normAutofit/>
          </a:bodyPr>
          <a:lstStyle/>
          <a:p>
            <a:pPr marL="0" indent="0">
              <a:buNone/>
            </a:pPr>
            <a:r>
              <a:rPr lang="en-US" b="1" dirty="0" smtClean="0"/>
              <a:t>Component 1</a:t>
            </a:r>
          </a:p>
          <a:p>
            <a:r>
              <a:rPr lang="en-US" dirty="0" smtClean="0"/>
              <a:t>Assessed the broadband infrastructure inventory, providing </a:t>
            </a:r>
            <a:r>
              <a:rPr lang="en-US" dirty="0"/>
              <a:t>quantitative </a:t>
            </a:r>
            <a:r>
              <a:rPr lang="en-US" dirty="0" smtClean="0"/>
              <a:t>analysis. Set out general </a:t>
            </a:r>
            <a:r>
              <a:rPr lang="en-US" dirty="0"/>
              <a:t>situation in terms of Broadband, digital </a:t>
            </a:r>
            <a:r>
              <a:rPr lang="en-US" dirty="0" smtClean="0"/>
              <a:t>initiatives and </a:t>
            </a:r>
            <a:r>
              <a:rPr lang="en-US" dirty="0"/>
              <a:t>socio-economics, ICT market, </a:t>
            </a:r>
            <a:r>
              <a:rPr lang="en-US" dirty="0" smtClean="0"/>
              <a:t>pricing. Comparative </a:t>
            </a:r>
            <a:r>
              <a:rPr lang="en-US" dirty="0"/>
              <a:t>Maps (Broadband &amp; Socio Infrastructure- economic </a:t>
            </a:r>
            <a:r>
              <a:rPr lang="en-US" dirty="0" smtClean="0"/>
              <a:t>factor)</a:t>
            </a:r>
          </a:p>
          <a:p>
            <a:r>
              <a:rPr lang="en-US" dirty="0" smtClean="0"/>
              <a:t>Used IADB’s </a:t>
            </a:r>
            <a:r>
              <a:rPr lang="en-US" dirty="0" err="1" smtClean="0"/>
              <a:t>digiLAC</a:t>
            </a:r>
            <a:r>
              <a:rPr lang="en-US" dirty="0" smtClean="0"/>
              <a:t> platform to arrive at quantitative measures of broadband. It</a:t>
            </a:r>
          </a:p>
          <a:p>
            <a:pPr lvl="1"/>
            <a:r>
              <a:rPr lang="en-US" dirty="0" smtClean="0"/>
              <a:t>is a </a:t>
            </a:r>
            <a:r>
              <a:rPr lang="en-US" dirty="0"/>
              <a:t>tool for decision makers and policymakers to detect, on a country basis, strengths and areas for improvement in developing specific, concrete and actionable plans</a:t>
            </a:r>
            <a:r>
              <a:rPr lang="en-US" dirty="0" smtClean="0"/>
              <a:t>.</a:t>
            </a:r>
          </a:p>
          <a:p>
            <a:pPr lvl="1"/>
            <a:r>
              <a:rPr lang="en-US" dirty="0" smtClean="0"/>
              <a:t>identifies </a:t>
            </a:r>
            <a:r>
              <a:rPr lang="en-US" dirty="0"/>
              <a:t>the magnitude of the gap in two different geographic </a:t>
            </a:r>
            <a:r>
              <a:rPr lang="en-US" dirty="0" smtClean="0"/>
              <a:t>approaches, </a:t>
            </a:r>
            <a:r>
              <a:rPr lang="en-US" dirty="0"/>
              <a:t>first when we compare the state of the art of one country versus the cluster region the country belongs to, and second, when we compare the country with respect to the </a:t>
            </a:r>
            <a:r>
              <a:rPr lang="en-US" dirty="0" smtClean="0"/>
              <a:t>OECD</a:t>
            </a:r>
          </a:p>
          <a:p>
            <a:pPr lvl="1"/>
            <a:r>
              <a:rPr lang="en-US" dirty="0" smtClean="0"/>
              <a:t>Uses an approach </a:t>
            </a:r>
            <a:r>
              <a:rPr lang="en-US" dirty="0"/>
              <a:t>based on four pillars: infrastructure, applications and capacity, strategic regulations, and public policy and strategic vision. </a:t>
            </a:r>
            <a:endParaRPr lang="en-US" dirty="0" smtClean="0"/>
          </a:p>
          <a:p>
            <a:pPr marL="201168" lvl="1" indent="0">
              <a:buNone/>
            </a:pPr>
            <a:r>
              <a:rPr lang="en-US" dirty="0" smtClean="0"/>
              <a:t>https</a:t>
            </a:r>
            <a:r>
              <a:rPr lang="en-US" dirty="0"/>
              <a:t>://mydata.iadb.org/Science-and-Technology/digiLAC-Broadband-Development-Index/yj92-utmk/data</a:t>
            </a:r>
            <a:endParaRPr lang="en-US" dirty="0" smtClean="0"/>
          </a:p>
        </p:txBody>
      </p:sp>
    </p:spTree>
    <p:extLst>
      <p:ext uri="{BB962C8B-B14F-4D97-AF65-F5344CB8AC3E}">
        <p14:creationId xmlns:p14="http://schemas.microsoft.com/office/powerpoint/2010/main" val="10229718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Guyana</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8383449" y="2705100"/>
            <a:ext cx="4037151" cy="1620012"/>
          </a:xfrm>
          <a:prstGeom prst="rect">
            <a:avLst/>
          </a:prstGeom>
        </p:spPr>
      </p:pic>
    </p:spTree>
    <p:extLst>
      <p:ext uri="{BB962C8B-B14F-4D97-AF65-F5344CB8AC3E}">
        <p14:creationId xmlns:p14="http://schemas.microsoft.com/office/powerpoint/2010/main" val="35978837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3428070"/>
              </p:ext>
            </p:extLst>
          </p:nvPr>
        </p:nvGraphicFramePr>
        <p:xfrm>
          <a:off x="2362200" y="1985963"/>
          <a:ext cx="6819900" cy="2412365"/>
        </p:xfrm>
        <a:graphic>
          <a:graphicData uri="http://schemas.openxmlformats.org/drawingml/2006/table">
            <a:tbl>
              <a:tblPr firstRow="1" bandRow="1">
                <a:tableStyleId>{5C22544A-7EE6-4342-B048-85BDC9FD1C3A}</a:tableStyleId>
              </a:tblPr>
              <a:tblGrid>
                <a:gridCol w="5411769"/>
                <a:gridCol w="1408131"/>
              </a:tblGrid>
              <a:tr h="370840">
                <a:tc>
                  <a:txBody>
                    <a:bodyPr/>
                    <a:lstStyle/>
                    <a:p>
                      <a:endParaRPr lang="en-US" sz="1800" dirty="0"/>
                    </a:p>
                  </a:txBody>
                  <a:tcPr/>
                </a:tc>
                <a:tc>
                  <a:txBody>
                    <a:bodyPr/>
                    <a:lstStyle/>
                    <a:p>
                      <a:pPr algn="ctr"/>
                      <a:r>
                        <a:rPr lang="en-US" sz="1800" dirty="0" smtClean="0">
                          <a:solidFill>
                            <a:schemeClr val="tx1"/>
                          </a:solidFill>
                        </a:rPr>
                        <a:t>Guyana</a:t>
                      </a:r>
                      <a:endParaRPr lang="en-US" sz="1800" dirty="0">
                        <a:solidFill>
                          <a:schemeClr val="tx1"/>
                        </a:solidFill>
                      </a:endParaRPr>
                    </a:p>
                  </a:txBody>
                  <a:tcPr/>
                </a:tc>
              </a:tr>
              <a:tr h="370840">
                <a:tc>
                  <a:txBody>
                    <a:bodyPr/>
                    <a:lstStyle/>
                    <a:p>
                      <a:pPr algn="l" fontAlgn="b"/>
                      <a:r>
                        <a:rPr lang="en-029" sz="1800" b="0" i="0" u="none" strike="noStrike" dirty="0" smtClean="0">
                          <a:solidFill>
                            <a:srgbClr val="000000"/>
                          </a:solidFill>
                          <a:effectLst/>
                          <a:latin typeface="Calibri" panose="020F0502020204030204" pitchFamily="34" charset="0"/>
                        </a:rPr>
                        <a:t>Broadband Development Index (IDBA) </a:t>
                      </a:r>
                      <a:r>
                        <a:rPr lang="en-029" sz="1800" b="0" i="0" u="none" strike="noStrike" dirty="0" smtClean="0">
                          <a:solidFill>
                            <a:srgbClr val="000000"/>
                          </a:solidFill>
                          <a:effectLst/>
                          <a:latin typeface="Calibri" panose="020F0502020204030204" pitchFamily="34" charset="0"/>
                        </a:rPr>
                        <a:t>Rank (Americas)</a:t>
                      </a:r>
                      <a:endParaRPr lang="en-029" sz="18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800" dirty="0" smtClean="0"/>
                        <a:t>3.56  (18</a:t>
                      </a:r>
                      <a:r>
                        <a:rPr lang="en-US" sz="1800" baseline="30000" dirty="0" smtClean="0"/>
                        <a:t>TH</a:t>
                      </a:r>
                      <a:r>
                        <a:rPr lang="en-US" sz="1800" dirty="0" smtClean="0"/>
                        <a:t> )</a:t>
                      </a:r>
                      <a:endParaRPr lang="en-US" sz="1800" dirty="0"/>
                    </a:p>
                  </a:txBody>
                  <a:tcPr/>
                </a:tc>
              </a:tr>
              <a:tr h="370840">
                <a:tc>
                  <a:txBody>
                    <a:bodyPr/>
                    <a:lstStyle/>
                    <a:p>
                      <a:pPr algn="l" fontAlgn="b"/>
                      <a:r>
                        <a:rPr lang="en-029" sz="1800" b="0" i="0" u="none" strike="noStrike" dirty="0" smtClean="0">
                          <a:solidFill>
                            <a:srgbClr val="000000"/>
                          </a:solidFill>
                          <a:effectLst/>
                          <a:latin typeface="Calibri" panose="020F0502020204030204" pitchFamily="34" charset="0"/>
                        </a:rPr>
                        <a:t>IDI (2015) </a:t>
                      </a:r>
                      <a:endParaRPr lang="en-029" sz="18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800" dirty="0" smtClean="0"/>
                        <a:t>114</a:t>
                      </a:r>
                      <a:r>
                        <a:rPr lang="en-US" sz="1800" baseline="30000" dirty="0" smtClean="0"/>
                        <a:t>th</a:t>
                      </a:r>
                      <a:r>
                        <a:rPr lang="en-US" sz="1800" dirty="0" smtClean="0"/>
                        <a:t> </a:t>
                      </a:r>
                      <a:endParaRPr lang="en-US" sz="1800" dirty="0"/>
                    </a:p>
                  </a:txBody>
                  <a:tcPr/>
                </a:tc>
              </a:tr>
              <a:tr h="370840">
                <a:tc>
                  <a:txBody>
                    <a:bodyPr/>
                    <a:lstStyle/>
                    <a:p>
                      <a:pPr algn="l" fontAlgn="b"/>
                      <a:r>
                        <a:rPr lang="en-029" sz="1800" u="none" strike="noStrike" dirty="0" smtClean="0">
                          <a:effectLst/>
                        </a:rPr>
                        <a:t>Percentage of Individuals using the internet</a:t>
                      </a:r>
                      <a:endParaRPr lang="en-029" sz="18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800" dirty="0" smtClean="0"/>
                        <a:t>37.35%</a:t>
                      </a:r>
                      <a:endParaRPr lang="en-US" sz="1800" dirty="0"/>
                    </a:p>
                  </a:txBody>
                  <a:tcPr/>
                </a:tc>
              </a:tr>
              <a:tr h="370840">
                <a:tc>
                  <a:txBody>
                    <a:bodyPr/>
                    <a:lstStyle/>
                    <a:p>
                      <a:pPr algn="l" fontAlgn="b"/>
                      <a:r>
                        <a:rPr lang="en-029" sz="1800" u="none" strike="noStrike" dirty="0">
                          <a:effectLst/>
                        </a:rPr>
                        <a:t>Fixed Broadband Subscriptions </a:t>
                      </a:r>
                      <a:r>
                        <a:rPr lang="en-029" sz="1800" u="none" strike="noStrike" dirty="0" smtClean="0">
                          <a:effectLst/>
                        </a:rPr>
                        <a:t>per hundred</a:t>
                      </a:r>
                      <a:r>
                        <a:rPr lang="en-029" sz="1800" u="none" strike="noStrike" baseline="0" dirty="0" smtClean="0">
                          <a:effectLst/>
                        </a:rPr>
                        <a:t> inhabitant</a:t>
                      </a:r>
                      <a:endParaRPr lang="en-029" sz="18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800" dirty="0" smtClean="0"/>
                        <a:t>8.53%</a:t>
                      </a:r>
                      <a:endParaRPr lang="en-US" sz="1800" dirty="0"/>
                    </a:p>
                  </a:txBody>
                  <a:tcPr/>
                </a:tc>
              </a:tr>
              <a:tr h="370840">
                <a:tc>
                  <a:txBody>
                    <a:bodyPr/>
                    <a:lstStyle/>
                    <a:p>
                      <a:pPr algn="l" fontAlgn="b"/>
                      <a:r>
                        <a:rPr lang="en-029" sz="1800" u="none" strike="noStrike" dirty="0" smtClean="0">
                          <a:effectLst/>
                        </a:rPr>
                        <a:t>Active Mobile </a:t>
                      </a:r>
                      <a:r>
                        <a:rPr lang="en-029" sz="1800" u="none" strike="noStrike" dirty="0">
                          <a:effectLst/>
                        </a:rPr>
                        <a:t>Broadband </a:t>
                      </a:r>
                      <a:r>
                        <a:rPr lang="en-029" sz="1800" u="none" strike="noStrike" dirty="0" smtClean="0">
                          <a:effectLst/>
                        </a:rPr>
                        <a:t>Subscriptions per 100 inhabitants</a:t>
                      </a:r>
                      <a:endParaRPr lang="en-029" sz="18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800" dirty="0" smtClean="0"/>
                        <a:t>0.25%</a:t>
                      </a:r>
                      <a:endParaRPr lang="en-US" sz="1800" dirty="0"/>
                    </a:p>
                  </a:txBody>
                  <a:tcPr/>
                </a:tc>
              </a:tr>
            </a:tbl>
          </a:graphicData>
        </a:graphic>
      </p:graphicFrame>
    </p:spTree>
    <p:extLst>
      <p:ext uri="{BB962C8B-B14F-4D97-AF65-F5344CB8AC3E}">
        <p14:creationId xmlns:p14="http://schemas.microsoft.com/office/powerpoint/2010/main" val="1227507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p:txBody>
          <a:bodyPr/>
          <a:lstStyle/>
          <a:p>
            <a:r>
              <a:rPr lang="en-US" dirty="0" smtClean="0"/>
              <a:t>Guyana ranks 6</a:t>
            </a:r>
            <a:r>
              <a:rPr lang="en-US" baseline="30000" dirty="0" smtClean="0"/>
              <a:t>th</a:t>
            </a:r>
            <a:r>
              <a:rPr lang="en-US" dirty="0" smtClean="0"/>
              <a:t> in the IDBA in the Caribbean fixed telephone, with its rank below the average for the region</a:t>
            </a:r>
          </a:p>
          <a:p>
            <a:r>
              <a:rPr lang="en-US" dirty="0" smtClean="0"/>
              <a:t>Guyana’s relatively good overall IDBA rank may seem anomalous with its penetration rates</a:t>
            </a:r>
          </a:p>
          <a:p>
            <a:r>
              <a:rPr lang="en-US" dirty="0" smtClean="0"/>
              <a:t>Having articulated ICT plans and policies they hold the top position in Caribbean in </a:t>
            </a:r>
            <a:r>
              <a:rPr lang="en-029" dirty="0"/>
              <a:t>pillar of Public Policy and Strategy </a:t>
            </a:r>
            <a:r>
              <a:rPr lang="en-029" dirty="0" smtClean="0"/>
              <a:t>Vision; holds a fairly good position in </a:t>
            </a:r>
            <a:r>
              <a:rPr lang="en-US" dirty="0"/>
              <a:t>applications and </a:t>
            </a:r>
            <a:r>
              <a:rPr lang="en-US" dirty="0" smtClean="0"/>
              <a:t>capacitation</a:t>
            </a:r>
            <a:endParaRPr lang="en-US" dirty="0"/>
          </a:p>
          <a:p>
            <a:r>
              <a:rPr lang="en-029" dirty="0"/>
              <a:t>Percentage of households with computers, is only </a:t>
            </a:r>
            <a:r>
              <a:rPr lang="en-029" dirty="0" smtClean="0"/>
              <a:t>26.9% at 2014 up from 17.5% in 2010</a:t>
            </a:r>
            <a:endParaRPr lang="en-US" dirty="0"/>
          </a:p>
          <a:p>
            <a:r>
              <a:rPr lang="en-US" dirty="0" smtClean="0"/>
              <a:t>Fixed subscriptions </a:t>
            </a:r>
            <a:r>
              <a:rPr lang="en-US" dirty="0"/>
              <a:t>per 100 inhabitants has </a:t>
            </a:r>
            <a:r>
              <a:rPr lang="en-US" dirty="0" smtClean="0"/>
              <a:t>been </a:t>
            </a:r>
            <a:r>
              <a:rPr lang="en-US" dirty="0"/>
              <a:t>flat over the last 5 </a:t>
            </a:r>
            <a:r>
              <a:rPr lang="en-US" dirty="0" smtClean="0"/>
              <a:t>years – 19.1% in 2010 to 19.9% in 2014</a:t>
            </a:r>
            <a:endParaRPr lang="en-US" dirty="0"/>
          </a:p>
        </p:txBody>
      </p:sp>
    </p:spTree>
    <p:extLst>
      <p:ext uri="{BB962C8B-B14F-4D97-AF65-F5344CB8AC3E}">
        <p14:creationId xmlns:p14="http://schemas.microsoft.com/office/powerpoint/2010/main" val="9418076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&amp; Access</a:t>
            </a:r>
            <a:endParaRPr lang="en-US" dirty="0"/>
          </a:p>
        </p:txBody>
      </p:sp>
      <p:sp>
        <p:nvSpPr>
          <p:cNvPr id="3" name="Content Placeholder 2"/>
          <p:cNvSpPr>
            <a:spLocks noGrp="1"/>
          </p:cNvSpPr>
          <p:nvPr>
            <p:ph idx="1"/>
          </p:nvPr>
        </p:nvSpPr>
        <p:spPr/>
        <p:txBody>
          <a:bodyPr>
            <a:normAutofit/>
          </a:bodyPr>
          <a:lstStyle/>
          <a:p>
            <a:r>
              <a:rPr lang="en-US" dirty="0"/>
              <a:t>At </a:t>
            </a:r>
            <a:r>
              <a:rPr lang="en-US" dirty="0"/>
              <a:t>the time of the BIIPAC review Guyana was one of the only countries in the Caribbean without mobile broadband data services  </a:t>
            </a:r>
          </a:p>
          <a:p>
            <a:r>
              <a:rPr lang="en-US" dirty="0"/>
              <a:t>Mobile Internet services are provided under GPRS-EDGE technology, which is internationally not considered a mobile broadband technology</a:t>
            </a:r>
          </a:p>
          <a:p>
            <a:r>
              <a:rPr lang="en-US" dirty="0"/>
              <a:t>Low penetration of households with computers -  one of the policies by Government was to address this was the One Laptop per Family (OLPF) </a:t>
            </a:r>
            <a:r>
              <a:rPr lang="en-US" dirty="0" err="1"/>
              <a:t>programme</a:t>
            </a:r>
            <a:r>
              <a:rPr lang="en-US" dirty="0"/>
              <a:t> </a:t>
            </a:r>
            <a:r>
              <a:rPr lang="en-US" dirty="0"/>
              <a:t>which was </a:t>
            </a:r>
            <a:r>
              <a:rPr lang="en-US" dirty="0"/>
              <a:t>replaced by the One Laptop per Teacher (OLPT</a:t>
            </a:r>
            <a:r>
              <a:rPr lang="en-US" dirty="0"/>
              <a:t>).</a:t>
            </a:r>
          </a:p>
          <a:p>
            <a:r>
              <a:rPr lang="en-US" dirty="0" err="1"/>
              <a:t>Digicel</a:t>
            </a:r>
            <a:r>
              <a:rPr lang="en-US" dirty="0"/>
              <a:t> claims that, currently, 94% of Guyana’s population </a:t>
            </a:r>
            <a:r>
              <a:rPr lang="en-US" dirty="0" smtClean="0"/>
              <a:t>have available </a:t>
            </a:r>
            <a:r>
              <a:rPr lang="en-US" dirty="0"/>
              <a:t>network in the areas that they live and work (J. Marin, 2015, BIIPAC Component 1 Report)</a:t>
            </a:r>
          </a:p>
          <a:p>
            <a:r>
              <a:rPr lang="en-US" dirty="0" smtClean="0"/>
              <a:t>Guyana </a:t>
            </a:r>
            <a:r>
              <a:rPr lang="en-US" dirty="0"/>
              <a:t>has been slow to the liberalization show</a:t>
            </a:r>
          </a:p>
          <a:p>
            <a:endParaRPr lang="en-US" dirty="0"/>
          </a:p>
        </p:txBody>
      </p:sp>
    </p:spTree>
    <p:extLst>
      <p:ext uri="{BB962C8B-B14F-4D97-AF65-F5344CB8AC3E}">
        <p14:creationId xmlns:p14="http://schemas.microsoft.com/office/powerpoint/2010/main" val="7862351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&amp; Access</a:t>
            </a:r>
          </a:p>
        </p:txBody>
      </p:sp>
      <p:sp>
        <p:nvSpPr>
          <p:cNvPr id="3" name="Content Placeholder 2"/>
          <p:cNvSpPr>
            <a:spLocks noGrp="1"/>
          </p:cNvSpPr>
          <p:nvPr>
            <p:ph idx="1"/>
          </p:nvPr>
        </p:nvSpPr>
        <p:spPr/>
        <p:txBody>
          <a:bodyPr/>
          <a:lstStyle/>
          <a:p>
            <a:r>
              <a:rPr lang="en-US" dirty="0" smtClean="0"/>
              <a:t>The BIIPAC Component 1 Consultant reported new </a:t>
            </a:r>
            <a:r>
              <a:rPr lang="en-US" dirty="0"/>
              <a:t>infrastructure </a:t>
            </a:r>
            <a:r>
              <a:rPr lang="en-US" dirty="0" smtClean="0"/>
              <a:t>developments</a:t>
            </a:r>
            <a:endParaRPr lang="en-US" dirty="0"/>
          </a:p>
          <a:p>
            <a:pPr lvl="1"/>
            <a:r>
              <a:rPr lang="en-US" dirty="0"/>
              <a:t>GT&amp;T </a:t>
            </a:r>
            <a:r>
              <a:rPr lang="en-US" dirty="0" smtClean="0"/>
              <a:t>formally </a:t>
            </a:r>
            <a:r>
              <a:rPr lang="en-US" dirty="0"/>
              <a:t>submitted a request to the government for spectrum allocation to</a:t>
            </a:r>
          </a:p>
          <a:p>
            <a:pPr lvl="1"/>
            <a:r>
              <a:rPr lang="en-US" dirty="0"/>
              <a:t>facilitate 3G/4G services. </a:t>
            </a:r>
            <a:endParaRPr lang="en-US" dirty="0" smtClean="0"/>
          </a:p>
          <a:p>
            <a:pPr lvl="1"/>
            <a:r>
              <a:rPr lang="en-US" dirty="0" smtClean="0"/>
              <a:t>In </a:t>
            </a:r>
            <a:r>
              <a:rPr lang="en-US" dirty="0"/>
              <a:t>2012 GT&amp;T invested US$4.2 million and </a:t>
            </a:r>
            <a:r>
              <a:rPr lang="en-US" dirty="0" err="1" smtClean="0"/>
              <a:t>Digicel</a:t>
            </a:r>
            <a:r>
              <a:rPr lang="en-US" dirty="0" smtClean="0"/>
              <a:t> US$8.8 </a:t>
            </a:r>
            <a:r>
              <a:rPr lang="en-US" dirty="0"/>
              <a:t>million </a:t>
            </a:r>
            <a:r>
              <a:rPr lang="en-US" dirty="0" smtClean="0"/>
              <a:t>in </a:t>
            </a:r>
            <a:r>
              <a:rPr lang="en-US" dirty="0"/>
              <a:t>the </a:t>
            </a:r>
            <a:r>
              <a:rPr lang="en-US" dirty="0" smtClean="0"/>
              <a:t>sector </a:t>
            </a:r>
          </a:p>
          <a:p>
            <a:pPr lvl="1"/>
            <a:r>
              <a:rPr lang="en-US" dirty="0" err="1" smtClean="0"/>
              <a:t>Digicel</a:t>
            </a:r>
            <a:r>
              <a:rPr lang="en-US" dirty="0" smtClean="0"/>
              <a:t> was at that time </a:t>
            </a:r>
            <a:r>
              <a:rPr lang="en-US" dirty="0"/>
              <a:t>considering an upgrade to </a:t>
            </a:r>
            <a:r>
              <a:rPr lang="en-US" dirty="0" smtClean="0"/>
              <a:t>its network </a:t>
            </a:r>
            <a:r>
              <a:rPr lang="en-US" dirty="0"/>
              <a:t>to LTE and 4G </a:t>
            </a:r>
            <a:r>
              <a:rPr lang="en-US" dirty="0" smtClean="0"/>
              <a:t>technology</a:t>
            </a:r>
          </a:p>
          <a:p>
            <a:r>
              <a:rPr lang="en-US" dirty="0" smtClean="0"/>
              <a:t>Penetration rates still remain among the lowest in the Caribbean</a:t>
            </a:r>
            <a:endParaRPr lang="en-US" dirty="0"/>
          </a:p>
        </p:txBody>
      </p:sp>
    </p:spTree>
    <p:extLst>
      <p:ext uri="{BB962C8B-B14F-4D97-AF65-F5344CB8AC3E}">
        <p14:creationId xmlns:p14="http://schemas.microsoft.com/office/powerpoint/2010/main" val="31644668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Environment</a:t>
            </a:r>
          </a:p>
        </p:txBody>
      </p:sp>
      <p:sp>
        <p:nvSpPr>
          <p:cNvPr id="3" name="Content Placeholder 2"/>
          <p:cNvSpPr>
            <a:spLocks noGrp="1"/>
          </p:cNvSpPr>
          <p:nvPr>
            <p:ph idx="1"/>
          </p:nvPr>
        </p:nvSpPr>
        <p:spPr>
          <a:xfrm>
            <a:off x="1097280" y="1845734"/>
            <a:ext cx="10058400" cy="4212166"/>
          </a:xfrm>
        </p:spPr>
        <p:txBody>
          <a:bodyPr>
            <a:normAutofit/>
          </a:bodyPr>
          <a:lstStyle/>
          <a:p>
            <a:r>
              <a:rPr lang="en-US" dirty="0"/>
              <a:t>Guyana’s regulator is promoting new policies in order to </a:t>
            </a:r>
            <a:r>
              <a:rPr lang="en-US" dirty="0"/>
              <a:t>improve telecommunication </a:t>
            </a:r>
            <a:r>
              <a:rPr lang="en-US" dirty="0"/>
              <a:t>development </a:t>
            </a:r>
            <a:r>
              <a:rPr lang="en-US" dirty="0"/>
              <a:t>such </a:t>
            </a:r>
            <a:r>
              <a:rPr lang="en-US" dirty="0"/>
              <a:t>as </a:t>
            </a:r>
            <a:endParaRPr lang="en-US" dirty="0"/>
          </a:p>
          <a:p>
            <a:pPr lvl="1"/>
            <a:r>
              <a:rPr lang="en-US" dirty="0"/>
              <a:t>F</a:t>
            </a:r>
            <a:r>
              <a:rPr lang="en-US" dirty="0"/>
              <a:t>ixed </a:t>
            </a:r>
            <a:r>
              <a:rPr lang="en-US" dirty="0"/>
              <a:t>universal service</a:t>
            </a:r>
          </a:p>
          <a:p>
            <a:pPr lvl="1"/>
            <a:r>
              <a:rPr lang="en-US" dirty="0"/>
              <a:t>ICT </a:t>
            </a:r>
            <a:r>
              <a:rPr lang="en-US" dirty="0"/>
              <a:t>Guyana National </a:t>
            </a:r>
            <a:r>
              <a:rPr lang="en-US" dirty="0"/>
              <a:t>Strategy </a:t>
            </a:r>
          </a:p>
          <a:p>
            <a:pPr lvl="1"/>
            <a:r>
              <a:rPr lang="en-US" dirty="0" err="1" smtClean="0"/>
              <a:t>Programmes</a:t>
            </a:r>
            <a:r>
              <a:rPr lang="en-US" dirty="0" smtClean="0"/>
              <a:t> </a:t>
            </a:r>
            <a:r>
              <a:rPr lang="en-US" dirty="0"/>
              <a:t>such as the ICT </a:t>
            </a:r>
            <a:r>
              <a:rPr lang="en-US" dirty="0"/>
              <a:t>Professional Development </a:t>
            </a:r>
            <a:r>
              <a:rPr lang="en-US" dirty="0"/>
              <a:t>Strategy for Teachers in Guyana stand as an example of how </a:t>
            </a:r>
            <a:r>
              <a:rPr lang="en-US" dirty="0"/>
              <a:t>the Ministry </a:t>
            </a:r>
            <a:r>
              <a:rPr lang="en-US" dirty="0"/>
              <a:t>of Education is looking for new and innovative ways to improve integration </a:t>
            </a:r>
            <a:r>
              <a:rPr lang="en-US" dirty="0"/>
              <a:t>of ICT </a:t>
            </a:r>
            <a:r>
              <a:rPr lang="en-US" dirty="0"/>
              <a:t>into the processes of teaching and learning. </a:t>
            </a:r>
            <a:endParaRPr lang="en-US" dirty="0"/>
          </a:p>
          <a:p>
            <a:r>
              <a:rPr lang="en-US" dirty="0"/>
              <a:t>The </a:t>
            </a:r>
            <a:r>
              <a:rPr lang="en-US" dirty="0"/>
              <a:t>combination of that program </a:t>
            </a:r>
            <a:r>
              <a:rPr lang="en-US" dirty="0"/>
              <a:t>with the </a:t>
            </a:r>
            <a:r>
              <a:rPr lang="en-US" dirty="0"/>
              <a:t>development of the “One Laptop per Family Guyana” </a:t>
            </a:r>
            <a:r>
              <a:rPr lang="en-US" dirty="0"/>
              <a:t>initiative </a:t>
            </a:r>
            <a:r>
              <a:rPr lang="en-US" dirty="0"/>
              <a:t>will bridge the Digital Divide</a:t>
            </a:r>
          </a:p>
          <a:p>
            <a:r>
              <a:rPr lang="en-US" dirty="0"/>
              <a:t>In spite of those government policies, Guyana has low broadband </a:t>
            </a:r>
            <a:r>
              <a:rPr lang="en-US" dirty="0"/>
              <a:t>connectivity rates </a:t>
            </a:r>
            <a:r>
              <a:rPr lang="en-US" dirty="0"/>
              <a:t>compared to the rest of the Caribbean</a:t>
            </a:r>
          </a:p>
          <a:p>
            <a:endParaRPr lang="en-US" dirty="0"/>
          </a:p>
        </p:txBody>
      </p:sp>
    </p:spTree>
    <p:extLst>
      <p:ext uri="{BB962C8B-B14F-4D97-AF65-F5344CB8AC3E}">
        <p14:creationId xmlns:p14="http://schemas.microsoft.com/office/powerpoint/2010/main" val="20689621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Environment</a:t>
            </a:r>
            <a:endParaRPr lang="en-US" dirty="0"/>
          </a:p>
        </p:txBody>
      </p:sp>
      <p:sp>
        <p:nvSpPr>
          <p:cNvPr id="3" name="Content Placeholder 2"/>
          <p:cNvSpPr>
            <a:spLocks noGrp="1"/>
          </p:cNvSpPr>
          <p:nvPr>
            <p:ph idx="1"/>
          </p:nvPr>
        </p:nvSpPr>
        <p:spPr>
          <a:xfrm>
            <a:off x="1097280" y="1845734"/>
            <a:ext cx="10058400" cy="4339166"/>
          </a:xfrm>
        </p:spPr>
        <p:txBody>
          <a:bodyPr>
            <a:normAutofit/>
          </a:bodyPr>
          <a:lstStyle/>
          <a:p>
            <a:r>
              <a:rPr lang="en-029" dirty="0"/>
              <a:t>To improve </a:t>
            </a:r>
            <a:r>
              <a:rPr lang="en-029" dirty="0" smtClean="0"/>
              <a:t>broadband connectivity and digital </a:t>
            </a:r>
            <a:r>
              <a:rPr lang="en-029" dirty="0"/>
              <a:t>inclusion, there is need for full market liberalization and fixed broadband infrastructure, and a new set of laws is necessary to encourage competition</a:t>
            </a:r>
          </a:p>
          <a:p>
            <a:r>
              <a:rPr lang="en-029" dirty="0"/>
              <a:t>Guyana is now coming to liberalization a little delayed relative to its Caribbean neighbours</a:t>
            </a:r>
          </a:p>
          <a:p>
            <a:r>
              <a:rPr lang="en-029" dirty="0" smtClean="0"/>
              <a:t>The </a:t>
            </a:r>
            <a:r>
              <a:rPr lang="en-029" dirty="0"/>
              <a:t>current Telecommunications Act, and the regulatory legal framework, are outdated and constitute an obstacle to the development of the ICT sector, hindering competition, digital inclusion and development of broadband infrastructure (BIIPAC Component 4 Consultant Report, </a:t>
            </a:r>
            <a:r>
              <a:rPr lang="en-029" dirty="0" err="1"/>
              <a:t>Khelldi</a:t>
            </a:r>
            <a:r>
              <a:rPr lang="en-029" dirty="0"/>
              <a:t>, 2016</a:t>
            </a:r>
            <a:r>
              <a:rPr lang="en-029" dirty="0"/>
              <a:t>)</a:t>
            </a:r>
          </a:p>
          <a:p>
            <a:r>
              <a:rPr lang="en-029" dirty="0" smtClean="0"/>
              <a:t>2012 </a:t>
            </a:r>
            <a:r>
              <a:rPr lang="en-US" dirty="0" smtClean="0"/>
              <a:t>Telecommunications </a:t>
            </a:r>
            <a:r>
              <a:rPr lang="en-US" dirty="0"/>
              <a:t>Reform Bills were </a:t>
            </a:r>
            <a:r>
              <a:rPr lang="en-US" dirty="0" smtClean="0"/>
              <a:t>reviewed in late 2015 and at the time of concluding BIIPAC in early 2016 were pending review and approval by Parliament </a:t>
            </a:r>
          </a:p>
          <a:p>
            <a:r>
              <a:rPr lang="en-US" dirty="0" smtClean="0"/>
              <a:t>The Reform bills cover the Public Utilities Commission (PUC), telecommunications and subsidiary spectrum management legislation</a:t>
            </a:r>
            <a:endParaRPr lang="en-US" dirty="0"/>
          </a:p>
          <a:p>
            <a:endParaRPr lang="en-029" dirty="0"/>
          </a:p>
        </p:txBody>
      </p:sp>
    </p:spTree>
    <p:extLst>
      <p:ext uri="{BB962C8B-B14F-4D97-AF65-F5344CB8AC3E}">
        <p14:creationId xmlns:p14="http://schemas.microsoft.com/office/powerpoint/2010/main" val="35186309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Environment</a:t>
            </a:r>
          </a:p>
        </p:txBody>
      </p:sp>
      <p:sp>
        <p:nvSpPr>
          <p:cNvPr id="3" name="Content Placeholder 2"/>
          <p:cNvSpPr>
            <a:spLocks noGrp="1"/>
          </p:cNvSpPr>
          <p:nvPr>
            <p:ph idx="1"/>
          </p:nvPr>
        </p:nvSpPr>
        <p:spPr>
          <a:xfrm>
            <a:off x="1097280" y="1845734"/>
            <a:ext cx="10058400" cy="4288366"/>
          </a:xfrm>
        </p:spPr>
        <p:txBody>
          <a:bodyPr>
            <a:normAutofit/>
          </a:bodyPr>
          <a:lstStyle/>
          <a:p>
            <a:r>
              <a:rPr lang="en-US" dirty="0" smtClean="0"/>
              <a:t>The Reform Bills in the form reviewed by Component 4 Consultant (Khelladi, 2016) would cover the areas identified by Component 2 Consultants as necessary –</a:t>
            </a:r>
          </a:p>
          <a:p>
            <a:pPr lvl="1"/>
            <a:r>
              <a:rPr lang="en-US" dirty="0"/>
              <a:t>General Recommendations for Next Generation Broadband Regulatory Framework </a:t>
            </a:r>
          </a:p>
          <a:p>
            <a:pPr lvl="1"/>
            <a:r>
              <a:rPr lang="en-US" dirty="0"/>
              <a:t>NGB Interconnection &amp; Access Recommendations </a:t>
            </a:r>
          </a:p>
          <a:p>
            <a:pPr lvl="1"/>
            <a:r>
              <a:rPr lang="en-US" dirty="0"/>
              <a:t>Recommendations for Access and Interoperability </a:t>
            </a:r>
          </a:p>
          <a:p>
            <a:pPr lvl="1"/>
            <a:r>
              <a:rPr lang="en-US" dirty="0"/>
              <a:t>Recommendations for Broadband Licensing Regulations</a:t>
            </a:r>
          </a:p>
          <a:p>
            <a:pPr lvl="1"/>
            <a:r>
              <a:rPr lang="en-US" dirty="0"/>
              <a:t>Recommendations for Broadband Universal Access &amp; Service Regulations</a:t>
            </a:r>
          </a:p>
          <a:p>
            <a:pPr lvl="1"/>
            <a:r>
              <a:rPr lang="en-US" dirty="0"/>
              <a:t>Tariffs, Pricing and Costs Recommendations</a:t>
            </a:r>
          </a:p>
          <a:p>
            <a:pPr lvl="1"/>
            <a:r>
              <a:rPr lang="en-US" dirty="0"/>
              <a:t>Consumer Protection &amp; Quality Standards Recommendations </a:t>
            </a:r>
          </a:p>
          <a:p>
            <a:pPr lvl="1"/>
            <a:r>
              <a:rPr lang="en-US" dirty="0"/>
              <a:t>Recommendation for Net Neutrality Policy and Regulation for Open Internet Access</a:t>
            </a:r>
          </a:p>
          <a:p>
            <a:pPr lvl="1"/>
            <a:r>
              <a:rPr lang="en-US" dirty="0"/>
              <a:t>Broadband Spectrum Management </a:t>
            </a:r>
            <a:r>
              <a:rPr lang="en-US" dirty="0" smtClean="0"/>
              <a:t>Recommendations</a:t>
            </a:r>
          </a:p>
          <a:p>
            <a:r>
              <a:rPr lang="en-US" dirty="0" smtClean="0"/>
              <a:t>All areas relevant for a competitive sector</a:t>
            </a:r>
            <a:endParaRPr lang="en-US" dirty="0"/>
          </a:p>
          <a:p>
            <a:endParaRPr lang="en-US" dirty="0"/>
          </a:p>
        </p:txBody>
      </p:sp>
    </p:spTree>
    <p:extLst>
      <p:ext uri="{BB962C8B-B14F-4D97-AF65-F5344CB8AC3E}">
        <p14:creationId xmlns:p14="http://schemas.microsoft.com/office/powerpoint/2010/main" val="35997559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Needs for NBP</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Human and financial resources to develop NBP identified as scarce</a:t>
            </a:r>
          </a:p>
          <a:p>
            <a:pPr>
              <a:buFont typeface="Wingdings" panose="05000000000000000000" pitchFamily="2" charset="2"/>
              <a:buChar char="Ø"/>
            </a:pPr>
            <a:r>
              <a:rPr lang="en-US" dirty="0" smtClean="0"/>
              <a:t>Expertise to develop and implement is identified as needing an uplift</a:t>
            </a:r>
          </a:p>
          <a:p>
            <a:pPr>
              <a:buFont typeface="Wingdings" panose="05000000000000000000" pitchFamily="2" charset="2"/>
              <a:buChar char="Ø"/>
            </a:pPr>
            <a:r>
              <a:rPr lang="en-US" dirty="0" smtClean="0"/>
              <a:t>The </a:t>
            </a:r>
            <a:r>
              <a:rPr lang="en-US" dirty="0" smtClean="0"/>
              <a:t>table </a:t>
            </a:r>
            <a:r>
              <a:rPr lang="en-US" dirty="0" smtClean="0"/>
              <a:t>following sets </a:t>
            </a:r>
            <a:r>
              <a:rPr lang="en-US" dirty="0"/>
              <a:t>out a list of needs and indicates the needs for which </a:t>
            </a:r>
            <a:r>
              <a:rPr lang="en-US" dirty="0" smtClean="0"/>
              <a:t>the </a:t>
            </a:r>
            <a:r>
              <a:rPr lang="en-US" dirty="0"/>
              <a:t>country may require assistance</a:t>
            </a:r>
            <a:r>
              <a:rPr lang="en-US" dirty="0" smtClean="0"/>
              <a:t>.</a:t>
            </a:r>
          </a:p>
          <a:p>
            <a:pPr>
              <a:buFont typeface="Wingdings" panose="05000000000000000000" pitchFamily="2" charset="2"/>
              <a:buChar char="Ø"/>
            </a:pPr>
            <a:r>
              <a:rPr lang="en-US" dirty="0" smtClean="0"/>
              <a:t>A </a:t>
            </a:r>
            <a:r>
              <a:rPr lang="en-US" dirty="0" smtClean="0"/>
              <a:t>Needs List was developed by the </a:t>
            </a:r>
            <a:r>
              <a:rPr lang="en-US" dirty="0" smtClean="0"/>
              <a:t>Component </a:t>
            </a:r>
            <a:r>
              <a:rPr lang="en-US" dirty="0" smtClean="0"/>
              <a:t>4 Consultants and in discussion with Administration </a:t>
            </a:r>
            <a:r>
              <a:rPr lang="en-US" dirty="0" smtClean="0"/>
              <a:t>a </a:t>
            </a:r>
            <a:r>
              <a:rPr lang="en-US" dirty="0" smtClean="0"/>
              <a:t>position regarding specific needs was </a:t>
            </a:r>
            <a:r>
              <a:rPr lang="en-US" dirty="0" smtClean="0"/>
              <a:t>developed</a:t>
            </a:r>
          </a:p>
          <a:p>
            <a:pPr>
              <a:buFont typeface="Wingdings" panose="05000000000000000000" pitchFamily="2" charset="2"/>
              <a:buChar char="Ø"/>
            </a:pPr>
            <a:r>
              <a:rPr lang="en-US" dirty="0" smtClean="0"/>
              <a:t>A </a:t>
            </a:r>
            <a:r>
              <a:rPr lang="en-US" dirty="0"/>
              <a:t>collaborative regional approach would mitigate cost, gain efficiencies, and share best practices</a:t>
            </a:r>
          </a:p>
          <a:p>
            <a:pPr>
              <a:buFont typeface="Wingdings" panose="05000000000000000000" pitchFamily="2" charset="2"/>
              <a:buChar char="Ø"/>
            </a:pPr>
            <a:endParaRPr lang="en-US" dirty="0" smtClean="0"/>
          </a:p>
        </p:txBody>
      </p:sp>
    </p:spTree>
    <p:extLst>
      <p:ext uri="{BB962C8B-B14F-4D97-AF65-F5344CB8AC3E}">
        <p14:creationId xmlns:p14="http://schemas.microsoft.com/office/powerpoint/2010/main" val="42341070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73568403"/>
              </p:ext>
            </p:extLst>
          </p:nvPr>
        </p:nvGraphicFramePr>
        <p:xfrm>
          <a:off x="1028699" y="101601"/>
          <a:ext cx="10016289" cy="6150974"/>
        </p:xfrm>
        <a:graphic>
          <a:graphicData uri="http://schemas.openxmlformats.org/drawingml/2006/table">
            <a:tbl>
              <a:tblPr firstRow="1" firstCol="1" bandRow="1">
                <a:tableStyleId>{3C2FFA5D-87B4-456A-9821-1D502468CF0F}</a:tableStyleId>
              </a:tblPr>
              <a:tblGrid>
                <a:gridCol w="8604691"/>
                <a:gridCol w="1411598"/>
              </a:tblGrid>
              <a:tr h="271461">
                <a:tc>
                  <a:txBody>
                    <a:bodyPr/>
                    <a:lstStyle/>
                    <a:p>
                      <a:pPr marL="0" marR="0" algn="ctr" defTabSz="914400" rtl="0" eaLnBrk="1" latinLnBrk="0" hangingPunct="1">
                        <a:lnSpc>
                          <a:spcPct val="107000"/>
                        </a:lnSpc>
                        <a:spcBef>
                          <a:spcPts val="0"/>
                        </a:spcBef>
                        <a:spcAft>
                          <a:spcPts val="0"/>
                        </a:spcAft>
                      </a:pPr>
                      <a:r>
                        <a:rPr lang="en-029" sz="1600" kern="1200" dirty="0">
                          <a:solidFill>
                            <a:schemeClr val="tx1"/>
                          </a:solidFill>
                          <a:effectLst/>
                        </a:rPr>
                        <a:t>Identified needs</a:t>
                      </a:r>
                      <a:endParaRPr lang="en-US" sz="1600" kern="1200" dirty="0">
                        <a:solidFill>
                          <a:schemeClr val="tx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solidFill>
                            <a:schemeClr val="tx1"/>
                          </a:solidFill>
                          <a:effectLst/>
                        </a:rPr>
                        <a:t>Guyana</a:t>
                      </a:r>
                      <a:endParaRPr lang="en-US" sz="1600" kern="1200" dirty="0">
                        <a:solidFill>
                          <a:schemeClr val="tx1"/>
                        </a:solidFill>
                        <a:effectLst/>
                        <a:latin typeface="+mn-lt"/>
                        <a:ea typeface="+mn-ea"/>
                        <a:cs typeface="+mn-cs"/>
                      </a:endParaRPr>
                    </a:p>
                  </a:txBody>
                  <a:tcPr marL="37699" marR="37699" marT="0" marB="0" anchor="ctr"/>
                </a:tc>
              </a:tr>
              <a:tr h="271461">
                <a:tc>
                  <a:txBody>
                    <a:bodyPr/>
                    <a:lstStyle/>
                    <a:p>
                      <a:pPr marL="0" marR="0" algn="l" defTabSz="914400" rtl="0" eaLnBrk="1" latinLnBrk="0" hangingPunct="1">
                        <a:lnSpc>
                          <a:spcPct val="107000"/>
                        </a:lnSpc>
                        <a:spcBef>
                          <a:spcPts val="0"/>
                        </a:spcBef>
                        <a:spcAft>
                          <a:spcPts val="0"/>
                        </a:spcAft>
                      </a:pPr>
                      <a:r>
                        <a:rPr lang="en-029" sz="1600" b="0" kern="1200" dirty="0">
                          <a:effectLst/>
                        </a:rPr>
                        <a:t>Technical assistance (TA) to develop a new or refine an existing NBP </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effectLst/>
                        </a:rPr>
                        <a:t>Yes</a:t>
                      </a:r>
                      <a:endParaRPr lang="en-US" sz="1600" kern="1200">
                        <a:solidFill>
                          <a:schemeClr val="dk1"/>
                        </a:solidFill>
                        <a:effectLst/>
                        <a:latin typeface="+mn-lt"/>
                        <a:ea typeface="+mn-ea"/>
                        <a:cs typeface="+mn-cs"/>
                      </a:endParaRPr>
                    </a:p>
                  </a:txBody>
                  <a:tcPr marL="37699" marR="37699" marT="0" marB="0" anchor="ctr"/>
                </a:tc>
              </a:tr>
              <a:tr h="271461">
                <a:tc>
                  <a:txBody>
                    <a:bodyPr/>
                    <a:lstStyle/>
                    <a:p>
                      <a:pPr marL="0" marR="0" algn="l" defTabSz="914400" rtl="0" eaLnBrk="1" latinLnBrk="0" hangingPunct="1">
                        <a:lnSpc>
                          <a:spcPct val="107000"/>
                        </a:lnSpc>
                        <a:spcBef>
                          <a:spcPts val="0"/>
                        </a:spcBef>
                        <a:spcAft>
                          <a:spcPts val="0"/>
                        </a:spcAft>
                      </a:pPr>
                      <a:r>
                        <a:rPr lang="en-029" sz="1600" b="0" kern="1200" dirty="0">
                          <a:effectLst/>
                        </a:rPr>
                        <a:t>Training / Capacity to develop and/or implement  a NBP</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effectLst/>
                        </a:rPr>
                        <a:t>Yes</a:t>
                      </a:r>
                      <a:endParaRPr lang="en-US" sz="1600" kern="1200">
                        <a:solidFill>
                          <a:schemeClr val="dk1"/>
                        </a:solidFill>
                        <a:effectLst/>
                        <a:latin typeface="+mn-lt"/>
                        <a:ea typeface="+mn-ea"/>
                        <a:cs typeface="+mn-cs"/>
                      </a:endParaRPr>
                    </a:p>
                  </a:txBody>
                  <a:tcPr marL="37699" marR="37699" marT="0" marB="0" anchor="ctr"/>
                </a:tc>
              </a:tr>
              <a:tr h="515271">
                <a:tc>
                  <a:txBody>
                    <a:bodyPr/>
                    <a:lstStyle/>
                    <a:p>
                      <a:pPr marL="0" marR="0" algn="l" defTabSz="914400" rtl="0" eaLnBrk="1" latinLnBrk="0" hangingPunct="1">
                        <a:lnSpc>
                          <a:spcPct val="107000"/>
                        </a:lnSpc>
                        <a:spcBef>
                          <a:spcPts val="0"/>
                        </a:spcBef>
                        <a:spcAft>
                          <a:spcPts val="0"/>
                        </a:spcAft>
                      </a:pPr>
                      <a:r>
                        <a:rPr lang="en-029" sz="1600" b="0" kern="1200" dirty="0">
                          <a:effectLst/>
                        </a:rPr>
                        <a:t>Technical assistance (TA) to develop the institutional framework and coordination mechanism for NBP</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effectLst/>
                        </a:rPr>
                        <a:t>Yes</a:t>
                      </a:r>
                      <a:endParaRPr lang="en-US" sz="1600" kern="1200">
                        <a:solidFill>
                          <a:schemeClr val="dk1"/>
                        </a:solidFill>
                        <a:effectLst/>
                        <a:latin typeface="+mn-lt"/>
                        <a:ea typeface="+mn-ea"/>
                        <a:cs typeface="+mn-cs"/>
                      </a:endParaRPr>
                    </a:p>
                  </a:txBody>
                  <a:tcPr marL="37699" marR="37699" marT="0" marB="0" anchor="ctr"/>
                </a:tc>
              </a:tr>
              <a:tr h="515271">
                <a:tc>
                  <a:txBody>
                    <a:bodyPr/>
                    <a:lstStyle/>
                    <a:p>
                      <a:pPr marL="0" marR="0" algn="l" defTabSz="914400" rtl="0" eaLnBrk="1" latinLnBrk="0" hangingPunct="1">
                        <a:lnSpc>
                          <a:spcPct val="107000"/>
                        </a:lnSpc>
                        <a:spcBef>
                          <a:spcPts val="0"/>
                        </a:spcBef>
                        <a:spcAft>
                          <a:spcPts val="0"/>
                        </a:spcAft>
                      </a:pPr>
                      <a:r>
                        <a:rPr lang="en-029" sz="1600" b="0" kern="1200" dirty="0">
                          <a:effectLst/>
                        </a:rPr>
                        <a:t>Actions targeting High political decision levels and policy makers on the strategic importance of  NBP for the countries development</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effectLst/>
                        </a:rPr>
                        <a:t>Yes</a:t>
                      </a:r>
                      <a:endParaRPr lang="en-US" sz="1600" kern="1200">
                        <a:solidFill>
                          <a:schemeClr val="dk1"/>
                        </a:solidFill>
                        <a:effectLst/>
                        <a:latin typeface="+mn-lt"/>
                        <a:ea typeface="+mn-ea"/>
                        <a:cs typeface="+mn-cs"/>
                      </a:endParaRPr>
                    </a:p>
                  </a:txBody>
                  <a:tcPr marL="37699" marR="37699" marT="0" marB="0" anchor="ctr"/>
                </a:tc>
              </a:tr>
              <a:tr h="271461">
                <a:tc>
                  <a:txBody>
                    <a:bodyPr/>
                    <a:lstStyle/>
                    <a:p>
                      <a:pPr marL="0" marR="0" algn="l" defTabSz="914400" rtl="0" eaLnBrk="1" latinLnBrk="0" hangingPunct="1">
                        <a:lnSpc>
                          <a:spcPct val="107000"/>
                        </a:lnSpc>
                        <a:spcBef>
                          <a:spcPts val="0"/>
                        </a:spcBef>
                        <a:spcAft>
                          <a:spcPts val="0"/>
                        </a:spcAft>
                      </a:pPr>
                      <a:r>
                        <a:rPr lang="en-029" sz="1600" b="0" kern="1200" dirty="0">
                          <a:effectLst/>
                        </a:rPr>
                        <a:t>Technical assistance to develop new NGN regulations or implementation methods</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effectLst/>
                        </a:rPr>
                        <a:t>Yes</a:t>
                      </a:r>
                      <a:endParaRPr lang="en-US" sz="1600" kern="1200">
                        <a:solidFill>
                          <a:schemeClr val="dk1"/>
                        </a:solidFill>
                        <a:effectLst/>
                        <a:latin typeface="+mn-lt"/>
                        <a:ea typeface="+mn-ea"/>
                        <a:cs typeface="+mn-cs"/>
                      </a:endParaRPr>
                    </a:p>
                  </a:txBody>
                  <a:tcPr marL="37699" marR="37699" marT="0" marB="0" anchor="ctr"/>
                </a:tc>
              </a:tr>
              <a:tr h="257636">
                <a:tc>
                  <a:txBody>
                    <a:bodyPr/>
                    <a:lstStyle/>
                    <a:p>
                      <a:pPr marL="0" marR="0" algn="l" defTabSz="914400" rtl="0" eaLnBrk="1" latinLnBrk="0" hangingPunct="1">
                        <a:lnSpc>
                          <a:spcPct val="107000"/>
                        </a:lnSpc>
                        <a:spcBef>
                          <a:spcPts val="0"/>
                        </a:spcBef>
                        <a:spcAft>
                          <a:spcPts val="0"/>
                        </a:spcAft>
                      </a:pPr>
                      <a:r>
                        <a:rPr lang="en-029" sz="1600" b="0" kern="1200" dirty="0">
                          <a:effectLst/>
                        </a:rPr>
                        <a:t>Training / Capacity in NGN regulation</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a:effectLst/>
                        </a:rPr>
                        <a:t>Yes</a:t>
                      </a:r>
                      <a:endParaRPr lang="en-US" sz="1600" kern="1200">
                        <a:solidFill>
                          <a:schemeClr val="dk1"/>
                        </a:solidFill>
                        <a:effectLst/>
                        <a:latin typeface="+mn-lt"/>
                        <a:ea typeface="+mn-ea"/>
                        <a:cs typeface="+mn-cs"/>
                      </a:endParaRPr>
                    </a:p>
                  </a:txBody>
                  <a:tcPr marL="37699" marR="37699" marT="0" marB="0" anchor="ctr"/>
                </a:tc>
              </a:tr>
              <a:tr h="257636">
                <a:tc>
                  <a:txBody>
                    <a:bodyPr/>
                    <a:lstStyle/>
                    <a:p>
                      <a:pPr marL="0" marR="0" algn="l" defTabSz="914400" rtl="0" eaLnBrk="1" latinLnBrk="0" hangingPunct="1">
                        <a:lnSpc>
                          <a:spcPct val="107000"/>
                        </a:lnSpc>
                        <a:spcBef>
                          <a:spcPts val="0"/>
                        </a:spcBef>
                        <a:spcAft>
                          <a:spcPts val="0"/>
                        </a:spcAft>
                      </a:pPr>
                      <a:r>
                        <a:rPr lang="en-029" sz="1600" b="0" kern="1200" dirty="0">
                          <a:effectLst/>
                        </a:rPr>
                        <a:t>Training / Capacity in spectrum management</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57636">
                <a:tc>
                  <a:txBody>
                    <a:bodyPr/>
                    <a:lstStyle/>
                    <a:p>
                      <a:pPr marL="0" marR="0" algn="l" defTabSz="914400" rtl="0" eaLnBrk="1" latinLnBrk="0" hangingPunct="1">
                        <a:lnSpc>
                          <a:spcPct val="107000"/>
                        </a:lnSpc>
                        <a:spcBef>
                          <a:spcPts val="0"/>
                        </a:spcBef>
                        <a:spcAft>
                          <a:spcPts val="0"/>
                        </a:spcAft>
                      </a:pPr>
                      <a:r>
                        <a:rPr lang="en-029" sz="1600" b="0" kern="1200" dirty="0">
                          <a:effectLst/>
                        </a:rPr>
                        <a:t>Training / Capacity in USF management</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57636">
                <a:tc>
                  <a:txBody>
                    <a:bodyPr/>
                    <a:lstStyle/>
                    <a:p>
                      <a:pPr marL="0" marR="0" algn="l" defTabSz="914400" rtl="0" eaLnBrk="1" latinLnBrk="0" hangingPunct="1">
                        <a:lnSpc>
                          <a:spcPct val="107000"/>
                        </a:lnSpc>
                        <a:spcBef>
                          <a:spcPts val="0"/>
                        </a:spcBef>
                        <a:spcAft>
                          <a:spcPts val="0"/>
                        </a:spcAft>
                      </a:pPr>
                      <a:r>
                        <a:rPr lang="en-029" sz="1600" b="0" kern="1200" dirty="0">
                          <a:effectLst/>
                        </a:rPr>
                        <a:t>Technical assistance (TA) to set up the USF</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71461">
                <a:tc>
                  <a:txBody>
                    <a:bodyPr/>
                    <a:lstStyle/>
                    <a:p>
                      <a:pPr marL="0" marR="0" algn="l" defTabSz="914400" rtl="0" eaLnBrk="1" latinLnBrk="0" hangingPunct="1">
                        <a:lnSpc>
                          <a:spcPct val="107000"/>
                        </a:lnSpc>
                        <a:spcBef>
                          <a:spcPts val="0"/>
                        </a:spcBef>
                        <a:spcAft>
                          <a:spcPts val="0"/>
                        </a:spcAft>
                      </a:pPr>
                      <a:r>
                        <a:rPr lang="en-029" sz="1600" b="0" kern="1200" dirty="0">
                          <a:effectLst/>
                        </a:rPr>
                        <a:t>Develop better data gathering capacity on key NBP related indicators</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501750">
                <a:tc>
                  <a:txBody>
                    <a:bodyPr/>
                    <a:lstStyle/>
                    <a:p>
                      <a:pPr marL="0" marR="0" algn="l" defTabSz="914400" rtl="0" eaLnBrk="1" latinLnBrk="0" hangingPunct="1">
                        <a:lnSpc>
                          <a:spcPct val="107000"/>
                        </a:lnSpc>
                        <a:spcBef>
                          <a:spcPts val="0"/>
                        </a:spcBef>
                        <a:spcAft>
                          <a:spcPts val="0"/>
                        </a:spcAft>
                      </a:pPr>
                      <a:r>
                        <a:rPr lang="en-029" sz="1600" b="0" kern="1200" dirty="0">
                          <a:effectLst/>
                        </a:rPr>
                        <a:t>Specific support for demand project design (e-education, OLPF or OLPC, e-government)</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257636">
                <a:tc>
                  <a:txBody>
                    <a:bodyPr/>
                    <a:lstStyle/>
                    <a:p>
                      <a:pPr marL="0" marR="0" algn="l" defTabSz="914400" rtl="0" eaLnBrk="1" latinLnBrk="0" hangingPunct="1">
                        <a:lnSpc>
                          <a:spcPct val="107000"/>
                        </a:lnSpc>
                        <a:spcBef>
                          <a:spcPts val="0"/>
                        </a:spcBef>
                        <a:spcAft>
                          <a:spcPts val="0"/>
                        </a:spcAft>
                      </a:pPr>
                      <a:r>
                        <a:rPr lang="en-029" sz="1600" b="0" kern="1200" dirty="0">
                          <a:effectLst/>
                        </a:rPr>
                        <a:t>Sharing best practices on NBP and USF</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383680">
                <a:tc>
                  <a:txBody>
                    <a:bodyPr/>
                    <a:lstStyle/>
                    <a:p>
                      <a:pPr marL="0" marR="0" algn="l" defTabSz="914400" rtl="0" eaLnBrk="1" latinLnBrk="0" hangingPunct="1">
                        <a:lnSpc>
                          <a:spcPct val="107000"/>
                        </a:lnSpc>
                        <a:spcBef>
                          <a:spcPts val="0"/>
                        </a:spcBef>
                        <a:spcAft>
                          <a:spcPts val="0"/>
                        </a:spcAft>
                      </a:pPr>
                      <a:r>
                        <a:rPr lang="en-029" sz="1600" b="0" kern="1200" dirty="0">
                          <a:effectLst/>
                        </a:rPr>
                        <a:t>Policy or project design to ensure additional international bandwidth </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542922">
                <a:tc>
                  <a:txBody>
                    <a:bodyPr/>
                    <a:lstStyle/>
                    <a:p>
                      <a:pPr marL="0" marR="0" algn="l" defTabSz="914400" rtl="0" eaLnBrk="1" latinLnBrk="0" hangingPunct="1">
                        <a:lnSpc>
                          <a:spcPct val="107000"/>
                        </a:lnSpc>
                        <a:spcBef>
                          <a:spcPts val="0"/>
                        </a:spcBef>
                        <a:spcAft>
                          <a:spcPts val="0"/>
                        </a:spcAft>
                      </a:pPr>
                      <a:r>
                        <a:rPr lang="en-029" sz="1600" b="0" kern="1200" dirty="0">
                          <a:effectLst/>
                        </a:rPr>
                        <a:t>Technical assistance to develop joint projects (e.g. using USF for regional projects either in supply side, interconnecting neighbouring countries, or demand side )</a:t>
                      </a:r>
                      <a:endParaRPr lang="en-US" sz="1600" b="0" kern="1200" dirty="0">
                        <a:solidFill>
                          <a:schemeClr val="dk1"/>
                        </a:solidFill>
                        <a:effectLst/>
                        <a:latin typeface="+mn-lt"/>
                        <a:ea typeface="+mn-ea"/>
                        <a:cs typeface="+mn-cs"/>
                      </a:endParaRPr>
                    </a:p>
                  </a:txBody>
                  <a:tcPr marL="37699" marR="37699" marT="0" marB="0" anchor="ctr"/>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501750">
                <a:tc>
                  <a:txBody>
                    <a:bodyPr/>
                    <a:lstStyle/>
                    <a:p>
                      <a:pPr marL="0" marR="0" algn="l" defTabSz="914400" rtl="0" eaLnBrk="1" latinLnBrk="0" hangingPunct="1">
                        <a:lnSpc>
                          <a:spcPct val="107000"/>
                        </a:lnSpc>
                        <a:spcBef>
                          <a:spcPts val="0"/>
                        </a:spcBef>
                        <a:spcAft>
                          <a:spcPts val="0"/>
                        </a:spcAft>
                      </a:pPr>
                      <a:r>
                        <a:rPr lang="en-029" sz="1600" b="0" kern="1200" dirty="0">
                          <a:effectLst/>
                        </a:rPr>
                        <a:t>Technical assistance and support in the use of technology in disaster planning and recovery</a:t>
                      </a:r>
                      <a:endParaRPr lang="en-US" sz="1600" b="0" kern="1200" dirty="0">
                        <a:solidFill>
                          <a:schemeClr val="dk1"/>
                        </a:solidFill>
                        <a:effectLst/>
                        <a:latin typeface="+mn-lt"/>
                        <a:ea typeface="+mn-ea"/>
                        <a:cs typeface="+mn-cs"/>
                      </a:endParaRPr>
                    </a:p>
                  </a:txBody>
                  <a:tcPr marL="37699" marR="37699" marT="0" marB="0"/>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r h="515271">
                <a:tc>
                  <a:txBody>
                    <a:bodyPr/>
                    <a:lstStyle/>
                    <a:p>
                      <a:pPr marL="0" marR="0" algn="l" defTabSz="914400" rtl="0" eaLnBrk="1" latinLnBrk="0" hangingPunct="1">
                        <a:lnSpc>
                          <a:spcPct val="107000"/>
                        </a:lnSpc>
                        <a:spcBef>
                          <a:spcPts val="0"/>
                        </a:spcBef>
                        <a:spcAft>
                          <a:spcPts val="0"/>
                        </a:spcAft>
                      </a:pPr>
                      <a:r>
                        <a:rPr lang="en-029" sz="1600" b="0" kern="1200" dirty="0">
                          <a:effectLst/>
                        </a:rPr>
                        <a:t>Technical assistance and support in developing cyber security framework including incident response co-ordination</a:t>
                      </a:r>
                      <a:endParaRPr lang="en-US" sz="1600" b="0" kern="1200" dirty="0">
                        <a:solidFill>
                          <a:schemeClr val="dk1"/>
                        </a:solidFill>
                        <a:effectLst/>
                        <a:latin typeface="+mn-lt"/>
                        <a:ea typeface="+mn-ea"/>
                        <a:cs typeface="+mn-cs"/>
                      </a:endParaRPr>
                    </a:p>
                  </a:txBody>
                  <a:tcPr marL="37699" marR="37699" marT="0" marB="0"/>
                </a:tc>
                <a:tc>
                  <a:txBody>
                    <a:bodyPr/>
                    <a:lstStyle/>
                    <a:p>
                      <a:pPr marL="0" marR="0" algn="ctr" defTabSz="914400" rtl="0" eaLnBrk="1" latinLnBrk="0" hangingPunct="1">
                        <a:lnSpc>
                          <a:spcPct val="107000"/>
                        </a:lnSpc>
                        <a:spcBef>
                          <a:spcPts val="0"/>
                        </a:spcBef>
                        <a:spcAft>
                          <a:spcPts val="0"/>
                        </a:spcAft>
                      </a:pPr>
                      <a:r>
                        <a:rPr lang="en-029" sz="1600" kern="1200" dirty="0">
                          <a:effectLst/>
                        </a:rPr>
                        <a:t>Yes</a:t>
                      </a:r>
                      <a:endParaRPr lang="en-US" sz="1600" kern="1200" dirty="0">
                        <a:solidFill>
                          <a:schemeClr val="dk1"/>
                        </a:solidFill>
                        <a:effectLst/>
                        <a:latin typeface="+mn-lt"/>
                        <a:ea typeface="+mn-ea"/>
                        <a:cs typeface="+mn-cs"/>
                      </a:endParaRPr>
                    </a:p>
                  </a:txBody>
                  <a:tcPr marL="37699" marR="37699" marT="0" marB="0" anchor="ctr"/>
                </a:tc>
              </a:tr>
            </a:tbl>
          </a:graphicData>
        </a:graphic>
      </p:graphicFrame>
    </p:spTree>
    <p:extLst>
      <p:ext uri="{BB962C8B-B14F-4D97-AF65-F5344CB8AC3E}">
        <p14:creationId xmlns:p14="http://schemas.microsoft.com/office/powerpoint/2010/main" val="42368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BIIPAC Project</a:t>
            </a:r>
            <a:endParaRPr lang="en-US" dirty="0"/>
          </a:p>
        </p:txBody>
      </p:sp>
      <p:sp>
        <p:nvSpPr>
          <p:cNvPr id="3" name="Content Placeholder 2"/>
          <p:cNvSpPr>
            <a:spLocks noGrp="1"/>
          </p:cNvSpPr>
          <p:nvPr>
            <p:ph idx="1"/>
          </p:nvPr>
        </p:nvSpPr>
        <p:spPr>
          <a:xfrm>
            <a:off x="1106015" y="2073500"/>
            <a:ext cx="10049665" cy="4005328"/>
          </a:xfrm>
        </p:spPr>
        <p:txBody>
          <a:bodyPr>
            <a:normAutofit fontScale="92500" lnSpcReduction="10000"/>
          </a:bodyPr>
          <a:lstStyle/>
          <a:p>
            <a:pPr marL="0" indent="0">
              <a:buNone/>
            </a:pPr>
            <a:r>
              <a:rPr lang="en-US" b="1" dirty="0"/>
              <a:t>Component 2</a:t>
            </a:r>
          </a:p>
          <a:p>
            <a:r>
              <a:rPr lang="en-US" dirty="0"/>
              <a:t>Reviewed existing regulatory and institutional frameworks and current sector trends. Review and recommendations also took account of HIPCAR project</a:t>
            </a:r>
          </a:p>
          <a:p>
            <a:pPr marL="0" indent="0">
              <a:buNone/>
            </a:pPr>
            <a:r>
              <a:rPr lang="en-US" b="1" dirty="0" smtClean="0"/>
              <a:t>Component 3</a:t>
            </a:r>
          </a:p>
          <a:p>
            <a:r>
              <a:rPr lang="en-US" dirty="0" smtClean="0"/>
              <a:t>Assessed </a:t>
            </a:r>
            <a:r>
              <a:rPr lang="en-US" dirty="0"/>
              <a:t>and determined approaches to ICT awareness and capacity building, classifying recommendations according to various sectors, namely, citizens, public sector and business sector.</a:t>
            </a:r>
            <a:endParaRPr lang="en-US" dirty="0" smtClean="0"/>
          </a:p>
          <a:p>
            <a:pPr marL="0" indent="0">
              <a:buNone/>
            </a:pPr>
            <a:r>
              <a:rPr lang="en-US" b="1" dirty="0" smtClean="0"/>
              <a:t>Component 4</a:t>
            </a:r>
          </a:p>
          <a:p>
            <a:r>
              <a:rPr lang="en-US" dirty="0" smtClean="0"/>
              <a:t>The capstone, with reference to results </a:t>
            </a:r>
            <a:r>
              <a:rPr lang="en-US" dirty="0"/>
              <a:t>of Component 1-3</a:t>
            </a:r>
            <a:r>
              <a:rPr lang="en-US" dirty="0" smtClean="0"/>
              <a:t>,</a:t>
            </a:r>
            <a:r>
              <a:rPr lang="en-US" dirty="0"/>
              <a:t> </a:t>
            </a:r>
            <a:r>
              <a:rPr lang="en-US" dirty="0" smtClean="0"/>
              <a:t>and other assessment made recommendations:</a:t>
            </a:r>
          </a:p>
          <a:p>
            <a:pPr lvl="1"/>
            <a:r>
              <a:rPr lang="en-US" dirty="0" smtClean="0"/>
              <a:t>For </a:t>
            </a:r>
            <a:r>
              <a:rPr lang="en-US" dirty="0"/>
              <a:t>the construction of a framework to be </a:t>
            </a:r>
            <a:r>
              <a:rPr lang="en-US" dirty="0" smtClean="0"/>
              <a:t>incorporated </a:t>
            </a:r>
            <a:r>
              <a:rPr lang="en-US" dirty="0"/>
              <a:t>into National Broadband Plans (NBP)</a:t>
            </a:r>
            <a:r>
              <a:rPr lang="en-US" dirty="0" smtClean="0"/>
              <a:t> </a:t>
            </a:r>
          </a:p>
          <a:p>
            <a:pPr lvl="1"/>
            <a:r>
              <a:rPr lang="en-US" dirty="0" smtClean="0"/>
              <a:t>For Governance models that would facilitate implementation of NBPs </a:t>
            </a:r>
          </a:p>
          <a:p>
            <a:pPr lvl="1"/>
            <a:r>
              <a:rPr lang="en-US" dirty="0" smtClean="0"/>
              <a:t>Considerations </a:t>
            </a:r>
            <a:r>
              <a:rPr lang="en-US" dirty="0"/>
              <a:t>to work towards a regional broadband </a:t>
            </a:r>
            <a:r>
              <a:rPr lang="en-US" dirty="0" smtClean="0"/>
              <a:t>strategy highlighting synergies</a:t>
            </a:r>
            <a:endParaRPr lang="en-US" dirty="0"/>
          </a:p>
        </p:txBody>
      </p:sp>
    </p:spTree>
    <p:extLst>
      <p:ext uri="{BB962C8B-B14F-4D97-AF65-F5344CB8AC3E}">
        <p14:creationId xmlns:p14="http://schemas.microsoft.com/office/powerpoint/2010/main" val="10323623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p>
        </p:txBody>
      </p:sp>
      <p:sp>
        <p:nvSpPr>
          <p:cNvPr id="3" name="Content Placeholder 2"/>
          <p:cNvSpPr>
            <a:spLocks noGrp="1"/>
          </p:cNvSpPr>
          <p:nvPr>
            <p:ph idx="1"/>
          </p:nvPr>
        </p:nvSpPr>
        <p:spPr>
          <a:xfrm>
            <a:off x="1097280" y="1845734"/>
            <a:ext cx="10058400" cy="4389966"/>
          </a:xfrm>
        </p:spPr>
        <p:txBody>
          <a:bodyPr>
            <a:normAutofit/>
          </a:bodyPr>
          <a:lstStyle/>
          <a:p>
            <a:pPr marL="0" indent="0">
              <a:buNone/>
            </a:pPr>
            <a:r>
              <a:rPr lang="en-029" b="1" dirty="0" smtClean="0"/>
              <a:t>Legislation</a:t>
            </a:r>
          </a:p>
          <a:p>
            <a:r>
              <a:rPr lang="en-029" dirty="0" smtClean="0"/>
              <a:t>The </a:t>
            </a:r>
            <a:r>
              <a:rPr lang="en-029" dirty="0"/>
              <a:t>HIPCAR licensing policy guidelines, legislative model and assessment results should be adopted where relevant, as a reference by which the current bills and licensing regulations may be </a:t>
            </a:r>
            <a:r>
              <a:rPr lang="en-029" dirty="0" smtClean="0"/>
              <a:t>strengthened in areas listed by BIIPAC Component 2 including inter alia:</a:t>
            </a:r>
          </a:p>
          <a:p>
            <a:pPr lvl="1"/>
            <a:r>
              <a:rPr lang="en-029" dirty="0"/>
              <a:t>Policies and regulations that lower investment risk and cost structure for industry should be enacted while creating an enabling environment with clear incentives and increased regulatory certainty.</a:t>
            </a:r>
            <a:endParaRPr lang="en-US" dirty="0"/>
          </a:p>
          <a:p>
            <a:pPr lvl="1"/>
            <a:r>
              <a:rPr lang="en-029" dirty="0"/>
              <a:t>Ensure and promote  fair pricing and the use of cost-oriented pricing methods by telecommunications providers in Guyana</a:t>
            </a:r>
            <a:endParaRPr lang="en-US" dirty="0"/>
          </a:p>
          <a:p>
            <a:pPr lvl="1"/>
            <a:r>
              <a:rPr lang="en-029" dirty="0"/>
              <a:t>Regulations are needed for infrastructure sharing by national backbone networks with backhaul providers of capacity to wireless network </a:t>
            </a:r>
            <a:r>
              <a:rPr lang="en-029" dirty="0" smtClean="0"/>
              <a:t>providers</a:t>
            </a:r>
          </a:p>
          <a:p>
            <a:r>
              <a:rPr lang="en-029" dirty="0"/>
              <a:t>Urgent to have </a:t>
            </a:r>
            <a:r>
              <a:rPr lang="en-029" b="1" dirty="0"/>
              <a:t>approved by parliament</a:t>
            </a:r>
            <a:r>
              <a:rPr lang="en-US" b="1" dirty="0"/>
              <a:t> and enacted the </a:t>
            </a:r>
            <a:r>
              <a:rPr lang="en-029" b="1" dirty="0"/>
              <a:t>2 bills drafted in 2012</a:t>
            </a:r>
            <a:r>
              <a:rPr lang="en-029" dirty="0"/>
              <a:t> (reviewed in late 2015 - after government changed) for Public Utilities Commission (PUC) and for Telecommunications (and subsidiary spectrum management regulation</a:t>
            </a:r>
          </a:p>
          <a:p>
            <a:pPr lvl="0"/>
            <a:endParaRPr lang="en-US" dirty="0"/>
          </a:p>
          <a:p>
            <a:endParaRPr lang="en-US" dirty="0"/>
          </a:p>
          <a:p>
            <a:endParaRPr lang="en-029" dirty="0" smtClean="0"/>
          </a:p>
        </p:txBody>
      </p:sp>
    </p:spTree>
    <p:extLst>
      <p:ext uri="{BB962C8B-B14F-4D97-AF65-F5344CB8AC3E}">
        <p14:creationId xmlns:p14="http://schemas.microsoft.com/office/powerpoint/2010/main" val="21045120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p>
        </p:txBody>
      </p:sp>
      <p:sp>
        <p:nvSpPr>
          <p:cNvPr id="3" name="Content Placeholder 2"/>
          <p:cNvSpPr>
            <a:spLocks noGrp="1"/>
          </p:cNvSpPr>
          <p:nvPr>
            <p:ph idx="1"/>
          </p:nvPr>
        </p:nvSpPr>
        <p:spPr/>
        <p:txBody>
          <a:bodyPr>
            <a:normAutofit/>
          </a:bodyPr>
          <a:lstStyle/>
          <a:p>
            <a:r>
              <a:rPr lang="en-029" dirty="0" smtClean="0"/>
              <a:t>Finalise </a:t>
            </a:r>
            <a:r>
              <a:rPr lang="en-029" dirty="0"/>
              <a:t>set up of Telecommunications in the Ministry of Infrastructures. However, fill the post of </a:t>
            </a:r>
            <a:r>
              <a:rPr lang="en-029" b="1" dirty="0"/>
              <a:t>Telecommunications Director</a:t>
            </a:r>
            <a:endParaRPr lang="en-US" b="1" dirty="0"/>
          </a:p>
          <a:p>
            <a:r>
              <a:rPr lang="en-029" dirty="0"/>
              <a:t>Review and design the </a:t>
            </a:r>
            <a:r>
              <a:rPr lang="en-029" b="1" dirty="0"/>
              <a:t>institutional framework for ICTs </a:t>
            </a:r>
            <a:r>
              <a:rPr lang="en-029" dirty="0" smtClean="0"/>
              <a:t>and </a:t>
            </a:r>
            <a:r>
              <a:rPr lang="en-029" b="1" dirty="0"/>
              <a:t>mandate an agency </a:t>
            </a:r>
            <a:r>
              <a:rPr lang="en-029" dirty="0"/>
              <a:t>to develop and manage the </a:t>
            </a:r>
            <a:r>
              <a:rPr lang="en-029" b="1" dirty="0"/>
              <a:t>National ICT agenda, and the National Broadband Pla</a:t>
            </a:r>
            <a:r>
              <a:rPr lang="en-029" dirty="0"/>
              <a:t>n with the support of a high level inter-ministerial Commission </a:t>
            </a:r>
          </a:p>
          <a:p>
            <a:pPr lvl="0"/>
            <a:r>
              <a:rPr lang="en-029" dirty="0"/>
              <a:t>Promote fixed broadband competition, and possibly impose the obligation of providing fixed broadband universal services at reduced prices. </a:t>
            </a:r>
            <a:endParaRPr lang="en-US" dirty="0"/>
          </a:p>
          <a:p>
            <a:pPr lvl="0"/>
            <a:r>
              <a:rPr lang="en-029" dirty="0"/>
              <a:t>Provide the Public Utilities Commission, (PUC), the telecom regulator with enough capabilities to manage a competitive market such as fixed and wireless broadband </a:t>
            </a:r>
            <a:endParaRPr lang="en-US" dirty="0"/>
          </a:p>
          <a:p>
            <a:endParaRPr lang="en-US" dirty="0"/>
          </a:p>
          <a:p>
            <a:endParaRPr lang="en-029" dirty="0"/>
          </a:p>
        </p:txBody>
      </p:sp>
    </p:spTree>
    <p:extLst>
      <p:ext uri="{BB962C8B-B14F-4D97-AF65-F5344CB8AC3E}">
        <p14:creationId xmlns:p14="http://schemas.microsoft.com/office/powerpoint/2010/main" val="4845827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BIIPAC Recommendations</a:t>
            </a:r>
          </a:p>
        </p:txBody>
      </p:sp>
      <p:sp>
        <p:nvSpPr>
          <p:cNvPr id="3" name="Content Placeholder 2"/>
          <p:cNvSpPr>
            <a:spLocks noGrp="1"/>
          </p:cNvSpPr>
          <p:nvPr>
            <p:ph idx="1"/>
          </p:nvPr>
        </p:nvSpPr>
        <p:spPr/>
        <p:txBody>
          <a:bodyPr/>
          <a:lstStyle/>
          <a:p>
            <a:r>
              <a:rPr lang="en-US" dirty="0"/>
              <a:t>B</a:t>
            </a:r>
            <a:r>
              <a:rPr lang="en-029" dirty="0" err="1"/>
              <a:t>roadband</a:t>
            </a:r>
            <a:r>
              <a:rPr lang="en-029" dirty="0"/>
              <a:t> access should be both fixed and wireless. The implementation of 4G technologies at 700 MHz is the best affordable substitute to fixed broadband in the areas of the country where there is a lack of connectivity. </a:t>
            </a:r>
          </a:p>
          <a:p>
            <a:r>
              <a:rPr lang="en-029" dirty="0" smtClean="0"/>
              <a:t>Create </a:t>
            </a:r>
            <a:r>
              <a:rPr lang="en-029" dirty="0"/>
              <a:t>a fund to supply telecommunication services to </a:t>
            </a:r>
            <a:r>
              <a:rPr lang="en-029" dirty="0" smtClean="0"/>
              <a:t>areas </a:t>
            </a:r>
            <a:r>
              <a:rPr lang="en-029" dirty="0"/>
              <a:t>where it might not be economically viable for private operators</a:t>
            </a:r>
            <a:endParaRPr lang="en-US" dirty="0"/>
          </a:p>
        </p:txBody>
      </p:sp>
    </p:spTree>
    <p:extLst>
      <p:ext uri="{BB962C8B-B14F-4D97-AF65-F5344CB8AC3E}">
        <p14:creationId xmlns:p14="http://schemas.microsoft.com/office/powerpoint/2010/main" val="19257192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Haiti</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8191500" y="2288080"/>
            <a:ext cx="2964180" cy="2016078"/>
          </a:xfrm>
          <a:prstGeom prst="rect">
            <a:avLst/>
          </a:prstGeom>
        </p:spPr>
      </p:pic>
    </p:spTree>
    <p:extLst>
      <p:ext uri="{BB962C8B-B14F-4D97-AF65-F5344CB8AC3E}">
        <p14:creationId xmlns:p14="http://schemas.microsoft.com/office/powerpoint/2010/main" val="1274569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5732269"/>
              </p:ext>
            </p:extLst>
          </p:nvPr>
        </p:nvGraphicFramePr>
        <p:xfrm>
          <a:off x="2222500" y="1968500"/>
          <a:ext cx="6832600" cy="3148965"/>
        </p:xfrm>
        <a:graphic>
          <a:graphicData uri="http://schemas.openxmlformats.org/drawingml/2006/table">
            <a:tbl>
              <a:tblPr firstRow="1" bandRow="1">
                <a:tableStyleId>{5C22544A-7EE6-4342-B048-85BDC9FD1C3A}</a:tableStyleId>
              </a:tblPr>
              <a:tblGrid>
                <a:gridCol w="5537200"/>
                <a:gridCol w="1295400"/>
              </a:tblGrid>
              <a:tr h="235903">
                <a:tc>
                  <a:txBody>
                    <a:bodyPr/>
                    <a:lstStyle/>
                    <a:p>
                      <a:endParaRPr lang="en-US" sz="1800" dirty="0"/>
                    </a:p>
                  </a:txBody>
                  <a:tcPr/>
                </a:tc>
                <a:tc>
                  <a:txBody>
                    <a:bodyPr/>
                    <a:lstStyle/>
                    <a:p>
                      <a:pPr algn="ctr"/>
                      <a:r>
                        <a:rPr lang="en-US" sz="1800" b="1" i="0" u="none" strike="noStrike" kern="1200" dirty="0" smtClean="0">
                          <a:solidFill>
                            <a:srgbClr val="000000"/>
                          </a:solidFill>
                          <a:effectLst/>
                          <a:latin typeface="Calibri" panose="020F0502020204030204" pitchFamily="34" charset="0"/>
                          <a:ea typeface="+mn-ea"/>
                          <a:cs typeface="+mn-cs"/>
                        </a:rPr>
                        <a:t>Haiti</a:t>
                      </a:r>
                      <a:endParaRPr lang="en-US" sz="1800" b="1" i="0" u="none" strike="noStrike" kern="1200" dirty="0">
                        <a:solidFill>
                          <a:srgbClr val="000000"/>
                        </a:solidFill>
                        <a:effectLst/>
                        <a:latin typeface="Calibri" panose="020F0502020204030204" pitchFamily="34" charset="0"/>
                        <a:ea typeface="+mn-ea"/>
                        <a:cs typeface="+mn-cs"/>
                      </a:endParaRPr>
                    </a:p>
                  </a:txBody>
                  <a:tcPr/>
                </a:tc>
              </a:tr>
              <a:tr h="370840">
                <a:tc>
                  <a:txBody>
                    <a:bodyPr/>
                    <a:lstStyle/>
                    <a:p>
                      <a:pPr algn="l" fontAlgn="b"/>
                      <a:r>
                        <a:rPr lang="en-029" sz="1800" b="0" i="0" u="none" strike="noStrike" dirty="0" smtClean="0">
                          <a:solidFill>
                            <a:srgbClr val="000000"/>
                          </a:solidFill>
                          <a:effectLst/>
                          <a:latin typeface="Calibri" panose="020F0502020204030204" pitchFamily="34" charset="0"/>
                        </a:rPr>
                        <a:t>Broadband Development Index (IDBA) </a:t>
                      </a:r>
                      <a:r>
                        <a:rPr lang="en-029" sz="1800" b="0" i="0" u="none" strike="noStrike" dirty="0" smtClean="0">
                          <a:solidFill>
                            <a:srgbClr val="000000"/>
                          </a:solidFill>
                          <a:effectLst/>
                          <a:latin typeface="Calibri" panose="020F0502020204030204" pitchFamily="34" charset="0"/>
                        </a:rPr>
                        <a:t>Rank (Americas)</a:t>
                      </a:r>
                      <a:endParaRPr lang="en-029" sz="18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800" dirty="0" smtClean="0"/>
                        <a:t>1.81</a:t>
                      </a:r>
                      <a:endParaRPr lang="en-US" sz="1800" dirty="0"/>
                    </a:p>
                  </a:txBody>
                  <a:tcPr/>
                </a:tc>
              </a:tr>
              <a:tr h="370840">
                <a:tc>
                  <a:txBody>
                    <a:bodyPr/>
                    <a:lstStyle/>
                    <a:p>
                      <a:pPr algn="l" fontAlgn="b"/>
                      <a:r>
                        <a:rPr lang="en-029" sz="1800" b="0" i="0" u="none" strike="noStrike" dirty="0" smtClean="0">
                          <a:solidFill>
                            <a:srgbClr val="000000"/>
                          </a:solidFill>
                          <a:effectLst/>
                          <a:latin typeface="Calibri" panose="020F0502020204030204" pitchFamily="34" charset="0"/>
                        </a:rPr>
                        <a:t>IDI (2015) </a:t>
                      </a:r>
                      <a:endParaRPr lang="en-029" sz="18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800" dirty="0" smtClean="0"/>
                        <a:t>n/a</a:t>
                      </a:r>
                      <a:endParaRPr lang="en-US" sz="1800" dirty="0"/>
                    </a:p>
                  </a:txBody>
                  <a:tcPr/>
                </a:tc>
              </a:tr>
              <a:tr h="370840">
                <a:tc>
                  <a:txBody>
                    <a:bodyPr/>
                    <a:lstStyle/>
                    <a:p>
                      <a:pPr algn="l" fontAlgn="b"/>
                      <a:r>
                        <a:rPr lang="en-029" sz="1800" u="none" strike="noStrike" dirty="0" smtClean="0">
                          <a:effectLst/>
                        </a:rPr>
                        <a:t>Percentage of Individuals using the internet</a:t>
                      </a:r>
                      <a:endParaRPr lang="en-029" sz="18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800" dirty="0" smtClean="0"/>
                        <a:t>11.4%</a:t>
                      </a:r>
                      <a:endParaRPr lang="en-US" sz="1800" dirty="0"/>
                    </a:p>
                  </a:txBody>
                  <a:tcPr/>
                </a:tc>
              </a:tr>
              <a:tr h="370840">
                <a:tc>
                  <a:txBody>
                    <a:bodyPr/>
                    <a:lstStyle/>
                    <a:p>
                      <a:pPr algn="l" fontAlgn="b"/>
                      <a:r>
                        <a:rPr lang="en-029" sz="1800" b="0" i="0" u="none" strike="noStrike" dirty="0" smtClean="0">
                          <a:solidFill>
                            <a:srgbClr val="000000"/>
                          </a:solidFill>
                          <a:effectLst/>
                          <a:latin typeface="Calibri" panose="020F0502020204030204" pitchFamily="34" charset="0"/>
                        </a:rPr>
                        <a:t>Fixed line Penetration</a:t>
                      </a:r>
                      <a:endParaRPr lang="en-029" sz="18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800" dirty="0" smtClean="0"/>
                        <a:t>0.39%</a:t>
                      </a:r>
                      <a:endParaRPr lang="en-US" sz="1800" dirty="0"/>
                    </a:p>
                  </a:txBody>
                  <a:tcPr/>
                </a:tc>
              </a:tr>
              <a:tr h="370840">
                <a:tc>
                  <a:txBody>
                    <a:bodyPr/>
                    <a:lstStyle/>
                    <a:p>
                      <a:pPr algn="l" fontAlgn="b"/>
                      <a:r>
                        <a:rPr lang="en-029" sz="1800" u="none" strike="noStrike" dirty="0">
                          <a:effectLst/>
                        </a:rPr>
                        <a:t>Fixed Broadband Subscriptions </a:t>
                      </a:r>
                      <a:r>
                        <a:rPr lang="en-029" sz="1800" u="none" strike="noStrike" dirty="0" smtClean="0">
                          <a:effectLst/>
                        </a:rPr>
                        <a:t>per hundred</a:t>
                      </a:r>
                      <a:r>
                        <a:rPr lang="en-029" sz="1800" u="none" strike="noStrike" baseline="0" dirty="0" smtClean="0">
                          <a:effectLst/>
                        </a:rPr>
                        <a:t> </a:t>
                      </a:r>
                      <a:r>
                        <a:rPr lang="en-029" sz="1800" u="none" strike="noStrike" baseline="0" dirty="0" smtClean="0">
                          <a:effectLst/>
                        </a:rPr>
                        <a:t>inhabitant</a:t>
                      </a:r>
                      <a:r>
                        <a:rPr lang="en-029" sz="1800" b="0" i="0" u="none" strike="noStrike" baseline="32000" dirty="0" smtClean="0">
                          <a:solidFill>
                            <a:srgbClr val="000000"/>
                          </a:solidFill>
                          <a:effectLst/>
                          <a:latin typeface="Calibri" panose="020F0502020204030204" pitchFamily="34" charset="0"/>
                        </a:rPr>
                        <a:t>1</a:t>
                      </a:r>
                      <a:endParaRPr lang="en-029" sz="18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800" dirty="0" smtClean="0"/>
                        <a:t>n/a</a:t>
                      </a:r>
                      <a:endParaRPr lang="en-US" sz="1800" dirty="0"/>
                    </a:p>
                  </a:txBody>
                  <a:tcPr/>
                </a:tc>
              </a:tr>
              <a:tr h="370840">
                <a:tc>
                  <a:txBody>
                    <a:bodyPr/>
                    <a:lstStyle/>
                    <a:p>
                      <a:pPr algn="l" fontAlgn="b"/>
                      <a:r>
                        <a:rPr lang="en-029" sz="1800" u="none" strike="noStrike" dirty="0" smtClean="0">
                          <a:effectLst/>
                        </a:rPr>
                        <a:t>Active Mobile </a:t>
                      </a:r>
                      <a:r>
                        <a:rPr lang="en-029" sz="1800" u="none" strike="noStrike" dirty="0">
                          <a:effectLst/>
                        </a:rPr>
                        <a:t>Broadband </a:t>
                      </a:r>
                      <a:r>
                        <a:rPr lang="en-029" sz="1800" u="none" strike="noStrike" dirty="0" smtClean="0">
                          <a:effectLst/>
                        </a:rPr>
                        <a:t>Subscriptions per 100 inhabitants</a:t>
                      </a:r>
                      <a:endParaRPr lang="en-029" sz="18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800" dirty="0" smtClean="0"/>
                        <a:t>0.5%</a:t>
                      </a:r>
                      <a:endParaRPr lang="en-US" sz="1800" dirty="0"/>
                    </a:p>
                  </a:txBody>
                  <a:tcPr/>
                </a:tc>
              </a:tr>
              <a:tr h="370840">
                <a:tc>
                  <a:txBody>
                    <a:bodyPr/>
                    <a:lstStyle/>
                    <a:p>
                      <a:pPr algn="l" fontAlgn="b"/>
                      <a:r>
                        <a:rPr lang="en-029" sz="1800" b="0" i="0" u="none" strike="noStrike" dirty="0" smtClean="0">
                          <a:solidFill>
                            <a:srgbClr val="000000"/>
                          </a:solidFill>
                          <a:effectLst/>
                          <a:latin typeface="Calibri" panose="020F0502020204030204" pitchFamily="34" charset="0"/>
                        </a:rPr>
                        <a:t>Average </a:t>
                      </a:r>
                      <a:r>
                        <a:rPr lang="en-029" sz="1800" b="0" i="0" u="none" strike="noStrike" dirty="0" smtClean="0">
                          <a:solidFill>
                            <a:srgbClr val="000000"/>
                          </a:solidFill>
                          <a:effectLst/>
                          <a:latin typeface="Calibri" panose="020F0502020204030204" pitchFamily="34" charset="0"/>
                        </a:rPr>
                        <a:t>percentage of broadband coverage (not penetration)</a:t>
                      </a:r>
                      <a:r>
                        <a:rPr lang="en-029" sz="1800" b="0" i="0" u="none" strike="noStrike" baseline="0" dirty="0" smtClean="0">
                          <a:solidFill>
                            <a:srgbClr val="000000"/>
                          </a:solidFill>
                          <a:effectLst/>
                          <a:latin typeface="Calibri" panose="020F0502020204030204" pitchFamily="34" charset="0"/>
                        </a:rPr>
                        <a:t> </a:t>
                      </a:r>
                      <a:r>
                        <a:rPr lang="en-029" sz="1800" b="0" i="0" u="none" strike="noStrike" baseline="0" dirty="0" smtClean="0">
                          <a:solidFill>
                            <a:srgbClr val="000000"/>
                          </a:solidFill>
                          <a:effectLst/>
                          <a:latin typeface="Calibri" panose="020F0502020204030204" pitchFamily="34" charset="0"/>
                        </a:rPr>
                        <a:t>– BIIPAC Component </a:t>
                      </a:r>
                      <a:r>
                        <a:rPr lang="en-029" sz="1800" b="0" i="0" u="none" strike="noStrike" baseline="0" dirty="0" smtClean="0">
                          <a:solidFill>
                            <a:srgbClr val="000000"/>
                          </a:solidFill>
                          <a:effectLst/>
                          <a:latin typeface="Calibri" panose="020F0502020204030204" pitchFamily="34" charset="0"/>
                        </a:rPr>
                        <a:t>1</a:t>
                      </a:r>
                      <a:r>
                        <a:rPr lang="en-029" sz="1800" b="0" i="0" u="none" strike="noStrike" baseline="32000" dirty="0" smtClean="0">
                          <a:solidFill>
                            <a:srgbClr val="000000"/>
                          </a:solidFill>
                          <a:effectLst/>
                          <a:latin typeface="Calibri" panose="020F0502020204030204" pitchFamily="34" charset="0"/>
                        </a:rPr>
                        <a:t>2</a:t>
                      </a:r>
                      <a:r>
                        <a:rPr lang="en-029" sz="1800" b="0" i="0" u="none" strike="noStrike" baseline="0" dirty="0" smtClean="0">
                          <a:solidFill>
                            <a:srgbClr val="000000"/>
                          </a:solidFill>
                          <a:effectLst/>
                          <a:latin typeface="Calibri" panose="020F0502020204030204" pitchFamily="34" charset="0"/>
                        </a:rPr>
                        <a:t> </a:t>
                      </a:r>
                      <a:endParaRPr lang="en-029" sz="18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sz="1800" dirty="0" smtClean="0"/>
                        <a:t>52.6%</a:t>
                      </a:r>
                      <a:endParaRPr lang="en-US" sz="1800" dirty="0"/>
                    </a:p>
                  </a:txBody>
                  <a:tcPr/>
                </a:tc>
              </a:tr>
            </a:tbl>
          </a:graphicData>
        </a:graphic>
      </p:graphicFrame>
      <p:sp>
        <p:nvSpPr>
          <p:cNvPr id="5" name="TextBox 4"/>
          <p:cNvSpPr txBox="1"/>
          <p:nvPr/>
        </p:nvSpPr>
        <p:spPr>
          <a:xfrm>
            <a:off x="1097280" y="5702300"/>
            <a:ext cx="9563100" cy="523220"/>
          </a:xfrm>
          <a:prstGeom prst="rect">
            <a:avLst/>
          </a:prstGeom>
          <a:noFill/>
        </p:spPr>
        <p:txBody>
          <a:bodyPr wrap="square" rtlCol="0">
            <a:spAutoFit/>
          </a:bodyPr>
          <a:lstStyle/>
          <a:p>
            <a:r>
              <a:rPr lang="en-US" sz="1400" dirty="0" smtClean="0"/>
              <a:t>1. </a:t>
            </a:r>
            <a:r>
              <a:rPr lang="en-029" sz="1400" dirty="0"/>
              <a:t>R</a:t>
            </a:r>
            <a:r>
              <a:rPr lang="en-029" sz="1400" dirty="0" smtClean="0"/>
              <a:t>ecent </a:t>
            </a:r>
            <a:r>
              <a:rPr lang="en-029" sz="1400" dirty="0"/>
              <a:t>deployments of FTTH/FTTB </a:t>
            </a:r>
            <a:r>
              <a:rPr lang="en-029" sz="1400" dirty="0" err="1"/>
              <a:t>Natcom</a:t>
            </a:r>
            <a:r>
              <a:rPr lang="en-029" sz="1400" dirty="0"/>
              <a:t> and </a:t>
            </a:r>
            <a:r>
              <a:rPr lang="en-029" sz="1400" dirty="0" err="1"/>
              <a:t>Digicel</a:t>
            </a:r>
            <a:r>
              <a:rPr lang="en-029" sz="1400" dirty="0"/>
              <a:t> not recorded</a:t>
            </a:r>
            <a:endParaRPr lang="en-US" sz="1400" dirty="0"/>
          </a:p>
          <a:p>
            <a:r>
              <a:rPr lang="en-US" sz="1400" dirty="0" smtClean="0"/>
              <a:t>2. Due </a:t>
            </a:r>
            <a:r>
              <a:rPr lang="en-US" sz="1400" dirty="0"/>
              <a:t>to the lack of broadband </a:t>
            </a:r>
            <a:r>
              <a:rPr lang="en-US" sz="1400" dirty="0" smtClean="0"/>
              <a:t>penetration data for Haiti </a:t>
            </a:r>
            <a:r>
              <a:rPr lang="en-US" sz="1400" dirty="0"/>
              <a:t>Mobile Broadband </a:t>
            </a:r>
            <a:r>
              <a:rPr lang="en-US" sz="1400" dirty="0" smtClean="0"/>
              <a:t>coverage was the variable </a:t>
            </a:r>
            <a:r>
              <a:rPr lang="en-US" sz="1400" dirty="0"/>
              <a:t>chosen</a:t>
            </a:r>
            <a:endParaRPr lang="en-US" sz="1400" dirty="0"/>
          </a:p>
        </p:txBody>
      </p:sp>
    </p:spTree>
    <p:extLst>
      <p:ext uri="{BB962C8B-B14F-4D97-AF65-F5344CB8AC3E}">
        <p14:creationId xmlns:p14="http://schemas.microsoft.com/office/powerpoint/2010/main" val="31482815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p:txBody>
          <a:bodyPr/>
          <a:lstStyle/>
          <a:p>
            <a:r>
              <a:rPr lang="en-US" dirty="0"/>
              <a:t>Use of the internet is </a:t>
            </a:r>
            <a:r>
              <a:rPr lang="en-US" dirty="0" smtClean="0"/>
              <a:t>steadily </a:t>
            </a:r>
            <a:r>
              <a:rPr lang="en-US" dirty="0"/>
              <a:t>rising – growing from 0.23% in 2000 to 11.4% in 2014</a:t>
            </a:r>
          </a:p>
          <a:p>
            <a:r>
              <a:rPr lang="en-US" dirty="0" smtClean="0"/>
              <a:t>Mobile penetrations is one of the lowest in </a:t>
            </a:r>
            <a:r>
              <a:rPr lang="en-US" dirty="0"/>
              <a:t>the </a:t>
            </a:r>
            <a:r>
              <a:rPr lang="en-US" dirty="0" smtClean="0"/>
              <a:t>region</a:t>
            </a:r>
          </a:p>
          <a:p>
            <a:r>
              <a:rPr lang="en-US" dirty="0" smtClean="0"/>
              <a:t>Notwithstanding relatively low mobile penetrations, penetration has been increasing year on year – growing from 0.64% in 2000 to 69.4% in 2013</a:t>
            </a:r>
          </a:p>
          <a:p>
            <a:r>
              <a:rPr lang="en-US" dirty="0"/>
              <a:t>Haiti has one of the lowest fixed line penetrations in the world – remains below 1% - with little demonstration of growth</a:t>
            </a:r>
          </a:p>
          <a:p>
            <a:r>
              <a:rPr lang="en-US" dirty="0" smtClean="0"/>
              <a:t>Haiti has the lowest IDBA in the Caribbean and ranks last in the Americas and Caribbean regions</a:t>
            </a:r>
            <a:endParaRPr lang="en-US" dirty="0"/>
          </a:p>
        </p:txBody>
      </p:sp>
    </p:spTree>
    <p:extLst>
      <p:ext uri="{BB962C8B-B14F-4D97-AF65-F5344CB8AC3E}">
        <p14:creationId xmlns:p14="http://schemas.microsoft.com/office/powerpoint/2010/main" val="4423820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&amp; Access</a:t>
            </a:r>
            <a:endParaRPr lang="en-US" dirty="0"/>
          </a:p>
        </p:txBody>
      </p:sp>
      <p:sp>
        <p:nvSpPr>
          <p:cNvPr id="3" name="Content Placeholder 2"/>
          <p:cNvSpPr>
            <a:spLocks noGrp="1"/>
          </p:cNvSpPr>
          <p:nvPr>
            <p:ph idx="1"/>
          </p:nvPr>
        </p:nvSpPr>
        <p:spPr>
          <a:xfrm>
            <a:off x="1097280" y="1845733"/>
            <a:ext cx="10058400" cy="4336405"/>
          </a:xfrm>
        </p:spPr>
        <p:txBody>
          <a:bodyPr>
            <a:normAutofit fontScale="92500" lnSpcReduction="10000"/>
          </a:bodyPr>
          <a:lstStyle/>
          <a:p>
            <a:pPr lvl="0"/>
            <a:r>
              <a:rPr lang="en-US" dirty="0"/>
              <a:t>A major challenge </a:t>
            </a:r>
            <a:r>
              <a:rPr lang="en-US" dirty="0"/>
              <a:t>faced </a:t>
            </a:r>
            <a:r>
              <a:rPr lang="en-US" dirty="0"/>
              <a:t>by Haiti is the destruction by most of its infrastructure by the earthquake in 2011 </a:t>
            </a:r>
            <a:endParaRPr lang="en-US" dirty="0"/>
          </a:p>
          <a:p>
            <a:pPr lvl="0"/>
            <a:r>
              <a:rPr lang="en-US" dirty="0"/>
              <a:t>Since </a:t>
            </a:r>
            <a:r>
              <a:rPr lang="en-US" dirty="0"/>
              <a:t>then </a:t>
            </a:r>
            <a:r>
              <a:rPr lang="en-US" dirty="0"/>
              <a:t>they have been undergoing </a:t>
            </a:r>
            <a:r>
              <a:rPr lang="en-US" dirty="0"/>
              <a:t>much needed </a:t>
            </a:r>
            <a:r>
              <a:rPr lang="en-US" dirty="0"/>
              <a:t>restructuring with a number of projects</a:t>
            </a:r>
          </a:p>
          <a:p>
            <a:pPr lvl="0"/>
            <a:r>
              <a:rPr lang="en-US" dirty="0"/>
              <a:t>Examples of these projects in </a:t>
            </a:r>
            <a:r>
              <a:rPr lang="en-US" dirty="0"/>
              <a:t>2012, </a:t>
            </a:r>
            <a:r>
              <a:rPr lang="en-US" dirty="0"/>
              <a:t>saw 40 </a:t>
            </a:r>
            <a:r>
              <a:rPr lang="en-US" dirty="0"/>
              <a:t>ICT labs in rural school </a:t>
            </a:r>
            <a:r>
              <a:rPr lang="en-US" dirty="0"/>
              <a:t>deployed</a:t>
            </a:r>
            <a:r>
              <a:rPr lang="en-US" dirty="0"/>
              <a:t>. Additionally, a new </a:t>
            </a:r>
            <a:r>
              <a:rPr lang="en-US" dirty="0"/>
              <a:t>core rural </a:t>
            </a:r>
            <a:r>
              <a:rPr lang="en-US" dirty="0"/>
              <a:t>network is being built under the “Haiti Rural Initiative”, delivering access </a:t>
            </a:r>
            <a:r>
              <a:rPr lang="en-US" dirty="0"/>
              <a:t>to 6 </a:t>
            </a:r>
            <a:r>
              <a:rPr lang="en-US" dirty="0"/>
              <a:t>key rural regions. (Marin J. </a:t>
            </a:r>
            <a:r>
              <a:rPr lang="en-US" dirty="0"/>
              <a:t>, IADB: Haiti Internet and Broadband Connectivity Report, 2015</a:t>
            </a:r>
            <a:r>
              <a:rPr lang="en-US" dirty="0" smtClean="0"/>
              <a:t>)</a:t>
            </a:r>
          </a:p>
          <a:p>
            <a:pPr lvl="0"/>
            <a:r>
              <a:rPr lang="en-US" dirty="0" smtClean="0"/>
              <a:t>Projects such as this would have contributed to the increase in individuals using internet</a:t>
            </a:r>
            <a:endParaRPr lang="en-US" dirty="0"/>
          </a:p>
          <a:p>
            <a:pPr lvl="0"/>
            <a:r>
              <a:rPr lang="en-029" dirty="0"/>
              <a:t>The broadband and mobile markets are liberalized</a:t>
            </a:r>
          </a:p>
          <a:p>
            <a:pPr lvl="1"/>
            <a:r>
              <a:rPr lang="en-029" sz="2000" dirty="0"/>
              <a:t>There </a:t>
            </a:r>
            <a:r>
              <a:rPr lang="en-029" sz="2000" dirty="0"/>
              <a:t>are Five ISP broadband </a:t>
            </a:r>
            <a:r>
              <a:rPr lang="en-029" sz="2000" dirty="0"/>
              <a:t>providers</a:t>
            </a:r>
          </a:p>
          <a:p>
            <a:pPr lvl="1"/>
            <a:r>
              <a:rPr lang="en-029" sz="2000" dirty="0"/>
              <a:t>Two </a:t>
            </a:r>
            <a:r>
              <a:rPr lang="en-029" sz="2000" dirty="0"/>
              <a:t>mobile operators: DIGICEL and NATCOM with a penetration of 69% and 4% Respectively</a:t>
            </a:r>
            <a:endParaRPr lang="en-US" sz="2000" dirty="0"/>
          </a:p>
          <a:p>
            <a:r>
              <a:rPr lang="en-029" sz="2100" dirty="0"/>
              <a:t>The voice fixed network is a monopoly of the NATCOM -  Fixed Penetration 0.39% in </a:t>
            </a:r>
            <a:r>
              <a:rPr lang="en-029" sz="2100" dirty="0"/>
              <a:t>2014</a:t>
            </a:r>
          </a:p>
          <a:p>
            <a:r>
              <a:rPr lang="en-029" sz="2100" dirty="0"/>
              <a:t>Low fixed network penetration can be countered by </a:t>
            </a:r>
            <a:r>
              <a:rPr lang="en-US" sz="2100" dirty="0"/>
              <a:t>new HSPA mobile Internet services, launched by </a:t>
            </a:r>
            <a:r>
              <a:rPr lang="en-US" sz="2100" dirty="0" err="1"/>
              <a:t>Digicel</a:t>
            </a:r>
            <a:r>
              <a:rPr lang="en-US" sz="2100" dirty="0"/>
              <a:t> in 2013</a:t>
            </a:r>
          </a:p>
        </p:txBody>
      </p:sp>
    </p:spTree>
    <p:extLst>
      <p:ext uri="{BB962C8B-B14F-4D97-AF65-F5344CB8AC3E}">
        <p14:creationId xmlns:p14="http://schemas.microsoft.com/office/powerpoint/2010/main" val="9184034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&amp; Access</a:t>
            </a:r>
          </a:p>
        </p:txBody>
      </p:sp>
      <p:sp>
        <p:nvSpPr>
          <p:cNvPr id="3" name="Content Placeholder 2"/>
          <p:cNvSpPr>
            <a:spLocks noGrp="1"/>
          </p:cNvSpPr>
          <p:nvPr>
            <p:ph idx="1"/>
          </p:nvPr>
        </p:nvSpPr>
        <p:spPr/>
        <p:txBody>
          <a:bodyPr/>
          <a:lstStyle/>
          <a:p>
            <a:r>
              <a:rPr lang="en-029" dirty="0"/>
              <a:t>With the relatively high growth in mobile subscriptions and slow growth in fixed network, the growth path for broadband is </a:t>
            </a:r>
            <a:r>
              <a:rPr lang="en-029" dirty="0" smtClean="0"/>
              <a:t>mobile</a:t>
            </a:r>
          </a:p>
          <a:p>
            <a:r>
              <a:rPr lang="en-029" dirty="0"/>
              <a:t>W</a:t>
            </a:r>
            <a:r>
              <a:rPr lang="en-029" dirty="0" smtClean="0"/>
              <a:t>ireless </a:t>
            </a:r>
            <a:r>
              <a:rPr lang="en-029" dirty="0"/>
              <a:t>broadband coverage, should be promoted as the cheapest broadband infrastructure through the combination of different technologies</a:t>
            </a:r>
          </a:p>
          <a:p>
            <a:r>
              <a:rPr lang="en-029" dirty="0"/>
              <a:t>Haiti has the 2nd highest broadband pricing in the Caribbean - subscription </a:t>
            </a:r>
            <a:r>
              <a:rPr lang="en-029" dirty="0"/>
              <a:t>to fix broadband services starts at around US$45 per month </a:t>
            </a:r>
            <a:r>
              <a:rPr lang="en-029" dirty="0"/>
              <a:t>-  </a:t>
            </a:r>
            <a:r>
              <a:rPr lang="en-029" dirty="0"/>
              <a:t>that means a 66% of GNP per capita. </a:t>
            </a:r>
            <a:endParaRPr lang="en-US" dirty="0"/>
          </a:p>
          <a:p>
            <a:r>
              <a:rPr lang="en-US" dirty="0"/>
              <a:t>There is a considerable gap between departments regarding broadband coverage  </a:t>
            </a:r>
          </a:p>
          <a:p>
            <a:r>
              <a:rPr lang="en-US" dirty="0"/>
              <a:t>Only 20% of Haiti departments have a broadband coverage higher than 50%</a:t>
            </a:r>
          </a:p>
          <a:p>
            <a:endParaRPr lang="en-US" dirty="0"/>
          </a:p>
          <a:p>
            <a:endParaRPr lang="en-US" dirty="0"/>
          </a:p>
        </p:txBody>
      </p:sp>
    </p:spTree>
    <p:extLst>
      <p:ext uri="{BB962C8B-B14F-4D97-AF65-F5344CB8AC3E}">
        <p14:creationId xmlns:p14="http://schemas.microsoft.com/office/powerpoint/2010/main" val="54380887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Average Percentage of Broadband Coverage</a:t>
            </a:r>
            <a:endParaRPr lang="en-US" dirty="0">
              <a:solidFill>
                <a:schemeClr val="tx1"/>
              </a:solidFill>
            </a:endParaRPr>
          </a:p>
        </p:txBody>
      </p:sp>
      <p:pic>
        <p:nvPicPr>
          <p:cNvPr id="5" name="Content Placeholder 4"/>
          <p:cNvPicPr>
            <a:picLocks noGrp="1" noChangeAspect="1"/>
          </p:cNvPicPr>
          <p:nvPr>
            <p:ph idx="1"/>
          </p:nvPr>
        </p:nvPicPr>
        <p:blipFill>
          <a:blip r:embed="rId2"/>
          <a:stretch>
            <a:fillRect/>
          </a:stretch>
        </p:blipFill>
        <p:spPr>
          <a:xfrm>
            <a:off x="5796099" y="1189038"/>
            <a:ext cx="5601259" cy="4585597"/>
          </a:xfrm>
          <a:prstGeom prst="rect">
            <a:avLst/>
          </a:prstGeom>
        </p:spPr>
      </p:pic>
      <p:sp>
        <p:nvSpPr>
          <p:cNvPr id="4" name="Text Placeholder 3"/>
          <p:cNvSpPr>
            <a:spLocks noGrp="1"/>
          </p:cNvSpPr>
          <p:nvPr>
            <p:ph type="body" sz="half" idx="2"/>
          </p:nvPr>
        </p:nvSpPr>
        <p:spPr/>
        <p:txBody>
          <a:bodyPr/>
          <a:lstStyle/>
          <a:p>
            <a:r>
              <a:rPr lang="en-US" sz="1600" dirty="0">
                <a:solidFill>
                  <a:schemeClr val="tx1"/>
                </a:solidFill>
              </a:rPr>
              <a:t>Source: IDB Broadband ICT Diagnosis and Infrastructure Map, J. Marin, </a:t>
            </a:r>
            <a:r>
              <a:rPr lang="en-US" sz="1600" dirty="0" smtClean="0">
                <a:solidFill>
                  <a:schemeClr val="tx1"/>
                </a:solidFill>
              </a:rPr>
              <a:t>2014</a:t>
            </a:r>
            <a:endParaRPr lang="en-US" sz="1600" dirty="0">
              <a:solidFill>
                <a:schemeClr val="tx1"/>
              </a:solidFill>
            </a:endParaRPr>
          </a:p>
          <a:p>
            <a:endParaRPr lang="en-US" dirty="0"/>
          </a:p>
        </p:txBody>
      </p:sp>
    </p:spTree>
    <p:extLst>
      <p:ext uri="{BB962C8B-B14F-4D97-AF65-F5344CB8AC3E}">
        <p14:creationId xmlns:p14="http://schemas.microsoft.com/office/powerpoint/2010/main" val="295216644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Environment</a:t>
            </a:r>
          </a:p>
        </p:txBody>
      </p:sp>
      <p:sp>
        <p:nvSpPr>
          <p:cNvPr id="3" name="Content Placeholder 2"/>
          <p:cNvSpPr>
            <a:spLocks noGrp="1"/>
          </p:cNvSpPr>
          <p:nvPr>
            <p:ph idx="1"/>
          </p:nvPr>
        </p:nvSpPr>
        <p:spPr>
          <a:xfrm>
            <a:off x="1097280" y="1845734"/>
            <a:ext cx="10058400" cy="4435796"/>
          </a:xfrm>
        </p:spPr>
        <p:txBody>
          <a:bodyPr>
            <a:normAutofit/>
          </a:bodyPr>
          <a:lstStyle/>
          <a:p>
            <a:r>
              <a:rPr lang="en-029" dirty="0" smtClean="0"/>
              <a:t>The telecommunications legislation was dated and a </a:t>
            </a:r>
            <a:r>
              <a:rPr lang="en-029" dirty="0"/>
              <a:t>new draft act was prepared by the government in 2012, but unfortunately the process for parliamentary approval and enactment was not </a:t>
            </a:r>
            <a:r>
              <a:rPr lang="en-029" dirty="0" smtClean="0"/>
              <a:t>completed</a:t>
            </a:r>
          </a:p>
          <a:p>
            <a:r>
              <a:rPr lang="en-029" dirty="0" smtClean="0"/>
              <a:t>In addition to the revised Act legislative provisions needed to </a:t>
            </a:r>
            <a:r>
              <a:rPr lang="en-029" dirty="0"/>
              <a:t>make provisions </a:t>
            </a:r>
            <a:endParaRPr lang="en-029" dirty="0" smtClean="0"/>
          </a:p>
          <a:p>
            <a:pPr lvl="1"/>
            <a:r>
              <a:rPr lang="en-029" dirty="0" smtClean="0"/>
              <a:t>for </a:t>
            </a:r>
            <a:r>
              <a:rPr lang="en-029" dirty="0"/>
              <a:t>the uptake of the e-government such as, laws on electronic transactions, access to public information, privacy and data </a:t>
            </a:r>
            <a:r>
              <a:rPr lang="en-029" dirty="0" smtClean="0"/>
              <a:t>protection </a:t>
            </a:r>
          </a:p>
          <a:p>
            <a:pPr lvl="1"/>
            <a:r>
              <a:rPr lang="en-029" dirty="0" smtClean="0"/>
              <a:t>For regulations </a:t>
            </a:r>
            <a:r>
              <a:rPr lang="en-029" dirty="0"/>
              <a:t>on the different aspects highlighted by the component 2 consultant, relative to </a:t>
            </a:r>
            <a:r>
              <a:rPr lang="en-US" dirty="0"/>
              <a:t>Interconnection &amp; Access, Operator &amp; </a:t>
            </a:r>
            <a:r>
              <a:rPr lang="en-029" dirty="0"/>
              <a:t>Services Licensing, Consumer Protection &amp; Quality Standards, and the Broadband Spectrum </a:t>
            </a:r>
            <a:r>
              <a:rPr lang="en-029" dirty="0" smtClean="0"/>
              <a:t>Management</a:t>
            </a:r>
          </a:p>
          <a:p>
            <a:r>
              <a:rPr lang="en-US" dirty="0" smtClean="0"/>
              <a:t>Under </a:t>
            </a:r>
            <a:r>
              <a:rPr lang="en-US" i="1" dirty="0" smtClean="0"/>
              <a:t>Strategic </a:t>
            </a:r>
            <a:r>
              <a:rPr lang="en-US" i="1" dirty="0"/>
              <a:t>plan for the development of Haiti: An Emerging Country in </a:t>
            </a:r>
            <a:r>
              <a:rPr lang="en-US" i="1" dirty="0" smtClean="0"/>
              <a:t>2030</a:t>
            </a:r>
            <a:r>
              <a:rPr lang="en-US" dirty="0" smtClean="0"/>
              <a:t> </a:t>
            </a:r>
            <a:r>
              <a:rPr lang="en-US" dirty="0"/>
              <a:t>a number of projects have been undertaken by the Government towards restoration of the </a:t>
            </a:r>
            <a:r>
              <a:rPr lang="en-US" dirty="0" smtClean="0"/>
              <a:t>infrastructure</a:t>
            </a:r>
            <a:endParaRPr lang="en-US" dirty="0"/>
          </a:p>
          <a:p>
            <a:endParaRPr lang="en-US" dirty="0"/>
          </a:p>
        </p:txBody>
      </p:sp>
    </p:spTree>
    <p:extLst>
      <p:ext uri="{BB962C8B-B14F-4D97-AF65-F5344CB8AC3E}">
        <p14:creationId xmlns:p14="http://schemas.microsoft.com/office/powerpoint/2010/main" val="4047728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10423</TotalTime>
  <Words>13936</Words>
  <Application>Microsoft Office PowerPoint</Application>
  <PresentationFormat>Widescreen</PresentationFormat>
  <Paragraphs>1156</Paragraphs>
  <Slides>128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128</vt:i4>
      </vt:variant>
    </vt:vector>
  </HeadingPairs>
  <TitlesOfParts>
    <vt:vector size="135" baseType="lpstr">
      <vt:lpstr>Arial</vt:lpstr>
      <vt:lpstr>Calibri</vt:lpstr>
      <vt:lpstr>Calibri Light</vt:lpstr>
      <vt:lpstr>Times New Roman</vt:lpstr>
      <vt:lpstr>Trebuchet MS</vt:lpstr>
      <vt:lpstr>Wingdings</vt:lpstr>
      <vt:lpstr>Retrospect</vt:lpstr>
      <vt:lpstr>Consolidation of Summary of Findings and Recommendations of the Four Components of BIIPAC  </vt:lpstr>
      <vt:lpstr>Introduction</vt:lpstr>
      <vt:lpstr>BIIPAC: THE PROJECT</vt:lpstr>
      <vt:lpstr>Potential of Broadband</vt:lpstr>
      <vt:lpstr>Potential of Broadband</vt:lpstr>
      <vt:lpstr>Barriers to Broadband Expansion</vt:lpstr>
      <vt:lpstr>BIIPAC Project</vt:lpstr>
      <vt:lpstr>BIIPAC Project</vt:lpstr>
      <vt:lpstr>BIIPAC Project</vt:lpstr>
      <vt:lpstr>BARBADOS</vt:lpstr>
      <vt:lpstr>Metrics</vt:lpstr>
      <vt:lpstr>Performance</vt:lpstr>
      <vt:lpstr>Infrastructure &amp; Access5</vt:lpstr>
      <vt:lpstr>Broadband Distribution per Parish</vt:lpstr>
      <vt:lpstr>Infrastructure &amp; Access</vt:lpstr>
      <vt:lpstr>Infrastructure &amp; Access</vt:lpstr>
      <vt:lpstr>Enabling Environment6</vt:lpstr>
      <vt:lpstr>Enabling Environment – multiple actors</vt:lpstr>
      <vt:lpstr>Enabling Environment</vt:lpstr>
      <vt:lpstr>Enabling Environment </vt:lpstr>
      <vt:lpstr>Enabling Environment</vt:lpstr>
      <vt:lpstr>Resource Needs for NBP</vt:lpstr>
      <vt:lpstr>PowerPoint Presentation</vt:lpstr>
      <vt:lpstr>Key BIIPAC Recommendations</vt:lpstr>
      <vt:lpstr>Key BIIPAC Recommendations</vt:lpstr>
      <vt:lpstr>Key BIIPAC Recommendations</vt:lpstr>
      <vt:lpstr>BELIZE</vt:lpstr>
      <vt:lpstr>Metrics</vt:lpstr>
      <vt:lpstr>Performance</vt:lpstr>
      <vt:lpstr>Infrastructure &amp; Access</vt:lpstr>
      <vt:lpstr>Infrastructure &amp; Access</vt:lpstr>
      <vt:lpstr>Infrastructure &amp; Access</vt:lpstr>
      <vt:lpstr>Enabling Environment</vt:lpstr>
      <vt:lpstr>Enabling Environment</vt:lpstr>
      <vt:lpstr>Resource Needs for NBP</vt:lpstr>
      <vt:lpstr>PowerPoint Presentation</vt:lpstr>
      <vt:lpstr>Key BIIPAC Recommendations</vt:lpstr>
      <vt:lpstr>Key BIIPAC Recommendations</vt:lpstr>
      <vt:lpstr>JAMAICA </vt:lpstr>
      <vt:lpstr>Metrics</vt:lpstr>
      <vt:lpstr>Performance</vt:lpstr>
      <vt:lpstr>Infrastructure &amp; Access</vt:lpstr>
      <vt:lpstr>Broadband Penetration by Parish</vt:lpstr>
      <vt:lpstr>Infrastructure &amp; Access</vt:lpstr>
      <vt:lpstr>Enabling Environment</vt:lpstr>
      <vt:lpstr>Enabling Environment</vt:lpstr>
      <vt:lpstr>Enabling Environment</vt:lpstr>
      <vt:lpstr>Enabling Environment</vt:lpstr>
      <vt:lpstr>Resource Needs for NBP</vt:lpstr>
      <vt:lpstr>PowerPoint Presentation</vt:lpstr>
      <vt:lpstr>Key BIIPAC Recommendations</vt:lpstr>
      <vt:lpstr>Key BIIPAC Recommendations</vt:lpstr>
      <vt:lpstr>    TRINIDAD &amp; TOBAGO</vt:lpstr>
      <vt:lpstr>Metrics </vt:lpstr>
      <vt:lpstr>Performance</vt:lpstr>
      <vt:lpstr>Infrastructure &amp; Access</vt:lpstr>
      <vt:lpstr>Infrastructure &amp; Access</vt:lpstr>
      <vt:lpstr>Broadband Penetration by Regional Corporation</vt:lpstr>
      <vt:lpstr>Enabling Environment</vt:lpstr>
      <vt:lpstr>Enabling Environment</vt:lpstr>
      <vt:lpstr>Enabling Environment</vt:lpstr>
      <vt:lpstr>Resource Needs for NBP</vt:lpstr>
      <vt:lpstr>PowerPoint Presentation</vt:lpstr>
      <vt:lpstr>Key BIIPAC Recommendations</vt:lpstr>
      <vt:lpstr>Key BIIPAC Recommendations</vt:lpstr>
      <vt:lpstr>Dominican Republic (DR)</vt:lpstr>
      <vt:lpstr>Metrics</vt:lpstr>
      <vt:lpstr>Performance</vt:lpstr>
      <vt:lpstr>Infrastructure &amp; Access</vt:lpstr>
      <vt:lpstr>Infrastructure &amp; Access</vt:lpstr>
      <vt:lpstr>Infrastructure &amp; Access</vt:lpstr>
      <vt:lpstr>Enabling Environment</vt:lpstr>
      <vt:lpstr>Enabling Environment</vt:lpstr>
      <vt:lpstr>Resource Needs for NBP</vt:lpstr>
      <vt:lpstr>PowerPoint Presentation</vt:lpstr>
      <vt:lpstr>Key BIIPAC Recommendations</vt:lpstr>
      <vt:lpstr>Key BIIPAC Recommendations</vt:lpstr>
      <vt:lpstr>Key BIIPAC Recommendations</vt:lpstr>
      <vt:lpstr>Key BIIPAC Recommendations</vt:lpstr>
      <vt:lpstr>Guyana</vt:lpstr>
      <vt:lpstr>Metrics</vt:lpstr>
      <vt:lpstr>Performance</vt:lpstr>
      <vt:lpstr>Infrastructure &amp; Access</vt:lpstr>
      <vt:lpstr>Infrastructure &amp; Access</vt:lpstr>
      <vt:lpstr>Enabling Environment</vt:lpstr>
      <vt:lpstr>Enabling Environment</vt:lpstr>
      <vt:lpstr>Enabling Environment</vt:lpstr>
      <vt:lpstr>Resource Needs for NBP</vt:lpstr>
      <vt:lpstr>PowerPoint Presentation</vt:lpstr>
      <vt:lpstr>Key BIIPAC Recommendations</vt:lpstr>
      <vt:lpstr>Key BIIPAC Recommendations</vt:lpstr>
      <vt:lpstr>Key BIIPAC Recommendations</vt:lpstr>
      <vt:lpstr>Haiti</vt:lpstr>
      <vt:lpstr>Metrics</vt:lpstr>
      <vt:lpstr>Performance</vt:lpstr>
      <vt:lpstr>Infrastructure &amp; Access</vt:lpstr>
      <vt:lpstr>Infrastructure &amp; Access</vt:lpstr>
      <vt:lpstr>Average Percentage of Broadband Coverage</vt:lpstr>
      <vt:lpstr>Enabling Environment</vt:lpstr>
      <vt:lpstr>Enabling Environment</vt:lpstr>
      <vt:lpstr>Resource Needs for NBP</vt:lpstr>
      <vt:lpstr>PowerPoint Presentation</vt:lpstr>
      <vt:lpstr>Key BIIPAC Recommendations</vt:lpstr>
      <vt:lpstr>Key BIIPAC Recommendations</vt:lpstr>
      <vt:lpstr>Key BIIPAC Recommendations</vt:lpstr>
      <vt:lpstr>Suriname</vt:lpstr>
      <vt:lpstr>Metrics</vt:lpstr>
      <vt:lpstr>Performance</vt:lpstr>
      <vt:lpstr>Infrastructure &amp; Access</vt:lpstr>
      <vt:lpstr>Average Percentage of Broadband Penetration</vt:lpstr>
      <vt:lpstr>Enabling Environment</vt:lpstr>
      <vt:lpstr>Enabling Environment</vt:lpstr>
      <vt:lpstr>Resource Needs for NBP</vt:lpstr>
      <vt:lpstr>PowerPoint Presentation</vt:lpstr>
      <vt:lpstr>Key BIIPAC Recommendations</vt:lpstr>
      <vt:lpstr>Key BIIPAC Recommendations</vt:lpstr>
      <vt:lpstr>Key BIIPAC Recommendations</vt:lpstr>
      <vt:lpstr>Regional Cooperation</vt:lpstr>
      <vt:lpstr>Regional Cooperation</vt:lpstr>
      <vt:lpstr>Regional Cooperation</vt:lpstr>
      <vt:lpstr>Regional Cooperation</vt:lpstr>
      <vt:lpstr>Proposal for a Caribbean Broadband Support Programme</vt:lpstr>
      <vt:lpstr>Caribbean Broadband Support Programme</vt:lpstr>
      <vt:lpstr>Caribbean Broadband Support Programme</vt:lpstr>
      <vt:lpstr>Results or Monitoring Indicators</vt:lpstr>
      <vt:lpstr>Results or Monitoring Indicators</vt:lpstr>
      <vt:lpstr>After BIIPAC….</vt:lpstr>
      <vt:lpstr>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Consolidation of Summary of Findings and Recommendations of the Four Components of BIIPAC</dc:title>
  <dc:creator>claire haynes</dc:creator>
  <cp:lastModifiedBy>claire haynes</cp:lastModifiedBy>
  <cp:revision>372</cp:revision>
  <dcterms:created xsi:type="dcterms:W3CDTF">2016-08-09T16:00:09Z</dcterms:created>
  <dcterms:modified xsi:type="dcterms:W3CDTF">2016-08-16T22:26:00Z</dcterms:modified>
</cp:coreProperties>
</file>