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1" r:id="rId5"/>
    <p:sldId id="289" r:id="rId6"/>
    <p:sldId id="305" r:id="rId7"/>
    <p:sldId id="323" r:id="rId8"/>
    <p:sldId id="298" r:id="rId9"/>
    <p:sldId id="324" r:id="rId10"/>
    <p:sldId id="280" r:id="rId11"/>
    <p:sldId id="284" r:id="rId12"/>
    <p:sldId id="321"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ni Leal" initials="ML" lastIdx="1" clrIdx="0">
    <p:extLst>
      <p:ext uri="{19B8F6BF-5375-455C-9EA6-DF929625EA0E}">
        <p15:presenceInfo xmlns:p15="http://schemas.microsoft.com/office/powerpoint/2012/main" userId="S::mleal@belizetelemedia.net::af1a7e65-e895-4164-a68d-9706ad565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67" autoAdjust="0"/>
  </p:normalViewPr>
  <p:slideViewPr>
    <p:cSldViewPr snapToGrid="0">
      <p:cViewPr>
        <p:scale>
          <a:sx n="104" d="100"/>
          <a:sy n="104" d="100"/>
        </p:scale>
        <p:origin x="7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1704-11DD-45C0-BA7F-5EEF7D84E8FB}"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61435-7B85-44E4-AB42-EB68E62C1AA8}" type="slidenum">
              <a:rPr lang="en-US" smtClean="0"/>
              <a:t>‹#›</a:t>
            </a:fld>
            <a:endParaRPr lang="en-US"/>
          </a:p>
        </p:txBody>
      </p:sp>
    </p:spTree>
    <p:extLst>
      <p:ext uri="{BB962C8B-B14F-4D97-AF65-F5344CB8AC3E}">
        <p14:creationId xmlns:p14="http://schemas.microsoft.com/office/powerpoint/2010/main" val="357444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country has increased their overall bandwidth speeds by more than 200% in the last 2 years?</a:t>
            </a:r>
          </a:p>
          <a:p>
            <a:endParaRPr lang="en-US" dirty="0"/>
          </a:p>
          <a:p>
            <a:r>
              <a:rPr lang="en-US" dirty="0"/>
              <a:t>Today my college and I will share with you that story a Belizean Story and one that we are proud of. </a:t>
            </a:r>
          </a:p>
          <a:p>
            <a:endParaRPr lang="en-US" dirty="0"/>
          </a:p>
          <a:p>
            <a:r>
              <a:rPr lang="en-US" dirty="0"/>
              <a:t>My co-pilot on this journey our CCSO Zellie </a:t>
            </a:r>
            <a:r>
              <a:rPr lang="en-US" dirty="0" err="1"/>
              <a:t>Tillet</a:t>
            </a:r>
            <a:endParaRPr lang="en-US" dirty="0"/>
          </a:p>
          <a:p>
            <a:endParaRPr lang="en-US" dirty="0"/>
          </a:p>
        </p:txBody>
      </p:sp>
      <p:sp>
        <p:nvSpPr>
          <p:cNvPr id="4" name="Slide Number Placeholder 3"/>
          <p:cNvSpPr>
            <a:spLocks noGrp="1"/>
          </p:cNvSpPr>
          <p:nvPr>
            <p:ph type="sldNum" sz="quarter" idx="5"/>
          </p:nvPr>
        </p:nvSpPr>
        <p:spPr/>
        <p:txBody>
          <a:bodyPr/>
          <a:lstStyle/>
          <a:p>
            <a:fld id="{C6E61435-7B85-44E4-AB42-EB68E62C1AA8}" type="slidenum">
              <a:rPr lang="en-US" smtClean="0"/>
              <a:t>1</a:t>
            </a:fld>
            <a:endParaRPr lang="en-US"/>
          </a:p>
        </p:txBody>
      </p:sp>
    </p:spTree>
    <p:extLst>
      <p:ext uri="{BB962C8B-B14F-4D97-AF65-F5344CB8AC3E}">
        <p14:creationId xmlns:p14="http://schemas.microsoft.com/office/powerpoint/2010/main" val="274343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E61435-7B85-44E4-AB42-EB68E62C1AA8}" type="slidenum">
              <a:rPr lang="en-US" smtClean="0"/>
              <a:t>10</a:t>
            </a:fld>
            <a:endParaRPr lang="en-US"/>
          </a:p>
        </p:txBody>
      </p:sp>
    </p:spTree>
    <p:extLst>
      <p:ext uri="{BB962C8B-B14F-4D97-AF65-F5344CB8AC3E}">
        <p14:creationId xmlns:p14="http://schemas.microsoft.com/office/powerpoint/2010/main" val="78565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Elephant in the room</a:t>
            </a:r>
          </a:p>
          <a:p>
            <a:r>
              <a:rPr lang="en-US" b="1" baseline="0" dirty="0"/>
              <a:t>BTL to Digi</a:t>
            </a:r>
            <a:endParaRPr lang="en-US" baseline="0"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20B349-CA30-4828-9FDA-1ABB9F2BF80B}" type="slidenum">
              <a:rPr lang="en-US" smtClean="0"/>
              <a:t>2</a:t>
            </a:fld>
            <a:endParaRPr lang="en-US"/>
          </a:p>
        </p:txBody>
      </p:sp>
    </p:spTree>
    <p:extLst>
      <p:ext uri="{BB962C8B-B14F-4D97-AF65-F5344CB8AC3E}">
        <p14:creationId xmlns:p14="http://schemas.microsoft.com/office/powerpoint/2010/main" val="275664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we are coming from: 1. Copper network with limited capacity resulting in unhappy customers 2. Two billing systems, one for prepaid and postpaid 3. Ranked at the bottom of fixed broadband average speeds in the region 4. How do we power our key sectors to grow and compete locally and globally</a:t>
            </a:r>
          </a:p>
          <a:p>
            <a:endParaRPr lang="en-US" dirty="0"/>
          </a:p>
        </p:txBody>
      </p:sp>
      <p:sp>
        <p:nvSpPr>
          <p:cNvPr id="4" name="Slide Number Placeholder 3"/>
          <p:cNvSpPr>
            <a:spLocks noGrp="1"/>
          </p:cNvSpPr>
          <p:nvPr>
            <p:ph type="sldNum" sz="quarter" idx="5"/>
          </p:nvPr>
        </p:nvSpPr>
        <p:spPr/>
        <p:txBody>
          <a:bodyPr/>
          <a:lstStyle/>
          <a:p>
            <a:fld id="{C6E61435-7B85-44E4-AB42-EB68E62C1AA8}" type="slidenum">
              <a:rPr lang="en-US" smtClean="0"/>
              <a:t>3</a:t>
            </a:fld>
            <a:endParaRPr lang="en-US"/>
          </a:p>
        </p:txBody>
      </p:sp>
    </p:spTree>
    <p:extLst>
      <p:ext uri="{BB962C8B-B14F-4D97-AF65-F5344CB8AC3E}">
        <p14:creationId xmlns:p14="http://schemas.microsoft.com/office/powerpoint/2010/main" val="90325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E61435-7B85-44E4-AB42-EB68E62C1AA8}" type="slidenum">
              <a:rPr lang="en-US" smtClean="0"/>
              <a:t>4</a:t>
            </a:fld>
            <a:endParaRPr lang="en-US"/>
          </a:p>
        </p:txBody>
      </p:sp>
    </p:spTree>
    <p:extLst>
      <p:ext uri="{BB962C8B-B14F-4D97-AF65-F5344CB8AC3E}">
        <p14:creationId xmlns:p14="http://schemas.microsoft.com/office/powerpoint/2010/main" val="17201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board band speeds grew by more than 900% since 2015. </a:t>
            </a:r>
          </a:p>
          <a:p>
            <a:r>
              <a:rPr lang="en-US" dirty="0"/>
              <a:t>Average speeds where 1MB &gt; 20MB. Do a cost comparison </a:t>
            </a:r>
          </a:p>
          <a:p>
            <a:endParaRPr lang="en-US" dirty="0"/>
          </a:p>
          <a:p>
            <a:r>
              <a:rPr lang="en-US" dirty="0"/>
              <a:t>Affordable access</a:t>
            </a:r>
          </a:p>
          <a:p>
            <a:endParaRPr lang="en-US" dirty="0"/>
          </a:p>
          <a:p>
            <a:r>
              <a:rPr lang="en-US" dirty="0"/>
              <a:t>Drove 70% reduction in price across all broadband providers. </a:t>
            </a:r>
          </a:p>
          <a:p>
            <a:r>
              <a:rPr lang="en-US" dirty="0"/>
              <a:t>18,000 on DSL over 30,000 on Diginet and adding 1,500 a month,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quarter of 2018 = 1.3% growth in GDP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IMF link between board band growth to GDP growth </a:t>
            </a:r>
          </a:p>
          <a:p>
            <a:r>
              <a:rPr lang="en-US" dirty="0"/>
              <a:t>1</a:t>
            </a:r>
            <a:r>
              <a:rPr lang="en-US" baseline="30000" dirty="0"/>
              <a:t>st</a:t>
            </a:r>
            <a:r>
              <a:rPr lang="en-US" dirty="0"/>
              <a:t> quarter of 2019 = over 5% growth in GDP</a:t>
            </a:r>
          </a:p>
          <a:p>
            <a:endParaRPr lang="en-US" dirty="0"/>
          </a:p>
          <a:p>
            <a:pPr>
              <a:lnSpc>
                <a:spcPct val="100000"/>
              </a:lnSpc>
            </a:pPr>
            <a:r>
              <a:rPr lang="en-US" sz="1200" b="1" dirty="0">
                <a:ln w="22225">
                  <a:noFill/>
                  <a:miter lim="800000"/>
                </a:ln>
                <a:solidFill>
                  <a:srgbClr val="E20000"/>
                </a:solidFill>
                <a:effectLst>
                  <a:outerShdw blurRad="38100" dist="38100" dir="2700000" algn="tl">
                    <a:srgbClr val="000000">
                      <a:alpha val="43137"/>
                    </a:srgbClr>
                  </a:outerShdw>
                </a:effectLst>
                <a:latin typeface="Arial"/>
                <a:cs typeface="Arial"/>
              </a:rPr>
              <a:t>2,100km</a:t>
            </a:r>
            <a:r>
              <a:rPr lang="en-US" sz="1200" dirty="0">
                <a:ln w="22225">
                  <a:noFill/>
                  <a:miter lim="800000"/>
                </a:ln>
                <a:effectLst>
                  <a:outerShdw blurRad="38100" dist="38100" dir="2700000" algn="tl">
                    <a:srgbClr val="000000">
                      <a:alpha val="43137"/>
                    </a:srgbClr>
                  </a:outerShdw>
                </a:effectLst>
                <a:latin typeface="Arial"/>
                <a:cs typeface="Arial"/>
              </a:rPr>
              <a:t> of fiber</a:t>
            </a:r>
          </a:p>
        </p:txBody>
      </p:sp>
      <p:sp>
        <p:nvSpPr>
          <p:cNvPr id="4" name="Slide Number Placeholder 3"/>
          <p:cNvSpPr>
            <a:spLocks noGrp="1"/>
          </p:cNvSpPr>
          <p:nvPr>
            <p:ph type="sldNum" sz="quarter" idx="5"/>
          </p:nvPr>
        </p:nvSpPr>
        <p:spPr/>
        <p:txBody>
          <a:bodyPr/>
          <a:lstStyle/>
          <a:p>
            <a:fld id="{C6E61435-7B85-44E4-AB42-EB68E62C1AA8}" type="slidenum">
              <a:rPr lang="en-US" smtClean="0"/>
              <a:t>5</a:t>
            </a:fld>
            <a:endParaRPr lang="en-US"/>
          </a:p>
        </p:txBody>
      </p:sp>
    </p:spTree>
    <p:extLst>
      <p:ext uri="{BB962C8B-B14F-4D97-AF65-F5344CB8AC3E}">
        <p14:creationId xmlns:p14="http://schemas.microsoft.com/office/powerpoint/2010/main" val="188551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Educate customers</a:t>
            </a:r>
          </a:p>
          <a:p>
            <a:r>
              <a:rPr lang="en-US" dirty="0"/>
              <a:t>13 stores</a:t>
            </a:r>
          </a:p>
          <a:p>
            <a:endParaRPr lang="en-US" dirty="0"/>
          </a:p>
        </p:txBody>
      </p:sp>
      <p:sp>
        <p:nvSpPr>
          <p:cNvPr id="4" name="Slide Number Placeholder 3"/>
          <p:cNvSpPr>
            <a:spLocks noGrp="1"/>
          </p:cNvSpPr>
          <p:nvPr>
            <p:ph type="sldNum" sz="quarter" idx="5"/>
          </p:nvPr>
        </p:nvSpPr>
        <p:spPr/>
        <p:txBody>
          <a:bodyPr/>
          <a:lstStyle/>
          <a:p>
            <a:fld id="{C6E61435-7B85-44E4-AB42-EB68E62C1AA8}" type="slidenum">
              <a:rPr lang="en-US" smtClean="0"/>
              <a:t>6</a:t>
            </a:fld>
            <a:endParaRPr lang="en-US"/>
          </a:p>
        </p:txBody>
      </p:sp>
    </p:spTree>
    <p:extLst>
      <p:ext uri="{BB962C8B-B14F-4D97-AF65-F5344CB8AC3E}">
        <p14:creationId xmlns:p14="http://schemas.microsoft.com/office/powerpoint/2010/main" val="13627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Center</a:t>
            </a:r>
          </a:p>
          <a:p>
            <a:r>
              <a:rPr lang="en-US" dirty="0"/>
              <a:t>Explain Dana</a:t>
            </a:r>
          </a:p>
          <a:p>
            <a:endParaRPr lang="en-US" dirty="0"/>
          </a:p>
          <a:p>
            <a:r>
              <a:rPr lang="en-US" dirty="0"/>
              <a:t>Mention remote live agents</a:t>
            </a:r>
          </a:p>
          <a:p>
            <a:r>
              <a:rPr lang="en-US" dirty="0"/>
              <a:t>Diverse customer touch points</a:t>
            </a:r>
          </a:p>
          <a:p>
            <a:r>
              <a:rPr lang="en-US" dirty="0"/>
              <a:t>Live chat, </a:t>
            </a:r>
            <a:r>
              <a:rPr lang="en-US" dirty="0" err="1"/>
              <a:t>DigiGo</a:t>
            </a:r>
            <a:r>
              <a:rPr lang="en-US" dirty="0"/>
              <a:t> App, What’s App</a:t>
            </a:r>
          </a:p>
          <a:p>
            <a:endParaRPr lang="en-US" dirty="0"/>
          </a:p>
          <a:p>
            <a:r>
              <a:rPr lang="en-US" dirty="0"/>
              <a:t>We increased our digital touch points to be able to serve all generations. This will setup the digital transformation closing</a:t>
            </a:r>
          </a:p>
          <a:p>
            <a:endParaRPr lang="en-US" dirty="0"/>
          </a:p>
        </p:txBody>
      </p:sp>
      <p:sp>
        <p:nvSpPr>
          <p:cNvPr id="4" name="Slide Number Placeholder 3"/>
          <p:cNvSpPr>
            <a:spLocks noGrp="1"/>
          </p:cNvSpPr>
          <p:nvPr>
            <p:ph type="sldNum" sz="quarter" idx="5"/>
          </p:nvPr>
        </p:nvSpPr>
        <p:spPr/>
        <p:txBody>
          <a:bodyPr/>
          <a:lstStyle/>
          <a:p>
            <a:fld id="{C6E61435-7B85-44E4-AB42-EB68E62C1AA8}" type="slidenum">
              <a:rPr lang="en-US" smtClean="0"/>
              <a:t>7</a:t>
            </a:fld>
            <a:endParaRPr lang="en-US"/>
          </a:p>
        </p:txBody>
      </p:sp>
    </p:spTree>
    <p:extLst>
      <p:ext uri="{BB962C8B-B14F-4D97-AF65-F5344CB8AC3E}">
        <p14:creationId xmlns:p14="http://schemas.microsoft.com/office/powerpoint/2010/main" val="232226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25 student's scholarship yearly. </a:t>
            </a:r>
          </a:p>
          <a:p>
            <a:r>
              <a:rPr lang="en-US" dirty="0" err="1"/>
              <a:t>DigiLearn</a:t>
            </a:r>
            <a:r>
              <a:rPr lang="en-US" dirty="0"/>
              <a:t> complements the over 200 schools who receive 500MB free of cost.</a:t>
            </a:r>
          </a:p>
          <a:p>
            <a:endParaRPr lang="en-US" dirty="0"/>
          </a:p>
          <a:p>
            <a:r>
              <a:rPr lang="en-US" dirty="0"/>
              <a:t>We continue to build</a:t>
            </a:r>
            <a:r>
              <a:rPr lang="en-US" baseline="0" dirty="0"/>
              <a:t> on our proud tradition of supporting education in Belize for over 20 years. </a:t>
            </a:r>
            <a:r>
              <a:rPr lang="en-US" dirty="0"/>
              <a:t>We believe that providing Belizean students with a platform that can grow with them is critical to long-term success and their career-readiness</a:t>
            </a:r>
            <a:r>
              <a:rPr lang="en-US" baseline="0" dirty="0"/>
              <a:t>.</a:t>
            </a:r>
          </a:p>
          <a:p>
            <a:endParaRPr lang="en-US" baseline="0" dirty="0"/>
          </a:p>
          <a:p>
            <a:r>
              <a:rPr lang="en-US" baseline="0" dirty="0"/>
              <a:t>We want to empower e</a:t>
            </a:r>
            <a:r>
              <a:rPr lang="en-US" sz="1200" b="0" i="0" kern="1200" dirty="0">
                <a:solidFill>
                  <a:schemeClr val="tx1"/>
                </a:solidFill>
                <a:effectLst/>
                <a:latin typeface="+mn-lt"/>
                <a:ea typeface="+mn-ea"/>
                <a:cs typeface="+mn-cs"/>
              </a:rPr>
              <a:t>ducators to personalize the learning experiences to empower their students, by embracing modern teaching and learning, and by providing immersive experiences to their students with technology,</a:t>
            </a:r>
            <a:r>
              <a:rPr lang="en-US" sz="1200" b="0" i="0" kern="1200" baseline="0" dirty="0">
                <a:solidFill>
                  <a:schemeClr val="tx1"/>
                </a:solidFill>
                <a:effectLst/>
                <a:latin typeface="+mn-lt"/>
                <a:ea typeface="+mn-ea"/>
                <a:cs typeface="+mn-cs"/>
              </a:rPr>
              <a:t> so they can a</a:t>
            </a:r>
            <a:r>
              <a:rPr lang="en-US" sz="1200" b="0" i="0" kern="1200" dirty="0">
                <a:solidFill>
                  <a:schemeClr val="tx1"/>
                </a:solidFill>
                <a:effectLst/>
                <a:latin typeface="+mn-lt"/>
                <a:ea typeface="+mn-ea"/>
                <a:cs typeface="+mn-cs"/>
              </a:rPr>
              <a:t>chieve better learning outcomes for all students.</a:t>
            </a:r>
          </a:p>
          <a:p>
            <a:endParaRPr lang="en-US" dirty="0"/>
          </a:p>
        </p:txBody>
      </p:sp>
      <p:sp>
        <p:nvSpPr>
          <p:cNvPr id="4" name="Slide Number Placeholder 3"/>
          <p:cNvSpPr>
            <a:spLocks noGrp="1"/>
          </p:cNvSpPr>
          <p:nvPr>
            <p:ph type="sldNum" sz="quarter" idx="10"/>
          </p:nvPr>
        </p:nvSpPr>
        <p:spPr/>
        <p:txBody>
          <a:bodyPr/>
          <a:lstStyle/>
          <a:p>
            <a:fld id="{E720B349-CA30-4828-9FDA-1ABB9F2BF80B}" type="slidenum">
              <a:rPr lang="en-US" smtClean="0"/>
              <a:t>8</a:t>
            </a:fld>
            <a:endParaRPr lang="en-US"/>
          </a:p>
        </p:txBody>
      </p:sp>
    </p:spTree>
    <p:extLst>
      <p:ext uri="{BB962C8B-B14F-4D97-AF65-F5344CB8AC3E}">
        <p14:creationId xmlns:p14="http://schemas.microsoft.com/office/powerpoint/2010/main" val="167998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Digi and all other </a:t>
            </a:r>
            <a:r>
              <a:rPr lang="en-US" dirty="0" err="1"/>
              <a:t>Telcos</a:t>
            </a:r>
            <a:r>
              <a:rPr lang="en-US" dirty="0"/>
              <a:t> doing this? Transformation is tiring, it’s hard work, it’s risky and t’s expensive. If you can fine 1 Telco execute who is willing do this </a:t>
            </a:r>
          </a:p>
          <a:p>
            <a:endParaRPr lang="en-US" dirty="0"/>
          </a:p>
          <a:p>
            <a:r>
              <a:rPr lang="en-US" dirty="0"/>
              <a:t>Why is all of this important? Because a transformation is coming, faster than ever before and driven not by us as </a:t>
            </a:r>
            <a:r>
              <a:rPr lang="en-US" dirty="0" err="1"/>
              <a:t>Telcos</a:t>
            </a:r>
            <a:r>
              <a:rPr lang="en-US" dirty="0"/>
              <a:t> but by our customers. </a:t>
            </a:r>
          </a:p>
          <a:p>
            <a:endParaRPr lang="en-US" dirty="0"/>
          </a:p>
          <a:p>
            <a:endParaRPr lang="en-US" dirty="0"/>
          </a:p>
          <a:p>
            <a:r>
              <a:rPr lang="en-US" dirty="0"/>
              <a:t>our customers are forcing us to transform. </a:t>
            </a:r>
          </a:p>
        </p:txBody>
      </p:sp>
      <p:sp>
        <p:nvSpPr>
          <p:cNvPr id="4" name="Slide Number Placeholder 3"/>
          <p:cNvSpPr>
            <a:spLocks noGrp="1"/>
          </p:cNvSpPr>
          <p:nvPr>
            <p:ph type="sldNum" sz="quarter" idx="5"/>
          </p:nvPr>
        </p:nvSpPr>
        <p:spPr/>
        <p:txBody>
          <a:bodyPr/>
          <a:lstStyle/>
          <a:p>
            <a:fld id="{C6E61435-7B85-44E4-AB42-EB68E62C1AA8}" type="slidenum">
              <a:rPr lang="en-US" smtClean="0"/>
              <a:t>9</a:t>
            </a:fld>
            <a:endParaRPr lang="en-US"/>
          </a:p>
        </p:txBody>
      </p:sp>
    </p:spTree>
    <p:extLst>
      <p:ext uri="{BB962C8B-B14F-4D97-AF65-F5344CB8AC3E}">
        <p14:creationId xmlns:p14="http://schemas.microsoft.com/office/powerpoint/2010/main" val="323772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2CE9-3DF9-431B-A926-12A860EFB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91A02-19E9-4AD4-A9C2-4A2B8BE32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8AC4A-37B3-44C7-B68B-C244282E1E54}"/>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B581E15D-A15B-4AFB-A541-BCB91BE01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3EB04-D365-40D7-8F4B-48571085CECC}"/>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210966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AD49-4083-46A1-9D29-6273D1982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3ADE9B-87DA-448D-BFAA-0C6EF3BA0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3B867-87B6-467E-8400-21D59D01D046}"/>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FE0F7721-39A1-492E-B7A2-93F9CC350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C9A81-3A44-4884-9BC2-0386A06993FE}"/>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165566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90153-C9E0-4E29-AD91-8C16EDC91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675091-592D-4928-92BC-3C52843E2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0E76E-E419-4FA7-BF3A-AA4ADCD7EC8F}"/>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961FA059-3A4A-45EF-993E-9C95E0554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C97FF-4361-43BE-9E56-ABD02C863C4C}"/>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248862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4F5A-D8BC-44F4-83C3-3C22072C0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35DE4-0FFC-4033-ADF2-075F02FF81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81CDF-840A-44AB-8082-4E8607ECBE3D}"/>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F29A0AD7-99CF-4A14-8771-BFF3343F6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BA1F5-6E3D-486D-AD3D-5FBB1BB92D53}"/>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215856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AA3B-33F2-4671-846A-8D89919D5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2AE90F-2F91-407C-B80E-3AA90567A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79567-4CB9-421C-9759-064B0339E2EC}"/>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4D187166-2C04-4986-AAF2-36C74497A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B5869-62BE-4AED-AC14-34092E9903C9}"/>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41644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4FB1-FDCA-43A1-87EF-BEA67D11F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C9DA8-8E7D-4578-A3E9-15960208E8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2E833A-6A6C-4401-8C3F-496A7180B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D1C9E-D2B7-4F10-8F5A-F7B78651BA1A}"/>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6" name="Footer Placeholder 5">
            <a:extLst>
              <a:ext uri="{FF2B5EF4-FFF2-40B4-BE49-F238E27FC236}">
                <a16:creationId xmlns:a16="http://schemas.microsoft.com/office/drawing/2014/main" id="{96CB22C7-FE0C-4D4E-B1BF-E597C0685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B6DFC-AC10-44B9-A08B-20CAA44B46B3}"/>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9123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3749-2C52-4693-819D-2255F4DAF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E8AD5C-4AC9-4D91-9D18-57B7A1FCD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5B169-A2B3-465E-B8C2-8F168798EF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43A737-F00B-4DF5-8B8C-AAD50FD8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4BFC-A837-47D4-936F-F21EB13E2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DF0BD-2EB4-4C95-BE46-DAA1E2D42F7E}"/>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8" name="Footer Placeholder 7">
            <a:extLst>
              <a:ext uri="{FF2B5EF4-FFF2-40B4-BE49-F238E27FC236}">
                <a16:creationId xmlns:a16="http://schemas.microsoft.com/office/drawing/2014/main" id="{245499A8-ECDD-404E-823E-C70173728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C2A0D-029B-430D-BDA1-2F4629F076C6}"/>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5154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936D-3B05-4553-A7C6-D9BDC5F44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B067C4-255D-4BB3-948A-E83449332278}"/>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4" name="Footer Placeholder 3">
            <a:extLst>
              <a:ext uri="{FF2B5EF4-FFF2-40B4-BE49-F238E27FC236}">
                <a16:creationId xmlns:a16="http://schemas.microsoft.com/office/drawing/2014/main" id="{DCCD3795-7866-4518-9A1A-892A51F8B4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EB9C65-99C4-45DC-9359-3E2B0B2DFD84}"/>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141393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20594-F4C8-40B9-84A5-1A14FAF5ECF4}"/>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3" name="Footer Placeholder 2">
            <a:extLst>
              <a:ext uri="{FF2B5EF4-FFF2-40B4-BE49-F238E27FC236}">
                <a16:creationId xmlns:a16="http://schemas.microsoft.com/office/drawing/2014/main" id="{62160FFF-438B-4086-BF2A-861879FED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92062D-BD1A-4E73-B913-5DCF76FC3C38}"/>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318857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10CD-B806-4865-AD94-E5AD6C39D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BD8864-7E63-4138-987B-8FBA02DC8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FE41C-8D64-44E8-8A61-D1AFA41DA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B9414-FC01-4334-802B-6F690388C113}"/>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6" name="Footer Placeholder 5">
            <a:extLst>
              <a:ext uri="{FF2B5EF4-FFF2-40B4-BE49-F238E27FC236}">
                <a16:creationId xmlns:a16="http://schemas.microsoft.com/office/drawing/2014/main" id="{E38D6EE0-9CB7-4428-8153-7C9C0C574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326B-EA40-4B00-B6AE-4B1E08A774AA}"/>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234126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F2A0-1B5A-415A-9599-ACA7CD156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2F59A-6061-468E-A59B-75C130AB2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E85A72-22F3-41E8-9967-3F23D5883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A6E84-BE5D-4B61-A51B-BFF82383150B}"/>
              </a:ext>
            </a:extLst>
          </p:cNvPr>
          <p:cNvSpPr>
            <a:spLocks noGrp="1"/>
          </p:cNvSpPr>
          <p:nvPr>
            <p:ph type="dt" sz="half" idx="10"/>
          </p:nvPr>
        </p:nvSpPr>
        <p:spPr/>
        <p:txBody>
          <a:bodyPr/>
          <a:lstStyle/>
          <a:p>
            <a:fld id="{0B04D65C-4EBD-4D71-A86C-A18641A13093}" type="datetimeFigureOut">
              <a:rPr lang="en-US" smtClean="0"/>
              <a:t>7/22/2019</a:t>
            </a:fld>
            <a:endParaRPr lang="en-US"/>
          </a:p>
        </p:txBody>
      </p:sp>
      <p:sp>
        <p:nvSpPr>
          <p:cNvPr id="6" name="Footer Placeholder 5">
            <a:extLst>
              <a:ext uri="{FF2B5EF4-FFF2-40B4-BE49-F238E27FC236}">
                <a16:creationId xmlns:a16="http://schemas.microsoft.com/office/drawing/2014/main" id="{32296511-1B69-4480-82F0-2C0FEB586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9BF71-139D-4C9B-A78F-9E0E70F543AE}"/>
              </a:ext>
            </a:extLst>
          </p:cNvPr>
          <p:cNvSpPr>
            <a:spLocks noGrp="1"/>
          </p:cNvSpPr>
          <p:nvPr>
            <p:ph type="sldNum" sz="quarter" idx="12"/>
          </p:nvPr>
        </p:nvSpPr>
        <p:spPr/>
        <p:txBody>
          <a:bodyPr/>
          <a:lstStyle/>
          <a:p>
            <a:fld id="{1DA0A905-DE00-46DF-8275-1E6CE55E7F70}" type="slidenum">
              <a:rPr lang="en-US" smtClean="0"/>
              <a:t>‹#›</a:t>
            </a:fld>
            <a:endParaRPr lang="en-US"/>
          </a:p>
        </p:txBody>
      </p:sp>
    </p:spTree>
    <p:extLst>
      <p:ext uri="{BB962C8B-B14F-4D97-AF65-F5344CB8AC3E}">
        <p14:creationId xmlns:p14="http://schemas.microsoft.com/office/powerpoint/2010/main" val="70661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D51A-640C-4586-A85C-3515BA372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86C78-91BE-4243-A693-5ACCE02EB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22F18-40C2-4AEC-B564-E6084BF52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4D65C-4EBD-4D71-A86C-A18641A13093}" type="datetimeFigureOut">
              <a:rPr lang="en-US" smtClean="0"/>
              <a:t>7/22/2019</a:t>
            </a:fld>
            <a:endParaRPr lang="en-US"/>
          </a:p>
        </p:txBody>
      </p:sp>
      <p:sp>
        <p:nvSpPr>
          <p:cNvPr id="5" name="Footer Placeholder 4">
            <a:extLst>
              <a:ext uri="{FF2B5EF4-FFF2-40B4-BE49-F238E27FC236}">
                <a16:creationId xmlns:a16="http://schemas.microsoft.com/office/drawing/2014/main" id="{A4D64DE5-1ABE-4DCD-87C8-D4F1C0C62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51E42C-52CD-434A-BA9A-A4CFF63A5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0A905-DE00-46DF-8275-1E6CE55E7F70}" type="slidenum">
              <a:rPr lang="en-US" smtClean="0"/>
              <a:t>‹#›</a:t>
            </a:fld>
            <a:endParaRPr lang="en-US"/>
          </a:p>
        </p:txBody>
      </p:sp>
    </p:spTree>
    <p:extLst>
      <p:ext uri="{BB962C8B-B14F-4D97-AF65-F5344CB8AC3E}">
        <p14:creationId xmlns:p14="http://schemas.microsoft.com/office/powerpoint/2010/main" val="388937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7781A-EBD7-4164-B9BB-9E4FEDAEC19E}"/>
              </a:ext>
            </a:extLst>
          </p:cNvPr>
          <p:cNvSpPr txBox="1">
            <a:spLocks/>
          </p:cNvSpPr>
          <p:nvPr/>
        </p:nvSpPr>
        <p:spPr>
          <a:xfrm>
            <a:off x="0" y="2378343"/>
            <a:ext cx="12192000" cy="1960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Meeting customer needs through </a:t>
            </a:r>
          </a:p>
          <a:p>
            <a:pPr algn="ct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Digital Transformation</a:t>
            </a:r>
          </a:p>
        </p:txBody>
      </p:sp>
      <p:sp>
        <p:nvSpPr>
          <p:cNvPr id="7" name="Title 1">
            <a:extLst>
              <a:ext uri="{FF2B5EF4-FFF2-40B4-BE49-F238E27FC236}">
                <a16:creationId xmlns:a16="http://schemas.microsoft.com/office/drawing/2014/main" id="{0CDE1DD7-2634-41DD-85F7-D60572D0B872}"/>
              </a:ext>
            </a:extLst>
          </p:cNvPr>
          <p:cNvSpPr txBox="1">
            <a:spLocks/>
          </p:cNvSpPr>
          <p:nvPr/>
        </p:nvSpPr>
        <p:spPr>
          <a:xfrm>
            <a:off x="1594063" y="723085"/>
            <a:ext cx="9144000" cy="16552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9600" b="1" kern="3800" spc="1270" dirty="0">
                <a:ln w="22225">
                  <a:noFill/>
                  <a:miter lim="800000"/>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BELIZE</a:t>
            </a:r>
          </a:p>
        </p:txBody>
      </p:sp>
      <p:cxnSp>
        <p:nvCxnSpPr>
          <p:cNvPr id="9" name="Straight Connector 8">
            <a:extLst>
              <a:ext uri="{FF2B5EF4-FFF2-40B4-BE49-F238E27FC236}">
                <a16:creationId xmlns:a16="http://schemas.microsoft.com/office/drawing/2014/main" id="{A0043792-980E-48E5-AB4E-286DD0627600}"/>
              </a:ext>
            </a:extLst>
          </p:cNvPr>
          <p:cNvCxnSpPr/>
          <p:nvPr/>
        </p:nvCxnSpPr>
        <p:spPr>
          <a:xfrm>
            <a:off x="2928718" y="2378342"/>
            <a:ext cx="6474691" cy="0"/>
          </a:xfrm>
          <a:prstGeom prst="line">
            <a:avLst/>
          </a:prstGeom>
          <a:ln w="476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7025C5-BA0B-4095-9123-DF27C4680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130" y="575711"/>
            <a:ext cx="5443739" cy="3060198"/>
          </a:xfrm>
          <a:prstGeom prst="rect">
            <a:avLst/>
          </a:prstGeom>
        </p:spPr>
      </p:pic>
      <p:pic>
        <p:nvPicPr>
          <p:cNvPr id="5" name="Picture 4">
            <a:extLst>
              <a:ext uri="{FF2B5EF4-FFF2-40B4-BE49-F238E27FC236}">
                <a16:creationId xmlns:a16="http://schemas.microsoft.com/office/drawing/2014/main" id="{1D38777C-B530-4CA7-AD32-09A9086E3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607" y="2428752"/>
            <a:ext cx="4483617" cy="3560071"/>
          </a:xfrm>
          <a:prstGeom prst="rect">
            <a:avLst/>
          </a:prstGeom>
        </p:spPr>
      </p:pic>
    </p:spTree>
    <p:extLst>
      <p:ext uri="{BB962C8B-B14F-4D97-AF65-F5344CB8AC3E}">
        <p14:creationId xmlns:p14="http://schemas.microsoft.com/office/powerpoint/2010/main" val="150878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30967FB4-2C1F-47B9-B842-486881D7D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182" y="1831971"/>
            <a:ext cx="5932281" cy="3353029"/>
          </a:xfrm>
          <a:prstGeom prst="rect">
            <a:avLst/>
          </a:prstGeom>
        </p:spPr>
      </p:pic>
      <p:pic>
        <p:nvPicPr>
          <p:cNvPr id="4" name="Picture 3" descr="A picture containing object&#10;&#10;Description automatically generated">
            <a:extLst>
              <a:ext uri="{FF2B5EF4-FFF2-40B4-BE49-F238E27FC236}">
                <a16:creationId xmlns:a16="http://schemas.microsoft.com/office/drawing/2014/main" id="{B8668542-EF76-44CD-A68E-EB2193948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930" y="2446815"/>
            <a:ext cx="4690140" cy="2519622"/>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746517A7-2538-4558-A4BC-213B472CB8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061" y="230366"/>
            <a:ext cx="1947281" cy="1046112"/>
          </a:xfrm>
          <a:prstGeom prst="rect">
            <a:avLst/>
          </a:prstGeom>
        </p:spPr>
      </p:pic>
    </p:spTree>
    <p:extLst>
      <p:ext uri="{BB962C8B-B14F-4D97-AF65-F5344CB8AC3E}">
        <p14:creationId xmlns:p14="http://schemas.microsoft.com/office/powerpoint/2010/main" val="28601822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22222E-6 L 0.67891 -0.73009 " pathEditMode="relative" rAng="0" ptsTypes="AA">
                                      <p:cBhvr>
                                        <p:cTn id="6" dur="2000" fill="hold"/>
                                        <p:tgtEl>
                                          <p:spTgt spid="4"/>
                                        </p:tgtEl>
                                        <p:attrNameLst>
                                          <p:attrName>ppt_x</p:attrName>
                                          <p:attrName>ppt_y</p:attrName>
                                        </p:attrNameLst>
                                      </p:cBhvr>
                                      <p:rCtr x="33945" y="-36505"/>
                                    </p:animMotion>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4000"/>
                                        <p:tgtEl>
                                          <p:spTgt spid="6"/>
                                        </p:tgtEl>
                                      </p:cBhvr>
                                    </p:animEffect>
                                  </p:childTnLst>
                                </p:cTn>
                              </p:par>
                              <p:par>
                                <p:cTn id="10" presetID="10"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29F03090-550C-4D58-ABD5-70FD29C700C4}"/>
              </a:ext>
            </a:extLst>
          </p:cNvPr>
          <p:cNvGrpSpPr/>
          <p:nvPr/>
        </p:nvGrpSpPr>
        <p:grpSpPr>
          <a:xfrm>
            <a:off x="5584591" y="553208"/>
            <a:ext cx="6551017" cy="879599"/>
            <a:chOff x="5656198" y="286987"/>
            <a:chExt cx="6535802" cy="879599"/>
          </a:xfrm>
        </p:grpSpPr>
        <p:grpSp>
          <p:nvGrpSpPr>
            <p:cNvPr id="28" name="Group 27">
              <a:extLst>
                <a:ext uri="{FF2B5EF4-FFF2-40B4-BE49-F238E27FC236}">
                  <a16:creationId xmlns:a16="http://schemas.microsoft.com/office/drawing/2014/main" id="{0A2A0132-F813-4CD2-B3EE-3AE1E00BE3BB}"/>
                </a:ext>
              </a:extLst>
            </p:cNvPr>
            <p:cNvGrpSpPr/>
            <p:nvPr/>
          </p:nvGrpSpPr>
          <p:grpSpPr>
            <a:xfrm>
              <a:off x="5656198" y="286987"/>
              <a:ext cx="879599" cy="879599"/>
              <a:chOff x="5656201" y="292442"/>
              <a:chExt cx="879599" cy="879599"/>
            </a:xfrm>
          </p:grpSpPr>
          <p:sp>
            <p:nvSpPr>
              <p:cNvPr id="21" name="Oval 20">
                <a:extLst>
                  <a:ext uri="{FF2B5EF4-FFF2-40B4-BE49-F238E27FC236}">
                    <a16:creationId xmlns:a16="http://schemas.microsoft.com/office/drawing/2014/main" id="{127C21CB-4843-4246-9EAA-0D0FDCA1FDDA}"/>
                  </a:ext>
                </a:extLst>
              </p:cNvPr>
              <p:cNvSpPr/>
              <p:nvPr/>
            </p:nvSpPr>
            <p:spPr>
              <a:xfrm>
                <a:off x="5656201" y="292442"/>
                <a:ext cx="879599" cy="879599"/>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Rectangle 3" descr="Smart Phone">
                <a:extLst>
                  <a:ext uri="{FF2B5EF4-FFF2-40B4-BE49-F238E27FC236}">
                    <a16:creationId xmlns:a16="http://schemas.microsoft.com/office/drawing/2014/main" id="{DC094DC9-C799-4D40-937B-2FDF068F25F8}"/>
                  </a:ext>
                </a:extLst>
              </p:cNvPr>
              <p:cNvSpPr/>
              <p:nvPr/>
            </p:nvSpPr>
            <p:spPr>
              <a:xfrm>
                <a:off x="5755549" y="391790"/>
                <a:ext cx="680904" cy="68090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9" name="TextBox 18">
              <a:extLst>
                <a:ext uri="{FF2B5EF4-FFF2-40B4-BE49-F238E27FC236}">
                  <a16:creationId xmlns:a16="http://schemas.microsoft.com/office/drawing/2014/main" id="{B53ACB24-A417-4B51-943C-B6AEA45C1676}"/>
                </a:ext>
              </a:extLst>
            </p:cNvPr>
            <p:cNvSpPr txBox="1"/>
            <p:nvPr/>
          </p:nvSpPr>
          <p:spPr>
            <a:xfrm>
              <a:off x="6635148" y="439851"/>
              <a:ext cx="5556852" cy="57387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3600" kern="12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Mobile Network</a:t>
              </a:r>
            </a:p>
          </p:txBody>
        </p:sp>
      </p:grpSp>
      <p:grpSp>
        <p:nvGrpSpPr>
          <p:cNvPr id="34" name="Group 33">
            <a:extLst>
              <a:ext uri="{FF2B5EF4-FFF2-40B4-BE49-F238E27FC236}">
                <a16:creationId xmlns:a16="http://schemas.microsoft.com/office/drawing/2014/main" id="{54071B58-1C58-413F-BF6D-DCD792678175}"/>
              </a:ext>
            </a:extLst>
          </p:cNvPr>
          <p:cNvGrpSpPr/>
          <p:nvPr/>
        </p:nvGrpSpPr>
        <p:grpSpPr>
          <a:xfrm>
            <a:off x="5584591" y="3016374"/>
            <a:ext cx="6570769" cy="937895"/>
            <a:chOff x="5659733" y="1593764"/>
            <a:chExt cx="6532267" cy="937895"/>
          </a:xfrm>
        </p:grpSpPr>
        <p:grpSp>
          <p:nvGrpSpPr>
            <p:cNvPr id="29" name="Group 28">
              <a:extLst>
                <a:ext uri="{FF2B5EF4-FFF2-40B4-BE49-F238E27FC236}">
                  <a16:creationId xmlns:a16="http://schemas.microsoft.com/office/drawing/2014/main" id="{1EDAC0FF-CE8F-4BD3-937B-A30A998CF551}"/>
                </a:ext>
              </a:extLst>
            </p:cNvPr>
            <p:cNvGrpSpPr/>
            <p:nvPr/>
          </p:nvGrpSpPr>
          <p:grpSpPr>
            <a:xfrm>
              <a:off x="5659733" y="1622623"/>
              <a:ext cx="879599" cy="879599"/>
              <a:chOff x="5656201" y="1545734"/>
              <a:chExt cx="879599" cy="879599"/>
            </a:xfrm>
          </p:grpSpPr>
          <p:sp>
            <p:nvSpPr>
              <p:cNvPr id="22" name="Oval 21">
                <a:extLst>
                  <a:ext uri="{FF2B5EF4-FFF2-40B4-BE49-F238E27FC236}">
                    <a16:creationId xmlns:a16="http://schemas.microsoft.com/office/drawing/2014/main" id="{44E0FF11-6A72-4ECE-A59F-F876DE53C7E0}"/>
                  </a:ext>
                </a:extLst>
              </p:cNvPr>
              <p:cNvSpPr/>
              <p:nvPr/>
            </p:nvSpPr>
            <p:spPr>
              <a:xfrm>
                <a:off x="5656201" y="1545734"/>
                <a:ext cx="879599" cy="879599"/>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Rectangle 5" descr="Anchor">
                <a:extLst>
                  <a:ext uri="{FF2B5EF4-FFF2-40B4-BE49-F238E27FC236}">
                    <a16:creationId xmlns:a16="http://schemas.microsoft.com/office/drawing/2014/main" id="{635C6278-45D7-43C8-90D1-C6010DCA1823}"/>
                  </a:ext>
                </a:extLst>
              </p:cNvPr>
              <p:cNvSpPr/>
              <p:nvPr/>
            </p:nvSpPr>
            <p:spPr>
              <a:xfrm>
                <a:off x="5755549" y="1667036"/>
                <a:ext cx="680904" cy="68090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7" name="TextBox 16">
              <a:extLst>
                <a:ext uri="{FF2B5EF4-FFF2-40B4-BE49-F238E27FC236}">
                  <a16:creationId xmlns:a16="http://schemas.microsoft.com/office/drawing/2014/main" id="{114FC021-0C92-4E8D-9194-13E427B38A25}"/>
                </a:ext>
              </a:extLst>
            </p:cNvPr>
            <p:cNvSpPr txBox="1"/>
            <p:nvPr/>
          </p:nvSpPr>
          <p:spPr>
            <a:xfrm>
              <a:off x="6635147" y="1593764"/>
              <a:ext cx="5556853" cy="937895"/>
            </a:xfrm>
            <a:prstGeom prst="rect">
              <a:avLst/>
            </a:prstGeom>
            <a:noFill/>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defTabSz="977900">
                <a:lnSpc>
                  <a:spcPct val="90000"/>
                </a:lnSpc>
                <a:spcBef>
                  <a:spcPct val="0"/>
                </a:spcBef>
                <a:spcAft>
                  <a:spcPct val="35000"/>
                </a:spcAft>
              </a:pPr>
              <a:r>
                <a:rPr lang="en-US" sz="36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Submarine Fiber Cable to Belize’s Largest Island</a:t>
              </a:r>
            </a:p>
          </p:txBody>
        </p:sp>
      </p:grpSp>
      <p:grpSp>
        <p:nvGrpSpPr>
          <p:cNvPr id="33" name="Group 32">
            <a:extLst>
              <a:ext uri="{FF2B5EF4-FFF2-40B4-BE49-F238E27FC236}">
                <a16:creationId xmlns:a16="http://schemas.microsoft.com/office/drawing/2014/main" id="{ADEF6B83-3332-463A-91C2-20FC2FCA3C77}"/>
              </a:ext>
            </a:extLst>
          </p:cNvPr>
          <p:cNvGrpSpPr/>
          <p:nvPr/>
        </p:nvGrpSpPr>
        <p:grpSpPr>
          <a:xfrm>
            <a:off x="5584591" y="4289475"/>
            <a:ext cx="6558313" cy="937895"/>
            <a:chOff x="5667393" y="2937354"/>
            <a:chExt cx="6524607" cy="937895"/>
          </a:xfrm>
        </p:grpSpPr>
        <p:grpSp>
          <p:nvGrpSpPr>
            <p:cNvPr id="30" name="Group 29">
              <a:extLst>
                <a:ext uri="{FF2B5EF4-FFF2-40B4-BE49-F238E27FC236}">
                  <a16:creationId xmlns:a16="http://schemas.microsoft.com/office/drawing/2014/main" id="{6A96BEE0-DBDF-4868-96FD-3510AD8FF7C0}"/>
                </a:ext>
              </a:extLst>
            </p:cNvPr>
            <p:cNvGrpSpPr/>
            <p:nvPr/>
          </p:nvGrpSpPr>
          <p:grpSpPr>
            <a:xfrm>
              <a:off x="5667393" y="2958836"/>
              <a:ext cx="879599" cy="879599"/>
              <a:chOff x="5656200" y="3169488"/>
              <a:chExt cx="879599" cy="879599"/>
            </a:xfrm>
          </p:grpSpPr>
          <p:sp>
            <p:nvSpPr>
              <p:cNvPr id="23" name="Oval 22">
                <a:extLst>
                  <a:ext uri="{FF2B5EF4-FFF2-40B4-BE49-F238E27FC236}">
                    <a16:creationId xmlns:a16="http://schemas.microsoft.com/office/drawing/2014/main" id="{F67D7A6B-76D8-46FB-8344-0E5168333DB8}"/>
                  </a:ext>
                </a:extLst>
              </p:cNvPr>
              <p:cNvSpPr/>
              <p:nvPr/>
            </p:nvSpPr>
            <p:spPr>
              <a:xfrm>
                <a:off x="5656200" y="3169488"/>
                <a:ext cx="879599" cy="879599"/>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Rectangle 7" descr="Satellite dish">
                <a:extLst>
                  <a:ext uri="{FF2B5EF4-FFF2-40B4-BE49-F238E27FC236}">
                    <a16:creationId xmlns:a16="http://schemas.microsoft.com/office/drawing/2014/main" id="{FA00A9C8-D478-49A9-BFFB-6FB8641B7E04}"/>
                  </a:ext>
                </a:extLst>
              </p:cNvPr>
              <p:cNvSpPr/>
              <p:nvPr/>
            </p:nvSpPr>
            <p:spPr>
              <a:xfrm>
                <a:off x="5755548" y="3272084"/>
                <a:ext cx="680904" cy="68090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5" name="TextBox 14">
              <a:extLst>
                <a:ext uri="{FF2B5EF4-FFF2-40B4-BE49-F238E27FC236}">
                  <a16:creationId xmlns:a16="http://schemas.microsoft.com/office/drawing/2014/main" id="{0A707F4B-A344-4126-B68E-FCD1D5372F68}"/>
                </a:ext>
              </a:extLst>
            </p:cNvPr>
            <p:cNvSpPr txBox="1"/>
            <p:nvPr/>
          </p:nvSpPr>
          <p:spPr>
            <a:xfrm>
              <a:off x="6635146" y="2937354"/>
              <a:ext cx="5556854" cy="937895"/>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36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Connect Every Business &amp; Home via Fiber</a:t>
              </a:r>
            </a:p>
          </p:txBody>
        </p:sp>
      </p:grpSp>
      <p:grpSp>
        <p:nvGrpSpPr>
          <p:cNvPr id="32" name="Group 31">
            <a:extLst>
              <a:ext uri="{FF2B5EF4-FFF2-40B4-BE49-F238E27FC236}">
                <a16:creationId xmlns:a16="http://schemas.microsoft.com/office/drawing/2014/main" id="{BE99D01D-8D46-4D66-9EE4-CD152428B029}"/>
              </a:ext>
            </a:extLst>
          </p:cNvPr>
          <p:cNvGrpSpPr/>
          <p:nvPr/>
        </p:nvGrpSpPr>
        <p:grpSpPr>
          <a:xfrm>
            <a:off x="5584591" y="1768013"/>
            <a:ext cx="6552278" cy="913155"/>
            <a:chOff x="5656198" y="4318802"/>
            <a:chExt cx="6505218" cy="913155"/>
          </a:xfrm>
        </p:grpSpPr>
        <p:grpSp>
          <p:nvGrpSpPr>
            <p:cNvPr id="31" name="Group 30">
              <a:extLst>
                <a:ext uri="{FF2B5EF4-FFF2-40B4-BE49-F238E27FC236}">
                  <a16:creationId xmlns:a16="http://schemas.microsoft.com/office/drawing/2014/main" id="{DFCA250C-BC9D-4DAC-8EE9-32426949E7A9}"/>
                </a:ext>
              </a:extLst>
            </p:cNvPr>
            <p:cNvGrpSpPr/>
            <p:nvPr/>
          </p:nvGrpSpPr>
          <p:grpSpPr>
            <a:xfrm>
              <a:off x="5656198" y="4352358"/>
              <a:ext cx="879599" cy="879599"/>
              <a:chOff x="5656199" y="4464447"/>
              <a:chExt cx="879599" cy="879599"/>
            </a:xfrm>
          </p:grpSpPr>
          <p:sp>
            <p:nvSpPr>
              <p:cNvPr id="24" name="Oval 23">
                <a:extLst>
                  <a:ext uri="{FF2B5EF4-FFF2-40B4-BE49-F238E27FC236}">
                    <a16:creationId xmlns:a16="http://schemas.microsoft.com/office/drawing/2014/main" id="{3ECC1CEE-2865-4EB0-ADED-FB3FA9BEBED7}"/>
                  </a:ext>
                </a:extLst>
              </p:cNvPr>
              <p:cNvSpPr/>
              <p:nvPr/>
            </p:nvSpPr>
            <p:spPr>
              <a:xfrm>
                <a:off x="5656199" y="4464447"/>
                <a:ext cx="879599" cy="879599"/>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Rectangle 9" descr="Money">
                <a:extLst>
                  <a:ext uri="{FF2B5EF4-FFF2-40B4-BE49-F238E27FC236}">
                    <a16:creationId xmlns:a16="http://schemas.microsoft.com/office/drawing/2014/main" id="{304467F5-39ED-43EF-8FC4-B85A7CF29069}"/>
                  </a:ext>
                </a:extLst>
              </p:cNvPr>
              <p:cNvSpPr/>
              <p:nvPr/>
            </p:nvSpPr>
            <p:spPr>
              <a:xfrm>
                <a:off x="5755548" y="4530239"/>
                <a:ext cx="680904" cy="68090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 name="Title 1">
              <a:extLst>
                <a:ext uri="{FF2B5EF4-FFF2-40B4-BE49-F238E27FC236}">
                  <a16:creationId xmlns:a16="http://schemas.microsoft.com/office/drawing/2014/main" id="{DA8A84A6-435E-4F95-9152-F2521B471BDB}"/>
                </a:ext>
              </a:extLst>
            </p:cNvPr>
            <p:cNvSpPr txBox="1">
              <a:spLocks/>
            </p:cNvSpPr>
            <p:nvPr/>
          </p:nvSpPr>
          <p:spPr>
            <a:xfrm>
              <a:off x="6647420" y="4318802"/>
              <a:ext cx="5513996" cy="879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tx1">
                      <a:lumMod val="65000"/>
                      <a:lumOff val="35000"/>
                    </a:schemeClr>
                  </a:solidFill>
                  <a:effectLst>
                    <a:outerShdw blurRad="38100" dist="38100" dir="2700000" algn="tl">
                      <a:srgbClr val="000000">
                        <a:alpha val="43137"/>
                      </a:srgbClr>
                    </a:outerShdw>
                  </a:effectLst>
                  <a:latin typeface="Arial"/>
                  <a:cs typeface="Arial"/>
                </a:rPr>
                <a:t>New Convergent Billing System </a:t>
              </a:r>
              <a:endParaRPr lang="en-US" sz="3600" dirty="0">
                <a:solidFill>
                  <a:schemeClr val="tx1">
                    <a:lumMod val="65000"/>
                    <a:lumOff val="35000"/>
                  </a:schemeClr>
                </a:solidFill>
                <a:effectLst>
                  <a:outerShdw blurRad="38100" dist="38100" dir="2700000" algn="tl">
                    <a:srgbClr val="000000">
                      <a:alpha val="43137"/>
                    </a:srgbClr>
                  </a:outerShdw>
                </a:effectLst>
                <a:latin typeface="Arial Black"/>
                <a:cs typeface="Calibri Light" panose="020F0302020204030204"/>
              </a:endParaRPr>
            </a:p>
          </p:txBody>
        </p:sp>
      </p:grpSp>
      <p:sp>
        <p:nvSpPr>
          <p:cNvPr id="25" name="Title 1">
            <a:extLst>
              <a:ext uri="{FF2B5EF4-FFF2-40B4-BE49-F238E27FC236}">
                <a16:creationId xmlns:a16="http://schemas.microsoft.com/office/drawing/2014/main" id="{9D2DC45D-C025-4081-99D0-AE7B0C7C789E}"/>
              </a:ext>
            </a:extLst>
          </p:cNvPr>
          <p:cNvSpPr txBox="1">
            <a:spLocks/>
          </p:cNvSpPr>
          <p:nvPr/>
        </p:nvSpPr>
        <p:spPr>
          <a:xfrm>
            <a:off x="54338" y="2606126"/>
            <a:ext cx="5228299" cy="1645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E20000"/>
                </a:solidFill>
                <a:effectLst>
                  <a:outerShdw blurRad="38100" dist="38100" dir="2700000" algn="tl">
                    <a:srgbClr val="000000">
                      <a:alpha val="43137"/>
                    </a:srgbClr>
                  </a:outerShdw>
                </a:effectLst>
                <a:latin typeface="Arial Black"/>
              </a:rPr>
              <a:t>A FUTURE PROOF NETWORK </a:t>
            </a:r>
          </a:p>
        </p:txBody>
      </p:sp>
    </p:spTree>
    <p:extLst>
      <p:ext uri="{BB962C8B-B14F-4D97-AF65-F5344CB8AC3E}">
        <p14:creationId xmlns:p14="http://schemas.microsoft.com/office/powerpoint/2010/main" val="15295725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099170-CEAF-48B7-A722-E1356BACE2C9}"/>
              </a:ext>
            </a:extLst>
          </p:cNvPr>
          <p:cNvSpPr txBox="1"/>
          <p:nvPr/>
        </p:nvSpPr>
        <p:spPr>
          <a:xfrm>
            <a:off x="5848478" y="1448312"/>
            <a:ext cx="6278064" cy="455359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571500" lvl="0" indent="-571500" defTabSz="977900">
              <a:lnSpc>
                <a:spcPct val="90000"/>
              </a:lnSpc>
              <a:spcBef>
                <a:spcPct val="0"/>
              </a:spcBef>
              <a:spcAft>
                <a:spcPct val="35000"/>
              </a:spcAft>
              <a:buFont typeface="Arial" panose="020B0604020202020204" pitchFamily="34" charset="0"/>
              <a:buChar char="•"/>
            </a:pP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4G LTE Advanced Network </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Central America and the English-Speaking Caribbean</a:t>
            </a:r>
          </a:p>
          <a:p>
            <a:pPr marL="571500" lvl="0" indent="-571500" defTabSz="977900">
              <a:lnSpc>
                <a:spcPct val="90000"/>
              </a:lnSpc>
              <a:spcBef>
                <a:spcPct val="0"/>
              </a:spcBef>
              <a:spcAft>
                <a:spcPct val="35000"/>
              </a:spcAft>
              <a:buFont typeface="Arial" panose="020B0604020202020204" pitchFamily="34" charset="0"/>
              <a:buChar char="•"/>
            </a:pPr>
            <a:endPar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lvl="0" indent="-571500" defTabSz="977900">
              <a:lnSpc>
                <a:spcPct val="90000"/>
              </a:lnSpc>
              <a:spcBef>
                <a:spcPct val="0"/>
              </a:spcBef>
              <a:spcAft>
                <a:spcPct val="35000"/>
              </a:spcAft>
              <a:buFont typeface="Arial" panose="020B0604020202020204" pitchFamily="34" charset="0"/>
              <a:buChar char="•"/>
            </a:pP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Double</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number of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 sites</a:t>
            </a:r>
          </a:p>
          <a:p>
            <a:pPr lvl="0" defTabSz="977900">
              <a:lnSpc>
                <a:spcPct val="90000"/>
              </a:lnSpc>
              <a:spcBef>
                <a:spcPct val="0"/>
              </a:spcBef>
              <a:spcAft>
                <a:spcPct val="35000"/>
              </a:spcAft>
            </a:pPr>
            <a:r>
              <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571500" lvl="0" indent="-571500" defTabSz="977900">
              <a:lnSpc>
                <a:spcPct val="90000"/>
              </a:lnSpc>
              <a:spcBef>
                <a:spcPct val="0"/>
              </a:spcBef>
              <a:spcAft>
                <a:spcPct val="35000"/>
              </a:spcAft>
              <a:buFont typeface="Arial" panose="020B0604020202020204" pitchFamily="34" charset="0"/>
              <a:buChar char="•"/>
            </a:pP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Reducing the overall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of connectivity</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than 50%</a:t>
            </a:r>
          </a:p>
          <a:p>
            <a:pPr marL="571500" lvl="0" indent="-571500" defTabSz="977900">
              <a:lnSpc>
                <a:spcPct val="90000"/>
              </a:lnSpc>
              <a:spcBef>
                <a:spcPct val="0"/>
              </a:spcBef>
              <a:spcAft>
                <a:spcPct val="35000"/>
              </a:spcAft>
              <a:buFont typeface="Arial" panose="020B0604020202020204" pitchFamily="34" charset="0"/>
              <a:buChar char="•"/>
            </a:pPr>
            <a:endPar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lvl="0" indent="-571500" defTabSz="977900">
              <a:lnSpc>
                <a:spcPct val="90000"/>
              </a:lnSpc>
              <a:spcBef>
                <a:spcPct val="0"/>
              </a:spcBef>
              <a:spcAft>
                <a:spcPct val="35000"/>
              </a:spcAft>
              <a:buFont typeface="Arial" panose="020B0604020202020204" pitchFamily="34" charset="0"/>
              <a:buChar char="•"/>
            </a:pP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Fastest mobile download speeds </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Central America</a:t>
            </a:r>
            <a:endParaRPr lang="en-US" sz="24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6B58B2-0AE8-4E50-9BC6-792C5463A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180" y="287825"/>
            <a:ext cx="7367639" cy="918375"/>
          </a:xfrm>
          <a:prstGeom prst="rect">
            <a:avLst/>
          </a:prstGeom>
        </p:spPr>
      </p:pic>
      <p:pic>
        <p:nvPicPr>
          <p:cNvPr id="11" name="Picture 10" descr="A close up of a sign&#10;&#10;Description automatically generated">
            <a:extLst>
              <a:ext uri="{FF2B5EF4-FFF2-40B4-BE49-F238E27FC236}">
                <a16:creationId xmlns:a16="http://schemas.microsoft.com/office/drawing/2014/main" id="{BA1716E2-97C3-4401-B3BD-C064453EE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2736" y="99114"/>
            <a:ext cx="628010" cy="1228142"/>
          </a:xfrm>
          <a:prstGeom prst="rect">
            <a:avLst/>
          </a:prstGeom>
        </p:spPr>
      </p:pic>
      <p:pic>
        <p:nvPicPr>
          <p:cNvPr id="10" name="Picture 9">
            <a:extLst>
              <a:ext uri="{FF2B5EF4-FFF2-40B4-BE49-F238E27FC236}">
                <a16:creationId xmlns:a16="http://schemas.microsoft.com/office/drawing/2014/main" id="{290FACB3-F593-4F10-AE87-7F5152C77BED}"/>
              </a:ext>
            </a:extLst>
          </p:cNvPr>
          <p:cNvPicPr>
            <a:picLocks noChangeAspect="1"/>
          </p:cNvPicPr>
          <p:nvPr/>
        </p:nvPicPr>
        <p:blipFill>
          <a:blip r:embed="rId6"/>
          <a:stretch>
            <a:fillRect/>
          </a:stretch>
        </p:blipFill>
        <p:spPr>
          <a:xfrm>
            <a:off x="0" y="1860977"/>
            <a:ext cx="5824590" cy="3472001"/>
          </a:xfrm>
          <a:prstGeom prst="rect">
            <a:avLst/>
          </a:prstGeom>
          <a:ln>
            <a:solidFill>
              <a:schemeClr val="bg2">
                <a:lumMod val="90000"/>
              </a:schemeClr>
            </a:solidFill>
          </a:ln>
        </p:spPr>
      </p:pic>
    </p:spTree>
    <p:extLst>
      <p:ext uri="{BB962C8B-B14F-4D97-AF65-F5344CB8AC3E}">
        <p14:creationId xmlns:p14="http://schemas.microsoft.com/office/powerpoint/2010/main" val="14539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p:cTn id="3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6">
                                            <p:txEl>
                                              <p:pRg st="6" end="6"/>
                                            </p:txEl>
                                          </p:spTgt>
                                        </p:tgtEl>
                                      </p:cBhvr>
                                    </p:animEffect>
                                  </p:childTnLst>
                                </p:cTn>
                              </p:par>
                              <p:par>
                                <p:cTn id="35" presetID="53" presetClass="entr" presetSubtype="16" fill="hold" nodeType="with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EAF5545-EA8D-4AFC-913C-BAF27A610DE5}"/>
              </a:ext>
            </a:extLst>
          </p:cNvPr>
          <p:cNvSpPr txBox="1">
            <a:spLocks/>
          </p:cNvSpPr>
          <p:nvPr/>
        </p:nvSpPr>
        <p:spPr>
          <a:xfrm>
            <a:off x="5760936" y="240647"/>
            <a:ext cx="6311090" cy="21743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cap="all" dirty="0">
                <a:solidFill>
                  <a:srgbClr val="E20000"/>
                </a:solidFill>
                <a:effectLst>
                  <a:outerShdw blurRad="38100" dist="38100" dir="2700000" algn="tl">
                    <a:srgbClr val="000000">
                      <a:alpha val="43137"/>
                    </a:srgbClr>
                  </a:outerShdw>
                </a:effectLst>
                <a:latin typeface="Arial"/>
                <a:cs typeface="Arial"/>
              </a:rPr>
              <a:t>NEW FIBER NETWORK</a:t>
            </a:r>
            <a:endParaRPr lang="en-US" dirty="0">
              <a:effectLst>
                <a:outerShdw blurRad="38100" dist="38100" dir="2700000" algn="tl">
                  <a:srgbClr val="000000">
                    <a:alpha val="43137"/>
                  </a:srgbClr>
                </a:outerShdw>
              </a:effectLst>
            </a:endParaRPr>
          </a:p>
        </p:txBody>
      </p:sp>
      <p:pic>
        <p:nvPicPr>
          <p:cNvPr id="7" name="Picture 7" descr="A close up of a map&#10;&#10;Description generated with high confidence">
            <a:extLst>
              <a:ext uri="{FF2B5EF4-FFF2-40B4-BE49-F238E27FC236}">
                <a16:creationId xmlns:a16="http://schemas.microsoft.com/office/drawing/2014/main" id="{02EE65F0-E51A-45F0-8960-929D4E1329BD}"/>
              </a:ext>
            </a:extLst>
          </p:cNvPr>
          <p:cNvPicPr>
            <a:picLocks noChangeAspect="1"/>
          </p:cNvPicPr>
          <p:nvPr/>
        </p:nvPicPr>
        <p:blipFill>
          <a:blip r:embed="rId4"/>
          <a:stretch>
            <a:fillRect/>
          </a:stretch>
        </p:blipFill>
        <p:spPr>
          <a:xfrm>
            <a:off x="361042" y="29465"/>
            <a:ext cx="5636985" cy="7007711"/>
          </a:xfrm>
          <a:prstGeom prst="rect">
            <a:avLst/>
          </a:prstGeom>
        </p:spPr>
      </p:pic>
      <p:sp>
        <p:nvSpPr>
          <p:cNvPr id="6" name="Title 1">
            <a:extLst>
              <a:ext uri="{FF2B5EF4-FFF2-40B4-BE49-F238E27FC236}">
                <a16:creationId xmlns:a16="http://schemas.microsoft.com/office/drawing/2014/main" id="{C6ABF7C1-624E-4259-B387-00E5BF8E3736}"/>
              </a:ext>
            </a:extLst>
          </p:cNvPr>
          <p:cNvSpPr txBox="1">
            <a:spLocks/>
          </p:cNvSpPr>
          <p:nvPr/>
        </p:nvSpPr>
        <p:spPr>
          <a:xfrm>
            <a:off x="5999399" y="2093495"/>
            <a:ext cx="5790502" cy="3741821"/>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200" b="1" dirty="0">
                <a:ln w="22225">
                  <a:noFill/>
                  <a:miter lim="800000"/>
                </a:ln>
                <a:solidFill>
                  <a:srgbClr val="E20000"/>
                </a:solidFill>
                <a:effectLst>
                  <a:outerShdw blurRad="38100" dist="38100" dir="2700000" algn="tl">
                    <a:srgbClr val="000000">
                      <a:alpha val="43137"/>
                    </a:srgbClr>
                  </a:outerShdw>
                </a:effectLst>
                <a:latin typeface="Arial"/>
                <a:cs typeface="Arial"/>
              </a:rPr>
              <a:t>2,100km</a:t>
            </a:r>
            <a:r>
              <a:rPr lang="en-US" sz="3200" dirty="0">
                <a:ln w="22225">
                  <a:noFill/>
                  <a:miter lim="800000"/>
                </a:ln>
                <a:effectLst>
                  <a:outerShdw blurRad="38100" dist="38100" dir="2700000" algn="tl">
                    <a:srgbClr val="000000">
                      <a:alpha val="43137"/>
                    </a:srgbClr>
                  </a:outerShdw>
                </a:effectLst>
                <a:latin typeface="Arial"/>
                <a:cs typeface="Arial"/>
              </a:rPr>
              <a:t> </a:t>
            </a:r>
            <a:r>
              <a:rPr lang="en-US" sz="3200"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cs typeface="Arial"/>
              </a:rPr>
              <a:t>of fiber</a:t>
            </a:r>
            <a:endParaRPr lang="en-US" sz="3200" dirty="0">
              <a:solidFill>
                <a:schemeClr val="tx1">
                  <a:lumMod val="65000"/>
                  <a:lumOff val="35000"/>
                </a:schemeClr>
              </a:solidFill>
              <a:effectLst>
                <a:outerShdw blurRad="38100" dist="38100" dir="2700000" algn="tl">
                  <a:srgbClr val="000000">
                    <a:alpha val="43137"/>
                  </a:srgbClr>
                </a:outerShdw>
              </a:effectLst>
              <a:cs typeface="Calibri Light"/>
            </a:endParaRPr>
          </a:p>
          <a:p>
            <a:pPr>
              <a:lnSpc>
                <a:spcPct val="100000"/>
              </a:lnSpc>
            </a:pPr>
            <a:endParaRPr lang="en-US" sz="3200" dirty="0">
              <a:solidFill>
                <a:schemeClr val="tx1">
                  <a:lumMod val="65000"/>
                  <a:lumOff val="35000"/>
                </a:schemeClr>
              </a:solidFill>
              <a:effectLst>
                <a:outerShdw blurRad="38100" dist="38100" dir="2700000" algn="tl">
                  <a:srgbClr val="000000">
                    <a:alpha val="43137"/>
                  </a:srgbClr>
                </a:outerShdw>
              </a:effectLst>
              <a:cs typeface="Calibri Light"/>
            </a:endParaRPr>
          </a:p>
          <a:p>
            <a:pPr>
              <a:lnSpc>
                <a:spcPct val="100000"/>
              </a:lnSpc>
            </a:pPr>
            <a:r>
              <a:rPr lang="en-US" sz="3200" b="1" dirty="0">
                <a:ln w="22225">
                  <a:noFill/>
                  <a:miter lim="800000"/>
                </a:ln>
                <a:solidFill>
                  <a:srgbClr val="E20000"/>
                </a:solidFill>
                <a:effectLst>
                  <a:outerShdw blurRad="38100" dist="38100" dir="2700000" algn="tl">
                    <a:srgbClr val="000000">
                      <a:alpha val="43137"/>
                    </a:srgbClr>
                  </a:outerShdw>
                </a:effectLst>
                <a:latin typeface="Arial"/>
                <a:cs typeface="Arial"/>
              </a:rPr>
              <a:t>82% </a:t>
            </a:r>
            <a:r>
              <a:rPr lang="en-US" sz="3200"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cs typeface="Arial"/>
              </a:rPr>
              <a:t>of all homes countrywide covered by Fiber internet</a:t>
            </a:r>
          </a:p>
          <a:p>
            <a:pPr>
              <a:lnSpc>
                <a:spcPct val="100000"/>
              </a:lnSpc>
            </a:pPr>
            <a:endParaRPr lang="en-US" sz="3200" dirty="0">
              <a:ln w="22225">
                <a:noFill/>
                <a:miter lim="800000"/>
              </a:ln>
              <a:effectLst>
                <a:outerShdw blurRad="38100" dist="38100" dir="2700000" algn="tl">
                  <a:srgbClr val="000000">
                    <a:alpha val="43137"/>
                  </a:srgbClr>
                </a:outerShdw>
              </a:effectLst>
              <a:latin typeface="Arial"/>
              <a:cs typeface="Arial"/>
            </a:endParaRPr>
          </a:p>
          <a:p>
            <a:pPr>
              <a:lnSpc>
                <a:spcPct val="100000"/>
              </a:lnSpc>
            </a:pP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52%</a:t>
            </a:r>
            <a:r>
              <a:rPr lang="en-US" sz="3200" b="1"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ea typeface="+mj-lt"/>
                <a:cs typeface="Arial"/>
              </a:rPr>
              <a:t> </a:t>
            </a: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Penetration</a:t>
            </a:r>
            <a:r>
              <a:rPr lang="en-US" sz="3200" b="1"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ea typeface="+mj-lt"/>
                <a:cs typeface="Arial"/>
              </a:rPr>
              <a:t> </a:t>
            </a:r>
            <a:r>
              <a:rPr lang="en-US" sz="3200"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ea typeface="+mj-lt"/>
                <a:cs typeface="Arial"/>
              </a:rPr>
              <a:t>with a growth rate of </a:t>
            </a: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1,500 connections per month</a:t>
            </a:r>
          </a:p>
          <a:p>
            <a:pPr>
              <a:lnSpc>
                <a:spcPct val="100000"/>
              </a:lnSpc>
            </a:pPr>
            <a:endParaRPr lang="en-US" sz="3200" dirty="0">
              <a:ln w="22225">
                <a:noFill/>
                <a:miter lim="800000"/>
              </a:ln>
              <a:effectLst>
                <a:outerShdw blurRad="38100" dist="38100" dir="2700000" algn="tl">
                  <a:srgbClr val="000000">
                    <a:alpha val="43137"/>
                  </a:srgbClr>
                </a:outerShdw>
              </a:effectLst>
              <a:latin typeface="Arial"/>
              <a:ea typeface="+mj-lt"/>
              <a:cs typeface="Arial"/>
            </a:endParaRPr>
          </a:p>
          <a:p>
            <a:pPr>
              <a:lnSpc>
                <a:spcPct val="100000"/>
              </a:lnSpc>
            </a:pP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8 MB </a:t>
            </a:r>
            <a:r>
              <a:rPr lang="en-US" sz="3200"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ea typeface="+mj-lt"/>
                <a:cs typeface="Arial"/>
              </a:rPr>
              <a:t>connection cost </a:t>
            </a: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$250 in 2017 </a:t>
            </a:r>
            <a:r>
              <a:rPr lang="en-US" sz="3200" dirty="0">
                <a:ln w="22225">
                  <a:noFill/>
                  <a:miter lim="800000"/>
                </a:ln>
                <a:solidFill>
                  <a:schemeClr val="tx1">
                    <a:lumMod val="65000"/>
                    <a:lumOff val="35000"/>
                  </a:schemeClr>
                </a:solidFill>
                <a:effectLst>
                  <a:outerShdw blurRad="38100" dist="38100" dir="2700000" algn="tl">
                    <a:srgbClr val="000000">
                      <a:alpha val="43137"/>
                    </a:srgbClr>
                  </a:outerShdw>
                </a:effectLst>
                <a:latin typeface="Arial"/>
                <a:ea typeface="+mj-lt"/>
                <a:cs typeface="Arial"/>
              </a:rPr>
              <a:t>and</a:t>
            </a:r>
            <a:r>
              <a:rPr lang="en-US" sz="3200" dirty="0">
                <a:ln w="22225">
                  <a:noFill/>
                  <a:miter lim="800000"/>
                </a:ln>
                <a:effectLst>
                  <a:outerShdw blurRad="38100" dist="38100" dir="2700000" algn="tl">
                    <a:srgbClr val="000000">
                      <a:alpha val="43137"/>
                    </a:srgbClr>
                  </a:outerShdw>
                </a:effectLst>
                <a:latin typeface="Arial"/>
                <a:ea typeface="+mj-lt"/>
                <a:cs typeface="Arial"/>
              </a:rPr>
              <a:t> </a:t>
            </a:r>
            <a:r>
              <a:rPr lang="en-US" sz="3200" b="1" dirty="0">
                <a:ln w="22225">
                  <a:noFill/>
                  <a:miter lim="800000"/>
                </a:ln>
                <a:solidFill>
                  <a:srgbClr val="E20000"/>
                </a:solidFill>
                <a:effectLst>
                  <a:outerShdw blurRad="38100" dist="38100" dir="2700000" algn="tl">
                    <a:srgbClr val="000000">
                      <a:alpha val="43137"/>
                    </a:srgbClr>
                  </a:outerShdw>
                </a:effectLst>
                <a:latin typeface="Arial"/>
                <a:ea typeface="+mj-lt"/>
                <a:cs typeface="Arial"/>
              </a:rPr>
              <a:t>now 10MB cost $69</a:t>
            </a:r>
          </a:p>
        </p:txBody>
      </p:sp>
    </p:spTree>
    <p:extLst>
      <p:ext uri="{BB962C8B-B14F-4D97-AF65-F5344CB8AC3E}">
        <p14:creationId xmlns:p14="http://schemas.microsoft.com/office/powerpoint/2010/main" val="4614458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29C6-582E-4E57-8684-169611C90438}"/>
              </a:ext>
            </a:extLst>
          </p:cNvPr>
          <p:cNvSpPr txBox="1">
            <a:spLocks/>
          </p:cNvSpPr>
          <p:nvPr/>
        </p:nvSpPr>
        <p:spPr>
          <a:xfrm>
            <a:off x="273834" y="1741804"/>
            <a:ext cx="4528969" cy="13542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4000" b="1" dirty="0">
                <a:ln w="22225">
                  <a:noFill/>
                  <a:miter lim="800000"/>
                </a:ln>
                <a:solidFill>
                  <a:srgbClr val="E20000"/>
                </a:solidFill>
                <a:effectLst>
                  <a:outerShdw blurRad="38100" dist="38100" dir="2700000" algn="tl">
                    <a:srgbClr val="000000">
                      <a:alpha val="43137"/>
                    </a:srgbClr>
                  </a:outerShdw>
                </a:effectLst>
                <a:latin typeface="Arial"/>
                <a:cs typeface="Arial"/>
              </a:rPr>
              <a:t>STORE</a:t>
            </a:r>
          </a:p>
          <a:p>
            <a:pPr algn="ctr">
              <a:lnSpc>
                <a:spcPct val="100000"/>
              </a:lnSpc>
            </a:pPr>
            <a:r>
              <a:rPr lang="en-US" sz="4000" b="1" dirty="0">
                <a:ln w="22225">
                  <a:noFill/>
                  <a:miter lim="800000"/>
                </a:ln>
                <a:solidFill>
                  <a:srgbClr val="E20000"/>
                </a:solidFill>
                <a:effectLst>
                  <a:outerShdw blurRad="38100" dist="38100" dir="2700000" algn="tl">
                    <a:srgbClr val="000000">
                      <a:alpha val="43137"/>
                    </a:srgbClr>
                  </a:outerShdw>
                </a:effectLst>
                <a:latin typeface="Arial"/>
                <a:cs typeface="Arial"/>
              </a:rPr>
              <a:t>MODERNIZATION</a:t>
            </a:r>
          </a:p>
        </p:txBody>
      </p:sp>
      <p:sp>
        <p:nvSpPr>
          <p:cNvPr id="3" name="TextBox 2">
            <a:extLst>
              <a:ext uri="{FF2B5EF4-FFF2-40B4-BE49-F238E27FC236}">
                <a16:creationId xmlns:a16="http://schemas.microsoft.com/office/drawing/2014/main" id="{BF039802-4E83-42B0-AE9D-1B33F3E5EBF5}"/>
              </a:ext>
            </a:extLst>
          </p:cNvPr>
          <p:cNvSpPr txBox="1"/>
          <p:nvPr/>
        </p:nvSpPr>
        <p:spPr>
          <a:xfrm>
            <a:off x="273834" y="3096066"/>
            <a:ext cx="4629559" cy="830997"/>
          </a:xfrm>
          <a:prstGeom prst="rect">
            <a:avLst/>
          </a:prstGeom>
          <a:noFill/>
        </p:spPr>
        <p:txBody>
          <a:bodyPr wrap="square" rtlCol="0">
            <a:spAutoFit/>
          </a:bodyPr>
          <a:lstStyle/>
          <a:p>
            <a:r>
              <a:rPr lang="en-US" sz="24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Introducing an interactive digital</a:t>
            </a:r>
          </a:p>
          <a:p>
            <a:r>
              <a:rPr lang="en-US" sz="24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experience for our Customers</a:t>
            </a:r>
          </a:p>
        </p:txBody>
      </p:sp>
      <p:pic>
        <p:nvPicPr>
          <p:cNvPr id="5" name="Picture 4" descr="A red car on display&#10;&#10;Description automatically generated">
            <a:extLst>
              <a:ext uri="{FF2B5EF4-FFF2-40B4-BE49-F238E27FC236}">
                <a16:creationId xmlns:a16="http://schemas.microsoft.com/office/drawing/2014/main" id="{DD6E3B94-B1F0-4BE2-A53F-173EAD75A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855" y="391037"/>
            <a:ext cx="6778311" cy="5083733"/>
          </a:xfrm>
          <a:prstGeom prst="rect">
            <a:avLst/>
          </a:prstGeom>
          <a:ln>
            <a:noFill/>
          </a:ln>
          <a:effectLst>
            <a:outerShdw blurRad="190500" algn="tl" rotWithShape="0">
              <a:srgbClr val="000000">
                <a:alpha val="70000"/>
              </a:srgbClr>
            </a:outerShdw>
          </a:effectLst>
        </p:spPr>
      </p:pic>
      <p:pic>
        <p:nvPicPr>
          <p:cNvPr id="11" name="Picture 10" descr="A picture containing floor, indoor, table, toy&#10;&#10;Description automatically generated">
            <a:extLst>
              <a:ext uri="{FF2B5EF4-FFF2-40B4-BE49-F238E27FC236}">
                <a16:creationId xmlns:a16="http://schemas.microsoft.com/office/drawing/2014/main" id="{1B534E43-E0E8-4679-B601-960627BFD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182" y="391461"/>
            <a:ext cx="6823415" cy="5222739"/>
          </a:xfrm>
          <a:prstGeom prst="rect">
            <a:avLst/>
          </a:prstGeom>
          <a:ln>
            <a:noFill/>
          </a:ln>
          <a:effectLst>
            <a:outerShdw blurRad="190500" algn="tl" rotWithShape="0">
              <a:srgbClr val="000000">
                <a:alpha val="70000"/>
              </a:srgbClr>
            </a:outerShdw>
          </a:effectLst>
        </p:spPr>
      </p:pic>
      <p:pic>
        <p:nvPicPr>
          <p:cNvPr id="13" name="Picture 12" descr="A person standing in front of a store&#10;&#10;Description automatically generated">
            <a:extLst>
              <a:ext uri="{FF2B5EF4-FFF2-40B4-BE49-F238E27FC236}">
                <a16:creationId xmlns:a16="http://schemas.microsoft.com/office/drawing/2014/main" id="{73843FCA-8390-4E62-AE99-265FB1DEF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422" y="285319"/>
            <a:ext cx="7105175" cy="5328881"/>
          </a:xfrm>
          <a:prstGeom prst="rect">
            <a:avLst/>
          </a:prstGeom>
          <a:ln>
            <a:noFill/>
          </a:ln>
          <a:effectLst>
            <a:outerShdw blurRad="190500" algn="tl" rotWithShape="0">
              <a:srgbClr val="000000">
                <a:alpha val="70000"/>
              </a:srgbClr>
            </a:outerShdw>
          </a:effectLst>
        </p:spPr>
      </p:pic>
      <p:pic>
        <p:nvPicPr>
          <p:cNvPr id="15" name="Picture 14" descr="A picture containing indoor, ceiling, wall, table&#10;&#10;Description automatically generated">
            <a:extLst>
              <a:ext uri="{FF2B5EF4-FFF2-40B4-BE49-F238E27FC236}">
                <a16:creationId xmlns:a16="http://schemas.microsoft.com/office/drawing/2014/main" id="{5984D7F6-5259-4319-8A37-0508B67D32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6421" y="268462"/>
            <a:ext cx="7105175" cy="53288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1307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A08F-6AE1-414B-BE8B-BC54DF092B9B}"/>
              </a:ext>
            </a:extLst>
          </p:cNvPr>
          <p:cNvSpPr txBox="1">
            <a:spLocks/>
          </p:cNvSpPr>
          <p:nvPr/>
        </p:nvSpPr>
        <p:spPr>
          <a:xfrm>
            <a:off x="177971" y="2304753"/>
            <a:ext cx="11825830" cy="11503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4000" b="1" dirty="0">
                <a:ln w="22225">
                  <a:noFill/>
                  <a:miter lim="800000"/>
                </a:ln>
                <a:solidFill>
                  <a:srgbClr val="E20000"/>
                </a:solidFill>
                <a:effectLst>
                  <a:outerShdw blurRad="38100" dist="38100" dir="2700000" algn="tl">
                    <a:srgbClr val="000000">
                      <a:alpha val="43137"/>
                    </a:srgbClr>
                  </a:outerShdw>
                </a:effectLst>
                <a:latin typeface="Arial"/>
                <a:cs typeface="Arial"/>
              </a:rPr>
              <a:t>Implemented a new Voice Automation with Artificial Intelligence</a:t>
            </a:r>
            <a:endParaRPr lang="en-US" dirty="0">
              <a:ln w="22225">
                <a:noFill/>
                <a:miter lim="800000"/>
              </a:ln>
              <a:solidFill>
                <a:srgbClr val="E20000"/>
              </a:solidFill>
              <a:effectLst>
                <a:outerShdw blurRad="38100" dist="38100" dir="2700000" algn="tl">
                  <a:srgbClr val="000000">
                    <a:alpha val="43137"/>
                  </a:srgbClr>
                </a:outerShdw>
              </a:effectLst>
              <a:cs typeface="Calibri Light" panose="020F0302020204030204"/>
            </a:endParaRPr>
          </a:p>
        </p:txBody>
      </p:sp>
      <p:sp>
        <p:nvSpPr>
          <p:cNvPr id="3" name="TextBox 2">
            <a:extLst>
              <a:ext uri="{FF2B5EF4-FFF2-40B4-BE49-F238E27FC236}">
                <a16:creationId xmlns:a16="http://schemas.microsoft.com/office/drawing/2014/main" id="{E0AFA8E1-B64C-412D-B7FC-CA617F24272E}"/>
              </a:ext>
            </a:extLst>
          </p:cNvPr>
          <p:cNvSpPr txBox="1"/>
          <p:nvPr/>
        </p:nvSpPr>
        <p:spPr>
          <a:xfrm>
            <a:off x="679525" y="3795168"/>
            <a:ext cx="10832950" cy="1815882"/>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100,000</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calls in its first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days!</a:t>
            </a:r>
          </a:p>
          <a:p>
            <a:pPr marL="285750" indent="-285750">
              <a:buFont typeface="Arial" panose="020B0604020202020204" pitchFamily="34" charset="0"/>
              <a:buChar char="•"/>
            </a:pPr>
            <a:endPar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78%</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customer interactions are now processed by DANA reducing our abandonment rate!</a:t>
            </a:r>
            <a:endParaRPr lang="en-US" sz="2800" dirty="0">
              <a:solidFill>
                <a:schemeClr val="tx1">
                  <a:lumMod val="65000"/>
                  <a:lumOff val="35000"/>
                </a:schemeClr>
              </a:solidFill>
              <a:effectLst>
                <a:outerShdw blurRad="38100" dist="38100" dir="2700000" algn="tl">
                  <a:srgbClr val="000000">
                    <a:alpha val="43137"/>
                  </a:srgbClr>
                </a:outerShdw>
              </a:effectLst>
            </a:endParaRPr>
          </a:p>
        </p:txBody>
      </p:sp>
      <p:pic>
        <p:nvPicPr>
          <p:cNvPr id="5" name="Picture 4" descr="A picture containing object&#10;&#10;Description automatically generated">
            <a:extLst>
              <a:ext uri="{FF2B5EF4-FFF2-40B4-BE49-F238E27FC236}">
                <a16:creationId xmlns:a16="http://schemas.microsoft.com/office/drawing/2014/main" id="{AF940E58-A052-4474-B473-E1DE4E53F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183" y="450642"/>
            <a:ext cx="4995442" cy="1311065"/>
          </a:xfrm>
          <a:prstGeom prst="rect">
            <a:avLst/>
          </a:prstGeom>
        </p:spPr>
      </p:pic>
    </p:spTree>
    <p:extLst>
      <p:ext uri="{BB962C8B-B14F-4D97-AF65-F5344CB8AC3E}">
        <p14:creationId xmlns:p14="http://schemas.microsoft.com/office/powerpoint/2010/main" val="42685329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36ABA9-F109-4FD5-8309-A37C2FBB7465}"/>
              </a:ext>
            </a:extLst>
          </p:cNvPr>
          <p:cNvSpPr txBox="1">
            <a:spLocks/>
          </p:cNvSpPr>
          <p:nvPr/>
        </p:nvSpPr>
        <p:spPr>
          <a:xfrm>
            <a:off x="6530109" y="3187702"/>
            <a:ext cx="4535055" cy="1396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endParaRPr lang="en-US" sz="4000" b="1">
              <a:ln w="22225">
                <a:noFill/>
                <a:miter lim="800000"/>
              </a:ln>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3FD7993-0A51-4A83-9856-092DF4501828}"/>
              </a:ext>
            </a:extLst>
          </p:cNvPr>
          <p:cNvSpPr txBox="1"/>
          <p:nvPr/>
        </p:nvSpPr>
        <p:spPr>
          <a:xfrm>
            <a:off x="5601196" y="1859339"/>
            <a:ext cx="6279867" cy="3139321"/>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500MB free </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200 </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educational institutions</a:t>
            </a:r>
          </a:p>
          <a:p>
            <a:pPr marL="285750" indent="-285750">
              <a:buFont typeface="Arial" panose="020B0604020202020204" pitchFamily="34" charset="0"/>
              <a:buChar char="•"/>
            </a:pPr>
            <a:endPar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Pilot phase -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450 students</a:t>
            </a:r>
          </a:p>
          <a:p>
            <a:endPar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1 - </a:t>
            </a:r>
            <a:r>
              <a:rPr lang="en-US" sz="2800" b="1" dirty="0">
                <a:solidFill>
                  <a:srgbClr val="E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3000 </a:t>
            </a:r>
            <a:r>
              <a:rPr lang="en-US" sz="28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 &amp; teachers </a:t>
            </a:r>
          </a:p>
          <a:p>
            <a:endParaRPr lang="en-US" sz="1000"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Countrywide rollout by 2022</a:t>
            </a:r>
          </a:p>
        </p:txBody>
      </p:sp>
      <p:pic>
        <p:nvPicPr>
          <p:cNvPr id="6" name="Picture 5" descr="A group of people looking at a computer&#10;&#10;Description automatically generated">
            <a:extLst>
              <a:ext uri="{FF2B5EF4-FFF2-40B4-BE49-F238E27FC236}">
                <a16:creationId xmlns:a16="http://schemas.microsoft.com/office/drawing/2014/main" id="{DB509DA6-5610-4D8F-836E-C30B69C2B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495" y="2621338"/>
            <a:ext cx="3642014" cy="3639613"/>
          </a:xfrm>
          <a:prstGeom prst="rect">
            <a:avLst/>
          </a:prstGeom>
        </p:spPr>
      </p:pic>
      <p:pic>
        <p:nvPicPr>
          <p:cNvPr id="9" name="Picture 8" descr="A close up of a sign&#10;&#10;Description automatically generated">
            <a:extLst>
              <a:ext uri="{FF2B5EF4-FFF2-40B4-BE49-F238E27FC236}">
                <a16:creationId xmlns:a16="http://schemas.microsoft.com/office/drawing/2014/main" id="{05A07CC6-075D-464D-8B82-98799BD86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371" y="397580"/>
            <a:ext cx="2734263" cy="2077167"/>
          </a:xfrm>
          <a:prstGeom prst="rect">
            <a:avLst/>
          </a:prstGeom>
        </p:spPr>
      </p:pic>
    </p:spTree>
    <p:extLst>
      <p:ext uri="{BB962C8B-B14F-4D97-AF65-F5344CB8AC3E}">
        <p14:creationId xmlns:p14="http://schemas.microsoft.com/office/powerpoint/2010/main" val="331935194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29C6-582E-4E57-8684-169611C90438}"/>
              </a:ext>
            </a:extLst>
          </p:cNvPr>
          <p:cNvSpPr txBox="1">
            <a:spLocks/>
          </p:cNvSpPr>
          <p:nvPr/>
        </p:nvSpPr>
        <p:spPr>
          <a:xfrm>
            <a:off x="99376" y="57383"/>
            <a:ext cx="11132103" cy="7547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b="1" dirty="0">
                <a:ln w="22225">
                  <a:noFill/>
                  <a:miter lim="800000"/>
                </a:ln>
                <a:solidFill>
                  <a:srgbClr val="E20000"/>
                </a:solidFill>
                <a:effectLst>
                  <a:outerShdw blurRad="38100" dist="38100" dir="2700000" algn="tl">
                    <a:srgbClr val="000000">
                      <a:alpha val="43137"/>
                    </a:srgbClr>
                  </a:outerShdw>
                </a:effectLst>
                <a:latin typeface="Arial"/>
                <a:cs typeface="Arial"/>
              </a:rPr>
              <a:t>Our Transformational Journey Continues!</a:t>
            </a:r>
          </a:p>
        </p:txBody>
      </p:sp>
      <p:pic>
        <p:nvPicPr>
          <p:cNvPr id="26" name="Circle.png" descr="Circle.png">
            <a:extLst>
              <a:ext uri="{FF2B5EF4-FFF2-40B4-BE49-F238E27FC236}">
                <a16:creationId xmlns:a16="http://schemas.microsoft.com/office/drawing/2014/main" id="{0DBD8D2E-2B34-43DB-8448-E3D736E5311C}"/>
              </a:ext>
            </a:extLst>
          </p:cNvPr>
          <p:cNvPicPr>
            <a:picLocks noChangeAspect="1"/>
          </p:cNvPicPr>
          <p:nvPr/>
        </p:nvPicPr>
        <p:blipFill>
          <a:blip r:embed="rId4"/>
          <a:stretch>
            <a:fillRect/>
          </a:stretch>
        </p:blipFill>
        <p:spPr>
          <a:xfrm>
            <a:off x="3658927" y="991926"/>
            <a:ext cx="4874146" cy="4874147"/>
          </a:xfrm>
          <a:prstGeom prst="rect">
            <a:avLst/>
          </a:prstGeom>
          <a:ln w="12700">
            <a:miter lim="400000"/>
          </a:ln>
          <a:effectLst>
            <a:outerShdw blurRad="330200" dist="300612" dir="3281623" rotWithShape="0">
              <a:srgbClr val="000000">
                <a:alpha val="40010"/>
              </a:srgbClr>
            </a:outerShdw>
          </a:effectLst>
        </p:spPr>
      </p:pic>
      <p:sp>
        <p:nvSpPr>
          <p:cNvPr id="28" name="mobile">
            <a:extLst>
              <a:ext uri="{FF2B5EF4-FFF2-40B4-BE49-F238E27FC236}">
                <a16:creationId xmlns:a16="http://schemas.microsoft.com/office/drawing/2014/main" id="{1471ADFC-CE51-4A2B-AE1F-C4775BFDBF8F}"/>
              </a:ext>
            </a:extLst>
          </p:cNvPr>
          <p:cNvSpPr txBox="1"/>
          <p:nvPr/>
        </p:nvSpPr>
        <p:spPr>
          <a:xfrm>
            <a:off x="5672438" y="1443254"/>
            <a:ext cx="1054488" cy="421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600" b="0">
                <a:solidFill>
                  <a:srgbClr val="FFFFFF"/>
                </a:solidFill>
                <a:latin typeface="Segoe Pro Display Light"/>
                <a:ea typeface="Segoe Pro Display Light"/>
                <a:cs typeface="Segoe Pro Display Light"/>
                <a:sym typeface="Segoe Pro Display Light"/>
              </a:defRPr>
            </a:lvl1pPr>
          </a:lstStyle>
          <a:p>
            <a:r>
              <a:rPr lang="en-US" sz="2000" b="1" dirty="0">
                <a:latin typeface="Arial" panose="020B0604020202020204" pitchFamily="34" charset="0"/>
                <a:cs typeface="Arial" panose="020B0604020202020204" pitchFamily="34" charset="0"/>
              </a:rPr>
              <a:t>M</a:t>
            </a:r>
            <a:r>
              <a:rPr sz="2000" b="1" dirty="0">
                <a:latin typeface="Arial" panose="020B0604020202020204" pitchFamily="34" charset="0"/>
                <a:cs typeface="Arial" panose="020B0604020202020204" pitchFamily="34" charset="0"/>
              </a:rPr>
              <a:t>obile</a:t>
            </a:r>
          </a:p>
        </p:txBody>
      </p:sp>
      <p:sp>
        <p:nvSpPr>
          <p:cNvPr id="29" name="cloud">
            <a:extLst>
              <a:ext uri="{FF2B5EF4-FFF2-40B4-BE49-F238E27FC236}">
                <a16:creationId xmlns:a16="http://schemas.microsoft.com/office/drawing/2014/main" id="{0D1A8902-B8A2-427D-8736-4C32C870F8A0}"/>
              </a:ext>
            </a:extLst>
          </p:cNvPr>
          <p:cNvSpPr txBox="1"/>
          <p:nvPr/>
        </p:nvSpPr>
        <p:spPr>
          <a:xfrm>
            <a:off x="3785096" y="2950611"/>
            <a:ext cx="1054488" cy="421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600" b="0">
                <a:solidFill>
                  <a:srgbClr val="FFFFFF"/>
                </a:solidFill>
                <a:latin typeface="Segoe Pro Display Light"/>
                <a:ea typeface="Segoe Pro Display Light"/>
                <a:cs typeface="Segoe Pro Display Light"/>
                <a:sym typeface="Segoe Pro Display Light"/>
              </a:defRPr>
            </a:lvl1pPr>
          </a:lstStyle>
          <a:p>
            <a:r>
              <a:rPr lang="en-US" sz="2000" b="1" dirty="0">
                <a:latin typeface="Arial" panose="020B0604020202020204" pitchFamily="34" charset="0"/>
                <a:cs typeface="Arial" panose="020B0604020202020204" pitchFamily="34" charset="0"/>
              </a:rPr>
              <a:t>C</a:t>
            </a:r>
            <a:r>
              <a:rPr sz="2000" b="1" dirty="0">
                <a:latin typeface="Arial" panose="020B0604020202020204" pitchFamily="34" charset="0"/>
                <a:cs typeface="Arial" panose="020B0604020202020204" pitchFamily="34" charset="0"/>
              </a:rPr>
              <a:t>loud</a:t>
            </a:r>
          </a:p>
        </p:txBody>
      </p:sp>
      <p:sp>
        <p:nvSpPr>
          <p:cNvPr id="30" name="analytics">
            <a:extLst>
              <a:ext uri="{FF2B5EF4-FFF2-40B4-BE49-F238E27FC236}">
                <a16:creationId xmlns:a16="http://schemas.microsoft.com/office/drawing/2014/main" id="{61F1647B-8B89-4E95-B5ED-1F4FCFF77C8F}"/>
              </a:ext>
            </a:extLst>
          </p:cNvPr>
          <p:cNvSpPr txBox="1"/>
          <p:nvPr/>
        </p:nvSpPr>
        <p:spPr>
          <a:xfrm>
            <a:off x="5186827" y="4879240"/>
            <a:ext cx="1332192" cy="421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600" b="0">
                <a:solidFill>
                  <a:srgbClr val="FFFFFF"/>
                </a:solidFill>
                <a:latin typeface="Segoe Pro Display Light"/>
                <a:ea typeface="Segoe Pro Display Light"/>
                <a:cs typeface="Segoe Pro Display Light"/>
                <a:sym typeface="Segoe Pro Display Light"/>
              </a:defRPr>
            </a:lvl1pPr>
          </a:lstStyle>
          <a:p>
            <a:r>
              <a:rPr lang="en-US" sz="2000" b="1" dirty="0">
                <a:latin typeface="Arial" panose="020B0604020202020204" pitchFamily="34" charset="0"/>
                <a:cs typeface="Arial" panose="020B0604020202020204" pitchFamily="34" charset="0"/>
              </a:rPr>
              <a:t>A</a:t>
            </a:r>
            <a:r>
              <a:rPr sz="2000" b="1" dirty="0">
                <a:latin typeface="Arial" panose="020B0604020202020204" pitchFamily="34" charset="0"/>
                <a:cs typeface="Arial" panose="020B0604020202020204" pitchFamily="34" charset="0"/>
              </a:rPr>
              <a:t>nalytics</a:t>
            </a:r>
          </a:p>
        </p:txBody>
      </p:sp>
      <p:sp>
        <p:nvSpPr>
          <p:cNvPr id="31" name="connected…">
            <a:extLst>
              <a:ext uri="{FF2B5EF4-FFF2-40B4-BE49-F238E27FC236}">
                <a16:creationId xmlns:a16="http://schemas.microsoft.com/office/drawing/2014/main" id="{B3BE11C9-0B6C-4BDA-A4CB-5795DE426255}"/>
              </a:ext>
            </a:extLst>
          </p:cNvPr>
          <p:cNvSpPr txBox="1"/>
          <p:nvPr/>
        </p:nvSpPr>
        <p:spPr>
          <a:xfrm>
            <a:off x="5242161" y="3076418"/>
            <a:ext cx="1707677"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ctr" defTabSz="241300">
              <a:lnSpc>
                <a:spcPct val="80000"/>
              </a:lnSpc>
              <a:defRPr sz="5900" b="0">
                <a:solidFill>
                  <a:srgbClr val="34404D"/>
                </a:solidFill>
                <a:latin typeface="Bebas Neue Bold"/>
                <a:ea typeface="Bebas Neue Bold"/>
                <a:cs typeface="Bebas Neue Bold"/>
                <a:sym typeface="Bebas Neue Bold"/>
              </a:defRPr>
            </a:pPr>
            <a:r>
              <a:rPr lang="en-US" sz="2400" b="1" dirty="0">
                <a:solidFill>
                  <a:schemeClr val="tx1">
                    <a:lumMod val="65000"/>
                    <a:lumOff val="35000"/>
                  </a:schemeClr>
                </a:solidFill>
                <a:latin typeface="Arial" panose="020B0604020202020204" pitchFamily="34" charset="0"/>
                <a:cs typeface="Arial" panose="020B0604020202020204" pitchFamily="34" charset="0"/>
              </a:rPr>
              <a:t>C</a:t>
            </a:r>
            <a:r>
              <a:rPr sz="2400" b="1" dirty="0">
                <a:solidFill>
                  <a:schemeClr val="tx1">
                    <a:lumMod val="65000"/>
                    <a:lumOff val="35000"/>
                  </a:schemeClr>
                </a:solidFill>
                <a:latin typeface="Arial" panose="020B0604020202020204" pitchFamily="34" charset="0"/>
                <a:cs typeface="Arial" panose="020B0604020202020204" pitchFamily="34" charset="0"/>
              </a:rPr>
              <a:t>onnected</a:t>
            </a:r>
          </a:p>
          <a:p>
            <a:pPr algn="ctr" defTabSz="241300">
              <a:lnSpc>
                <a:spcPct val="80000"/>
              </a:lnSpc>
              <a:defRPr sz="5900" b="0">
                <a:solidFill>
                  <a:srgbClr val="34404D"/>
                </a:solidFill>
                <a:latin typeface="Bebas Neue Bold"/>
                <a:ea typeface="Bebas Neue Bold"/>
                <a:cs typeface="Bebas Neue Bold"/>
                <a:sym typeface="Bebas Neue Bold"/>
              </a:defRPr>
            </a:pPr>
            <a:r>
              <a:rPr lang="en-US" sz="2400" b="1" dirty="0">
                <a:solidFill>
                  <a:schemeClr val="tx1">
                    <a:lumMod val="65000"/>
                    <a:lumOff val="35000"/>
                  </a:schemeClr>
                </a:solidFill>
                <a:latin typeface="Arial" panose="020B0604020202020204" pitchFamily="34" charset="0"/>
                <a:cs typeface="Arial" panose="020B0604020202020204" pitchFamily="34" charset="0"/>
              </a:rPr>
              <a:t>I</a:t>
            </a:r>
            <a:r>
              <a:rPr sz="2400" b="1" dirty="0">
                <a:solidFill>
                  <a:schemeClr val="tx1">
                    <a:lumMod val="65000"/>
                    <a:lumOff val="35000"/>
                  </a:schemeClr>
                </a:solidFill>
                <a:latin typeface="Arial" panose="020B0604020202020204" pitchFamily="34" charset="0"/>
                <a:cs typeface="Arial" panose="020B0604020202020204" pitchFamily="34" charset="0"/>
              </a:rPr>
              <a:t>ntelligence</a:t>
            </a:r>
          </a:p>
        </p:txBody>
      </p:sp>
      <p:sp>
        <p:nvSpPr>
          <p:cNvPr id="32" name="social networks">
            <a:extLst>
              <a:ext uri="{FF2B5EF4-FFF2-40B4-BE49-F238E27FC236}">
                <a16:creationId xmlns:a16="http://schemas.microsoft.com/office/drawing/2014/main" id="{401FC3C8-A52E-4000-9322-772A172FA4A1}"/>
              </a:ext>
            </a:extLst>
          </p:cNvPr>
          <p:cNvSpPr txBox="1"/>
          <p:nvPr/>
        </p:nvSpPr>
        <p:spPr>
          <a:xfrm>
            <a:off x="7299857" y="3387335"/>
            <a:ext cx="1293376" cy="43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ct val="70000"/>
              </a:lnSpc>
              <a:defRPr sz="3600" b="0">
                <a:solidFill>
                  <a:srgbClr val="FFFFFF"/>
                </a:solidFill>
                <a:latin typeface="Segoe Pro Display Light"/>
                <a:ea typeface="Segoe Pro Display Light"/>
                <a:cs typeface="Segoe Pro Display Light"/>
                <a:sym typeface="Segoe Pro Display Light"/>
              </a:defRPr>
            </a:lvl1pPr>
          </a:lstStyle>
          <a:p>
            <a:r>
              <a:rPr lang="en-US" sz="2000" b="1" dirty="0">
                <a:latin typeface="Arial" panose="020B0604020202020204" pitchFamily="34" charset="0"/>
                <a:cs typeface="Arial" panose="020B0604020202020204" pitchFamily="34" charset="0"/>
              </a:rPr>
              <a:t>S</a:t>
            </a:r>
            <a:r>
              <a:rPr sz="2000" b="1" dirty="0">
                <a:latin typeface="Arial" panose="020B0604020202020204" pitchFamily="34" charset="0"/>
                <a:cs typeface="Arial" panose="020B0604020202020204" pitchFamily="34" charset="0"/>
              </a:rPr>
              <a:t>ocial </a:t>
            </a:r>
            <a:r>
              <a:rPr lang="en-US" sz="2000" b="1" dirty="0">
                <a:latin typeface="Arial" panose="020B0604020202020204" pitchFamily="34" charset="0"/>
                <a:cs typeface="Arial" panose="020B0604020202020204" pitchFamily="34" charset="0"/>
              </a:rPr>
              <a:t>N</a:t>
            </a:r>
            <a:r>
              <a:rPr sz="2000" b="1" dirty="0">
                <a:latin typeface="Arial" panose="020B0604020202020204" pitchFamily="34" charset="0"/>
                <a:cs typeface="Arial" panose="020B0604020202020204" pitchFamily="34" charset="0"/>
              </a:rPr>
              <a:t>etworks</a:t>
            </a:r>
          </a:p>
        </p:txBody>
      </p:sp>
    </p:spTree>
    <p:extLst>
      <p:ext uri="{BB962C8B-B14F-4D97-AF65-F5344CB8AC3E}">
        <p14:creationId xmlns:p14="http://schemas.microsoft.com/office/powerpoint/2010/main" val="10992223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500"/>
                                  </p:stCondLst>
                                  <p:iterate>
                                    <p:tmAbs val="0"/>
                                  </p:iterate>
                                  <p:childTnLst>
                                    <p:set>
                                      <p:cBhvr>
                                        <p:cTn id="6" fill="hold"/>
                                        <p:tgtEl>
                                          <p:spTgt spid="26"/>
                                        </p:tgtEl>
                                        <p:attrNameLst>
                                          <p:attrName>style.visibility</p:attrName>
                                        </p:attrNameLst>
                                      </p:cBhvr>
                                      <p:to>
                                        <p:strVal val="visible"/>
                                      </p:to>
                                    </p:set>
                                    <p:animEffect transition="in" filter="dissolve">
                                      <p:cBhvr>
                                        <p:cTn id="7" dur="2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8"/>
                                        </p:tgtEl>
                                        <p:attrNameLst>
                                          <p:attrName>style.visibility</p:attrName>
                                        </p:attrNameLst>
                                      </p:cBhvr>
                                      <p:to>
                                        <p:strVal val="visible"/>
                                      </p:to>
                                    </p:set>
                                    <p:animEffect transition="in" filter="dissolve">
                                      <p:cBhvr>
                                        <p:cTn id="12" dur="175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2"/>
                                        </p:tgtEl>
                                        <p:attrNameLst>
                                          <p:attrName>style.visibility</p:attrName>
                                        </p:attrNameLst>
                                      </p:cBhvr>
                                      <p:to>
                                        <p:strVal val="visible"/>
                                      </p:to>
                                    </p:set>
                                    <p:animEffect transition="in" filter="dissolve">
                                      <p:cBhvr>
                                        <p:cTn id="17" dur="175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0"/>
                                        </p:tgtEl>
                                        <p:attrNameLst>
                                          <p:attrName>style.visibility</p:attrName>
                                        </p:attrNameLst>
                                      </p:cBhvr>
                                      <p:to>
                                        <p:strVal val="visible"/>
                                      </p:to>
                                    </p:set>
                                    <p:animEffect transition="in" filter="dissolve">
                                      <p:cBhvr>
                                        <p:cTn id="22" dur="17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29"/>
                                        </p:tgtEl>
                                        <p:attrNameLst>
                                          <p:attrName>style.visibility</p:attrName>
                                        </p:attrNameLst>
                                      </p:cBhvr>
                                      <p:to>
                                        <p:strVal val="visible"/>
                                      </p:to>
                                    </p:set>
                                    <p:animEffect transition="in" filter="dissolve">
                                      <p:cBhvr>
                                        <p:cTn id="27" dur="175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iterate>
                                    <p:tmAbs val="0"/>
                                  </p:iterate>
                                  <p:childTnLst>
                                    <p:set>
                                      <p:cBhvr>
                                        <p:cTn id="31" fill="hold"/>
                                        <p:tgtEl>
                                          <p:spTgt spid="31"/>
                                        </p:tgtEl>
                                        <p:attrNameLst>
                                          <p:attrName>style.visibility</p:attrName>
                                        </p:attrNameLst>
                                      </p:cBhvr>
                                      <p:to>
                                        <p:strVal val="visible"/>
                                      </p:to>
                                    </p:set>
                                    <p:anim calcmode="lin" valueType="num">
                                      <p:cBhvr>
                                        <p:cTn id="32" dur="2000" fill="hold"/>
                                        <p:tgtEl>
                                          <p:spTgt spid="31"/>
                                        </p:tgtEl>
                                        <p:attrNameLst>
                                          <p:attrName>ppt_w</p:attrName>
                                        </p:attrNameLst>
                                      </p:cBhvr>
                                      <p:tavLst>
                                        <p:tav tm="0">
                                          <p:val>
                                            <p:fltVal val="0"/>
                                          </p:val>
                                        </p:tav>
                                        <p:tav tm="100000">
                                          <p:val>
                                            <p:strVal val="#ppt_w"/>
                                          </p:val>
                                        </p:tav>
                                      </p:tavLst>
                                    </p:anim>
                                    <p:anim calcmode="lin" valueType="num">
                                      <p:cBhvr>
                                        <p:cTn id="33" dur="20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8" grpId="0" animBg="1" advAuto="0"/>
      <p:bldP spid="29" grpId="0" animBg="1" advAuto="0"/>
      <p:bldP spid="30" grpId="0" animBg="1" advAuto="0"/>
      <p:bldP spid="31" grpId="0" animBg="1" advAuto="0"/>
      <p:bldP spid="32"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0BDBA6D11FD4F9A7CF88282FA94E8" ma:contentTypeVersion="2" ma:contentTypeDescription="Create a new document." ma:contentTypeScope="" ma:versionID="f45ccd2e93ffcb0e357b02c27239dc90">
  <xsd:schema xmlns:xsd="http://www.w3.org/2001/XMLSchema" xmlns:xs="http://www.w3.org/2001/XMLSchema" xmlns:p="http://schemas.microsoft.com/office/2006/metadata/properties" xmlns:ns2="5c609abd-b026-4359-880e-3bf18173e2a4" targetNamespace="http://schemas.microsoft.com/office/2006/metadata/properties" ma:root="true" ma:fieldsID="5e2a70a352749159b0eeaf2abc90c36c" ns2:_="">
    <xsd:import namespace="5c609abd-b026-4359-880e-3bf18173e2a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09abd-b026-4359-880e-3bf18173e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042E6-49CD-433A-8576-B3322CACA259}">
  <ds:schemaRefs>
    <ds:schemaRef ds:uri="http://schemas.microsoft.com/sharepoint/v3/contenttype/forms"/>
  </ds:schemaRefs>
</ds:datastoreItem>
</file>

<file path=customXml/itemProps2.xml><?xml version="1.0" encoding="utf-8"?>
<ds:datastoreItem xmlns:ds="http://schemas.openxmlformats.org/officeDocument/2006/customXml" ds:itemID="{16546C91-E842-4808-95BD-810B1EE3B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609abd-b026-4359-880e-3bf18173e2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0CC1F4-993F-46D0-A215-78397BD96C77}">
  <ds:schemaRefs>
    <ds:schemaRef ds:uri="http://schemas.microsoft.com/office/2006/documentManagement/types"/>
    <ds:schemaRef ds:uri="http://schemas.microsoft.com/office/infopath/2007/PartnerControls"/>
    <ds:schemaRef ds:uri="http://schemas.openxmlformats.org/package/2006/metadata/core-properties"/>
    <ds:schemaRef ds:uri="5c609abd-b026-4359-880e-3bf18173e2a4"/>
    <ds:schemaRef ds:uri="http://purl.org/dc/elements/1.1/"/>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6844</TotalTime>
  <Words>593</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BELIZE: GOING BEYOND IN THE DIGITAL ERA</dc:title>
  <dc:creator>Marconi Leal</dc:creator>
  <cp:lastModifiedBy>Moshea Smith</cp:lastModifiedBy>
  <cp:revision>12</cp:revision>
  <dcterms:created xsi:type="dcterms:W3CDTF">2019-06-27T12:01:28Z</dcterms:created>
  <dcterms:modified xsi:type="dcterms:W3CDTF">2019-07-24T11:33:41Z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0x010100A560BDBA6D11FD4F9A7CF88282FA94E8</vt:lpwstr>
  </property>
</Properties>
</file>