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3" r:id="rId9"/>
    <p:sldId id="265" r:id="rId10"/>
    <p:sldId id="264" r:id="rId11"/>
    <p:sldId id="266" r:id="rId12"/>
    <p:sldId id="300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62"/>
    <p:restoredTop sz="92697"/>
  </p:normalViewPr>
  <p:slideViewPr>
    <p:cSldViewPr>
      <p:cViewPr varScale="1">
        <p:scale>
          <a:sx n="92" d="100"/>
          <a:sy n="92" d="100"/>
        </p:scale>
        <p:origin x="82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7C0125-F37C-1B47-98ED-4BAFB83E61EB}" type="doc">
      <dgm:prSet loTypeId="urn:microsoft.com/office/officeart/2005/8/layout/hProcess9" loCatId="process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C04D97B1-5D69-3A47-8DF5-9D96376225F7}">
      <dgm:prSet/>
      <dgm:spPr/>
      <dgm:t>
        <a:bodyPr/>
        <a:lstStyle/>
        <a:p>
          <a:r>
            <a:rPr lang="en-CA" b="1" dirty="0">
              <a:solidFill>
                <a:schemeClr val="tx1"/>
              </a:solidFill>
            </a:rPr>
            <a:t>Leaders Develop High Performing Teams…</a:t>
          </a:r>
        </a:p>
      </dgm:t>
    </dgm:pt>
    <dgm:pt modelId="{3801DA5C-47B6-1944-809B-00F579AFBD66}" type="parTrans" cxnId="{B8FD84C8-3259-024C-BF3F-4D3FA3E10864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39577F27-92B4-B749-906B-8A66C09D8A58}" type="sibTrans" cxnId="{B8FD84C8-3259-024C-BF3F-4D3FA3E10864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4E0DB32-4730-0046-8CA9-2BA1AAA2CCDE}">
      <dgm:prSet/>
      <dgm:spPr/>
      <dgm:t>
        <a:bodyPr/>
        <a:lstStyle/>
        <a:p>
          <a:r>
            <a:rPr lang="en-CA" b="1" dirty="0">
              <a:solidFill>
                <a:schemeClr val="tx1"/>
              </a:solidFill>
            </a:rPr>
            <a:t>With Ongoing Feedback</a:t>
          </a:r>
        </a:p>
      </dgm:t>
    </dgm:pt>
    <dgm:pt modelId="{6570FE79-9276-7341-BDF7-1E899B3F5D8D}" type="parTrans" cxnId="{4E81DFA2-8BAC-BB44-BDAF-FD732C3590BD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F1137AF9-E433-FA44-86EC-3E71CE144668}" type="sibTrans" cxnId="{4E81DFA2-8BAC-BB44-BDAF-FD732C3590BD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89BDA228-CF03-B442-B956-C1682922D220}" type="pres">
      <dgm:prSet presAssocID="{D57C0125-F37C-1B47-98ED-4BAFB83E61EB}" presName="CompostProcess" presStyleCnt="0">
        <dgm:presLayoutVars>
          <dgm:dir/>
          <dgm:resizeHandles val="exact"/>
        </dgm:presLayoutVars>
      </dgm:prSet>
      <dgm:spPr/>
    </dgm:pt>
    <dgm:pt modelId="{D4CD7CA6-3148-B141-B418-FC3D518917D1}" type="pres">
      <dgm:prSet presAssocID="{D57C0125-F37C-1B47-98ED-4BAFB83E61EB}" presName="arrow" presStyleLbl="bgShp" presStyleIdx="0" presStyleCnt="1"/>
      <dgm:spPr/>
    </dgm:pt>
    <dgm:pt modelId="{162BF54E-FBB7-BE4A-A274-3A74BCBBA3AE}" type="pres">
      <dgm:prSet presAssocID="{D57C0125-F37C-1B47-98ED-4BAFB83E61EB}" presName="linearProcess" presStyleCnt="0"/>
      <dgm:spPr/>
    </dgm:pt>
    <dgm:pt modelId="{F2E1F92A-C07B-154C-AEF3-868E52D0278B}" type="pres">
      <dgm:prSet presAssocID="{C04D97B1-5D69-3A47-8DF5-9D96376225F7}" presName="textNode" presStyleLbl="node1" presStyleIdx="0" presStyleCnt="2" custScaleX="164267" custScaleY="250000">
        <dgm:presLayoutVars>
          <dgm:bulletEnabled val="1"/>
        </dgm:presLayoutVars>
      </dgm:prSet>
      <dgm:spPr/>
    </dgm:pt>
    <dgm:pt modelId="{EB8FDF35-51C0-9944-BBA3-1AC9A93BBCCA}" type="pres">
      <dgm:prSet presAssocID="{39577F27-92B4-B749-906B-8A66C09D8A58}" presName="sibTrans" presStyleCnt="0"/>
      <dgm:spPr/>
    </dgm:pt>
    <dgm:pt modelId="{A10810E2-BFEC-5645-BE90-E0DC1E578F90}" type="pres">
      <dgm:prSet presAssocID="{E4E0DB32-4730-0046-8CA9-2BA1AAA2CCDE}" presName="textNode" presStyleLbl="node1" presStyleIdx="1" presStyleCnt="2" custScaleY="250000">
        <dgm:presLayoutVars>
          <dgm:bulletEnabled val="1"/>
        </dgm:presLayoutVars>
      </dgm:prSet>
      <dgm:spPr/>
    </dgm:pt>
  </dgm:ptLst>
  <dgm:cxnLst>
    <dgm:cxn modelId="{AAB4A161-B5D9-D646-B449-D369E1DA92F6}" type="presOf" srcId="{E4E0DB32-4730-0046-8CA9-2BA1AAA2CCDE}" destId="{A10810E2-BFEC-5645-BE90-E0DC1E578F90}" srcOrd="0" destOrd="0" presId="urn:microsoft.com/office/officeart/2005/8/layout/hProcess9"/>
    <dgm:cxn modelId="{4E81DFA2-8BAC-BB44-BDAF-FD732C3590BD}" srcId="{D57C0125-F37C-1B47-98ED-4BAFB83E61EB}" destId="{E4E0DB32-4730-0046-8CA9-2BA1AAA2CCDE}" srcOrd="1" destOrd="0" parTransId="{6570FE79-9276-7341-BDF7-1E899B3F5D8D}" sibTransId="{F1137AF9-E433-FA44-86EC-3E71CE144668}"/>
    <dgm:cxn modelId="{B8FD84C8-3259-024C-BF3F-4D3FA3E10864}" srcId="{D57C0125-F37C-1B47-98ED-4BAFB83E61EB}" destId="{C04D97B1-5D69-3A47-8DF5-9D96376225F7}" srcOrd="0" destOrd="0" parTransId="{3801DA5C-47B6-1944-809B-00F579AFBD66}" sibTransId="{39577F27-92B4-B749-906B-8A66C09D8A58}"/>
    <dgm:cxn modelId="{2D7FC9CE-3F52-BA41-BF28-7DAA768D696F}" type="presOf" srcId="{C04D97B1-5D69-3A47-8DF5-9D96376225F7}" destId="{F2E1F92A-C07B-154C-AEF3-868E52D0278B}" srcOrd="0" destOrd="0" presId="urn:microsoft.com/office/officeart/2005/8/layout/hProcess9"/>
    <dgm:cxn modelId="{A7C14EE6-1E37-4046-A032-79A461646C15}" type="presOf" srcId="{D57C0125-F37C-1B47-98ED-4BAFB83E61EB}" destId="{89BDA228-CF03-B442-B956-C1682922D220}" srcOrd="0" destOrd="0" presId="urn:microsoft.com/office/officeart/2005/8/layout/hProcess9"/>
    <dgm:cxn modelId="{E7F40B05-24C1-F341-9290-DCE3F3F78D72}" type="presParOf" srcId="{89BDA228-CF03-B442-B956-C1682922D220}" destId="{D4CD7CA6-3148-B141-B418-FC3D518917D1}" srcOrd="0" destOrd="0" presId="urn:microsoft.com/office/officeart/2005/8/layout/hProcess9"/>
    <dgm:cxn modelId="{47D6FDA4-61B0-F649-9B4E-82D04EC2BD77}" type="presParOf" srcId="{89BDA228-CF03-B442-B956-C1682922D220}" destId="{162BF54E-FBB7-BE4A-A274-3A74BCBBA3AE}" srcOrd="1" destOrd="0" presId="urn:microsoft.com/office/officeart/2005/8/layout/hProcess9"/>
    <dgm:cxn modelId="{682FBA29-84F0-9D4B-B40D-DC5737ADA8E6}" type="presParOf" srcId="{162BF54E-FBB7-BE4A-A274-3A74BCBBA3AE}" destId="{F2E1F92A-C07B-154C-AEF3-868E52D0278B}" srcOrd="0" destOrd="0" presId="urn:microsoft.com/office/officeart/2005/8/layout/hProcess9"/>
    <dgm:cxn modelId="{FC195293-A583-8F49-8E24-E1D80FF7BCFF}" type="presParOf" srcId="{162BF54E-FBB7-BE4A-A274-3A74BCBBA3AE}" destId="{EB8FDF35-51C0-9944-BBA3-1AC9A93BBCCA}" srcOrd="1" destOrd="0" presId="urn:microsoft.com/office/officeart/2005/8/layout/hProcess9"/>
    <dgm:cxn modelId="{AFA9CB9A-CF23-9245-9C88-43641ECCF674}" type="presParOf" srcId="{162BF54E-FBB7-BE4A-A274-3A74BCBBA3AE}" destId="{A10810E2-BFEC-5645-BE90-E0DC1E578F90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4D12EF-57C7-7648-BCBC-3214C8FA2B2F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94FF6B4F-8538-4146-ACA1-460CEF5082A5}">
      <dgm:prSet/>
      <dgm:spPr/>
      <dgm:t>
        <a:bodyPr/>
        <a:lstStyle/>
        <a:p>
          <a:r>
            <a:rPr lang="en-CA" b="1" dirty="0">
              <a:solidFill>
                <a:schemeClr val="tx1"/>
              </a:solidFill>
            </a:rPr>
            <a:t>The power behind providing employees with ongoing feedback </a:t>
          </a:r>
        </a:p>
      </dgm:t>
    </dgm:pt>
    <dgm:pt modelId="{E2C2B45E-B801-0F4A-BB02-ED5D5E80ACA6}" type="parTrans" cxnId="{29F0B4E3-3AEB-6048-B8D1-FB454692313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1154E42-9C5D-BF4D-BA59-2BBAB8C592C2}" type="sibTrans" cxnId="{29F0B4E3-3AEB-6048-B8D1-FB454692313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C246FF5B-88D5-2444-8F38-4269891E90D2}">
      <dgm:prSet/>
      <dgm:spPr/>
      <dgm:t>
        <a:bodyPr/>
        <a:lstStyle/>
        <a:p>
          <a:r>
            <a:rPr lang="en-CA" b="1" dirty="0">
              <a:solidFill>
                <a:schemeClr val="tx1"/>
              </a:solidFill>
            </a:rPr>
            <a:t>The impact of ongoing feedback on YOUR organization’s top and bottom lines.</a:t>
          </a:r>
        </a:p>
      </dgm:t>
    </dgm:pt>
    <dgm:pt modelId="{B8DF6E24-E95E-B943-BFE1-D4BCAD9963D5}" type="parTrans" cxnId="{DDFD3E3D-0E46-A647-9B51-2FD0EE8D444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8413C4D-BE64-264B-A428-3DEC7891A5A2}" type="sibTrans" cxnId="{DDFD3E3D-0E46-A647-9B51-2FD0EE8D444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593514B0-A1DE-7F4F-A681-F137649C32ED}">
      <dgm:prSet/>
      <dgm:spPr/>
      <dgm:t>
        <a:bodyPr/>
        <a:lstStyle/>
        <a:p>
          <a:r>
            <a:rPr lang="en-CA" b="1" dirty="0">
              <a:solidFill>
                <a:schemeClr val="tx1"/>
              </a:solidFill>
            </a:rPr>
            <a:t>Quick walk through the Feedback  Process</a:t>
          </a:r>
        </a:p>
      </dgm:t>
    </dgm:pt>
    <dgm:pt modelId="{07FC39DE-F442-024C-A578-6279E5B95EF2}" type="parTrans" cxnId="{21F0E005-AE7F-C545-A958-D2526485C8D0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C232C922-FA53-744A-8085-1B7B6BA13306}" type="sibTrans" cxnId="{21F0E005-AE7F-C545-A958-D2526485C8D0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9AF5A72-24C7-F44B-9B2B-9B78F93DD3DB}">
      <dgm:prSet/>
      <dgm:spPr/>
      <dgm:t>
        <a:bodyPr/>
        <a:lstStyle/>
        <a:p>
          <a:r>
            <a:rPr lang="en-CA" b="1" dirty="0">
              <a:solidFill>
                <a:schemeClr val="tx1"/>
              </a:solidFill>
            </a:rPr>
            <a:t>Employees will Gel as High Performing Teams</a:t>
          </a:r>
        </a:p>
      </dgm:t>
    </dgm:pt>
    <dgm:pt modelId="{7DEDC203-4ECB-8642-ABB1-8A56CD4934D2}" type="parTrans" cxnId="{27BD1F4F-6674-A04A-9A17-110F0494C7B0}">
      <dgm:prSet/>
      <dgm:spPr/>
      <dgm:t>
        <a:bodyPr/>
        <a:lstStyle/>
        <a:p>
          <a:endParaRPr lang="en-US"/>
        </a:p>
      </dgm:t>
    </dgm:pt>
    <dgm:pt modelId="{C7564420-9BD7-6D41-8880-7EA926D72C88}" type="sibTrans" cxnId="{27BD1F4F-6674-A04A-9A17-110F0494C7B0}">
      <dgm:prSet/>
      <dgm:spPr/>
      <dgm:t>
        <a:bodyPr/>
        <a:lstStyle/>
        <a:p>
          <a:endParaRPr lang="en-US"/>
        </a:p>
      </dgm:t>
    </dgm:pt>
    <dgm:pt modelId="{39094B3D-4763-6448-B398-99DE2D49C142}">
      <dgm:prSet/>
      <dgm:spPr/>
      <dgm:t>
        <a:bodyPr/>
        <a:lstStyle/>
        <a:p>
          <a:r>
            <a:rPr lang="en-CA" b="1" dirty="0">
              <a:solidFill>
                <a:schemeClr val="tx1"/>
              </a:solidFill>
            </a:rPr>
            <a:t>The impact of ongoing feedback on team mates</a:t>
          </a:r>
        </a:p>
      </dgm:t>
    </dgm:pt>
    <dgm:pt modelId="{8723E215-6DDF-B549-A857-7336B591555F}" type="parTrans" cxnId="{82A0C678-A307-2A4C-ACE2-531D55EDC8C6}">
      <dgm:prSet/>
      <dgm:spPr/>
      <dgm:t>
        <a:bodyPr/>
        <a:lstStyle/>
        <a:p>
          <a:endParaRPr lang="en-US"/>
        </a:p>
      </dgm:t>
    </dgm:pt>
    <dgm:pt modelId="{ABD80AD7-C10F-0747-A798-E7BEDECBF1F6}" type="sibTrans" cxnId="{82A0C678-A307-2A4C-ACE2-531D55EDC8C6}">
      <dgm:prSet/>
      <dgm:spPr/>
      <dgm:t>
        <a:bodyPr/>
        <a:lstStyle/>
        <a:p>
          <a:endParaRPr lang="en-US"/>
        </a:p>
      </dgm:t>
    </dgm:pt>
    <dgm:pt modelId="{808ACDAF-C31B-C54F-9FA7-C098A5BD009D}" type="pres">
      <dgm:prSet presAssocID="{534D12EF-57C7-7648-BCBC-3214C8FA2B2F}" presName="CompostProcess" presStyleCnt="0">
        <dgm:presLayoutVars>
          <dgm:dir/>
          <dgm:resizeHandles val="exact"/>
        </dgm:presLayoutVars>
      </dgm:prSet>
      <dgm:spPr/>
    </dgm:pt>
    <dgm:pt modelId="{BDE1FF63-2782-5048-9373-B7205983BBB0}" type="pres">
      <dgm:prSet presAssocID="{534D12EF-57C7-7648-BCBC-3214C8FA2B2F}" presName="arrow" presStyleLbl="bgShp" presStyleIdx="0" presStyleCnt="1"/>
      <dgm:spPr/>
    </dgm:pt>
    <dgm:pt modelId="{EAD75F3F-C972-3A47-99FF-0588A8F527A4}" type="pres">
      <dgm:prSet presAssocID="{534D12EF-57C7-7648-BCBC-3214C8FA2B2F}" presName="linearProcess" presStyleCnt="0"/>
      <dgm:spPr/>
    </dgm:pt>
    <dgm:pt modelId="{B50AE684-6D03-0B41-A712-E7FE7C1792E6}" type="pres">
      <dgm:prSet presAssocID="{94FF6B4F-8538-4146-ACA1-460CEF5082A5}" presName="textNode" presStyleLbl="node1" presStyleIdx="0" presStyleCnt="5">
        <dgm:presLayoutVars>
          <dgm:bulletEnabled val="1"/>
        </dgm:presLayoutVars>
      </dgm:prSet>
      <dgm:spPr/>
    </dgm:pt>
    <dgm:pt modelId="{D4FCBC59-88ED-3E4C-8BA0-FE315538DF6D}" type="pres">
      <dgm:prSet presAssocID="{E1154E42-9C5D-BF4D-BA59-2BBAB8C592C2}" presName="sibTrans" presStyleCnt="0"/>
      <dgm:spPr/>
    </dgm:pt>
    <dgm:pt modelId="{38AC1A78-2DA6-F94B-A5A8-C806781B9756}" type="pres">
      <dgm:prSet presAssocID="{39094B3D-4763-6448-B398-99DE2D49C142}" presName="textNode" presStyleLbl="node1" presStyleIdx="1" presStyleCnt="5">
        <dgm:presLayoutVars>
          <dgm:bulletEnabled val="1"/>
        </dgm:presLayoutVars>
      </dgm:prSet>
      <dgm:spPr/>
    </dgm:pt>
    <dgm:pt modelId="{B528B185-66CA-1042-8240-D39C6EB24816}" type="pres">
      <dgm:prSet presAssocID="{ABD80AD7-C10F-0747-A798-E7BEDECBF1F6}" presName="sibTrans" presStyleCnt="0"/>
      <dgm:spPr/>
    </dgm:pt>
    <dgm:pt modelId="{07819F6D-84AB-E240-BA0A-48952D12BE57}" type="pres">
      <dgm:prSet presAssocID="{C246FF5B-88D5-2444-8F38-4269891E90D2}" presName="textNode" presStyleLbl="node1" presStyleIdx="2" presStyleCnt="5">
        <dgm:presLayoutVars>
          <dgm:bulletEnabled val="1"/>
        </dgm:presLayoutVars>
      </dgm:prSet>
      <dgm:spPr/>
    </dgm:pt>
    <dgm:pt modelId="{2967AAF9-F10C-884B-8C26-346E7BAD3DD3}" type="pres">
      <dgm:prSet presAssocID="{E8413C4D-BE64-264B-A428-3DEC7891A5A2}" presName="sibTrans" presStyleCnt="0"/>
      <dgm:spPr/>
    </dgm:pt>
    <dgm:pt modelId="{DD7E28E2-E73F-0640-A6EB-AAE592D01422}" type="pres">
      <dgm:prSet presAssocID="{99AF5A72-24C7-F44B-9B2B-9B78F93DD3DB}" presName="textNode" presStyleLbl="node1" presStyleIdx="3" presStyleCnt="5">
        <dgm:presLayoutVars>
          <dgm:bulletEnabled val="1"/>
        </dgm:presLayoutVars>
      </dgm:prSet>
      <dgm:spPr/>
    </dgm:pt>
    <dgm:pt modelId="{B9C66F70-DDB0-D94E-8AD0-B8F0EB004711}" type="pres">
      <dgm:prSet presAssocID="{C7564420-9BD7-6D41-8880-7EA926D72C88}" presName="sibTrans" presStyleCnt="0"/>
      <dgm:spPr/>
    </dgm:pt>
    <dgm:pt modelId="{897EE6D0-496A-1840-9A47-46C717757D4E}" type="pres">
      <dgm:prSet presAssocID="{593514B0-A1DE-7F4F-A681-F137649C32ED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21F0E005-AE7F-C545-A958-D2526485C8D0}" srcId="{534D12EF-57C7-7648-BCBC-3214C8FA2B2F}" destId="{593514B0-A1DE-7F4F-A681-F137649C32ED}" srcOrd="4" destOrd="0" parTransId="{07FC39DE-F442-024C-A578-6279E5B95EF2}" sibTransId="{C232C922-FA53-744A-8085-1B7B6BA13306}"/>
    <dgm:cxn modelId="{A8791C12-5185-F24B-9B33-F173F46B2524}" type="presOf" srcId="{534D12EF-57C7-7648-BCBC-3214C8FA2B2F}" destId="{808ACDAF-C31B-C54F-9FA7-C098A5BD009D}" srcOrd="0" destOrd="0" presId="urn:microsoft.com/office/officeart/2005/8/layout/hProcess9"/>
    <dgm:cxn modelId="{DDFD3E3D-0E46-A647-9B51-2FD0EE8D444E}" srcId="{534D12EF-57C7-7648-BCBC-3214C8FA2B2F}" destId="{C246FF5B-88D5-2444-8F38-4269891E90D2}" srcOrd="2" destOrd="0" parTransId="{B8DF6E24-E95E-B943-BFE1-D4BCAD9963D5}" sibTransId="{E8413C4D-BE64-264B-A428-3DEC7891A5A2}"/>
    <dgm:cxn modelId="{AA990749-9174-DB4F-BA7B-E30FA3B6E0EF}" type="presOf" srcId="{C246FF5B-88D5-2444-8F38-4269891E90D2}" destId="{07819F6D-84AB-E240-BA0A-48952D12BE57}" srcOrd="0" destOrd="0" presId="urn:microsoft.com/office/officeart/2005/8/layout/hProcess9"/>
    <dgm:cxn modelId="{27BD1F4F-6674-A04A-9A17-110F0494C7B0}" srcId="{534D12EF-57C7-7648-BCBC-3214C8FA2B2F}" destId="{99AF5A72-24C7-F44B-9B2B-9B78F93DD3DB}" srcOrd="3" destOrd="0" parTransId="{7DEDC203-4ECB-8642-ABB1-8A56CD4934D2}" sibTransId="{C7564420-9BD7-6D41-8880-7EA926D72C88}"/>
    <dgm:cxn modelId="{B0D1BC50-3ED2-B545-81D5-8785ACD2EE3F}" type="presOf" srcId="{99AF5A72-24C7-F44B-9B2B-9B78F93DD3DB}" destId="{DD7E28E2-E73F-0640-A6EB-AAE592D01422}" srcOrd="0" destOrd="0" presId="urn:microsoft.com/office/officeart/2005/8/layout/hProcess9"/>
    <dgm:cxn modelId="{A0586263-3A36-5B49-A0DF-4383FB8FE53B}" type="presOf" srcId="{39094B3D-4763-6448-B398-99DE2D49C142}" destId="{38AC1A78-2DA6-F94B-A5A8-C806781B9756}" srcOrd="0" destOrd="0" presId="urn:microsoft.com/office/officeart/2005/8/layout/hProcess9"/>
    <dgm:cxn modelId="{4DA7D168-8F55-F44F-9B5F-C58D12383FB5}" type="presOf" srcId="{593514B0-A1DE-7F4F-A681-F137649C32ED}" destId="{897EE6D0-496A-1840-9A47-46C717757D4E}" srcOrd="0" destOrd="0" presId="urn:microsoft.com/office/officeart/2005/8/layout/hProcess9"/>
    <dgm:cxn modelId="{82A0C678-A307-2A4C-ACE2-531D55EDC8C6}" srcId="{534D12EF-57C7-7648-BCBC-3214C8FA2B2F}" destId="{39094B3D-4763-6448-B398-99DE2D49C142}" srcOrd="1" destOrd="0" parTransId="{8723E215-6DDF-B549-A857-7336B591555F}" sibTransId="{ABD80AD7-C10F-0747-A798-E7BEDECBF1F6}"/>
    <dgm:cxn modelId="{17997AAF-927B-9C4A-98FD-3FF92B1B8B09}" type="presOf" srcId="{94FF6B4F-8538-4146-ACA1-460CEF5082A5}" destId="{B50AE684-6D03-0B41-A712-E7FE7C1792E6}" srcOrd="0" destOrd="0" presId="urn:microsoft.com/office/officeart/2005/8/layout/hProcess9"/>
    <dgm:cxn modelId="{29F0B4E3-3AEB-6048-B8D1-FB4546923139}" srcId="{534D12EF-57C7-7648-BCBC-3214C8FA2B2F}" destId="{94FF6B4F-8538-4146-ACA1-460CEF5082A5}" srcOrd="0" destOrd="0" parTransId="{E2C2B45E-B801-0F4A-BB02-ED5D5E80ACA6}" sibTransId="{E1154E42-9C5D-BF4D-BA59-2BBAB8C592C2}"/>
    <dgm:cxn modelId="{1639D707-5649-B74F-8931-6CA8DB2ED0B8}" type="presParOf" srcId="{808ACDAF-C31B-C54F-9FA7-C098A5BD009D}" destId="{BDE1FF63-2782-5048-9373-B7205983BBB0}" srcOrd="0" destOrd="0" presId="urn:microsoft.com/office/officeart/2005/8/layout/hProcess9"/>
    <dgm:cxn modelId="{241B9A19-9A83-C94A-95EB-1E122BE08E65}" type="presParOf" srcId="{808ACDAF-C31B-C54F-9FA7-C098A5BD009D}" destId="{EAD75F3F-C972-3A47-99FF-0588A8F527A4}" srcOrd="1" destOrd="0" presId="urn:microsoft.com/office/officeart/2005/8/layout/hProcess9"/>
    <dgm:cxn modelId="{77A0086F-0CD0-F241-A368-212C35EE2ECD}" type="presParOf" srcId="{EAD75F3F-C972-3A47-99FF-0588A8F527A4}" destId="{B50AE684-6D03-0B41-A712-E7FE7C1792E6}" srcOrd="0" destOrd="0" presId="urn:microsoft.com/office/officeart/2005/8/layout/hProcess9"/>
    <dgm:cxn modelId="{4545C7A8-1D3B-E04F-8D12-350CC519B1FE}" type="presParOf" srcId="{EAD75F3F-C972-3A47-99FF-0588A8F527A4}" destId="{D4FCBC59-88ED-3E4C-8BA0-FE315538DF6D}" srcOrd="1" destOrd="0" presId="urn:microsoft.com/office/officeart/2005/8/layout/hProcess9"/>
    <dgm:cxn modelId="{DFEA51F4-7553-8745-BDF5-77C23E60C172}" type="presParOf" srcId="{EAD75F3F-C972-3A47-99FF-0588A8F527A4}" destId="{38AC1A78-2DA6-F94B-A5A8-C806781B9756}" srcOrd="2" destOrd="0" presId="urn:microsoft.com/office/officeart/2005/8/layout/hProcess9"/>
    <dgm:cxn modelId="{113EB46B-9931-994D-9922-9F90E52974FE}" type="presParOf" srcId="{EAD75F3F-C972-3A47-99FF-0588A8F527A4}" destId="{B528B185-66CA-1042-8240-D39C6EB24816}" srcOrd="3" destOrd="0" presId="urn:microsoft.com/office/officeart/2005/8/layout/hProcess9"/>
    <dgm:cxn modelId="{13C7E06F-DAD1-7449-87D0-A2F7B9249272}" type="presParOf" srcId="{EAD75F3F-C972-3A47-99FF-0588A8F527A4}" destId="{07819F6D-84AB-E240-BA0A-48952D12BE57}" srcOrd="4" destOrd="0" presId="urn:microsoft.com/office/officeart/2005/8/layout/hProcess9"/>
    <dgm:cxn modelId="{B9CE304B-7E21-E341-90BC-3090946836BD}" type="presParOf" srcId="{EAD75F3F-C972-3A47-99FF-0588A8F527A4}" destId="{2967AAF9-F10C-884B-8C26-346E7BAD3DD3}" srcOrd="5" destOrd="0" presId="urn:microsoft.com/office/officeart/2005/8/layout/hProcess9"/>
    <dgm:cxn modelId="{CBF195F1-34B8-9B4F-B71A-FBB5E10F68FD}" type="presParOf" srcId="{EAD75F3F-C972-3A47-99FF-0588A8F527A4}" destId="{DD7E28E2-E73F-0640-A6EB-AAE592D01422}" srcOrd="6" destOrd="0" presId="urn:microsoft.com/office/officeart/2005/8/layout/hProcess9"/>
    <dgm:cxn modelId="{52EAC812-4DD1-5A43-984F-C00F83854FD4}" type="presParOf" srcId="{EAD75F3F-C972-3A47-99FF-0588A8F527A4}" destId="{B9C66F70-DDB0-D94E-8AD0-B8F0EB004711}" srcOrd="7" destOrd="0" presId="urn:microsoft.com/office/officeart/2005/8/layout/hProcess9"/>
    <dgm:cxn modelId="{8939FD80-9E13-EB40-BCA5-6088AF28A9D6}" type="presParOf" srcId="{EAD75F3F-C972-3A47-99FF-0588A8F527A4}" destId="{897EE6D0-496A-1840-9A47-46C717757D4E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2637C1-FEED-734D-8DF6-094D1ADF7A05}" type="doc">
      <dgm:prSet loTypeId="urn:microsoft.com/office/officeart/2005/8/layout/pyramid2" loCatId="pyramid" qsTypeId="urn:microsoft.com/office/officeart/2005/8/quickstyle/3d2" qsCatId="3D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8D71D8C0-7C44-B54A-989A-AE0B47ABF8DA}">
      <dgm:prSet/>
      <dgm:spPr/>
      <dgm:t>
        <a:bodyPr/>
        <a:lstStyle/>
        <a:p>
          <a:r>
            <a:rPr lang="en-CA" b="1" dirty="0"/>
            <a:t>What they did well</a:t>
          </a:r>
        </a:p>
      </dgm:t>
    </dgm:pt>
    <dgm:pt modelId="{39DFB29D-4DFC-2A4F-A141-C3045662BF57}" type="parTrans" cxnId="{5D059D16-14AB-604B-950A-BCFB44CA3FB2}">
      <dgm:prSet/>
      <dgm:spPr/>
      <dgm:t>
        <a:bodyPr/>
        <a:lstStyle/>
        <a:p>
          <a:endParaRPr lang="en-US" b="1"/>
        </a:p>
      </dgm:t>
    </dgm:pt>
    <dgm:pt modelId="{C970CC44-7D03-F34F-BBA0-AC1ED6F8035E}" type="sibTrans" cxnId="{5D059D16-14AB-604B-950A-BCFB44CA3FB2}">
      <dgm:prSet/>
      <dgm:spPr/>
      <dgm:t>
        <a:bodyPr/>
        <a:lstStyle/>
        <a:p>
          <a:endParaRPr lang="en-US" b="1"/>
        </a:p>
      </dgm:t>
    </dgm:pt>
    <dgm:pt modelId="{80FED4D6-326D-B946-94F6-5BDCB2C71E48}">
      <dgm:prSet/>
      <dgm:spPr/>
      <dgm:t>
        <a:bodyPr/>
        <a:lstStyle/>
        <a:p>
          <a:r>
            <a:rPr lang="en-CA" b="1" dirty="0"/>
            <a:t>Areas that need improvement </a:t>
          </a:r>
        </a:p>
      </dgm:t>
    </dgm:pt>
    <dgm:pt modelId="{AA57C99B-72D2-884F-96A9-BB3286A9DEB1}" type="parTrans" cxnId="{5ABA4825-04D6-B244-B86F-44E779463789}">
      <dgm:prSet/>
      <dgm:spPr/>
      <dgm:t>
        <a:bodyPr/>
        <a:lstStyle/>
        <a:p>
          <a:endParaRPr lang="en-US" b="1"/>
        </a:p>
      </dgm:t>
    </dgm:pt>
    <dgm:pt modelId="{4A7D1DE0-B36B-1948-A9BA-5C9A6A775A30}" type="sibTrans" cxnId="{5ABA4825-04D6-B244-B86F-44E779463789}">
      <dgm:prSet/>
      <dgm:spPr/>
      <dgm:t>
        <a:bodyPr/>
        <a:lstStyle/>
        <a:p>
          <a:endParaRPr lang="en-US" b="1"/>
        </a:p>
      </dgm:t>
    </dgm:pt>
    <dgm:pt modelId="{9DDF77EA-7202-3541-99E3-5C31AAFE76FC}">
      <dgm:prSet/>
      <dgm:spPr/>
      <dgm:t>
        <a:bodyPr/>
        <a:lstStyle/>
        <a:p>
          <a:r>
            <a:rPr lang="en-CA" b="1" dirty="0"/>
            <a:t>Identify solutions &amp; Agreement</a:t>
          </a:r>
        </a:p>
      </dgm:t>
    </dgm:pt>
    <dgm:pt modelId="{F1C46EF4-0F35-F546-8727-A5573AD3CBE3}" type="parTrans" cxnId="{8F2BA512-5723-594E-9F5C-F2DB4025845B}">
      <dgm:prSet/>
      <dgm:spPr/>
      <dgm:t>
        <a:bodyPr/>
        <a:lstStyle/>
        <a:p>
          <a:endParaRPr lang="en-US" b="1"/>
        </a:p>
      </dgm:t>
    </dgm:pt>
    <dgm:pt modelId="{C64733D9-AFD2-5940-8CB1-42CC3327C0C5}" type="sibTrans" cxnId="{8F2BA512-5723-594E-9F5C-F2DB4025845B}">
      <dgm:prSet/>
      <dgm:spPr/>
      <dgm:t>
        <a:bodyPr/>
        <a:lstStyle/>
        <a:p>
          <a:endParaRPr lang="en-US" b="1"/>
        </a:p>
      </dgm:t>
    </dgm:pt>
    <dgm:pt modelId="{C050F251-AEED-714E-BB94-D65D3731A196}">
      <dgm:prSet/>
      <dgm:spPr/>
      <dgm:t>
        <a:bodyPr/>
        <a:lstStyle/>
        <a:p>
          <a:r>
            <a:rPr lang="en-CA" b="1" dirty="0"/>
            <a:t>Agree to a time when the employee will start taking action</a:t>
          </a:r>
        </a:p>
      </dgm:t>
    </dgm:pt>
    <dgm:pt modelId="{E5B1FF17-EC1D-244B-B863-6FC12197CD08}" type="parTrans" cxnId="{55E0342B-B4FA-C54F-B480-BFE9A2F9360F}">
      <dgm:prSet/>
      <dgm:spPr/>
      <dgm:t>
        <a:bodyPr/>
        <a:lstStyle/>
        <a:p>
          <a:endParaRPr lang="en-US" b="1"/>
        </a:p>
      </dgm:t>
    </dgm:pt>
    <dgm:pt modelId="{5AACC9E4-D339-0D44-8FCB-9CB2CE108120}" type="sibTrans" cxnId="{55E0342B-B4FA-C54F-B480-BFE9A2F9360F}">
      <dgm:prSet/>
      <dgm:spPr/>
      <dgm:t>
        <a:bodyPr/>
        <a:lstStyle/>
        <a:p>
          <a:endParaRPr lang="en-US" b="1"/>
        </a:p>
      </dgm:t>
    </dgm:pt>
    <dgm:pt modelId="{8961FD2B-2AE3-0341-BC2B-75CFE7BDCEBF}">
      <dgm:prSet/>
      <dgm:spPr/>
      <dgm:t>
        <a:bodyPr/>
        <a:lstStyle/>
        <a:p>
          <a:r>
            <a:rPr lang="en-CA" b="1" dirty="0"/>
            <a:t>Set regular time to connect and monitor employees’ progress to ensure ongoing high performance </a:t>
          </a:r>
        </a:p>
      </dgm:t>
    </dgm:pt>
    <dgm:pt modelId="{A5E7C4D8-1F27-4344-8D32-42AA1BC1CD04}" type="parTrans" cxnId="{FF250F3A-92CF-B548-930D-284F8A86E52C}">
      <dgm:prSet/>
      <dgm:spPr/>
      <dgm:t>
        <a:bodyPr/>
        <a:lstStyle/>
        <a:p>
          <a:endParaRPr lang="en-US" b="1"/>
        </a:p>
      </dgm:t>
    </dgm:pt>
    <dgm:pt modelId="{AABFE539-B8E7-7548-9352-373E0E95EB66}" type="sibTrans" cxnId="{FF250F3A-92CF-B548-930D-284F8A86E52C}">
      <dgm:prSet/>
      <dgm:spPr/>
      <dgm:t>
        <a:bodyPr/>
        <a:lstStyle/>
        <a:p>
          <a:endParaRPr lang="en-US" b="1"/>
        </a:p>
      </dgm:t>
    </dgm:pt>
    <dgm:pt modelId="{C5852309-AA06-6046-B035-7D7318F046A7}" type="pres">
      <dgm:prSet presAssocID="{EE2637C1-FEED-734D-8DF6-094D1ADF7A05}" presName="compositeShape" presStyleCnt="0">
        <dgm:presLayoutVars>
          <dgm:dir/>
          <dgm:resizeHandles/>
        </dgm:presLayoutVars>
      </dgm:prSet>
      <dgm:spPr/>
    </dgm:pt>
    <dgm:pt modelId="{B6AF553B-2D5A-C04E-868F-FEA90E0A335A}" type="pres">
      <dgm:prSet presAssocID="{EE2637C1-FEED-734D-8DF6-094D1ADF7A05}" presName="pyramid" presStyleLbl="node1" presStyleIdx="0" presStyleCnt="1"/>
      <dgm:spPr/>
    </dgm:pt>
    <dgm:pt modelId="{5CECB722-B015-4D41-BBF1-6B153A9187D1}" type="pres">
      <dgm:prSet presAssocID="{EE2637C1-FEED-734D-8DF6-094D1ADF7A05}" presName="theList" presStyleCnt="0"/>
      <dgm:spPr/>
    </dgm:pt>
    <dgm:pt modelId="{8D6E9217-E8BE-8849-95B9-A3D42C49F24E}" type="pres">
      <dgm:prSet presAssocID="{8D71D8C0-7C44-B54A-989A-AE0B47ABF8DA}" presName="aNode" presStyleLbl="fgAcc1" presStyleIdx="0" presStyleCnt="5">
        <dgm:presLayoutVars>
          <dgm:bulletEnabled val="1"/>
        </dgm:presLayoutVars>
      </dgm:prSet>
      <dgm:spPr/>
    </dgm:pt>
    <dgm:pt modelId="{F1046A49-153D-EC49-AF2F-23E27D40C6F5}" type="pres">
      <dgm:prSet presAssocID="{8D71D8C0-7C44-B54A-989A-AE0B47ABF8DA}" presName="aSpace" presStyleCnt="0"/>
      <dgm:spPr/>
    </dgm:pt>
    <dgm:pt modelId="{F4CE5E48-3804-DE48-87BA-F0828C4F5DA7}" type="pres">
      <dgm:prSet presAssocID="{80FED4D6-326D-B946-94F6-5BDCB2C71E48}" presName="aNode" presStyleLbl="fgAcc1" presStyleIdx="1" presStyleCnt="5">
        <dgm:presLayoutVars>
          <dgm:bulletEnabled val="1"/>
        </dgm:presLayoutVars>
      </dgm:prSet>
      <dgm:spPr/>
    </dgm:pt>
    <dgm:pt modelId="{2839A90B-D7C8-E640-ACC9-DFA439F4DC6B}" type="pres">
      <dgm:prSet presAssocID="{80FED4D6-326D-B946-94F6-5BDCB2C71E48}" presName="aSpace" presStyleCnt="0"/>
      <dgm:spPr/>
    </dgm:pt>
    <dgm:pt modelId="{46906204-0F6B-674A-88B0-9E3FC66DC2C9}" type="pres">
      <dgm:prSet presAssocID="{9DDF77EA-7202-3541-99E3-5C31AAFE76FC}" presName="aNode" presStyleLbl="fgAcc1" presStyleIdx="2" presStyleCnt="5">
        <dgm:presLayoutVars>
          <dgm:bulletEnabled val="1"/>
        </dgm:presLayoutVars>
      </dgm:prSet>
      <dgm:spPr/>
    </dgm:pt>
    <dgm:pt modelId="{20CF250B-0C3E-0C46-92EE-F3499B764680}" type="pres">
      <dgm:prSet presAssocID="{9DDF77EA-7202-3541-99E3-5C31AAFE76FC}" presName="aSpace" presStyleCnt="0"/>
      <dgm:spPr/>
    </dgm:pt>
    <dgm:pt modelId="{DE80546B-10A2-5240-933E-419B8C163510}" type="pres">
      <dgm:prSet presAssocID="{C050F251-AEED-714E-BB94-D65D3731A196}" presName="aNode" presStyleLbl="fgAcc1" presStyleIdx="3" presStyleCnt="5">
        <dgm:presLayoutVars>
          <dgm:bulletEnabled val="1"/>
        </dgm:presLayoutVars>
      </dgm:prSet>
      <dgm:spPr/>
    </dgm:pt>
    <dgm:pt modelId="{C87F06B5-481C-2941-9C7F-C0A81659C438}" type="pres">
      <dgm:prSet presAssocID="{C050F251-AEED-714E-BB94-D65D3731A196}" presName="aSpace" presStyleCnt="0"/>
      <dgm:spPr/>
    </dgm:pt>
    <dgm:pt modelId="{E0806D0A-DA50-014A-9803-2F4191DD9A1A}" type="pres">
      <dgm:prSet presAssocID="{8961FD2B-2AE3-0341-BC2B-75CFE7BDCEBF}" presName="aNode" presStyleLbl="fgAcc1" presStyleIdx="4" presStyleCnt="5">
        <dgm:presLayoutVars>
          <dgm:bulletEnabled val="1"/>
        </dgm:presLayoutVars>
      </dgm:prSet>
      <dgm:spPr/>
    </dgm:pt>
    <dgm:pt modelId="{CBF72A07-75BC-B34C-92D5-16B6F07366F8}" type="pres">
      <dgm:prSet presAssocID="{8961FD2B-2AE3-0341-BC2B-75CFE7BDCEBF}" presName="aSpace" presStyleCnt="0"/>
      <dgm:spPr/>
    </dgm:pt>
  </dgm:ptLst>
  <dgm:cxnLst>
    <dgm:cxn modelId="{8F2BA512-5723-594E-9F5C-F2DB4025845B}" srcId="{EE2637C1-FEED-734D-8DF6-094D1ADF7A05}" destId="{9DDF77EA-7202-3541-99E3-5C31AAFE76FC}" srcOrd="2" destOrd="0" parTransId="{F1C46EF4-0F35-F546-8727-A5573AD3CBE3}" sibTransId="{C64733D9-AFD2-5940-8CB1-42CC3327C0C5}"/>
    <dgm:cxn modelId="{5D059D16-14AB-604B-950A-BCFB44CA3FB2}" srcId="{EE2637C1-FEED-734D-8DF6-094D1ADF7A05}" destId="{8D71D8C0-7C44-B54A-989A-AE0B47ABF8DA}" srcOrd="0" destOrd="0" parTransId="{39DFB29D-4DFC-2A4F-A141-C3045662BF57}" sibTransId="{C970CC44-7D03-F34F-BBA0-AC1ED6F8035E}"/>
    <dgm:cxn modelId="{5ABA4825-04D6-B244-B86F-44E779463789}" srcId="{EE2637C1-FEED-734D-8DF6-094D1ADF7A05}" destId="{80FED4D6-326D-B946-94F6-5BDCB2C71E48}" srcOrd="1" destOrd="0" parTransId="{AA57C99B-72D2-884F-96A9-BB3286A9DEB1}" sibTransId="{4A7D1DE0-B36B-1948-A9BA-5C9A6A775A30}"/>
    <dgm:cxn modelId="{55E0342B-B4FA-C54F-B480-BFE9A2F9360F}" srcId="{EE2637C1-FEED-734D-8DF6-094D1ADF7A05}" destId="{C050F251-AEED-714E-BB94-D65D3731A196}" srcOrd="3" destOrd="0" parTransId="{E5B1FF17-EC1D-244B-B863-6FC12197CD08}" sibTransId="{5AACC9E4-D339-0D44-8FCB-9CB2CE108120}"/>
    <dgm:cxn modelId="{FF250F3A-92CF-B548-930D-284F8A86E52C}" srcId="{EE2637C1-FEED-734D-8DF6-094D1ADF7A05}" destId="{8961FD2B-2AE3-0341-BC2B-75CFE7BDCEBF}" srcOrd="4" destOrd="0" parTransId="{A5E7C4D8-1F27-4344-8D32-42AA1BC1CD04}" sibTransId="{AABFE539-B8E7-7548-9352-373E0E95EB66}"/>
    <dgm:cxn modelId="{124CD54A-8822-FA41-A8C9-049BB7CE61C1}" type="presOf" srcId="{9DDF77EA-7202-3541-99E3-5C31AAFE76FC}" destId="{46906204-0F6B-674A-88B0-9E3FC66DC2C9}" srcOrd="0" destOrd="0" presId="urn:microsoft.com/office/officeart/2005/8/layout/pyramid2"/>
    <dgm:cxn modelId="{C964DB4D-1930-4E4A-851F-5525E1853866}" type="presOf" srcId="{EE2637C1-FEED-734D-8DF6-094D1ADF7A05}" destId="{C5852309-AA06-6046-B035-7D7318F046A7}" srcOrd="0" destOrd="0" presId="urn:microsoft.com/office/officeart/2005/8/layout/pyramid2"/>
    <dgm:cxn modelId="{245FD158-B56E-2246-A6E8-76431B1916D1}" type="presOf" srcId="{8961FD2B-2AE3-0341-BC2B-75CFE7BDCEBF}" destId="{E0806D0A-DA50-014A-9803-2F4191DD9A1A}" srcOrd="0" destOrd="0" presId="urn:microsoft.com/office/officeart/2005/8/layout/pyramid2"/>
    <dgm:cxn modelId="{A194CB8A-4949-AD42-AE27-E9534C424D1E}" type="presOf" srcId="{8D71D8C0-7C44-B54A-989A-AE0B47ABF8DA}" destId="{8D6E9217-E8BE-8849-95B9-A3D42C49F24E}" srcOrd="0" destOrd="0" presId="urn:microsoft.com/office/officeart/2005/8/layout/pyramid2"/>
    <dgm:cxn modelId="{1ACE568B-44AE-884E-A31C-796C575E61F2}" type="presOf" srcId="{80FED4D6-326D-B946-94F6-5BDCB2C71E48}" destId="{F4CE5E48-3804-DE48-87BA-F0828C4F5DA7}" srcOrd="0" destOrd="0" presId="urn:microsoft.com/office/officeart/2005/8/layout/pyramid2"/>
    <dgm:cxn modelId="{8E0ED9F0-455F-0940-9613-58FD45333CF7}" type="presOf" srcId="{C050F251-AEED-714E-BB94-D65D3731A196}" destId="{DE80546B-10A2-5240-933E-419B8C163510}" srcOrd="0" destOrd="0" presId="urn:microsoft.com/office/officeart/2005/8/layout/pyramid2"/>
    <dgm:cxn modelId="{027EC11E-BD1C-B74D-8F2E-C07BF66D29B3}" type="presParOf" srcId="{C5852309-AA06-6046-B035-7D7318F046A7}" destId="{B6AF553B-2D5A-C04E-868F-FEA90E0A335A}" srcOrd="0" destOrd="0" presId="urn:microsoft.com/office/officeart/2005/8/layout/pyramid2"/>
    <dgm:cxn modelId="{A5C91271-6AEF-6149-B5DB-671B72C56632}" type="presParOf" srcId="{C5852309-AA06-6046-B035-7D7318F046A7}" destId="{5CECB722-B015-4D41-BBF1-6B153A9187D1}" srcOrd="1" destOrd="0" presId="urn:microsoft.com/office/officeart/2005/8/layout/pyramid2"/>
    <dgm:cxn modelId="{2D2422E6-4D79-604E-9044-391F18BB31B9}" type="presParOf" srcId="{5CECB722-B015-4D41-BBF1-6B153A9187D1}" destId="{8D6E9217-E8BE-8849-95B9-A3D42C49F24E}" srcOrd="0" destOrd="0" presId="urn:microsoft.com/office/officeart/2005/8/layout/pyramid2"/>
    <dgm:cxn modelId="{7E01492D-B81E-4245-8FA0-CFB0E9B3E3C8}" type="presParOf" srcId="{5CECB722-B015-4D41-BBF1-6B153A9187D1}" destId="{F1046A49-153D-EC49-AF2F-23E27D40C6F5}" srcOrd="1" destOrd="0" presId="urn:microsoft.com/office/officeart/2005/8/layout/pyramid2"/>
    <dgm:cxn modelId="{18AF1356-3A3A-684A-BB32-D0AD1E8DFA38}" type="presParOf" srcId="{5CECB722-B015-4D41-BBF1-6B153A9187D1}" destId="{F4CE5E48-3804-DE48-87BA-F0828C4F5DA7}" srcOrd="2" destOrd="0" presId="urn:microsoft.com/office/officeart/2005/8/layout/pyramid2"/>
    <dgm:cxn modelId="{46652E14-7880-124C-B156-D97A4F758744}" type="presParOf" srcId="{5CECB722-B015-4D41-BBF1-6B153A9187D1}" destId="{2839A90B-D7C8-E640-ACC9-DFA439F4DC6B}" srcOrd="3" destOrd="0" presId="urn:microsoft.com/office/officeart/2005/8/layout/pyramid2"/>
    <dgm:cxn modelId="{7DAA62CF-E639-0A4C-89C2-B7D69587AE5A}" type="presParOf" srcId="{5CECB722-B015-4D41-BBF1-6B153A9187D1}" destId="{46906204-0F6B-674A-88B0-9E3FC66DC2C9}" srcOrd="4" destOrd="0" presId="urn:microsoft.com/office/officeart/2005/8/layout/pyramid2"/>
    <dgm:cxn modelId="{6148A1CF-241C-8440-BD2F-746039F9AB30}" type="presParOf" srcId="{5CECB722-B015-4D41-BBF1-6B153A9187D1}" destId="{20CF250B-0C3E-0C46-92EE-F3499B764680}" srcOrd="5" destOrd="0" presId="urn:microsoft.com/office/officeart/2005/8/layout/pyramid2"/>
    <dgm:cxn modelId="{9D98B2C1-E4F3-C445-BD83-C3D5AB345C2E}" type="presParOf" srcId="{5CECB722-B015-4D41-BBF1-6B153A9187D1}" destId="{DE80546B-10A2-5240-933E-419B8C163510}" srcOrd="6" destOrd="0" presId="urn:microsoft.com/office/officeart/2005/8/layout/pyramid2"/>
    <dgm:cxn modelId="{BC642BD9-42C2-5948-B0F9-15E94F51FAE2}" type="presParOf" srcId="{5CECB722-B015-4D41-BBF1-6B153A9187D1}" destId="{C87F06B5-481C-2941-9C7F-C0A81659C438}" srcOrd="7" destOrd="0" presId="urn:microsoft.com/office/officeart/2005/8/layout/pyramid2"/>
    <dgm:cxn modelId="{AA50C146-4F24-B04B-BD32-A7E363D6272E}" type="presParOf" srcId="{5CECB722-B015-4D41-BBF1-6B153A9187D1}" destId="{E0806D0A-DA50-014A-9803-2F4191DD9A1A}" srcOrd="8" destOrd="0" presId="urn:microsoft.com/office/officeart/2005/8/layout/pyramid2"/>
    <dgm:cxn modelId="{2E00CAF8-3234-9E4E-8A86-12EF8DC29173}" type="presParOf" srcId="{5CECB722-B015-4D41-BBF1-6B153A9187D1}" destId="{CBF72A07-75BC-B34C-92D5-16B6F07366F8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31B63F1-7449-5949-B50B-8587F7836463}" type="doc">
      <dgm:prSet loTypeId="urn:microsoft.com/office/officeart/2005/8/layout/hProcess9" loCatId="relationship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1458886-211C-0F49-A1F0-9F357EF68DA8}">
      <dgm:prSet/>
      <dgm:spPr/>
      <dgm:t>
        <a:bodyPr/>
        <a:lstStyle/>
        <a:p>
          <a:r>
            <a:rPr lang="en-CA" dirty="0">
              <a:solidFill>
                <a:schemeClr val="tx1"/>
              </a:solidFill>
            </a:rPr>
            <a:t>After complimenting or acknowledging the person-Refrain from using the words </a:t>
          </a:r>
          <a:r>
            <a:rPr lang="en-CA" u="sng" dirty="0">
              <a:solidFill>
                <a:schemeClr val="tx1"/>
              </a:solidFill>
            </a:rPr>
            <a:t>BUT</a:t>
          </a:r>
          <a:r>
            <a:rPr lang="en-CA" dirty="0">
              <a:solidFill>
                <a:schemeClr val="tx1"/>
              </a:solidFill>
            </a:rPr>
            <a:t> or </a:t>
          </a:r>
          <a:r>
            <a:rPr lang="en-CA" u="sng" dirty="0">
              <a:solidFill>
                <a:schemeClr val="tx1"/>
              </a:solidFill>
            </a:rPr>
            <a:t>HOWEVER</a:t>
          </a:r>
          <a:r>
            <a:rPr lang="en-CA" dirty="0">
              <a:solidFill>
                <a:schemeClr val="tx1"/>
              </a:solidFill>
            </a:rPr>
            <a:t> </a:t>
          </a:r>
        </a:p>
      </dgm:t>
    </dgm:pt>
    <dgm:pt modelId="{6A7985FB-4A39-5C4C-AF0D-F6E850FB6418}" type="parTrans" cxnId="{7B4CE24C-E7DE-B744-8C3D-B858AB23B1C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726B004-3950-5C47-A05D-91F838758129}" type="sibTrans" cxnId="{7B4CE24C-E7DE-B744-8C3D-B858AB23B1C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0F1C620-08F2-9842-A1CD-C4AAD06DDFAE}" type="pres">
      <dgm:prSet presAssocID="{C31B63F1-7449-5949-B50B-8587F7836463}" presName="CompostProcess" presStyleCnt="0">
        <dgm:presLayoutVars>
          <dgm:dir/>
          <dgm:resizeHandles val="exact"/>
        </dgm:presLayoutVars>
      </dgm:prSet>
      <dgm:spPr/>
    </dgm:pt>
    <dgm:pt modelId="{43D369C2-2786-1749-8C68-F105A5B9C0C6}" type="pres">
      <dgm:prSet presAssocID="{C31B63F1-7449-5949-B50B-8587F7836463}" presName="arrow" presStyleLbl="bgShp" presStyleIdx="0" presStyleCnt="1"/>
      <dgm:spPr/>
    </dgm:pt>
    <dgm:pt modelId="{8480F2C2-9EEF-CC4A-82E4-2A7A14FCFD23}" type="pres">
      <dgm:prSet presAssocID="{C31B63F1-7449-5949-B50B-8587F7836463}" presName="linearProcess" presStyleCnt="0"/>
      <dgm:spPr/>
    </dgm:pt>
    <dgm:pt modelId="{0E7F3531-E7C6-9E49-B8B5-4A5F2AC8CE19}" type="pres">
      <dgm:prSet presAssocID="{A1458886-211C-0F49-A1F0-9F357EF68DA8}" presName="textNode" presStyleLbl="node1" presStyleIdx="0" presStyleCnt="1">
        <dgm:presLayoutVars>
          <dgm:bulletEnabled val="1"/>
        </dgm:presLayoutVars>
      </dgm:prSet>
      <dgm:spPr/>
    </dgm:pt>
  </dgm:ptLst>
  <dgm:cxnLst>
    <dgm:cxn modelId="{61BA1E40-1BB8-3B4F-AA97-6D41057C6213}" type="presOf" srcId="{C31B63F1-7449-5949-B50B-8587F7836463}" destId="{90F1C620-08F2-9842-A1CD-C4AAD06DDFAE}" srcOrd="0" destOrd="0" presId="urn:microsoft.com/office/officeart/2005/8/layout/hProcess9"/>
    <dgm:cxn modelId="{7B4CE24C-E7DE-B744-8C3D-B858AB23B1C0}" srcId="{C31B63F1-7449-5949-B50B-8587F7836463}" destId="{A1458886-211C-0F49-A1F0-9F357EF68DA8}" srcOrd="0" destOrd="0" parTransId="{6A7985FB-4A39-5C4C-AF0D-F6E850FB6418}" sibTransId="{F726B004-3950-5C47-A05D-91F838758129}"/>
    <dgm:cxn modelId="{316F9789-7133-1743-BDD9-3E20A04443DF}" type="presOf" srcId="{A1458886-211C-0F49-A1F0-9F357EF68DA8}" destId="{0E7F3531-E7C6-9E49-B8B5-4A5F2AC8CE19}" srcOrd="0" destOrd="0" presId="urn:microsoft.com/office/officeart/2005/8/layout/hProcess9"/>
    <dgm:cxn modelId="{366009C7-13A0-DF41-B354-AD740BEE1BD6}" type="presParOf" srcId="{90F1C620-08F2-9842-A1CD-C4AAD06DDFAE}" destId="{43D369C2-2786-1749-8C68-F105A5B9C0C6}" srcOrd="0" destOrd="0" presId="urn:microsoft.com/office/officeart/2005/8/layout/hProcess9"/>
    <dgm:cxn modelId="{7950BDA4-6E4D-434A-8447-8844E9C9CA6F}" type="presParOf" srcId="{90F1C620-08F2-9842-A1CD-C4AAD06DDFAE}" destId="{8480F2C2-9EEF-CC4A-82E4-2A7A14FCFD23}" srcOrd="1" destOrd="0" presId="urn:microsoft.com/office/officeart/2005/8/layout/hProcess9"/>
    <dgm:cxn modelId="{DDA78302-C6D6-FE40-8D00-17FD4C2B88DC}" type="presParOf" srcId="{8480F2C2-9EEF-CC4A-82E4-2A7A14FCFD23}" destId="{0E7F3531-E7C6-9E49-B8B5-4A5F2AC8CE19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CD7CA6-3148-B141-B418-FC3D518917D1}">
      <dsp:nvSpPr>
        <dsp:cNvPr id="0" name=""/>
        <dsp:cNvSpPr/>
      </dsp:nvSpPr>
      <dsp:spPr>
        <a:xfrm>
          <a:off x="651509" y="0"/>
          <a:ext cx="7383780" cy="1175705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2E1F92A-C07B-154C-AEF3-868E52D0278B}">
      <dsp:nvSpPr>
        <dsp:cNvPr id="0" name=""/>
        <dsp:cNvSpPr/>
      </dsp:nvSpPr>
      <dsp:spPr>
        <a:xfrm>
          <a:off x="3331" y="0"/>
          <a:ext cx="5295339" cy="117570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600" b="1" kern="1200" dirty="0">
              <a:solidFill>
                <a:schemeClr val="tx1"/>
              </a:solidFill>
            </a:rPr>
            <a:t>Leaders Develop High Performing Teams…</a:t>
          </a:r>
        </a:p>
      </dsp:txBody>
      <dsp:txXfrm>
        <a:off x="60724" y="57393"/>
        <a:ext cx="5180553" cy="1060919"/>
      </dsp:txXfrm>
    </dsp:sp>
    <dsp:sp modelId="{A10810E2-BFEC-5645-BE90-E0DC1E578F90}">
      <dsp:nvSpPr>
        <dsp:cNvPr id="0" name=""/>
        <dsp:cNvSpPr/>
      </dsp:nvSpPr>
      <dsp:spPr>
        <a:xfrm>
          <a:off x="5459851" y="0"/>
          <a:ext cx="3223617" cy="1175705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500" b="1" kern="1200" dirty="0">
              <a:solidFill>
                <a:schemeClr val="tx1"/>
              </a:solidFill>
            </a:rPr>
            <a:t>With Ongoing Feedback</a:t>
          </a:r>
        </a:p>
      </dsp:txBody>
      <dsp:txXfrm>
        <a:off x="5517244" y="57393"/>
        <a:ext cx="3108831" cy="10609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E1FF63-2782-5048-9373-B7205983BBB0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0AE684-6D03-0B41-A712-E7FE7C1792E6}">
      <dsp:nvSpPr>
        <dsp:cNvPr id="0" name=""/>
        <dsp:cNvSpPr/>
      </dsp:nvSpPr>
      <dsp:spPr>
        <a:xfrm>
          <a:off x="3616" y="1357788"/>
          <a:ext cx="1581224" cy="181038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500" b="1" kern="1200" dirty="0">
              <a:solidFill>
                <a:schemeClr val="tx1"/>
              </a:solidFill>
            </a:rPr>
            <a:t>The power behind providing employees with ongoing feedback </a:t>
          </a:r>
        </a:p>
      </dsp:txBody>
      <dsp:txXfrm>
        <a:off x="80805" y="1434977"/>
        <a:ext cx="1426846" cy="1656007"/>
      </dsp:txXfrm>
    </dsp:sp>
    <dsp:sp modelId="{38AC1A78-2DA6-F94B-A5A8-C806781B9756}">
      <dsp:nvSpPr>
        <dsp:cNvPr id="0" name=""/>
        <dsp:cNvSpPr/>
      </dsp:nvSpPr>
      <dsp:spPr>
        <a:xfrm>
          <a:off x="1663902" y="1357788"/>
          <a:ext cx="1581224" cy="1810385"/>
        </a:xfrm>
        <a:prstGeom prst="roundRect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500" b="1" kern="1200" dirty="0">
              <a:solidFill>
                <a:schemeClr val="tx1"/>
              </a:solidFill>
            </a:rPr>
            <a:t>The impact of ongoing feedback on team mates</a:t>
          </a:r>
        </a:p>
      </dsp:txBody>
      <dsp:txXfrm>
        <a:off x="1741091" y="1434977"/>
        <a:ext cx="1426846" cy="1656007"/>
      </dsp:txXfrm>
    </dsp:sp>
    <dsp:sp modelId="{07819F6D-84AB-E240-BA0A-48952D12BE57}">
      <dsp:nvSpPr>
        <dsp:cNvPr id="0" name=""/>
        <dsp:cNvSpPr/>
      </dsp:nvSpPr>
      <dsp:spPr>
        <a:xfrm>
          <a:off x="3324187" y="1357788"/>
          <a:ext cx="1581224" cy="1810385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500" b="1" kern="1200" dirty="0">
              <a:solidFill>
                <a:schemeClr val="tx1"/>
              </a:solidFill>
            </a:rPr>
            <a:t>The impact of ongoing feedback on YOUR organization’s top and bottom lines.</a:t>
          </a:r>
        </a:p>
      </dsp:txBody>
      <dsp:txXfrm>
        <a:off x="3401376" y="1434977"/>
        <a:ext cx="1426846" cy="1656007"/>
      </dsp:txXfrm>
    </dsp:sp>
    <dsp:sp modelId="{DD7E28E2-E73F-0640-A6EB-AAE592D01422}">
      <dsp:nvSpPr>
        <dsp:cNvPr id="0" name=""/>
        <dsp:cNvSpPr/>
      </dsp:nvSpPr>
      <dsp:spPr>
        <a:xfrm>
          <a:off x="4984473" y="1357788"/>
          <a:ext cx="1581224" cy="1810385"/>
        </a:xfrm>
        <a:prstGeom prst="roundRect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500" b="1" kern="1200" dirty="0">
              <a:solidFill>
                <a:schemeClr val="tx1"/>
              </a:solidFill>
            </a:rPr>
            <a:t>Employees will Gel as High Performing Teams</a:t>
          </a:r>
        </a:p>
      </dsp:txBody>
      <dsp:txXfrm>
        <a:off x="5061662" y="1434977"/>
        <a:ext cx="1426846" cy="1656007"/>
      </dsp:txXfrm>
    </dsp:sp>
    <dsp:sp modelId="{897EE6D0-496A-1840-9A47-46C717757D4E}">
      <dsp:nvSpPr>
        <dsp:cNvPr id="0" name=""/>
        <dsp:cNvSpPr/>
      </dsp:nvSpPr>
      <dsp:spPr>
        <a:xfrm>
          <a:off x="6644759" y="1357788"/>
          <a:ext cx="1581224" cy="1810385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500" b="1" kern="1200" dirty="0">
              <a:solidFill>
                <a:schemeClr val="tx1"/>
              </a:solidFill>
            </a:rPr>
            <a:t>Quick walk through the Feedback  Process</a:t>
          </a:r>
        </a:p>
      </dsp:txBody>
      <dsp:txXfrm>
        <a:off x="6721948" y="1434977"/>
        <a:ext cx="1426846" cy="16560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AF553B-2D5A-C04E-868F-FEA90E0A335A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D6E9217-E8BE-8849-95B9-A3D42C49F24E}">
      <dsp:nvSpPr>
        <dsp:cNvPr id="0" name=""/>
        <dsp:cNvSpPr/>
      </dsp:nvSpPr>
      <dsp:spPr>
        <a:xfrm>
          <a:off x="3775352" y="453038"/>
          <a:ext cx="2941875" cy="64353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b="1" kern="1200" dirty="0"/>
            <a:t>What they did well</a:t>
          </a:r>
        </a:p>
      </dsp:txBody>
      <dsp:txXfrm>
        <a:off x="3806767" y="484453"/>
        <a:ext cx="2879045" cy="580705"/>
      </dsp:txXfrm>
    </dsp:sp>
    <dsp:sp modelId="{F4CE5E48-3804-DE48-87BA-F0828C4F5DA7}">
      <dsp:nvSpPr>
        <dsp:cNvPr id="0" name=""/>
        <dsp:cNvSpPr/>
      </dsp:nvSpPr>
      <dsp:spPr>
        <a:xfrm>
          <a:off x="3775352" y="1177015"/>
          <a:ext cx="2941875" cy="64353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b="1" kern="1200" dirty="0"/>
            <a:t>Areas that need improvement </a:t>
          </a:r>
        </a:p>
      </dsp:txBody>
      <dsp:txXfrm>
        <a:off x="3806767" y="1208430"/>
        <a:ext cx="2879045" cy="580705"/>
      </dsp:txXfrm>
    </dsp:sp>
    <dsp:sp modelId="{46906204-0F6B-674A-88B0-9E3FC66DC2C9}">
      <dsp:nvSpPr>
        <dsp:cNvPr id="0" name=""/>
        <dsp:cNvSpPr/>
      </dsp:nvSpPr>
      <dsp:spPr>
        <a:xfrm>
          <a:off x="3775352" y="1900992"/>
          <a:ext cx="2941875" cy="64353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b="1" kern="1200" dirty="0"/>
            <a:t>Identify solutions &amp; Agreement</a:t>
          </a:r>
        </a:p>
      </dsp:txBody>
      <dsp:txXfrm>
        <a:off x="3806767" y="1932407"/>
        <a:ext cx="2879045" cy="580705"/>
      </dsp:txXfrm>
    </dsp:sp>
    <dsp:sp modelId="{DE80546B-10A2-5240-933E-419B8C163510}">
      <dsp:nvSpPr>
        <dsp:cNvPr id="0" name=""/>
        <dsp:cNvSpPr/>
      </dsp:nvSpPr>
      <dsp:spPr>
        <a:xfrm>
          <a:off x="3775352" y="2624970"/>
          <a:ext cx="2941875" cy="64353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b="1" kern="1200" dirty="0"/>
            <a:t>Agree to a time when the employee will start taking action</a:t>
          </a:r>
        </a:p>
      </dsp:txBody>
      <dsp:txXfrm>
        <a:off x="3806767" y="2656385"/>
        <a:ext cx="2879045" cy="580705"/>
      </dsp:txXfrm>
    </dsp:sp>
    <dsp:sp modelId="{E0806D0A-DA50-014A-9803-2F4191DD9A1A}">
      <dsp:nvSpPr>
        <dsp:cNvPr id="0" name=""/>
        <dsp:cNvSpPr/>
      </dsp:nvSpPr>
      <dsp:spPr>
        <a:xfrm>
          <a:off x="3775352" y="3348947"/>
          <a:ext cx="2941875" cy="64353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b="1" kern="1200" dirty="0"/>
            <a:t>Set regular time to connect and monitor employees’ progress to ensure ongoing high performance </a:t>
          </a:r>
        </a:p>
      </dsp:txBody>
      <dsp:txXfrm>
        <a:off x="3806767" y="3380362"/>
        <a:ext cx="2879045" cy="58070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D369C2-2786-1749-8C68-F105A5B9C0C6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7F3531-E7C6-9E49-B8B5-4A5F2AC8CE19}">
      <dsp:nvSpPr>
        <dsp:cNvPr id="0" name=""/>
        <dsp:cNvSpPr/>
      </dsp:nvSpPr>
      <dsp:spPr>
        <a:xfrm>
          <a:off x="540067" y="1357788"/>
          <a:ext cx="7149465" cy="181038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3300" kern="1200" dirty="0">
              <a:solidFill>
                <a:schemeClr val="tx1"/>
              </a:solidFill>
            </a:rPr>
            <a:t>After complimenting or acknowledging the person-Refrain from using the words </a:t>
          </a:r>
          <a:r>
            <a:rPr lang="en-CA" sz="3300" u="sng" kern="1200" dirty="0">
              <a:solidFill>
                <a:schemeClr val="tx1"/>
              </a:solidFill>
            </a:rPr>
            <a:t>BUT</a:t>
          </a:r>
          <a:r>
            <a:rPr lang="en-CA" sz="3300" kern="1200" dirty="0">
              <a:solidFill>
                <a:schemeClr val="tx1"/>
              </a:solidFill>
            </a:rPr>
            <a:t> or </a:t>
          </a:r>
          <a:r>
            <a:rPr lang="en-CA" sz="3300" u="sng" kern="1200" dirty="0">
              <a:solidFill>
                <a:schemeClr val="tx1"/>
              </a:solidFill>
            </a:rPr>
            <a:t>HOWEVER</a:t>
          </a:r>
          <a:r>
            <a:rPr lang="en-CA" sz="3300" kern="1200" dirty="0">
              <a:solidFill>
                <a:schemeClr val="tx1"/>
              </a:solidFill>
            </a:rPr>
            <a:t> </a:t>
          </a:r>
        </a:p>
      </dsp:txBody>
      <dsp:txXfrm>
        <a:off x="628443" y="1446164"/>
        <a:ext cx="6972713" cy="1633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6C153B-6076-C843-8CE1-A55C9588A7C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A601C5-AFBB-C844-A8FF-7B4D5999D49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D3A6BCA-F458-0C4D-9618-3F783EEFBE6B}" type="datetimeFigureOut">
              <a:rPr lang="en-US" altLang="en-US"/>
              <a:pPr>
                <a:defRPr/>
              </a:pPr>
              <a:t>7/23/19</a:t>
            </a:fld>
            <a:endParaRPr lang="en-US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2AB963-7415-C243-9FC9-9A2FED2B05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69FC4D-E946-7E4D-B345-4F42B0E889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77160BA-E408-BC46-A5DD-24C18868109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C2337C5-4A56-D349-918F-D7AE72CCEE4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C71390-7FEC-AF4C-BF85-BF0789C2198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64CC2A7-A589-7040-9383-4C3BAB26FE0B}" type="datetimeFigureOut">
              <a:rPr lang="en-US" altLang="en-US"/>
              <a:pPr>
                <a:defRPr/>
              </a:pPr>
              <a:t>7/23/19</a:t>
            </a:fld>
            <a:endParaRPr lang="en-CA" alt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731AAAE-B89C-3443-99BA-7FC66A1383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F2597E7-6AD2-AE49-9058-D4A5E68196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386EA9-EFC4-3F4B-A19E-E988DDEB134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0A4D0E-9E16-AC4E-8158-010F6897B7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C2F7227-DB36-6E42-8B62-81DA002407D0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B46C878B-65B1-6240-B511-9D57E862AD1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7DA5D413-C444-DF49-BFC3-5262AA198F9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0F825515-A7F7-1646-BAB1-4B7399490B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84AD25A-A303-774F-98A9-075E2114737E}" type="slidenum">
              <a:rPr lang="en-CA" altLang="en-US" smtClean="0"/>
              <a:pPr/>
              <a:t>1</a:t>
            </a:fld>
            <a:endParaRPr lang="en-CA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218CB6-E854-764B-839B-C28A69E93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325F6-EA0C-6C4F-A5F8-A7FC0EB8A34C}" type="datetimeFigureOut">
              <a:rPr lang="en-US" altLang="en-US"/>
              <a:pPr>
                <a:defRPr/>
              </a:pPr>
              <a:t>7/23/19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6933AE-73CA-FD4C-977A-C1AF0C126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8BA9DF-F988-3743-915F-6ED70CCB8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30ABF-5D50-4E4E-9FF0-A00CBA51D57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21501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AC9D44-8AE4-BB48-831A-15B2E7AB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3092F-84F6-8440-AACD-36B3913FFE7F}" type="datetimeFigureOut">
              <a:rPr lang="en-US" altLang="en-US"/>
              <a:pPr>
                <a:defRPr/>
              </a:pPr>
              <a:t>7/23/19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7B7D9A-2BCD-FC40-A02D-E8096E80C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C8CBE7-FB13-1D4D-B69D-BA4E858F4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881E6-98E0-B44F-9628-F5BDEA02404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03212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3DF10A-21C3-E847-B8F7-887CC4B9E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18306-00F1-044F-989B-E21947F4744B}" type="datetimeFigureOut">
              <a:rPr lang="en-US" altLang="en-US"/>
              <a:pPr>
                <a:defRPr/>
              </a:pPr>
              <a:t>7/23/19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67D2CE-92A3-F341-B984-1D8462BA9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35B87-CF44-CF47-B32F-5246D7C24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94402-0C11-D844-90D5-17BBCC10E1F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08426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B040-51E9-9A44-ABB6-41B453ACC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10676-9443-BC4C-B810-FA93ADE54CAE}" type="datetimeFigureOut">
              <a:rPr lang="en-US" altLang="en-US"/>
              <a:pPr>
                <a:defRPr/>
              </a:pPr>
              <a:t>7/23/19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1B73A-BD7C-1149-8580-3C89A7A8B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486A9-806A-F348-95AC-1473BAB16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AD3EA-490D-DF47-81AE-00A787E16C0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00687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5CED8-C5BF-294D-B649-EBB90BFE3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FCCAD-912E-A44E-B3F5-E70A3D68FF6D}" type="datetimeFigureOut">
              <a:rPr lang="en-US" altLang="en-US"/>
              <a:pPr>
                <a:defRPr/>
              </a:pPr>
              <a:t>7/23/19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0EE71-79D7-9F40-A0EC-57E7D578F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2806E-C4CA-4B42-9982-9518BB440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632C5-5414-3744-A0CA-B79726E703A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22617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C08B643-A5DC-8C40-9C7C-5595AB504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32351-E1AC-E44E-8678-197497EDD693}" type="datetimeFigureOut">
              <a:rPr lang="en-US" altLang="en-US"/>
              <a:pPr>
                <a:defRPr/>
              </a:pPr>
              <a:t>7/23/19</a:t>
            </a:fld>
            <a:endParaRPr lang="en-US" alt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F3F608A-6900-E247-964F-B68D1C67E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38904A2-AFF1-1942-9121-4C04CB6A3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A38FE-B2A3-CE41-8578-CD5C6856D6C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50598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6940A01-9B10-9A43-9040-E9A2577FE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E99C3-8049-C34F-85A9-7758982FAE8E}" type="datetimeFigureOut">
              <a:rPr lang="en-US" altLang="en-US"/>
              <a:pPr>
                <a:defRPr/>
              </a:pPr>
              <a:t>7/23/19</a:t>
            </a:fld>
            <a:endParaRPr lang="en-US" alt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A2EED65-A3C1-9347-8F8E-FFE17B5D1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A2D0C88-CFEC-804E-BF66-7E0F17BFD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6D48B-5A1C-9445-ADE2-35B4CB4BE9D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49885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0729FEC-5C7E-F447-90AA-6BBDD59C6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1C19F-D165-F04F-90CC-C1D7D2085063}" type="datetimeFigureOut">
              <a:rPr lang="en-US" altLang="en-US"/>
              <a:pPr>
                <a:defRPr/>
              </a:pPr>
              <a:t>7/23/19</a:t>
            </a:fld>
            <a:endParaRPr lang="en-US" alt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9C3B70F-B471-BA44-90B0-FAD0C103D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644613A-847D-2045-A537-3BCD6F84F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6EC4F-AEDD-494A-AC4C-7291A0595E3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24136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5096E76-4CD9-0B4B-AE28-461FF7B28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C1C26-CC76-2D4A-8AA4-908FE00E07AF}" type="datetimeFigureOut">
              <a:rPr lang="en-US" altLang="en-US"/>
              <a:pPr>
                <a:defRPr/>
              </a:pPr>
              <a:t>7/23/19</a:t>
            </a:fld>
            <a:endParaRPr lang="en-US" alt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48F1FFD-6765-3045-AA5B-9BC1DB1BE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84622F0-3FF6-DA43-98E3-40186D012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621E3-503A-414D-851B-F3EBBB61F55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2636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E71DDCD-86CF-2C40-AC80-60C66A87B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AFEEE-8C96-9041-80E5-AFD54F369AE2}" type="datetimeFigureOut">
              <a:rPr lang="en-US" altLang="en-US"/>
              <a:pPr>
                <a:defRPr/>
              </a:pPr>
              <a:t>7/23/19</a:t>
            </a:fld>
            <a:endParaRPr lang="en-US" alt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7190077-F47C-D94E-81E3-830D00E6A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8F1740E-FD00-3843-98BD-53D903228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3EEEF-6CDF-8645-B02C-0084530D3C8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5675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F077CE7-8970-1940-A494-D036623FE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A6D17-77F6-6843-906B-F40929A8ABAF}" type="datetimeFigureOut">
              <a:rPr lang="en-US" altLang="en-US"/>
              <a:pPr>
                <a:defRPr/>
              </a:pPr>
              <a:t>7/23/19</a:t>
            </a:fld>
            <a:endParaRPr lang="en-US" alt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9BF1CB0-77B1-554F-868A-E94FDD577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FFCA7F-C16E-2843-8F9B-39D80DFAF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02F0E-87F7-FD42-BC99-B1A99173D74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48514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8319FE80-CAFA-EF4D-B593-E0F2BDD17DE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6AAAD0C-DE38-B747-A17A-208807A309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3D8BF-B5C8-E144-B712-7B15733083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BF14D1F-7708-D849-BFF9-088F00D26DD6}" type="datetimeFigureOut">
              <a:rPr lang="en-US" altLang="en-US"/>
              <a:pPr>
                <a:defRPr/>
              </a:pPr>
              <a:t>7/23/19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EFC7F9-ABF1-9540-B963-3DD6D813B7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C75DBD-1793-7A4C-AF81-F404EF53FF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8D86010-8017-2C4D-BEB3-8F4EAB9B45A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reativecommons.org/licenses/by-nc-nd/3.0/" TargetMode="External"/><Relationship Id="rId5" Type="http://schemas.openxmlformats.org/officeDocument/2006/relationships/hyperlink" Target="http://bloglaguarida.blogspot.com/2012/07/la-respuesta.html" TargetMode="External"/><Relationship Id="rId4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&#8220;http:/UltimatePotentials.com%22" TargetMode="External"/><Relationship Id="rId7" Type="http://schemas.openxmlformats.org/officeDocument/2006/relationships/hyperlink" Target="http://ca.linkedin.com/in/ultimatepotentials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acebook.com/ultimatepotentials" TargetMode="External"/><Relationship Id="rId5" Type="http://schemas.openxmlformats.org/officeDocument/2006/relationships/hyperlink" Target="http://coachingpotentials.com/" TargetMode="External"/><Relationship Id="rId4" Type="http://schemas.openxmlformats.org/officeDocument/2006/relationships/hyperlink" Target="file:///&#8220;mailto/living@ultimatepotentials.com&#8221;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>
            <a:extLst>
              <a:ext uri="{FF2B5EF4-FFF2-40B4-BE49-F238E27FC236}">
                <a16:creationId xmlns:a16="http://schemas.microsoft.com/office/drawing/2014/main" id="{EBFA6680-5B31-0540-B171-DC72058012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75" y="5791200"/>
            <a:ext cx="313372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Box 1">
            <a:extLst>
              <a:ext uri="{FF2B5EF4-FFF2-40B4-BE49-F238E27FC236}">
                <a16:creationId xmlns:a16="http://schemas.microsoft.com/office/drawing/2014/main" id="{699AE425-D1EB-D548-86B5-A8C5C29623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743200"/>
            <a:ext cx="65532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4400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3C9A180D-76AC-114F-B619-418B5CA023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0622532"/>
              </p:ext>
            </p:extLst>
          </p:nvPr>
        </p:nvGraphicFramePr>
        <p:xfrm>
          <a:off x="228600" y="2412383"/>
          <a:ext cx="8686800" cy="1175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>
            <a:extLst>
              <a:ext uri="{FF2B5EF4-FFF2-40B4-BE49-F238E27FC236}">
                <a16:creationId xmlns:a16="http://schemas.microsoft.com/office/drawing/2014/main" id="{2208DDF1-130A-1545-A02B-A98BAD1F6F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867400"/>
            <a:ext cx="2417763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3">
            <a:extLst>
              <a:ext uri="{FF2B5EF4-FFF2-40B4-BE49-F238E27FC236}">
                <a16:creationId xmlns:a16="http://schemas.microsoft.com/office/drawing/2014/main" id="{86BD75DD-2E9E-E44F-8EF1-F542E4623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en-US" altLang="en-US" dirty="0"/>
              <a:t>LEADERS…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A4ED52E2-C2F5-EC40-A253-EFFB420C028E}"/>
              </a:ext>
            </a:extLst>
          </p:cNvPr>
          <p:cNvSpPr/>
          <p:nvPr/>
        </p:nvSpPr>
        <p:spPr>
          <a:xfrm>
            <a:off x="699223" y="1612510"/>
            <a:ext cx="4501341" cy="4501341"/>
          </a:xfrm>
          <a:custGeom>
            <a:avLst/>
            <a:gdLst>
              <a:gd name="connsiteX0" fmla="*/ 0 w 4501341"/>
              <a:gd name="connsiteY0" fmla="*/ 2250671 h 4501341"/>
              <a:gd name="connsiteX1" fmla="*/ 2250671 w 4501341"/>
              <a:gd name="connsiteY1" fmla="*/ 0 h 4501341"/>
              <a:gd name="connsiteX2" fmla="*/ 4501342 w 4501341"/>
              <a:gd name="connsiteY2" fmla="*/ 2250671 h 4501341"/>
              <a:gd name="connsiteX3" fmla="*/ 2250671 w 4501341"/>
              <a:gd name="connsiteY3" fmla="*/ 4501342 h 4501341"/>
              <a:gd name="connsiteX4" fmla="*/ 0 w 4501341"/>
              <a:gd name="connsiteY4" fmla="*/ 2250671 h 4501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1341" h="4501341">
                <a:moveTo>
                  <a:pt x="0" y="2250671"/>
                </a:moveTo>
                <a:cubicBezTo>
                  <a:pt x="0" y="1007660"/>
                  <a:pt x="1007660" y="0"/>
                  <a:pt x="2250671" y="0"/>
                </a:cubicBezTo>
                <a:cubicBezTo>
                  <a:pt x="3493682" y="0"/>
                  <a:pt x="4501342" y="1007660"/>
                  <a:pt x="4501342" y="2250671"/>
                </a:cubicBezTo>
                <a:cubicBezTo>
                  <a:pt x="4501342" y="3493682"/>
                  <a:pt x="3493682" y="4501342"/>
                  <a:pt x="2250671" y="4501342"/>
                </a:cubicBezTo>
                <a:cubicBezTo>
                  <a:pt x="1007660" y="4501342"/>
                  <a:pt x="0" y="3493682"/>
                  <a:pt x="0" y="2250671"/>
                </a:cubicBez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alpha val="50000"/>
              <a:hueOff val="0"/>
              <a:satOff val="0"/>
              <a:lumOff val="0"/>
              <a:alphaOff val="0"/>
            </a:schemeClr>
          </a:fillRef>
          <a:effectRef idx="1">
            <a:schemeClr val="accent3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628566" tIns="530805" rIns="1277407" bIns="530805" numCol="1" spcCol="1270" anchor="ctr" anchorCtr="0">
            <a:noAutofit/>
          </a:bodyPr>
          <a:lstStyle/>
          <a:p>
            <a:pPr marL="0" lvl="0" indent="0"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CA" sz="2700" dirty="0"/>
              <a:t>W</a:t>
            </a:r>
            <a:r>
              <a:rPr lang="en-CA" sz="2700" kern="1200" dirty="0"/>
              <a:t>hat kinds of behaviours are you as leaders practicing and reinforcing for your employees? 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B789B69F-DDDC-3F4D-90DC-2FD57293BF2C}"/>
              </a:ext>
            </a:extLst>
          </p:cNvPr>
          <p:cNvSpPr/>
          <p:nvPr/>
        </p:nvSpPr>
        <p:spPr>
          <a:xfrm>
            <a:off x="3943434" y="1612510"/>
            <a:ext cx="4501341" cy="4501341"/>
          </a:xfrm>
          <a:custGeom>
            <a:avLst/>
            <a:gdLst>
              <a:gd name="connsiteX0" fmla="*/ 0 w 4501341"/>
              <a:gd name="connsiteY0" fmla="*/ 2250671 h 4501341"/>
              <a:gd name="connsiteX1" fmla="*/ 2250671 w 4501341"/>
              <a:gd name="connsiteY1" fmla="*/ 0 h 4501341"/>
              <a:gd name="connsiteX2" fmla="*/ 4501342 w 4501341"/>
              <a:gd name="connsiteY2" fmla="*/ 2250671 h 4501341"/>
              <a:gd name="connsiteX3" fmla="*/ 2250671 w 4501341"/>
              <a:gd name="connsiteY3" fmla="*/ 4501342 h 4501341"/>
              <a:gd name="connsiteX4" fmla="*/ 0 w 4501341"/>
              <a:gd name="connsiteY4" fmla="*/ 2250671 h 4501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1341" h="4501341">
                <a:moveTo>
                  <a:pt x="0" y="2250671"/>
                </a:moveTo>
                <a:cubicBezTo>
                  <a:pt x="0" y="1007660"/>
                  <a:pt x="1007660" y="0"/>
                  <a:pt x="2250671" y="0"/>
                </a:cubicBezTo>
                <a:cubicBezTo>
                  <a:pt x="3493682" y="0"/>
                  <a:pt x="4501342" y="1007660"/>
                  <a:pt x="4501342" y="2250671"/>
                </a:cubicBezTo>
                <a:cubicBezTo>
                  <a:pt x="4501342" y="3493682"/>
                  <a:pt x="3493682" y="4501342"/>
                  <a:pt x="2250671" y="4501342"/>
                </a:cubicBezTo>
                <a:cubicBezTo>
                  <a:pt x="1007660" y="4501342"/>
                  <a:pt x="0" y="3493682"/>
                  <a:pt x="0" y="2250671"/>
                </a:cubicBez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alpha val="50000"/>
              <a:hueOff val="11250264"/>
              <a:satOff val="-16880"/>
              <a:lumOff val="-2745"/>
              <a:alphaOff val="0"/>
            </a:schemeClr>
          </a:fillRef>
          <a:effectRef idx="1">
            <a:schemeClr val="accent3">
              <a:alpha val="50000"/>
              <a:hueOff val="11250264"/>
              <a:satOff val="-16880"/>
              <a:lumOff val="-2745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1277408" tIns="530805" rIns="628565" bIns="530805" numCol="1" spcCol="1270" anchor="ctr" anchorCtr="0">
            <a:noAutofit/>
          </a:bodyPr>
          <a:lstStyle/>
          <a:p>
            <a:pPr marL="0" lvl="0" indent="0"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CA" sz="2700" kern="1200" dirty="0"/>
              <a:t>Are these behaviours conducive to developing your employees into high performing teams who are ready to excel in a digital region?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>
            <a:extLst>
              <a:ext uri="{FF2B5EF4-FFF2-40B4-BE49-F238E27FC236}">
                <a16:creationId xmlns:a16="http://schemas.microsoft.com/office/drawing/2014/main" id="{36992605-2DFE-A84E-91C8-5B90C79566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867400"/>
            <a:ext cx="2417763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itle 3">
            <a:extLst>
              <a:ext uri="{FF2B5EF4-FFF2-40B4-BE49-F238E27FC236}">
                <a16:creationId xmlns:a16="http://schemas.microsoft.com/office/drawing/2014/main" id="{7F0A55ED-FDB2-0146-85E1-1E73EA94E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en-US" altLang="en-US" dirty="0"/>
              <a:t>Now it’s Your Turn!</a:t>
            </a:r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040AB6E2-0144-A747-A859-65AB67054E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2368550" y="1666081"/>
            <a:ext cx="4406900" cy="4394200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62957A9-04A1-D649-AB84-59CDDC928A56}"/>
              </a:ext>
            </a:extLst>
          </p:cNvPr>
          <p:cNvSpPr txBox="1"/>
          <p:nvPr/>
        </p:nvSpPr>
        <p:spPr>
          <a:xfrm>
            <a:off x="2368550" y="6060281"/>
            <a:ext cx="44069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5" tooltip="http://bloglaguarida.blogspot.com/2012/07/la-respuesta.html"/>
              </a:rPr>
              <a:t>This Photo</a:t>
            </a:r>
            <a:r>
              <a:rPr lang="en-US" sz="900" dirty="0"/>
              <a:t> by Unknown Author is licensed under </a:t>
            </a:r>
            <a:r>
              <a:rPr lang="en-US" sz="900" dirty="0">
                <a:hlinkClick r:id="rId6" tooltip="https://creativecommons.org/licenses/by-nc-nd/3.0/"/>
              </a:rPr>
              <a:t>CC BY-NC-ND</a:t>
            </a:r>
            <a:endParaRPr lang="en-US" sz="9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itle 3">
            <a:extLst>
              <a:ext uri="{FF2B5EF4-FFF2-40B4-BE49-F238E27FC236}">
                <a16:creationId xmlns:a16="http://schemas.microsoft.com/office/drawing/2014/main" id="{2E147BED-46A4-4EF8-ACC6-FF9237B2A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0200" y="1396289"/>
            <a:ext cx="3754752" cy="1325563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Our Coordinates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518115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9458" name="Picture 3">
            <a:extLst>
              <a:ext uri="{FF2B5EF4-FFF2-40B4-BE49-F238E27FC236}">
                <a16:creationId xmlns:a16="http://schemas.microsoft.com/office/drawing/2014/main" id="{C912D1C0-FBB3-464D-82AF-D6CF545EE7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3180" y="2204106"/>
            <a:ext cx="3078957" cy="983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Content Placeholder 4">
            <a:extLst>
              <a:ext uri="{FF2B5EF4-FFF2-40B4-BE49-F238E27FC236}">
                <a16:creationId xmlns:a16="http://schemas.microsoft.com/office/drawing/2014/main" id="{6E3520A4-BC27-4650-B1A9-188F25B9D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3533" y="2871982"/>
            <a:ext cx="3754752" cy="3181684"/>
          </a:xfrm>
        </p:spPr>
        <p:txBody>
          <a:bodyPr anchor="t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CA" sz="1600" dirty="0"/>
              <a:t>Phyllis Reid-Jarvis, MPH, PCC, Certified MBTI Practitioner </a:t>
            </a:r>
            <a:br>
              <a:rPr lang="en-CA" sz="1600" dirty="0"/>
            </a:br>
            <a:r>
              <a:rPr lang="en-CA" sz="1600" dirty="0"/>
              <a:t>CEO Ultimate Potentials Corporation </a:t>
            </a:r>
            <a:br>
              <a:rPr lang="en-CA" sz="1600" dirty="0"/>
            </a:br>
            <a:r>
              <a:rPr lang="en-CA" sz="1600" dirty="0"/>
              <a:t>Tel: 204-229-2634 </a:t>
            </a:r>
            <a:br>
              <a:rPr lang="en-CA" sz="1600" dirty="0"/>
            </a:br>
            <a:r>
              <a:rPr lang="en-CA" sz="1600" dirty="0">
                <a:hlinkClick r:id="rId3"/>
              </a:rPr>
              <a:t>UltimatePotentials.com</a:t>
            </a:r>
            <a:r>
              <a:rPr lang="en-CA" sz="1600" dirty="0"/>
              <a:t> </a:t>
            </a:r>
            <a:br>
              <a:rPr lang="en-CA" sz="1600" dirty="0"/>
            </a:br>
            <a:r>
              <a:rPr lang="en-CA" sz="1600" dirty="0">
                <a:hlinkClick r:id="rId4"/>
              </a:rPr>
              <a:t>Email - living@ultimatepotentials.com</a:t>
            </a:r>
            <a:r>
              <a:rPr lang="en-CA" sz="1600" dirty="0"/>
              <a:t> </a:t>
            </a:r>
            <a:br>
              <a:rPr lang="en-CA" sz="1600" dirty="0"/>
            </a:br>
            <a:r>
              <a:rPr lang="en-CA" sz="1600" dirty="0">
                <a:hlinkClick r:id="rId5"/>
              </a:rPr>
              <a:t>Blog: CoachingPotentials.com</a:t>
            </a:r>
            <a:r>
              <a:rPr lang="en-CA" sz="1600" dirty="0"/>
              <a:t> </a:t>
            </a:r>
            <a:br>
              <a:rPr lang="en-CA" sz="1600" dirty="0"/>
            </a:br>
            <a:r>
              <a:rPr lang="en-CA" sz="1600" dirty="0">
                <a:hlinkClick r:id="rId6"/>
              </a:rPr>
              <a:t>Ultimate Potentials On Facebook</a:t>
            </a:r>
            <a:r>
              <a:rPr lang="en-CA" sz="1600" dirty="0"/>
              <a:t> </a:t>
            </a:r>
            <a:br>
              <a:rPr lang="en-CA" sz="1600" dirty="0"/>
            </a:br>
            <a:r>
              <a:rPr lang="en-CA" sz="1600" dirty="0">
                <a:hlinkClick r:id="rId7"/>
              </a:rPr>
              <a:t>Ultimate Potentials On LinkedIn</a:t>
            </a:r>
            <a:r>
              <a:rPr lang="en-CA" sz="1600" dirty="0"/>
              <a:t> </a:t>
            </a:r>
            <a:br>
              <a:rPr lang="en-CA" sz="1600" dirty="0"/>
            </a:br>
            <a:r>
              <a:rPr lang="en-CA" sz="1600" dirty="0"/>
              <a:t>Twitter - @UltPotentials </a:t>
            </a:r>
            <a:br>
              <a:rPr lang="en-CA" sz="1600" dirty="0"/>
            </a:br>
            <a:r>
              <a:rPr lang="en-CA" sz="1600" dirty="0"/>
              <a:t>LEADERSHIP. EXECUTIVE COACHING. TRAINING. STRATEGY. </a:t>
            </a:r>
            <a:br>
              <a:rPr lang="en-CA" sz="1600" dirty="0"/>
            </a:br>
            <a:r>
              <a:rPr lang="en-CA" sz="1600" dirty="0"/>
              <a:t>Love how you Live, Work and Play! </a:t>
            </a: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2622644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>
            <a:extLst>
              <a:ext uri="{FF2B5EF4-FFF2-40B4-BE49-F238E27FC236}">
                <a16:creationId xmlns:a16="http://schemas.microsoft.com/office/drawing/2014/main" id="{76B7F5ED-F018-964D-A2EC-515BFA7B7E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867400"/>
            <a:ext cx="2417763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itle 3">
            <a:extLst>
              <a:ext uri="{FF2B5EF4-FFF2-40B4-BE49-F238E27FC236}">
                <a16:creationId xmlns:a16="http://schemas.microsoft.com/office/drawing/2014/main" id="{412206B5-87C3-6646-8D0F-5B3AD80D5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16388" name="Content Placeholder 4">
            <a:extLst>
              <a:ext uri="{FF2B5EF4-FFF2-40B4-BE49-F238E27FC236}">
                <a16:creationId xmlns:a16="http://schemas.microsoft.com/office/drawing/2014/main" id="{DBB7FBBC-8F4E-3E41-8D4A-546C6329D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3">
            <a:extLst>
              <a:ext uri="{FF2B5EF4-FFF2-40B4-BE49-F238E27FC236}">
                <a16:creationId xmlns:a16="http://schemas.microsoft.com/office/drawing/2014/main" id="{F352AE4C-92C4-2142-B194-EEFBE4ED1F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867400"/>
            <a:ext cx="2417763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itle 3">
            <a:extLst>
              <a:ext uri="{FF2B5EF4-FFF2-40B4-BE49-F238E27FC236}">
                <a16:creationId xmlns:a16="http://schemas.microsoft.com/office/drawing/2014/main" id="{E43C1C18-C2BD-9849-9824-94D159E12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17412" name="Content Placeholder 4">
            <a:extLst>
              <a:ext uri="{FF2B5EF4-FFF2-40B4-BE49-F238E27FC236}">
                <a16:creationId xmlns:a16="http://schemas.microsoft.com/office/drawing/2014/main" id="{BC7E886E-A011-9D4D-815E-E778E3BBB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3">
            <a:extLst>
              <a:ext uri="{FF2B5EF4-FFF2-40B4-BE49-F238E27FC236}">
                <a16:creationId xmlns:a16="http://schemas.microsoft.com/office/drawing/2014/main" id="{A4321C24-D3E4-EC47-9CD1-B810384D70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867400"/>
            <a:ext cx="2417763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itle 3">
            <a:extLst>
              <a:ext uri="{FF2B5EF4-FFF2-40B4-BE49-F238E27FC236}">
                <a16:creationId xmlns:a16="http://schemas.microsoft.com/office/drawing/2014/main" id="{856CDCBA-1D88-2146-8CE0-A093C9F16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18436" name="Content Placeholder 4">
            <a:extLst>
              <a:ext uri="{FF2B5EF4-FFF2-40B4-BE49-F238E27FC236}">
                <a16:creationId xmlns:a16="http://schemas.microsoft.com/office/drawing/2014/main" id="{0306EBCD-94CD-C84B-9BDF-59C961003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3">
            <a:extLst>
              <a:ext uri="{FF2B5EF4-FFF2-40B4-BE49-F238E27FC236}">
                <a16:creationId xmlns:a16="http://schemas.microsoft.com/office/drawing/2014/main" id="{94E39ED4-43EF-244C-B339-46E36B3422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867400"/>
            <a:ext cx="2417763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itle 3">
            <a:extLst>
              <a:ext uri="{FF2B5EF4-FFF2-40B4-BE49-F238E27FC236}">
                <a16:creationId xmlns:a16="http://schemas.microsoft.com/office/drawing/2014/main" id="{462E4C4E-D2F7-7249-8A87-39446DB44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19460" name="Content Placeholder 4">
            <a:extLst>
              <a:ext uri="{FF2B5EF4-FFF2-40B4-BE49-F238E27FC236}">
                <a16:creationId xmlns:a16="http://schemas.microsoft.com/office/drawing/2014/main" id="{67EAC8E5-FC35-B443-9758-75355A759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3">
            <a:extLst>
              <a:ext uri="{FF2B5EF4-FFF2-40B4-BE49-F238E27FC236}">
                <a16:creationId xmlns:a16="http://schemas.microsoft.com/office/drawing/2014/main" id="{FCCE9AEB-ED3D-2A40-8B93-0187064581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867400"/>
            <a:ext cx="2417763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le 3">
            <a:extLst>
              <a:ext uri="{FF2B5EF4-FFF2-40B4-BE49-F238E27FC236}">
                <a16:creationId xmlns:a16="http://schemas.microsoft.com/office/drawing/2014/main" id="{D8726C94-F414-CA4F-B544-650807165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20484" name="Content Placeholder 4">
            <a:extLst>
              <a:ext uri="{FF2B5EF4-FFF2-40B4-BE49-F238E27FC236}">
                <a16:creationId xmlns:a16="http://schemas.microsoft.com/office/drawing/2014/main" id="{38DC1A5F-A7A6-3348-9308-5985287A8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>
            <a:extLst>
              <a:ext uri="{FF2B5EF4-FFF2-40B4-BE49-F238E27FC236}">
                <a16:creationId xmlns:a16="http://schemas.microsoft.com/office/drawing/2014/main" id="{C64D885D-8F12-674F-A1FD-F15B1139AA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867400"/>
            <a:ext cx="2417763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itle 3">
            <a:extLst>
              <a:ext uri="{FF2B5EF4-FFF2-40B4-BE49-F238E27FC236}">
                <a16:creationId xmlns:a16="http://schemas.microsoft.com/office/drawing/2014/main" id="{4BC390E1-19AF-A949-9FCB-6A4253E36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731838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en-CA" dirty="0"/>
              <a:t>Developing High Performing Teams</a:t>
            </a:r>
            <a:endParaRPr lang="en-US" alt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07D4F7D-0DAC-C341-BE62-1864BD5B4D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457044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>
            <a:extLst>
              <a:ext uri="{FF2B5EF4-FFF2-40B4-BE49-F238E27FC236}">
                <a16:creationId xmlns:a16="http://schemas.microsoft.com/office/drawing/2014/main" id="{074838E1-3B22-0A48-B9B9-4CDBFAE24E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867400"/>
            <a:ext cx="2417763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itle 3">
            <a:extLst>
              <a:ext uri="{FF2B5EF4-FFF2-40B4-BE49-F238E27FC236}">
                <a16:creationId xmlns:a16="http://schemas.microsoft.com/office/drawing/2014/main" id="{524F999A-D4E0-3845-981A-1705D4A52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br>
              <a:rPr lang="en-CA" dirty="0"/>
            </a:br>
            <a:r>
              <a:rPr lang="en-CA" dirty="0"/>
              <a:t>5 ORGANIZATIONAL BARRIERS TO HIGH PERFORMING TEAMS</a:t>
            </a:r>
            <a:br>
              <a:rPr lang="en-CA" dirty="0"/>
            </a:br>
            <a:endParaRPr lang="en-US" alt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24E60EBF-4117-F64E-B161-E9AB720844A4}"/>
              </a:ext>
            </a:extLst>
          </p:cNvPr>
          <p:cNvSpPr/>
          <p:nvPr/>
        </p:nvSpPr>
        <p:spPr>
          <a:xfrm>
            <a:off x="4188966" y="1692958"/>
            <a:ext cx="1486792" cy="966415"/>
          </a:xfrm>
          <a:custGeom>
            <a:avLst/>
            <a:gdLst>
              <a:gd name="connsiteX0" fmla="*/ 0 w 1486792"/>
              <a:gd name="connsiteY0" fmla="*/ 161072 h 966415"/>
              <a:gd name="connsiteX1" fmla="*/ 161072 w 1486792"/>
              <a:gd name="connsiteY1" fmla="*/ 0 h 966415"/>
              <a:gd name="connsiteX2" fmla="*/ 1325720 w 1486792"/>
              <a:gd name="connsiteY2" fmla="*/ 0 h 966415"/>
              <a:gd name="connsiteX3" fmla="*/ 1486792 w 1486792"/>
              <a:gd name="connsiteY3" fmla="*/ 161072 h 966415"/>
              <a:gd name="connsiteX4" fmla="*/ 1486792 w 1486792"/>
              <a:gd name="connsiteY4" fmla="*/ 805343 h 966415"/>
              <a:gd name="connsiteX5" fmla="*/ 1325720 w 1486792"/>
              <a:gd name="connsiteY5" fmla="*/ 966415 h 966415"/>
              <a:gd name="connsiteX6" fmla="*/ 161072 w 1486792"/>
              <a:gd name="connsiteY6" fmla="*/ 966415 h 966415"/>
              <a:gd name="connsiteX7" fmla="*/ 0 w 1486792"/>
              <a:gd name="connsiteY7" fmla="*/ 805343 h 966415"/>
              <a:gd name="connsiteX8" fmla="*/ 0 w 1486792"/>
              <a:gd name="connsiteY8" fmla="*/ 161072 h 966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6792" h="966415">
                <a:moveTo>
                  <a:pt x="0" y="161072"/>
                </a:moveTo>
                <a:cubicBezTo>
                  <a:pt x="0" y="72114"/>
                  <a:pt x="72114" y="0"/>
                  <a:pt x="161072" y="0"/>
                </a:cubicBezTo>
                <a:lnTo>
                  <a:pt x="1325720" y="0"/>
                </a:lnTo>
                <a:cubicBezTo>
                  <a:pt x="1414678" y="0"/>
                  <a:pt x="1486792" y="72114"/>
                  <a:pt x="1486792" y="161072"/>
                </a:cubicBezTo>
                <a:lnTo>
                  <a:pt x="1486792" y="805343"/>
                </a:lnTo>
                <a:cubicBezTo>
                  <a:pt x="1486792" y="894301"/>
                  <a:pt x="1414678" y="966415"/>
                  <a:pt x="1325720" y="966415"/>
                </a:cubicBezTo>
                <a:lnTo>
                  <a:pt x="161072" y="966415"/>
                </a:lnTo>
                <a:cubicBezTo>
                  <a:pt x="72114" y="966415"/>
                  <a:pt x="0" y="894301"/>
                  <a:pt x="0" y="805343"/>
                </a:cubicBezTo>
                <a:lnTo>
                  <a:pt x="0" y="16107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9086" tIns="89086" rIns="89086" bIns="89086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CA" sz="1100" b="1" kern="1200" dirty="0">
                <a:solidFill>
                  <a:schemeClr val="tx1"/>
                </a:solidFill>
              </a:rPr>
              <a:t>“Employees don’t want to step on anyone’s toes” 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32039EA4-5917-8947-AFD8-B37448259A14}"/>
              </a:ext>
            </a:extLst>
          </p:cNvPr>
          <p:cNvSpPr/>
          <p:nvPr/>
        </p:nvSpPr>
        <p:spPr>
          <a:xfrm>
            <a:off x="3000928" y="2176165"/>
            <a:ext cx="3862868" cy="386286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685052" y="153092"/>
                </a:moveTo>
                <a:arcTo wR="1931434" hR="1931434" stAng="17577964" swAng="1962280"/>
              </a:path>
            </a:pathLst>
          </a:custGeom>
          <a:noFill/>
          <a:scene3d>
            <a:camera prst="orthographicFront"/>
            <a:lightRig rig="flat" dir="t"/>
          </a:scene3d>
          <a:sp3d z="-40000" prstMaterial="matte"/>
        </p:spPr>
        <p:style>
          <a:lnRef idx="1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A9711414-280C-004A-99B7-7614D7953FFA}"/>
              </a:ext>
            </a:extLst>
          </p:cNvPr>
          <p:cNvSpPr/>
          <p:nvPr/>
        </p:nvSpPr>
        <p:spPr>
          <a:xfrm>
            <a:off x="6025869" y="3027546"/>
            <a:ext cx="1486792" cy="966415"/>
          </a:xfrm>
          <a:custGeom>
            <a:avLst/>
            <a:gdLst>
              <a:gd name="connsiteX0" fmla="*/ 0 w 1486792"/>
              <a:gd name="connsiteY0" fmla="*/ 161072 h 966415"/>
              <a:gd name="connsiteX1" fmla="*/ 161072 w 1486792"/>
              <a:gd name="connsiteY1" fmla="*/ 0 h 966415"/>
              <a:gd name="connsiteX2" fmla="*/ 1325720 w 1486792"/>
              <a:gd name="connsiteY2" fmla="*/ 0 h 966415"/>
              <a:gd name="connsiteX3" fmla="*/ 1486792 w 1486792"/>
              <a:gd name="connsiteY3" fmla="*/ 161072 h 966415"/>
              <a:gd name="connsiteX4" fmla="*/ 1486792 w 1486792"/>
              <a:gd name="connsiteY4" fmla="*/ 805343 h 966415"/>
              <a:gd name="connsiteX5" fmla="*/ 1325720 w 1486792"/>
              <a:gd name="connsiteY5" fmla="*/ 966415 h 966415"/>
              <a:gd name="connsiteX6" fmla="*/ 161072 w 1486792"/>
              <a:gd name="connsiteY6" fmla="*/ 966415 h 966415"/>
              <a:gd name="connsiteX7" fmla="*/ 0 w 1486792"/>
              <a:gd name="connsiteY7" fmla="*/ 805343 h 966415"/>
              <a:gd name="connsiteX8" fmla="*/ 0 w 1486792"/>
              <a:gd name="connsiteY8" fmla="*/ 161072 h 966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6792" h="966415">
                <a:moveTo>
                  <a:pt x="0" y="161072"/>
                </a:moveTo>
                <a:cubicBezTo>
                  <a:pt x="0" y="72114"/>
                  <a:pt x="72114" y="0"/>
                  <a:pt x="161072" y="0"/>
                </a:cubicBezTo>
                <a:lnTo>
                  <a:pt x="1325720" y="0"/>
                </a:lnTo>
                <a:cubicBezTo>
                  <a:pt x="1414678" y="0"/>
                  <a:pt x="1486792" y="72114"/>
                  <a:pt x="1486792" y="161072"/>
                </a:cubicBezTo>
                <a:lnTo>
                  <a:pt x="1486792" y="805343"/>
                </a:lnTo>
                <a:cubicBezTo>
                  <a:pt x="1486792" y="894301"/>
                  <a:pt x="1414678" y="966415"/>
                  <a:pt x="1325720" y="966415"/>
                </a:cubicBezTo>
                <a:lnTo>
                  <a:pt x="161072" y="966415"/>
                </a:lnTo>
                <a:cubicBezTo>
                  <a:pt x="72114" y="966415"/>
                  <a:pt x="0" y="894301"/>
                  <a:pt x="0" y="805343"/>
                </a:cubicBezTo>
                <a:lnTo>
                  <a:pt x="0" y="16107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-1116192"/>
              <a:satOff val="6725"/>
              <a:lumOff val="539"/>
              <a:alphaOff val="0"/>
            </a:schemeClr>
          </a:fillRef>
          <a:effectRef idx="2">
            <a:schemeClr val="accent4">
              <a:hueOff val="-1116192"/>
              <a:satOff val="6725"/>
              <a:lumOff val="53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9086" tIns="89086" rIns="89086" bIns="89086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CA" sz="1100" b="1" kern="1200" dirty="0">
                <a:solidFill>
                  <a:schemeClr val="tx1"/>
                </a:solidFill>
              </a:rPr>
              <a:t>Tight control over ‘keeping people in their place’-no cross functional collaboration </a:t>
            </a: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46B168A8-732C-714E-BA8A-524E6A26D55B}"/>
              </a:ext>
            </a:extLst>
          </p:cNvPr>
          <p:cNvSpPr/>
          <p:nvPr/>
        </p:nvSpPr>
        <p:spPr>
          <a:xfrm>
            <a:off x="3000928" y="2176165"/>
            <a:ext cx="3862868" cy="386286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860210" y="1830145"/>
                </a:moveTo>
                <a:arcTo wR="1931434" hR="1931434" stAng="21419634" swAng="2196873"/>
              </a:path>
            </a:pathLst>
          </a:custGeom>
          <a:noFill/>
          <a:scene3d>
            <a:camera prst="orthographicFront"/>
            <a:lightRig rig="flat" dir="t"/>
          </a:scene3d>
          <a:sp3d z="-40000" prstMaterial="matte"/>
        </p:spPr>
        <p:style>
          <a:lnRef idx="1">
            <a:schemeClr val="accent4">
              <a:hueOff val="-1116192"/>
              <a:satOff val="6725"/>
              <a:lumOff val="539"/>
              <a:alphaOff val="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17FC00F0-D57E-0045-AB53-F4BDD43CD5E5}"/>
              </a:ext>
            </a:extLst>
          </p:cNvPr>
          <p:cNvSpPr/>
          <p:nvPr/>
        </p:nvSpPr>
        <p:spPr>
          <a:xfrm>
            <a:off x="5324234" y="5186955"/>
            <a:ext cx="1486792" cy="966415"/>
          </a:xfrm>
          <a:custGeom>
            <a:avLst/>
            <a:gdLst>
              <a:gd name="connsiteX0" fmla="*/ 0 w 1486792"/>
              <a:gd name="connsiteY0" fmla="*/ 161072 h 966415"/>
              <a:gd name="connsiteX1" fmla="*/ 161072 w 1486792"/>
              <a:gd name="connsiteY1" fmla="*/ 0 h 966415"/>
              <a:gd name="connsiteX2" fmla="*/ 1325720 w 1486792"/>
              <a:gd name="connsiteY2" fmla="*/ 0 h 966415"/>
              <a:gd name="connsiteX3" fmla="*/ 1486792 w 1486792"/>
              <a:gd name="connsiteY3" fmla="*/ 161072 h 966415"/>
              <a:gd name="connsiteX4" fmla="*/ 1486792 w 1486792"/>
              <a:gd name="connsiteY4" fmla="*/ 805343 h 966415"/>
              <a:gd name="connsiteX5" fmla="*/ 1325720 w 1486792"/>
              <a:gd name="connsiteY5" fmla="*/ 966415 h 966415"/>
              <a:gd name="connsiteX6" fmla="*/ 161072 w 1486792"/>
              <a:gd name="connsiteY6" fmla="*/ 966415 h 966415"/>
              <a:gd name="connsiteX7" fmla="*/ 0 w 1486792"/>
              <a:gd name="connsiteY7" fmla="*/ 805343 h 966415"/>
              <a:gd name="connsiteX8" fmla="*/ 0 w 1486792"/>
              <a:gd name="connsiteY8" fmla="*/ 161072 h 966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6792" h="966415">
                <a:moveTo>
                  <a:pt x="0" y="161072"/>
                </a:moveTo>
                <a:cubicBezTo>
                  <a:pt x="0" y="72114"/>
                  <a:pt x="72114" y="0"/>
                  <a:pt x="161072" y="0"/>
                </a:cubicBezTo>
                <a:lnTo>
                  <a:pt x="1325720" y="0"/>
                </a:lnTo>
                <a:cubicBezTo>
                  <a:pt x="1414678" y="0"/>
                  <a:pt x="1486792" y="72114"/>
                  <a:pt x="1486792" y="161072"/>
                </a:cubicBezTo>
                <a:lnTo>
                  <a:pt x="1486792" y="805343"/>
                </a:lnTo>
                <a:cubicBezTo>
                  <a:pt x="1486792" y="894301"/>
                  <a:pt x="1414678" y="966415"/>
                  <a:pt x="1325720" y="966415"/>
                </a:cubicBezTo>
                <a:lnTo>
                  <a:pt x="161072" y="966415"/>
                </a:lnTo>
                <a:cubicBezTo>
                  <a:pt x="72114" y="966415"/>
                  <a:pt x="0" y="894301"/>
                  <a:pt x="0" y="805343"/>
                </a:cubicBezTo>
                <a:lnTo>
                  <a:pt x="0" y="16107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-2232385"/>
              <a:satOff val="13449"/>
              <a:lumOff val="1078"/>
              <a:alphaOff val="0"/>
            </a:schemeClr>
          </a:fillRef>
          <a:effectRef idx="2">
            <a:schemeClr val="accent4">
              <a:hueOff val="-2232385"/>
              <a:satOff val="13449"/>
              <a:lumOff val="107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9086" tIns="89086" rIns="89086" bIns="89086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CA" sz="1100" b="1" kern="1200" dirty="0">
                <a:solidFill>
                  <a:schemeClr val="tx1"/>
                </a:solidFill>
              </a:rPr>
              <a:t>‘Tight chain of command’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DBF49D21-F0F5-2247-986C-FB6A550A8D93}"/>
              </a:ext>
            </a:extLst>
          </p:cNvPr>
          <p:cNvSpPr/>
          <p:nvPr/>
        </p:nvSpPr>
        <p:spPr>
          <a:xfrm>
            <a:off x="3000928" y="2176165"/>
            <a:ext cx="3862868" cy="386286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315628" y="3824271"/>
                </a:moveTo>
                <a:arcTo wR="1931434" hR="1931434" stAng="4711583" swAng="1376834"/>
              </a:path>
            </a:pathLst>
          </a:custGeom>
          <a:noFill/>
          <a:scene3d>
            <a:camera prst="orthographicFront"/>
            <a:lightRig rig="flat" dir="t"/>
          </a:scene3d>
          <a:sp3d z="-40000" prstMaterial="matte"/>
        </p:spPr>
        <p:style>
          <a:lnRef idx="1">
            <a:schemeClr val="accent4">
              <a:hueOff val="-2232385"/>
              <a:satOff val="13449"/>
              <a:lumOff val="1078"/>
              <a:alphaOff val="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5426D799-34B6-A849-BA47-976B0B3041A4}"/>
              </a:ext>
            </a:extLst>
          </p:cNvPr>
          <p:cNvSpPr/>
          <p:nvPr/>
        </p:nvSpPr>
        <p:spPr>
          <a:xfrm>
            <a:off x="3053698" y="5186955"/>
            <a:ext cx="1486792" cy="966415"/>
          </a:xfrm>
          <a:custGeom>
            <a:avLst/>
            <a:gdLst>
              <a:gd name="connsiteX0" fmla="*/ 0 w 1486792"/>
              <a:gd name="connsiteY0" fmla="*/ 161072 h 966415"/>
              <a:gd name="connsiteX1" fmla="*/ 161072 w 1486792"/>
              <a:gd name="connsiteY1" fmla="*/ 0 h 966415"/>
              <a:gd name="connsiteX2" fmla="*/ 1325720 w 1486792"/>
              <a:gd name="connsiteY2" fmla="*/ 0 h 966415"/>
              <a:gd name="connsiteX3" fmla="*/ 1486792 w 1486792"/>
              <a:gd name="connsiteY3" fmla="*/ 161072 h 966415"/>
              <a:gd name="connsiteX4" fmla="*/ 1486792 w 1486792"/>
              <a:gd name="connsiteY4" fmla="*/ 805343 h 966415"/>
              <a:gd name="connsiteX5" fmla="*/ 1325720 w 1486792"/>
              <a:gd name="connsiteY5" fmla="*/ 966415 h 966415"/>
              <a:gd name="connsiteX6" fmla="*/ 161072 w 1486792"/>
              <a:gd name="connsiteY6" fmla="*/ 966415 h 966415"/>
              <a:gd name="connsiteX7" fmla="*/ 0 w 1486792"/>
              <a:gd name="connsiteY7" fmla="*/ 805343 h 966415"/>
              <a:gd name="connsiteX8" fmla="*/ 0 w 1486792"/>
              <a:gd name="connsiteY8" fmla="*/ 161072 h 966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6792" h="966415">
                <a:moveTo>
                  <a:pt x="0" y="161072"/>
                </a:moveTo>
                <a:cubicBezTo>
                  <a:pt x="0" y="72114"/>
                  <a:pt x="72114" y="0"/>
                  <a:pt x="161072" y="0"/>
                </a:cubicBezTo>
                <a:lnTo>
                  <a:pt x="1325720" y="0"/>
                </a:lnTo>
                <a:cubicBezTo>
                  <a:pt x="1414678" y="0"/>
                  <a:pt x="1486792" y="72114"/>
                  <a:pt x="1486792" y="161072"/>
                </a:cubicBezTo>
                <a:lnTo>
                  <a:pt x="1486792" y="805343"/>
                </a:lnTo>
                <a:cubicBezTo>
                  <a:pt x="1486792" y="894301"/>
                  <a:pt x="1414678" y="966415"/>
                  <a:pt x="1325720" y="966415"/>
                </a:cubicBezTo>
                <a:lnTo>
                  <a:pt x="161072" y="966415"/>
                </a:lnTo>
                <a:cubicBezTo>
                  <a:pt x="72114" y="966415"/>
                  <a:pt x="0" y="894301"/>
                  <a:pt x="0" y="805343"/>
                </a:cubicBezTo>
                <a:lnTo>
                  <a:pt x="0" y="16107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-3348577"/>
              <a:satOff val="20174"/>
              <a:lumOff val="1617"/>
              <a:alphaOff val="0"/>
            </a:schemeClr>
          </a:fillRef>
          <a:effectRef idx="2">
            <a:schemeClr val="accent4">
              <a:hueOff val="-3348577"/>
              <a:satOff val="20174"/>
              <a:lumOff val="161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9086" tIns="89086" rIns="89086" bIns="89086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CA" sz="1100" b="1" kern="1200" dirty="0">
                <a:solidFill>
                  <a:schemeClr val="tx1"/>
                </a:solidFill>
              </a:rPr>
              <a:t>‘Strict routines shaped by unspoken norms-the agreed to behaviours’</a:t>
            </a: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A50E6BAB-B89D-8A45-9D40-7202C156ECA2}"/>
              </a:ext>
            </a:extLst>
          </p:cNvPr>
          <p:cNvSpPr/>
          <p:nvPr/>
        </p:nvSpPr>
        <p:spPr>
          <a:xfrm>
            <a:off x="3000928" y="2176165"/>
            <a:ext cx="3862868" cy="386286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22859" y="3000510"/>
                </a:moveTo>
                <a:arcTo wR="1931434" hR="1931434" stAng="8783493" swAng="2196873"/>
              </a:path>
            </a:pathLst>
          </a:custGeom>
          <a:noFill/>
          <a:scene3d>
            <a:camera prst="orthographicFront"/>
            <a:lightRig rig="flat" dir="t"/>
          </a:scene3d>
          <a:sp3d z="-40000" prstMaterial="matte"/>
        </p:spPr>
        <p:style>
          <a:lnRef idx="1">
            <a:schemeClr val="accent4">
              <a:hueOff val="-3348577"/>
              <a:satOff val="20174"/>
              <a:lumOff val="1617"/>
              <a:alphaOff val="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39F6DF25-CDF4-ED4E-88C2-3C42FF4BD54D}"/>
              </a:ext>
            </a:extLst>
          </p:cNvPr>
          <p:cNvSpPr/>
          <p:nvPr/>
        </p:nvSpPr>
        <p:spPr>
          <a:xfrm>
            <a:off x="2352063" y="3027546"/>
            <a:ext cx="1486792" cy="966415"/>
          </a:xfrm>
          <a:custGeom>
            <a:avLst/>
            <a:gdLst>
              <a:gd name="connsiteX0" fmla="*/ 0 w 1486792"/>
              <a:gd name="connsiteY0" fmla="*/ 161072 h 966415"/>
              <a:gd name="connsiteX1" fmla="*/ 161072 w 1486792"/>
              <a:gd name="connsiteY1" fmla="*/ 0 h 966415"/>
              <a:gd name="connsiteX2" fmla="*/ 1325720 w 1486792"/>
              <a:gd name="connsiteY2" fmla="*/ 0 h 966415"/>
              <a:gd name="connsiteX3" fmla="*/ 1486792 w 1486792"/>
              <a:gd name="connsiteY3" fmla="*/ 161072 h 966415"/>
              <a:gd name="connsiteX4" fmla="*/ 1486792 w 1486792"/>
              <a:gd name="connsiteY4" fmla="*/ 805343 h 966415"/>
              <a:gd name="connsiteX5" fmla="*/ 1325720 w 1486792"/>
              <a:gd name="connsiteY5" fmla="*/ 966415 h 966415"/>
              <a:gd name="connsiteX6" fmla="*/ 161072 w 1486792"/>
              <a:gd name="connsiteY6" fmla="*/ 966415 h 966415"/>
              <a:gd name="connsiteX7" fmla="*/ 0 w 1486792"/>
              <a:gd name="connsiteY7" fmla="*/ 805343 h 966415"/>
              <a:gd name="connsiteX8" fmla="*/ 0 w 1486792"/>
              <a:gd name="connsiteY8" fmla="*/ 161072 h 966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6792" h="966415">
                <a:moveTo>
                  <a:pt x="0" y="161072"/>
                </a:moveTo>
                <a:cubicBezTo>
                  <a:pt x="0" y="72114"/>
                  <a:pt x="72114" y="0"/>
                  <a:pt x="161072" y="0"/>
                </a:cubicBezTo>
                <a:lnTo>
                  <a:pt x="1325720" y="0"/>
                </a:lnTo>
                <a:cubicBezTo>
                  <a:pt x="1414678" y="0"/>
                  <a:pt x="1486792" y="72114"/>
                  <a:pt x="1486792" y="161072"/>
                </a:cubicBezTo>
                <a:lnTo>
                  <a:pt x="1486792" y="805343"/>
                </a:lnTo>
                <a:cubicBezTo>
                  <a:pt x="1486792" y="894301"/>
                  <a:pt x="1414678" y="966415"/>
                  <a:pt x="1325720" y="966415"/>
                </a:cubicBezTo>
                <a:lnTo>
                  <a:pt x="161072" y="966415"/>
                </a:lnTo>
                <a:cubicBezTo>
                  <a:pt x="72114" y="966415"/>
                  <a:pt x="0" y="894301"/>
                  <a:pt x="0" y="805343"/>
                </a:cubicBezTo>
                <a:lnTo>
                  <a:pt x="0" y="161072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-4464770"/>
              <a:satOff val="26899"/>
              <a:lumOff val="2156"/>
              <a:alphaOff val="0"/>
            </a:schemeClr>
          </a:fillRef>
          <a:effectRef idx="2">
            <a:schemeClr val="accent4">
              <a:hueOff val="-4464770"/>
              <a:satOff val="26899"/>
              <a:lumOff val="215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9086" tIns="89086" rIns="89086" bIns="89086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CA" sz="1100" b="1" kern="1200" dirty="0">
                <a:solidFill>
                  <a:schemeClr val="tx1"/>
                </a:solidFill>
              </a:rPr>
              <a:t>Governance by a set of theories/unwritten rules or norms </a:t>
            </a: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F4040004-8564-DC43-B0C9-9771C8A6128F}"/>
              </a:ext>
            </a:extLst>
          </p:cNvPr>
          <p:cNvSpPr/>
          <p:nvPr/>
        </p:nvSpPr>
        <p:spPr>
          <a:xfrm>
            <a:off x="3000928" y="2176165"/>
            <a:ext cx="3862868" cy="386286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36435" y="842205"/>
                </a:moveTo>
                <a:arcTo wR="1931434" hR="1931434" stAng="12859756" swAng="1962280"/>
              </a:path>
            </a:pathLst>
          </a:custGeom>
          <a:noFill/>
          <a:scene3d>
            <a:camera prst="orthographicFront"/>
            <a:lightRig rig="flat" dir="t"/>
          </a:scene3d>
          <a:sp3d z="-40000" prstMaterial="matte"/>
        </p:spPr>
        <p:style>
          <a:lnRef idx="1">
            <a:schemeClr val="accent4">
              <a:hueOff val="-4464770"/>
              <a:satOff val="26899"/>
              <a:lumOff val="2156"/>
              <a:alphaOff val="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10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>
            <a:extLst>
              <a:ext uri="{FF2B5EF4-FFF2-40B4-BE49-F238E27FC236}">
                <a16:creationId xmlns:a16="http://schemas.microsoft.com/office/drawing/2014/main" id="{6A2B2D2E-CD2F-5146-AA82-973604BF87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867400"/>
            <a:ext cx="2417763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itle 3">
            <a:extLst>
              <a:ext uri="{FF2B5EF4-FFF2-40B4-BE49-F238E27FC236}">
                <a16:creationId xmlns:a16="http://schemas.microsoft.com/office/drawing/2014/main" id="{0EFFCDAE-2FC3-2149-9615-38EE394C2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br>
              <a:rPr lang="en-US" altLang="en-US" dirty="0"/>
            </a:br>
            <a:r>
              <a:rPr lang="en-US" altLang="en-US" dirty="0"/>
              <a:t>Think About This…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4D19779A-691B-2143-93CC-18773C8C7077}"/>
              </a:ext>
            </a:extLst>
          </p:cNvPr>
          <p:cNvSpPr/>
          <p:nvPr/>
        </p:nvSpPr>
        <p:spPr>
          <a:xfrm>
            <a:off x="3214211" y="1656774"/>
            <a:ext cx="2715577" cy="2715577"/>
          </a:xfrm>
          <a:custGeom>
            <a:avLst/>
            <a:gdLst>
              <a:gd name="connsiteX0" fmla="*/ 0 w 2715577"/>
              <a:gd name="connsiteY0" fmla="*/ 1357789 h 2715577"/>
              <a:gd name="connsiteX1" fmla="*/ 1357789 w 2715577"/>
              <a:gd name="connsiteY1" fmla="*/ 0 h 2715577"/>
              <a:gd name="connsiteX2" fmla="*/ 2715578 w 2715577"/>
              <a:gd name="connsiteY2" fmla="*/ 1357789 h 2715577"/>
              <a:gd name="connsiteX3" fmla="*/ 1357789 w 2715577"/>
              <a:gd name="connsiteY3" fmla="*/ 2715578 h 2715577"/>
              <a:gd name="connsiteX4" fmla="*/ 0 w 2715577"/>
              <a:gd name="connsiteY4" fmla="*/ 1357789 h 2715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15577" h="2715577">
                <a:moveTo>
                  <a:pt x="0" y="1357789"/>
                </a:moveTo>
                <a:cubicBezTo>
                  <a:pt x="0" y="607903"/>
                  <a:pt x="607903" y="0"/>
                  <a:pt x="1357789" y="0"/>
                </a:cubicBezTo>
                <a:cubicBezTo>
                  <a:pt x="2107675" y="0"/>
                  <a:pt x="2715578" y="607903"/>
                  <a:pt x="2715578" y="1357789"/>
                </a:cubicBezTo>
                <a:cubicBezTo>
                  <a:pt x="2715578" y="2107675"/>
                  <a:pt x="2107675" y="2715578"/>
                  <a:pt x="1357789" y="2715578"/>
                </a:cubicBezTo>
                <a:cubicBezTo>
                  <a:pt x="607903" y="2715578"/>
                  <a:pt x="0" y="2107675"/>
                  <a:pt x="0" y="1357789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362077" tIns="475226" rIns="362077" bIns="1018341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CA" sz="1400" b="1" kern="1200" dirty="0"/>
              <a:t>If your people don’t know their organizational “why” or aspiration how can they successfully deliver on what is expected of them?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2398E469-92DF-7445-AEE0-2ABA0E9A7C1A}"/>
              </a:ext>
            </a:extLst>
          </p:cNvPr>
          <p:cNvSpPr/>
          <p:nvPr/>
        </p:nvSpPr>
        <p:spPr>
          <a:xfrm>
            <a:off x="4194082" y="3354010"/>
            <a:ext cx="2715577" cy="2715577"/>
          </a:xfrm>
          <a:custGeom>
            <a:avLst/>
            <a:gdLst>
              <a:gd name="connsiteX0" fmla="*/ 0 w 2715577"/>
              <a:gd name="connsiteY0" fmla="*/ 1357789 h 2715577"/>
              <a:gd name="connsiteX1" fmla="*/ 1357789 w 2715577"/>
              <a:gd name="connsiteY1" fmla="*/ 0 h 2715577"/>
              <a:gd name="connsiteX2" fmla="*/ 2715578 w 2715577"/>
              <a:gd name="connsiteY2" fmla="*/ 1357789 h 2715577"/>
              <a:gd name="connsiteX3" fmla="*/ 1357789 w 2715577"/>
              <a:gd name="connsiteY3" fmla="*/ 2715578 h 2715577"/>
              <a:gd name="connsiteX4" fmla="*/ 0 w 2715577"/>
              <a:gd name="connsiteY4" fmla="*/ 1357789 h 2715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15577" h="2715577">
                <a:moveTo>
                  <a:pt x="0" y="1357789"/>
                </a:moveTo>
                <a:cubicBezTo>
                  <a:pt x="0" y="607903"/>
                  <a:pt x="607903" y="0"/>
                  <a:pt x="1357789" y="0"/>
                </a:cubicBezTo>
                <a:cubicBezTo>
                  <a:pt x="2107675" y="0"/>
                  <a:pt x="2715578" y="607903"/>
                  <a:pt x="2715578" y="1357789"/>
                </a:cubicBezTo>
                <a:cubicBezTo>
                  <a:pt x="2715578" y="2107675"/>
                  <a:pt x="2107675" y="2715578"/>
                  <a:pt x="1357789" y="2715578"/>
                </a:cubicBezTo>
                <a:cubicBezTo>
                  <a:pt x="607903" y="2715578"/>
                  <a:pt x="0" y="2107675"/>
                  <a:pt x="0" y="1357789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50000"/>
              <a:hueOff val="-2232385"/>
              <a:satOff val="13449"/>
              <a:lumOff val="1078"/>
              <a:alphaOff val="0"/>
            </a:schemeClr>
          </a:fillRef>
          <a:effectRef idx="0">
            <a:schemeClr val="accent4">
              <a:alpha val="50000"/>
              <a:hueOff val="-2232385"/>
              <a:satOff val="13449"/>
              <a:lumOff val="1078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830514" tIns="701524" rIns="255717" bIns="520486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CA" sz="1400" b="1" kern="1200" dirty="0"/>
              <a:t>What is the supporting structure that enables your people to be high performing? 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45D0A5B8-675D-8C44-850C-7EAB46A195B2}"/>
              </a:ext>
            </a:extLst>
          </p:cNvPr>
          <p:cNvSpPr/>
          <p:nvPr/>
        </p:nvSpPr>
        <p:spPr>
          <a:xfrm>
            <a:off x="2234340" y="3354010"/>
            <a:ext cx="2715577" cy="2715577"/>
          </a:xfrm>
          <a:custGeom>
            <a:avLst/>
            <a:gdLst>
              <a:gd name="connsiteX0" fmla="*/ 0 w 2715577"/>
              <a:gd name="connsiteY0" fmla="*/ 1357789 h 2715577"/>
              <a:gd name="connsiteX1" fmla="*/ 1357789 w 2715577"/>
              <a:gd name="connsiteY1" fmla="*/ 0 h 2715577"/>
              <a:gd name="connsiteX2" fmla="*/ 2715578 w 2715577"/>
              <a:gd name="connsiteY2" fmla="*/ 1357789 h 2715577"/>
              <a:gd name="connsiteX3" fmla="*/ 1357789 w 2715577"/>
              <a:gd name="connsiteY3" fmla="*/ 2715578 h 2715577"/>
              <a:gd name="connsiteX4" fmla="*/ 0 w 2715577"/>
              <a:gd name="connsiteY4" fmla="*/ 1357789 h 2715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15577" h="2715577">
                <a:moveTo>
                  <a:pt x="0" y="1357789"/>
                </a:moveTo>
                <a:cubicBezTo>
                  <a:pt x="0" y="607903"/>
                  <a:pt x="607903" y="0"/>
                  <a:pt x="1357789" y="0"/>
                </a:cubicBezTo>
                <a:cubicBezTo>
                  <a:pt x="2107675" y="0"/>
                  <a:pt x="2715578" y="607903"/>
                  <a:pt x="2715578" y="1357789"/>
                </a:cubicBezTo>
                <a:cubicBezTo>
                  <a:pt x="2715578" y="2107675"/>
                  <a:pt x="2107675" y="2715578"/>
                  <a:pt x="1357789" y="2715578"/>
                </a:cubicBezTo>
                <a:cubicBezTo>
                  <a:pt x="607903" y="2715578"/>
                  <a:pt x="0" y="2107675"/>
                  <a:pt x="0" y="1357789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50000"/>
              <a:hueOff val="-4464770"/>
              <a:satOff val="26899"/>
              <a:lumOff val="2156"/>
              <a:alphaOff val="0"/>
            </a:schemeClr>
          </a:fillRef>
          <a:effectRef idx="0">
            <a:schemeClr val="accent4">
              <a:alpha val="50000"/>
              <a:hueOff val="-4464770"/>
              <a:satOff val="26899"/>
              <a:lumOff val="2156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255717" tIns="701524" rIns="830514" bIns="520486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CA" sz="1400" b="1" kern="1200" dirty="0"/>
              <a:t>What motivates them to step out of their roles and go above and beyond the call of duty-when needed?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>
            <a:extLst>
              <a:ext uri="{FF2B5EF4-FFF2-40B4-BE49-F238E27FC236}">
                <a16:creationId xmlns:a16="http://schemas.microsoft.com/office/drawing/2014/main" id="{25D2B760-2832-2C4C-A470-C12FDDCEA1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867400"/>
            <a:ext cx="2417763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itle 3">
            <a:extLst>
              <a:ext uri="{FF2B5EF4-FFF2-40B4-BE49-F238E27FC236}">
                <a16:creationId xmlns:a16="http://schemas.microsoft.com/office/drawing/2014/main" id="{B75F0384-8494-EE40-8F80-25AEB8781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en-CA" dirty="0"/>
              <a:t>High Performing Teams Need...</a:t>
            </a:r>
            <a:endParaRPr lang="en-US" alt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488DF2FC-AAB2-F94B-9D8E-5FAA29FDE370}"/>
              </a:ext>
            </a:extLst>
          </p:cNvPr>
          <p:cNvSpPr/>
          <p:nvPr/>
        </p:nvSpPr>
        <p:spPr>
          <a:xfrm>
            <a:off x="3395249" y="1645459"/>
            <a:ext cx="2353500" cy="2353500"/>
          </a:xfrm>
          <a:custGeom>
            <a:avLst/>
            <a:gdLst>
              <a:gd name="connsiteX0" fmla="*/ 0 w 2353500"/>
              <a:gd name="connsiteY0" fmla="*/ 1176750 h 2353500"/>
              <a:gd name="connsiteX1" fmla="*/ 1176750 w 2353500"/>
              <a:gd name="connsiteY1" fmla="*/ 0 h 2353500"/>
              <a:gd name="connsiteX2" fmla="*/ 2353500 w 2353500"/>
              <a:gd name="connsiteY2" fmla="*/ 1176750 h 2353500"/>
              <a:gd name="connsiteX3" fmla="*/ 1176750 w 2353500"/>
              <a:gd name="connsiteY3" fmla="*/ 2353500 h 2353500"/>
              <a:gd name="connsiteX4" fmla="*/ 0 w 2353500"/>
              <a:gd name="connsiteY4" fmla="*/ 1176750 h 235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3500" h="2353500">
                <a:moveTo>
                  <a:pt x="0" y="1176750"/>
                </a:moveTo>
                <a:cubicBezTo>
                  <a:pt x="0" y="526849"/>
                  <a:pt x="526849" y="0"/>
                  <a:pt x="1176750" y="0"/>
                </a:cubicBezTo>
                <a:cubicBezTo>
                  <a:pt x="1826651" y="0"/>
                  <a:pt x="2353500" y="526849"/>
                  <a:pt x="2353500" y="1176750"/>
                </a:cubicBezTo>
                <a:cubicBezTo>
                  <a:pt x="2353500" y="1826651"/>
                  <a:pt x="1826651" y="2353500"/>
                  <a:pt x="1176750" y="2353500"/>
                </a:cubicBezTo>
                <a:cubicBezTo>
                  <a:pt x="526849" y="2353500"/>
                  <a:pt x="0" y="1826651"/>
                  <a:pt x="0" y="1176750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271558" tIns="316818" rIns="271557" bIns="1289899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CA" sz="1400" b="1" kern="1200" dirty="0"/>
              <a:t>Organizational Structure AND Organizational Support  so they will…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7E63A86A-1D02-1046-A7F6-146C7974E163}"/>
              </a:ext>
            </a:extLst>
          </p:cNvPr>
          <p:cNvSpPr/>
          <p:nvPr/>
        </p:nvSpPr>
        <p:spPr>
          <a:xfrm>
            <a:off x="4436221" y="2686431"/>
            <a:ext cx="2353500" cy="2353500"/>
          </a:xfrm>
          <a:custGeom>
            <a:avLst/>
            <a:gdLst>
              <a:gd name="connsiteX0" fmla="*/ 0 w 2353500"/>
              <a:gd name="connsiteY0" fmla="*/ 1176750 h 2353500"/>
              <a:gd name="connsiteX1" fmla="*/ 1176750 w 2353500"/>
              <a:gd name="connsiteY1" fmla="*/ 0 h 2353500"/>
              <a:gd name="connsiteX2" fmla="*/ 2353500 w 2353500"/>
              <a:gd name="connsiteY2" fmla="*/ 1176750 h 2353500"/>
              <a:gd name="connsiteX3" fmla="*/ 1176750 w 2353500"/>
              <a:gd name="connsiteY3" fmla="*/ 2353500 h 2353500"/>
              <a:gd name="connsiteX4" fmla="*/ 0 w 2353500"/>
              <a:gd name="connsiteY4" fmla="*/ 1176750 h 235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3500" h="2353500">
                <a:moveTo>
                  <a:pt x="0" y="1176750"/>
                </a:moveTo>
                <a:cubicBezTo>
                  <a:pt x="0" y="526849"/>
                  <a:pt x="526849" y="0"/>
                  <a:pt x="1176750" y="0"/>
                </a:cubicBezTo>
                <a:cubicBezTo>
                  <a:pt x="1826651" y="0"/>
                  <a:pt x="2353500" y="526849"/>
                  <a:pt x="2353500" y="1176750"/>
                </a:cubicBezTo>
                <a:cubicBezTo>
                  <a:pt x="2353500" y="1826651"/>
                  <a:pt x="1826651" y="2353500"/>
                  <a:pt x="1176750" y="2353500"/>
                </a:cubicBezTo>
                <a:cubicBezTo>
                  <a:pt x="526849" y="2353500"/>
                  <a:pt x="0" y="1826651"/>
                  <a:pt x="0" y="1176750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50000"/>
              <a:hueOff val="-1488257"/>
              <a:satOff val="8966"/>
              <a:lumOff val="719"/>
              <a:alphaOff val="0"/>
            </a:schemeClr>
          </a:fillRef>
          <a:effectRef idx="0">
            <a:schemeClr val="accent4">
              <a:alpha val="50000"/>
              <a:hueOff val="-1488257"/>
              <a:satOff val="8966"/>
              <a:lumOff val="719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1267269" tIns="271557" rIns="181039" bIns="271558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CA" sz="1400" b="1" kern="1200" dirty="0"/>
              <a:t>See Something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F0E047C5-E536-5842-AB73-34DC0E973D17}"/>
              </a:ext>
            </a:extLst>
          </p:cNvPr>
          <p:cNvSpPr/>
          <p:nvPr/>
        </p:nvSpPr>
        <p:spPr>
          <a:xfrm>
            <a:off x="3395249" y="3727402"/>
            <a:ext cx="2353500" cy="2353500"/>
          </a:xfrm>
          <a:custGeom>
            <a:avLst/>
            <a:gdLst>
              <a:gd name="connsiteX0" fmla="*/ 0 w 2353500"/>
              <a:gd name="connsiteY0" fmla="*/ 1176750 h 2353500"/>
              <a:gd name="connsiteX1" fmla="*/ 1176750 w 2353500"/>
              <a:gd name="connsiteY1" fmla="*/ 0 h 2353500"/>
              <a:gd name="connsiteX2" fmla="*/ 2353500 w 2353500"/>
              <a:gd name="connsiteY2" fmla="*/ 1176750 h 2353500"/>
              <a:gd name="connsiteX3" fmla="*/ 1176750 w 2353500"/>
              <a:gd name="connsiteY3" fmla="*/ 2353500 h 2353500"/>
              <a:gd name="connsiteX4" fmla="*/ 0 w 2353500"/>
              <a:gd name="connsiteY4" fmla="*/ 1176750 h 235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3500" h="2353500">
                <a:moveTo>
                  <a:pt x="0" y="1176750"/>
                </a:moveTo>
                <a:cubicBezTo>
                  <a:pt x="0" y="526849"/>
                  <a:pt x="526849" y="0"/>
                  <a:pt x="1176750" y="0"/>
                </a:cubicBezTo>
                <a:cubicBezTo>
                  <a:pt x="1826651" y="0"/>
                  <a:pt x="2353500" y="526849"/>
                  <a:pt x="2353500" y="1176750"/>
                </a:cubicBezTo>
                <a:cubicBezTo>
                  <a:pt x="2353500" y="1826651"/>
                  <a:pt x="1826651" y="2353500"/>
                  <a:pt x="1176750" y="2353500"/>
                </a:cubicBezTo>
                <a:cubicBezTo>
                  <a:pt x="526849" y="2353500"/>
                  <a:pt x="0" y="1826651"/>
                  <a:pt x="0" y="1176750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50000"/>
              <a:hueOff val="-2976513"/>
              <a:satOff val="17933"/>
              <a:lumOff val="1437"/>
              <a:alphaOff val="0"/>
            </a:schemeClr>
          </a:fillRef>
          <a:effectRef idx="0">
            <a:schemeClr val="accent4">
              <a:alpha val="50000"/>
              <a:hueOff val="-2976513"/>
              <a:satOff val="17933"/>
              <a:lumOff val="1437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271558" tIns="1289900" rIns="271557" bIns="316817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CA" sz="1400" b="1" kern="1200" dirty="0"/>
              <a:t>Say Something</a:t>
            </a: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181BB09B-50D7-CB4C-A781-81C7CE2E2B88}"/>
              </a:ext>
            </a:extLst>
          </p:cNvPr>
          <p:cNvSpPr/>
          <p:nvPr/>
        </p:nvSpPr>
        <p:spPr>
          <a:xfrm>
            <a:off x="2354278" y="2686431"/>
            <a:ext cx="2353500" cy="2353500"/>
          </a:xfrm>
          <a:custGeom>
            <a:avLst/>
            <a:gdLst>
              <a:gd name="connsiteX0" fmla="*/ 0 w 2353500"/>
              <a:gd name="connsiteY0" fmla="*/ 1176750 h 2353500"/>
              <a:gd name="connsiteX1" fmla="*/ 1176750 w 2353500"/>
              <a:gd name="connsiteY1" fmla="*/ 0 h 2353500"/>
              <a:gd name="connsiteX2" fmla="*/ 2353500 w 2353500"/>
              <a:gd name="connsiteY2" fmla="*/ 1176750 h 2353500"/>
              <a:gd name="connsiteX3" fmla="*/ 1176750 w 2353500"/>
              <a:gd name="connsiteY3" fmla="*/ 2353500 h 2353500"/>
              <a:gd name="connsiteX4" fmla="*/ 0 w 2353500"/>
              <a:gd name="connsiteY4" fmla="*/ 1176750 h 235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3500" h="2353500">
                <a:moveTo>
                  <a:pt x="0" y="1176750"/>
                </a:moveTo>
                <a:cubicBezTo>
                  <a:pt x="0" y="526849"/>
                  <a:pt x="526849" y="0"/>
                  <a:pt x="1176750" y="0"/>
                </a:cubicBezTo>
                <a:cubicBezTo>
                  <a:pt x="1826651" y="0"/>
                  <a:pt x="2353500" y="526849"/>
                  <a:pt x="2353500" y="1176750"/>
                </a:cubicBezTo>
                <a:cubicBezTo>
                  <a:pt x="2353500" y="1826651"/>
                  <a:pt x="1826651" y="2353500"/>
                  <a:pt x="1176750" y="2353500"/>
                </a:cubicBezTo>
                <a:cubicBezTo>
                  <a:pt x="526849" y="2353500"/>
                  <a:pt x="0" y="1826651"/>
                  <a:pt x="0" y="1176750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50000"/>
              <a:hueOff val="-4464770"/>
              <a:satOff val="26899"/>
              <a:lumOff val="2156"/>
              <a:alphaOff val="0"/>
            </a:schemeClr>
          </a:fillRef>
          <a:effectRef idx="0">
            <a:schemeClr val="accent4">
              <a:alpha val="50000"/>
              <a:hueOff val="-4464770"/>
              <a:satOff val="26899"/>
              <a:lumOff val="2156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181038" tIns="271557" rIns="1267270" bIns="271558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CA" sz="1400" b="1" kern="1200" dirty="0"/>
              <a:t>Do Something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>
            <a:extLst>
              <a:ext uri="{FF2B5EF4-FFF2-40B4-BE49-F238E27FC236}">
                <a16:creationId xmlns:a16="http://schemas.microsoft.com/office/drawing/2014/main" id="{2272352E-F132-9B4C-B450-679DA5AA89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867400"/>
            <a:ext cx="2417763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itle 3">
            <a:extLst>
              <a:ext uri="{FF2B5EF4-FFF2-40B4-BE49-F238E27FC236}">
                <a16:creationId xmlns:a16="http://schemas.microsoft.com/office/drawing/2014/main" id="{0D346442-9BAF-3048-9772-692B512BB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en-CA" dirty="0"/>
              <a:t>Ongoing Feedback Will…</a:t>
            </a:r>
            <a:r>
              <a:rPr lang="en-CA" dirty="0">
                <a:effectLst/>
              </a:rPr>
              <a:t> </a:t>
            </a:r>
            <a:endParaRPr lang="en-US" altLang="en-US" dirty="0"/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71F0A69C-C94B-BB45-A572-5730432451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426554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>
            <a:extLst>
              <a:ext uri="{FF2B5EF4-FFF2-40B4-BE49-F238E27FC236}">
                <a16:creationId xmlns:a16="http://schemas.microsoft.com/office/drawing/2014/main" id="{191D07C4-B556-7E48-9CDD-915041C3AC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867400"/>
            <a:ext cx="2417763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itle 3">
            <a:extLst>
              <a:ext uri="{FF2B5EF4-FFF2-40B4-BE49-F238E27FC236}">
                <a16:creationId xmlns:a16="http://schemas.microsoft.com/office/drawing/2014/main" id="{F97A54B6-859E-6E48-8708-701EE521E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en-US" altLang="en-US" dirty="0"/>
              <a:t>The Feedback Process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765C017-A809-A242-BE0B-4A8CED1667BA}"/>
              </a:ext>
            </a:extLst>
          </p:cNvPr>
          <p:cNvSpPr/>
          <p:nvPr/>
        </p:nvSpPr>
        <p:spPr>
          <a:xfrm>
            <a:off x="3874096" y="2642076"/>
            <a:ext cx="1395806" cy="1395806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3BCAEE70-18AB-9846-AF25-5C700597F7F4}"/>
              </a:ext>
            </a:extLst>
          </p:cNvPr>
          <p:cNvSpPr/>
          <p:nvPr/>
        </p:nvSpPr>
        <p:spPr>
          <a:xfrm>
            <a:off x="3699620" y="1600200"/>
            <a:ext cx="1744758" cy="950452"/>
          </a:xfrm>
          <a:custGeom>
            <a:avLst/>
            <a:gdLst>
              <a:gd name="connsiteX0" fmla="*/ 0 w 1744758"/>
              <a:gd name="connsiteY0" fmla="*/ 0 h 950452"/>
              <a:gd name="connsiteX1" fmla="*/ 1744758 w 1744758"/>
              <a:gd name="connsiteY1" fmla="*/ 0 h 950452"/>
              <a:gd name="connsiteX2" fmla="*/ 1744758 w 1744758"/>
              <a:gd name="connsiteY2" fmla="*/ 950452 h 950452"/>
              <a:gd name="connsiteX3" fmla="*/ 0 w 1744758"/>
              <a:gd name="connsiteY3" fmla="*/ 950452 h 950452"/>
              <a:gd name="connsiteX4" fmla="*/ 0 w 1744758"/>
              <a:gd name="connsiteY4" fmla="*/ 0 h 950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4758" h="950452">
                <a:moveTo>
                  <a:pt x="0" y="0"/>
                </a:moveTo>
                <a:lnTo>
                  <a:pt x="1744758" y="0"/>
                </a:lnTo>
                <a:lnTo>
                  <a:pt x="1744758" y="950452"/>
                </a:lnTo>
                <a:lnTo>
                  <a:pt x="0" y="950452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/>
              <a:t>GATHER FACTS</a:t>
            </a:r>
            <a:endParaRPr lang="en-CA" sz="2000" kern="12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23EEB64-AD21-9741-958B-B44FD92028D9}"/>
              </a:ext>
            </a:extLst>
          </p:cNvPr>
          <p:cNvSpPr/>
          <p:nvPr/>
        </p:nvSpPr>
        <p:spPr>
          <a:xfrm>
            <a:off x="4327152" y="2903677"/>
            <a:ext cx="1395806" cy="1395806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50000"/>
              <a:hueOff val="-892954"/>
              <a:satOff val="5380"/>
              <a:lumOff val="431"/>
              <a:alphaOff val="0"/>
            </a:schemeClr>
          </a:fillRef>
          <a:effectRef idx="0">
            <a:schemeClr val="accent4">
              <a:alpha val="50000"/>
              <a:hueOff val="-892954"/>
              <a:satOff val="5380"/>
              <a:lumOff val="431"/>
              <a:alphaOff val="0"/>
            </a:schemeClr>
          </a:effectRef>
          <a:fontRef idx="minor">
            <a:schemeClr val="tx1"/>
          </a:fontRef>
        </p:style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D82A7373-C93C-AD47-9F1B-C79C7807FC4E}"/>
              </a:ext>
            </a:extLst>
          </p:cNvPr>
          <p:cNvSpPr/>
          <p:nvPr/>
        </p:nvSpPr>
        <p:spPr>
          <a:xfrm>
            <a:off x="5826481" y="2505392"/>
            <a:ext cx="1653449" cy="1040971"/>
          </a:xfrm>
          <a:custGeom>
            <a:avLst/>
            <a:gdLst>
              <a:gd name="connsiteX0" fmla="*/ 0 w 1653449"/>
              <a:gd name="connsiteY0" fmla="*/ 0 h 1040971"/>
              <a:gd name="connsiteX1" fmla="*/ 1653449 w 1653449"/>
              <a:gd name="connsiteY1" fmla="*/ 0 h 1040971"/>
              <a:gd name="connsiteX2" fmla="*/ 1653449 w 1653449"/>
              <a:gd name="connsiteY2" fmla="*/ 1040971 h 1040971"/>
              <a:gd name="connsiteX3" fmla="*/ 0 w 1653449"/>
              <a:gd name="connsiteY3" fmla="*/ 1040971 h 1040971"/>
              <a:gd name="connsiteX4" fmla="*/ 0 w 1653449"/>
              <a:gd name="connsiteY4" fmla="*/ 0 h 1040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3449" h="1040971">
                <a:moveTo>
                  <a:pt x="0" y="0"/>
                </a:moveTo>
                <a:lnTo>
                  <a:pt x="1653449" y="0"/>
                </a:lnTo>
                <a:lnTo>
                  <a:pt x="1653449" y="1040971"/>
                </a:lnTo>
                <a:lnTo>
                  <a:pt x="0" y="104097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/>
              <a:t>SEEK PERMISSION</a:t>
            </a:r>
            <a:endParaRPr lang="en-CA" sz="2000" kern="12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C9C7FB2-307E-6345-BA5B-893B02A70D19}"/>
              </a:ext>
            </a:extLst>
          </p:cNvPr>
          <p:cNvSpPr/>
          <p:nvPr/>
        </p:nvSpPr>
        <p:spPr>
          <a:xfrm>
            <a:off x="4327152" y="3426878"/>
            <a:ext cx="1395806" cy="1395806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50000"/>
              <a:hueOff val="-1785908"/>
              <a:satOff val="10760"/>
              <a:lumOff val="862"/>
              <a:alphaOff val="0"/>
            </a:schemeClr>
          </a:fillRef>
          <a:effectRef idx="0">
            <a:schemeClr val="accent4">
              <a:alpha val="50000"/>
              <a:hueOff val="-1785908"/>
              <a:satOff val="10760"/>
              <a:lumOff val="862"/>
              <a:alphaOff val="0"/>
            </a:schemeClr>
          </a:effectRef>
          <a:fontRef idx="minor">
            <a:schemeClr val="tx1"/>
          </a:fontRef>
        </p:style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63DCAB1-C55D-5746-A886-890083422DB6}"/>
              </a:ext>
            </a:extLst>
          </p:cNvPr>
          <p:cNvSpPr/>
          <p:nvPr/>
        </p:nvSpPr>
        <p:spPr>
          <a:xfrm>
            <a:off x="5826481" y="4057797"/>
            <a:ext cx="1653449" cy="1163172"/>
          </a:xfrm>
          <a:custGeom>
            <a:avLst/>
            <a:gdLst>
              <a:gd name="connsiteX0" fmla="*/ 0 w 1653449"/>
              <a:gd name="connsiteY0" fmla="*/ 0 h 1163172"/>
              <a:gd name="connsiteX1" fmla="*/ 1653449 w 1653449"/>
              <a:gd name="connsiteY1" fmla="*/ 0 h 1163172"/>
              <a:gd name="connsiteX2" fmla="*/ 1653449 w 1653449"/>
              <a:gd name="connsiteY2" fmla="*/ 1163172 h 1163172"/>
              <a:gd name="connsiteX3" fmla="*/ 0 w 1653449"/>
              <a:gd name="connsiteY3" fmla="*/ 1163172 h 1163172"/>
              <a:gd name="connsiteX4" fmla="*/ 0 w 1653449"/>
              <a:gd name="connsiteY4" fmla="*/ 0 h 1163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3449" h="1163172">
                <a:moveTo>
                  <a:pt x="0" y="0"/>
                </a:moveTo>
                <a:lnTo>
                  <a:pt x="1653449" y="0"/>
                </a:lnTo>
                <a:lnTo>
                  <a:pt x="1653449" y="1163172"/>
                </a:lnTo>
                <a:lnTo>
                  <a:pt x="0" y="1163172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/>
              <a:t>ACKNOWLEDGE</a:t>
            </a:r>
            <a:endParaRPr lang="en-CA" sz="2000" kern="120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715B0EA-E4D5-C249-9428-233E22E65E72}"/>
              </a:ext>
            </a:extLst>
          </p:cNvPr>
          <p:cNvSpPr/>
          <p:nvPr/>
        </p:nvSpPr>
        <p:spPr>
          <a:xfrm>
            <a:off x="3874096" y="3688931"/>
            <a:ext cx="1395806" cy="1395806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50000"/>
              <a:hueOff val="-2678862"/>
              <a:satOff val="16139"/>
              <a:lumOff val="1294"/>
              <a:alphaOff val="0"/>
            </a:schemeClr>
          </a:fillRef>
          <a:effectRef idx="0">
            <a:schemeClr val="accent4">
              <a:alpha val="50000"/>
              <a:hueOff val="-2678862"/>
              <a:satOff val="16139"/>
              <a:lumOff val="1294"/>
              <a:alphaOff val="0"/>
            </a:schemeClr>
          </a:effectRef>
          <a:fontRef idx="minor">
            <a:schemeClr val="tx1"/>
          </a:fontRef>
        </p:style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42DAC7D8-5230-6A41-B1B0-A4A79EEB2651}"/>
              </a:ext>
            </a:extLst>
          </p:cNvPr>
          <p:cNvSpPr/>
          <p:nvPr/>
        </p:nvSpPr>
        <p:spPr>
          <a:xfrm>
            <a:off x="3699620" y="5175710"/>
            <a:ext cx="1744758" cy="950452"/>
          </a:xfrm>
          <a:custGeom>
            <a:avLst/>
            <a:gdLst>
              <a:gd name="connsiteX0" fmla="*/ 0 w 1744758"/>
              <a:gd name="connsiteY0" fmla="*/ 0 h 950452"/>
              <a:gd name="connsiteX1" fmla="*/ 1744758 w 1744758"/>
              <a:gd name="connsiteY1" fmla="*/ 0 h 950452"/>
              <a:gd name="connsiteX2" fmla="*/ 1744758 w 1744758"/>
              <a:gd name="connsiteY2" fmla="*/ 950452 h 950452"/>
              <a:gd name="connsiteX3" fmla="*/ 0 w 1744758"/>
              <a:gd name="connsiteY3" fmla="*/ 950452 h 950452"/>
              <a:gd name="connsiteX4" fmla="*/ 0 w 1744758"/>
              <a:gd name="connsiteY4" fmla="*/ 0 h 950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4758" h="950452">
                <a:moveTo>
                  <a:pt x="0" y="0"/>
                </a:moveTo>
                <a:lnTo>
                  <a:pt x="1744758" y="0"/>
                </a:lnTo>
                <a:lnTo>
                  <a:pt x="1744758" y="950452"/>
                </a:lnTo>
                <a:lnTo>
                  <a:pt x="0" y="950452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/>
              <a:t>FOCUS ON SPECIFIC ISSUE</a:t>
            </a:r>
            <a:endParaRPr lang="en-CA" sz="2000" kern="120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BBAEDC8-BE59-1B41-A998-2F30AB1D755A}"/>
              </a:ext>
            </a:extLst>
          </p:cNvPr>
          <p:cNvSpPr/>
          <p:nvPr/>
        </p:nvSpPr>
        <p:spPr>
          <a:xfrm>
            <a:off x="3421040" y="3426878"/>
            <a:ext cx="1395806" cy="1395806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50000"/>
              <a:hueOff val="-3571816"/>
              <a:satOff val="21519"/>
              <a:lumOff val="1725"/>
              <a:alphaOff val="0"/>
            </a:schemeClr>
          </a:fillRef>
          <a:effectRef idx="0">
            <a:schemeClr val="accent4">
              <a:alpha val="50000"/>
              <a:hueOff val="-3571816"/>
              <a:satOff val="21519"/>
              <a:lumOff val="1725"/>
              <a:alphaOff val="0"/>
            </a:schemeClr>
          </a:effectRef>
          <a:fontRef idx="minor">
            <a:schemeClr val="tx1"/>
          </a:fontRef>
        </p:style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4109859F-1E82-D44C-A86B-8F32C73F6ED4}"/>
              </a:ext>
            </a:extLst>
          </p:cNvPr>
          <p:cNvSpPr/>
          <p:nvPr/>
        </p:nvSpPr>
        <p:spPr>
          <a:xfrm>
            <a:off x="1664068" y="4057797"/>
            <a:ext cx="1653449" cy="1163172"/>
          </a:xfrm>
          <a:custGeom>
            <a:avLst/>
            <a:gdLst>
              <a:gd name="connsiteX0" fmla="*/ 0 w 1653449"/>
              <a:gd name="connsiteY0" fmla="*/ 0 h 1163172"/>
              <a:gd name="connsiteX1" fmla="*/ 1653449 w 1653449"/>
              <a:gd name="connsiteY1" fmla="*/ 0 h 1163172"/>
              <a:gd name="connsiteX2" fmla="*/ 1653449 w 1653449"/>
              <a:gd name="connsiteY2" fmla="*/ 1163172 h 1163172"/>
              <a:gd name="connsiteX3" fmla="*/ 0 w 1653449"/>
              <a:gd name="connsiteY3" fmla="*/ 1163172 h 1163172"/>
              <a:gd name="connsiteX4" fmla="*/ 0 w 1653449"/>
              <a:gd name="connsiteY4" fmla="*/ 0 h 1163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3449" h="1163172">
                <a:moveTo>
                  <a:pt x="0" y="0"/>
                </a:moveTo>
                <a:lnTo>
                  <a:pt x="1653449" y="0"/>
                </a:lnTo>
                <a:lnTo>
                  <a:pt x="1653449" y="1163172"/>
                </a:lnTo>
                <a:lnTo>
                  <a:pt x="0" y="1163172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/>
              <a:t>IDENTIFY SOLUTIONS&amp; AGREE</a:t>
            </a:r>
            <a:endParaRPr lang="en-CA" sz="2000" kern="1200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10BF1CD-C71E-CE43-958E-02476E4AC176}"/>
              </a:ext>
            </a:extLst>
          </p:cNvPr>
          <p:cNvSpPr/>
          <p:nvPr/>
        </p:nvSpPr>
        <p:spPr>
          <a:xfrm>
            <a:off x="3421040" y="2903677"/>
            <a:ext cx="1395806" cy="1395806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50000"/>
              <a:hueOff val="-4464770"/>
              <a:satOff val="26899"/>
              <a:lumOff val="2156"/>
              <a:alphaOff val="0"/>
            </a:schemeClr>
          </a:fillRef>
          <a:effectRef idx="0">
            <a:schemeClr val="accent4">
              <a:alpha val="50000"/>
              <a:hueOff val="-4464770"/>
              <a:satOff val="26899"/>
              <a:lumOff val="2156"/>
              <a:alphaOff val="0"/>
            </a:schemeClr>
          </a:effectRef>
          <a:fontRef idx="minor">
            <a:schemeClr val="tx1"/>
          </a:fontRef>
        </p:style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BC3DE952-EC43-8746-B64C-057120B1F154}"/>
              </a:ext>
            </a:extLst>
          </p:cNvPr>
          <p:cNvSpPr/>
          <p:nvPr/>
        </p:nvSpPr>
        <p:spPr>
          <a:xfrm>
            <a:off x="1664068" y="2505392"/>
            <a:ext cx="1653449" cy="1163172"/>
          </a:xfrm>
          <a:custGeom>
            <a:avLst/>
            <a:gdLst>
              <a:gd name="connsiteX0" fmla="*/ 0 w 1653449"/>
              <a:gd name="connsiteY0" fmla="*/ 0 h 1163172"/>
              <a:gd name="connsiteX1" fmla="*/ 1653449 w 1653449"/>
              <a:gd name="connsiteY1" fmla="*/ 0 h 1163172"/>
              <a:gd name="connsiteX2" fmla="*/ 1653449 w 1653449"/>
              <a:gd name="connsiteY2" fmla="*/ 1163172 h 1163172"/>
              <a:gd name="connsiteX3" fmla="*/ 0 w 1653449"/>
              <a:gd name="connsiteY3" fmla="*/ 1163172 h 1163172"/>
              <a:gd name="connsiteX4" fmla="*/ 0 w 1653449"/>
              <a:gd name="connsiteY4" fmla="*/ 0 h 1163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3449" h="1163172">
                <a:moveTo>
                  <a:pt x="0" y="0"/>
                </a:moveTo>
                <a:lnTo>
                  <a:pt x="1653449" y="0"/>
                </a:lnTo>
                <a:lnTo>
                  <a:pt x="1653449" y="1163172"/>
                </a:lnTo>
                <a:lnTo>
                  <a:pt x="0" y="1163172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/>
              <a:t>FOLLOW THROUGH &amp; FOLLOW-UP</a:t>
            </a:r>
            <a:endParaRPr lang="en-CA" sz="2000" kern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3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>
            <a:extLst>
              <a:ext uri="{FF2B5EF4-FFF2-40B4-BE49-F238E27FC236}">
                <a16:creationId xmlns:a16="http://schemas.microsoft.com/office/drawing/2014/main" id="{7B352963-6F7C-7E49-8CAA-180C87DF80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867400"/>
            <a:ext cx="2417763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itle 3">
            <a:extLst>
              <a:ext uri="{FF2B5EF4-FFF2-40B4-BE49-F238E27FC236}">
                <a16:creationId xmlns:a16="http://schemas.microsoft.com/office/drawing/2014/main" id="{A8BF5BED-48B6-0347-BA11-91D43B58E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en-CA" dirty="0"/>
              <a:t>CAUTION!!!</a:t>
            </a:r>
            <a:endParaRPr lang="en-US" altLang="en-US" dirty="0"/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E08FD7D6-D86E-8947-AAEA-E348AB60F6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839540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>
            <a:extLst>
              <a:ext uri="{FF2B5EF4-FFF2-40B4-BE49-F238E27FC236}">
                <a16:creationId xmlns:a16="http://schemas.microsoft.com/office/drawing/2014/main" id="{5CD428AD-C77B-0B40-9E4A-245C23D4EA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867400"/>
            <a:ext cx="2417763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itle 3">
            <a:extLst>
              <a:ext uri="{FF2B5EF4-FFF2-40B4-BE49-F238E27FC236}">
                <a16:creationId xmlns:a16="http://schemas.microsoft.com/office/drawing/2014/main" id="{0BD3F0B4-EC97-814A-926A-A14CE8FF9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960438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en-US" altLang="en-US" dirty="0"/>
              <a:t>High Performing Teams Need…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D2B8C876-F731-0448-809F-9394AA5D3C17}"/>
              </a:ext>
            </a:extLst>
          </p:cNvPr>
          <p:cNvSpPr/>
          <p:nvPr/>
        </p:nvSpPr>
        <p:spPr>
          <a:xfrm>
            <a:off x="3395249" y="1645459"/>
            <a:ext cx="2353500" cy="2353500"/>
          </a:xfrm>
          <a:custGeom>
            <a:avLst/>
            <a:gdLst>
              <a:gd name="connsiteX0" fmla="*/ 0 w 2353500"/>
              <a:gd name="connsiteY0" fmla="*/ 1176750 h 2353500"/>
              <a:gd name="connsiteX1" fmla="*/ 1176750 w 2353500"/>
              <a:gd name="connsiteY1" fmla="*/ 0 h 2353500"/>
              <a:gd name="connsiteX2" fmla="*/ 2353500 w 2353500"/>
              <a:gd name="connsiteY2" fmla="*/ 1176750 h 2353500"/>
              <a:gd name="connsiteX3" fmla="*/ 1176750 w 2353500"/>
              <a:gd name="connsiteY3" fmla="*/ 2353500 h 2353500"/>
              <a:gd name="connsiteX4" fmla="*/ 0 w 2353500"/>
              <a:gd name="connsiteY4" fmla="*/ 1176750 h 235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3500" h="2353500">
                <a:moveTo>
                  <a:pt x="0" y="1176750"/>
                </a:moveTo>
                <a:cubicBezTo>
                  <a:pt x="0" y="526849"/>
                  <a:pt x="526849" y="0"/>
                  <a:pt x="1176750" y="0"/>
                </a:cubicBezTo>
                <a:cubicBezTo>
                  <a:pt x="1826651" y="0"/>
                  <a:pt x="2353500" y="526849"/>
                  <a:pt x="2353500" y="1176750"/>
                </a:cubicBezTo>
                <a:cubicBezTo>
                  <a:pt x="2353500" y="1826651"/>
                  <a:pt x="1826651" y="2353500"/>
                  <a:pt x="1176750" y="2353500"/>
                </a:cubicBezTo>
                <a:cubicBezTo>
                  <a:pt x="526849" y="2353500"/>
                  <a:pt x="0" y="1826651"/>
                  <a:pt x="0" y="1176750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271558" tIns="316818" rIns="271557" bIns="1289899" numCol="1" spcCol="1270" anchor="ctr" anchorCtr="0">
            <a:noAutofit/>
          </a:bodyPr>
          <a:lstStyle/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CA" sz="1300" b="1" kern="1200" dirty="0"/>
              <a:t>Management systems in place 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1E5A0783-0D65-F444-972D-5670D9C39A21}"/>
              </a:ext>
            </a:extLst>
          </p:cNvPr>
          <p:cNvSpPr/>
          <p:nvPr/>
        </p:nvSpPr>
        <p:spPr>
          <a:xfrm>
            <a:off x="4648200" y="2736213"/>
            <a:ext cx="2353500" cy="2353500"/>
          </a:xfrm>
          <a:custGeom>
            <a:avLst/>
            <a:gdLst>
              <a:gd name="connsiteX0" fmla="*/ 0 w 2353500"/>
              <a:gd name="connsiteY0" fmla="*/ 1176750 h 2353500"/>
              <a:gd name="connsiteX1" fmla="*/ 1176750 w 2353500"/>
              <a:gd name="connsiteY1" fmla="*/ 0 h 2353500"/>
              <a:gd name="connsiteX2" fmla="*/ 2353500 w 2353500"/>
              <a:gd name="connsiteY2" fmla="*/ 1176750 h 2353500"/>
              <a:gd name="connsiteX3" fmla="*/ 1176750 w 2353500"/>
              <a:gd name="connsiteY3" fmla="*/ 2353500 h 2353500"/>
              <a:gd name="connsiteX4" fmla="*/ 0 w 2353500"/>
              <a:gd name="connsiteY4" fmla="*/ 1176750 h 235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3500" h="2353500">
                <a:moveTo>
                  <a:pt x="0" y="1176750"/>
                </a:moveTo>
                <a:cubicBezTo>
                  <a:pt x="0" y="526849"/>
                  <a:pt x="526849" y="0"/>
                  <a:pt x="1176750" y="0"/>
                </a:cubicBezTo>
                <a:cubicBezTo>
                  <a:pt x="1826651" y="0"/>
                  <a:pt x="2353500" y="526849"/>
                  <a:pt x="2353500" y="1176750"/>
                </a:cubicBezTo>
                <a:cubicBezTo>
                  <a:pt x="2353500" y="1826651"/>
                  <a:pt x="1826651" y="2353500"/>
                  <a:pt x="1176750" y="2353500"/>
                </a:cubicBezTo>
                <a:cubicBezTo>
                  <a:pt x="526849" y="2353500"/>
                  <a:pt x="0" y="1826651"/>
                  <a:pt x="0" y="1176750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50000"/>
              <a:hueOff val="-1488257"/>
              <a:satOff val="8966"/>
              <a:lumOff val="719"/>
              <a:alphaOff val="0"/>
            </a:schemeClr>
          </a:fillRef>
          <a:effectRef idx="0">
            <a:schemeClr val="accent4">
              <a:alpha val="50000"/>
              <a:hueOff val="-1488257"/>
              <a:satOff val="8966"/>
              <a:lumOff val="719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1267269" tIns="271558" rIns="181039" bIns="271557" numCol="1" spcCol="1270" anchor="ctr" anchorCtr="0">
            <a:noAutofit/>
          </a:bodyPr>
          <a:lstStyle/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CA" sz="1300" b="1" kern="1200" dirty="0"/>
              <a:t>Ongoing coaching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37E6EF87-3793-A146-AC4B-E87AC446F80D}"/>
              </a:ext>
            </a:extLst>
          </p:cNvPr>
          <p:cNvSpPr/>
          <p:nvPr/>
        </p:nvSpPr>
        <p:spPr>
          <a:xfrm>
            <a:off x="3319051" y="3919947"/>
            <a:ext cx="2353500" cy="2353500"/>
          </a:xfrm>
          <a:custGeom>
            <a:avLst/>
            <a:gdLst>
              <a:gd name="connsiteX0" fmla="*/ 0 w 2353500"/>
              <a:gd name="connsiteY0" fmla="*/ 1176750 h 2353500"/>
              <a:gd name="connsiteX1" fmla="*/ 1176750 w 2353500"/>
              <a:gd name="connsiteY1" fmla="*/ 0 h 2353500"/>
              <a:gd name="connsiteX2" fmla="*/ 2353500 w 2353500"/>
              <a:gd name="connsiteY2" fmla="*/ 1176750 h 2353500"/>
              <a:gd name="connsiteX3" fmla="*/ 1176750 w 2353500"/>
              <a:gd name="connsiteY3" fmla="*/ 2353500 h 2353500"/>
              <a:gd name="connsiteX4" fmla="*/ 0 w 2353500"/>
              <a:gd name="connsiteY4" fmla="*/ 1176750 h 235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3500" h="2353500">
                <a:moveTo>
                  <a:pt x="0" y="1176750"/>
                </a:moveTo>
                <a:cubicBezTo>
                  <a:pt x="0" y="526849"/>
                  <a:pt x="526849" y="0"/>
                  <a:pt x="1176750" y="0"/>
                </a:cubicBezTo>
                <a:cubicBezTo>
                  <a:pt x="1826651" y="0"/>
                  <a:pt x="2353500" y="526849"/>
                  <a:pt x="2353500" y="1176750"/>
                </a:cubicBezTo>
                <a:cubicBezTo>
                  <a:pt x="2353500" y="1826651"/>
                  <a:pt x="1826651" y="2353500"/>
                  <a:pt x="1176750" y="2353500"/>
                </a:cubicBezTo>
                <a:cubicBezTo>
                  <a:pt x="526849" y="2353500"/>
                  <a:pt x="0" y="1826651"/>
                  <a:pt x="0" y="1176750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50000"/>
              <a:hueOff val="-2976513"/>
              <a:satOff val="17933"/>
              <a:lumOff val="1437"/>
              <a:alphaOff val="0"/>
            </a:schemeClr>
          </a:fillRef>
          <a:effectRef idx="0">
            <a:schemeClr val="accent4">
              <a:alpha val="50000"/>
              <a:hueOff val="-2976513"/>
              <a:satOff val="17933"/>
              <a:lumOff val="1437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271558" tIns="1289899" rIns="271557" bIns="316818" numCol="1" spcCol="1270" anchor="ctr" anchorCtr="0">
            <a:noAutofit/>
          </a:bodyPr>
          <a:lstStyle/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CA" sz="1300" b="1" kern="1200" dirty="0"/>
              <a:t>A Culture of high performing teams</a:t>
            </a: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DCBE303F-03E4-0940-B954-47C867860330}"/>
              </a:ext>
            </a:extLst>
          </p:cNvPr>
          <p:cNvSpPr/>
          <p:nvPr/>
        </p:nvSpPr>
        <p:spPr>
          <a:xfrm>
            <a:off x="1904994" y="2743197"/>
            <a:ext cx="2353500" cy="2353500"/>
          </a:xfrm>
          <a:custGeom>
            <a:avLst/>
            <a:gdLst>
              <a:gd name="connsiteX0" fmla="*/ 0 w 2353500"/>
              <a:gd name="connsiteY0" fmla="*/ 1176750 h 2353500"/>
              <a:gd name="connsiteX1" fmla="*/ 1176750 w 2353500"/>
              <a:gd name="connsiteY1" fmla="*/ 0 h 2353500"/>
              <a:gd name="connsiteX2" fmla="*/ 2353500 w 2353500"/>
              <a:gd name="connsiteY2" fmla="*/ 1176750 h 2353500"/>
              <a:gd name="connsiteX3" fmla="*/ 1176750 w 2353500"/>
              <a:gd name="connsiteY3" fmla="*/ 2353500 h 2353500"/>
              <a:gd name="connsiteX4" fmla="*/ 0 w 2353500"/>
              <a:gd name="connsiteY4" fmla="*/ 1176750 h 235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3500" h="2353500">
                <a:moveTo>
                  <a:pt x="0" y="1176750"/>
                </a:moveTo>
                <a:cubicBezTo>
                  <a:pt x="0" y="526849"/>
                  <a:pt x="526849" y="0"/>
                  <a:pt x="1176750" y="0"/>
                </a:cubicBezTo>
                <a:cubicBezTo>
                  <a:pt x="1826651" y="0"/>
                  <a:pt x="2353500" y="526849"/>
                  <a:pt x="2353500" y="1176750"/>
                </a:cubicBezTo>
                <a:cubicBezTo>
                  <a:pt x="2353500" y="1826651"/>
                  <a:pt x="1826651" y="2353500"/>
                  <a:pt x="1176750" y="2353500"/>
                </a:cubicBezTo>
                <a:cubicBezTo>
                  <a:pt x="526849" y="2353500"/>
                  <a:pt x="0" y="1826651"/>
                  <a:pt x="0" y="1176750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50000"/>
              <a:hueOff val="-4464770"/>
              <a:satOff val="26899"/>
              <a:lumOff val="2156"/>
              <a:alphaOff val="0"/>
            </a:schemeClr>
          </a:fillRef>
          <a:effectRef idx="0">
            <a:schemeClr val="accent4">
              <a:alpha val="50000"/>
              <a:hueOff val="-4464770"/>
              <a:satOff val="26899"/>
              <a:lumOff val="2156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181039" tIns="271558" rIns="1267269" bIns="271557" numCol="1" spcCol="1270" anchor="ctr" anchorCtr="0">
            <a:noAutofit/>
          </a:bodyPr>
          <a:lstStyle/>
          <a:p>
            <a:pPr marL="0" lvl="0" indent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CA" sz="1300" b="1" kern="1200" dirty="0"/>
              <a:t>SEE SOMETHING SAY SOMETHING DO SOMETHING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3293</TotalTime>
  <Words>352</Words>
  <Application>Microsoft Macintosh PowerPoint</Application>
  <PresentationFormat>On-screen Show (4:3)</PresentationFormat>
  <Paragraphs>51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Developing High Performing Teams</vt:lpstr>
      <vt:lpstr> 5 ORGANIZATIONAL BARRIERS TO HIGH PERFORMING TEAMS </vt:lpstr>
      <vt:lpstr> Think About This…</vt:lpstr>
      <vt:lpstr>High Performing Teams Need...</vt:lpstr>
      <vt:lpstr>Ongoing Feedback Will… </vt:lpstr>
      <vt:lpstr>The Feedback Process</vt:lpstr>
      <vt:lpstr>CAUTION!!!</vt:lpstr>
      <vt:lpstr>High Performing Teams Need…</vt:lpstr>
      <vt:lpstr>LEADERS…</vt:lpstr>
      <vt:lpstr>Now it’s Your Turn!</vt:lpstr>
      <vt:lpstr>Our Coordinates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Phyllis Reid-Jarvis</dc:creator>
  <cp:lastModifiedBy>Phyllis Reid</cp:lastModifiedBy>
  <cp:revision>54</cp:revision>
  <dcterms:created xsi:type="dcterms:W3CDTF">2009-10-26T14:54:39Z</dcterms:created>
  <dcterms:modified xsi:type="dcterms:W3CDTF">2019-07-23T22:33:35Z</dcterms:modified>
</cp:coreProperties>
</file>