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5" r:id="rId5"/>
    <p:sldId id="257" r:id="rId6"/>
    <p:sldId id="258" r:id="rId7"/>
    <p:sldId id="259" r:id="rId8"/>
    <p:sldId id="260" r:id="rId9"/>
    <p:sldId id="262" r:id="rId10"/>
    <p:sldId id="263" r:id="rId11"/>
    <p:sldId id="264" r:id="rId12"/>
    <p:sldId id="265" r:id="rId13"/>
    <p:sldId id="266" r:id="rId14"/>
    <p:sldId id="267" r:id="rId15"/>
    <p:sldId id="270" r:id="rId16"/>
    <p:sldId id="271" r:id="rId17"/>
    <p:sldId id="274" r:id="rId18"/>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235"/>
    <a:srgbClr val="00AEEF"/>
    <a:srgbClr val="1EA1B6"/>
    <a:srgbClr val="F15A22"/>
    <a:srgbClr val="3A3A3C"/>
    <a:srgbClr val="1A2B9E"/>
    <a:srgbClr val="AE509F"/>
    <a:srgbClr val="1F2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308A1-C738-4A42-954D-A2B64906DA28}" v="140" dt="2019-07-17T11:11:19.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190" autoAdjust="0"/>
  </p:normalViewPr>
  <p:slideViewPr>
    <p:cSldViewPr snapToGrid="0">
      <p:cViewPr varScale="1">
        <p:scale>
          <a:sx n="51" d="100"/>
          <a:sy n="51" d="100"/>
        </p:scale>
        <p:origin x="88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AEEF"/>
            </a:solidFill>
          </c:spPr>
          <c:dPt>
            <c:idx val="0"/>
            <c:bubble3D val="0"/>
            <c:spPr>
              <a:solidFill>
                <a:srgbClr val="00AEEF"/>
              </a:solidFill>
              <a:ln w="19050">
                <a:solidFill>
                  <a:schemeClr val="lt1"/>
                </a:solidFill>
              </a:ln>
              <a:effectLst/>
            </c:spPr>
            <c:extLst>
              <c:ext xmlns:c16="http://schemas.microsoft.com/office/drawing/2014/chart" uri="{C3380CC4-5D6E-409C-BE32-E72D297353CC}">
                <c16:uniqueId val="{00000001-9ACE-4607-A664-6B4CBE09D652}"/>
              </c:ext>
            </c:extLst>
          </c:dPt>
          <c:dPt>
            <c:idx val="1"/>
            <c:bubble3D val="0"/>
            <c:spPr>
              <a:solidFill>
                <a:srgbClr val="1EA1B6"/>
              </a:solidFill>
              <a:ln w="19050">
                <a:solidFill>
                  <a:schemeClr val="lt1"/>
                </a:solidFill>
              </a:ln>
              <a:effectLst/>
            </c:spPr>
            <c:extLst>
              <c:ext xmlns:c16="http://schemas.microsoft.com/office/drawing/2014/chart" uri="{C3380CC4-5D6E-409C-BE32-E72D297353CC}">
                <c16:uniqueId val="{00000003-9ACE-4607-A664-6B4CBE09D652}"/>
              </c:ext>
            </c:extLst>
          </c:dPt>
          <c:dPt>
            <c:idx val="2"/>
            <c:bubble3D val="0"/>
            <c:spPr>
              <a:solidFill>
                <a:srgbClr val="B2D235"/>
              </a:solidFill>
              <a:ln w="19050">
                <a:solidFill>
                  <a:schemeClr val="lt1"/>
                </a:solidFill>
              </a:ln>
              <a:effectLst/>
            </c:spPr>
            <c:extLst>
              <c:ext xmlns:c16="http://schemas.microsoft.com/office/drawing/2014/chart" uri="{C3380CC4-5D6E-409C-BE32-E72D297353CC}">
                <c16:uniqueId val="{00000005-9ACE-4607-A664-6B4CBE09D652}"/>
              </c:ext>
            </c:extLst>
          </c:dPt>
          <c:cat>
            <c:numRef>
              <c:f>Sheet1!$A$2:$A$4</c:f>
              <c:numCache>
                <c:formatCode>General</c:formatCode>
                <c:ptCount val="3"/>
              </c:numCache>
            </c:numRef>
          </c:cat>
          <c:val>
            <c:numRef>
              <c:f>Sheet1!$B$2:$B$4</c:f>
              <c:numCache>
                <c:formatCode>General</c:formatCode>
                <c:ptCount val="3"/>
                <c:pt idx="0">
                  <c:v>63</c:v>
                </c:pt>
                <c:pt idx="2">
                  <c:v>37</c:v>
                </c:pt>
              </c:numCache>
            </c:numRef>
          </c:val>
          <c:extLst>
            <c:ext xmlns:c16="http://schemas.microsoft.com/office/drawing/2014/chart" uri="{C3380CC4-5D6E-409C-BE32-E72D297353CC}">
              <c16:uniqueId val="{00000006-9ACE-4607-A664-6B4CBE09D6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AEEF"/>
            </a:solidFill>
          </c:spPr>
          <c:dPt>
            <c:idx val="0"/>
            <c:bubble3D val="0"/>
            <c:spPr>
              <a:solidFill>
                <a:srgbClr val="00AEEF"/>
              </a:solidFill>
              <a:ln w="19050">
                <a:solidFill>
                  <a:schemeClr val="lt1"/>
                </a:solidFill>
              </a:ln>
              <a:effectLst/>
            </c:spPr>
            <c:extLst>
              <c:ext xmlns:c16="http://schemas.microsoft.com/office/drawing/2014/chart" uri="{C3380CC4-5D6E-409C-BE32-E72D297353CC}">
                <c16:uniqueId val="{00000001-2F9D-42A8-BED3-40551C710185}"/>
              </c:ext>
            </c:extLst>
          </c:dPt>
          <c:dPt>
            <c:idx val="1"/>
            <c:bubble3D val="0"/>
            <c:spPr>
              <a:solidFill>
                <a:srgbClr val="1EA1B6"/>
              </a:solidFill>
              <a:ln w="19050">
                <a:solidFill>
                  <a:schemeClr val="lt1"/>
                </a:solidFill>
              </a:ln>
              <a:effectLst/>
            </c:spPr>
            <c:extLst>
              <c:ext xmlns:c16="http://schemas.microsoft.com/office/drawing/2014/chart" uri="{C3380CC4-5D6E-409C-BE32-E72D297353CC}">
                <c16:uniqueId val="{00000003-2F9D-42A8-BED3-40551C710185}"/>
              </c:ext>
            </c:extLst>
          </c:dPt>
          <c:dPt>
            <c:idx val="2"/>
            <c:bubble3D val="0"/>
            <c:spPr>
              <a:solidFill>
                <a:srgbClr val="B2D235"/>
              </a:solidFill>
              <a:ln w="19050">
                <a:solidFill>
                  <a:schemeClr val="lt1"/>
                </a:solidFill>
              </a:ln>
              <a:effectLst/>
            </c:spPr>
            <c:extLst>
              <c:ext xmlns:c16="http://schemas.microsoft.com/office/drawing/2014/chart" uri="{C3380CC4-5D6E-409C-BE32-E72D297353CC}">
                <c16:uniqueId val="{00000005-2F9D-42A8-BED3-40551C710185}"/>
              </c:ext>
            </c:extLst>
          </c:dPt>
          <c:cat>
            <c:numRef>
              <c:f>Sheet1!$A$2:$A$4</c:f>
              <c:numCache>
                <c:formatCode>General</c:formatCode>
                <c:ptCount val="3"/>
              </c:numCache>
            </c:numRef>
          </c:cat>
          <c:val>
            <c:numRef>
              <c:f>Sheet1!$B$2:$B$4</c:f>
              <c:numCache>
                <c:formatCode>General</c:formatCode>
                <c:ptCount val="3"/>
                <c:pt idx="0">
                  <c:v>83</c:v>
                </c:pt>
                <c:pt idx="2">
                  <c:v>17</c:v>
                </c:pt>
              </c:numCache>
            </c:numRef>
          </c:val>
          <c:extLst>
            <c:ext xmlns:c16="http://schemas.microsoft.com/office/drawing/2014/chart" uri="{C3380CC4-5D6E-409C-BE32-E72D297353CC}">
              <c16:uniqueId val="{00000006-2F9D-42A8-BED3-40551C7101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40957185039371"/>
          <c:y val="1.8280908727969662E-2"/>
          <c:w val="0.4691808973097113"/>
          <c:h val="0.9687024746118482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40957185039371"/>
          <c:y val="1.8280908727969662E-2"/>
          <c:w val="0.4691808973097113"/>
          <c:h val="0.96870247461184822"/>
        </c:manualLayout>
      </c:layout>
      <c:pieChart>
        <c:varyColors val="1"/>
        <c:ser>
          <c:idx val="0"/>
          <c:order val="0"/>
          <c:tx>
            <c:strRef>
              <c:f>Sheet1!$B$1</c:f>
              <c:strCache>
                <c:ptCount val="1"/>
                <c:pt idx="0">
                  <c:v>Column1</c:v>
                </c:pt>
              </c:strCache>
            </c:strRef>
          </c:tx>
          <c:spPr>
            <a:solidFill>
              <a:srgbClr val="00AEEF"/>
            </a:solidFill>
          </c:spPr>
          <c:dPt>
            <c:idx val="0"/>
            <c:bubble3D val="0"/>
            <c:spPr>
              <a:solidFill>
                <a:srgbClr val="B2D235"/>
              </a:solidFill>
              <a:ln w="19050">
                <a:solidFill>
                  <a:schemeClr val="lt1"/>
                </a:solidFill>
              </a:ln>
              <a:effectLst/>
            </c:spPr>
            <c:extLst>
              <c:ext xmlns:c16="http://schemas.microsoft.com/office/drawing/2014/chart" uri="{C3380CC4-5D6E-409C-BE32-E72D297353CC}">
                <c16:uniqueId val="{00000001-E730-4427-8AC7-1B90E342C7CF}"/>
              </c:ext>
            </c:extLst>
          </c:dPt>
          <c:dPt>
            <c:idx val="1"/>
            <c:bubble3D val="0"/>
            <c:spPr>
              <a:solidFill>
                <a:srgbClr val="00AEEF"/>
              </a:solidFill>
              <a:ln w="19050">
                <a:solidFill>
                  <a:schemeClr val="lt1"/>
                </a:solidFill>
              </a:ln>
              <a:effectLst/>
            </c:spPr>
            <c:extLst>
              <c:ext xmlns:c16="http://schemas.microsoft.com/office/drawing/2014/chart" uri="{C3380CC4-5D6E-409C-BE32-E72D297353CC}">
                <c16:uniqueId val="{00000003-E730-4427-8AC7-1B90E342C7CF}"/>
              </c:ext>
            </c:extLst>
          </c:dPt>
          <c:dPt>
            <c:idx val="2"/>
            <c:bubble3D val="0"/>
            <c:spPr>
              <a:solidFill>
                <a:srgbClr val="00AEEF"/>
              </a:solidFill>
              <a:ln w="19050">
                <a:solidFill>
                  <a:schemeClr val="lt1"/>
                </a:solidFill>
              </a:ln>
              <a:effectLst/>
            </c:spPr>
            <c:extLst>
              <c:ext xmlns:c16="http://schemas.microsoft.com/office/drawing/2014/chart" uri="{C3380CC4-5D6E-409C-BE32-E72D297353CC}">
                <c16:uniqueId val="{00000005-E730-4427-8AC7-1B90E342C7CF}"/>
              </c:ext>
            </c:extLst>
          </c:dPt>
          <c:cat>
            <c:strRef>
              <c:f>Sheet1!$A$2:$A$3</c:f>
              <c:strCache>
                <c:ptCount val="2"/>
                <c:pt idx="0">
                  <c:v>Likely Churner</c:v>
                </c:pt>
                <c:pt idx="1">
                  <c:v>Possible Churner</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6-E730-4427-8AC7-1B90E342C7C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Euro p/m</c:v>
                </c:pt>
              </c:strCache>
            </c:strRef>
          </c:tx>
          <c:spPr>
            <a:solidFill>
              <a:srgbClr val="00AEEF"/>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6474-4B3F-9482-35CD89529F1E}"/>
              </c:ext>
            </c:extLst>
          </c:dPt>
          <c:dPt>
            <c:idx val="1"/>
            <c:invertIfNegative val="0"/>
            <c:bubble3D val="0"/>
            <c:spPr>
              <a:solidFill>
                <a:srgbClr val="B2D235"/>
              </a:solidFill>
              <a:ln>
                <a:noFill/>
              </a:ln>
              <a:effectLst/>
            </c:spPr>
            <c:extLst>
              <c:ext xmlns:c16="http://schemas.microsoft.com/office/drawing/2014/chart" uri="{C3380CC4-5D6E-409C-BE32-E72D297353CC}">
                <c16:uniqueId val="{00000003-6474-4B3F-9482-35CD89529F1E}"/>
              </c:ext>
            </c:extLst>
          </c:dPt>
          <c:dPt>
            <c:idx val="2"/>
            <c:invertIfNegative val="0"/>
            <c:bubble3D val="0"/>
            <c:spPr>
              <a:solidFill>
                <a:srgbClr val="FA0496"/>
              </a:solidFill>
              <a:ln>
                <a:noFill/>
              </a:ln>
              <a:effectLst/>
            </c:spPr>
            <c:extLst>
              <c:ext xmlns:c16="http://schemas.microsoft.com/office/drawing/2014/chart" uri="{C3380CC4-5D6E-409C-BE32-E72D297353CC}">
                <c16:uniqueId val="{00000005-6474-4B3F-9482-35CD89529F1E}"/>
              </c:ext>
            </c:extLst>
          </c:dPt>
          <c:dPt>
            <c:idx val="3"/>
            <c:invertIfNegative val="0"/>
            <c:bubble3D val="0"/>
            <c:spPr>
              <a:solidFill>
                <a:srgbClr val="FF33CC"/>
              </a:solidFill>
              <a:ln>
                <a:noFill/>
              </a:ln>
              <a:effectLst/>
            </c:spPr>
            <c:extLst>
              <c:ext xmlns:c16="http://schemas.microsoft.com/office/drawing/2014/chart" uri="{C3380CC4-5D6E-409C-BE32-E72D297353CC}">
                <c16:uniqueId val="{00000007-6474-4B3F-9482-35CD89529F1E}"/>
              </c:ext>
            </c:extLst>
          </c:dPt>
          <c:dPt>
            <c:idx val="4"/>
            <c:invertIfNegative val="0"/>
            <c:bubble3D val="0"/>
            <c:spPr>
              <a:solidFill>
                <a:srgbClr val="7030A0"/>
              </a:solidFill>
              <a:ln>
                <a:noFill/>
              </a:ln>
              <a:effectLst/>
            </c:spPr>
            <c:extLst>
              <c:ext xmlns:c16="http://schemas.microsoft.com/office/drawing/2014/chart" uri="{C3380CC4-5D6E-409C-BE32-E72D297353CC}">
                <c16:uniqueId val="{00000009-6474-4B3F-9482-35CD89529F1E}"/>
              </c:ext>
            </c:extLst>
          </c:dPt>
          <c:cat>
            <c:strRef>
              <c:f>Sheet1!$A$2:$A$4</c:f>
              <c:strCache>
                <c:ptCount val="3"/>
                <c:pt idx="0">
                  <c:v>Investment per user</c:v>
                </c:pt>
                <c:pt idx="1">
                  <c:v>Savings per user</c:v>
                </c:pt>
                <c:pt idx="2">
                  <c:v>Increased margin per user</c:v>
                </c:pt>
              </c:strCache>
            </c:strRef>
          </c:cat>
          <c:val>
            <c:numRef>
              <c:f>Sheet1!$B$2:$B$4</c:f>
              <c:numCache>
                <c:formatCode>"€"\ #,##0</c:formatCode>
                <c:ptCount val="3"/>
                <c:pt idx="0">
                  <c:v>5</c:v>
                </c:pt>
                <c:pt idx="1">
                  <c:v>10</c:v>
                </c:pt>
                <c:pt idx="2">
                  <c:v>3</c:v>
                </c:pt>
              </c:numCache>
            </c:numRef>
          </c:val>
          <c:extLst>
            <c:ext xmlns:c16="http://schemas.microsoft.com/office/drawing/2014/chart" uri="{C3380CC4-5D6E-409C-BE32-E72D297353CC}">
              <c16:uniqueId val="{0000000A-6474-4B3F-9482-35CD89529F1E}"/>
            </c:ext>
          </c:extLst>
        </c:ser>
        <c:ser>
          <c:idx val="2"/>
          <c:order val="1"/>
          <c:tx>
            <c:strRef>
              <c:f>Sheet1!$D$1</c:f>
              <c:strCache>
                <c:ptCount val="1"/>
              </c:strCache>
            </c:strRef>
          </c:tx>
          <c:spPr>
            <a:solidFill>
              <a:srgbClr val="FFC000"/>
            </a:solidFill>
            <a:ln>
              <a:noFill/>
            </a:ln>
            <a:effectLst/>
          </c:spPr>
          <c:invertIfNegative val="0"/>
          <c:cat>
            <c:strRef>
              <c:f>Sheet1!$A$2:$A$4</c:f>
              <c:strCache>
                <c:ptCount val="3"/>
                <c:pt idx="0">
                  <c:v>Investment per user</c:v>
                </c:pt>
                <c:pt idx="1">
                  <c:v>Savings per user</c:v>
                </c:pt>
                <c:pt idx="2">
                  <c:v>Increased margin per user</c:v>
                </c:pt>
              </c:strCache>
            </c:strRef>
          </c:cat>
          <c:val>
            <c:numRef>
              <c:f>Sheet1!$D$2:$D$3</c:f>
              <c:numCache>
                <c:formatCode>General</c:formatCode>
                <c:ptCount val="2"/>
              </c:numCache>
            </c:numRef>
          </c:val>
          <c:extLst>
            <c:ext xmlns:c16="http://schemas.microsoft.com/office/drawing/2014/chart" uri="{C3380CC4-5D6E-409C-BE32-E72D297353CC}">
              <c16:uniqueId val="{0000000B-6474-4B3F-9482-35CD89529F1E}"/>
            </c:ext>
          </c:extLst>
        </c:ser>
        <c:dLbls>
          <c:showLegendKey val="0"/>
          <c:showVal val="0"/>
          <c:showCatName val="0"/>
          <c:showSerName val="0"/>
          <c:showPercent val="0"/>
          <c:showBubbleSize val="0"/>
        </c:dLbls>
        <c:gapWidth val="219"/>
        <c:axId val="462588352"/>
        <c:axId val="462591304"/>
      </c:barChart>
      <c:catAx>
        <c:axId val="46258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462591304"/>
        <c:crosses val="autoZero"/>
        <c:auto val="1"/>
        <c:lblAlgn val="ctr"/>
        <c:lblOffset val="100"/>
        <c:noMultiLvlLbl val="0"/>
      </c:catAx>
      <c:valAx>
        <c:axId val="4625913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 #,##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258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AAC77-DFE9-416B-8592-B4F0F25F7312}" type="datetimeFigureOut">
              <a:rPr lang="en-US"/>
              <a:t>8/19/2019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28B0F-B1BC-4C8F-A214-D5884FBD4B74}" type="slidenum">
              <a:rPr lang="en-US"/>
              <a:t>‹#›</a:t>
            </a:fld>
            <a:endParaRPr lang="en-US"/>
          </a:p>
        </p:txBody>
      </p:sp>
    </p:spTree>
    <p:extLst>
      <p:ext uri="{BB962C8B-B14F-4D97-AF65-F5344CB8AC3E}">
        <p14:creationId xmlns:p14="http://schemas.microsoft.com/office/powerpoint/2010/main" val="86413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must admit something:</a:t>
            </a:r>
          </a:p>
          <a:p>
            <a:r>
              <a:rPr lang="en-US" sz="1200" kern="1200" dirty="0">
                <a:solidFill>
                  <a:schemeClr val="tx1"/>
                </a:solidFill>
                <a:effectLst/>
                <a:latin typeface="+mn-lt"/>
                <a:ea typeface="+mn-ea"/>
                <a:cs typeface="+mn-cs"/>
              </a:rPr>
              <a:t>I have a bad relationship with….  my IN-HOME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It even includes a lot of cursing, when its not functioning again </a:t>
            </a:r>
            <a:r>
              <a:rPr lang="en-US" sz="1200" kern="1200" dirty="0">
                <a:solidFill>
                  <a:schemeClr val="tx1"/>
                </a:solidFill>
                <a:effectLst/>
                <a:latin typeface="+mn-lt"/>
                <a:ea typeface="+mn-ea"/>
                <a:cs typeface="+mn-cs"/>
                <a:sym typeface="Wingdings" panose="05000000000000000000" pitchFamily="2" charset="2"/>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Now I’m curious to know how </a:t>
            </a:r>
            <a:r>
              <a:rPr lang="en-US" sz="1200" u="sng"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feel about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Please raise your hand if you have ever had issues with your in-home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Raise your own hand as well)</a:t>
            </a:r>
            <a:endParaRPr lang="en-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 me ask you this: who here thinks that from a customers perspective, like myself Blame the  </a:t>
            </a:r>
            <a:r>
              <a:rPr lang="en-US" sz="1200" u="sng" kern="1200" dirty="0">
                <a:solidFill>
                  <a:schemeClr val="tx1"/>
                </a:solidFill>
                <a:effectLst/>
                <a:latin typeface="+mn-lt"/>
                <a:ea typeface="+mn-ea"/>
                <a:cs typeface="+mn-cs"/>
              </a:rPr>
              <a:t>Operators</a:t>
            </a:r>
            <a:r>
              <a:rPr lang="en-US" sz="1200" kern="1200" dirty="0">
                <a:solidFill>
                  <a:schemeClr val="tx1"/>
                </a:solidFill>
                <a:effectLst/>
                <a:latin typeface="+mn-lt"/>
                <a:ea typeface="+mn-ea"/>
                <a:cs typeface="+mn-cs"/>
              </a:rPr>
              <a:t> for these in-home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issues?</a:t>
            </a:r>
            <a:r>
              <a:rPr lang="en-US" sz="1200" i="1" kern="1200" dirty="0">
                <a:solidFill>
                  <a:schemeClr val="tx1"/>
                </a:solidFill>
                <a:effectLst/>
                <a:latin typeface="+mn-lt"/>
                <a:ea typeface="+mn-ea"/>
                <a:cs typeface="+mn-cs"/>
              </a:rPr>
              <a:t>(Raise your own hand too)</a:t>
            </a:r>
            <a:endParaRPr lang="en-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6528B0F-B1BC-4C8F-A214-D5884FBD4B74}" type="slidenum">
              <a:rPr lang="en-US" smtClean="0"/>
              <a:t>1</a:t>
            </a:fld>
            <a:endParaRPr lang="en-US"/>
          </a:p>
        </p:txBody>
      </p:sp>
    </p:spTree>
    <p:extLst>
      <p:ext uri="{BB962C8B-B14F-4D97-AF65-F5344CB8AC3E}">
        <p14:creationId xmlns:p14="http://schemas.microsoft.com/office/powerpoint/2010/main" val="295926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what are the benefits of Managed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Managed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will help you:</a:t>
            </a:r>
          </a:p>
          <a:p>
            <a:endParaRPr lang="en-NL"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Lower operations cost: As you’ve seen in the dashboard you’ll be able to create insights in the customer domain, Enabling you to evolve from a reactive problem solving approach to a pro-active data driven approach. </a:t>
            </a:r>
          </a:p>
          <a:p>
            <a:pPr lvl="0"/>
            <a:endParaRPr lang="en-NL"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Create Happy customers: A happy customer is a non-churning and paying customer</a:t>
            </a:r>
            <a:endParaRPr lang="en-NL"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Monetize on existing clients: </a:t>
            </a:r>
            <a:r>
              <a:rPr lang="en-US" sz="1200" b="1" kern="1200" dirty="0">
                <a:solidFill>
                  <a:schemeClr val="tx1"/>
                </a:solidFill>
                <a:effectLst/>
                <a:latin typeface="+mn-lt"/>
                <a:ea typeface="+mn-ea"/>
                <a:cs typeface="+mn-cs"/>
              </a:rPr>
              <a:t>FIX</a:t>
            </a:r>
            <a:r>
              <a:rPr lang="en-US" sz="1200" kern="1200" dirty="0">
                <a:solidFill>
                  <a:schemeClr val="tx1"/>
                </a:solidFill>
                <a:effectLst/>
                <a:latin typeface="+mn-lt"/>
                <a:ea typeface="+mn-ea"/>
                <a:cs typeface="+mn-cs"/>
              </a:rPr>
              <a:t> the pr­­oblem and customers will be happy to upgrade/pay</a:t>
            </a:r>
            <a:endParaRPr lang="en-NL" sz="1200" kern="1200" dirty="0">
              <a:solidFill>
                <a:schemeClr val="tx1"/>
              </a:solidFill>
              <a:effectLst/>
              <a:latin typeface="+mn-lt"/>
              <a:ea typeface="+mn-ea"/>
              <a:cs typeface="+mn-cs"/>
            </a:endParaRPr>
          </a:p>
          <a:p>
            <a:endParaRPr lang="en-US" dirty="0"/>
          </a:p>
          <a:p>
            <a:r>
              <a:rPr lang="en-US" dirty="0"/>
              <a:t>Who does this apply to?</a:t>
            </a:r>
          </a:p>
        </p:txBody>
      </p:sp>
      <p:sp>
        <p:nvSpPr>
          <p:cNvPr id="4" name="Slide Number Placeholder 3"/>
          <p:cNvSpPr>
            <a:spLocks noGrp="1"/>
          </p:cNvSpPr>
          <p:nvPr>
            <p:ph type="sldNum" sz="quarter" idx="5"/>
          </p:nvPr>
        </p:nvSpPr>
        <p:spPr/>
        <p:txBody>
          <a:bodyPr/>
          <a:lstStyle/>
          <a:p>
            <a:fld id="{F6528B0F-B1BC-4C8F-A214-D5884FBD4B74}" type="slidenum">
              <a:rPr lang="en-US" smtClean="0"/>
              <a:t>10</a:t>
            </a:fld>
            <a:endParaRPr lang="en-US"/>
          </a:p>
        </p:txBody>
      </p:sp>
    </p:spTree>
    <p:extLst>
      <p:ext uri="{BB962C8B-B14F-4D97-AF65-F5344CB8AC3E}">
        <p14:creationId xmlns:p14="http://schemas.microsoft.com/office/powerpoint/2010/main" val="3431793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good news is this applies to all of you, from small, to midsize to large operators.</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a:t>
            </a:r>
            <a:r>
              <a:rPr lang="nl-N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is an example of a typical Business case:</a:t>
            </a:r>
          </a:p>
          <a:p>
            <a:endParaRPr lang="nl-NL" sz="1200" kern="1200" dirty="0">
              <a:solidFill>
                <a:schemeClr val="tx1"/>
              </a:solidFill>
              <a:effectLst/>
              <a:latin typeface="+mn-lt"/>
              <a:ea typeface="+mn-ea"/>
              <a:cs typeface="+mn-cs"/>
            </a:endParaRPr>
          </a:p>
          <a:p>
            <a:pPr marL="228600" indent="-228600">
              <a:buAutoNum type="arabicPeriod"/>
            </a:pPr>
            <a:r>
              <a:rPr lang="nl-NL" sz="1200" kern="1200" dirty="0">
                <a:solidFill>
                  <a:schemeClr val="tx1"/>
                </a:solidFill>
                <a:effectLst/>
                <a:latin typeface="+mn-lt"/>
                <a:ea typeface="+mn-ea"/>
                <a:cs typeface="+mn-cs"/>
              </a:rPr>
              <a:t>Here we can see the average investment per subscriber which is around 4-5 usd, </a:t>
            </a:r>
          </a:p>
          <a:p>
            <a:pPr marL="228600" indent="-228600">
              <a:buAutoNum type="arabicPeriod"/>
            </a:pPr>
            <a:r>
              <a:rPr lang="nl-NL" sz="1200" kern="1200" dirty="0">
                <a:solidFill>
                  <a:schemeClr val="tx1"/>
                </a:solidFill>
                <a:effectLst/>
                <a:latin typeface="+mn-lt"/>
                <a:ea typeface="+mn-ea"/>
                <a:cs typeface="+mn-cs"/>
              </a:rPr>
              <a:t>In the second bar we’re looking at the average savings: based on lower truck rolls, less service calls, and lower churn:  which is around 10 usd/ subscriber</a:t>
            </a:r>
          </a:p>
          <a:p>
            <a:pPr marL="228600" indent="-228600">
              <a:buAutoNum type="arabicPeriod"/>
            </a:pPr>
            <a:r>
              <a:rPr lang="nl-NL" sz="1200" kern="1200" dirty="0">
                <a:solidFill>
                  <a:schemeClr val="tx1"/>
                </a:solidFill>
                <a:effectLst/>
                <a:latin typeface="+mn-lt"/>
                <a:ea typeface="+mn-ea"/>
                <a:cs typeface="+mn-cs"/>
              </a:rPr>
              <a:t>And in the last bar it shows the potential upsell margin which can be increased by up and cross selling</a:t>
            </a:r>
          </a:p>
          <a:p>
            <a:pPr marL="228600" indent="-228600">
              <a:buAutoNum type="arabicPeriod"/>
            </a:pPr>
            <a:endParaRPr lang="nl-NL" sz="1200" kern="1200" dirty="0">
              <a:solidFill>
                <a:schemeClr val="tx1"/>
              </a:solidFill>
              <a:effectLst/>
              <a:latin typeface="+mn-lt"/>
              <a:ea typeface="+mn-ea"/>
              <a:cs typeface="+mn-cs"/>
            </a:endParaRPr>
          </a:p>
          <a:p>
            <a:pPr marL="0" indent="0">
              <a:buNone/>
            </a:pPr>
            <a:r>
              <a:rPr lang="nl-NL" sz="1200" kern="1200" dirty="0">
                <a:solidFill>
                  <a:schemeClr val="tx1"/>
                </a:solidFill>
                <a:effectLst/>
                <a:latin typeface="+mn-lt"/>
                <a:ea typeface="+mn-ea"/>
                <a:cs typeface="+mn-cs"/>
              </a:rPr>
              <a:t>These are </a:t>
            </a:r>
            <a:r>
              <a:rPr lang="nl-NL" sz="1200" b="1" kern="1200" dirty="0">
                <a:solidFill>
                  <a:schemeClr val="tx1"/>
                </a:solidFill>
                <a:effectLst/>
                <a:latin typeface="+mn-lt"/>
                <a:ea typeface="+mn-ea"/>
                <a:cs typeface="+mn-cs"/>
              </a:rPr>
              <a:t>REMARKABLE</a:t>
            </a:r>
            <a:r>
              <a:rPr lang="nl-NL" sz="1200" kern="1200" dirty="0">
                <a:solidFill>
                  <a:schemeClr val="tx1"/>
                </a:solidFill>
                <a:effectLst/>
                <a:latin typeface="+mn-lt"/>
                <a:ea typeface="+mn-ea"/>
                <a:cs typeface="+mn-cs"/>
              </a:rPr>
              <a:t> results, everyone has something to gain with Managed WiFi.</a:t>
            </a:r>
          </a:p>
          <a:p>
            <a:pPr marL="0" indent="0">
              <a:buNone/>
            </a:pPr>
            <a:r>
              <a:rPr lang="en-US" sz="1200" kern="1200" dirty="0">
                <a:solidFill>
                  <a:schemeClr val="tx1"/>
                </a:solidFill>
                <a:effectLst/>
                <a:latin typeface="+mn-lt"/>
                <a:ea typeface="+mn-ea"/>
                <a:cs typeface="+mn-cs"/>
              </a:rPr>
              <a:t>Obviously every situation is unique and you would have to deep dive to define your specific business case.</a:t>
            </a:r>
          </a:p>
          <a:p>
            <a:pPr marL="0" inden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We’re not reinventing the wheel. There have been numerous successful managed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business cases in Europe and the U.S. with names like: AT&amp;T, Orange, or Sky.</a:t>
            </a:r>
            <a:endParaRPr lang="en-NL"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More importantly within the Caribbean region I’m very proud to say that we have partnered with our customer;  a key operator in the Caribbean to address and tackle this specific challenge.</a:t>
            </a:r>
          </a:p>
        </p:txBody>
      </p:sp>
      <p:sp>
        <p:nvSpPr>
          <p:cNvPr id="4" name="Slide Number Placeholder 3"/>
          <p:cNvSpPr>
            <a:spLocks noGrp="1"/>
          </p:cNvSpPr>
          <p:nvPr>
            <p:ph type="sldNum" sz="quarter" idx="5"/>
          </p:nvPr>
        </p:nvSpPr>
        <p:spPr/>
        <p:txBody>
          <a:bodyPr/>
          <a:lstStyle/>
          <a:p>
            <a:fld id="{F6528B0F-B1BC-4C8F-A214-D5884FBD4B74}" type="slidenum">
              <a:rPr lang="en-US" smtClean="0"/>
              <a:t>11</a:t>
            </a:fld>
            <a:endParaRPr lang="en-US"/>
          </a:p>
        </p:txBody>
      </p:sp>
    </p:spTree>
    <p:extLst>
      <p:ext uri="{BB962C8B-B14F-4D97-AF65-F5344CB8AC3E}">
        <p14:creationId xmlns:p14="http://schemas.microsoft.com/office/powerpoint/2010/main" val="1079347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can </a:t>
            </a:r>
            <a:r>
              <a:rPr lang="en-US" sz="1200" kern="1200" dirty="0" err="1">
                <a:solidFill>
                  <a:schemeClr val="tx1"/>
                </a:solidFill>
                <a:effectLst/>
                <a:latin typeface="+mn-lt"/>
                <a:ea typeface="+mn-ea"/>
                <a:cs typeface="+mn-cs"/>
              </a:rPr>
              <a:t>Divitel</a:t>
            </a:r>
            <a:r>
              <a:rPr lang="en-US" sz="1200" kern="1200" dirty="0">
                <a:solidFill>
                  <a:schemeClr val="tx1"/>
                </a:solidFill>
                <a:effectLst/>
                <a:latin typeface="+mn-lt"/>
                <a:ea typeface="+mn-ea"/>
                <a:cs typeface="+mn-cs"/>
              </a:rPr>
              <a:t> help? Look at us as Engineers behind the screen, We solve your problem and integrate the solution ourselves. We offer knowledge and expertise in any area you might lack; from Business case development, to vendor selection and operational integration and implementation. </a:t>
            </a:r>
            <a:endParaRPr lang="en-GB" dirty="0"/>
          </a:p>
        </p:txBody>
      </p:sp>
      <p:sp>
        <p:nvSpPr>
          <p:cNvPr id="4" name="Slide Number Placeholder 3"/>
          <p:cNvSpPr>
            <a:spLocks noGrp="1"/>
          </p:cNvSpPr>
          <p:nvPr>
            <p:ph type="sldNum" sz="quarter" idx="5"/>
          </p:nvPr>
        </p:nvSpPr>
        <p:spPr/>
        <p:txBody>
          <a:bodyPr/>
          <a:lstStyle/>
          <a:p>
            <a:fld id="{F6528B0F-B1BC-4C8F-A214-D5884FBD4B74}" type="slidenum">
              <a:rPr lang="en-US" smtClean="0"/>
              <a:t>12</a:t>
            </a:fld>
            <a:endParaRPr lang="en-US"/>
          </a:p>
        </p:txBody>
      </p:sp>
    </p:spTree>
    <p:extLst>
      <p:ext uri="{BB962C8B-B14F-4D97-AF65-F5344CB8AC3E}">
        <p14:creationId xmlns:p14="http://schemas.microsoft.com/office/powerpoint/2010/main" val="92875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great would it be that in two years from now you google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 and this appears in your country? You are in control, so its up to you.</a:t>
            </a:r>
            <a:endParaRPr lang="en-US" dirty="0"/>
          </a:p>
          <a:p>
            <a:endParaRPr lang="en-US" dirty="0"/>
          </a:p>
          <a:p>
            <a:r>
              <a:rPr lang="en-US" sz="1200" kern="1200" dirty="0">
                <a:solidFill>
                  <a:schemeClr val="tx1"/>
                </a:solidFill>
                <a:effectLst/>
                <a:latin typeface="+mn-lt"/>
                <a:ea typeface="+mn-ea"/>
                <a:cs typeface="+mn-cs"/>
              </a:rPr>
              <a:t>Will you act on this opportunity…to create happy customers and cash out on this blind spot?</a:t>
            </a:r>
          </a:p>
          <a:p>
            <a:r>
              <a:rPr lang="en-US" sz="1200" kern="1200" dirty="0">
                <a:solidFill>
                  <a:schemeClr val="tx1"/>
                </a:solidFill>
                <a:effectLst/>
                <a:latin typeface="+mn-lt"/>
                <a:ea typeface="+mn-ea"/>
                <a:cs typeface="+mn-cs"/>
              </a:rPr>
              <a:t>I Challenge you:  to run the numbers on In-house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issues for your customers, calculate the operational costs related to these issues, and share them with an expert You will be surprised by the outcome. </a:t>
            </a:r>
            <a:endParaRPr lang="en-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6528B0F-B1BC-4C8F-A214-D5884FBD4B74}" type="slidenum">
              <a:rPr lang="en-US" smtClean="0"/>
              <a:t>13</a:t>
            </a:fld>
            <a:endParaRPr lang="en-US"/>
          </a:p>
        </p:txBody>
      </p:sp>
    </p:spTree>
    <p:extLst>
      <p:ext uri="{BB962C8B-B14F-4D97-AF65-F5344CB8AC3E}">
        <p14:creationId xmlns:p14="http://schemas.microsoft.com/office/powerpoint/2010/main" val="2710545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understand you’ve seen so many new things and ideas today, and you all have to set priorities. My final question to you is : Why spend more money on marketing, discounts, and events, when solving in-home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issues is probably the most effective marketing available?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It is the most surprising route to happy customers.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 I recommend you to start now. </a:t>
            </a:r>
            <a:r>
              <a:rPr lang="nl-NL" sz="1200" kern="1200" dirty="0">
                <a:solidFill>
                  <a:schemeClr val="tx1"/>
                </a:solidFill>
                <a:effectLst/>
                <a:latin typeface="+mn-lt"/>
                <a:ea typeface="+mn-ea"/>
                <a:cs typeface="+mn-cs"/>
              </a:rPr>
              <a:t>Thank you.</a:t>
            </a:r>
            <a:endParaRPr lang="en-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6528B0F-B1BC-4C8F-A214-D5884FBD4B74}" type="slidenum">
              <a:rPr lang="en-US" smtClean="0"/>
              <a:t>14</a:t>
            </a:fld>
            <a:endParaRPr lang="en-US"/>
          </a:p>
        </p:txBody>
      </p:sp>
    </p:spTree>
    <p:extLst>
      <p:ext uri="{BB962C8B-B14F-4D97-AF65-F5344CB8AC3E}">
        <p14:creationId xmlns:p14="http://schemas.microsoft.com/office/powerpoint/2010/main" val="366229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Yes,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has a bad reputation everywhere on the globe.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Just google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and this what you see! I particularly like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is funeral… so much frustration when talking about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Can you imagine what this does to your brand? </a:t>
            </a:r>
            <a:endParaRPr lang="en-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6528B0F-B1BC-4C8F-A214-D5884FBD4B74}" type="slidenum">
              <a:rPr lang="en-US" smtClean="0"/>
              <a:t>2</a:t>
            </a:fld>
            <a:endParaRPr lang="en-US"/>
          </a:p>
        </p:txBody>
      </p:sp>
    </p:spTree>
    <p:extLst>
      <p:ext uri="{BB962C8B-B14F-4D97-AF65-F5344CB8AC3E}">
        <p14:creationId xmlns:p14="http://schemas.microsoft.com/office/powerpoint/2010/main" val="170306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coming 10 minutes I will show you how </a:t>
            </a:r>
            <a:r>
              <a:rPr lang="en-US" sz="1200" b="1" kern="1200" dirty="0">
                <a:solidFill>
                  <a:schemeClr val="tx1"/>
                </a:solidFill>
                <a:effectLst/>
                <a:latin typeface="+mn-lt"/>
                <a:ea typeface="+mn-ea"/>
                <a:cs typeface="+mn-cs"/>
              </a:rPr>
              <a:t>Managed </a:t>
            </a:r>
            <a:r>
              <a:rPr lang="en-US" sz="1200" b="1" kern="1200" dirty="0" err="1">
                <a:solidFill>
                  <a:schemeClr val="tx1"/>
                </a:solidFill>
                <a:effectLst/>
                <a:latin typeface="+mn-lt"/>
                <a:ea typeface="+mn-ea"/>
                <a:cs typeface="+mn-cs"/>
              </a:rPr>
              <a:t>WiFi</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will not only help your customers overcome a lot of </a:t>
            </a:r>
            <a:r>
              <a:rPr lang="en-US" sz="1200" u="sng" kern="1200" dirty="0">
                <a:solidFill>
                  <a:schemeClr val="tx1"/>
                </a:solidFill>
                <a:effectLst/>
                <a:latin typeface="+mn-lt"/>
                <a:ea typeface="+mn-ea"/>
                <a:cs typeface="+mn-cs"/>
              </a:rPr>
              <a:t>frustration,</a:t>
            </a:r>
            <a:r>
              <a:rPr lang="en-US" sz="1200" kern="1200" dirty="0">
                <a:solidFill>
                  <a:schemeClr val="tx1"/>
                </a:solidFill>
                <a:effectLst/>
                <a:latin typeface="+mn-lt"/>
                <a:ea typeface="+mn-ea"/>
                <a:cs typeface="+mn-cs"/>
              </a:rPr>
              <a:t> but also improve your </a:t>
            </a:r>
            <a:r>
              <a:rPr lang="en-US" sz="1200" u="sng" kern="1200" dirty="0">
                <a:solidFill>
                  <a:schemeClr val="tx1"/>
                </a:solidFill>
                <a:effectLst/>
                <a:latin typeface="+mn-lt"/>
                <a:ea typeface="+mn-ea"/>
                <a:cs typeface="+mn-cs"/>
              </a:rPr>
              <a:t>brand loyalty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I’ll illustrate how you can turn this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blind spot into a sweet spot!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My name is </a:t>
            </a:r>
            <a:r>
              <a:rPr lang="en-US" sz="1200" kern="1200" dirty="0" err="1">
                <a:solidFill>
                  <a:schemeClr val="tx1"/>
                </a:solidFill>
                <a:effectLst/>
                <a:latin typeface="+mn-lt"/>
                <a:ea typeface="+mn-ea"/>
                <a:cs typeface="+mn-cs"/>
              </a:rPr>
              <a:t>Gioberto</a:t>
            </a:r>
            <a:r>
              <a:rPr lang="en-US" sz="1200" kern="1200" dirty="0">
                <a:solidFill>
                  <a:schemeClr val="tx1"/>
                </a:solidFill>
                <a:effectLst/>
                <a:latin typeface="+mn-lt"/>
                <a:ea typeface="+mn-ea"/>
                <a:cs typeface="+mn-cs"/>
              </a:rPr>
              <a:t> Balinge. I represent </a:t>
            </a:r>
            <a:r>
              <a:rPr lang="en-US" sz="1200" kern="1200" dirty="0" err="1">
                <a:solidFill>
                  <a:schemeClr val="tx1"/>
                </a:solidFill>
                <a:effectLst/>
                <a:latin typeface="+mn-lt"/>
                <a:ea typeface="+mn-ea"/>
                <a:cs typeface="+mn-cs"/>
              </a:rPr>
              <a:t>Divitel</a:t>
            </a:r>
            <a:r>
              <a:rPr lang="en-US" sz="1200" kern="1200" dirty="0">
                <a:solidFill>
                  <a:schemeClr val="tx1"/>
                </a:solidFill>
                <a:effectLst/>
                <a:latin typeface="+mn-lt"/>
                <a:ea typeface="+mn-ea"/>
                <a:cs typeface="+mn-cs"/>
              </a:rPr>
              <a:t>, The hands on system integrator focused on video.  I am responsible for the Caribbean and Latin American region. A region of personal interest as my parents are from the West- Indies. Having worked in Tech and IT my entire professional life, it is my ambition to bridge all the knowledge and innovation from across the Atlantic into this beautiful region </a:t>
            </a:r>
            <a:r>
              <a:rPr lang="en-US" sz="1200" kern="1200" dirty="0">
                <a:solidFill>
                  <a:schemeClr val="tx1"/>
                </a:solidFill>
                <a:effectLst/>
                <a:latin typeface="+mn-lt"/>
                <a:ea typeface="+mn-ea"/>
                <a:cs typeface="+mn-cs"/>
                <a:sym typeface="Wingdings" panose="05000000000000000000" pitchFamily="2" charset="2"/>
              </a:rPr>
              <a:t></a:t>
            </a:r>
            <a:endParaRPr lang="en-NL"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Let’s take a step back to see what is changing in our world. Can anybody give me an example of changing consumer behavior within internet or video? (…) Yes, VOD, Multiscreen, IOT, IPTV. These are all examples of changing consumer behavior, while demanding more from the operators. If we translate that into numbers we’re looking at the following: </a:t>
            </a:r>
            <a:endParaRPr lang="en-NL" dirty="0"/>
          </a:p>
        </p:txBody>
      </p:sp>
      <p:sp>
        <p:nvSpPr>
          <p:cNvPr id="4" name="Slide Number Placeholder 3"/>
          <p:cNvSpPr>
            <a:spLocks noGrp="1"/>
          </p:cNvSpPr>
          <p:nvPr>
            <p:ph type="sldNum" sz="quarter" idx="5"/>
          </p:nvPr>
        </p:nvSpPr>
        <p:spPr/>
        <p:txBody>
          <a:bodyPr/>
          <a:lstStyle/>
          <a:p>
            <a:fld id="{F6528B0F-B1BC-4C8F-A214-D5884FBD4B74}" type="slidenum">
              <a:rPr lang="en-US" smtClean="0"/>
              <a:t>3</a:t>
            </a:fld>
            <a:endParaRPr lang="en-US"/>
          </a:p>
        </p:txBody>
      </p:sp>
    </p:spTree>
    <p:extLst>
      <p:ext uri="{BB962C8B-B14F-4D97-AF65-F5344CB8AC3E}">
        <p14:creationId xmlns:p14="http://schemas.microsoft.com/office/powerpoint/2010/main" val="335866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shows that in only 18 months from now 63% of all internet traffic will be over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 The internet)</a:t>
            </a:r>
            <a:endParaRPr lang="en-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6528B0F-B1BC-4C8F-A214-D5884FBD4B74}" type="slidenum">
              <a:rPr lang="en-US" smtClean="0"/>
              <a:t>4</a:t>
            </a:fld>
            <a:endParaRPr lang="en-US"/>
          </a:p>
        </p:txBody>
      </p:sp>
    </p:spTree>
    <p:extLst>
      <p:ext uri="{BB962C8B-B14F-4D97-AF65-F5344CB8AC3E}">
        <p14:creationId xmlns:p14="http://schemas.microsoft.com/office/powerpoint/2010/main" val="135641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that same period video will be responsible for 83% of all internet traffic (The internet = video ). </a:t>
            </a:r>
            <a:endParaRPr lang="en-NL" sz="1200" kern="1200" dirty="0">
              <a:solidFill>
                <a:schemeClr val="tx1"/>
              </a:solidFill>
              <a:effectLst/>
              <a:latin typeface="+mn-lt"/>
              <a:ea typeface="+mn-ea"/>
              <a:cs typeface="+mn-cs"/>
            </a:endParaRPr>
          </a:p>
          <a:p>
            <a:endParaRPr lang="en-US" dirty="0"/>
          </a:p>
          <a:p>
            <a:pPr lvl="0"/>
            <a:r>
              <a:rPr lang="en-US" sz="1200" kern="1200" dirty="0">
                <a:solidFill>
                  <a:schemeClr val="tx1"/>
                </a:solidFill>
                <a:effectLst/>
                <a:latin typeface="+mn-lt"/>
                <a:ea typeface="+mn-ea"/>
                <a:cs typeface="+mn-cs"/>
              </a:rPr>
              <a:t>Now who can tell me how many devices are connected to in-home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in an average household?</a:t>
            </a:r>
            <a:r>
              <a:rPr lang="nl-NL" sz="1200" kern="1200" dirty="0">
                <a:solidFill>
                  <a:schemeClr val="tx1"/>
                </a:solidFill>
                <a:effectLst/>
                <a:latin typeface="+mn-lt"/>
                <a:ea typeface="+mn-ea"/>
                <a:cs typeface="+mn-cs"/>
              </a:rPr>
              <a:t> </a:t>
            </a:r>
            <a:endParaRPr lang="en-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6528B0F-B1BC-4C8F-A214-D5884FBD4B74}" type="slidenum">
              <a:rPr lang="en-US" smtClean="0"/>
              <a:t>5</a:t>
            </a:fld>
            <a:endParaRPr lang="en-US"/>
          </a:p>
        </p:txBody>
      </p:sp>
    </p:spTree>
    <p:extLst>
      <p:ext uri="{BB962C8B-B14F-4D97-AF65-F5344CB8AC3E}">
        <p14:creationId xmlns:p14="http://schemas.microsoft.com/office/powerpoint/2010/main" val="20029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9.1 ( in Europe) and still growing.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has become a basic necessity in our lives, with video at its core. But all these devices are competing for the same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bandwidth, creating congestion.</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creates </a:t>
            </a:r>
            <a:r>
              <a:rPr lang="en-US" sz="1200" b="1" kern="1200" dirty="0">
                <a:solidFill>
                  <a:schemeClr val="tx1"/>
                </a:solidFill>
                <a:effectLst/>
                <a:latin typeface="+mn-lt"/>
                <a:ea typeface="+mn-ea"/>
                <a:cs typeface="+mn-cs"/>
              </a:rPr>
              <a:t>MAJOR</a:t>
            </a:r>
            <a:r>
              <a:rPr lang="en-US" sz="1200" kern="1200" dirty="0">
                <a:solidFill>
                  <a:schemeClr val="tx1"/>
                </a:solidFill>
                <a:effectLst/>
                <a:latin typeface="+mn-lt"/>
                <a:ea typeface="+mn-ea"/>
                <a:cs typeface="+mn-cs"/>
              </a:rPr>
              <a:t> challenges for Operators. Our infrastructures can’t keep up, and unfortunately that is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within our circle of influence</a:t>
            </a:r>
            <a:r>
              <a:rPr lang="nl-NL" sz="1200" kern="1200" dirty="0">
                <a:solidFill>
                  <a:schemeClr val="tx1"/>
                </a:solidFill>
                <a:effectLst/>
                <a:latin typeface="+mn-lt"/>
                <a:ea typeface="+mn-ea"/>
                <a:cs typeface="+mn-cs"/>
              </a:rPr>
              <a:t>.</a:t>
            </a:r>
            <a:endParaRPr lang="en-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6528B0F-B1BC-4C8F-A214-D5884FBD4B74}" type="slidenum">
              <a:rPr lang="en-US" smtClean="0"/>
              <a:t>6</a:t>
            </a:fld>
            <a:endParaRPr lang="en-US"/>
          </a:p>
        </p:txBody>
      </p:sp>
    </p:spTree>
    <p:extLst>
      <p:ext uri="{BB962C8B-B14F-4D97-AF65-F5344CB8AC3E}">
        <p14:creationId xmlns:p14="http://schemas.microsoft.com/office/powerpoint/2010/main" val="2518702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Did you know that 80% Of first line calls are related to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that’s </a:t>
            </a:r>
            <a:r>
              <a:rPr lang="en-US" sz="1200" b="1" kern="1200" dirty="0">
                <a:solidFill>
                  <a:schemeClr val="tx1"/>
                </a:solidFill>
                <a:effectLst/>
                <a:latin typeface="+mn-lt"/>
                <a:ea typeface="+mn-ea"/>
                <a:cs typeface="+mn-cs"/>
              </a:rPr>
              <a:t>HUGE</a:t>
            </a:r>
            <a:r>
              <a:rPr lang="en-US" sz="1200" kern="1200" dirty="0">
                <a:solidFill>
                  <a:schemeClr val="tx1"/>
                </a:solidFill>
                <a:effectLst/>
                <a:latin typeface="+mn-lt"/>
                <a:ea typeface="+mn-ea"/>
                <a:cs typeface="+mn-cs"/>
              </a:rPr>
              <a:t>! And the customers  blames </a:t>
            </a:r>
            <a:r>
              <a:rPr lang="en-US" sz="1200" b="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the operator!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customer domain is currently a big black hole. There are no insights, and problem analysis is  usually done via trial and error.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managed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you can take control of the customer domain and ensure happy customers.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Customers already hold you responsible for in-home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So you have to fix the problem properly and at the same time capitalize on it.</a:t>
            </a:r>
            <a:endParaRPr lang="en-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6528B0F-B1BC-4C8F-A214-D5884FBD4B74}" type="slidenum">
              <a:rPr lang="en-US" smtClean="0"/>
              <a:t>7</a:t>
            </a:fld>
            <a:endParaRPr lang="en-US"/>
          </a:p>
        </p:txBody>
      </p:sp>
    </p:spTree>
    <p:extLst>
      <p:ext uri="{BB962C8B-B14F-4D97-AF65-F5344CB8AC3E}">
        <p14:creationId xmlns:p14="http://schemas.microsoft.com/office/powerpoint/2010/main" val="10300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 is Managed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left you see a traditional setup: 1 single access point, no insights in the customer domain, and lots of red zones. Headaches for everyone including you.</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right you see a managed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setup: several access points creating a Mesh, supplied and managed by the operator; this creates insights, green zones and no more headaches. </a:t>
            </a:r>
          </a:p>
        </p:txBody>
      </p:sp>
      <p:sp>
        <p:nvSpPr>
          <p:cNvPr id="4" name="Slide Number Placeholder 3"/>
          <p:cNvSpPr>
            <a:spLocks noGrp="1"/>
          </p:cNvSpPr>
          <p:nvPr>
            <p:ph type="sldNum" sz="quarter" idx="5"/>
          </p:nvPr>
        </p:nvSpPr>
        <p:spPr/>
        <p:txBody>
          <a:bodyPr/>
          <a:lstStyle/>
          <a:p>
            <a:fld id="{F6528B0F-B1BC-4C8F-A214-D5884FBD4B74}" type="slidenum">
              <a:rPr lang="en-US" smtClean="0"/>
              <a:t>8</a:t>
            </a:fld>
            <a:endParaRPr lang="en-US"/>
          </a:p>
        </p:txBody>
      </p:sp>
    </p:spTree>
    <p:extLst>
      <p:ext uri="{BB962C8B-B14F-4D97-AF65-F5344CB8AC3E}">
        <p14:creationId xmlns:p14="http://schemas.microsoft.com/office/powerpoint/2010/main" val="234408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what a Managed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dashboard looks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creating insights in the customer domain  you will be able to: _ Run </a:t>
            </a:r>
            <a:r>
              <a:rPr lang="en-US" sz="1200" kern="1200" dirty="0" err="1">
                <a:solidFill>
                  <a:schemeClr val="tx1"/>
                </a:solidFill>
                <a:effectLst/>
                <a:latin typeface="+mn-lt"/>
                <a:ea typeface="+mn-ea"/>
                <a:cs typeface="+mn-cs"/>
              </a:rPr>
              <a:t>kpi’s</a:t>
            </a:r>
            <a:r>
              <a:rPr lang="en-US" sz="1200" kern="1200" dirty="0">
                <a:solidFill>
                  <a:schemeClr val="tx1"/>
                </a:solidFill>
                <a:effectLst/>
                <a:latin typeface="+mn-lt"/>
                <a:ea typeface="+mn-ea"/>
                <a:cs typeface="+mn-cs"/>
              </a:rPr>
              <a:t>, evaluate installations, and proactively recognize issues by making data driven decisions… It is your virtual engineer on site.</a:t>
            </a:r>
          </a:p>
        </p:txBody>
      </p:sp>
      <p:sp>
        <p:nvSpPr>
          <p:cNvPr id="4" name="Slide Number Placeholder 3"/>
          <p:cNvSpPr>
            <a:spLocks noGrp="1"/>
          </p:cNvSpPr>
          <p:nvPr>
            <p:ph type="sldNum" sz="quarter" idx="5"/>
          </p:nvPr>
        </p:nvSpPr>
        <p:spPr/>
        <p:txBody>
          <a:bodyPr/>
          <a:lstStyle/>
          <a:p>
            <a:fld id="{F6528B0F-B1BC-4C8F-A214-D5884FBD4B74}" type="slidenum">
              <a:rPr lang="en-US" smtClean="0"/>
              <a:t>9</a:t>
            </a:fld>
            <a:endParaRPr lang="en-US"/>
          </a:p>
        </p:txBody>
      </p:sp>
    </p:spTree>
    <p:extLst>
      <p:ext uri="{BB962C8B-B14F-4D97-AF65-F5344CB8AC3E}">
        <p14:creationId xmlns:p14="http://schemas.microsoft.com/office/powerpoint/2010/main" val="163811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7A8B-A7F9-4909-ACEA-1AE01DDDD952}"/>
              </a:ext>
            </a:extLst>
          </p:cNvPr>
          <p:cNvSpPr>
            <a:spLocks noGrp="1"/>
          </p:cNvSpPr>
          <p:nvPr>
            <p:ph type="ctrTitle" hasCustomPrompt="1"/>
          </p:nvPr>
        </p:nvSpPr>
        <p:spPr>
          <a:xfrm>
            <a:off x="1524000" y="1122362"/>
            <a:ext cx="9144000" cy="4135437"/>
          </a:xfrm>
        </p:spPr>
        <p:txBody>
          <a:bodyPr anchor="ctr">
            <a:noAutofit/>
          </a:bodyPr>
          <a:lstStyle>
            <a:lvl1pPr algn="ctr">
              <a:defRPr sz="6600" b="1">
                <a:latin typeface="Calibri" panose="020F0502020204030204" pitchFamily="34" charset="0"/>
                <a:cs typeface="Calibri" panose="020F0502020204030204" pitchFamily="34" charset="0"/>
              </a:defRPr>
            </a:lvl1pPr>
          </a:lstStyle>
          <a:p>
            <a:r>
              <a:rPr lang="en-US" dirty="0"/>
              <a:t>CLICK TO EDIT MASTER TITLE STYLE</a:t>
            </a:r>
            <a:endParaRPr lang="en-NL" dirty="0"/>
          </a:p>
        </p:txBody>
      </p:sp>
      <p:sp>
        <p:nvSpPr>
          <p:cNvPr id="4" name="Text Placeholder 9">
            <a:extLst>
              <a:ext uri="{FF2B5EF4-FFF2-40B4-BE49-F238E27FC236}">
                <a16:creationId xmlns:a16="http://schemas.microsoft.com/office/drawing/2014/main" id="{1D8B6ABC-192D-470B-A66D-0405B16386EC}"/>
              </a:ext>
            </a:extLst>
          </p:cNvPr>
          <p:cNvSpPr>
            <a:spLocks noGrp="1"/>
          </p:cNvSpPr>
          <p:nvPr>
            <p:ph type="body" sz="quarter" idx="10" hasCustomPrompt="1"/>
          </p:nvPr>
        </p:nvSpPr>
        <p:spPr>
          <a:xfrm>
            <a:off x="161925" y="6267450"/>
            <a:ext cx="9818416" cy="590549"/>
          </a:xfrm>
        </p:spPr>
        <p:txBody>
          <a:bodyPr anchor="ctr"/>
          <a:lstStyle>
            <a:lvl1pPr marL="0" indent="0">
              <a:buNone/>
              <a:defRPr b="1">
                <a:solidFill>
                  <a:schemeClr val="bg1"/>
                </a:solidFill>
                <a:latin typeface="Calibri" panose="020F0502020204030204" pitchFamily="34" charset="0"/>
                <a:cs typeface="Calibri" panose="020F0502020204030204" pitchFamily="34" charset="0"/>
              </a:defRPr>
            </a:lvl1pPr>
          </a:lstStyle>
          <a:p>
            <a:pPr lvl="0"/>
            <a:r>
              <a:rPr lang="en-US" dirty="0"/>
              <a:t>EDIT MASTER TEXT STYLES</a:t>
            </a:r>
            <a:endParaRPr lang="en-NL" dirty="0"/>
          </a:p>
        </p:txBody>
      </p:sp>
    </p:spTree>
    <p:extLst>
      <p:ext uri="{BB962C8B-B14F-4D97-AF65-F5344CB8AC3E}">
        <p14:creationId xmlns:p14="http://schemas.microsoft.com/office/powerpoint/2010/main" val="186325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C2EF-C01D-4D52-8174-B2827CE976D4}"/>
              </a:ext>
            </a:extLst>
          </p:cNvPr>
          <p:cNvSpPr>
            <a:spLocks noGrp="1"/>
          </p:cNvSpPr>
          <p:nvPr>
            <p:ph type="title" hasCustomPrompt="1"/>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NL" dirty="0"/>
          </a:p>
        </p:txBody>
      </p:sp>
      <p:sp>
        <p:nvSpPr>
          <p:cNvPr id="3" name="Text Placeholder 2">
            <a:extLst>
              <a:ext uri="{FF2B5EF4-FFF2-40B4-BE49-F238E27FC236}">
                <a16:creationId xmlns:a16="http://schemas.microsoft.com/office/drawing/2014/main" id="{FFCCF3BD-6166-4BC3-A563-670220F441C8}"/>
              </a:ext>
            </a:extLst>
          </p:cNvPr>
          <p:cNvSpPr>
            <a:spLocks noGrp="1"/>
          </p:cNvSpPr>
          <p:nvPr>
            <p:ph type="body" idx="1"/>
          </p:nvPr>
        </p:nvSpPr>
        <p:spPr>
          <a:xfrm>
            <a:off x="839788" y="1681163"/>
            <a:ext cx="5157787" cy="823912"/>
          </a:xfrm>
        </p:spPr>
        <p:txBody>
          <a:bodyPr anchor="b">
            <a:noAutofit/>
          </a:bodyPr>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AC3771-1FFD-4241-8C32-41AF4C072E38}"/>
              </a:ext>
            </a:extLst>
          </p:cNvPr>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
        <p:nvSpPr>
          <p:cNvPr id="5" name="Text Placeholder 4">
            <a:extLst>
              <a:ext uri="{FF2B5EF4-FFF2-40B4-BE49-F238E27FC236}">
                <a16:creationId xmlns:a16="http://schemas.microsoft.com/office/drawing/2014/main" id="{A15850EE-5E81-422C-A83C-FDEC3383E138}"/>
              </a:ext>
            </a:extLst>
          </p:cNvPr>
          <p:cNvSpPr>
            <a:spLocks noGrp="1"/>
          </p:cNvSpPr>
          <p:nvPr>
            <p:ph type="body" sz="quarter" idx="3"/>
          </p:nvPr>
        </p:nvSpPr>
        <p:spPr>
          <a:xfrm>
            <a:off x="6172200" y="1681163"/>
            <a:ext cx="5183188" cy="823912"/>
          </a:xfrm>
        </p:spPr>
        <p:txBody>
          <a:bodyPr anchor="b">
            <a:noAutofit/>
          </a:bodyPr>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A58798-6CE4-42C3-BC88-CEA0EE7238D6}"/>
              </a:ext>
            </a:extLst>
          </p:cNvPr>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
        <p:nvSpPr>
          <p:cNvPr id="8" name="Text Placeholder 9">
            <a:extLst>
              <a:ext uri="{FF2B5EF4-FFF2-40B4-BE49-F238E27FC236}">
                <a16:creationId xmlns:a16="http://schemas.microsoft.com/office/drawing/2014/main" id="{DB8E7E2B-F7E1-430E-B3D5-57A3E76BC1FC}"/>
              </a:ext>
            </a:extLst>
          </p:cNvPr>
          <p:cNvSpPr>
            <a:spLocks noGrp="1"/>
          </p:cNvSpPr>
          <p:nvPr>
            <p:ph type="body" sz="quarter" idx="10" hasCustomPrompt="1"/>
          </p:nvPr>
        </p:nvSpPr>
        <p:spPr>
          <a:xfrm>
            <a:off x="161925" y="6267450"/>
            <a:ext cx="9818416" cy="590549"/>
          </a:xfrm>
        </p:spPr>
        <p:txBody>
          <a:bodyPr anchor="ctr"/>
          <a:lstStyle>
            <a:lvl1pPr marL="0" indent="0">
              <a:buNone/>
              <a:defRPr b="1">
                <a:solidFill>
                  <a:schemeClr val="bg1"/>
                </a:solidFill>
                <a:latin typeface="Calibri" panose="020F0502020204030204" pitchFamily="34" charset="0"/>
                <a:cs typeface="Calibri" panose="020F0502020204030204" pitchFamily="34" charset="0"/>
              </a:defRPr>
            </a:lvl1pPr>
          </a:lstStyle>
          <a:p>
            <a:pPr lvl="0"/>
            <a:r>
              <a:rPr lang="en-US" dirty="0"/>
              <a:t>EDIT MASTER TEXT STYLES</a:t>
            </a:r>
            <a:endParaRPr lang="en-NL" dirty="0"/>
          </a:p>
        </p:txBody>
      </p:sp>
    </p:spTree>
    <p:extLst>
      <p:ext uri="{BB962C8B-B14F-4D97-AF65-F5344CB8AC3E}">
        <p14:creationId xmlns:p14="http://schemas.microsoft.com/office/powerpoint/2010/main" val="443286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C3A6A-12B2-46F5-9391-783660C693CE}"/>
              </a:ext>
            </a:extLst>
          </p:cNvPr>
          <p:cNvSpPr>
            <a:spLocks noGrp="1"/>
          </p:cNvSpPr>
          <p:nvPr>
            <p:ph type="title" hasCustomPrompt="1"/>
          </p:nvPr>
        </p:nvSpPr>
        <p:spPr>
          <a:xfrm>
            <a:off x="839788" y="457200"/>
            <a:ext cx="3932237" cy="2085974"/>
          </a:xfrm>
        </p:spPr>
        <p:txBody>
          <a:bodyPr anchor="t">
            <a:noAutofit/>
          </a:bodyPr>
          <a:lstStyle>
            <a:lvl1pPr>
              <a:defRPr sz="4400">
                <a:latin typeface="Calibri" panose="020F0502020204030204" pitchFamily="34" charset="0"/>
                <a:cs typeface="Calibri" panose="020F0502020204030204" pitchFamily="34" charset="0"/>
              </a:defRPr>
            </a:lvl1pPr>
          </a:lstStyle>
          <a:p>
            <a:r>
              <a:rPr lang="en-US" dirty="0"/>
              <a:t>CLICK TO EDIT MASTER TITLE STYLE</a:t>
            </a:r>
            <a:endParaRPr lang="en-NL" dirty="0"/>
          </a:p>
        </p:txBody>
      </p:sp>
      <p:sp>
        <p:nvSpPr>
          <p:cNvPr id="3" name="Content Placeholder 2">
            <a:extLst>
              <a:ext uri="{FF2B5EF4-FFF2-40B4-BE49-F238E27FC236}">
                <a16:creationId xmlns:a16="http://schemas.microsoft.com/office/drawing/2014/main" id="{84AA59A1-2E90-45ED-B9C4-C9E644649BBE}"/>
              </a:ext>
            </a:extLst>
          </p:cNvPr>
          <p:cNvSpPr>
            <a:spLocks noGrp="1"/>
          </p:cNvSpPr>
          <p:nvPr>
            <p:ph idx="1"/>
          </p:nvPr>
        </p:nvSpPr>
        <p:spPr>
          <a:xfrm>
            <a:off x="5183188" y="457201"/>
            <a:ext cx="6172200" cy="5403850"/>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
        <p:nvSpPr>
          <p:cNvPr id="4" name="Text Placeholder 3">
            <a:extLst>
              <a:ext uri="{FF2B5EF4-FFF2-40B4-BE49-F238E27FC236}">
                <a16:creationId xmlns:a16="http://schemas.microsoft.com/office/drawing/2014/main" id="{2E912D4A-0A04-4675-92ED-3E0ABD29C930}"/>
              </a:ext>
            </a:extLst>
          </p:cNvPr>
          <p:cNvSpPr>
            <a:spLocks noGrp="1"/>
          </p:cNvSpPr>
          <p:nvPr>
            <p:ph type="body" sz="half" idx="2"/>
          </p:nvPr>
        </p:nvSpPr>
        <p:spPr>
          <a:xfrm>
            <a:off x="839788" y="2543174"/>
            <a:ext cx="3932237" cy="3325813"/>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Text Placeholder 9">
            <a:extLst>
              <a:ext uri="{FF2B5EF4-FFF2-40B4-BE49-F238E27FC236}">
                <a16:creationId xmlns:a16="http://schemas.microsoft.com/office/drawing/2014/main" id="{4453B545-86D3-41AD-978D-CE86B33802DE}"/>
              </a:ext>
            </a:extLst>
          </p:cNvPr>
          <p:cNvSpPr>
            <a:spLocks noGrp="1"/>
          </p:cNvSpPr>
          <p:nvPr>
            <p:ph type="body" sz="quarter" idx="10" hasCustomPrompt="1"/>
          </p:nvPr>
        </p:nvSpPr>
        <p:spPr>
          <a:xfrm>
            <a:off x="161925" y="6267450"/>
            <a:ext cx="9818416" cy="590549"/>
          </a:xfrm>
        </p:spPr>
        <p:txBody>
          <a:bodyPr anchor="ctr"/>
          <a:lstStyle>
            <a:lvl1pPr marL="0" indent="0">
              <a:buNone/>
              <a:defRPr b="1">
                <a:solidFill>
                  <a:schemeClr val="bg1"/>
                </a:solidFill>
                <a:latin typeface="Calibri" panose="020F0502020204030204" pitchFamily="34" charset="0"/>
                <a:cs typeface="Calibri" panose="020F0502020204030204" pitchFamily="34" charset="0"/>
              </a:defRPr>
            </a:lvl1pPr>
          </a:lstStyle>
          <a:p>
            <a:pPr lvl="0"/>
            <a:r>
              <a:rPr lang="en-US" dirty="0"/>
              <a:t>EDIT MASTER TEXT STYLES</a:t>
            </a:r>
            <a:endParaRPr lang="en-NL" dirty="0"/>
          </a:p>
        </p:txBody>
      </p:sp>
    </p:spTree>
    <p:extLst>
      <p:ext uri="{BB962C8B-B14F-4D97-AF65-F5344CB8AC3E}">
        <p14:creationId xmlns:p14="http://schemas.microsoft.com/office/powerpoint/2010/main" val="2557960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973F09-188A-470D-BCA8-E252C9AFD965}"/>
              </a:ext>
            </a:extLst>
          </p:cNvPr>
          <p:cNvSpPr/>
          <p:nvPr userDrawn="1"/>
        </p:nvSpPr>
        <p:spPr>
          <a:xfrm>
            <a:off x="4048125" y="1"/>
            <a:ext cx="8143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F73EEDF1-3BB3-43AE-B515-0A48F102FA41}"/>
              </a:ext>
            </a:extLst>
          </p:cNvPr>
          <p:cNvSpPr>
            <a:spLocks noGrp="1"/>
          </p:cNvSpPr>
          <p:nvPr>
            <p:ph type="title" hasCustomPrompt="1"/>
          </p:nvPr>
        </p:nvSpPr>
        <p:spPr>
          <a:xfrm>
            <a:off x="4610100" y="365125"/>
            <a:ext cx="67437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NL" dirty="0"/>
          </a:p>
        </p:txBody>
      </p:sp>
      <p:sp>
        <p:nvSpPr>
          <p:cNvPr id="6" name="Text Placeholder 5">
            <a:extLst>
              <a:ext uri="{FF2B5EF4-FFF2-40B4-BE49-F238E27FC236}">
                <a16:creationId xmlns:a16="http://schemas.microsoft.com/office/drawing/2014/main" id="{FED0A687-70E5-4B29-8103-95480D9ED68B}"/>
              </a:ext>
            </a:extLst>
          </p:cNvPr>
          <p:cNvSpPr>
            <a:spLocks noGrp="1"/>
          </p:cNvSpPr>
          <p:nvPr>
            <p:ph type="body" sz="quarter" idx="11"/>
          </p:nvPr>
        </p:nvSpPr>
        <p:spPr>
          <a:xfrm>
            <a:off x="4610100" y="1971675"/>
            <a:ext cx="6743700" cy="4067175"/>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
        <p:nvSpPr>
          <p:cNvPr id="7" name="Rectangle 6">
            <a:extLst>
              <a:ext uri="{FF2B5EF4-FFF2-40B4-BE49-F238E27FC236}">
                <a16:creationId xmlns:a16="http://schemas.microsoft.com/office/drawing/2014/main" id="{9BB8FED1-82D1-4153-86F7-76D64C94FF11}"/>
              </a:ext>
            </a:extLst>
          </p:cNvPr>
          <p:cNvSpPr/>
          <p:nvPr userDrawn="1"/>
        </p:nvSpPr>
        <p:spPr>
          <a:xfrm>
            <a:off x="0" y="0"/>
            <a:ext cx="4048125" cy="6858000"/>
          </a:xfrm>
          <a:prstGeom prst="rect">
            <a:avLst/>
          </a:prstGeom>
          <a:solidFill>
            <a:srgbClr val="1F2B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41B6B3F-CD00-4890-87BB-4CC01BEA1E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1275" y="6345010"/>
            <a:ext cx="1809750" cy="427265"/>
          </a:xfrm>
          <a:prstGeom prst="rect">
            <a:avLst/>
          </a:prstGeom>
        </p:spPr>
      </p:pic>
      <p:sp>
        <p:nvSpPr>
          <p:cNvPr id="14" name="Text Placeholder 13">
            <a:extLst>
              <a:ext uri="{FF2B5EF4-FFF2-40B4-BE49-F238E27FC236}">
                <a16:creationId xmlns:a16="http://schemas.microsoft.com/office/drawing/2014/main" id="{64412BBD-89BF-4346-B56E-A9697173A58E}"/>
              </a:ext>
            </a:extLst>
          </p:cNvPr>
          <p:cNvSpPr>
            <a:spLocks noGrp="1"/>
          </p:cNvSpPr>
          <p:nvPr>
            <p:ph type="body" sz="quarter" idx="12"/>
          </p:nvPr>
        </p:nvSpPr>
        <p:spPr>
          <a:xfrm>
            <a:off x="519112" y="365125"/>
            <a:ext cx="3009900" cy="5673725"/>
          </a:xfrm>
        </p:spPr>
        <p:txBody>
          <a:bodyPr/>
          <a:lstStyle>
            <a:lvl1pPr>
              <a:defRPr>
                <a:solidFill>
                  <a:schemeClr val="bg1"/>
                </a:solidFill>
                <a:latin typeface="Calibri" panose="020F0502020204030204" pitchFamily="34" charset="0"/>
                <a:cs typeface="Calibri" panose="020F0502020204030204" pitchFamily="34" charset="0"/>
              </a:defRPr>
            </a:lvl1pPr>
            <a:lvl2pPr>
              <a:defRPr>
                <a:solidFill>
                  <a:schemeClr val="bg1"/>
                </a:solidFill>
                <a:latin typeface="Calibri" panose="020F0502020204030204" pitchFamily="34" charset="0"/>
                <a:cs typeface="Calibri" panose="020F0502020204030204" pitchFamily="34" charset="0"/>
              </a:defRPr>
            </a:lvl2pPr>
            <a:lvl3pPr>
              <a:defRPr>
                <a:solidFill>
                  <a:schemeClr val="bg1"/>
                </a:solidFill>
                <a:latin typeface="Calibri" panose="020F0502020204030204" pitchFamily="34" charset="0"/>
                <a:cs typeface="Calibri" panose="020F0502020204030204" pitchFamily="34" charset="0"/>
              </a:defRPr>
            </a:lvl3pPr>
            <a:lvl4pPr>
              <a:defRPr>
                <a:solidFill>
                  <a:schemeClr val="bg1"/>
                </a:solidFill>
                <a:latin typeface="Calibri" panose="020F0502020204030204" pitchFamily="34" charset="0"/>
                <a:cs typeface="Calibri" panose="020F0502020204030204" pitchFamily="34" charset="0"/>
              </a:defRPr>
            </a:lvl4pPr>
            <a:lvl5pPr>
              <a:defRPr>
                <a:solidFill>
                  <a:schemeClr val="bg1"/>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Tree>
    <p:extLst>
      <p:ext uri="{BB962C8B-B14F-4D97-AF65-F5344CB8AC3E}">
        <p14:creationId xmlns:p14="http://schemas.microsoft.com/office/powerpoint/2010/main" val="775936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19610F-6E4B-43D4-B3CE-FA1CE39100D6}"/>
              </a:ext>
            </a:extLst>
          </p:cNvPr>
          <p:cNvSpPr/>
          <p:nvPr userDrawn="1"/>
        </p:nvSpPr>
        <p:spPr>
          <a:xfrm>
            <a:off x="4048125" y="1"/>
            <a:ext cx="8143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934F5BEE-D410-4100-A7D0-B13285832ED8}"/>
              </a:ext>
            </a:extLst>
          </p:cNvPr>
          <p:cNvSpPr>
            <a:spLocks noGrp="1"/>
          </p:cNvSpPr>
          <p:nvPr>
            <p:ph type="title" hasCustomPrompt="1"/>
          </p:nvPr>
        </p:nvSpPr>
        <p:spPr>
          <a:xfrm>
            <a:off x="457200" y="365125"/>
            <a:ext cx="310515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a:t>
            </a:r>
            <a:r>
              <a:rPr lang="en-US" dirty="0" err="1"/>
              <a:t>ttle</a:t>
            </a:r>
            <a:r>
              <a:rPr lang="en-US" dirty="0"/>
              <a:t> style</a:t>
            </a:r>
            <a:endParaRPr lang="en-NL" dirty="0"/>
          </a:p>
        </p:txBody>
      </p:sp>
      <p:sp>
        <p:nvSpPr>
          <p:cNvPr id="4" name="Rectangle 3">
            <a:extLst>
              <a:ext uri="{FF2B5EF4-FFF2-40B4-BE49-F238E27FC236}">
                <a16:creationId xmlns:a16="http://schemas.microsoft.com/office/drawing/2014/main" id="{737970E3-0386-4A5D-803B-3D87D68C92F0}"/>
              </a:ext>
            </a:extLst>
          </p:cNvPr>
          <p:cNvSpPr/>
          <p:nvPr userDrawn="1"/>
        </p:nvSpPr>
        <p:spPr>
          <a:xfrm>
            <a:off x="0" y="0"/>
            <a:ext cx="4048125" cy="6858000"/>
          </a:xfrm>
          <a:prstGeom prst="rect">
            <a:avLst/>
          </a:prstGeom>
          <a:solidFill>
            <a:srgbClr val="1F2B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DADE18B-BC1A-42DB-88F6-B70400813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1275" y="6345010"/>
            <a:ext cx="1809750" cy="427265"/>
          </a:xfrm>
          <a:prstGeom prst="rect">
            <a:avLst/>
          </a:prstGeom>
        </p:spPr>
      </p:pic>
      <p:sp>
        <p:nvSpPr>
          <p:cNvPr id="9" name="Text Placeholder 13">
            <a:extLst>
              <a:ext uri="{FF2B5EF4-FFF2-40B4-BE49-F238E27FC236}">
                <a16:creationId xmlns:a16="http://schemas.microsoft.com/office/drawing/2014/main" id="{6F980F8C-D9F0-464B-92D6-B9B35C710B07}"/>
              </a:ext>
            </a:extLst>
          </p:cNvPr>
          <p:cNvSpPr>
            <a:spLocks noGrp="1"/>
          </p:cNvSpPr>
          <p:nvPr>
            <p:ph type="body" sz="quarter" idx="12"/>
          </p:nvPr>
        </p:nvSpPr>
        <p:spPr>
          <a:xfrm>
            <a:off x="519112" y="365125"/>
            <a:ext cx="3009900" cy="5673725"/>
          </a:xfrm>
        </p:spPr>
        <p:txBody>
          <a:bodyPr/>
          <a:lstStyle>
            <a:lvl1pPr>
              <a:defRPr>
                <a:solidFill>
                  <a:schemeClr val="bg1"/>
                </a:solidFill>
                <a:latin typeface="Calibri" panose="020F0502020204030204" pitchFamily="34" charset="0"/>
                <a:cs typeface="Calibri" panose="020F0502020204030204" pitchFamily="34" charset="0"/>
              </a:defRPr>
            </a:lvl1pPr>
            <a:lvl2pPr>
              <a:defRPr>
                <a:solidFill>
                  <a:schemeClr val="bg1"/>
                </a:solidFill>
                <a:latin typeface="Calibri" panose="020F0502020204030204" pitchFamily="34" charset="0"/>
                <a:cs typeface="Calibri" panose="020F0502020204030204" pitchFamily="34" charset="0"/>
              </a:defRPr>
            </a:lvl2pPr>
            <a:lvl3pPr>
              <a:defRPr>
                <a:solidFill>
                  <a:schemeClr val="bg1"/>
                </a:solidFill>
                <a:latin typeface="Calibri" panose="020F0502020204030204" pitchFamily="34" charset="0"/>
                <a:cs typeface="Calibri" panose="020F0502020204030204" pitchFamily="34" charset="0"/>
              </a:defRPr>
            </a:lvl3pPr>
            <a:lvl4pPr>
              <a:defRPr>
                <a:solidFill>
                  <a:schemeClr val="bg1"/>
                </a:solidFill>
                <a:latin typeface="Calibri" panose="020F0502020204030204" pitchFamily="34" charset="0"/>
                <a:cs typeface="Calibri" panose="020F0502020204030204" pitchFamily="34" charset="0"/>
              </a:defRPr>
            </a:lvl4pPr>
            <a:lvl5pPr>
              <a:defRPr>
                <a:solidFill>
                  <a:schemeClr val="bg1"/>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
        <p:nvSpPr>
          <p:cNvPr id="13" name="Text Placeholder 5">
            <a:extLst>
              <a:ext uri="{FF2B5EF4-FFF2-40B4-BE49-F238E27FC236}">
                <a16:creationId xmlns:a16="http://schemas.microsoft.com/office/drawing/2014/main" id="{E9EE46FA-5D94-4A16-B894-73E8E59B144C}"/>
              </a:ext>
            </a:extLst>
          </p:cNvPr>
          <p:cNvSpPr>
            <a:spLocks noGrp="1"/>
          </p:cNvSpPr>
          <p:nvPr>
            <p:ph type="body" sz="quarter" idx="11"/>
          </p:nvPr>
        </p:nvSpPr>
        <p:spPr>
          <a:xfrm>
            <a:off x="4610100" y="365125"/>
            <a:ext cx="6743700" cy="5673725"/>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Tree>
    <p:extLst>
      <p:ext uri="{BB962C8B-B14F-4D97-AF65-F5344CB8AC3E}">
        <p14:creationId xmlns:p14="http://schemas.microsoft.com/office/powerpoint/2010/main" val="13107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7A8B-A7F9-4909-ACEA-1AE01DDDD952}"/>
              </a:ext>
            </a:extLst>
          </p:cNvPr>
          <p:cNvSpPr>
            <a:spLocks noGrp="1"/>
          </p:cNvSpPr>
          <p:nvPr>
            <p:ph type="ctrTitle" hasCustomPrompt="1"/>
          </p:nvPr>
        </p:nvSpPr>
        <p:spPr>
          <a:xfrm>
            <a:off x="1524000" y="1122363"/>
            <a:ext cx="9144000" cy="2387600"/>
          </a:xfrm>
        </p:spPr>
        <p:txBody>
          <a:bodyPr anchor="ctr" anchorCtr="0">
            <a:noAutofit/>
          </a:bodyPr>
          <a:lstStyle>
            <a:lvl1pPr algn="l">
              <a:defRPr sz="6600">
                <a:latin typeface="Calibri" panose="020F0502020204030204" pitchFamily="34" charset="0"/>
                <a:cs typeface="Calibri" panose="020F0502020204030204" pitchFamily="34" charset="0"/>
              </a:defRPr>
            </a:lvl1pPr>
          </a:lstStyle>
          <a:p>
            <a:r>
              <a:rPr lang="en-US" dirty="0"/>
              <a:t>CLICK TO EDIT MASTER TITLE STYLE</a:t>
            </a:r>
            <a:endParaRPr lang="en-NL" dirty="0"/>
          </a:p>
        </p:txBody>
      </p:sp>
      <p:sp>
        <p:nvSpPr>
          <p:cNvPr id="3" name="Subtitle 2">
            <a:extLst>
              <a:ext uri="{FF2B5EF4-FFF2-40B4-BE49-F238E27FC236}">
                <a16:creationId xmlns:a16="http://schemas.microsoft.com/office/drawing/2014/main" id="{2F20788C-D3A8-482B-8424-B09CE0F42EC7}"/>
              </a:ext>
            </a:extLst>
          </p:cNvPr>
          <p:cNvSpPr>
            <a:spLocks noGrp="1"/>
          </p:cNvSpPr>
          <p:nvPr>
            <p:ph type="subTitle" idx="1"/>
          </p:nvPr>
        </p:nvSpPr>
        <p:spPr>
          <a:xfrm>
            <a:off x="1524000" y="3602038"/>
            <a:ext cx="9144000" cy="1655762"/>
          </a:xfrm>
        </p:spPr>
        <p:txBody>
          <a:bodyPr>
            <a:noAutofit/>
          </a:bodyPr>
          <a:lstStyle>
            <a:lvl1pPr marL="0" indent="0" algn="l">
              <a:buNone/>
              <a:defRPr sz="36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dirty="0"/>
          </a:p>
        </p:txBody>
      </p:sp>
      <p:sp>
        <p:nvSpPr>
          <p:cNvPr id="5" name="Text Placeholder 9">
            <a:extLst>
              <a:ext uri="{FF2B5EF4-FFF2-40B4-BE49-F238E27FC236}">
                <a16:creationId xmlns:a16="http://schemas.microsoft.com/office/drawing/2014/main" id="{1EA52AE9-18BB-465E-B8A2-20FE38892381}"/>
              </a:ext>
            </a:extLst>
          </p:cNvPr>
          <p:cNvSpPr>
            <a:spLocks noGrp="1"/>
          </p:cNvSpPr>
          <p:nvPr>
            <p:ph type="body" sz="quarter" idx="10" hasCustomPrompt="1"/>
          </p:nvPr>
        </p:nvSpPr>
        <p:spPr>
          <a:xfrm>
            <a:off x="161925" y="6267450"/>
            <a:ext cx="9818416" cy="590549"/>
          </a:xfrm>
        </p:spPr>
        <p:txBody>
          <a:bodyPr anchor="ctr"/>
          <a:lstStyle>
            <a:lvl1pPr marL="0" indent="0">
              <a:buNone/>
              <a:defRPr b="1">
                <a:solidFill>
                  <a:schemeClr val="bg1"/>
                </a:solidFill>
                <a:latin typeface="Calibri" panose="020F0502020204030204" pitchFamily="34" charset="0"/>
                <a:cs typeface="Calibri" panose="020F0502020204030204" pitchFamily="34" charset="0"/>
              </a:defRPr>
            </a:lvl1pPr>
          </a:lstStyle>
          <a:p>
            <a:pPr lvl="0"/>
            <a:r>
              <a:rPr lang="en-US" dirty="0"/>
              <a:t>EDIT MASTER TEXT STYLES</a:t>
            </a:r>
            <a:endParaRPr lang="en-NL" dirty="0"/>
          </a:p>
        </p:txBody>
      </p:sp>
    </p:spTree>
    <p:extLst>
      <p:ext uri="{BB962C8B-B14F-4D97-AF65-F5344CB8AC3E}">
        <p14:creationId xmlns:p14="http://schemas.microsoft.com/office/powerpoint/2010/main" val="223825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BF9B4-7311-4C5B-95A2-67926A414898}"/>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NL" dirty="0"/>
          </a:p>
        </p:txBody>
      </p:sp>
      <p:sp>
        <p:nvSpPr>
          <p:cNvPr id="4" name="Text Placeholder 3">
            <a:extLst>
              <a:ext uri="{FF2B5EF4-FFF2-40B4-BE49-F238E27FC236}">
                <a16:creationId xmlns:a16="http://schemas.microsoft.com/office/drawing/2014/main" id="{54279E37-DBD0-41AF-A5D0-36D75D7EC45E}"/>
              </a:ext>
            </a:extLst>
          </p:cNvPr>
          <p:cNvSpPr>
            <a:spLocks noGrp="1"/>
          </p:cNvSpPr>
          <p:nvPr>
            <p:ph type="body" sz="quarter" idx="10"/>
          </p:nvPr>
        </p:nvSpPr>
        <p:spPr>
          <a:xfrm>
            <a:off x="838200" y="1781175"/>
            <a:ext cx="10515600" cy="4391025"/>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
        <p:nvSpPr>
          <p:cNvPr id="6" name="Text Placeholder 9">
            <a:extLst>
              <a:ext uri="{FF2B5EF4-FFF2-40B4-BE49-F238E27FC236}">
                <a16:creationId xmlns:a16="http://schemas.microsoft.com/office/drawing/2014/main" id="{077913B2-15D4-4E1A-A4BC-D55AE50180E3}"/>
              </a:ext>
            </a:extLst>
          </p:cNvPr>
          <p:cNvSpPr>
            <a:spLocks noGrp="1"/>
          </p:cNvSpPr>
          <p:nvPr>
            <p:ph type="body" sz="quarter" idx="11" hasCustomPrompt="1"/>
          </p:nvPr>
        </p:nvSpPr>
        <p:spPr>
          <a:xfrm>
            <a:off x="161925" y="6267450"/>
            <a:ext cx="9818416" cy="590549"/>
          </a:xfrm>
        </p:spPr>
        <p:txBody>
          <a:bodyPr anchor="ctr"/>
          <a:lstStyle>
            <a:lvl1pPr marL="0" indent="0">
              <a:buNone/>
              <a:defRPr b="1">
                <a:solidFill>
                  <a:schemeClr val="bg1"/>
                </a:solidFill>
                <a:latin typeface="Calibri" panose="020F0502020204030204" pitchFamily="34" charset="0"/>
                <a:cs typeface="Calibri" panose="020F0502020204030204" pitchFamily="34" charset="0"/>
              </a:defRPr>
            </a:lvl1pPr>
          </a:lstStyle>
          <a:p>
            <a:pPr lvl="0"/>
            <a:r>
              <a:rPr lang="en-US" dirty="0"/>
              <a:t>EDIT MASTER TEXT STYLES</a:t>
            </a:r>
            <a:endParaRPr lang="en-NL" dirty="0"/>
          </a:p>
        </p:txBody>
      </p:sp>
    </p:spTree>
    <p:extLst>
      <p:ext uri="{BB962C8B-B14F-4D97-AF65-F5344CB8AC3E}">
        <p14:creationId xmlns:p14="http://schemas.microsoft.com/office/powerpoint/2010/main" val="201152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759167-8FC8-44CC-BEFF-2257F54B1312}"/>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079DE6-3482-437E-ADA1-168DFDDBC5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1275" y="6345010"/>
            <a:ext cx="1809750" cy="427265"/>
          </a:xfrm>
          <a:prstGeom prst="rect">
            <a:avLst/>
          </a:prstGeom>
        </p:spPr>
      </p:pic>
      <p:sp>
        <p:nvSpPr>
          <p:cNvPr id="2" name="Title 1">
            <a:extLst>
              <a:ext uri="{FF2B5EF4-FFF2-40B4-BE49-F238E27FC236}">
                <a16:creationId xmlns:a16="http://schemas.microsoft.com/office/drawing/2014/main" id="{D6CBF9B4-7311-4C5B-95A2-67926A414898}"/>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NL" dirty="0"/>
          </a:p>
        </p:txBody>
      </p:sp>
      <p:sp>
        <p:nvSpPr>
          <p:cNvPr id="6" name="Text Placeholder 3">
            <a:extLst>
              <a:ext uri="{FF2B5EF4-FFF2-40B4-BE49-F238E27FC236}">
                <a16:creationId xmlns:a16="http://schemas.microsoft.com/office/drawing/2014/main" id="{79802A4B-0350-4CFC-9FE4-B021D7DA2242}"/>
              </a:ext>
            </a:extLst>
          </p:cNvPr>
          <p:cNvSpPr>
            <a:spLocks noGrp="1"/>
          </p:cNvSpPr>
          <p:nvPr>
            <p:ph type="body" sz="quarter" idx="10"/>
          </p:nvPr>
        </p:nvSpPr>
        <p:spPr>
          <a:xfrm>
            <a:off x="838200" y="1781175"/>
            <a:ext cx="10515600" cy="4352925"/>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Tree>
    <p:extLst>
      <p:ext uri="{BB962C8B-B14F-4D97-AF65-F5344CB8AC3E}">
        <p14:creationId xmlns:p14="http://schemas.microsoft.com/office/powerpoint/2010/main" val="216309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BF9B4-7311-4C5B-95A2-67926A414898}"/>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NL" dirty="0"/>
          </a:p>
        </p:txBody>
      </p:sp>
      <p:sp>
        <p:nvSpPr>
          <p:cNvPr id="4" name="Text Placeholder 9">
            <a:extLst>
              <a:ext uri="{FF2B5EF4-FFF2-40B4-BE49-F238E27FC236}">
                <a16:creationId xmlns:a16="http://schemas.microsoft.com/office/drawing/2014/main" id="{D049F43F-15A5-40F5-9A0A-422BDA2738FC}"/>
              </a:ext>
            </a:extLst>
          </p:cNvPr>
          <p:cNvSpPr>
            <a:spLocks noGrp="1"/>
          </p:cNvSpPr>
          <p:nvPr>
            <p:ph type="body" sz="quarter" idx="10" hasCustomPrompt="1"/>
          </p:nvPr>
        </p:nvSpPr>
        <p:spPr>
          <a:xfrm>
            <a:off x="161925" y="6267450"/>
            <a:ext cx="9818416" cy="590549"/>
          </a:xfrm>
        </p:spPr>
        <p:txBody>
          <a:bodyPr anchor="ctr"/>
          <a:lstStyle>
            <a:lvl1pPr marL="0" indent="0">
              <a:buNone/>
              <a:defRPr b="1">
                <a:solidFill>
                  <a:schemeClr val="bg1"/>
                </a:solidFill>
                <a:latin typeface="Calibri" panose="020F0502020204030204" pitchFamily="34" charset="0"/>
                <a:cs typeface="Calibri" panose="020F0502020204030204" pitchFamily="34" charset="0"/>
              </a:defRPr>
            </a:lvl1pPr>
          </a:lstStyle>
          <a:p>
            <a:pPr lvl="0"/>
            <a:r>
              <a:rPr lang="en-US" dirty="0"/>
              <a:t>EDIT MASTER TEXT STYLES</a:t>
            </a:r>
            <a:endParaRPr lang="en-NL" dirty="0"/>
          </a:p>
        </p:txBody>
      </p:sp>
    </p:spTree>
    <p:extLst>
      <p:ext uri="{BB962C8B-B14F-4D97-AF65-F5344CB8AC3E}">
        <p14:creationId xmlns:p14="http://schemas.microsoft.com/office/powerpoint/2010/main" val="290056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759167-8FC8-44CC-BEFF-2257F54B1312}"/>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079DE6-3482-437E-ADA1-168DFDDBC5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1275" y="6345010"/>
            <a:ext cx="1809750" cy="427265"/>
          </a:xfrm>
          <a:prstGeom prst="rect">
            <a:avLst/>
          </a:prstGeom>
        </p:spPr>
      </p:pic>
      <p:sp>
        <p:nvSpPr>
          <p:cNvPr id="2" name="Title 1">
            <a:extLst>
              <a:ext uri="{FF2B5EF4-FFF2-40B4-BE49-F238E27FC236}">
                <a16:creationId xmlns:a16="http://schemas.microsoft.com/office/drawing/2014/main" id="{D6CBF9B4-7311-4C5B-95A2-67926A414898}"/>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NL" dirty="0"/>
          </a:p>
        </p:txBody>
      </p:sp>
    </p:spTree>
    <p:extLst>
      <p:ext uri="{BB962C8B-B14F-4D97-AF65-F5344CB8AC3E}">
        <p14:creationId xmlns:p14="http://schemas.microsoft.com/office/powerpoint/2010/main" val="156659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9DE09C48-D3E8-4707-8F89-F6177B91399A}"/>
              </a:ext>
            </a:extLst>
          </p:cNvPr>
          <p:cNvSpPr>
            <a:spLocks noGrp="1"/>
          </p:cNvSpPr>
          <p:nvPr>
            <p:ph type="body" sz="quarter" idx="10" hasCustomPrompt="1"/>
          </p:nvPr>
        </p:nvSpPr>
        <p:spPr>
          <a:xfrm>
            <a:off x="161925" y="6267450"/>
            <a:ext cx="9818416" cy="590549"/>
          </a:xfrm>
        </p:spPr>
        <p:txBody>
          <a:bodyPr anchor="ctr"/>
          <a:lstStyle>
            <a:lvl1pPr marL="0" indent="0">
              <a:buNone/>
              <a:defRPr b="1">
                <a:solidFill>
                  <a:schemeClr val="bg1"/>
                </a:solidFill>
                <a:latin typeface="Calibri" panose="020F0502020204030204" pitchFamily="34" charset="0"/>
                <a:cs typeface="Calibri" panose="020F0502020204030204" pitchFamily="34" charset="0"/>
              </a:defRPr>
            </a:lvl1pPr>
          </a:lstStyle>
          <a:p>
            <a:pPr lvl="0"/>
            <a:r>
              <a:rPr lang="en-US" dirty="0"/>
              <a:t>EDIT MASTER TEXT STYLES</a:t>
            </a:r>
            <a:endParaRPr lang="en-NL" dirty="0"/>
          </a:p>
        </p:txBody>
      </p:sp>
    </p:spTree>
    <p:extLst>
      <p:ext uri="{BB962C8B-B14F-4D97-AF65-F5344CB8AC3E}">
        <p14:creationId xmlns:p14="http://schemas.microsoft.com/office/powerpoint/2010/main" val="189189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4844D-D1E3-49B7-B72F-44C5D8BD8368}"/>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 name="Picture 2">
            <a:extLst>
              <a:ext uri="{FF2B5EF4-FFF2-40B4-BE49-F238E27FC236}">
                <a16:creationId xmlns:a16="http://schemas.microsoft.com/office/drawing/2014/main" id="{896F6E60-7E70-4E91-84F8-31E3F01FC9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1275" y="6345010"/>
            <a:ext cx="1809750" cy="427265"/>
          </a:xfrm>
          <a:prstGeom prst="rect">
            <a:avLst/>
          </a:prstGeom>
        </p:spPr>
      </p:pic>
    </p:spTree>
    <p:extLst>
      <p:ext uri="{BB962C8B-B14F-4D97-AF65-F5344CB8AC3E}">
        <p14:creationId xmlns:p14="http://schemas.microsoft.com/office/powerpoint/2010/main" val="47422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3B31-8BE3-4A54-8CB2-EB7E932D4926}"/>
              </a:ext>
            </a:extLst>
          </p:cNvPr>
          <p:cNvSpPr>
            <a:spLocks noGrp="1"/>
          </p:cNvSpPr>
          <p:nvPr>
            <p:ph type="title" hasCustomPrompt="1"/>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NL" dirty="0"/>
          </a:p>
        </p:txBody>
      </p:sp>
      <p:sp>
        <p:nvSpPr>
          <p:cNvPr id="3" name="Content Placeholder 2">
            <a:extLst>
              <a:ext uri="{FF2B5EF4-FFF2-40B4-BE49-F238E27FC236}">
                <a16:creationId xmlns:a16="http://schemas.microsoft.com/office/drawing/2014/main" id="{A5073186-A1A0-4D62-B033-7FDF116316A9}"/>
              </a:ext>
            </a:extLst>
          </p:cNvPr>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
        <p:nvSpPr>
          <p:cNvPr id="4" name="Content Placeholder 3">
            <a:extLst>
              <a:ext uri="{FF2B5EF4-FFF2-40B4-BE49-F238E27FC236}">
                <a16:creationId xmlns:a16="http://schemas.microsoft.com/office/drawing/2014/main" id="{0F77FAD5-E490-4441-9F7C-2C978DA90407}"/>
              </a:ext>
            </a:extLst>
          </p:cNvPr>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
        <p:nvSpPr>
          <p:cNvPr id="6" name="Text Placeholder 9">
            <a:extLst>
              <a:ext uri="{FF2B5EF4-FFF2-40B4-BE49-F238E27FC236}">
                <a16:creationId xmlns:a16="http://schemas.microsoft.com/office/drawing/2014/main" id="{35C649D7-E696-4C5A-AFC1-31E3C9A35D44}"/>
              </a:ext>
            </a:extLst>
          </p:cNvPr>
          <p:cNvSpPr>
            <a:spLocks noGrp="1"/>
          </p:cNvSpPr>
          <p:nvPr>
            <p:ph type="body" sz="quarter" idx="10" hasCustomPrompt="1"/>
          </p:nvPr>
        </p:nvSpPr>
        <p:spPr>
          <a:xfrm>
            <a:off x="161925" y="6267450"/>
            <a:ext cx="9818416" cy="590549"/>
          </a:xfrm>
        </p:spPr>
        <p:txBody>
          <a:bodyPr anchor="ctr"/>
          <a:lstStyle>
            <a:lvl1pPr marL="0" indent="0">
              <a:buNone/>
              <a:defRPr b="1">
                <a:solidFill>
                  <a:schemeClr val="bg1"/>
                </a:solidFill>
                <a:latin typeface="Calibri" panose="020F0502020204030204" pitchFamily="34" charset="0"/>
                <a:cs typeface="Calibri" panose="020F0502020204030204" pitchFamily="34" charset="0"/>
              </a:defRPr>
            </a:lvl1pPr>
          </a:lstStyle>
          <a:p>
            <a:pPr lvl="0"/>
            <a:r>
              <a:rPr lang="en-US" dirty="0"/>
              <a:t>EDIT MASTER TEXT STYLES</a:t>
            </a:r>
            <a:endParaRPr lang="en-NL" dirty="0"/>
          </a:p>
        </p:txBody>
      </p:sp>
    </p:spTree>
    <p:extLst>
      <p:ext uri="{BB962C8B-B14F-4D97-AF65-F5344CB8AC3E}">
        <p14:creationId xmlns:p14="http://schemas.microsoft.com/office/powerpoint/2010/main" val="4220698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4EFD2A-EEA1-4F36-BDCA-8E13E6234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chorCtr="0">
            <a:noAutofit/>
          </a:bodyPr>
          <a:lstStyle/>
          <a:p>
            <a:r>
              <a:rPr lang="en-US"/>
              <a:t>Click to edit Master title style</a:t>
            </a:r>
            <a:endParaRPr lang="en-NL" dirty="0"/>
          </a:p>
        </p:txBody>
      </p:sp>
      <p:sp>
        <p:nvSpPr>
          <p:cNvPr id="3" name="Text Placeholder 2">
            <a:extLst>
              <a:ext uri="{FF2B5EF4-FFF2-40B4-BE49-F238E27FC236}">
                <a16:creationId xmlns:a16="http://schemas.microsoft.com/office/drawing/2014/main" id="{A490FAD9-7B1E-4FA7-A4C0-CC0AD36C8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L" dirty="0"/>
          </a:p>
        </p:txBody>
      </p:sp>
      <p:sp>
        <p:nvSpPr>
          <p:cNvPr id="7" name="Rectangle">
            <a:extLst>
              <a:ext uri="{FF2B5EF4-FFF2-40B4-BE49-F238E27FC236}">
                <a16:creationId xmlns:a16="http://schemas.microsoft.com/office/drawing/2014/main" id="{219DA169-1C2D-41EE-82C0-320B53FF0C48}"/>
              </a:ext>
            </a:extLst>
          </p:cNvPr>
          <p:cNvSpPr/>
          <p:nvPr userDrawn="1"/>
        </p:nvSpPr>
        <p:spPr>
          <a:xfrm>
            <a:off x="0" y="6268819"/>
            <a:ext cx="12192000" cy="589181"/>
          </a:xfrm>
          <a:prstGeom prst="rect">
            <a:avLst/>
          </a:prstGeom>
          <a:solidFill>
            <a:srgbClr val="1F2B3D"/>
          </a:solidFill>
          <a:ln w="12700">
            <a:miter lim="400000"/>
          </a:ln>
        </p:spPr>
        <p:txBody>
          <a:bodyPr lIns="50800" tIns="50800" rIns="50800" bIns="50800" anchor="ctr"/>
          <a:lstStyle/>
          <a:p>
            <a:pPr>
              <a:defRPr sz="3200">
                <a:solidFill>
                  <a:srgbClr val="FFFFFF"/>
                </a:solidFill>
              </a:defRPr>
            </a:pPr>
            <a:endParaRPr baseline="-25000" dirty="0"/>
          </a:p>
        </p:txBody>
      </p:sp>
      <p:pic>
        <p:nvPicPr>
          <p:cNvPr id="9" name="Picture 8">
            <a:extLst>
              <a:ext uri="{FF2B5EF4-FFF2-40B4-BE49-F238E27FC236}">
                <a16:creationId xmlns:a16="http://schemas.microsoft.com/office/drawing/2014/main" id="{7E8EB869-D220-44A1-BD9D-71D445B3BD6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77450" y="6148388"/>
            <a:ext cx="1981199" cy="791312"/>
          </a:xfrm>
          <a:prstGeom prst="rect">
            <a:avLst/>
          </a:prstGeom>
        </p:spPr>
      </p:pic>
    </p:spTree>
    <p:extLst>
      <p:ext uri="{BB962C8B-B14F-4D97-AF65-F5344CB8AC3E}">
        <p14:creationId xmlns:p14="http://schemas.microsoft.com/office/powerpoint/2010/main" val="1866811056"/>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5" r:id="rId3"/>
    <p:sldLayoutId id="2147483666" r:id="rId4"/>
    <p:sldLayoutId id="2147483654" r:id="rId5"/>
    <p:sldLayoutId id="2147483664" r:id="rId6"/>
    <p:sldLayoutId id="2147483655" r:id="rId7"/>
    <p:sldLayoutId id="2147483663" r:id="rId8"/>
    <p:sldLayoutId id="2147483652" r:id="rId9"/>
    <p:sldLayoutId id="2147483653" r:id="rId10"/>
    <p:sldLayoutId id="2147483656" r:id="rId11"/>
    <p:sldLayoutId id="2147483660" r:id="rId12"/>
    <p:sldLayoutId id="2147483661" r:id="rId13"/>
  </p:sldLayoutIdLst>
  <p:txStyles>
    <p:titleStyle>
      <a:lvl1pPr algn="l" defTabSz="914400" rtl="0" eaLnBrk="1" latinLnBrk="0" hangingPunct="1">
        <a:lnSpc>
          <a:spcPct val="90000"/>
        </a:lnSpc>
        <a:spcBef>
          <a:spcPct val="0"/>
        </a:spcBef>
        <a:buNone/>
        <a:defRPr sz="4400" b="1" kern="1200">
          <a:ln>
            <a:noFill/>
          </a:ln>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26" Type="http://schemas.openxmlformats.org/officeDocument/2006/relationships/image" Target="../media/image39.sv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12.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5.xml"/><Relationship Id="rId6" Type="http://schemas.openxmlformats.org/officeDocument/2006/relationships/image" Target="../media/image19.svg"/><Relationship Id="rId11" Type="http://schemas.openxmlformats.org/officeDocument/2006/relationships/image" Target="../media/image24.png"/><Relationship Id="rId24" Type="http://schemas.openxmlformats.org/officeDocument/2006/relationships/image" Target="../media/image37.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sv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svg"/><Relationship Id="rId27"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tiff"/><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table, indoor, sitting&#10;&#10;Description generated with very high confidence">
            <a:extLst>
              <a:ext uri="{FF2B5EF4-FFF2-40B4-BE49-F238E27FC236}">
                <a16:creationId xmlns:a16="http://schemas.microsoft.com/office/drawing/2014/main" id="{FA31A557-46FF-47B8-B42E-A329FD8E22C8}"/>
              </a:ext>
            </a:extLst>
          </p:cNvPr>
          <p:cNvPicPr>
            <a:picLocks noChangeAspect="1"/>
          </p:cNvPicPr>
          <p:nvPr/>
        </p:nvPicPr>
        <p:blipFill rotWithShape="1">
          <a:blip r:embed="rId3">
            <a:extLst>
              <a:ext uri="{28A0092B-C50C-407E-A947-70E740481C1C}">
                <a14:useLocalDpi xmlns:a14="http://schemas.microsoft.com/office/drawing/2010/main" val="0"/>
              </a:ext>
            </a:extLst>
          </a:blip>
          <a:srcRect t="22531"/>
          <a:stretch/>
        </p:blipFill>
        <p:spPr>
          <a:xfrm>
            <a:off x="0" y="0"/>
            <a:ext cx="12192000" cy="6267450"/>
          </a:xfrm>
          <a:prstGeom prst="rect">
            <a:avLst/>
          </a:prstGeom>
        </p:spPr>
      </p:pic>
      <p:sp>
        <p:nvSpPr>
          <p:cNvPr id="3" name="Text Placeholder 2">
            <a:extLst>
              <a:ext uri="{FF2B5EF4-FFF2-40B4-BE49-F238E27FC236}">
                <a16:creationId xmlns:a16="http://schemas.microsoft.com/office/drawing/2014/main" id="{861509BD-D7C5-4DB6-A8B9-0C3C8B8D3071}"/>
              </a:ext>
            </a:extLst>
          </p:cNvPr>
          <p:cNvSpPr>
            <a:spLocks noGrp="1"/>
          </p:cNvSpPr>
          <p:nvPr>
            <p:ph type="body" sz="quarter" idx="10"/>
          </p:nvPr>
        </p:nvSpPr>
        <p:spPr/>
        <p:txBody>
          <a:bodyPr/>
          <a:lstStyle/>
          <a:p>
            <a:r>
              <a:rPr lang="nl-NL"/>
              <a:t>GIOBERTO BALINGE</a:t>
            </a:r>
            <a:endParaRPr lang="LID4096" dirty="0"/>
          </a:p>
        </p:txBody>
      </p:sp>
      <p:sp>
        <p:nvSpPr>
          <p:cNvPr id="5" name="Rectangle 4">
            <a:extLst>
              <a:ext uri="{FF2B5EF4-FFF2-40B4-BE49-F238E27FC236}">
                <a16:creationId xmlns:a16="http://schemas.microsoft.com/office/drawing/2014/main" id="{3DA97523-5E39-49AC-8C22-547F0859D296}"/>
              </a:ext>
            </a:extLst>
          </p:cNvPr>
          <p:cNvSpPr/>
          <p:nvPr/>
        </p:nvSpPr>
        <p:spPr>
          <a:xfrm>
            <a:off x="3968398" y="2230354"/>
            <a:ext cx="4255203" cy="830997"/>
          </a:xfrm>
          <a:prstGeom prst="rect">
            <a:avLst/>
          </a:prstGeom>
          <a:solidFill>
            <a:srgbClr val="00AEEF">
              <a:alpha val="85000"/>
            </a:srgbClr>
          </a:solidFill>
        </p:spPr>
        <p:txBody>
          <a:bodyPr wrap="square" anchor="ctr">
            <a:spAutoFit/>
          </a:bodyPr>
          <a:lstStyle/>
          <a:p>
            <a:pPr algn="ctr"/>
            <a:r>
              <a:rPr lang="en-GB" sz="4800" b="1" dirty="0">
                <a:solidFill>
                  <a:schemeClr val="bg1"/>
                </a:solidFill>
                <a:latin typeface="Calibri" panose="020F0502020204030204" pitchFamily="34" charset="0"/>
                <a:cs typeface="Calibri" panose="020F0502020204030204" pitchFamily="34" charset="0"/>
              </a:rPr>
              <a:t>MANAGED WIFI</a:t>
            </a:r>
            <a:endParaRPr lang="LID4096" sz="4800" dirty="0"/>
          </a:p>
        </p:txBody>
      </p:sp>
      <p:sp>
        <p:nvSpPr>
          <p:cNvPr id="6" name="Rectangle 5">
            <a:extLst>
              <a:ext uri="{FF2B5EF4-FFF2-40B4-BE49-F238E27FC236}">
                <a16:creationId xmlns:a16="http://schemas.microsoft.com/office/drawing/2014/main" id="{B3A16FB4-1A0E-40D5-8671-CA36DA220BE1}"/>
              </a:ext>
            </a:extLst>
          </p:cNvPr>
          <p:cNvSpPr/>
          <p:nvPr/>
        </p:nvSpPr>
        <p:spPr>
          <a:xfrm>
            <a:off x="849199" y="3328578"/>
            <a:ext cx="10493642" cy="830997"/>
          </a:xfrm>
          <a:prstGeom prst="rect">
            <a:avLst/>
          </a:prstGeom>
          <a:solidFill>
            <a:srgbClr val="00AEEF">
              <a:alpha val="85000"/>
            </a:srgbClr>
          </a:solidFill>
        </p:spPr>
        <p:txBody>
          <a:bodyPr wrap="none" anchor="ctr">
            <a:spAutoFit/>
          </a:bodyPr>
          <a:lstStyle/>
          <a:p>
            <a:pPr algn="ctr"/>
            <a:r>
              <a:rPr lang="en-GB" sz="4800" b="1" dirty="0">
                <a:solidFill>
                  <a:schemeClr val="bg1"/>
                </a:solidFill>
                <a:latin typeface="Calibri" panose="020F0502020204030204" pitchFamily="34" charset="0"/>
                <a:cs typeface="Calibri" panose="020F0502020204030204" pitchFamily="34" charset="0"/>
              </a:rPr>
              <a:t>A SURPISING ROUTE TO BRAND LOYALTY</a:t>
            </a:r>
            <a:endParaRPr lang="LID4096" sz="4800" dirty="0"/>
          </a:p>
        </p:txBody>
      </p:sp>
    </p:spTree>
    <p:extLst>
      <p:ext uri="{BB962C8B-B14F-4D97-AF65-F5344CB8AC3E}">
        <p14:creationId xmlns:p14="http://schemas.microsoft.com/office/powerpoint/2010/main" val="424511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C73FC8-ABC4-4AF0-87B0-B8EA4E21FFDA}"/>
              </a:ext>
            </a:extLst>
          </p:cNvPr>
          <p:cNvSpPr>
            <a:spLocks noGrp="1"/>
          </p:cNvSpPr>
          <p:nvPr>
            <p:ph type="body" sz="quarter" idx="10"/>
          </p:nvPr>
        </p:nvSpPr>
        <p:spPr/>
        <p:txBody>
          <a:bodyPr/>
          <a:lstStyle/>
          <a:p>
            <a:r>
              <a:rPr lang="nl-NL" dirty="0"/>
              <a:t>BENEFITS</a:t>
            </a:r>
            <a:endParaRPr lang="LID4096" dirty="0"/>
          </a:p>
        </p:txBody>
      </p:sp>
      <p:grpSp>
        <p:nvGrpSpPr>
          <p:cNvPr id="4" name="Group 3">
            <a:extLst>
              <a:ext uri="{FF2B5EF4-FFF2-40B4-BE49-F238E27FC236}">
                <a16:creationId xmlns:a16="http://schemas.microsoft.com/office/drawing/2014/main" id="{088F4D1A-71F2-4ED5-BFCB-8C5AF608D71F}"/>
              </a:ext>
            </a:extLst>
          </p:cNvPr>
          <p:cNvGrpSpPr/>
          <p:nvPr/>
        </p:nvGrpSpPr>
        <p:grpSpPr>
          <a:xfrm>
            <a:off x="1530925" y="513182"/>
            <a:ext cx="9128450" cy="5248274"/>
            <a:chOff x="793542" y="380994"/>
            <a:chExt cx="10602941" cy="6096012"/>
          </a:xfrm>
        </p:grpSpPr>
        <p:grpSp>
          <p:nvGrpSpPr>
            <p:cNvPr id="5" name="Group 4">
              <a:extLst>
                <a:ext uri="{FF2B5EF4-FFF2-40B4-BE49-F238E27FC236}">
                  <a16:creationId xmlns:a16="http://schemas.microsoft.com/office/drawing/2014/main" id="{5D6EE39A-942F-4920-951B-78FB77BF2F38}"/>
                </a:ext>
              </a:extLst>
            </p:cNvPr>
            <p:cNvGrpSpPr/>
            <p:nvPr/>
          </p:nvGrpSpPr>
          <p:grpSpPr>
            <a:xfrm>
              <a:off x="795517" y="380994"/>
              <a:ext cx="3250210" cy="6096012"/>
              <a:chOff x="795517" y="380994"/>
              <a:chExt cx="3250210" cy="6096012"/>
            </a:xfrm>
          </p:grpSpPr>
          <p:sp>
            <p:nvSpPr>
              <p:cNvPr id="27" name="Rectangle 26">
                <a:extLst>
                  <a:ext uri="{FF2B5EF4-FFF2-40B4-BE49-F238E27FC236}">
                    <a16:creationId xmlns:a16="http://schemas.microsoft.com/office/drawing/2014/main" id="{73494319-C4AA-4E5C-B14B-F6E9ED7A49F2}"/>
                  </a:ext>
                </a:extLst>
              </p:cNvPr>
              <p:cNvSpPr/>
              <p:nvPr/>
            </p:nvSpPr>
            <p:spPr>
              <a:xfrm>
                <a:off x="795517" y="380994"/>
                <a:ext cx="3250210" cy="6096012"/>
              </a:xfrm>
              <a:prstGeom prst="rect">
                <a:avLst/>
              </a:prstGeom>
              <a:noFill/>
              <a:ln w="15875">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8" name="Rectangle 27">
                <a:extLst>
                  <a:ext uri="{FF2B5EF4-FFF2-40B4-BE49-F238E27FC236}">
                    <a16:creationId xmlns:a16="http://schemas.microsoft.com/office/drawing/2014/main" id="{625DF271-B081-4A76-9B89-A7C84C8C3E34}"/>
                  </a:ext>
                </a:extLst>
              </p:cNvPr>
              <p:cNvSpPr/>
              <p:nvPr/>
            </p:nvSpPr>
            <p:spPr>
              <a:xfrm>
                <a:off x="795517" y="380994"/>
                <a:ext cx="3250210" cy="1414914"/>
              </a:xfrm>
              <a:prstGeom prst="rect">
                <a:avLst/>
              </a:prstGeom>
              <a:solidFill>
                <a:srgbClr val="25C6FF"/>
              </a:solidFill>
              <a:ln>
                <a:solidFill>
                  <a:srgbClr val="25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grpSp>
            <p:nvGrpSpPr>
              <p:cNvPr id="29" name="Group 28">
                <a:extLst>
                  <a:ext uri="{FF2B5EF4-FFF2-40B4-BE49-F238E27FC236}">
                    <a16:creationId xmlns:a16="http://schemas.microsoft.com/office/drawing/2014/main" id="{4B479219-570F-48D5-B8A5-9C040A721830}"/>
                  </a:ext>
                </a:extLst>
              </p:cNvPr>
              <p:cNvGrpSpPr/>
              <p:nvPr/>
            </p:nvGrpSpPr>
            <p:grpSpPr>
              <a:xfrm>
                <a:off x="795517" y="1790426"/>
                <a:ext cx="3250210" cy="1740545"/>
                <a:chOff x="795517" y="1790426"/>
                <a:chExt cx="3250210" cy="1740545"/>
              </a:xfrm>
            </p:grpSpPr>
            <p:sp>
              <p:nvSpPr>
                <p:cNvPr id="30" name="Rectangle 29">
                  <a:extLst>
                    <a:ext uri="{FF2B5EF4-FFF2-40B4-BE49-F238E27FC236}">
                      <a16:creationId xmlns:a16="http://schemas.microsoft.com/office/drawing/2014/main" id="{FAD62E77-93E4-462C-9707-5556571205E6}"/>
                    </a:ext>
                  </a:extLst>
                </p:cNvPr>
                <p:cNvSpPr/>
                <p:nvPr/>
              </p:nvSpPr>
              <p:spPr>
                <a:xfrm>
                  <a:off x="795517" y="1790426"/>
                  <a:ext cx="3250210" cy="1414914"/>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1" name="Isosceles Triangle 30">
                  <a:extLst>
                    <a:ext uri="{FF2B5EF4-FFF2-40B4-BE49-F238E27FC236}">
                      <a16:creationId xmlns:a16="http://schemas.microsoft.com/office/drawing/2014/main" id="{B1036F04-0763-412D-9D38-9A3685D199E0}"/>
                    </a:ext>
                  </a:extLst>
                </p:cNvPr>
                <p:cNvSpPr/>
                <p:nvPr/>
              </p:nvSpPr>
              <p:spPr>
                <a:xfrm rot="16200000">
                  <a:off x="3209361" y="3069574"/>
                  <a:ext cx="651263" cy="271531"/>
                </a:xfrm>
                <a:prstGeom prst="triangle">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grpSp>
          <p:nvGrpSpPr>
            <p:cNvPr id="6" name="Group 5">
              <a:extLst>
                <a:ext uri="{FF2B5EF4-FFF2-40B4-BE49-F238E27FC236}">
                  <a16:creationId xmlns:a16="http://schemas.microsoft.com/office/drawing/2014/main" id="{B961B485-76EB-4EAE-96E3-AB899F8CC5D8}"/>
                </a:ext>
              </a:extLst>
            </p:cNvPr>
            <p:cNvGrpSpPr/>
            <p:nvPr/>
          </p:nvGrpSpPr>
          <p:grpSpPr>
            <a:xfrm>
              <a:off x="4467934" y="380994"/>
              <a:ext cx="3253171" cy="6096012"/>
              <a:chOff x="4467934" y="380994"/>
              <a:chExt cx="3253171" cy="6096012"/>
            </a:xfrm>
          </p:grpSpPr>
          <p:sp>
            <p:nvSpPr>
              <p:cNvPr id="22" name="Rectangle 21">
                <a:extLst>
                  <a:ext uri="{FF2B5EF4-FFF2-40B4-BE49-F238E27FC236}">
                    <a16:creationId xmlns:a16="http://schemas.microsoft.com/office/drawing/2014/main" id="{2DD290CB-D71A-4AED-97B1-8C51275C464B}"/>
                  </a:ext>
                </a:extLst>
              </p:cNvPr>
              <p:cNvSpPr/>
              <p:nvPr/>
            </p:nvSpPr>
            <p:spPr>
              <a:xfrm>
                <a:off x="4470895" y="380994"/>
                <a:ext cx="3250210" cy="6096012"/>
              </a:xfrm>
              <a:prstGeom prst="rect">
                <a:avLst/>
              </a:prstGeom>
              <a:noFill/>
              <a:ln w="15875">
                <a:solidFill>
                  <a:srgbClr val="B2D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3" name="Rectangle 22">
                <a:extLst>
                  <a:ext uri="{FF2B5EF4-FFF2-40B4-BE49-F238E27FC236}">
                    <a16:creationId xmlns:a16="http://schemas.microsoft.com/office/drawing/2014/main" id="{0BB91520-C1CA-47A8-BFE5-319150001200}"/>
                  </a:ext>
                </a:extLst>
              </p:cNvPr>
              <p:cNvSpPr/>
              <p:nvPr/>
            </p:nvSpPr>
            <p:spPr>
              <a:xfrm>
                <a:off x="4467934" y="380994"/>
                <a:ext cx="3250210" cy="1414914"/>
              </a:xfrm>
              <a:prstGeom prst="rect">
                <a:avLst/>
              </a:prstGeom>
              <a:solidFill>
                <a:srgbClr val="C8E072"/>
              </a:solidFill>
              <a:ln>
                <a:solidFill>
                  <a:srgbClr val="C8E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grpSp>
            <p:nvGrpSpPr>
              <p:cNvPr id="24" name="Group 23">
                <a:extLst>
                  <a:ext uri="{FF2B5EF4-FFF2-40B4-BE49-F238E27FC236}">
                    <a16:creationId xmlns:a16="http://schemas.microsoft.com/office/drawing/2014/main" id="{B6224464-8148-4D46-A43B-F39021F4A571}"/>
                  </a:ext>
                </a:extLst>
              </p:cNvPr>
              <p:cNvGrpSpPr/>
              <p:nvPr/>
            </p:nvGrpSpPr>
            <p:grpSpPr>
              <a:xfrm>
                <a:off x="4480560" y="1790426"/>
                <a:ext cx="3239558" cy="1740545"/>
                <a:chOff x="806169" y="1790426"/>
                <a:chExt cx="3239558" cy="1740545"/>
              </a:xfrm>
              <a:solidFill>
                <a:srgbClr val="4DBF8C"/>
              </a:solidFill>
            </p:grpSpPr>
            <p:sp>
              <p:nvSpPr>
                <p:cNvPr id="25" name="Rectangle 24">
                  <a:extLst>
                    <a:ext uri="{FF2B5EF4-FFF2-40B4-BE49-F238E27FC236}">
                      <a16:creationId xmlns:a16="http://schemas.microsoft.com/office/drawing/2014/main" id="{8032A79D-0857-42D3-8D8E-BCE66366C95E}"/>
                    </a:ext>
                  </a:extLst>
                </p:cNvPr>
                <p:cNvSpPr/>
                <p:nvPr/>
              </p:nvSpPr>
              <p:spPr>
                <a:xfrm>
                  <a:off x="806169" y="1790426"/>
                  <a:ext cx="3239558" cy="1414914"/>
                </a:xfrm>
                <a:prstGeom prst="rect">
                  <a:avLst/>
                </a:prstGeom>
                <a:solidFill>
                  <a:srgbClr val="B2D235"/>
                </a:solidFill>
                <a:ln>
                  <a:solidFill>
                    <a:srgbClr val="B2D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6" name="Isosceles Triangle 25">
                  <a:extLst>
                    <a:ext uri="{FF2B5EF4-FFF2-40B4-BE49-F238E27FC236}">
                      <a16:creationId xmlns:a16="http://schemas.microsoft.com/office/drawing/2014/main" id="{4FADEF8A-0FF8-437A-B533-80E440A7482C}"/>
                    </a:ext>
                  </a:extLst>
                </p:cNvPr>
                <p:cNvSpPr/>
                <p:nvPr/>
              </p:nvSpPr>
              <p:spPr>
                <a:xfrm rot="16200000">
                  <a:off x="3209361" y="3069574"/>
                  <a:ext cx="651263" cy="271531"/>
                </a:xfrm>
                <a:prstGeom prst="triangle">
                  <a:avLst/>
                </a:prstGeom>
                <a:solidFill>
                  <a:srgbClr val="B2D235"/>
                </a:solidFill>
                <a:ln>
                  <a:solidFill>
                    <a:srgbClr val="B2D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grpSp>
        </p:grpSp>
        <p:grpSp>
          <p:nvGrpSpPr>
            <p:cNvPr id="7" name="Group 6">
              <a:extLst>
                <a:ext uri="{FF2B5EF4-FFF2-40B4-BE49-F238E27FC236}">
                  <a16:creationId xmlns:a16="http://schemas.microsoft.com/office/drawing/2014/main" id="{F400F4CF-A8D4-48DC-8A30-CFE161F3AD7E}"/>
                </a:ext>
              </a:extLst>
            </p:cNvPr>
            <p:cNvGrpSpPr/>
            <p:nvPr/>
          </p:nvGrpSpPr>
          <p:grpSpPr>
            <a:xfrm>
              <a:off x="8140351" y="380994"/>
              <a:ext cx="3256132" cy="6096012"/>
              <a:chOff x="8140351" y="380994"/>
              <a:chExt cx="3256132" cy="6096012"/>
            </a:xfrm>
          </p:grpSpPr>
          <p:sp>
            <p:nvSpPr>
              <p:cNvPr id="17" name="Rectangle 16">
                <a:extLst>
                  <a:ext uri="{FF2B5EF4-FFF2-40B4-BE49-F238E27FC236}">
                    <a16:creationId xmlns:a16="http://schemas.microsoft.com/office/drawing/2014/main" id="{78C33F7C-A286-47B9-903C-8B8E8B09148C}"/>
                  </a:ext>
                </a:extLst>
              </p:cNvPr>
              <p:cNvSpPr/>
              <p:nvPr/>
            </p:nvSpPr>
            <p:spPr>
              <a:xfrm>
                <a:off x="8140351" y="380994"/>
                <a:ext cx="3256132" cy="6096012"/>
              </a:xfrm>
              <a:prstGeom prst="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Rectangle 17">
                <a:extLst>
                  <a:ext uri="{FF2B5EF4-FFF2-40B4-BE49-F238E27FC236}">
                    <a16:creationId xmlns:a16="http://schemas.microsoft.com/office/drawing/2014/main" id="{8559F0E6-683D-43EF-92C5-C7CBF95A8118}"/>
                  </a:ext>
                </a:extLst>
              </p:cNvPr>
              <p:cNvSpPr/>
              <p:nvPr/>
            </p:nvSpPr>
            <p:spPr>
              <a:xfrm>
                <a:off x="8144299" y="380994"/>
                <a:ext cx="3250210" cy="1414914"/>
              </a:xfrm>
              <a:prstGeom prst="rect">
                <a:avLst/>
              </a:prstGeom>
              <a:solidFill>
                <a:srgbClr val="FFD03B"/>
              </a:solidFill>
              <a:ln>
                <a:solidFill>
                  <a:srgbClr val="FFD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grpSp>
            <p:nvGrpSpPr>
              <p:cNvPr id="19" name="Group 18">
                <a:extLst>
                  <a:ext uri="{FF2B5EF4-FFF2-40B4-BE49-F238E27FC236}">
                    <a16:creationId xmlns:a16="http://schemas.microsoft.com/office/drawing/2014/main" id="{DC1D950A-07C9-4738-993F-69AF58DB71A5}"/>
                  </a:ext>
                </a:extLst>
              </p:cNvPr>
              <p:cNvGrpSpPr/>
              <p:nvPr/>
            </p:nvGrpSpPr>
            <p:grpSpPr>
              <a:xfrm>
                <a:off x="8140351" y="1790426"/>
                <a:ext cx="3254157" cy="1740545"/>
                <a:chOff x="795517" y="1790426"/>
                <a:chExt cx="3250210" cy="1740545"/>
              </a:xfrm>
              <a:solidFill>
                <a:srgbClr val="5AB9FF"/>
              </a:solidFill>
            </p:grpSpPr>
            <p:sp>
              <p:nvSpPr>
                <p:cNvPr id="20" name="Rectangle 19">
                  <a:extLst>
                    <a:ext uri="{FF2B5EF4-FFF2-40B4-BE49-F238E27FC236}">
                      <a16:creationId xmlns:a16="http://schemas.microsoft.com/office/drawing/2014/main" id="{168607C4-4E0F-4895-949F-59B401F2C25D}"/>
                    </a:ext>
                  </a:extLst>
                </p:cNvPr>
                <p:cNvSpPr/>
                <p:nvPr/>
              </p:nvSpPr>
              <p:spPr>
                <a:xfrm>
                  <a:off x="795517" y="1790426"/>
                  <a:ext cx="3250210" cy="14149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1" name="Isosceles Triangle 20">
                  <a:extLst>
                    <a:ext uri="{FF2B5EF4-FFF2-40B4-BE49-F238E27FC236}">
                      <a16:creationId xmlns:a16="http://schemas.microsoft.com/office/drawing/2014/main" id="{52CA4985-9FF2-4C46-967F-3C77C687F51F}"/>
                    </a:ext>
                  </a:extLst>
                </p:cNvPr>
                <p:cNvSpPr/>
                <p:nvPr/>
              </p:nvSpPr>
              <p:spPr>
                <a:xfrm rot="16200000">
                  <a:off x="3209361" y="3069574"/>
                  <a:ext cx="651263" cy="271531"/>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grpSp>
        <p:pic>
          <p:nvPicPr>
            <p:cNvPr id="8" name="Graphic 7" descr="Downward trend">
              <a:extLst>
                <a:ext uri="{FF2B5EF4-FFF2-40B4-BE49-F238E27FC236}">
                  <a16:creationId xmlns:a16="http://schemas.microsoft.com/office/drawing/2014/main" id="{BF960D09-B6D0-430B-90D4-110FC36BC1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7728" y="464639"/>
              <a:ext cx="1325787" cy="1325787"/>
            </a:xfrm>
            <a:prstGeom prst="rect">
              <a:avLst/>
            </a:prstGeom>
          </p:spPr>
        </p:pic>
        <p:pic>
          <p:nvPicPr>
            <p:cNvPr id="10" name="Graphic 9" descr="Gears">
              <a:extLst>
                <a:ext uri="{FF2B5EF4-FFF2-40B4-BE49-F238E27FC236}">
                  <a16:creationId xmlns:a16="http://schemas.microsoft.com/office/drawing/2014/main" id="{180315BC-29BF-404F-9281-DF23077CE3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8796" y="624950"/>
              <a:ext cx="1165476" cy="1165476"/>
            </a:xfrm>
            <a:prstGeom prst="rect">
              <a:avLst/>
            </a:prstGeom>
          </p:spPr>
        </p:pic>
        <p:sp>
          <p:nvSpPr>
            <p:cNvPr id="11" name="TextBox 10">
              <a:extLst>
                <a:ext uri="{FF2B5EF4-FFF2-40B4-BE49-F238E27FC236}">
                  <a16:creationId xmlns:a16="http://schemas.microsoft.com/office/drawing/2014/main" id="{B9852378-1576-43F2-9183-22DEBEBA6AB3}"/>
                </a:ext>
              </a:extLst>
            </p:cNvPr>
            <p:cNvSpPr txBox="1"/>
            <p:nvPr/>
          </p:nvSpPr>
          <p:spPr>
            <a:xfrm>
              <a:off x="793542" y="1992730"/>
              <a:ext cx="3250210" cy="965225"/>
            </a:xfrm>
            <a:prstGeom prst="rect">
              <a:avLst/>
            </a:prstGeom>
            <a:noFill/>
          </p:spPr>
          <p:txBody>
            <a:bodyPr wrap="square" rtlCol="0">
              <a:spAutoFit/>
            </a:bodyPr>
            <a:lstStyle/>
            <a:p>
              <a:pPr algn="ctr"/>
              <a:r>
                <a:rPr lang="en-US" sz="2400" b="1" dirty="0">
                  <a:solidFill>
                    <a:schemeClr val="bg1"/>
                  </a:solidFill>
                </a:rPr>
                <a:t>LOWER OPERATIONS COST</a:t>
              </a:r>
              <a:endParaRPr lang="en-GB" sz="2400" b="1" dirty="0">
                <a:solidFill>
                  <a:schemeClr val="bg1"/>
                </a:solidFill>
              </a:endParaRPr>
            </a:p>
          </p:txBody>
        </p:sp>
        <p:sp>
          <p:nvSpPr>
            <p:cNvPr id="12" name="TextBox 11">
              <a:extLst>
                <a:ext uri="{FF2B5EF4-FFF2-40B4-BE49-F238E27FC236}">
                  <a16:creationId xmlns:a16="http://schemas.microsoft.com/office/drawing/2014/main" id="{320167FC-74B4-44E0-B5C7-13BC2536FBC2}"/>
                </a:ext>
              </a:extLst>
            </p:cNvPr>
            <p:cNvSpPr txBox="1"/>
            <p:nvPr/>
          </p:nvSpPr>
          <p:spPr>
            <a:xfrm>
              <a:off x="4478585" y="2018618"/>
              <a:ext cx="3239557" cy="965225"/>
            </a:xfrm>
            <a:prstGeom prst="rect">
              <a:avLst/>
            </a:prstGeom>
            <a:noFill/>
          </p:spPr>
          <p:txBody>
            <a:bodyPr wrap="square" rtlCol="0">
              <a:spAutoFit/>
            </a:bodyPr>
            <a:lstStyle/>
            <a:p>
              <a:pPr algn="ctr"/>
              <a:r>
                <a:rPr lang="en-US" sz="2400" b="1" dirty="0">
                  <a:solidFill>
                    <a:schemeClr val="bg1"/>
                  </a:solidFill>
                </a:rPr>
                <a:t>CREATE HAPPY CUSTOMERS</a:t>
              </a:r>
              <a:endParaRPr lang="en-GB" sz="2400" b="1" dirty="0">
                <a:solidFill>
                  <a:schemeClr val="bg1"/>
                </a:solidFill>
              </a:endParaRPr>
            </a:p>
          </p:txBody>
        </p:sp>
        <p:sp>
          <p:nvSpPr>
            <p:cNvPr id="13" name="TextBox 12">
              <a:extLst>
                <a:ext uri="{FF2B5EF4-FFF2-40B4-BE49-F238E27FC236}">
                  <a16:creationId xmlns:a16="http://schemas.microsoft.com/office/drawing/2014/main" id="{7193774E-D55E-4D3A-9309-B50C2FCCED9A}"/>
                </a:ext>
              </a:extLst>
            </p:cNvPr>
            <p:cNvSpPr txBox="1"/>
            <p:nvPr/>
          </p:nvSpPr>
          <p:spPr>
            <a:xfrm>
              <a:off x="8137388" y="1982081"/>
              <a:ext cx="3259095" cy="965225"/>
            </a:xfrm>
            <a:prstGeom prst="rect">
              <a:avLst/>
            </a:prstGeom>
            <a:noFill/>
          </p:spPr>
          <p:txBody>
            <a:bodyPr wrap="square" rtlCol="0">
              <a:spAutoFit/>
            </a:bodyPr>
            <a:lstStyle/>
            <a:p>
              <a:pPr algn="ctr"/>
              <a:r>
                <a:rPr lang="en-US" sz="2400" b="1" dirty="0">
                  <a:solidFill>
                    <a:schemeClr val="bg1"/>
                  </a:solidFill>
                </a:rPr>
                <a:t>MONETIZE ON EXISTING CLIENTS</a:t>
              </a:r>
              <a:endParaRPr lang="en-GB" sz="2400" b="1" dirty="0">
                <a:solidFill>
                  <a:schemeClr val="bg1"/>
                </a:solidFill>
              </a:endParaRPr>
            </a:p>
          </p:txBody>
        </p:sp>
        <p:sp>
          <p:nvSpPr>
            <p:cNvPr id="14" name="TextBox 13">
              <a:extLst>
                <a:ext uri="{FF2B5EF4-FFF2-40B4-BE49-F238E27FC236}">
                  <a16:creationId xmlns:a16="http://schemas.microsoft.com/office/drawing/2014/main" id="{D115F5CE-4B67-47CB-8FEF-3BFD5CC9EDDF}"/>
                </a:ext>
              </a:extLst>
            </p:cNvPr>
            <p:cNvSpPr txBox="1"/>
            <p:nvPr/>
          </p:nvSpPr>
          <p:spPr>
            <a:xfrm>
              <a:off x="4727084" y="3958065"/>
              <a:ext cx="2731909" cy="1843930"/>
            </a:xfrm>
            <a:prstGeom prst="rect">
              <a:avLst/>
            </a:prstGeom>
            <a:noFill/>
          </p:spPr>
          <p:txBody>
            <a:bodyPr wrap="square" rtlCol="0">
              <a:noAutofit/>
            </a:bodyPr>
            <a:lstStyle/>
            <a:p>
              <a:pPr algn="ctr"/>
              <a:r>
                <a:rPr lang="en-US" sz="2000" dirty="0">
                  <a:latin typeface="Calibri Light" panose="020F0302020204030204" pitchFamily="34" charset="0"/>
                  <a:cs typeface="Calibri Light" panose="020F0302020204030204" pitchFamily="34" charset="0"/>
                </a:rPr>
                <a:t>Non-churning &amp; paying customers</a:t>
              </a:r>
              <a:endParaRPr lang="en-GB" sz="2000" dirty="0">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C190BF23-DEF1-40AA-860E-746740CAC78F}"/>
                </a:ext>
              </a:extLst>
            </p:cNvPr>
            <p:cNvSpPr txBox="1"/>
            <p:nvPr/>
          </p:nvSpPr>
          <p:spPr>
            <a:xfrm>
              <a:off x="852740" y="3793066"/>
              <a:ext cx="3131814" cy="2188392"/>
            </a:xfrm>
            <a:prstGeom prst="rect">
              <a:avLst/>
            </a:prstGeom>
            <a:noFill/>
          </p:spPr>
          <p:txBody>
            <a:bodyPr wrap="square" rtlCol="0">
              <a:noAutofit/>
            </a:bodyPr>
            <a:lstStyle/>
            <a:p>
              <a:pPr algn="ctr"/>
              <a:r>
                <a:rPr lang="en-US" sz="2000" dirty="0">
                  <a:latin typeface="Calibri Light" panose="020F0302020204030204" pitchFamily="34" charset="0"/>
                  <a:cs typeface="Calibri Light" panose="020F0302020204030204" pitchFamily="34" charset="0"/>
                </a:rPr>
                <a:t>Create insights in the customer domain &amp; evolve from re-active problem solving approach to pro-active data-driven approach</a:t>
              </a:r>
              <a:endParaRPr lang="en-GB" sz="2000" dirty="0">
                <a:latin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5EDF097F-4976-413C-A4CD-EC74A4F34AE6}"/>
                </a:ext>
              </a:extLst>
            </p:cNvPr>
            <p:cNvSpPr txBox="1"/>
            <p:nvPr/>
          </p:nvSpPr>
          <p:spPr>
            <a:xfrm>
              <a:off x="8314163" y="4002664"/>
              <a:ext cx="2905543" cy="1414914"/>
            </a:xfrm>
            <a:prstGeom prst="rect">
              <a:avLst/>
            </a:prstGeom>
            <a:noFill/>
          </p:spPr>
          <p:txBody>
            <a:bodyPr wrap="square" rtlCol="0">
              <a:noAutofit/>
            </a:bodyPr>
            <a:lstStyle/>
            <a:p>
              <a:pPr algn="ctr"/>
              <a:r>
                <a:rPr lang="en-US" sz="2000" dirty="0">
                  <a:latin typeface="Calibri Light" panose="020F0302020204030204" pitchFamily="34" charset="0"/>
                  <a:cs typeface="Calibri Light" panose="020F0302020204030204" pitchFamily="34" charset="0"/>
                </a:rPr>
                <a:t>Fix the problem and customers will be happy to upgrade / pay</a:t>
              </a:r>
              <a:endParaRPr lang="en-GB" sz="2000" dirty="0">
                <a:latin typeface="Calibri Light" panose="020F0302020204030204" pitchFamily="34" charset="0"/>
                <a:cs typeface="Calibri Light" panose="020F0302020204030204" pitchFamily="34" charset="0"/>
              </a:endParaRPr>
            </a:p>
          </p:txBody>
        </p:sp>
      </p:grpSp>
      <p:grpSp>
        <p:nvGrpSpPr>
          <p:cNvPr id="34" name="Graphic 32" descr="Sunglasses face with no fill">
            <a:extLst>
              <a:ext uri="{FF2B5EF4-FFF2-40B4-BE49-F238E27FC236}">
                <a16:creationId xmlns:a16="http://schemas.microsoft.com/office/drawing/2014/main" id="{80BBE837-D609-4016-8D88-811FF2B50AEB}"/>
              </a:ext>
            </a:extLst>
          </p:cNvPr>
          <p:cNvGrpSpPr/>
          <p:nvPr/>
        </p:nvGrpSpPr>
        <p:grpSpPr>
          <a:xfrm>
            <a:off x="5636251" y="698703"/>
            <a:ext cx="914400" cy="914400"/>
            <a:chOff x="5636251" y="763418"/>
            <a:chExt cx="914400" cy="914400"/>
          </a:xfrm>
        </p:grpSpPr>
        <p:sp>
          <p:nvSpPr>
            <p:cNvPr id="35" name="Freeform: Shape 34">
              <a:extLst>
                <a:ext uri="{FF2B5EF4-FFF2-40B4-BE49-F238E27FC236}">
                  <a16:creationId xmlns:a16="http://schemas.microsoft.com/office/drawing/2014/main" id="{27F23438-32AE-43E9-9837-3EA88CE55497}"/>
                </a:ext>
              </a:extLst>
            </p:cNvPr>
            <p:cNvSpPr/>
            <p:nvPr/>
          </p:nvSpPr>
          <p:spPr>
            <a:xfrm>
              <a:off x="5830613" y="1070599"/>
              <a:ext cx="514350" cy="200025"/>
            </a:xfrm>
            <a:custGeom>
              <a:avLst/>
              <a:gdLst>
                <a:gd name="connsiteX0" fmla="*/ 261219 w 514350"/>
                <a:gd name="connsiteY0" fmla="*/ 29623 h 200025"/>
                <a:gd name="connsiteX1" fmla="*/ 122630 w 514350"/>
                <a:gd name="connsiteY1" fmla="*/ 7144 h 200025"/>
                <a:gd name="connsiteX2" fmla="*/ 10616 w 514350"/>
                <a:gd name="connsiteY2" fmla="*/ 29051 h 200025"/>
                <a:gd name="connsiteX3" fmla="*/ 7187 w 514350"/>
                <a:gd name="connsiteY3" fmla="*/ 33719 h 200025"/>
                <a:gd name="connsiteX4" fmla="*/ 7187 w 514350"/>
                <a:gd name="connsiteY4" fmla="*/ 57341 h 200025"/>
                <a:gd name="connsiteX5" fmla="*/ 11854 w 514350"/>
                <a:gd name="connsiteY5" fmla="*/ 68294 h 200025"/>
                <a:gd name="connsiteX6" fmla="*/ 18712 w 514350"/>
                <a:gd name="connsiteY6" fmla="*/ 74104 h 200025"/>
                <a:gd name="connsiteX7" fmla="*/ 32619 w 514350"/>
                <a:gd name="connsiteY7" fmla="*/ 148590 h 200025"/>
                <a:gd name="connsiteX8" fmla="*/ 128440 w 514350"/>
                <a:gd name="connsiteY8" fmla="*/ 197644 h 200025"/>
                <a:gd name="connsiteX9" fmla="*/ 249122 w 514350"/>
                <a:gd name="connsiteY9" fmla="*/ 91440 h 200025"/>
                <a:gd name="connsiteX10" fmla="*/ 261219 w 514350"/>
                <a:gd name="connsiteY10" fmla="*/ 81915 h 200025"/>
                <a:gd name="connsiteX11" fmla="*/ 273316 w 514350"/>
                <a:gd name="connsiteY11" fmla="*/ 91440 h 200025"/>
                <a:gd name="connsiteX12" fmla="*/ 393997 w 514350"/>
                <a:gd name="connsiteY12" fmla="*/ 197644 h 200025"/>
                <a:gd name="connsiteX13" fmla="*/ 489819 w 514350"/>
                <a:gd name="connsiteY13" fmla="*/ 148590 h 200025"/>
                <a:gd name="connsiteX14" fmla="*/ 503725 w 514350"/>
                <a:gd name="connsiteY14" fmla="*/ 74104 h 200025"/>
                <a:gd name="connsiteX15" fmla="*/ 510583 w 514350"/>
                <a:gd name="connsiteY15" fmla="*/ 68866 h 200025"/>
                <a:gd name="connsiteX16" fmla="*/ 515251 w 514350"/>
                <a:gd name="connsiteY16" fmla="*/ 57912 h 200025"/>
                <a:gd name="connsiteX17" fmla="*/ 515251 w 514350"/>
                <a:gd name="connsiteY17" fmla="*/ 34290 h 200025"/>
                <a:gd name="connsiteX18" fmla="*/ 511822 w 514350"/>
                <a:gd name="connsiteY18" fmla="*/ 29051 h 200025"/>
                <a:gd name="connsiteX19" fmla="*/ 399808 w 514350"/>
                <a:gd name="connsiteY19" fmla="*/ 7144 h 200025"/>
                <a:gd name="connsiteX20" fmla="*/ 261219 w 514350"/>
                <a:gd name="connsiteY20" fmla="*/ 29623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4350" h="200025">
                  <a:moveTo>
                    <a:pt x="261219" y="29623"/>
                  </a:moveTo>
                  <a:cubicBezTo>
                    <a:pt x="242169" y="25622"/>
                    <a:pt x="159016" y="7144"/>
                    <a:pt x="122630" y="7144"/>
                  </a:cubicBezTo>
                  <a:cubicBezTo>
                    <a:pt x="79387" y="7144"/>
                    <a:pt x="23951" y="24479"/>
                    <a:pt x="10616" y="29051"/>
                  </a:cubicBezTo>
                  <a:cubicBezTo>
                    <a:pt x="8605" y="29731"/>
                    <a:pt x="7236" y="31596"/>
                    <a:pt x="7187" y="33719"/>
                  </a:cubicBezTo>
                  <a:lnTo>
                    <a:pt x="7187" y="57341"/>
                  </a:lnTo>
                  <a:cubicBezTo>
                    <a:pt x="6840" y="61538"/>
                    <a:pt x="8586" y="65637"/>
                    <a:pt x="11854" y="68294"/>
                  </a:cubicBezTo>
                  <a:lnTo>
                    <a:pt x="18712" y="74104"/>
                  </a:lnTo>
                  <a:cubicBezTo>
                    <a:pt x="19284" y="97155"/>
                    <a:pt x="22237" y="131826"/>
                    <a:pt x="32619" y="148590"/>
                  </a:cubicBezTo>
                  <a:cubicBezTo>
                    <a:pt x="45859" y="171641"/>
                    <a:pt x="86911" y="197644"/>
                    <a:pt x="128440" y="197644"/>
                  </a:cubicBezTo>
                  <a:cubicBezTo>
                    <a:pt x="201783" y="197644"/>
                    <a:pt x="236359" y="142208"/>
                    <a:pt x="249122" y="91440"/>
                  </a:cubicBezTo>
                  <a:cubicBezTo>
                    <a:pt x="250451" y="85839"/>
                    <a:pt x="255463" y="81892"/>
                    <a:pt x="261219" y="81915"/>
                  </a:cubicBezTo>
                  <a:cubicBezTo>
                    <a:pt x="266917" y="82058"/>
                    <a:pt x="271840" y="85935"/>
                    <a:pt x="273316" y="91440"/>
                  </a:cubicBezTo>
                  <a:cubicBezTo>
                    <a:pt x="286651" y="142208"/>
                    <a:pt x="321226" y="197644"/>
                    <a:pt x="393997" y="197644"/>
                  </a:cubicBezTo>
                  <a:cubicBezTo>
                    <a:pt x="435622" y="197644"/>
                    <a:pt x="476579" y="171641"/>
                    <a:pt x="489819" y="148590"/>
                  </a:cubicBezTo>
                  <a:cubicBezTo>
                    <a:pt x="499344" y="131254"/>
                    <a:pt x="502582" y="97155"/>
                    <a:pt x="503725" y="74104"/>
                  </a:cubicBezTo>
                  <a:lnTo>
                    <a:pt x="510583" y="68866"/>
                  </a:lnTo>
                  <a:cubicBezTo>
                    <a:pt x="513750" y="66132"/>
                    <a:pt x="515473" y="62089"/>
                    <a:pt x="515251" y="57912"/>
                  </a:cubicBezTo>
                  <a:lnTo>
                    <a:pt x="515251" y="34290"/>
                  </a:lnTo>
                  <a:cubicBezTo>
                    <a:pt x="514679" y="31337"/>
                    <a:pt x="513536" y="29623"/>
                    <a:pt x="511822" y="29051"/>
                  </a:cubicBezTo>
                  <a:cubicBezTo>
                    <a:pt x="475715" y="16459"/>
                    <a:pt x="437997" y="9082"/>
                    <a:pt x="399808" y="7144"/>
                  </a:cubicBezTo>
                  <a:cubicBezTo>
                    <a:pt x="363422" y="7144"/>
                    <a:pt x="280269" y="25622"/>
                    <a:pt x="261219" y="29623"/>
                  </a:cubicBezTo>
                  <a:close/>
                </a:path>
              </a:pathLst>
            </a:custGeom>
            <a:solidFill>
              <a:schemeClr val="bg1"/>
            </a:solidFill>
            <a:ln w="12700" cap="flat">
              <a:solidFill>
                <a:schemeClr val="bg1"/>
              </a:solidFill>
              <a:prstDash val="solid"/>
              <a:miter/>
            </a:ln>
          </p:spPr>
          <p:txBody>
            <a:bodyPr rtlCol="0" anchor="ctr"/>
            <a:lstStyle/>
            <a:p>
              <a:endParaRPr lang="LID4096"/>
            </a:p>
          </p:txBody>
        </p:sp>
        <p:sp>
          <p:nvSpPr>
            <p:cNvPr id="36" name="Freeform: Shape 35">
              <a:extLst>
                <a:ext uri="{FF2B5EF4-FFF2-40B4-BE49-F238E27FC236}">
                  <a16:creationId xmlns:a16="http://schemas.microsoft.com/office/drawing/2014/main" id="{2FABAD75-2BFB-418A-943B-DA4C9EF2CDE7}"/>
                </a:ext>
              </a:extLst>
            </p:cNvPr>
            <p:cNvSpPr/>
            <p:nvPr/>
          </p:nvSpPr>
          <p:spPr>
            <a:xfrm>
              <a:off x="5893471" y="1337289"/>
              <a:ext cx="390525" cy="133350"/>
            </a:xfrm>
            <a:custGeom>
              <a:avLst/>
              <a:gdLst>
                <a:gd name="connsiteX0" fmla="*/ 385336 w 390525"/>
                <a:gd name="connsiteY0" fmla="*/ 11059 h 133350"/>
                <a:gd name="connsiteX1" fmla="*/ 358666 w 390525"/>
                <a:gd name="connsiteY1" fmla="*/ 14583 h 133350"/>
                <a:gd name="connsiteX2" fmla="*/ 78208 w 390525"/>
                <a:gd name="connsiteY2" fmla="*/ 51498 h 133350"/>
                <a:gd name="connsiteX3" fmla="*/ 41293 w 390525"/>
                <a:gd name="connsiteY3" fmla="*/ 14583 h 133350"/>
                <a:gd name="connsiteX4" fmla="*/ 14576 w 390525"/>
                <a:gd name="connsiteY4" fmla="*/ 11107 h 133350"/>
                <a:gd name="connsiteX5" fmla="*/ 11099 w 390525"/>
                <a:gd name="connsiteY5" fmla="*/ 37825 h 133350"/>
                <a:gd name="connsiteX6" fmla="*/ 344989 w 390525"/>
                <a:gd name="connsiteY6" fmla="*/ 81697 h 133350"/>
                <a:gd name="connsiteX7" fmla="*/ 388861 w 390525"/>
                <a:gd name="connsiteY7" fmla="*/ 37825 h 133350"/>
                <a:gd name="connsiteX8" fmla="*/ 385398 w 390525"/>
                <a:gd name="connsiteY8" fmla="*/ 11107 h 133350"/>
                <a:gd name="connsiteX9" fmla="*/ 385336 w 390525"/>
                <a:gd name="connsiteY9" fmla="*/ 1105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25" h="133350">
                  <a:moveTo>
                    <a:pt x="385336" y="11059"/>
                  </a:moveTo>
                  <a:cubicBezTo>
                    <a:pt x="376994" y="4683"/>
                    <a:pt x="365066" y="6260"/>
                    <a:pt x="358666" y="14583"/>
                  </a:cubicBezTo>
                  <a:cubicBezTo>
                    <a:pt x="291413" y="102224"/>
                    <a:pt x="165847" y="118751"/>
                    <a:pt x="78208" y="51498"/>
                  </a:cubicBezTo>
                  <a:cubicBezTo>
                    <a:pt x="64343" y="40858"/>
                    <a:pt x="51933" y="28448"/>
                    <a:pt x="41293" y="14583"/>
                  </a:cubicBezTo>
                  <a:cubicBezTo>
                    <a:pt x="34876" y="6245"/>
                    <a:pt x="22914" y="4689"/>
                    <a:pt x="14576" y="11107"/>
                  </a:cubicBezTo>
                  <a:cubicBezTo>
                    <a:pt x="6238" y="17525"/>
                    <a:pt x="4681" y="29486"/>
                    <a:pt x="11099" y="37825"/>
                  </a:cubicBezTo>
                  <a:cubicBezTo>
                    <a:pt x="91185" y="142140"/>
                    <a:pt x="240673" y="161783"/>
                    <a:pt x="344989" y="81697"/>
                  </a:cubicBezTo>
                  <a:cubicBezTo>
                    <a:pt x="361464" y="69048"/>
                    <a:pt x="376212" y="54299"/>
                    <a:pt x="388861" y="37825"/>
                  </a:cubicBezTo>
                  <a:cubicBezTo>
                    <a:pt x="395282" y="29491"/>
                    <a:pt x="393733" y="17529"/>
                    <a:pt x="385398" y="11107"/>
                  </a:cubicBezTo>
                  <a:cubicBezTo>
                    <a:pt x="385378" y="11091"/>
                    <a:pt x="385357" y="11075"/>
                    <a:pt x="385336" y="11059"/>
                  </a:cubicBezTo>
                  <a:close/>
                </a:path>
              </a:pathLst>
            </a:custGeom>
            <a:solidFill>
              <a:schemeClr val="bg1"/>
            </a:solidFill>
            <a:ln w="12700" cap="flat">
              <a:solidFill>
                <a:schemeClr val="bg1"/>
              </a:solidFill>
              <a:prstDash val="solid"/>
              <a:miter/>
            </a:ln>
          </p:spPr>
          <p:txBody>
            <a:bodyPr rtlCol="0" anchor="ctr"/>
            <a:lstStyle/>
            <a:p>
              <a:endParaRPr lang="LID4096"/>
            </a:p>
          </p:txBody>
        </p:sp>
        <p:sp>
          <p:nvSpPr>
            <p:cNvPr id="37" name="Freeform: Shape 36">
              <a:extLst>
                <a:ext uri="{FF2B5EF4-FFF2-40B4-BE49-F238E27FC236}">
                  <a16:creationId xmlns:a16="http://schemas.microsoft.com/office/drawing/2014/main" id="{324B348B-F147-4892-B071-0319BCC12807}"/>
                </a:ext>
              </a:extLst>
            </p:cNvPr>
            <p:cNvSpPr/>
            <p:nvPr/>
          </p:nvSpPr>
          <p:spPr>
            <a:xfrm>
              <a:off x="5724357" y="851524"/>
              <a:ext cx="733425" cy="733425"/>
            </a:xfrm>
            <a:custGeom>
              <a:avLst/>
              <a:gdLst>
                <a:gd name="connsiteX0" fmla="*/ 369094 w 733425"/>
                <a:gd name="connsiteY0" fmla="*/ 45244 h 733425"/>
                <a:gd name="connsiteX1" fmla="*/ 692944 w 733425"/>
                <a:gd name="connsiteY1" fmla="*/ 369094 h 733425"/>
                <a:gd name="connsiteX2" fmla="*/ 369094 w 733425"/>
                <a:gd name="connsiteY2" fmla="*/ 692944 h 733425"/>
                <a:gd name="connsiteX3" fmla="*/ 45244 w 733425"/>
                <a:gd name="connsiteY3" fmla="*/ 369094 h 733425"/>
                <a:gd name="connsiteX4" fmla="*/ 369094 w 733425"/>
                <a:gd name="connsiteY4" fmla="*/ 45244 h 733425"/>
                <a:gd name="connsiteX5" fmla="*/ 369094 w 733425"/>
                <a:gd name="connsiteY5" fmla="*/ 7144 h 733425"/>
                <a:gd name="connsiteX6" fmla="*/ 7144 w 733425"/>
                <a:gd name="connsiteY6" fmla="*/ 369094 h 733425"/>
                <a:gd name="connsiteX7" fmla="*/ 369094 w 733425"/>
                <a:gd name="connsiteY7" fmla="*/ 731044 h 733425"/>
                <a:gd name="connsiteX8" fmla="*/ 731044 w 733425"/>
                <a:gd name="connsiteY8" fmla="*/ 369094 h 733425"/>
                <a:gd name="connsiteX9" fmla="*/ 369094 w 733425"/>
                <a:gd name="connsiteY9" fmla="*/ 7144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3425" h="733425">
                  <a:moveTo>
                    <a:pt x="369094" y="45244"/>
                  </a:moveTo>
                  <a:cubicBezTo>
                    <a:pt x="547951" y="45244"/>
                    <a:pt x="692944" y="190236"/>
                    <a:pt x="692944" y="369094"/>
                  </a:cubicBezTo>
                  <a:cubicBezTo>
                    <a:pt x="692944" y="547951"/>
                    <a:pt x="547951" y="692944"/>
                    <a:pt x="369094" y="692944"/>
                  </a:cubicBezTo>
                  <a:cubicBezTo>
                    <a:pt x="190236" y="692944"/>
                    <a:pt x="45244" y="547951"/>
                    <a:pt x="45244" y="369094"/>
                  </a:cubicBezTo>
                  <a:cubicBezTo>
                    <a:pt x="45244" y="190236"/>
                    <a:pt x="190236" y="45244"/>
                    <a:pt x="369094" y="45244"/>
                  </a:cubicBezTo>
                  <a:moveTo>
                    <a:pt x="369094" y="7144"/>
                  </a:moveTo>
                  <a:cubicBezTo>
                    <a:pt x="169194" y="7144"/>
                    <a:pt x="7144" y="169194"/>
                    <a:pt x="7144" y="369094"/>
                  </a:cubicBezTo>
                  <a:cubicBezTo>
                    <a:pt x="7144" y="568993"/>
                    <a:pt x="169194" y="731044"/>
                    <a:pt x="369094" y="731044"/>
                  </a:cubicBezTo>
                  <a:cubicBezTo>
                    <a:pt x="568993" y="731044"/>
                    <a:pt x="731044" y="568993"/>
                    <a:pt x="731044" y="369094"/>
                  </a:cubicBezTo>
                  <a:cubicBezTo>
                    <a:pt x="731044" y="169194"/>
                    <a:pt x="568993" y="7144"/>
                    <a:pt x="369094" y="7144"/>
                  </a:cubicBezTo>
                  <a:close/>
                </a:path>
              </a:pathLst>
            </a:custGeom>
            <a:solidFill>
              <a:schemeClr val="bg1"/>
            </a:solidFill>
            <a:ln w="12700" cap="flat">
              <a:solidFill>
                <a:schemeClr val="bg1"/>
              </a:solidFill>
              <a:prstDash val="solid"/>
              <a:miter/>
            </a:ln>
          </p:spPr>
          <p:txBody>
            <a:bodyPr rtlCol="0" anchor="ctr"/>
            <a:lstStyle/>
            <a:p>
              <a:endParaRPr lang="LID4096"/>
            </a:p>
          </p:txBody>
        </p:sp>
      </p:grpSp>
    </p:spTree>
    <p:extLst>
      <p:ext uri="{BB962C8B-B14F-4D97-AF65-F5344CB8AC3E}">
        <p14:creationId xmlns:p14="http://schemas.microsoft.com/office/powerpoint/2010/main" val="265876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C87767-5CB5-4A65-A868-4521C3763A6A}"/>
              </a:ext>
            </a:extLst>
          </p:cNvPr>
          <p:cNvSpPr>
            <a:spLocks noGrp="1"/>
          </p:cNvSpPr>
          <p:nvPr>
            <p:ph type="body" sz="quarter" idx="10"/>
          </p:nvPr>
        </p:nvSpPr>
        <p:spPr/>
        <p:txBody>
          <a:bodyPr/>
          <a:lstStyle/>
          <a:p>
            <a:r>
              <a:rPr lang="nl-NL" dirty="0"/>
              <a:t>POSITIVE BUSINESS CASE FOR ALL SIZED OPERATORS</a:t>
            </a:r>
            <a:endParaRPr lang="LID4096" dirty="0"/>
          </a:p>
        </p:txBody>
      </p:sp>
      <p:graphicFrame>
        <p:nvGraphicFramePr>
          <p:cNvPr id="4" name="Chart 3">
            <a:extLst>
              <a:ext uri="{FF2B5EF4-FFF2-40B4-BE49-F238E27FC236}">
                <a16:creationId xmlns:a16="http://schemas.microsoft.com/office/drawing/2014/main" id="{BE429CC8-B33E-4C4C-BFD9-D3AA8A202888}"/>
              </a:ext>
            </a:extLst>
          </p:cNvPr>
          <p:cNvGraphicFramePr/>
          <p:nvPr>
            <p:extLst>
              <p:ext uri="{D42A27DB-BD31-4B8C-83A1-F6EECF244321}">
                <p14:modId xmlns:p14="http://schemas.microsoft.com/office/powerpoint/2010/main" val="3565851990"/>
              </p:ext>
            </p:extLst>
          </p:nvPr>
        </p:nvGraphicFramePr>
        <p:xfrm>
          <a:off x="2389637" y="491133"/>
          <a:ext cx="7412726"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717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F3F709-C77B-47A0-84C0-BF46841058CD}"/>
              </a:ext>
            </a:extLst>
          </p:cNvPr>
          <p:cNvSpPr>
            <a:spLocks noGrp="1"/>
          </p:cNvSpPr>
          <p:nvPr>
            <p:ph type="body" sz="quarter" idx="10"/>
          </p:nvPr>
        </p:nvSpPr>
        <p:spPr/>
        <p:txBody>
          <a:bodyPr/>
          <a:lstStyle/>
          <a:p>
            <a:r>
              <a:rPr lang="nl-NL" dirty="0"/>
              <a:t>HOW CAN WE HELP?</a:t>
            </a:r>
            <a:endParaRPr lang="LID4096" dirty="0"/>
          </a:p>
        </p:txBody>
      </p:sp>
      <p:grpSp>
        <p:nvGrpSpPr>
          <p:cNvPr id="11" name="Group 10">
            <a:extLst>
              <a:ext uri="{FF2B5EF4-FFF2-40B4-BE49-F238E27FC236}">
                <a16:creationId xmlns:a16="http://schemas.microsoft.com/office/drawing/2014/main" id="{6B041989-2735-4FAA-8665-9726E28678DA}"/>
              </a:ext>
            </a:extLst>
          </p:cNvPr>
          <p:cNvGrpSpPr/>
          <p:nvPr/>
        </p:nvGrpSpPr>
        <p:grpSpPr>
          <a:xfrm>
            <a:off x="-1180750" y="922472"/>
            <a:ext cx="4162738" cy="4615293"/>
            <a:chOff x="-1123518" y="1076325"/>
            <a:chExt cx="3833892" cy="4250696"/>
          </a:xfrm>
        </p:grpSpPr>
        <p:sp>
          <p:nvSpPr>
            <p:cNvPr id="27" name="Oval 26">
              <a:extLst>
                <a:ext uri="{FF2B5EF4-FFF2-40B4-BE49-F238E27FC236}">
                  <a16:creationId xmlns:a16="http://schemas.microsoft.com/office/drawing/2014/main" id="{27AB085E-B39F-4748-8E49-F219E645B097}"/>
                </a:ext>
              </a:extLst>
            </p:cNvPr>
            <p:cNvSpPr/>
            <p:nvPr/>
          </p:nvSpPr>
          <p:spPr>
            <a:xfrm>
              <a:off x="-1123518" y="1448011"/>
              <a:ext cx="3476453" cy="3476453"/>
            </a:xfrm>
            <a:prstGeom prst="ellipse">
              <a:avLst/>
            </a:prstGeom>
            <a:noFill/>
            <a:ln w="53975" cap="flat">
              <a:solidFill>
                <a:srgbClr val="1EA1B6">
                  <a:alpha val="25000"/>
                </a:srgb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2" name="Group 1">
              <a:extLst>
                <a:ext uri="{FF2B5EF4-FFF2-40B4-BE49-F238E27FC236}">
                  <a16:creationId xmlns:a16="http://schemas.microsoft.com/office/drawing/2014/main" id="{F42A859C-C870-46D0-9067-F12BFE4ECDDF}"/>
                </a:ext>
              </a:extLst>
            </p:cNvPr>
            <p:cNvGrpSpPr/>
            <p:nvPr/>
          </p:nvGrpSpPr>
          <p:grpSpPr>
            <a:xfrm>
              <a:off x="318033" y="1076325"/>
              <a:ext cx="705035" cy="705035"/>
              <a:chOff x="6739243" y="1094001"/>
              <a:chExt cx="705035" cy="705035"/>
            </a:xfrm>
          </p:grpSpPr>
          <p:sp>
            <p:nvSpPr>
              <p:cNvPr id="28" name="Rectangle: Rounded Corners 27">
                <a:extLst>
                  <a:ext uri="{FF2B5EF4-FFF2-40B4-BE49-F238E27FC236}">
                    <a16:creationId xmlns:a16="http://schemas.microsoft.com/office/drawing/2014/main" id="{F29DE0D4-4D3A-4C89-9110-F437061C609E}"/>
                  </a:ext>
                </a:extLst>
              </p:cNvPr>
              <p:cNvSpPr/>
              <p:nvPr/>
            </p:nvSpPr>
            <p:spPr>
              <a:xfrm rot="18900000">
                <a:off x="6739243" y="1094001"/>
                <a:ext cx="705035" cy="705035"/>
              </a:xfrm>
              <a:prstGeom prst="roundRect">
                <a:avLst/>
              </a:prstGeom>
              <a:solidFill>
                <a:srgbClr val="00AE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39" name="Graphic 38" descr="Money">
                <a:extLst>
                  <a:ext uri="{FF2B5EF4-FFF2-40B4-BE49-F238E27FC236}">
                    <a16:creationId xmlns:a16="http://schemas.microsoft.com/office/drawing/2014/main" id="{D668E047-5846-4160-82A8-D09C17025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2577" y="1166753"/>
                <a:ext cx="498364" cy="498364"/>
              </a:xfrm>
              <a:prstGeom prst="rect">
                <a:avLst/>
              </a:prstGeom>
            </p:spPr>
          </p:pic>
        </p:grpSp>
        <p:grpSp>
          <p:nvGrpSpPr>
            <p:cNvPr id="40" name="Group 39">
              <a:extLst>
                <a:ext uri="{FF2B5EF4-FFF2-40B4-BE49-F238E27FC236}">
                  <a16:creationId xmlns:a16="http://schemas.microsoft.com/office/drawing/2014/main" id="{32304447-73AD-419A-916E-53FCD7BF8826}"/>
                </a:ext>
              </a:extLst>
            </p:cNvPr>
            <p:cNvGrpSpPr/>
            <p:nvPr/>
          </p:nvGrpSpPr>
          <p:grpSpPr>
            <a:xfrm>
              <a:off x="1359143" y="1412797"/>
              <a:ext cx="705035" cy="705035"/>
              <a:chOff x="7987038" y="1815715"/>
              <a:chExt cx="705035" cy="705035"/>
            </a:xfrm>
          </p:grpSpPr>
          <p:sp>
            <p:nvSpPr>
              <p:cNvPr id="41" name="Rectangle: Rounded Corners 40">
                <a:extLst>
                  <a:ext uri="{FF2B5EF4-FFF2-40B4-BE49-F238E27FC236}">
                    <a16:creationId xmlns:a16="http://schemas.microsoft.com/office/drawing/2014/main" id="{BA5F8C3C-DE04-4158-8F20-D0264BE48DE2}"/>
                  </a:ext>
                </a:extLst>
              </p:cNvPr>
              <p:cNvSpPr/>
              <p:nvPr/>
            </p:nvSpPr>
            <p:spPr>
              <a:xfrm rot="18900000">
                <a:off x="7987038" y="1815715"/>
                <a:ext cx="705035" cy="705035"/>
              </a:xfrm>
              <a:prstGeom prst="roundRect">
                <a:avLst/>
              </a:prstGeom>
              <a:solidFill>
                <a:srgbClr val="B2D23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42" name="Graphic 41" descr="Tools">
                <a:extLst>
                  <a:ext uri="{FF2B5EF4-FFF2-40B4-BE49-F238E27FC236}">
                    <a16:creationId xmlns:a16="http://schemas.microsoft.com/office/drawing/2014/main" id="{2D3FAF49-9B77-4248-91F5-E47BFE3D7D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07016" y="1936540"/>
                <a:ext cx="455241" cy="455241"/>
              </a:xfrm>
              <a:prstGeom prst="rect">
                <a:avLst/>
              </a:prstGeom>
            </p:spPr>
          </p:pic>
        </p:grpSp>
        <p:grpSp>
          <p:nvGrpSpPr>
            <p:cNvPr id="43" name="Group 42">
              <a:extLst>
                <a:ext uri="{FF2B5EF4-FFF2-40B4-BE49-F238E27FC236}">
                  <a16:creationId xmlns:a16="http://schemas.microsoft.com/office/drawing/2014/main" id="{E52BFFCB-60D1-44A0-A62C-9B72550D2A33}"/>
                </a:ext>
              </a:extLst>
            </p:cNvPr>
            <p:cNvGrpSpPr/>
            <p:nvPr/>
          </p:nvGrpSpPr>
          <p:grpSpPr>
            <a:xfrm>
              <a:off x="2005339" y="2300654"/>
              <a:ext cx="705035" cy="705035"/>
              <a:chOff x="7987039" y="3248920"/>
              <a:chExt cx="705035" cy="705035"/>
            </a:xfrm>
          </p:grpSpPr>
          <p:sp>
            <p:nvSpPr>
              <p:cNvPr id="44" name="Rectangle: Rounded Corners 43">
                <a:extLst>
                  <a:ext uri="{FF2B5EF4-FFF2-40B4-BE49-F238E27FC236}">
                    <a16:creationId xmlns:a16="http://schemas.microsoft.com/office/drawing/2014/main" id="{A524B358-6E1D-4631-8549-5F077192BB9E}"/>
                  </a:ext>
                </a:extLst>
              </p:cNvPr>
              <p:cNvSpPr/>
              <p:nvPr/>
            </p:nvSpPr>
            <p:spPr>
              <a:xfrm rot="18900000">
                <a:off x="7987039" y="3248920"/>
                <a:ext cx="705035" cy="705035"/>
              </a:xfrm>
              <a:prstGeom prst="round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45" name="Graphic 44" descr="Gears">
                <a:extLst>
                  <a:ext uri="{FF2B5EF4-FFF2-40B4-BE49-F238E27FC236}">
                    <a16:creationId xmlns:a16="http://schemas.microsoft.com/office/drawing/2014/main" id="{C365D644-B2AA-4766-A4B6-3B83948F9A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25199" y="3314526"/>
                <a:ext cx="618875" cy="618875"/>
              </a:xfrm>
              <a:prstGeom prst="rect">
                <a:avLst/>
              </a:prstGeom>
            </p:spPr>
          </p:pic>
        </p:grpSp>
        <p:grpSp>
          <p:nvGrpSpPr>
            <p:cNvPr id="46" name="Group 45">
              <a:extLst>
                <a:ext uri="{FF2B5EF4-FFF2-40B4-BE49-F238E27FC236}">
                  <a16:creationId xmlns:a16="http://schemas.microsoft.com/office/drawing/2014/main" id="{C4DE5979-EF5C-4789-96F8-F3FD5EB98B89}"/>
                </a:ext>
              </a:extLst>
            </p:cNvPr>
            <p:cNvGrpSpPr/>
            <p:nvPr/>
          </p:nvGrpSpPr>
          <p:grpSpPr>
            <a:xfrm>
              <a:off x="2000418" y="3387101"/>
              <a:ext cx="705035" cy="705035"/>
              <a:chOff x="6739244" y="3971740"/>
              <a:chExt cx="705035" cy="705035"/>
            </a:xfrm>
          </p:grpSpPr>
          <p:sp>
            <p:nvSpPr>
              <p:cNvPr id="47" name="Rectangle: Rounded Corners 46">
                <a:extLst>
                  <a:ext uri="{FF2B5EF4-FFF2-40B4-BE49-F238E27FC236}">
                    <a16:creationId xmlns:a16="http://schemas.microsoft.com/office/drawing/2014/main" id="{CBF0E508-AD27-4ED3-9065-E628CC728FF0}"/>
                  </a:ext>
                </a:extLst>
              </p:cNvPr>
              <p:cNvSpPr/>
              <p:nvPr/>
            </p:nvSpPr>
            <p:spPr>
              <a:xfrm rot="18900000">
                <a:off x="6739244" y="3971740"/>
                <a:ext cx="705035" cy="705035"/>
              </a:xfrm>
              <a:prstGeom prst="roundRect">
                <a:avLst/>
              </a:prstGeom>
              <a:solidFill>
                <a:srgbClr val="F15A2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48" name="Graphic 47" descr="Hierarchy">
                <a:extLst>
                  <a:ext uri="{FF2B5EF4-FFF2-40B4-BE49-F238E27FC236}">
                    <a16:creationId xmlns:a16="http://schemas.microsoft.com/office/drawing/2014/main" id="{62871971-C16A-46E5-83B4-2DED4467F3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10321" y="3983585"/>
                <a:ext cx="564892" cy="564892"/>
              </a:xfrm>
              <a:prstGeom prst="rect">
                <a:avLst/>
              </a:prstGeom>
            </p:spPr>
          </p:pic>
        </p:grpSp>
        <p:grpSp>
          <p:nvGrpSpPr>
            <p:cNvPr id="49" name="Group 48">
              <a:extLst>
                <a:ext uri="{FF2B5EF4-FFF2-40B4-BE49-F238E27FC236}">
                  <a16:creationId xmlns:a16="http://schemas.microsoft.com/office/drawing/2014/main" id="{0A3888DF-D828-4F9B-A9EB-A09C5AEFFC8F}"/>
                </a:ext>
              </a:extLst>
            </p:cNvPr>
            <p:cNvGrpSpPr/>
            <p:nvPr/>
          </p:nvGrpSpPr>
          <p:grpSpPr>
            <a:xfrm>
              <a:off x="1356935" y="4274298"/>
              <a:ext cx="705035" cy="705035"/>
              <a:chOff x="5491450" y="3248920"/>
              <a:chExt cx="705035" cy="705035"/>
            </a:xfrm>
          </p:grpSpPr>
          <p:sp>
            <p:nvSpPr>
              <p:cNvPr id="50" name="Rectangle: Rounded Corners 49">
                <a:extLst>
                  <a:ext uri="{FF2B5EF4-FFF2-40B4-BE49-F238E27FC236}">
                    <a16:creationId xmlns:a16="http://schemas.microsoft.com/office/drawing/2014/main" id="{D79FA94D-4438-4263-85FB-FF20AA6F876C}"/>
                  </a:ext>
                </a:extLst>
              </p:cNvPr>
              <p:cNvSpPr/>
              <p:nvPr/>
            </p:nvSpPr>
            <p:spPr>
              <a:xfrm rot="18900000">
                <a:off x="5491450" y="3248920"/>
                <a:ext cx="705035" cy="705035"/>
              </a:xfrm>
              <a:prstGeom prst="roundRect">
                <a:avLst/>
              </a:prstGeom>
              <a:solidFill>
                <a:srgbClr val="1EA1B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51" name="Graphic 50" descr="Call center">
                <a:extLst>
                  <a:ext uri="{FF2B5EF4-FFF2-40B4-BE49-F238E27FC236}">
                    <a16:creationId xmlns:a16="http://schemas.microsoft.com/office/drawing/2014/main" id="{9B98E3D7-5CDB-4C2B-8164-DE34910070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96342" y="3307800"/>
                <a:ext cx="502952" cy="502952"/>
              </a:xfrm>
              <a:prstGeom prst="rect">
                <a:avLst/>
              </a:prstGeom>
            </p:spPr>
          </p:pic>
        </p:grpSp>
        <p:grpSp>
          <p:nvGrpSpPr>
            <p:cNvPr id="52" name="Group 51">
              <a:extLst>
                <a:ext uri="{FF2B5EF4-FFF2-40B4-BE49-F238E27FC236}">
                  <a16:creationId xmlns:a16="http://schemas.microsoft.com/office/drawing/2014/main" id="{C7354022-4568-4809-AD93-DCB9997F9072}"/>
                </a:ext>
              </a:extLst>
            </p:cNvPr>
            <p:cNvGrpSpPr/>
            <p:nvPr/>
          </p:nvGrpSpPr>
          <p:grpSpPr>
            <a:xfrm>
              <a:off x="317995" y="4621986"/>
              <a:ext cx="705035" cy="705035"/>
              <a:chOff x="5491448" y="1811644"/>
              <a:chExt cx="705035" cy="705035"/>
            </a:xfrm>
          </p:grpSpPr>
          <p:sp>
            <p:nvSpPr>
              <p:cNvPr id="53" name="Rectangle: Rounded Corners 52">
                <a:extLst>
                  <a:ext uri="{FF2B5EF4-FFF2-40B4-BE49-F238E27FC236}">
                    <a16:creationId xmlns:a16="http://schemas.microsoft.com/office/drawing/2014/main" id="{2C42CD25-FE41-437A-AE4C-5DB8070391F9}"/>
                  </a:ext>
                </a:extLst>
              </p:cNvPr>
              <p:cNvSpPr/>
              <p:nvPr/>
            </p:nvSpPr>
            <p:spPr>
              <a:xfrm rot="18900000">
                <a:off x="5491448" y="1811644"/>
                <a:ext cx="705035" cy="705035"/>
              </a:xfrm>
              <a:prstGeom prst="roundRect">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54" name="Graphic 53" descr="Truck">
                <a:extLst>
                  <a:ext uri="{FF2B5EF4-FFF2-40B4-BE49-F238E27FC236}">
                    <a16:creationId xmlns:a16="http://schemas.microsoft.com/office/drawing/2014/main" id="{8A20ABCE-EB33-411F-99F0-79805DD2FD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88852" y="1897215"/>
                <a:ext cx="533890" cy="533890"/>
              </a:xfrm>
              <a:prstGeom prst="rect">
                <a:avLst/>
              </a:prstGeom>
            </p:spPr>
          </p:pic>
        </p:grpSp>
      </p:grpSp>
      <p:grpSp>
        <p:nvGrpSpPr>
          <p:cNvPr id="10" name="Group 9">
            <a:extLst>
              <a:ext uri="{FF2B5EF4-FFF2-40B4-BE49-F238E27FC236}">
                <a16:creationId xmlns:a16="http://schemas.microsoft.com/office/drawing/2014/main" id="{62F0F6C2-6928-41A0-8BC1-CE8DA8CFE09F}"/>
              </a:ext>
            </a:extLst>
          </p:cNvPr>
          <p:cNvGrpSpPr/>
          <p:nvPr/>
        </p:nvGrpSpPr>
        <p:grpSpPr>
          <a:xfrm>
            <a:off x="4541801" y="1385861"/>
            <a:ext cx="7410668" cy="3774095"/>
            <a:chOff x="3894502" y="1334673"/>
            <a:chExt cx="7410668" cy="3774095"/>
          </a:xfrm>
        </p:grpSpPr>
        <p:pic>
          <p:nvPicPr>
            <p:cNvPr id="56" name="Graphic 55" descr="Tools">
              <a:extLst>
                <a:ext uri="{FF2B5EF4-FFF2-40B4-BE49-F238E27FC236}">
                  <a16:creationId xmlns:a16="http://schemas.microsoft.com/office/drawing/2014/main" id="{F222711A-29E1-4661-81F8-7292E160990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971510" y="2876201"/>
              <a:ext cx="707836" cy="707836"/>
            </a:xfrm>
            <a:prstGeom prst="rect">
              <a:avLst/>
            </a:prstGeom>
          </p:spPr>
        </p:pic>
        <p:pic>
          <p:nvPicPr>
            <p:cNvPr id="57" name="Graphic 56" descr="Gears">
              <a:extLst>
                <a:ext uri="{FF2B5EF4-FFF2-40B4-BE49-F238E27FC236}">
                  <a16:creationId xmlns:a16="http://schemas.microsoft.com/office/drawing/2014/main" id="{250539A7-2F48-4B9C-9E9A-01031B4B2EC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894502" y="4259243"/>
              <a:ext cx="832748" cy="832748"/>
            </a:xfrm>
            <a:prstGeom prst="rect">
              <a:avLst/>
            </a:prstGeom>
          </p:spPr>
        </p:pic>
        <p:pic>
          <p:nvPicPr>
            <p:cNvPr id="58" name="Graphic 57" descr="Hierarchy">
              <a:extLst>
                <a:ext uri="{FF2B5EF4-FFF2-40B4-BE49-F238E27FC236}">
                  <a16:creationId xmlns:a16="http://schemas.microsoft.com/office/drawing/2014/main" id="{ED1C30EC-7432-4703-BF87-B8F0C56FE03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706288" y="1373346"/>
              <a:ext cx="749473" cy="749473"/>
            </a:xfrm>
            <a:prstGeom prst="rect">
              <a:avLst/>
            </a:prstGeom>
          </p:spPr>
        </p:pic>
        <p:pic>
          <p:nvPicPr>
            <p:cNvPr id="59" name="Graphic 58" descr="Call center">
              <a:extLst>
                <a:ext uri="{FF2B5EF4-FFF2-40B4-BE49-F238E27FC236}">
                  <a16:creationId xmlns:a16="http://schemas.microsoft.com/office/drawing/2014/main" id="{BEFC4D49-0AB1-407B-BA38-1E7B13C9B85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706288" y="2876201"/>
              <a:ext cx="749473" cy="749473"/>
            </a:xfrm>
            <a:prstGeom prst="rect">
              <a:avLst/>
            </a:prstGeom>
          </p:spPr>
        </p:pic>
        <p:pic>
          <p:nvPicPr>
            <p:cNvPr id="60" name="Graphic 59" descr="Truck">
              <a:extLst>
                <a:ext uri="{FF2B5EF4-FFF2-40B4-BE49-F238E27FC236}">
                  <a16:creationId xmlns:a16="http://schemas.microsoft.com/office/drawing/2014/main" id="{D375562D-17FF-4FEE-BD7F-570CAC52033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797023" y="4345482"/>
              <a:ext cx="707836" cy="707836"/>
            </a:xfrm>
            <a:prstGeom prst="rect">
              <a:avLst/>
            </a:prstGeom>
          </p:spPr>
        </p:pic>
        <p:pic>
          <p:nvPicPr>
            <p:cNvPr id="61" name="Graphic 60" descr="Money">
              <a:extLst>
                <a:ext uri="{FF2B5EF4-FFF2-40B4-BE49-F238E27FC236}">
                  <a16:creationId xmlns:a16="http://schemas.microsoft.com/office/drawing/2014/main" id="{AD93A733-4B95-4A3B-930A-081214CB4AE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09054" y="1334673"/>
              <a:ext cx="832748" cy="832748"/>
            </a:xfrm>
            <a:prstGeom prst="rect">
              <a:avLst/>
            </a:prstGeom>
          </p:spPr>
        </p:pic>
        <p:sp>
          <p:nvSpPr>
            <p:cNvPr id="62" name="TextBox 61">
              <a:extLst>
                <a:ext uri="{FF2B5EF4-FFF2-40B4-BE49-F238E27FC236}">
                  <a16:creationId xmlns:a16="http://schemas.microsoft.com/office/drawing/2014/main" id="{09F9F37A-65E8-4039-9E40-482D6B73D22B}"/>
                </a:ext>
              </a:extLst>
            </p:cNvPr>
            <p:cNvSpPr txBox="1"/>
            <p:nvPr/>
          </p:nvSpPr>
          <p:spPr>
            <a:xfrm>
              <a:off x="4946817" y="1348684"/>
              <a:ext cx="2649657" cy="818737"/>
            </a:xfrm>
            <a:prstGeom prst="rect">
              <a:avLst/>
            </a:prstGeom>
            <a:noFill/>
          </p:spPr>
          <p:txBody>
            <a:bodyPr wrap="square" rtlCol="0">
              <a:spAutoFit/>
            </a:bodyPr>
            <a:lstStyle/>
            <a:p>
              <a:r>
                <a:rPr lang="nl-NL" sz="2000" b="1" dirty="0"/>
                <a:t>BUSINESS CASE </a:t>
              </a:r>
            </a:p>
            <a:p>
              <a:r>
                <a:rPr lang="nl-NL" sz="2000" b="1" dirty="0"/>
                <a:t>DEVELOPMENT</a:t>
              </a:r>
              <a:endParaRPr lang="LID4096" sz="2000" b="1" dirty="0"/>
            </a:p>
          </p:txBody>
        </p:sp>
        <p:sp>
          <p:nvSpPr>
            <p:cNvPr id="63" name="TextBox 62">
              <a:extLst>
                <a:ext uri="{FF2B5EF4-FFF2-40B4-BE49-F238E27FC236}">
                  <a16:creationId xmlns:a16="http://schemas.microsoft.com/office/drawing/2014/main" id="{AAE3E172-0843-49B6-883E-1B74B6DDC49D}"/>
                </a:ext>
              </a:extLst>
            </p:cNvPr>
            <p:cNvSpPr txBox="1"/>
            <p:nvPr/>
          </p:nvSpPr>
          <p:spPr>
            <a:xfrm>
              <a:off x="4945576" y="2839305"/>
              <a:ext cx="2649657" cy="818737"/>
            </a:xfrm>
            <a:prstGeom prst="rect">
              <a:avLst/>
            </a:prstGeom>
            <a:noFill/>
          </p:spPr>
          <p:txBody>
            <a:bodyPr wrap="square" rtlCol="0">
              <a:spAutoFit/>
            </a:bodyPr>
            <a:lstStyle/>
            <a:p>
              <a:r>
                <a:rPr lang="nl-NL" sz="2000" b="1" dirty="0"/>
                <a:t>TECHNICAL</a:t>
              </a:r>
            </a:p>
            <a:p>
              <a:r>
                <a:rPr lang="nl-NL" sz="2000" b="1" dirty="0"/>
                <a:t>INTEGRATION</a:t>
              </a:r>
              <a:endParaRPr lang="LID4096" sz="2000" b="1" dirty="0"/>
            </a:p>
          </p:txBody>
        </p:sp>
        <p:sp>
          <p:nvSpPr>
            <p:cNvPr id="64" name="TextBox 63">
              <a:extLst>
                <a:ext uri="{FF2B5EF4-FFF2-40B4-BE49-F238E27FC236}">
                  <a16:creationId xmlns:a16="http://schemas.microsoft.com/office/drawing/2014/main" id="{95204A32-76D5-40D8-9412-BFC45B816DCF}"/>
                </a:ext>
              </a:extLst>
            </p:cNvPr>
            <p:cNvSpPr txBox="1"/>
            <p:nvPr/>
          </p:nvSpPr>
          <p:spPr>
            <a:xfrm>
              <a:off x="4946814" y="4290031"/>
              <a:ext cx="2649657" cy="818737"/>
            </a:xfrm>
            <a:prstGeom prst="rect">
              <a:avLst/>
            </a:prstGeom>
            <a:noFill/>
          </p:spPr>
          <p:txBody>
            <a:bodyPr wrap="square" rtlCol="0">
              <a:spAutoFit/>
            </a:bodyPr>
            <a:lstStyle/>
            <a:p>
              <a:r>
                <a:rPr lang="nl-NL" sz="2000" b="1" dirty="0"/>
                <a:t>MANAGED</a:t>
              </a:r>
            </a:p>
            <a:p>
              <a:r>
                <a:rPr lang="nl-NL" sz="2000" b="1" dirty="0"/>
                <a:t>OPERATIONS</a:t>
              </a:r>
              <a:endParaRPr lang="LID4096" sz="2000" b="1" dirty="0"/>
            </a:p>
          </p:txBody>
        </p:sp>
        <p:sp>
          <p:nvSpPr>
            <p:cNvPr id="65" name="TextBox 64">
              <a:extLst>
                <a:ext uri="{FF2B5EF4-FFF2-40B4-BE49-F238E27FC236}">
                  <a16:creationId xmlns:a16="http://schemas.microsoft.com/office/drawing/2014/main" id="{C28D644F-B7CE-4EEC-8DFC-7CE06723D5C0}"/>
                </a:ext>
              </a:extLst>
            </p:cNvPr>
            <p:cNvSpPr txBox="1"/>
            <p:nvPr/>
          </p:nvSpPr>
          <p:spPr>
            <a:xfrm>
              <a:off x="8655512" y="1354215"/>
              <a:ext cx="2649657" cy="818737"/>
            </a:xfrm>
            <a:prstGeom prst="rect">
              <a:avLst/>
            </a:prstGeom>
            <a:noFill/>
          </p:spPr>
          <p:txBody>
            <a:bodyPr wrap="square" rtlCol="0">
              <a:spAutoFit/>
            </a:bodyPr>
            <a:lstStyle/>
            <a:p>
              <a:r>
                <a:rPr lang="nl-NL" sz="2000" b="1" dirty="0"/>
                <a:t>OPERATIONAL INTEGRATION</a:t>
              </a:r>
              <a:endParaRPr lang="LID4096" sz="2000" b="1" dirty="0"/>
            </a:p>
          </p:txBody>
        </p:sp>
        <p:sp>
          <p:nvSpPr>
            <p:cNvPr id="66" name="TextBox 65">
              <a:extLst>
                <a:ext uri="{FF2B5EF4-FFF2-40B4-BE49-F238E27FC236}">
                  <a16:creationId xmlns:a16="http://schemas.microsoft.com/office/drawing/2014/main" id="{E7556931-B7C0-4496-A8E1-5AC882664F02}"/>
                </a:ext>
              </a:extLst>
            </p:cNvPr>
            <p:cNvSpPr txBox="1"/>
            <p:nvPr/>
          </p:nvSpPr>
          <p:spPr>
            <a:xfrm>
              <a:off x="8655513" y="2872132"/>
              <a:ext cx="2649657" cy="818737"/>
            </a:xfrm>
            <a:prstGeom prst="rect">
              <a:avLst/>
            </a:prstGeom>
            <a:noFill/>
          </p:spPr>
          <p:txBody>
            <a:bodyPr wrap="square" rtlCol="0">
              <a:spAutoFit/>
            </a:bodyPr>
            <a:lstStyle/>
            <a:p>
              <a:r>
                <a:rPr lang="nl-NL" sz="2000" b="1" dirty="0">
                  <a:latin typeface="+mj-lt"/>
                </a:rPr>
                <a:t>SERVICE &amp;</a:t>
              </a:r>
            </a:p>
            <a:p>
              <a:r>
                <a:rPr lang="nl-NL" sz="2000" b="1" dirty="0">
                  <a:latin typeface="+mj-lt"/>
                </a:rPr>
                <a:t>SUPPORT</a:t>
              </a:r>
              <a:endParaRPr lang="LID4096" sz="2000" b="1" dirty="0">
                <a:latin typeface="+mj-lt"/>
              </a:endParaRPr>
            </a:p>
          </p:txBody>
        </p:sp>
        <p:sp>
          <p:nvSpPr>
            <p:cNvPr id="67" name="TextBox 66">
              <a:extLst>
                <a:ext uri="{FF2B5EF4-FFF2-40B4-BE49-F238E27FC236}">
                  <a16:creationId xmlns:a16="http://schemas.microsoft.com/office/drawing/2014/main" id="{114258CE-7A30-4E78-B28D-F54197B23A44}"/>
                </a:ext>
              </a:extLst>
            </p:cNvPr>
            <p:cNvSpPr txBox="1"/>
            <p:nvPr/>
          </p:nvSpPr>
          <p:spPr>
            <a:xfrm>
              <a:off x="8655512" y="4468017"/>
              <a:ext cx="2649657" cy="462765"/>
            </a:xfrm>
            <a:prstGeom prst="rect">
              <a:avLst/>
            </a:prstGeom>
            <a:noFill/>
          </p:spPr>
          <p:txBody>
            <a:bodyPr wrap="square" rtlCol="0">
              <a:spAutoFit/>
            </a:bodyPr>
            <a:lstStyle/>
            <a:p>
              <a:r>
                <a:rPr lang="nl-NL" sz="2000" b="1" dirty="0"/>
                <a:t>LOGISTICS</a:t>
              </a:r>
              <a:endParaRPr lang="LID4096" sz="2000" b="1" dirty="0"/>
            </a:p>
          </p:txBody>
        </p:sp>
      </p:grpSp>
      <p:pic>
        <p:nvPicPr>
          <p:cNvPr id="68" name="Graphic 67">
            <a:extLst>
              <a:ext uri="{FF2B5EF4-FFF2-40B4-BE49-F238E27FC236}">
                <a16:creationId xmlns:a16="http://schemas.microsoft.com/office/drawing/2014/main" id="{F12702D7-30F5-4F9F-BF01-E513FBF38F5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13143" y="2847104"/>
            <a:ext cx="1080122" cy="1083994"/>
          </a:xfrm>
          <a:prstGeom prst="rect">
            <a:avLst/>
          </a:prstGeom>
        </p:spPr>
      </p:pic>
    </p:spTree>
    <p:extLst>
      <p:ext uri="{BB962C8B-B14F-4D97-AF65-F5344CB8AC3E}">
        <p14:creationId xmlns:p14="http://schemas.microsoft.com/office/powerpoint/2010/main" val="49165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3D163D-7C2D-46D6-87D3-3E2D09461F33}"/>
              </a:ext>
            </a:extLst>
          </p:cNvPr>
          <p:cNvSpPr>
            <a:spLocks noGrp="1"/>
          </p:cNvSpPr>
          <p:nvPr>
            <p:ph type="body" sz="quarter" idx="10"/>
          </p:nvPr>
        </p:nvSpPr>
        <p:spPr/>
        <p:txBody>
          <a:bodyPr/>
          <a:lstStyle/>
          <a:p>
            <a:r>
              <a:rPr lang="nl-NL" dirty="0"/>
              <a:t>DIFFERENTIATE FROM THE COMPETITION</a:t>
            </a:r>
            <a:endParaRPr lang="LID4096" dirty="0"/>
          </a:p>
        </p:txBody>
      </p:sp>
      <p:grpSp>
        <p:nvGrpSpPr>
          <p:cNvPr id="4" name="Group 3">
            <a:extLst>
              <a:ext uri="{FF2B5EF4-FFF2-40B4-BE49-F238E27FC236}">
                <a16:creationId xmlns:a16="http://schemas.microsoft.com/office/drawing/2014/main" id="{946B64B6-C99E-4FCE-812A-6E8B1FCB9637}"/>
              </a:ext>
            </a:extLst>
          </p:cNvPr>
          <p:cNvGrpSpPr/>
          <p:nvPr/>
        </p:nvGrpSpPr>
        <p:grpSpPr>
          <a:xfrm>
            <a:off x="1573788" y="1"/>
            <a:ext cx="8683103" cy="6140942"/>
            <a:chOff x="1573788" y="1"/>
            <a:chExt cx="8683103" cy="6140942"/>
          </a:xfrm>
        </p:grpSpPr>
        <p:pic>
          <p:nvPicPr>
            <p:cNvPr id="5" name="Picture 4">
              <a:extLst>
                <a:ext uri="{FF2B5EF4-FFF2-40B4-BE49-F238E27FC236}">
                  <a16:creationId xmlns:a16="http://schemas.microsoft.com/office/drawing/2014/main" id="{F56BB888-1464-4A2A-BA64-767E782B3D63}"/>
                </a:ext>
              </a:extLst>
            </p:cNvPr>
            <p:cNvPicPr>
              <a:picLocks noChangeAspect="1"/>
            </p:cNvPicPr>
            <p:nvPr/>
          </p:nvPicPr>
          <p:blipFill>
            <a:blip r:embed="rId3"/>
            <a:stretch>
              <a:fillRect/>
            </a:stretch>
          </p:blipFill>
          <p:spPr>
            <a:xfrm>
              <a:off x="1573788" y="1"/>
              <a:ext cx="8683103" cy="6140942"/>
            </a:xfrm>
            <a:prstGeom prst="rect">
              <a:avLst/>
            </a:prstGeom>
          </p:spPr>
        </p:pic>
        <p:sp>
          <p:nvSpPr>
            <p:cNvPr id="6" name="Rectangle 5">
              <a:extLst>
                <a:ext uri="{FF2B5EF4-FFF2-40B4-BE49-F238E27FC236}">
                  <a16:creationId xmlns:a16="http://schemas.microsoft.com/office/drawing/2014/main" id="{F136C036-7F19-4975-9F01-E5A99818E0D0}"/>
                </a:ext>
              </a:extLst>
            </p:cNvPr>
            <p:cNvSpPr/>
            <p:nvPr/>
          </p:nvSpPr>
          <p:spPr>
            <a:xfrm>
              <a:off x="2886075" y="2543175"/>
              <a:ext cx="2057400" cy="2838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TextBox 6">
              <a:extLst>
                <a:ext uri="{FF2B5EF4-FFF2-40B4-BE49-F238E27FC236}">
                  <a16:creationId xmlns:a16="http://schemas.microsoft.com/office/drawing/2014/main" id="{BC2F0B06-AF2C-4C9A-B23D-6B115FD1CAC9}"/>
                </a:ext>
              </a:extLst>
            </p:cNvPr>
            <p:cNvSpPr txBox="1"/>
            <p:nvPr/>
          </p:nvSpPr>
          <p:spPr>
            <a:xfrm>
              <a:off x="2857500" y="2476500"/>
              <a:ext cx="1781175" cy="2989023"/>
            </a:xfrm>
            <a:prstGeom prst="rect">
              <a:avLst/>
            </a:prstGeom>
            <a:noFill/>
          </p:spPr>
          <p:txBody>
            <a:bodyPr wrap="square" rtlCol="0">
              <a:spAutoFit/>
            </a:bodyPr>
            <a:lstStyle/>
            <a:p>
              <a:pPr>
                <a:lnSpc>
                  <a:spcPct val="102000"/>
                </a:lnSpc>
              </a:pPr>
              <a:r>
                <a:rPr lang="nl-NL" b="1" spc="10" dirty="0">
                  <a:latin typeface="Arial Narrow" panose="020B0606020202030204" pitchFamily="34" charset="0"/>
                  <a:cs typeface="Arial" panose="020B0604020202020204" pitchFamily="34" charset="0"/>
                </a:rPr>
                <a:t>life</a:t>
              </a:r>
              <a:br>
                <a:rPr lang="nl-NL" b="1" spc="10" dirty="0">
                  <a:latin typeface="Arial Narrow" panose="020B0606020202030204" pitchFamily="34" charset="0"/>
                  <a:cs typeface="Arial" panose="020B0604020202020204" pitchFamily="34" charset="0"/>
                </a:rPr>
              </a:br>
              <a:r>
                <a:rPr lang="nl-NL" b="1" spc="10" dirty="0">
                  <a:latin typeface="Arial Narrow" panose="020B0606020202030204" pitchFamily="34" charset="0"/>
                  <a:cs typeface="Arial" panose="020B0604020202020204" pitchFamily="34" charset="0"/>
                </a:rPr>
                <a:t>party</a:t>
              </a:r>
              <a:br>
                <a:rPr lang="nl-NL" b="1" spc="10" dirty="0">
                  <a:latin typeface="Arial Narrow" panose="020B0606020202030204" pitchFamily="34" charset="0"/>
                  <a:cs typeface="Arial" panose="020B0604020202020204" pitchFamily="34" charset="0"/>
                </a:rPr>
              </a:br>
              <a:r>
                <a:rPr lang="nl-NL" b="1" spc="10" dirty="0">
                  <a:latin typeface="Arial Narrow" panose="020B0606020202030204" pitchFamily="34" charset="0"/>
                  <a:cs typeface="Arial" panose="020B0604020202020204" pitchFamily="34" charset="0"/>
                </a:rPr>
                <a:t>happy</a:t>
              </a:r>
              <a:br>
                <a:rPr lang="nl-NL" b="1" spc="10" dirty="0">
                  <a:latin typeface="Arial Narrow" panose="020B0606020202030204" pitchFamily="34" charset="0"/>
                  <a:cs typeface="Arial" panose="020B0604020202020204" pitchFamily="34" charset="0"/>
                </a:rPr>
              </a:br>
              <a:r>
                <a:rPr lang="nl-NL" b="1" spc="10" dirty="0">
                  <a:latin typeface="Arial Narrow" panose="020B0606020202030204" pitchFamily="34" charset="0"/>
                  <a:cs typeface="Arial" panose="020B0604020202020204" pitchFamily="34" charset="0"/>
                </a:rPr>
                <a:t>friends</a:t>
              </a:r>
              <a:br>
                <a:rPr lang="nl-NL" b="1" spc="10" dirty="0">
                  <a:latin typeface="Arial Narrow" panose="020B0606020202030204" pitchFamily="34" charset="0"/>
                  <a:cs typeface="Arial" panose="020B0604020202020204" pitchFamily="34" charset="0"/>
                </a:rPr>
              </a:br>
              <a:r>
                <a:rPr lang="nl-NL" b="1" spc="10" dirty="0">
                  <a:latin typeface="Arial Narrow" panose="020B0606020202030204" pitchFamily="34" charset="0"/>
                  <a:cs typeface="Arial" panose="020B0604020202020204" pitchFamily="34" charset="0"/>
                </a:rPr>
                <a:t>reconnecting</a:t>
              </a:r>
              <a:br>
                <a:rPr lang="nl-NL" b="1" spc="10" dirty="0">
                  <a:latin typeface="Arial Narrow" panose="020B0606020202030204" pitchFamily="34" charset="0"/>
                  <a:cs typeface="Arial" panose="020B0604020202020204" pitchFamily="34" charset="0"/>
                </a:rPr>
              </a:br>
              <a:r>
                <a:rPr lang="nl-NL" b="1" spc="10" dirty="0">
                  <a:latin typeface="Arial Narrow" panose="020B0606020202030204" pitchFamily="34" charset="0"/>
                  <a:cs typeface="Arial" panose="020B0604020202020204" pitchFamily="34" charset="0"/>
                </a:rPr>
                <a:t>love</a:t>
              </a:r>
              <a:br>
                <a:rPr lang="nl-NL" b="1" spc="10" dirty="0">
                  <a:latin typeface="Arial Narrow" panose="020B0606020202030204" pitchFamily="34" charset="0"/>
                  <a:cs typeface="Arial" panose="020B0604020202020204" pitchFamily="34" charset="0"/>
                </a:rPr>
              </a:br>
              <a:r>
                <a:rPr lang="nl-NL" b="1" spc="10" dirty="0">
                  <a:latin typeface="Arial Narrow" panose="020B0606020202030204" pitchFamily="34" charset="0"/>
                  <a:cs typeface="Arial" panose="020B0604020202020204" pitchFamily="34" charset="0"/>
                </a:rPr>
                <a:t>health</a:t>
              </a:r>
              <a:br>
                <a:rPr lang="nl-NL" b="1" spc="10" dirty="0">
                  <a:latin typeface="Arial Narrow" panose="020B0606020202030204" pitchFamily="34" charset="0"/>
                  <a:cs typeface="Arial" panose="020B0604020202020204" pitchFamily="34" charset="0"/>
                </a:rPr>
              </a:br>
              <a:r>
                <a:rPr lang="nl-NL" b="1" spc="10" dirty="0">
                  <a:latin typeface="Arial Narrow" panose="020B0606020202030204" pitchFamily="34" charset="0"/>
                  <a:cs typeface="Arial" panose="020B0604020202020204" pitchFamily="34" charset="0"/>
                </a:rPr>
                <a:t>marriage</a:t>
              </a:r>
              <a:br>
                <a:rPr lang="nl-NL" b="1" spc="10" dirty="0">
                  <a:latin typeface="Arial Narrow" panose="020B0606020202030204" pitchFamily="34" charset="0"/>
                  <a:cs typeface="Arial" panose="020B0604020202020204" pitchFamily="34" charset="0"/>
                </a:rPr>
              </a:br>
              <a:r>
                <a:rPr lang="nl-NL" b="1" spc="10" dirty="0">
                  <a:latin typeface="Arial Narrow" panose="020B0606020202030204" pitchFamily="34" charset="0"/>
                  <a:cs typeface="Arial" panose="020B0604020202020204" pitchFamily="34" charset="0"/>
                </a:rPr>
                <a:t>heaven</a:t>
              </a:r>
              <a:br>
                <a:rPr lang="nl-NL" b="1" spc="10" dirty="0">
                  <a:latin typeface="Arial Narrow" panose="020B0606020202030204" pitchFamily="34" charset="0"/>
                  <a:cs typeface="Arial" panose="020B0604020202020204" pitchFamily="34" charset="0"/>
                </a:rPr>
              </a:br>
              <a:r>
                <a:rPr lang="nl-NL" b="1" spc="10" dirty="0">
                  <a:latin typeface="Arial Narrow" panose="020B0606020202030204" pitchFamily="34" charset="0"/>
                  <a:cs typeface="Arial" panose="020B0604020202020204" pitchFamily="34" charset="0"/>
                </a:rPr>
                <a:t>everything</a:t>
              </a:r>
              <a:endParaRPr lang="LID4096" b="1" spc="10" dirty="0">
                <a:latin typeface="Arial Narrow" panose="020B0606020202030204" pitchFamily="34" charset="0"/>
                <a:cs typeface="Arial" panose="020B0604020202020204" pitchFamily="34" charset="0"/>
              </a:endParaRPr>
            </a:p>
          </p:txBody>
        </p:sp>
      </p:grpSp>
    </p:spTree>
    <p:extLst>
      <p:ext uri="{BB962C8B-B14F-4D97-AF65-F5344CB8AC3E}">
        <p14:creationId xmlns:p14="http://schemas.microsoft.com/office/powerpoint/2010/main" val="98632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at a table using a computer&#10;&#10;Description generated with very high confidence">
            <a:extLst>
              <a:ext uri="{FF2B5EF4-FFF2-40B4-BE49-F238E27FC236}">
                <a16:creationId xmlns:a16="http://schemas.microsoft.com/office/drawing/2014/main" id="{0BDF50C4-8675-4F13-AE78-7396389C15C1}"/>
              </a:ext>
            </a:extLst>
          </p:cNvPr>
          <p:cNvPicPr>
            <a:picLocks noChangeAspect="1"/>
          </p:cNvPicPr>
          <p:nvPr/>
        </p:nvPicPr>
        <p:blipFill rotWithShape="1">
          <a:blip r:embed="rId3">
            <a:extLst>
              <a:ext uri="{28A0092B-C50C-407E-A947-70E740481C1C}">
                <a14:useLocalDpi xmlns:a14="http://schemas.microsoft.com/office/drawing/2010/main" val="0"/>
              </a:ext>
            </a:extLst>
          </a:blip>
          <a:srcRect t="17374" b="5594"/>
          <a:stretch/>
        </p:blipFill>
        <p:spPr>
          <a:xfrm>
            <a:off x="0" y="-1"/>
            <a:ext cx="12192000" cy="6267451"/>
          </a:xfrm>
          <a:prstGeom prst="rect">
            <a:avLst/>
          </a:prstGeom>
        </p:spPr>
      </p:pic>
      <p:sp>
        <p:nvSpPr>
          <p:cNvPr id="3" name="Text Placeholder 2">
            <a:extLst>
              <a:ext uri="{FF2B5EF4-FFF2-40B4-BE49-F238E27FC236}">
                <a16:creationId xmlns:a16="http://schemas.microsoft.com/office/drawing/2014/main" id="{ED0EE451-B7FD-4C0F-84FA-FDD3B7E13818}"/>
              </a:ext>
            </a:extLst>
          </p:cNvPr>
          <p:cNvSpPr>
            <a:spLocks noGrp="1"/>
          </p:cNvSpPr>
          <p:nvPr>
            <p:ph type="body" sz="quarter" idx="10"/>
          </p:nvPr>
        </p:nvSpPr>
        <p:spPr/>
        <p:txBody>
          <a:bodyPr/>
          <a:lstStyle/>
          <a:p>
            <a:r>
              <a:rPr lang="nl-NL" dirty="0"/>
              <a:t>GIO@DIVITEL.COM</a:t>
            </a:r>
            <a:endParaRPr lang="LID4096" dirty="0"/>
          </a:p>
        </p:txBody>
      </p:sp>
      <p:sp>
        <p:nvSpPr>
          <p:cNvPr id="8" name="Rectangle 7">
            <a:extLst>
              <a:ext uri="{FF2B5EF4-FFF2-40B4-BE49-F238E27FC236}">
                <a16:creationId xmlns:a16="http://schemas.microsoft.com/office/drawing/2014/main" id="{10E65094-3E7F-49F9-B2B2-5ABC4831D49D}"/>
              </a:ext>
            </a:extLst>
          </p:cNvPr>
          <p:cNvSpPr/>
          <p:nvPr/>
        </p:nvSpPr>
        <p:spPr>
          <a:xfrm>
            <a:off x="3968398" y="1925554"/>
            <a:ext cx="4255203" cy="830997"/>
          </a:xfrm>
          <a:prstGeom prst="rect">
            <a:avLst/>
          </a:prstGeom>
          <a:solidFill>
            <a:srgbClr val="00AEEF">
              <a:alpha val="85000"/>
            </a:srgbClr>
          </a:solidFill>
        </p:spPr>
        <p:txBody>
          <a:bodyPr wrap="square" anchor="ctr">
            <a:spAutoFit/>
          </a:bodyPr>
          <a:lstStyle/>
          <a:p>
            <a:pPr algn="ctr"/>
            <a:r>
              <a:rPr lang="en-GB" sz="4800" b="1" dirty="0">
                <a:solidFill>
                  <a:schemeClr val="bg1"/>
                </a:solidFill>
                <a:latin typeface="Calibri" panose="020F0502020204030204" pitchFamily="34" charset="0"/>
                <a:cs typeface="Calibri" panose="020F0502020204030204" pitchFamily="34" charset="0"/>
              </a:rPr>
              <a:t>MANAGED WIFI</a:t>
            </a:r>
            <a:endParaRPr lang="LID4096" sz="4800" dirty="0"/>
          </a:p>
        </p:txBody>
      </p:sp>
      <p:sp>
        <p:nvSpPr>
          <p:cNvPr id="9" name="Rectangle 8">
            <a:extLst>
              <a:ext uri="{FF2B5EF4-FFF2-40B4-BE49-F238E27FC236}">
                <a16:creationId xmlns:a16="http://schemas.microsoft.com/office/drawing/2014/main" id="{CBD65D1F-39FA-4EC4-890B-A3F345CD78F9}"/>
              </a:ext>
            </a:extLst>
          </p:cNvPr>
          <p:cNvSpPr/>
          <p:nvPr/>
        </p:nvSpPr>
        <p:spPr>
          <a:xfrm>
            <a:off x="849199" y="3023778"/>
            <a:ext cx="10493642" cy="830997"/>
          </a:xfrm>
          <a:prstGeom prst="rect">
            <a:avLst/>
          </a:prstGeom>
          <a:solidFill>
            <a:srgbClr val="00AEEF">
              <a:alpha val="85000"/>
            </a:srgbClr>
          </a:solidFill>
        </p:spPr>
        <p:txBody>
          <a:bodyPr wrap="none" anchor="ctr">
            <a:spAutoFit/>
          </a:bodyPr>
          <a:lstStyle/>
          <a:p>
            <a:pPr algn="ctr"/>
            <a:r>
              <a:rPr lang="en-GB" sz="4800" b="1" dirty="0">
                <a:solidFill>
                  <a:schemeClr val="bg1"/>
                </a:solidFill>
                <a:latin typeface="Calibri" panose="020F0502020204030204" pitchFamily="34" charset="0"/>
                <a:cs typeface="Calibri" panose="020F0502020204030204" pitchFamily="34" charset="0"/>
              </a:rPr>
              <a:t>A SURPISING ROUTE TO BRAND LOYALTY</a:t>
            </a:r>
            <a:endParaRPr lang="LID4096" sz="4800" dirty="0"/>
          </a:p>
        </p:txBody>
      </p:sp>
    </p:spTree>
    <p:extLst>
      <p:ext uri="{BB962C8B-B14F-4D97-AF65-F5344CB8AC3E}">
        <p14:creationId xmlns:p14="http://schemas.microsoft.com/office/powerpoint/2010/main" val="353339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2B7060-DD41-4F76-8FC3-57D22A2EFC6B}"/>
              </a:ext>
            </a:extLst>
          </p:cNvPr>
          <p:cNvPicPr>
            <a:picLocks noChangeAspect="1"/>
          </p:cNvPicPr>
          <p:nvPr/>
        </p:nvPicPr>
        <p:blipFill>
          <a:blip r:embed="rId3"/>
          <a:stretch>
            <a:fillRect/>
          </a:stretch>
        </p:blipFill>
        <p:spPr>
          <a:xfrm>
            <a:off x="1573788" y="1"/>
            <a:ext cx="8683103" cy="6140942"/>
          </a:xfrm>
          <a:prstGeom prst="rect">
            <a:avLst/>
          </a:prstGeom>
        </p:spPr>
      </p:pic>
    </p:spTree>
    <p:extLst>
      <p:ext uri="{BB962C8B-B14F-4D97-AF65-F5344CB8AC3E}">
        <p14:creationId xmlns:p14="http://schemas.microsoft.com/office/powerpoint/2010/main" val="388877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B4DC5D-7A41-4A85-AA3F-2C51C6EC8BA8}"/>
              </a:ext>
            </a:extLst>
          </p:cNvPr>
          <p:cNvPicPr>
            <a:picLocks noChangeAspect="1"/>
          </p:cNvPicPr>
          <p:nvPr/>
        </p:nvPicPr>
        <p:blipFill rotWithShape="1">
          <a:blip r:embed="rId3">
            <a:extLst>
              <a:ext uri="{28A0092B-C50C-407E-A947-70E740481C1C}">
                <a14:useLocalDpi xmlns:a14="http://schemas.microsoft.com/office/drawing/2010/main" val="0"/>
              </a:ext>
            </a:extLst>
          </a:blip>
          <a:srcRect t="12146" b="15139"/>
          <a:stretch/>
        </p:blipFill>
        <p:spPr>
          <a:xfrm>
            <a:off x="0" y="0"/>
            <a:ext cx="12192000" cy="6275996"/>
          </a:xfrm>
          <a:prstGeom prst="rect">
            <a:avLst/>
          </a:prstGeom>
        </p:spPr>
      </p:pic>
      <p:grpSp>
        <p:nvGrpSpPr>
          <p:cNvPr id="8" name="Group 7">
            <a:extLst>
              <a:ext uri="{FF2B5EF4-FFF2-40B4-BE49-F238E27FC236}">
                <a16:creationId xmlns:a16="http://schemas.microsoft.com/office/drawing/2014/main" id="{E16593CC-6E96-43B6-B7D0-3030A8899097}"/>
              </a:ext>
            </a:extLst>
          </p:cNvPr>
          <p:cNvGrpSpPr/>
          <p:nvPr/>
        </p:nvGrpSpPr>
        <p:grpSpPr>
          <a:xfrm>
            <a:off x="2410210" y="1795612"/>
            <a:ext cx="6767346" cy="2684771"/>
            <a:chOff x="2376654" y="1232064"/>
            <a:chExt cx="6767346" cy="2684771"/>
          </a:xfrm>
        </p:grpSpPr>
        <p:pic>
          <p:nvPicPr>
            <p:cNvPr id="6" name="Picture 5" descr="A picture containing clipart&#10;&#10;Description generated with very high confidence">
              <a:extLst>
                <a:ext uri="{FF2B5EF4-FFF2-40B4-BE49-F238E27FC236}">
                  <a16:creationId xmlns:a16="http://schemas.microsoft.com/office/drawing/2014/main" id="{A3B92DFC-2393-4806-ACAB-2D6B58798E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6654" y="2359161"/>
              <a:ext cx="6624733" cy="1557674"/>
            </a:xfrm>
            <a:prstGeom prst="rect">
              <a:avLst/>
            </a:prstGeom>
          </p:spPr>
        </p:pic>
        <p:sp>
          <p:nvSpPr>
            <p:cNvPr id="7" name="Rectangle 6">
              <a:extLst>
                <a:ext uri="{FF2B5EF4-FFF2-40B4-BE49-F238E27FC236}">
                  <a16:creationId xmlns:a16="http://schemas.microsoft.com/office/drawing/2014/main" id="{074F0622-EE12-45BE-A775-A59D23191A5E}"/>
                </a:ext>
              </a:extLst>
            </p:cNvPr>
            <p:cNvSpPr/>
            <p:nvPr/>
          </p:nvSpPr>
          <p:spPr>
            <a:xfrm>
              <a:off x="4060677" y="1232064"/>
              <a:ext cx="5083323" cy="830997"/>
            </a:xfrm>
            <a:prstGeom prst="rect">
              <a:avLst/>
            </a:prstGeom>
            <a:noFill/>
          </p:spPr>
          <p:txBody>
            <a:bodyPr wrap="square" anchor="ctr">
              <a:spAutoFit/>
            </a:bodyPr>
            <a:lstStyle/>
            <a:p>
              <a:pPr algn="ctr"/>
              <a:r>
                <a:rPr lang="en-GB" sz="4800" b="1" dirty="0">
                  <a:solidFill>
                    <a:schemeClr val="bg1"/>
                  </a:solidFill>
                  <a:latin typeface="Calibri" panose="020F0502020204030204" pitchFamily="34" charset="0"/>
                  <a:cs typeface="Calibri" panose="020F0502020204030204" pitchFamily="34" charset="0"/>
                </a:rPr>
                <a:t>MANAGED WIFI BY</a:t>
              </a:r>
              <a:endParaRPr lang="LID4096" sz="4800" dirty="0"/>
            </a:p>
          </p:txBody>
        </p:sp>
      </p:grpSp>
    </p:spTree>
    <p:extLst>
      <p:ext uri="{BB962C8B-B14F-4D97-AF65-F5344CB8AC3E}">
        <p14:creationId xmlns:p14="http://schemas.microsoft.com/office/powerpoint/2010/main" val="291765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05068F-F268-4555-9605-8E018E4A2BCF}"/>
              </a:ext>
            </a:extLst>
          </p:cNvPr>
          <p:cNvSpPr>
            <a:spLocks noGrp="1"/>
          </p:cNvSpPr>
          <p:nvPr>
            <p:ph type="body" sz="quarter" idx="10"/>
          </p:nvPr>
        </p:nvSpPr>
        <p:spPr/>
        <p:txBody>
          <a:bodyPr/>
          <a:lstStyle/>
          <a:p>
            <a:r>
              <a:rPr lang="nl-NL" dirty="0"/>
              <a:t>BY 2021 WIFI = INTERNET</a:t>
            </a:r>
            <a:endParaRPr lang="LID4096" dirty="0"/>
          </a:p>
        </p:txBody>
      </p:sp>
      <p:grpSp>
        <p:nvGrpSpPr>
          <p:cNvPr id="4" name="Group 3">
            <a:extLst>
              <a:ext uri="{FF2B5EF4-FFF2-40B4-BE49-F238E27FC236}">
                <a16:creationId xmlns:a16="http://schemas.microsoft.com/office/drawing/2014/main" id="{AF51B469-EC8F-418B-AAB1-4B4C217C7CAB}"/>
              </a:ext>
            </a:extLst>
          </p:cNvPr>
          <p:cNvGrpSpPr/>
          <p:nvPr/>
        </p:nvGrpSpPr>
        <p:grpSpPr>
          <a:xfrm>
            <a:off x="1745853" y="391742"/>
            <a:ext cx="8700293" cy="5216820"/>
            <a:chOff x="1745853" y="391742"/>
            <a:chExt cx="8700293" cy="5216820"/>
          </a:xfrm>
        </p:grpSpPr>
        <p:grpSp>
          <p:nvGrpSpPr>
            <p:cNvPr id="5" name="Group 4">
              <a:extLst>
                <a:ext uri="{FF2B5EF4-FFF2-40B4-BE49-F238E27FC236}">
                  <a16:creationId xmlns:a16="http://schemas.microsoft.com/office/drawing/2014/main" id="{9531EA1A-0B32-4EA0-B745-AADB40A45C5D}"/>
                </a:ext>
              </a:extLst>
            </p:cNvPr>
            <p:cNvGrpSpPr/>
            <p:nvPr/>
          </p:nvGrpSpPr>
          <p:grpSpPr>
            <a:xfrm>
              <a:off x="1745853" y="391742"/>
              <a:ext cx="8700293" cy="5216820"/>
              <a:chOff x="6236641" y="1008998"/>
              <a:chExt cx="4887335" cy="3258223"/>
            </a:xfrm>
          </p:grpSpPr>
          <p:graphicFrame>
            <p:nvGraphicFramePr>
              <p:cNvPr id="7" name="Chart 6">
                <a:extLst>
                  <a:ext uri="{FF2B5EF4-FFF2-40B4-BE49-F238E27FC236}">
                    <a16:creationId xmlns:a16="http://schemas.microsoft.com/office/drawing/2014/main" id="{C0A332F7-33DA-4FFF-8715-79757CB232F6}"/>
                  </a:ext>
                </a:extLst>
              </p:cNvPr>
              <p:cNvGraphicFramePr/>
              <p:nvPr>
                <p:extLst>
                  <p:ext uri="{D42A27DB-BD31-4B8C-83A1-F6EECF244321}">
                    <p14:modId xmlns:p14="http://schemas.microsoft.com/office/powerpoint/2010/main" val="3272353584"/>
                  </p:ext>
                </p:extLst>
              </p:nvPr>
            </p:nvGraphicFramePr>
            <p:xfrm>
              <a:off x="6236641" y="1008998"/>
              <a:ext cx="4887335" cy="325822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1289F51-C8ED-4892-BA5F-645103311E06}"/>
                  </a:ext>
                </a:extLst>
              </p:cNvPr>
              <p:cNvSpPr txBox="1"/>
              <p:nvPr/>
            </p:nvSpPr>
            <p:spPr>
              <a:xfrm>
                <a:off x="8341022" y="2906454"/>
                <a:ext cx="1472373" cy="6407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Light"/>
                  </a:rPr>
                  <a:t>63% WIFI</a:t>
                </a:r>
              </a:p>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Light"/>
                </a:endParaRPr>
              </a:p>
            </p:txBody>
          </p:sp>
        </p:grpSp>
        <p:sp>
          <p:nvSpPr>
            <p:cNvPr id="6" name="TextBox 5">
              <a:extLst>
                <a:ext uri="{FF2B5EF4-FFF2-40B4-BE49-F238E27FC236}">
                  <a16:creationId xmlns:a16="http://schemas.microsoft.com/office/drawing/2014/main" id="{626070B6-E7B7-41AE-9554-9992799DA62F}"/>
                </a:ext>
              </a:extLst>
            </p:cNvPr>
            <p:cNvSpPr txBox="1"/>
            <p:nvPr/>
          </p:nvSpPr>
          <p:spPr>
            <a:xfrm>
              <a:off x="3884183" y="2158896"/>
              <a:ext cx="193559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1" dirty="0">
                  <a:solidFill>
                    <a:schemeClr val="bg1"/>
                  </a:solidFill>
                  <a:latin typeface="Calibri" panose="020F0502020204030204" pitchFamily="34" charset="0"/>
                  <a:cs typeface="Calibri" panose="020F0502020204030204" pitchFamily="34" charset="0"/>
                  <a:sym typeface="Helvetica Light"/>
                </a:rPr>
                <a:t>37</a:t>
              </a:r>
              <a:r>
                <a:rPr kumimoji="0" lang="en-US"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Light"/>
                </a:rPr>
                <a:t>% WIRED INTERNET</a:t>
              </a:r>
            </a:p>
          </p:txBody>
        </p:sp>
      </p:grpSp>
      <p:sp>
        <p:nvSpPr>
          <p:cNvPr id="12" name="TextBox 11">
            <a:extLst>
              <a:ext uri="{FF2B5EF4-FFF2-40B4-BE49-F238E27FC236}">
                <a16:creationId xmlns:a16="http://schemas.microsoft.com/office/drawing/2014/main" id="{7F7847F9-FD65-47A1-9934-CFFD82464D2F}"/>
              </a:ext>
            </a:extLst>
          </p:cNvPr>
          <p:cNvSpPr txBox="1"/>
          <p:nvPr/>
        </p:nvSpPr>
        <p:spPr>
          <a:xfrm>
            <a:off x="9791700" y="5876925"/>
            <a:ext cx="2314576" cy="276999"/>
          </a:xfrm>
          <a:prstGeom prst="rect">
            <a:avLst/>
          </a:prstGeom>
          <a:noFill/>
        </p:spPr>
        <p:txBody>
          <a:bodyPr wrap="square" rtlCol="0">
            <a:spAutoFit/>
          </a:bodyPr>
          <a:lstStyle/>
          <a:p>
            <a:pPr algn="r"/>
            <a:r>
              <a:rPr lang="nl-NL" sz="1200" dirty="0">
                <a:latin typeface="Calibri Light" panose="020F0302020204030204" pitchFamily="34" charset="0"/>
                <a:cs typeface="Calibri Light" panose="020F0302020204030204" pitchFamily="34" charset="0"/>
              </a:rPr>
              <a:t>Data by Parks, Chart by Divitel</a:t>
            </a:r>
            <a:endParaRPr lang="LID4096" sz="1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93332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05068F-F268-4555-9605-8E018E4A2BCF}"/>
              </a:ext>
            </a:extLst>
          </p:cNvPr>
          <p:cNvSpPr>
            <a:spLocks noGrp="1"/>
          </p:cNvSpPr>
          <p:nvPr>
            <p:ph type="body" sz="quarter" idx="10"/>
          </p:nvPr>
        </p:nvSpPr>
        <p:spPr/>
        <p:txBody>
          <a:bodyPr/>
          <a:lstStyle/>
          <a:p>
            <a:r>
              <a:rPr lang="nl-NL" dirty="0"/>
              <a:t>BY 2021 VIDEO = INTERNET</a:t>
            </a:r>
            <a:endParaRPr lang="LID4096" dirty="0"/>
          </a:p>
        </p:txBody>
      </p:sp>
      <p:grpSp>
        <p:nvGrpSpPr>
          <p:cNvPr id="10" name="Group 9">
            <a:extLst>
              <a:ext uri="{FF2B5EF4-FFF2-40B4-BE49-F238E27FC236}">
                <a16:creationId xmlns:a16="http://schemas.microsoft.com/office/drawing/2014/main" id="{E4FF3E19-4324-4219-9978-EB687A01B7A4}"/>
              </a:ext>
            </a:extLst>
          </p:cNvPr>
          <p:cNvGrpSpPr/>
          <p:nvPr/>
        </p:nvGrpSpPr>
        <p:grpSpPr>
          <a:xfrm>
            <a:off x="1757916" y="396506"/>
            <a:ext cx="8676167" cy="5216400"/>
            <a:chOff x="697379" y="1828977"/>
            <a:chExt cx="4887334" cy="3258222"/>
          </a:xfrm>
        </p:grpSpPr>
        <p:graphicFrame>
          <p:nvGraphicFramePr>
            <p:cNvPr id="11" name="Chart 10">
              <a:extLst>
                <a:ext uri="{FF2B5EF4-FFF2-40B4-BE49-F238E27FC236}">
                  <a16:creationId xmlns:a16="http://schemas.microsoft.com/office/drawing/2014/main" id="{787443F2-7B05-40CD-A7DE-7D16654522CB}"/>
                </a:ext>
              </a:extLst>
            </p:cNvPr>
            <p:cNvGraphicFramePr/>
            <p:nvPr/>
          </p:nvGraphicFramePr>
          <p:xfrm>
            <a:off x="697379" y="1828977"/>
            <a:ext cx="4887334" cy="325822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1F100CC-2E82-487A-BA7C-3507ACE9D26F}"/>
                </a:ext>
              </a:extLst>
            </p:cNvPr>
            <p:cNvSpPr txBox="1"/>
            <p:nvPr/>
          </p:nvSpPr>
          <p:spPr>
            <a:xfrm>
              <a:off x="2348110" y="3719661"/>
              <a:ext cx="1601843" cy="5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Light"/>
                </a:rPr>
                <a:t>83% VIDEO</a:t>
              </a:r>
            </a:p>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Light"/>
              </a:endParaRPr>
            </a:p>
          </p:txBody>
        </p:sp>
      </p:grpSp>
      <p:sp>
        <p:nvSpPr>
          <p:cNvPr id="13" name="TextBox 12">
            <a:extLst>
              <a:ext uri="{FF2B5EF4-FFF2-40B4-BE49-F238E27FC236}">
                <a16:creationId xmlns:a16="http://schemas.microsoft.com/office/drawing/2014/main" id="{548CD516-C091-4966-AF42-EDBAEC00ECE2}"/>
              </a:ext>
            </a:extLst>
          </p:cNvPr>
          <p:cNvSpPr txBox="1"/>
          <p:nvPr/>
        </p:nvSpPr>
        <p:spPr>
          <a:xfrm>
            <a:off x="4289258" y="1297756"/>
            <a:ext cx="182091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b="1" dirty="0">
                <a:solidFill>
                  <a:schemeClr val="bg1"/>
                </a:solidFill>
                <a:latin typeface="Calibri" panose="020F0502020204030204" pitchFamily="34" charset="0"/>
                <a:cs typeface="Calibri" panose="020F0502020204030204" pitchFamily="34" charset="0"/>
                <a:sym typeface="Helvetica Light"/>
              </a:rPr>
              <a:t>17</a:t>
            </a:r>
            <a:r>
              <a:rPr kumimoji="0" lang="en-US"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Light"/>
              </a:rPr>
              <a:t>%  OTHER TRAFFIC </a:t>
            </a:r>
          </a:p>
        </p:txBody>
      </p:sp>
      <p:sp>
        <p:nvSpPr>
          <p:cNvPr id="14" name="TextBox 13">
            <a:extLst>
              <a:ext uri="{FF2B5EF4-FFF2-40B4-BE49-F238E27FC236}">
                <a16:creationId xmlns:a16="http://schemas.microsoft.com/office/drawing/2014/main" id="{FBA4104E-4E0F-4D19-84DC-656773E63D54}"/>
              </a:ext>
            </a:extLst>
          </p:cNvPr>
          <p:cNvSpPr txBox="1"/>
          <p:nvPr/>
        </p:nvSpPr>
        <p:spPr>
          <a:xfrm>
            <a:off x="9791700" y="5876925"/>
            <a:ext cx="2314576" cy="276999"/>
          </a:xfrm>
          <a:prstGeom prst="rect">
            <a:avLst/>
          </a:prstGeom>
          <a:noFill/>
        </p:spPr>
        <p:txBody>
          <a:bodyPr wrap="square" rtlCol="0">
            <a:spAutoFit/>
          </a:bodyPr>
          <a:lstStyle/>
          <a:p>
            <a:pPr algn="r"/>
            <a:r>
              <a:rPr lang="nl-NL" sz="1200" dirty="0">
                <a:latin typeface="Calibri Light" panose="020F0302020204030204" pitchFamily="34" charset="0"/>
                <a:cs typeface="Calibri Light" panose="020F0302020204030204" pitchFamily="34" charset="0"/>
              </a:rPr>
              <a:t>Data by Parks, Chart by Divitel</a:t>
            </a:r>
            <a:endParaRPr lang="LID4096" sz="1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822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D53EBB-751A-4CC2-B029-1447386E5E44}"/>
              </a:ext>
            </a:extLst>
          </p:cNvPr>
          <p:cNvSpPr>
            <a:spLocks noGrp="1"/>
          </p:cNvSpPr>
          <p:nvPr>
            <p:ph type="body" sz="quarter" idx="10"/>
          </p:nvPr>
        </p:nvSpPr>
        <p:spPr/>
        <p:txBody>
          <a:bodyPr/>
          <a:lstStyle/>
          <a:p>
            <a:r>
              <a:rPr lang="nl-NL" dirty="0"/>
              <a:t>COMPETING FOR THE SAME WIFI BANDWIDTH</a:t>
            </a:r>
            <a:endParaRPr lang="LID4096" dirty="0"/>
          </a:p>
        </p:txBody>
      </p:sp>
      <p:pic>
        <p:nvPicPr>
          <p:cNvPr id="7" name="Afbeelding 3" descr="Afbeelding met weg, scène, vrachtwagen, buiten&#10;&#10;Beschrijving is gegenereerd met zeer hoge betrouwbaarheid">
            <a:extLst>
              <a:ext uri="{FF2B5EF4-FFF2-40B4-BE49-F238E27FC236}">
                <a16:creationId xmlns:a16="http://schemas.microsoft.com/office/drawing/2014/main" id="{81A45737-A68C-4ABE-8D12-B60D6FED8948}"/>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radius="5"/>
                    </a14:imgEffect>
                    <a14:imgEffect>
                      <a14:brightnessContrast bright="-40000"/>
                    </a14:imgEffect>
                  </a14:imgLayer>
                </a14:imgProps>
              </a:ext>
              <a:ext uri="{28A0092B-C50C-407E-A947-70E740481C1C}">
                <a14:useLocalDpi xmlns:a14="http://schemas.microsoft.com/office/drawing/2010/main" val="0"/>
              </a:ext>
            </a:extLst>
          </a:blip>
          <a:srcRect b="11067"/>
          <a:stretch/>
        </p:blipFill>
        <p:spPr>
          <a:xfrm>
            <a:off x="0" y="0"/>
            <a:ext cx="12192000" cy="6267450"/>
          </a:xfrm>
          <a:prstGeom prst="rect">
            <a:avLst/>
          </a:prstGeom>
        </p:spPr>
      </p:pic>
      <p:sp>
        <p:nvSpPr>
          <p:cNvPr id="11" name="Title 1">
            <a:extLst>
              <a:ext uri="{FF2B5EF4-FFF2-40B4-BE49-F238E27FC236}">
                <a16:creationId xmlns:a16="http://schemas.microsoft.com/office/drawing/2014/main" id="{92B416D4-4BC2-49AD-A628-7B786E92C23B}"/>
              </a:ext>
            </a:extLst>
          </p:cNvPr>
          <p:cNvSpPr txBox="1">
            <a:spLocks/>
          </p:cNvSpPr>
          <p:nvPr/>
        </p:nvSpPr>
        <p:spPr>
          <a:xfrm>
            <a:off x="5130300" y="2847976"/>
            <a:ext cx="4737600" cy="1162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ln>
                  <a:noFill/>
                </a:ln>
                <a:solidFill>
                  <a:schemeClr val="tx1"/>
                </a:solidFill>
                <a:latin typeface="Calibri" panose="020F0502020204030204" pitchFamily="34" charset="0"/>
                <a:ea typeface="+mj-ea"/>
                <a:cs typeface="Calibri" panose="020F0502020204030204" pitchFamily="34" charset="0"/>
              </a:defRPr>
            </a:lvl1pPr>
          </a:lstStyle>
          <a:p>
            <a:r>
              <a:rPr lang="en-US" sz="5000" dirty="0">
                <a:solidFill>
                  <a:srgbClr val="FFFFFF"/>
                </a:solidFill>
                <a:latin typeface="+mj-lt"/>
                <a:cs typeface="+mj-cs"/>
              </a:rPr>
              <a:t>AVERAGE DEVICE </a:t>
            </a:r>
          </a:p>
          <a:p>
            <a:r>
              <a:rPr lang="en-US" sz="5000" dirty="0">
                <a:solidFill>
                  <a:srgbClr val="FFFFFF"/>
                </a:solidFill>
                <a:latin typeface="+mj-lt"/>
                <a:cs typeface="+mj-cs"/>
              </a:rPr>
              <a:t>PER HOME</a:t>
            </a:r>
          </a:p>
        </p:txBody>
      </p:sp>
      <p:sp>
        <p:nvSpPr>
          <p:cNvPr id="12" name="Oval 11">
            <a:extLst>
              <a:ext uri="{FF2B5EF4-FFF2-40B4-BE49-F238E27FC236}">
                <a16:creationId xmlns:a16="http://schemas.microsoft.com/office/drawing/2014/main" id="{ABA71839-84D5-45DD-8703-AC299168DF87}"/>
              </a:ext>
            </a:extLst>
          </p:cNvPr>
          <p:cNvSpPr/>
          <p:nvPr/>
        </p:nvSpPr>
        <p:spPr>
          <a:xfrm>
            <a:off x="2687127" y="2476499"/>
            <a:ext cx="1666875" cy="1666875"/>
          </a:xfrm>
          <a:prstGeom prst="ellipse">
            <a:avLst/>
          </a:prstGeom>
          <a:solidFill>
            <a:srgbClr val="00AEEF"/>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0" b="1" dirty="0"/>
              <a:t>9.1</a:t>
            </a:r>
            <a:endParaRPr lang="LID4096" sz="6000" b="1" dirty="0"/>
          </a:p>
        </p:txBody>
      </p:sp>
      <p:cxnSp>
        <p:nvCxnSpPr>
          <p:cNvPr id="13" name="Straight Connector 12">
            <a:extLst>
              <a:ext uri="{FF2B5EF4-FFF2-40B4-BE49-F238E27FC236}">
                <a16:creationId xmlns:a16="http://schemas.microsoft.com/office/drawing/2014/main" id="{821F2331-D1A5-4617-9D49-90CE47F41C91}"/>
              </a:ext>
            </a:extLst>
          </p:cNvPr>
          <p:cNvCxnSpPr/>
          <p:nvPr/>
        </p:nvCxnSpPr>
        <p:spPr>
          <a:xfrm>
            <a:off x="4855991" y="2286000"/>
            <a:ext cx="0" cy="2286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799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F84EE8-020B-4085-AB67-77EC36E5797D}"/>
              </a:ext>
            </a:extLst>
          </p:cNvPr>
          <p:cNvSpPr>
            <a:spLocks noGrp="1"/>
          </p:cNvSpPr>
          <p:nvPr>
            <p:ph type="body" sz="quarter" idx="10"/>
          </p:nvPr>
        </p:nvSpPr>
        <p:spPr/>
        <p:txBody>
          <a:bodyPr/>
          <a:lstStyle/>
          <a:p>
            <a:r>
              <a:rPr lang="nl-NL" dirty="0"/>
              <a:t>80% OF FIRST LINE CALLS ARE RELATED TO WIFI</a:t>
            </a:r>
            <a:endParaRPr lang="LID4096" dirty="0"/>
          </a:p>
        </p:txBody>
      </p:sp>
      <p:graphicFrame>
        <p:nvGraphicFramePr>
          <p:cNvPr id="4" name="Chart 3">
            <a:extLst>
              <a:ext uri="{FF2B5EF4-FFF2-40B4-BE49-F238E27FC236}">
                <a16:creationId xmlns:a16="http://schemas.microsoft.com/office/drawing/2014/main" id="{3571C575-79DD-4822-8EEF-7895EA953E73}"/>
              </a:ext>
            </a:extLst>
          </p:cNvPr>
          <p:cNvGraphicFramePr/>
          <p:nvPr>
            <p:extLst>
              <p:ext uri="{D42A27DB-BD31-4B8C-83A1-F6EECF244321}">
                <p14:modId xmlns:p14="http://schemas.microsoft.com/office/powerpoint/2010/main" val="3992005258"/>
              </p:ext>
            </p:extLst>
          </p:nvPr>
        </p:nvGraphicFramePr>
        <p:xfrm>
          <a:off x="1226596" y="333829"/>
          <a:ext cx="10304355" cy="5519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4E5B2FA-A39D-44C1-86B6-3E97D4E3A1D6}"/>
              </a:ext>
            </a:extLst>
          </p:cNvPr>
          <p:cNvGraphicFramePr/>
          <p:nvPr>
            <p:extLst>
              <p:ext uri="{D42A27DB-BD31-4B8C-83A1-F6EECF244321}">
                <p14:modId xmlns:p14="http://schemas.microsoft.com/office/powerpoint/2010/main" val="3819721955"/>
              </p:ext>
            </p:extLst>
          </p:nvPr>
        </p:nvGraphicFramePr>
        <p:xfrm>
          <a:off x="799693" y="179429"/>
          <a:ext cx="10592613" cy="567372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DAD26C9-AB24-43AF-A4A9-43F50D8B3D53}"/>
              </a:ext>
            </a:extLst>
          </p:cNvPr>
          <p:cNvSpPr txBox="1"/>
          <p:nvPr/>
        </p:nvSpPr>
        <p:spPr>
          <a:xfrm>
            <a:off x="4688351" y="3728283"/>
            <a:ext cx="284364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Light"/>
              </a:rPr>
              <a:t>8</a:t>
            </a:r>
            <a:r>
              <a:rPr lang="en-US" sz="4000" b="1" dirty="0">
                <a:solidFill>
                  <a:schemeClr val="bg1"/>
                </a:solidFill>
                <a:latin typeface="Calibri" panose="020F0502020204030204" pitchFamily="34" charset="0"/>
                <a:cs typeface="Calibri" panose="020F0502020204030204" pitchFamily="34" charset="0"/>
                <a:sym typeface="Helvetica Light"/>
              </a:rPr>
              <a:t>0</a:t>
            </a:r>
            <a:r>
              <a:rPr kumimoji="0" lang="en-US" sz="40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Light"/>
              </a:rPr>
              <a:t>%</a:t>
            </a:r>
          </a:p>
          <a:p>
            <a:pPr marL="0" marR="0" indent="0" algn="ctr" defTabSz="8255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Light"/>
            </a:endParaRPr>
          </a:p>
        </p:txBody>
      </p:sp>
      <p:grpSp>
        <p:nvGrpSpPr>
          <p:cNvPr id="21" name="Group 20">
            <a:extLst>
              <a:ext uri="{FF2B5EF4-FFF2-40B4-BE49-F238E27FC236}">
                <a16:creationId xmlns:a16="http://schemas.microsoft.com/office/drawing/2014/main" id="{CFF9A773-C3EE-4DF2-8873-A5A93AC2A4C3}"/>
              </a:ext>
            </a:extLst>
          </p:cNvPr>
          <p:cNvGrpSpPr/>
          <p:nvPr/>
        </p:nvGrpSpPr>
        <p:grpSpPr>
          <a:xfrm>
            <a:off x="6615061" y="3215442"/>
            <a:ext cx="2687681" cy="2385694"/>
            <a:chOff x="6615061" y="3215442"/>
            <a:chExt cx="2687681" cy="2385694"/>
          </a:xfrm>
        </p:grpSpPr>
        <p:sp>
          <p:nvSpPr>
            <p:cNvPr id="16" name="Graphic 14" descr="Warning">
              <a:extLst>
                <a:ext uri="{FF2B5EF4-FFF2-40B4-BE49-F238E27FC236}">
                  <a16:creationId xmlns:a16="http://schemas.microsoft.com/office/drawing/2014/main" id="{B584E86E-AEC9-4B50-947C-55F9AF03916C}"/>
                </a:ext>
              </a:extLst>
            </p:cNvPr>
            <p:cNvSpPr/>
            <p:nvPr/>
          </p:nvSpPr>
          <p:spPr>
            <a:xfrm>
              <a:off x="6615061" y="3215442"/>
              <a:ext cx="2687681" cy="2385694"/>
            </a:xfrm>
            <a:custGeom>
              <a:avLst/>
              <a:gdLst>
                <a:gd name="connsiteX0" fmla="*/ 1979508 w 2013346"/>
                <a:gd name="connsiteY0" fmla="*/ 1624392 h 1787128"/>
                <a:gd name="connsiteX1" fmla="*/ 1094993 w 2013346"/>
                <a:gd name="connsiteY1" fmla="*/ 86105 h 1787128"/>
                <a:gd name="connsiteX2" fmla="*/ 938902 w 2013346"/>
                <a:gd name="connsiteY2" fmla="*/ 86105 h 1787128"/>
                <a:gd name="connsiteX3" fmla="*/ 52124 w 2013346"/>
                <a:gd name="connsiteY3" fmla="*/ 1624392 h 1787128"/>
                <a:gd name="connsiteX4" fmla="*/ 131301 w 2013346"/>
                <a:gd name="connsiteY4" fmla="*/ 1760123 h 1787128"/>
                <a:gd name="connsiteX5" fmla="*/ 1015816 w 2013346"/>
                <a:gd name="connsiteY5" fmla="*/ 1760123 h 1787128"/>
                <a:gd name="connsiteX6" fmla="*/ 1900331 w 2013346"/>
                <a:gd name="connsiteY6" fmla="*/ 1760123 h 1787128"/>
                <a:gd name="connsiteX7" fmla="*/ 1979508 w 2013346"/>
                <a:gd name="connsiteY7" fmla="*/ 1624392 h 1787128"/>
                <a:gd name="connsiteX8" fmla="*/ 947950 w 2013346"/>
                <a:gd name="connsiteY8" fmla="*/ 448055 h 1787128"/>
                <a:gd name="connsiteX9" fmla="*/ 1083682 w 2013346"/>
                <a:gd name="connsiteY9" fmla="*/ 448055 h 1787128"/>
                <a:gd name="connsiteX10" fmla="*/ 1083682 w 2013346"/>
                <a:gd name="connsiteY10" fmla="*/ 1239820 h 1787128"/>
                <a:gd name="connsiteX11" fmla="*/ 947950 w 2013346"/>
                <a:gd name="connsiteY11" fmla="*/ 1239820 h 1787128"/>
                <a:gd name="connsiteX12" fmla="*/ 947950 w 2013346"/>
                <a:gd name="connsiteY12" fmla="*/ 448055 h 1787128"/>
                <a:gd name="connsiteX13" fmla="*/ 1015816 w 2013346"/>
                <a:gd name="connsiteY13" fmla="*/ 1556526 h 1787128"/>
                <a:gd name="connsiteX14" fmla="*/ 902707 w 2013346"/>
                <a:gd name="connsiteY14" fmla="*/ 1443417 h 1787128"/>
                <a:gd name="connsiteX15" fmla="*/ 1015816 w 2013346"/>
                <a:gd name="connsiteY15" fmla="*/ 1330308 h 1787128"/>
                <a:gd name="connsiteX16" fmla="*/ 1128926 w 2013346"/>
                <a:gd name="connsiteY16" fmla="*/ 1443417 h 1787128"/>
                <a:gd name="connsiteX17" fmla="*/ 1015816 w 2013346"/>
                <a:gd name="connsiteY17" fmla="*/ 1556526 h 178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13346" h="1787128">
                  <a:moveTo>
                    <a:pt x="1979508" y="1624392"/>
                  </a:moveTo>
                  <a:lnTo>
                    <a:pt x="1094993" y="86105"/>
                  </a:lnTo>
                  <a:cubicBezTo>
                    <a:pt x="1061060" y="25025"/>
                    <a:pt x="972835" y="25025"/>
                    <a:pt x="938902" y="86105"/>
                  </a:cubicBezTo>
                  <a:lnTo>
                    <a:pt x="52124" y="1624392"/>
                  </a:lnTo>
                  <a:cubicBezTo>
                    <a:pt x="18191" y="1685471"/>
                    <a:pt x="61173" y="1760123"/>
                    <a:pt x="131301" y="1760123"/>
                  </a:cubicBezTo>
                  <a:lnTo>
                    <a:pt x="1015816" y="1760123"/>
                  </a:lnTo>
                  <a:lnTo>
                    <a:pt x="1900331" y="1760123"/>
                  </a:lnTo>
                  <a:cubicBezTo>
                    <a:pt x="1970459" y="1760123"/>
                    <a:pt x="2013441" y="1685471"/>
                    <a:pt x="1979508" y="1624392"/>
                  </a:cubicBezTo>
                  <a:close/>
                  <a:moveTo>
                    <a:pt x="947950" y="448055"/>
                  </a:moveTo>
                  <a:lnTo>
                    <a:pt x="1083682" y="448055"/>
                  </a:lnTo>
                  <a:lnTo>
                    <a:pt x="1083682" y="1239820"/>
                  </a:lnTo>
                  <a:lnTo>
                    <a:pt x="947950" y="1239820"/>
                  </a:lnTo>
                  <a:lnTo>
                    <a:pt x="947950" y="448055"/>
                  </a:lnTo>
                  <a:close/>
                  <a:moveTo>
                    <a:pt x="1015816" y="1556526"/>
                  </a:moveTo>
                  <a:cubicBezTo>
                    <a:pt x="952475" y="1556526"/>
                    <a:pt x="902707" y="1506758"/>
                    <a:pt x="902707" y="1443417"/>
                  </a:cubicBezTo>
                  <a:cubicBezTo>
                    <a:pt x="902707" y="1380076"/>
                    <a:pt x="952475" y="1330308"/>
                    <a:pt x="1015816" y="1330308"/>
                  </a:cubicBezTo>
                  <a:cubicBezTo>
                    <a:pt x="1079157" y="1330308"/>
                    <a:pt x="1128926" y="1380076"/>
                    <a:pt x="1128926" y="1443417"/>
                  </a:cubicBezTo>
                  <a:cubicBezTo>
                    <a:pt x="1128926" y="1506758"/>
                    <a:pt x="1079157" y="1556526"/>
                    <a:pt x="1015816" y="1556526"/>
                  </a:cubicBezTo>
                  <a:close/>
                </a:path>
              </a:pathLst>
            </a:custGeom>
            <a:solidFill>
              <a:srgbClr val="C00000"/>
            </a:solidFill>
            <a:ln w="28575" cap="flat">
              <a:solidFill>
                <a:schemeClr val="bg1"/>
              </a:solidFill>
              <a:prstDash val="solid"/>
              <a:miter/>
            </a:ln>
          </p:spPr>
          <p:txBody>
            <a:bodyPr rtlCol="0" anchor="ctr"/>
            <a:lstStyle/>
            <a:p>
              <a:endParaRPr lang="LID4096"/>
            </a:p>
          </p:txBody>
        </p:sp>
        <p:grpSp>
          <p:nvGrpSpPr>
            <p:cNvPr id="20" name="Group 19">
              <a:extLst>
                <a:ext uri="{FF2B5EF4-FFF2-40B4-BE49-F238E27FC236}">
                  <a16:creationId xmlns:a16="http://schemas.microsoft.com/office/drawing/2014/main" id="{0988A69F-9D33-40A7-9266-3CDD9429C639}"/>
                </a:ext>
              </a:extLst>
            </p:cNvPr>
            <p:cNvGrpSpPr/>
            <p:nvPr/>
          </p:nvGrpSpPr>
          <p:grpSpPr>
            <a:xfrm>
              <a:off x="7806737" y="3810000"/>
              <a:ext cx="331375" cy="1509671"/>
              <a:chOff x="7806737" y="3810000"/>
              <a:chExt cx="331375" cy="1509671"/>
            </a:xfrm>
          </p:grpSpPr>
          <p:sp>
            <p:nvSpPr>
              <p:cNvPr id="17" name="Rectangle 16">
                <a:extLst>
                  <a:ext uri="{FF2B5EF4-FFF2-40B4-BE49-F238E27FC236}">
                    <a16:creationId xmlns:a16="http://schemas.microsoft.com/office/drawing/2014/main" id="{C5127ED6-7ED3-4292-9F4A-61D1305AFC22}"/>
                  </a:ext>
                </a:extLst>
              </p:cNvPr>
              <p:cNvSpPr/>
              <p:nvPr/>
            </p:nvSpPr>
            <p:spPr>
              <a:xfrm>
                <a:off x="7877175" y="3810000"/>
                <a:ext cx="190500" cy="109537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Oval 17">
                <a:extLst>
                  <a:ext uri="{FF2B5EF4-FFF2-40B4-BE49-F238E27FC236}">
                    <a16:creationId xmlns:a16="http://schemas.microsoft.com/office/drawing/2014/main" id="{D14AB79D-1941-4E5F-9EB5-32ECBA50A006}"/>
                  </a:ext>
                </a:extLst>
              </p:cNvPr>
              <p:cNvSpPr/>
              <p:nvPr/>
            </p:nvSpPr>
            <p:spPr>
              <a:xfrm>
                <a:off x="7806737" y="4988296"/>
                <a:ext cx="331375" cy="33137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spTree>
    <p:extLst>
      <p:ext uri="{BB962C8B-B14F-4D97-AF65-F5344CB8AC3E}">
        <p14:creationId xmlns:p14="http://schemas.microsoft.com/office/powerpoint/2010/main" val="295087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F84EE8-020B-4085-AB67-77EC36E5797D}"/>
              </a:ext>
            </a:extLst>
          </p:cNvPr>
          <p:cNvSpPr>
            <a:spLocks noGrp="1"/>
          </p:cNvSpPr>
          <p:nvPr>
            <p:ph type="body" sz="quarter" idx="10"/>
          </p:nvPr>
        </p:nvSpPr>
        <p:spPr/>
        <p:txBody>
          <a:bodyPr/>
          <a:lstStyle/>
          <a:p>
            <a:r>
              <a:rPr lang="nl-NL" dirty="0"/>
              <a:t>FROM BLIND SPOT TO SWEET SPOT</a:t>
            </a:r>
            <a:endParaRPr lang="LID4096" dirty="0"/>
          </a:p>
        </p:txBody>
      </p:sp>
      <p:grpSp>
        <p:nvGrpSpPr>
          <p:cNvPr id="4" name="Group 3">
            <a:extLst>
              <a:ext uri="{FF2B5EF4-FFF2-40B4-BE49-F238E27FC236}">
                <a16:creationId xmlns:a16="http://schemas.microsoft.com/office/drawing/2014/main" id="{8F3A3EB3-C709-4D5D-850D-106E040BA113}"/>
              </a:ext>
            </a:extLst>
          </p:cNvPr>
          <p:cNvGrpSpPr/>
          <p:nvPr/>
        </p:nvGrpSpPr>
        <p:grpSpPr>
          <a:xfrm>
            <a:off x="6415737" y="449164"/>
            <a:ext cx="2418710" cy="5308721"/>
            <a:chOff x="5922251" y="449164"/>
            <a:chExt cx="2418710" cy="5308721"/>
          </a:xfrm>
        </p:grpSpPr>
        <p:sp>
          <p:nvSpPr>
            <p:cNvPr id="5" name="Rectangle 4">
              <a:extLst>
                <a:ext uri="{FF2B5EF4-FFF2-40B4-BE49-F238E27FC236}">
                  <a16:creationId xmlns:a16="http://schemas.microsoft.com/office/drawing/2014/main" id="{4761A715-DECF-478F-A814-4C4288D471AE}"/>
                </a:ext>
              </a:extLst>
            </p:cNvPr>
            <p:cNvSpPr/>
            <p:nvPr/>
          </p:nvSpPr>
          <p:spPr>
            <a:xfrm>
              <a:off x="6190272" y="4926888"/>
              <a:ext cx="2025316" cy="830997"/>
            </a:xfrm>
            <a:prstGeom prst="rect">
              <a:avLst/>
            </a:prstGeom>
          </p:spPr>
          <p:txBody>
            <a:bodyPr wrap="square">
              <a:spAutoFit/>
            </a:bodyPr>
            <a:lstStyle/>
            <a:p>
              <a:pPr algn="ctr"/>
              <a:r>
                <a:rPr lang="en-US" sz="2400" b="1" dirty="0">
                  <a:solidFill>
                    <a:srgbClr val="1F2B3D"/>
                  </a:solidFill>
                  <a:latin typeface="Calibri" panose="020F0502020204030204" pitchFamily="34" charset="0"/>
                  <a:ea typeface="Calibri Light" charset="0"/>
                  <a:cs typeface="Calibri" panose="020F0502020204030204" pitchFamily="34" charset="0"/>
                </a:rPr>
                <a:t>WHOLE HOME </a:t>
              </a:r>
              <a:br>
                <a:rPr lang="en-US" sz="2400" b="1" dirty="0">
                  <a:solidFill>
                    <a:srgbClr val="1F2B3D"/>
                  </a:solidFill>
                  <a:latin typeface="Calibri" panose="020F0502020204030204" pitchFamily="34" charset="0"/>
                  <a:ea typeface="Calibri Light" charset="0"/>
                  <a:cs typeface="Calibri" panose="020F0502020204030204" pitchFamily="34" charset="0"/>
                </a:rPr>
              </a:br>
              <a:r>
                <a:rPr lang="en-US" sz="2400" b="1" dirty="0">
                  <a:solidFill>
                    <a:srgbClr val="1F2B3D"/>
                  </a:solidFill>
                  <a:latin typeface="Calibri" panose="020F0502020204030204" pitchFamily="34" charset="0"/>
                  <a:ea typeface="Calibri Light" charset="0"/>
                  <a:cs typeface="Calibri" panose="020F0502020204030204" pitchFamily="34" charset="0"/>
                </a:rPr>
                <a:t>WIFI (3 APs)</a:t>
              </a:r>
              <a:endParaRPr lang="en-US" sz="24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04C943B-288B-4B02-A6CE-565D5A212CBD}"/>
                </a:ext>
              </a:extLst>
            </p:cNvPr>
            <p:cNvPicPr>
              <a:picLocks noChangeAspect="1"/>
            </p:cNvPicPr>
            <p:nvPr/>
          </p:nvPicPr>
          <p:blipFill>
            <a:blip r:embed="rId3"/>
            <a:stretch>
              <a:fillRect/>
            </a:stretch>
          </p:blipFill>
          <p:spPr>
            <a:xfrm>
              <a:off x="5922251" y="449164"/>
              <a:ext cx="2418710" cy="2093809"/>
            </a:xfrm>
            <a:prstGeom prst="rect">
              <a:avLst/>
            </a:prstGeom>
          </p:spPr>
        </p:pic>
        <p:pic>
          <p:nvPicPr>
            <p:cNvPr id="7" name="Picture 6">
              <a:extLst>
                <a:ext uri="{FF2B5EF4-FFF2-40B4-BE49-F238E27FC236}">
                  <a16:creationId xmlns:a16="http://schemas.microsoft.com/office/drawing/2014/main" id="{23F08C11-C9DC-4FF5-AA71-14F904782117}"/>
                </a:ext>
              </a:extLst>
            </p:cNvPr>
            <p:cNvPicPr>
              <a:picLocks noChangeAspect="1"/>
            </p:cNvPicPr>
            <p:nvPr/>
          </p:nvPicPr>
          <p:blipFill>
            <a:blip r:embed="rId4"/>
            <a:stretch>
              <a:fillRect/>
            </a:stretch>
          </p:blipFill>
          <p:spPr>
            <a:xfrm>
              <a:off x="6195621" y="2531667"/>
              <a:ext cx="1880387" cy="2082381"/>
            </a:xfrm>
            <a:prstGeom prst="rect">
              <a:avLst/>
            </a:prstGeom>
          </p:spPr>
        </p:pic>
        <p:sp>
          <p:nvSpPr>
            <p:cNvPr id="8" name="Rectangle 7">
              <a:extLst>
                <a:ext uri="{FF2B5EF4-FFF2-40B4-BE49-F238E27FC236}">
                  <a16:creationId xmlns:a16="http://schemas.microsoft.com/office/drawing/2014/main" id="{C465BC3D-FD57-46F5-9BF6-EF47C5DF0E4B}"/>
                </a:ext>
              </a:extLst>
            </p:cNvPr>
            <p:cNvSpPr/>
            <p:nvPr/>
          </p:nvSpPr>
          <p:spPr>
            <a:xfrm>
              <a:off x="6227450" y="2554427"/>
              <a:ext cx="548112" cy="849600"/>
            </a:xfrm>
            <a:prstGeom prst="rect">
              <a:avLst/>
            </a:prstGeom>
            <a:solidFill>
              <a:srgbClr val="00B05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9" name="Rectangle 8">
              <a:extLst>
                <a:ext uri="{FF2B5EF4-FFF2-40B4-BE49-F238E27FC236}">
                  <a16:creationId xmlns:a16="http://schemas.microsoft.com/office/drawing/2014/main" id="{D8D61B1A-8B40-442A-8F44-2C3E5DBD85D5}"/>
                </a:ext>
              </a:extLst>
            </p:cNvPr>
            <p:cNvSpPr/>
            <p:nvPr/>
          </p:nvSpPr>
          <p:spPr>
            <a:xfrm>
              <a:off x="6775562" y="2554427"/>
              <a:ext cx="547784" cy="250139"/>
            </a:xfrm>
            <a:prstGeom prst="rect">
              <a:avLst/>
            </a:prstGeom>
            <a:solidFill>
              <a:srgbClr val="00B05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Rectangle 9">
              <a:extLst>
                <a:ext uri="{FF2B5EF4-FFF2-40B4-BE49-F238E27FC236}">
                  <a16:creationId xmlns:a16="http://schemas.microsoft.com/office/drawing/2014/main" id="{66279EF9-3F07-4DCA-9492-9AD97D7C0DDC}"/>
                </a:ext>
              </a:extLst>
            </p:cNvPr>
            <p:cNvSpPr/>
            <p:nvPr/>
          </p:nvSpPr>
          <p:spPr>
            <a:xfrm>
              <a:off x="6227450" y="3404027"/>
              <a:ext cx="572024" cy="932214"/>
            </a:xfrm>
            <a:prstGeom prst="rect">
              <a:avLst/>
            </a:prstGeom>
            <a:solidFill>
              <a:srgbClr val="00B05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Rectangle 10">
              <a:extLst>
                <a:ext uri="{FF2B5EF4-FFF2-40B4-BE49-F238E27FC236}">
                  <a16:creationId xmlns:a16="http://schemas.microsoft.com/office/drawing/2014/main" id="{9451AEC2-703F-4919-9CE6-E6236BCBCCF6}"/>
                </a:ext>
              </a:extLst>
            </p:cNvPr>
            <p:cNvSpPr/>
            <p:nvPr/>
          </p:nvSpPr>
          <p:spPr>
            <a:xfrm>
              <a:off x="6775562" y="2821140"/>
              <a:ext cx="546306" cy="582887"/>
            </a:xfrm>
            <a:prstGeom prst="rect">
              <a:avLst/>
            </a:prstGeom>
            <a:solidFill>
              <a:srgbClr val="00B05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CE6EFD56-292A-481D-BC3C-26214296CD94}"/>
                </a:ext>
              </a:extLst>
            </p:cNvPr>
            <p:cNvSpPr/>
            <p:nvPr/>
          </p:nvSpPr>
          <p:spPr>
            <a:xfrm>
              <a:off x="7321869" y="2804565"/>
              <a:ext cx="248053" cy="389798"/>
            </a:xfrm>
            <a:prstGeom prst="rect">
              <a:avLst/>
            </a:prstGeom>
            <a:solidFill>
              <a:srgbClr val="00B05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Rectangle 12">
              <a:extLst>
                <a:ext uri="{FF2B5EF4-FFF2-40B4-BE49-F238E27FC236}">
                  <a16:creationId xmlns:a16="http://schemas.microsoft.com/office/drawing/2014/main" id="{FC174C32-4154-4FFA-8F6C-CE4CDA39F7D2}"/>
                </a:ext>
              </a:extLst>
            </p:cNvPr>
            <p:cNvSpPr/>
            <p:nvPr/>
          </p:nvSpPr>
          <p:spPr>
            <a:xfrm>
              <a:off x="7569922" y="2804566"/>
              <a:ext cx="448858" cy="524810"/>
            </a:xfrm>
            <a:prstGeom prst="rect">
              <a:avLst/>
            </a:prstGeom>
            <a:solidFill>
              <a:srgbClr val="00B05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Rectangle 13">
              <a:extLst>
                <a:ext uri="{FF2B5EF4-FFF2-40B4-BE49-F238E27FC236}">
                  <a16:creationId xmlns:a16="http://schemas.microsoft.com/office/drawing/2014/main" id="{36966B3C-BB3D-4BA7-981D-32BF77D0BBA8}"/>
                </a:ext>
              </a:extLst>
            </p:cNvPr>
            <p:cNvSpPr/>
            <p:nvPr/>
          </p:nvSpPr>
          <p:spPr>
            <a:xfrm>
              <a:off x="6799475" y="3404027"/>
              <a:ext cx="770447" cy="932214"/>
            </a:xfrm>
            <a:prstGeom prst="rect">
              <a:avLst/>
            </a:prstGeom>
            <a:solidFill>
              <a:srgbClr val="00B05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Rectangle 14">
              <a:extLst>
                <a:ext uri="{FF2B5EF4-FFF2-40B4-BE49-F238E27FC236}">
                  <a16:creationId xmlns:a16="http://schemas.microsoft.com/office/drawing/2014/main" id="{F72008E0-9D4D-4CC4-BD92-9D6F00CC2F24}"/>
                </a:ext>
              </a:extLst>
            </p:cNvPr>
            <p:cNvSpPr/>
            <p:nvPr/>
          </p:nvSpPr>
          <p:spPr>
            <a:xfrm>
              <a:off x="7549251" y="3329375"/>
              <a:ext cx="469529" cy="541228"/>
            </a:xfrm>
            <a:prstGeom prst="rect">
              <a:avLst/>
            </a:prstGeom>
            <a:solidFill>
              <a:srgbClr val="00B05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Rectangle 15">
              <a:extLst>
                <a:ext uri="{FF2B5EF4-FFF2-40B4-BE49-F238E27FC236}">
                  <a16:creationId xmlns:a16="http://schemas.microsoft.com/office/drawing/2014/main" id="{4F67D208-B234-4314-9B89-2E26E8D33AB7}"/>
                </a:ext>
              </a:extLst>
            </p:cNvPr>
            <p:cNvSpPr/>
            <p:nvPr/>
          </p:nvSpPr>
          <p:spPr>
            <a:xfrm>
              <a:off x="7569922" y="3869665"/>
              <a:ext cx="448858" cy="466577"/>
            </a:xfrm>
            <a:prstGeom prst="rect">
              <a:avLst/>
            </a:prstGeom>
            <a:solidFill>
              <a:srgbClr val="00B05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Rectangle 16">
              <a:extLst>
                <a:ext uri="{FF2B5EF4-FFF2-40B4-BE49-F238E27FC236}">
                  <a16:creationId xmlns:a16="http://schemas.microsoft.com/office/drawing/2014/main" id="{C6E0788D-59CC-430A-91CC-634949E264A5}"/>
                </a:ext>
              </a:extLst>
            </p:cNvPr>
            <p:cNvSpPr/>
            <p:nvPr/>
          </p:nvSpPr>
          <p:spPr>
            <a:xfrm>
              <a:off x="7321868" y="3194363"/>
              <a:ext cx="248053" cy="209663"/>
            </a:xfrm>
            <a:prstGeom prst="rect">
              <a:avLst/>
            </a:prstGeom>
            <a:solidFill>
              <a:srgbClr val="00B05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18" name="Group 17">
            <a:extLst>
              <a:ext uri="{FF2B5EF4-FFF2-40B4-BE49-F238E27FC236}">
                <a16:creationId xmlns:a16="http://schemas.microsoft.com/office/drawing/2014/main" id="{68CED719-136D-40DF-8BFD-F3A0D8543F02}"/>
              </a:ext>
            </a:extLst>
          </p:cNvPr>
          <p:cNvGrpSpPr/>
          <p:nvPr/>
        </p:nvGrpSpPr>
        <p:grpSpPr>
          <a:xfrm>
            <a:off x="3431914" y="612108"/>
            <a:ext cx="2025316" cy="4776645"/>
            <a:chOff x="3778575" y="612108"/>
            <a:chExt cx="2025316" cy="4776645"/>
          </a:xfrm>
        </p:grpSpPr>
        <p:pic>
          <p:nvPicPr>
            <p:cNvPr id="19" name="Picture 18">
              <a:extLst>
                <a:ext uri="{FF2B5EF4-FFF2-40B4-BE49-F238E27FC236}">
                  <a16:creationId xmlns:a16="http://schemas.microsoft.com/office/drawing/2014/main" id="{CA6D53D6-7EA7-4869-A757-04996B4DDFD5}"/>
                </a:ext>
              </a:extLst>
            </p:cNvPr>
            <p:cNvPicPr>
              <a:picLocks noChangeAspect="1"/>
            </p:cNvPicPr>
            <p:nvPr/>
          </p:nvPicPr>
          <p:blipFill>
            <a:blip r:embed="rId4"/>
            <a:stretch>
              <a:fillRect/>
            </a:stretch>
          </p:blipFill>
          <p:spPr>
            <a:xfrm>
              <a:off x="3851040" y="2532136"/>
              <a:ext cx="1880387" cy="2082382"/>
            </a:xfrm>
            <a:prstGeom prst="rect">
              <a:avLst/>
            </a:prstGeom>
          </p:spPr>
        </p:pic>
        <p:sp>
          <p:nvSpPr>
            <p:cNvPr id="20" name="Rectangle 19">
              <a:extLst>
                <a:ext uri="{FF2B5EF4-FFF2-40B4-BE49-F238E27FC236}">
                  <a16:creationId xmlns:a16="http://schemas.microsoft.com/office/drawing/2014/main" id="{29CEF7A2-4827-4686-804A-EAB7648876EA}"/>
                </a:ext>
              </a:extLst>
            </p:cNvPr>
            <p:cNvSpPr/>
            <p:nvPr/>
          </p:nvSpPr>
          <p:spPr>
            <a:xfrm>
              <a:off x="3882869" y="2554897"/>
              <a:ext cx="548112" cy="849600"/>
            </a:xfrm>
            <a:prstGeom prst="rect">
              <a:avLst/>
            </a:prstGeom>
            <a:solidFill>
              <a:srgbClr val="FF000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4C14E507-C46C-4D39-BDB9-1A3CFC631D3F}"/>
                </a:ext>
              </a:extLst>
            </p:cNvPr>
            <p:cNvSpPr/>
            <p:nvPr/>
          </p:nvSpPr>
          <p:spPr>
            <a:xfrm>
              <a:off x="3882869" y="3404497"/>
              <a:ext cx="572024" cy="932214"/>
            </a:xfrm>
            <a:prstGeom prst="rect">
              <a:avLst/>
            </a:prstGeom>
            <a:solidFill>
              <a:srgbClr val="FFFF0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22" name="Picture 21">
              <a:extLst>
                <a:ext uri="{FF2B5EF4-FFF2-40B4-BE49-F238E27FC236}">
                  <a16:creationId xmlns:a16="http://schemas.microsoft.com/office/drawing/2014/main" id="{38178329-91BC-44E4-A6D8-87EFC2D3125A}"/>
                </a:ext>
              </a:extLst>
            </p:cNvPr>
            <p:cNvPicPr>
              <a:picLocks noChangeAspect="1"/>
            </p:cNvPicPr>
            <p:nvPr/>
          </p:nvPicPr>
          <p:blipFill>
            <a:blip r:embed="rId5"/>
            <a:stretch>
              <a:fillRect/>
            </a:stretch>
          </p:blipFill>
          <p:spPr>
            <a:xfrm>
              <a:off x="4095966" y="612108"/>
              <a:ext cx="1392906" cy="1400538"/>
            </a:xfrm>
            <a:prstGeom prst="rect">
              <a:avLst/>
            </a:prstGeom>
          </p:spPr>
        </p:pic>
        <p:sp>
          <p:nvSpPr>
            <p:cNvPr id="23" name="Rectangle 22">
              <a:extLst>
                <a:ext uri="{FF2B5EF4-FFF2-40B4-BE49-F238E27FC236}">
                  <a16:creationId xmlns:a16="http://schemas.microsoft.com/office/drawing/2014/main" id="{5B09132F-4562-48A6-BBF6-3F49915BF472}"/>
                </a:ext>
              </a:extLst>
            </p:cNvPr>
            <p:cNvSpPr/>
            <p:nvPr/>
          </p:nvSpPr>
          <p:spPr>
            <a:xfrm>
              <a:off x="4430980" y="2554897"/>
              <a:ext cx="547784" cy="250139"/>
            </a:xfrm>
            <a:prstGeom prst="rect">
              <a:avLst/>
            </a:prstGeom>
            <a:solidFill>
              <a:srgbClr val="FF000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50DF7A7A-E4B3-44F7-B853-057A29E759C1}"/>
                </a:ext>
              </a:extLst>
            </p:cNvPr>
            <p:cNvSpPr/>
            <p:nvPr/>
          </p:nvSpPr>
          <p:spPr>
            <a:xfrm>
              <a:off x="4430981" y="2821610"/>
              <a:ext cx="546306" cy="582887"/>
            </a:xfrm>
            <a:prstGeom prst="rect">
              <a:avLst/>
            </a:prstGeom>
            <a:solidFill>
              <a:srgbClr val="FFFF0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5" name="Rectangle 24">
              <a:extLst>
                <a:ext uri="{FF2B5EF4-FFF2-40B4-BE49-F238E27FC236}">
                  <a16:creationId xmlns:a16="http://schemas.microsoft.com/office/drawing/2014/main" id="{30905A3B-5DC3-4DF8-A031-F96163697704}"/>
                </a:ext>
              </a:extLst>
            </p:cNvPr>
            <p:cNvSpPr/>
            <p:nvPr/>
          </p:nvSpPr>
          <p:spPr>
            <a:xfrm>
              <a:off x="4977288" y="2805035"/>
              <a:ext cx="248053" cy="389798"/>
            </a:xfrm>
            <a:prstGeom prst="rect">
              <a:avLst/>
            </a:prstGeom>
            <a:solidFill>
              <a:srgbClr val="FFFF0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6" name="Rectangle 25">
              <a:extLst>
                <a:ext uri="{FF2B5EF4-FFF2-40B4-BE49-F238E27FC236}">
                  <a16:creationId xmlns:a16="http://schemas.microsoft.com/office/drawing/2014/main" id="{1D510F8E-3DBF-44F6-8D6F-731FD218B805}"/>
                </a:ext>
              </a:extLst>
            </p:cNvPr>
            <p:cNvSpPr/>
            <p:nvPr/>
          </p:nvSpPr>
          <p:spPr>
            <a:xfrm>
              <a:off x="5225340" y="2805035"/>
              <a:ext cx="448858" cy="524810"/>
            </a:xfrm>
            <a:prstGeom prst="rect">
              <a:avLst/>
            </a:prstGeom>
            <a:solidFill>
              <a:srgbClr val="00B05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7" name="Rectangle 26">
              <a:extLst>
                <a:ext uri="{FF2B5EF4-FFF2-40B4-BE49-F238E27FC236}">
                  <a16:creationId xmlns:a16="http://schemas.microsoft.com/office/drawing/2014/main" id="{D92EC9B0-F2B0-4628-9080-DCA163AAF025}"/>
                </a:ext>
              </a:extLst>
            </p:cNvPr>
            <p:cNvSpPr/>
            <p:nvPr/>
          </p:nvSpPr>
          <p:spPr>
            <a:xfrm>
              <a:off x="4454894" y="3404497"/>
              <a:ext cx="770447" cy="932214"/>
            </a:xfrm>
            <a:prstGeom prst="rect">
              <a:avLst/>
            </a:prstGeom>
            <a:solidFill>
              <a:srgbClr val="00B05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0D1F2124-A98D-40D1-9CCA-F6F62D743CA9}"/>
                </a:ext>
              </a:extLst>
            </p:cNvPr>
            <p:cNvSpPr/>
            <p:nvPr/>
          </p:nvSpPr>
          <p:spPr>
            <a:xfrm>
              <a:off x="5204670" y="3329845"/>
              <a:ext cx="469529" cy="541228"/>
            </a:xfrm>
            <a:prstGeom prst="rect">
              <a:avLst/>
            </a:prstGeom>
            <a:solidFill>
              <a:srgbClr val="FFFF0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B4AFD323-6BBF-4700-87AE-07530276668A}"/>
                </a:ext>
              </a:extLst>
            </p:cNvPr>
            <p:cNvSpPr/>
            <p:nvPr/>
          </p:nvSpPr>
          <p:spPr>
            <a:xfrm>
              <a:off x="5225340" y="3870134"/>
              <a:ext cx="448858" cy="466577"/>
            </a:xfrm>
            <a:prstGeom prst="rect">
              <a:avLst/>
            </a:prstGeom>
            <a:solidFill>
              <a:srgbClr val="FFFF0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0" name="Rectangle 29">
              <a:extLst>
                <a:ext uri="{FF2B5EF4-FFF2-40B4-BE49-F238E27FC236}">
                  <a16:creationId xmlns:a16="http://schemas.microsoft.com/office/drawing/2014/main" id="{531DC002-C4C6-4239-85A1-12D393A25403}"/>
                </a:ext>
              </a:extLst>
            </p:cNvPr>
            <p:cNvSpPr/>
            <p:nvPr/>
          </p:nvSpPr>
          <p:spPr>
            <a:xfrm>
              <a:off x="4977287" y="3194833"/>
              <a:ext cx="248053" cy="209663"/>
            </a:xfrm>
            <a:prstGeom prst="rect">
              <a:avLst/>
            </a:prstGeom>
            <a:solidFill>
              <a:srgbClr val="00B050">
                <a:alpha val="31000"/>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1" name="Rectangle 30">
              <a:extLst>
                <a:ext uri="{FF2B5EF4-FFF2-40B4-BE49-F238E27FC236}">
                  <a16:creationId xmlns:a16="http://schemas.microsoft.com/office/drawing/2014/main" id="{BAABF103-75FF-42AD-8B3F-D4292D8923AA}"/>
                </a:ext>
              </a:extLst>
            </p:cNvPr>
            <p:cNvSpPr/>
            <p:nvPr/>
          </p:nvSpPr>
          <p:spPr>
            <a:xfrm>
              <a:off x="3778575" y="4927088"/>
              <a:ext cx="2025316" cy="461665"/>
            </a:xfrm>
            <a:prstGeom prst="rect">
              <a:avLst/>
            </a:prstGeom>
          </p:spPr>
          <p:txBody>
            <a:bodyPr wrap="square">
              <a:spAutoFit/>
            </a:bodyPr>
            <a:lstStyle/>
            <a:p>
              <a:pPr algn="ctr"/>
              <a:r>
                <a:rPr lang="en-US" sz="2400" b="1" dirty="0">
                  <a:solidFill>
                    <a:srgbClr val="1F2B3D"/>
                  </a:solidFill>
                  <a:latin typeface="Calibri" panose="020F0502020204030204" pitchFamily="34" charset="0"/>
                  <a:ea typeface="Calibri Light" charset="0"/>
                  <a:cs typeface="Calibri" panose="020F0502020204030204" pitchFamily="34" charset="0"/>
                </a:rPr>
                <a:t>TRADITIONAL</a:t>
              </a:r>
              <a:endParaRPr lang="en-US" sz="1800" b="1" dirty="0">
                <a:latin typeface="Calibri" panose="020F0502020204030204" pitchFamily="34" charset="0"/>
                <a:cs typeface="Calibri" panose="020F0502020204030204" pitchFamily="34" charset="0"/>
              </a:endParaRPr>
            </a:p>
          </p:txBody>
        </p:sp>
        <p:pic>
          <p:nvPicPr>
            <p:cNvPr id="32" name="Picture 31">
              <a:extLst>
                <a:ext uri="{FF2B5EF4-FFF2-40B4-BE49-F238E27FC236}">
                  <a16:creationId xmlns:a16="http://schemas.microsoft.com/office/drawing/2014/main" id="{4661E450-D959-4A94-864A-7C5A110CADAE}"/>
                </a:ext>
              </a:extLst>
            </p:cNvPr>
            <p:cNvPicPr>
              <a:picLocks noChangeAspect="1"/>
            </p:cNvPicPr>
            <p:nvPr/>
          </p:nvPicPr>
          <p:blipFill>
            <a:blip r:embed="rId5"/>
            <a:stretch>
              <a:fillRect/>
            </a:stretch>
          </p:blipFill>
          <p:spPr>
            <a:xfrm>
              <a:off x="4163147" y="679289"/>
              <a:ext cx="1392906" cy="1400538"/>
            </a:xfrm>
            <a:prstGeom prst="rect">
              <a:avLst/>
            </a:prstGeom>
          </p:spPr>
        </p:pic>
      </p:grpSp>
    </p:spTree>
    <p:extLst>
      <p:ext uri="{BB962C8B-B14F-4D97-AF65-F5344CB8AC3E}">
        <p14:creationId xmlns:p14="http://schemas.microsoft.com/office/powerpoint/2010/main" val="392052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C1E9F1-B4AA-485D-9067-928252B4D771}"/>
              </a:ext>
            </a:extLst>
          </p:cNvPr>
          <p:cNvSpPr>
            <a:spLocks noGrp="1"/>
          </p:cNvSpPr>
          <p:nvPr>
            <p:ph type="body" sz="quarter" idx="10"/>
          </p:nvPr>
        </p:nvSpPr>
        <p:spPr/>
        <p:txBody>
          <a:bodyPr/>
          <a:lstStyle/>
          <a:p>
            <a:r>
              <a:rPr lang="nl-NL" dirty="0"/>
              <a:t>MANAGED WIFI DASHBOARD: YOUR ONSITE VIRTUAL ENGINEER</a:t>
            </a:r>
            <a:endParaRPr lang="LID4096" dirty="0"/>
          </a:p>
        </p:txBody>
      </p:sp>
      <p:pic>
        <p:nvPicPr>
          <p:cNvPr id="4" name="Picture 3" descr="A screenshot of a cell phone&#10;&#10;Description generated with very high confidence">
            <a:extLst>
              <a:ext uri="{FF2B5EF4-FFF2-40B4-BE49-F238E27FC236}">
                <a16:creationId xmlns:a16="http://schemas.microsoft.com/office/drawing/2014/main" id="{8FE8E71E-2705-4BBB-AD77-68DBBE4F7F90}"/>
              </a:ext>
            </a:extLst>
          </p:cNvPr>
          <p:cNvPicPr>
            <a:picLocks noChangeAspect="1"/>
          </p:cNvPicPr>
          <p:nvPr/>
        </p:nvPicPr>
        <p:blipFill>
          <a:blip r:embed="rId3"/>
          <a:stretch>
            <a:fillRect/>
          </a:stretch>
        </p:blipFill>
        <p:spPr>
          <a:xfrm>
            <a:off x="980209" y="642656"/>
            <a:ext cx="10231582" cy="4963088"/>
          </a:xfrm>
          <a:prstGeom prst="rect">
            <a:avLst/>
          </a:prstGeom>
        </p:spPr>
      </p:pic>
    </p:spTree>
    <p:extLst>
      <p:ext uri="{BB962C8B-B14F-4D97-AF65-F5344CB8AC3E}">
        <p14:creationId xmlns:p14="http://schemas.microsoft.com/office/powerpoint/2010/main" val="727237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C1263EC8-0880-4681-A353-5A653D76F924}" vid="{FA60FFFA-20E9-4C1E-BB3F-E95632F1DF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48765DE2ED814A9C0D2A0360F6326F" ma:contentTypeVersion="8" ma:contentTypeDescription="Een nieuw document maken." ma:contentTypeScope="" ma:versionID="2c8a33e05835e08adba41a5e5d287c80">
  <xsd:schema xmlns:xsd="http://www.w3.org/2001/XMLSchema" xmlns:xs="http://www.w3.org/2001/XMLSchema" xmlns:p="http://schemas.microsoft.com/office/2006/metadata/properties" xmlns:ns2="741b1654-ec0b-4876-936f-ebabf0727a87" xmlns:ns3="bfd648cf-fee8-42b9-abbe-105d471c41cc" targetNamespace="http://schemas.microsoft.com/office/2006/metadata/properties" ma:root="true" ma:fieldsID="5897eae747c918794a2840d5ba6af285" ns2:_="" ns3:_="">
    <xsd:import namespace="741b1654-ec0b-4876-936f-ebabf0727a87"/>
    <xsd:import namespace="bfd648cf-fee8-42b9-abbe-105d471c41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1b1654-ec0b-4876-936f-ebabf0727a8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648cf-fee8-42b9-abbe-105d471c41cc"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3763EE-303F-4482-BADC-A48E5811FA79}">
  <ds:schemaRefs>
    <ds:schemaRef ds:uri="http://schemas.microsoft.com/sharepoint/v3/contenttype/forms"/>
  </ds:schemaRefs>
</ds:datastoreItem>
</file>

<file path=customXml/itemProps2.xml><?xml version="1.0" encoding="utf-8"?>
<ds:datastoreItem xmlns:ds="http://schemas.openxmlformats.org/officeDocument/2006/customXml" ds:itemID="{58FD1015-E347-430C-86FE-A2B9043E08A3}">
  <ds:schemaRefs>
    <ds:schemaRef ds:uri="741b1654-ec0b-4876-936f-ebabf0727a87"/>
    <ds:schemaRef ds:uri="http://purl.org/dc/elements/1.1/"/>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bfd648cf-fee8-42b9-abbe-105d471c41cc"/>
    <ds:schemaRef ds:uri="http://purl.org/dc/dcmityp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4A9A7DAC-A86C-4782-B831-6A640D753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1b1654-ec0b-4876-936f-ebabf0727a87"/>
    <ds:schemaRef ds:uri="bfd648cf-fee8-42b9-abbe-105d471c41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 Divitel (template)</Template>
  <TotalTime>209</TotalTime>
  <Words>1002</Words>
  <Application>Microsoft Office PowerPoint</Application>
  <PresentationFormat>Widescreen</PresentationFormat>
  <Paragraphs>116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van der Craats</dc:creator>
  <cp:lastModifiedBy>Diandra Grandison</cp:lastModifiedBy>
  <cp:revision>14</cp:revision>
  <dcterms:created xsi:type="dcterms:W3CDTF">2019-07-17T07:41:55Z</dcterms:created>
  <dcterms:modified xsi:type="dcterms:W3CDTF">2019-08-19T10:19:07Z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0x010100E448765DE2ED814A9C0D2A0360F6326F</vt:lpwstr>
  </property>
</Properties>
</file>