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4" r:id="rId2"/>
  </p:sldMasterIdLst>
  <p:notesMasterIdLst>
    <p:notesMasterId r:id="rId14"/>
  </p:notesMasterIdLst>
  <p:sldIdLst>
    <p:sldId id="316" r:id="rId3"/>
    <p:sldId id="706" r:id="rId4"/>
    <p:sldId id="709" r:id="rId5"/>
    <p:sldId id="708" r:id="rId6"/>
    <p:sldId id="710" r:id="rId7"/>
    <p:sldId id="712" r:id="rId8"/>
    <p:sldId id="713" r:id="rId9"/>
    <p:sldId id="312" r:id="rId10"/>
    <p:sldId id="313" r:id="rId11"/>
    <p:sldId id="714" r:id="rId12"/>
    <p:sldId id="71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lesur" initial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00"/>
    <a:srgbClr val="AD237F"/>
    <a:srgbClr val="060E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37" autoAdjust="0"/>
    <p:restoredTop sz="59893" autoAdjust="0"/>
  </p:normalViewPr>
  <p:slideViewPr>
    <p:cSldViewPr snapToGrid="0">
      <p:cViewPr varScale="1">
        <p:scale>
          <a:sx n="60" d="100"/>
          <a:sy n="60" d="100"/>
        </p:scale>
        <p:origin x="2552" y="18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F097E0-ADAB-4310-AFA1-36A458E84BFD}" type="datetimeFigureOut">
              <a:rPr lang="en-US" smtClean="0"/>
              <a:pPr/>
              <a:t>7/22/19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44760-80D1-40FB-B2F9-2149DFB77518}" type="slidenum">
              <a:rPr lang="en-US" smtClean="0"/>
              <a:pPr/>
              <a:t>‹#›</a:t>
            </a:fld>
            <a:endParaRPr lang="en-US" dirty="0"/>
          </a:p>
        </p:txBody>
      </p:sp>
    </p:spTree>
    <p:extLst>
      <p:ext uri="{BB962C8B-B14F-4D97-AF65-F5344CB8AC3E}">
        <p14:creationId xmlns:p14="http://schemas.microsoft.com/office/powerpoint/2010/main" val="720283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e-Suriname Vision will be answered by the Golden Circle Concept introduced by Simon Sinek in his bestselling leadership book, “Start with Why?”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Figure shows the e-Suriname vision graphically. This illustrates Telesur’ s role with regard to broadband development in Suriname and the contribution to society in the future. The illustration also serves as inspiration for portraying the e-Suriname vision.</a:t>
            </a:r>
          </a:p>
          <a:p>
            <a:pPr marL="228600" indent="-228600">
              <a:buAutoNum type="arabicPeriod"/>
            </a:pPr>
            <a:r>
              <a:rPr lang="en-US" b="1" dirty="0"/>
              <a:t>Why? </a:t>
            </a:r>
            <a:r>
              <a:rPr lang="en-US" dirty="0"/>
              <a:t>This is the Telesur national broadband plan, called e-Suriname. This plan must lead to a transformation of the Surinamese economy in the digital field. Telesur wants to play an important role as a public company in enriching the lives of our customers and improving the way we do business. The e-Suriname plan is the first step towards an integrated approach to this.</a:t>
            </a:r>
          </a:p>
          <a:p>
            <a:r>
              <a:rPr lang="en-US" dirty="0"/>
              <a:t>2</a:t>
            </a:r>
            <a:r>
              <a:rPr lang="en-US" b="1" dirty="0"/>
              <a:t>. How? </a:t>
            </a:r>
            <a:r>
              <a:rPr lang="en-US" dirty="0"/>
              <a:t>We will work with identified and identifiable partners to make this dream a reality. The first step in this direction has already been taken with the plan to provide the coastal plain with a super highway by 2020, which will form the basis for the further development of the ecosystem that is needed for the transformation. May this vision inspire you to contribute to the development of e-Suriname.</a:t>
            </a:r>
          </a:p>
          <a:p>
            <a:r>
              <a:rPr lang="en-US" dirty="0"/>
              <a:t>3. </a:t>
            </a:r>
            <a:r>
              <a:rPr lang="en-US" b="1" dirty="0"/>
              <a:t>What? </a:t>
            </a:r>
            <a:r>
              <a:rPr lang="en-US" dirty="0"/>
              <a:t>Telesur wants to further contribute to the socio-economic development of Suriname, by "enabling" a broadband ecosystem. Hereby we want to further connect society (households, companies, organizations and government) with each other, as well as with the worldwide internet through high-speed connections. But even more, by being the e-services "enabler" with e-Payment as the most important initiative, we create a platform for ourselves and the entire economy for the creation of various new e-services.</a:t>
            </a:r>
          </a:p>
          <a:p>
            <a:endParaRPr lang="en-US" dirty="0"/>
          </a:p>
          <a:p>
            <a:endParaRPr lang="en-US" dirty="0"/>
          </a:p>
        </p:txBody>
      </p:sp>
      <p:sp>
        <p:nvSpPr>
          <p:cNvPr id="4" name="Slide Number Placeholder 3"/>
          <p:cNvSpPr>
            <a:spLocks noGrp="1"/>
          </p:cNvSpPr>
          <p:nvPr>
            <p:ph type="sldNum" sz="quarter" idx="5"/>
          </p:nvPr>
        </p:nvSpPr>
        <p:spPr/>
        <p:txBody>
          <a:bodyPr/>
          <a:lstStyle/>
          <a:p>
            <a:fld id="{97444760-80D1-40FB-B2F9-2149DFB77518}" type="slidenum">
              <a:rPr lang="en-US" smtClean="0"/>
              <a:pPr/>
              <a:t>2</a:t>
            </a:fld>
            <a:endParaRPr lang="en-US" dirty="0"/>
          </a:p>
        </p:txBody>
      </p:sp>
    </p:spTree>
    <p:extLst>
      <p:ext uri="{BB962C8B-B14F-4D97-AF65-F5344CB8AC3E}">
        <p14:creationId xmlns:p14="http://schemas.microsoft.com/office/powerpoint/2010/main" val="3913425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FTTC- Fiber to the Curb project has finished in Oct. 2018</a:t>
            </a:r>
          </a:p>
          <a:p>
            <a:r>
              <a:rPr lang="en-US" dirty="0"/>
              <a:t>Fact &amp; Figures:</a:t>
            </a:r>
          </a:p>
          <a:p>
            <a:r>
              <a:rPr lang="en-US" dirty="0"/>
              <a:t> -The TNBP / FTTC has been implemented in 396 days (1 October 2017 - 31 October 2018).</a:t>
            </a:r>
          </a:p>
          <a:p>
            <a:r>
              <a:rPr lang="en-US" dirty="0"/>
              <a:t> -Number of safe man-hours: 714,816 (Telesur) </a:t>
            </a:r>
          </a:p>
          <a:p>
            <a:r>
              <a:rPr lang="en-US" dirty="0"/>
              <a:t> -288 Telesur employees were busy daily with TNBP activities (188 direct and 100 indirect) </a:t>
            </a:r>
          </a:p>
          <a:p>
            <a:r>
              <a:rPr lang="en-US" dirty="0"/>
              <a:t> -It is the largest IT investment program in Suriname. </a:t>
            </a:r>
          </a:p>
          <a:p>
            <a:r>
              <a:rPr lang="en-US" dirty="0"/>
              <a:t> -It is the first national broadband project in the </a:t>
            </a:r>
            <a:r>
              <a:rPr lang="en-US" dirty="0" err="1"/>
              <a:t>Guyanas</a:t>
            </a:r>
            <a:r>
              <a:rPr lang="en-US" dirty="0"/>
              <a:t> </a:t>
            </a:r>
          </a:p>
          <a:p>
            <a:r>
              <a:rPr lang="en-US" dirty="0"/>
              <a:t> -It has been the largest project assignment from Huawei Technologies Ltd in the Caribbean for the year 2017</a:t>
            </a:r>
            <a:endParaRPr lang="en-US" b="1" dirty="0"/>
          </a:p>
          <a:p>
            <a:endParaRPr lang="en-US" b="1" dirty="0"/>
          </a:p>
          <a:p>
            <a:r>
              <a:rPr lang="en-US" dirty="0"/>
              <a:t>A project is only finished when it is fully completed. Yet there is every reason for a party. With the delivery Phase 1 of the Telesur National Broadband Project (TNBP) has been completed with 253 advanced MSAN cabinets for 260km areal-fiber with 55k customer migrated and opportunity to connect 35k new ones. Paramaribo is now connected to the global digital highway via high-quality fiber optics, that is called the Internet. </a:t>
            </a:r>
            <a:r>
              <a:rPr lang="en-US" sz="1200" b="0" i="0" u="none" strike="noStrike" kern="1200" dirty="0">
                <a:solidFill>
                  <a:schemeClr val="tx1"/>
                </a:solidFill>
                <a:effectLst/>
                <a:latin typeface="+mn-lt"/>
                <a:ea typeface="+mn-ea"/>
                <a:cs typeface="+mn-cs"/>
              </a:rPr>
              <a:t>This marks the first milestone in replacing our outdated national copper network. With the capital, as an economic and administrative nerve center, we are more than halfway.</a:t>
            </a:r>
            <a:endParaRPr lang="en-US" dirty="0"/>
          </a:p>
          <a:p>
            <a:endParaRPr lang="en-US" b="1" dirty="0"/>
          </a:p>
          <a:p>
            <a:r>
              <a:rPr lang="en-US" b="1" dirty="0"/>
              <a:t>FTTH- Fiber to the Home</a:t>
            </a:r>
          </a:p>
          <a:p>
            <a:r>
              <a:rPr lang="en-US" dirty="0"/>
              <a:t>Fiber to the Home or Phase 2 of the TNBP, in which fiber optic is installed to the home, is in full swing. The implementation is twofold, namely "Home Passed" (HP) and "Home Connect" (HC). </a:t>
            </a:r>
          </a:p>
          <a:p>
            <a:endParaRPr lang="en-US" dirty="0"/>
          </a:p>
          <a:p>
            <a:r>
              <a:rPr lang="en-US" dirty="0"/>
              <a:t>At "Home Passed" more than 2,000 kilometers of fiber optic cable is laid, alongside houses and businesses whereby 90000 customers will be able to connect. In addition, the FAT (Fiber Access Terminal) is mounted in the lampposts of the EBS. With Home Connect, the FAT uses a fiber optic power cable to connect the Access Terminal Box (ATB) and the Optical Network Terminal box (ONT-box) better known as the modem, which is connected to the electricity network via a socket.</a:t>
            </a:r>
          </a:p>
          <a:p>
            <a:endParaRPr lang="en-US" dirty="0"/>
          </a:p>
          <a:p>
            <a:r>
              <a:rPr lang="en-US" b="1" dirty="0"/>
              <a:t>Current status: FTTH</a:t>
            </a:r>
          </a:p>
          <a:p>
            <a:r>
              <a:rPr lang="en-US" dirty="0"/>
              <a:t>Phase 1 FTTH: 14 areas, 851km fiber (555km done), 6478 FAT (3338 done).</a:t>
            </a:r>
          </a:p>
          <a:p>
            <a:r>
              <a:rPr lang="en-US" dirty="0"/>
              <a:t>FAT= Fiber Access Terminal, with 8 customers connected per terminal. So in total we are creating the possibility to connect 51k users to the Phase 1 FTTH TNBP project</a:t>
            </a:r>
          </a:p>
        </p:txBody>
      </p:sp>
      <p:sp>
        <p:nvSpPr>
          <p:cNvPr id="4" name="Slide Number Placeholder 3"/>
          <p:cNvSpPr>
            <a:spLocks noGrp="1"/>
          </p:cNvSpPr>
          <p:nvPr>
            <p:ph type="sldNum" sz="quarter" idx="10"/>
          </p:nvPr>
        </p:nvSpPr>
        <p:spPr/>
        <p:txBody>
          <a:bodyPr/>
          <a:lstStyle/>
          <a:p>
            <a:fld id="{215276F1-C66C-479C-B710-1A2CA677B38B}" type="slidenum">
              <a:rPr lang="en-US" smtClean="0"/>
              <a:pPr/>
              <a:t>3</a:t>
            </a:fld>
            <a:endParaRPr lang="en-US"/>
          </a:p>
        </p:txBody>
      </p:sp>
    </p:spTree>
    <p:extLst>
      <p:ext uri="{BB962C8B-B14F-4D97-AF65-F5344CB8AC3E}">
        <p14:creationId xmlns:p14="http://schemas.microsoft.com/office/powerpoint/2010/main" val="2820210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Long Term Evolution (LTE) network, also called 4G, was introduced in Suriname in 2015. Hereby the concept of fixed wireless broadband solution was used. From that moment on, broadband internet was also available via this new wireless infrastructure. A great outcome in areas where no fixed cable connection was possible. The current LTE network is used as a WTTX (Wireless to the X) network in order to be able to offer fixed wireless broadband internet. This network consists of 111 sites (nationwide). </a:t>
            </a:r>
          </a:p>
          <a:p>
            <a:endParaRPr lang="en-US" dirty="0"/>
          </a:p>
          <a:p>
            <a:r>
              <a:rPr lang="en-US" dirty="0"/>
              <a:t>2. A start was made on 13 May 2019 with the extension of this to 126 sites. The existing sites receive both a software and hardware updates. The extension is necessary for the introduction of mobile LTE where mobile customers get access to the 4G LTE network. This means that both fixed and mobile internet will be offered over the same network. For mobile internet users, the expansion will provide a significant improved user experience. The expansion work is taking place in Paramaribo, Wanica, Commewijne, Marowijne (Albina and </a:t>
            </a:r>
            <a:r>
              <a:rPr lang="en-US" dirty="0" err="1"/>
              <a:t>Moengo</a:t>
            </a:r>
            <a:r>
              <a:rPr lang="en-US" dirty="0"/>
              <a:t>), Nickerie, Saramacca and Para (</a:t>
            </a:r>
            <a:r>
              <a:rPr lang="en-US" dirty="0" err="1"/>
              <a:t>Zanderij</a:t>
            </a:r>
            <a:r>
              <a:rPr lang="en-US" dirty="0"/>
              <a:t>).</a:t>
            </a:r>
          </a:p>
          <a:p>
            <a:endParaRPr lang="en-US" dirty="0"/>
          </a:p>
        </p:txBody>
      </p:sp>
      <p:sp>
        <p:nvSpPr>
          <p:cNvPr id="4" name="Slide Number Placeholder 3"/>
          <p:cNvSpPr>
            <a:spLocks noGrp="1"/>
          </p:cNvSpPr>
          <p:nvPr>
            <p:ph type="sldNum" sz="quarter" idx="5"/>
          </p:nvPr>
        </p:nvSpPr>
        <p:spPr/>
        <p:txBody>
          <a:bodyPr/>
          <a:lstStyle/>
          <a:p>
            <a:fld id="{97444760-80D1-40FB-B2F9-2149DFB77518}" type="slidenum">
              <a:rPr lang="en-US" smtClean="0"/>
              <a:pPr/>
              <a:t>4</a:t>
            </a:fld>
            <a:endParaRPr lang="en-US" dirty="0"/>
          </a:p>
        </p:txBody>
      </p:sp>
    </p:spTree>
    <p:extLst>
      <p:ext uri="{BB962C8B-B14F-4D97-AF65-F5344CB8AC3E}">
        <p14:creationId xmlns:p14="http://schemas.microsoft.com/office/powerpoint/2010/main" val="2412502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1. </a:t>
            </a:r>
            <a:r>
              <a:rPr lang="en-US" sz="1200" b="0" i="0" u="none" strike="noStrike" kern="1200" dirty="0">
                <a:solidFill>
                  <a:schemeClr val="tx1"/>
                </a:solidFill>
                <a:effectLst/>
                <a:latin typeface="+mn-lt"/>
                <a:ea typeface="+mn-ea"/>
                <a:cs typeface="+mn-cs"/>
              </a:rPr>
              <a:t>The Safe City project is part of the Telesur National Broadband Project (TNBP), carried out by Telesur and is implemented as a service for the government. The project was coordinated by </a:t>
            </a:r>
            <a:r>
              <a:rPr lang="en-US" sz="1200" b="0" i="0" u="none" strike="noStrike" kern="1200" dirty="0" err="1">
                <a:solidFill>
                  <a:schemeClr val="tx1"/>
                </a:solidFill>
                <a:effectLst/>
                <a:latin typeface="+mn-lt"/>
                <a:ea typeface="+mn-ea"/>
                <a:cs typeface="+mn-cs"/>
              </a:rPr>
              <a:t>Gardelito</a:t>
            </a:r>
            <a:r>
              <a:rPr lang="en-US" sz="1200" b="0" i="0" u="none" strike="noStrike" kern="1200" dirty="0">
                <a:solidFill>
                  <a:schemeClr val="tx1"/>
                </a:solidFill>
                <a:effectLst/>
                <a:latin typeface="+mn-lt"/>
                <a:ea typeface="+mn-ea"/>
                <a:cs typeface="+mn-cs"/>
              </a:rPr>
              <a:t> Hew A Kee (coordinator E-gov) and implemented in the context of increasing overall safety in Suriname. The command center as part of the safe city project was delivered on December 29, 2018. </a:t>
            </a:r>
            <a:r>
              <a:rPr lang="en-US" dirty="0"/>
              <a:t>The Safe City Network includes a command center from which 100 camera positions are monitored. Three cameras are installed at each camera location, one of which takes a 360-degree view of the surroundings at any time of the day, regardless of the weather. The other two are placed in a specified direction. The images are saved and are immediately available for the police and security services.</a:t>
            </a:r>
          </a:p>
          <a:p>
            <a:r>
              <a:rPr lang="en-US" dirty="0"/>
              <a:t>2. Telesur launched its first e-Payment platform </a:t>
            </a:r>
            <a:r>
              <a:rPr lang="en-US" dirty="0" err="1"/>
              <a:t>SuMarket</a:t>
            </a:r>
            <a:r>
              <a:rPr lang="en-US" dirty="0"/>
              <a:t> on the 14</a:t>
            </a:r>
            <a:r>
              <a:rPr lang="en-US" baseline="30000" dirty="0"/>
              <a:t>th</a:t>
            </a:r>
            <a:r>
              <a:rPr lang="en-US" dirty="0"/>
              <a:t> of March 2019. </a:t>
            </a:r>
            <a:r>
              <a:rPr lang="en-US" dirty="0" err="1"/>
              <a:t>SuMarket</a:t>
            </a:r>
            <a:r>
              <a:rPr lang="en-US" dirty="0"/>
              <a:t> is a Telesur idea and consists of a collection of Surinamese web shops. The retail platform is in line with </a:t>
            </a:r>
            <a:r>
              <a:rPr lang="en-US" dirty="0" err="1"/>
              <a:t>Telesur's</a:t>
            </a:r>
            <a:r>
              <a:rPr lang="en-US" dirty="0"/>
              <a:t> E-Suriname vision: an innovative ecosystem of different sectors, government services and private companies. Medium and small companies registered/ are registering with </a:t>
            </a:r>
            <a:r>
              <a:rPr lang="en-US" dirty="0" err="1"/>
              <a:t>SuMarket</a:t>
            </a:r>
            <a:r>
              <a:rPr lang="en-US" dirty="0"/>
              <a:t> to set up and manage their web store independently. To guarantee legally valid, fair, transparent and complete services, the required legal protocols have been observed and respected. For the consumer, </a:t>
            </a:r>
            <a:r>
              <a:rPr lang="en-US" dirty="0" err="1"/>
              <a:t>SuMarket</a:t>
            </a:r>
            <a:r>
              <a:rPr lang="en-US" dirty="0"/>
              <a:t> covers the process of online central shopping at various stores, placing orders, making payments and delivery "to home". For this there is a collaboration with Uni5Pay Platform Suriname - founded by Telesur, the Surinamese Post </a:t>
            </a:r>
            <a:r>
              <a:rPr lang="en-US" dirty="0" err="1"/>
              <a:t>Spaarbank</a:t>
            </a:r>
            <a:r>
              <a:rPr lang="en-US" dirty="0"/>
              <a:t> and Southern Commercial Bank - that makes online payment on </a:t>
            </a:r>
            <a:r>
              <a:rPr lang="en-US" dirty="0" err="1"/>
              <a:t>SuMarket</a:t>
            </a:r>
            <a:r>
              <a:rPr lang="en-US" dirty="0"/>
              <a:t> possible with the debit card application Uni5Pay.</a:t>
            </a:r>
          </a:p>
          <a:p>
            <a:r>
              <a:rPr lang="en-US" dirty="0"/>
              <a:t>3. On Friday, May 17 2019, the Snakebite mobile application was launched by Telesur. This app built by the SSI group, Suriname Snakebite Initiative, provides information on how to act on a snake bite. The app, of which Telesur is the main sponsor, fits completely within the E-Surinamese vision.</a:t>
            </a:r>
          </a:p>
          <a:p>
            <a:endParaRPr lang="en-US" dirty="0"/>
          </a:p>
        </p:txBody>
      </p:sp>
      <p:sp>
        <p:nvSpPr>
          <p:cNvPr id="4" name="Slide Number Placeholder 3"/>
          <p:cNvSpPr>
            <a:spLocks noGrp="1"/>
          </p:cNvSpPr>
          <p:nvPr>
            <p:ph type="sldNum" sz="quarter" idx="5"/>
          </p:nvPr>
        </p:nvSpPr>
        <p:spPr/>
        <p:txBody>
          <a:bodyPr/>
          <a:lstStyle/>
          <a:p>
            <a:fld id="{97444760-80D1-40FB-B2F9-2149DFB77518}" type="slidenum">
              <a:rPr lang="en-US" smtClean="0"/>
              <a:pPr/>
              <a:t>7</a:t>
            </a:fld>
            <a:endParaRPr lang="en-US" dirty="0"/>
          </a:p>
        </p:txBody>
      </p:sp>
    </p:spTree>
    <p:extLst>
      <p:ext uri="{BB962C8B-B14F-4D97-AF65-F5344CB8AC3E}">
        <p14:creationId xmlns:p14="http://schemas.microsoft.com/office/powerpoint/2010/main" val="1976985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276F1-C66C-479C-B710-1A2CA677B38B}" type="slidenum">
              <a:rPr lang="en-US" smtClean="0"/>
              <a:pPr/>
              <a:t>8</a:t>
            </a:fld>
            <a:endParaRPr lang="en-US"/>
          </a:p>
        </p:txBody>
      </p:sp>
    </p:spTree>
    <p:extLst>
      <p:ext uri="{BB962C8B-B14F-4D97-AF65-F5344CB8AC3E}">
        <p14:creationId xmlns:p14="http://schemas.microsoft.com/office/powerpoint/2010/main" val="738378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Telesur: “</a:t>
            </a:r>
            <a:r>
              <a:rPr lang="en-US" b="1" dirty="0"/>
              <a:t>5G is an end-to-end ecosystem </a:t>
            </a:r>
            <a:r>
              <a:rPr lang="en-US" dirty="0"/>
              <a:t>to enable a </a:t>
            </a:r>
            <a:r>
              <a:rPr lang="en-US" b="1" dirty="0"/>
              <a:t>fully mobile and connected Surinamese society</a:t>
            </a:r>
            <a:r>
              <a:rPr lang="en-US" dirty="0"/>
              <a:t>. It empowers </a:t>
            </a:r>
            <a:r>
              <a:rPr lang="en-US" b="1" dirty="0"/>
              <a:t>value creation </a:t>
            </a:r>
            <a:r>
              <a:rPr lang="en-US" dirty="0"/>
              <a:t>towards our customers and partners, through existing and emerging </a:t>
            </a:r>
            <a:r>
              <a:rPr lang="en-US" b="1" dirty="0"/>
              <a:t>use cases</a:t>
            </a:r>
            <a:r>
              <a:rPr lang="en-US" dirty="0"/>
              <a:t>, delivered with </a:t>
            </a:r>
            <a:r>
              <a:rPr lang="en-US" b="1" dirty="0"/>
              <a:t>consistent experience</a:t>
            </a:r>
            <a:r>
              <a:rPr lang="en-US" dirty="0"/>
              <a:t>, and enabled by </a:t>
            </a:r>
            <a:r>
              <a:rPr lang="en-US" b="1" dirty="0"/>
              <a:t>sustainable business models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5G will bring multiple propositions to all customers and at the same time provides an enhanced and unique proposition tailored to each one of them. The definition of the customer is not limited to the consumers and the enterprises as in today’s environment but also expand to include verticals and other partnerships. Common to all types of use cases and spanning all customer types, 5G will be provided as a digital enabler for the Future of Telesur in Suriname. </a:t>
            </a:r>
          </a:p>
          <a:p>
            <a:pPr marL="182825" marR="91413" algn="just" defTabSz="1219078">
              <a:lnSpc>
                <a:spcPct val="150000"/>
              </a:lnSpc>
              <a:spcBef>
                <a:spcPts val="600"/>
              </a:spcBef>
              <a:spcAft>
                <a:spcPts val="600"/>
              </a:spcAft>
            </a:pPr>
            <a:endParaRPr lang="en-US" sz="1200" dirty="0">
              <a:solidFill>
                <a:schemeClr val="tx1"/>
              </a:solidFill>
              <a:latin typeface="+mn-lt"/>
              <a:ea typeface="+mn-ea"/>
              <a:cs typeface="+mn-cs"/>
            </a:endParaRPr>
          </a:p>
          <a:p>
            <a:pPr marL="182825" marR="91413" algn="just" defTabSz="1219078">
              <a:lnSpc>
                <a:spcPct val="150000"/>
              </a:lnSpc>
              <a:spcBef>
                <a:spcPts val="600"/>
              </a:spcBef>
              <a:spcAft>
                <a:spcPts val="600"/>
              </a:spcAft>
            </a:pPr>
            <a:r>
              <a:rPr lang="en-US" sz="1400" dirty="0">
                <a:solidFill>
                  <a:prstClr val="black"/>
                </a:solidFill>
                <a:latin typeface="+mn-lt"/>
                <a:ea typeface="SimSun" panose="02010600030101010101" pitchFamily="2" charset="-122"/>
                <a:cs typeface="Times New Roman" panose="02020603050405020304" pitchFamily="18" charset="0"/>
              </a:rPr>
              <a:t>Telesur is at a stage where they can offer fixed internet like services to enterprises, business and touristic areas in Suriname with lack of broadband wire line infrastructure using 5G Network.</a:t>
            </a:r>
          </a:p>
          <a:p>
            <a:pPr marL="182825" marR="91413" algn="just" defTabSz="1219078">
              <a:lnSpc>
                <a:spcPct val="150000"/>
              </a:lnSpc>
              <a:spcBef>
                <a:spcPts val="600"/>
              </a:spcBef>
              <a:spcAft>
                <a:spcPts val="600"/>
              </a:spcAft>
            </a:pPr>
            <a:endParaRPr lang="en-US" sz="1200" dirty="0">
              <a:solidFill>
                <a:prstClr val="black"/>
              </a:solidFill>
              <a:latin typeface="Arial" panose="020B0604020202020204" pitchFamily="34" charset="0"/>
              <a:ea typeface="SimSun" panose="02010600030101010101" pitchFamily="2" charset="-122"/>
              <a:cs typeface="Times New Roman" panose="02020603050405020304" pitchFamily="18" charset="0"/>
            </a:endParaRPr>
          </a:p>
          <a:p>
            <a:pPr marL="182825" marR="91413" algn="just" defTabSz="1219078">
              <a:lnSpc>
                <a:spcPct val="150000"/>
              </a:lnSpc>
              <a:spcBef>
                <a:spcPts val="600"/>
              </a:spcBef>
              <a:spcAft>
                <a:spcPts val="600"/>
              </a:spcAft>
            </a:pPr>
            <a:r>
              <a:rPr lang="en-US" sz="1200" b="1" dirty="0">
                <a:solidFill>
                  <a:prstClr val="black"/>
                </a:solidFill>
                <a:latin typeface="+mn-lt"/>
                <a:ea typeface="SimSun" panose="02010600030101010101" pitchFamily="2" charset="-122"/>
                <a:cs typeface="Times New Roman" panose="02020603050405020304" pitchFamily="18" charset="0"/>
              </a:rPr>
              <a:t>5G NR network will be based on the following frequencies</a:t>
            </a:r>
          </a:p>
          <a:p>
            <a:pPr marL="342797" marR="91413" indent="-342797" algn="just" defTabSz="1219078">
              <a:lnSpc>
                <a:spcPct val="120000"/>
              </a:lnSpc>
              <a:spcBef>
                <a:spcPts val="600"/>
              </a:spcBef>
              <a:spcAft>
                <a:spcPts val="600"/>
              </a:spcAft>
              <a:buFont typeface="Wingdings" panose="05000000000000000000" pitchFamily="2" charset="2"/>
              <a:buChar char=""/>
            </a:pPr>
            <a:r>
              <a:rPr lang="en-US" sz="1200" i="1" kern="100" dirty="0">
                <a:solidFill>
                  <a:srgbClr val="000000"/>
                </a:solidFill>
                <a:latin typeface="+mn-lt"/>
                <a:ea typeface="Arial" panose="020B0604020202020204" pitchFamily="34" charset="0"/>
              </a:rPr>
              <a:t>Scope of 30 5G NR Sites</a:t>
            </a:r>
          </a:p>
          <a:p>
            <a:pPr marL="342797" marR="91413" indent="-342797" algn="just" defTabSz="1219078">
              <a:lnSpc>
                <a:spcPct val="120000"/>
              </a:lnSpc>
              <a:spcBef>
                <a:spcPts val="600"/>
              </a:spcBef>
              <a:spcAft>
                <a:spcPts val="600"/>
              </a:spcAft>
              <a:buFont typeface="Wingdings" panose="05000000000000000000" pitchFamily="2" charset="2"/>
              <a:buChar char=""/>
            </a:pPr>
            <a:r>
              <a:rPr lang="en-US" sz="1200" i="1" kern="100" dirty="0">
                <a:solidFill>
                  <a:srgbClr val="000000"/>
                </a:solidFill>
                <a:latin typeface="+mn-lt"/>
                <a:ea typeface="Arial" panose="020B0604020202020204" pitchFamily="34" charset="0"/>
              </a:rPr>
              <a:t>LTE-TDD network for fixed services with @ TDD 3400-3500MHz </a:t>
            </a:r>
          </a:p>
          <a:p>
            <a:pPr marL="342797" marR="91413" indent="-342797" algn="just" defTabSz="1219078">
              <a:lnSpc>
                <a:spcPct val="120000"/>
              </a:lnSpc>
              <a:spcBef>
                <a:spcPts val="600"/>
              </a:spcBef>
              <a:spcAft>
                <a:spcPts val="600"/>
              </a:spcAft>
              <a:buFont typeface="Wingdings" panose="05000000000000000000" pitchFamily="2" charset="2"/>
              <a:buChar char=""/>
            </a:pPr>
            <a:r>
              <a:rPr lang="en-US" sz="1200" i="1" kern="100" dirty="0">
                <a:solidFill>
                  <a:srgbClr val="000000"/>
                </a:solidFill>
                <a:latin typeface="+mn-lt"/>
                <a:ea typeface="Arial" panose="020B0604020202020204" pitchFamily="34" charset="0"/>
              </a:rPr>
              <a:t>The solution will need Core Network, Datacom, site power cabinet and all related CPEs guaranteeing the end to end services from the CPE up to the RAN and towards the CORE.</a:t>
            </a:r>
          </a:p>
          <a:p>
            <a:pPr marL="342797" marR="91413" indent="-342797" algn="just" defTabSz="1219078">
              <a:lnSpc>
                <a:spcPct val="120000"/>
              </a:lnSpc>
              <a:spcBef>
                <a:spcPts val="600"/>
              </a:spcBef>
              <a:spcAft>
                <a:spcPts val="600"/>
              </a:spcAft>
              <a:buFont typeface="Wingdings" panose="05000000000000000000" pitchFamily="2" charset="2"/>
              <a:buChar char=""/>
            </a:pPr>
            <a:r>
              <a:rPr lang="en-US" sz="1200" i="1" kern="100" dirty="0">
                <a:solidFill>
                  <a:srgbClr val="000000"/>
                </a:solidFill>
                <a:latin typeface="+mn-lt"/>
                <a:ea typeface="Arial" panose="020B0604020202020204" pitchFamily="34" charset="0"/>
              </a:rPr>
              <a:t>Services for all Sites. installation and commissioning is considered</a:t>
            </a:r>
          </a:p>
          <a:p>
            <a:pPr marL="182825" marR="91413" algn="just" defTabSz="1219078">
              <a:lnSpc>
                <a:spcPct val="150000"/>
              </a:lnSpc>
              <a:spcBef>
                <a:spcPts val="600"/>
              </a:spcBef>
              <a:spcAft>
                <a:spcPts val="800"/>
              </a:spcAft>
            </a:pPr>
            <a:r>
              <a:rPr lang="en-US" sz="1200" dirty="0">
                <a:solidFill>
                  <a:prstClr val="black"/>
                </a:solidFill>
                <a:latin typeface="Arial" panose="020B0604020202020204" pitchFamily="34" charset="0"/>
                <a:ea typeface="SimSun" panose="02010600030101010101" pitchFamily="2" charset="-122"/>
                <a:cs typeface="Times New Roman" panose="02020603050405020304" pitchFamily="18"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97444760-80D1-40FB-B2F9-2149DFB77518}" type="slidenum">
              <a:rPr lang="en-US" smtClean="0"/>
              <a:pPr/>
              <a:t>9</a:t>
            </a:fld>
            <a:endParaRPr lang="en-US" dirty="0"/>
          </a:p>
        </p:txBody>
      </p:sp>
    </p:spTree>
    <p:extLst>
      <p:ext uri="{BB962C8B-B14F-4D97-AF65-F5344CB8AC3E}">
        <p14:creationId xmlns:p14="http://schemas.microsoft.com/office/powerpoint/2010/main" val="593644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Use Cases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addition to supporting the evolution of the established prominent mobile broadband use cases, 5G will support countless emerging use cases with a high variety of applications and variability of their performance attributes: From delay-sensitive video applications to ultra-low latency, from high speed entertainment applications in a vehicle to mobility on demand for connected objects, and from best effort applications to reliable and ultra-reliable ones such as health and safety. Furthermore, use cases will be delivered across a wide range of devices (e.g., smartphone, wearable, MTC) and across a fully heterogeneous environment. NGMN has developed twenty five use cases for 5G, as representative examples, that are grouped into eight use case families. The use cases and use case families serve as an input for stipulating requirements and defining the building blocks of the 5G architecture. The use cases are not meant to be exhaustive, but rather as a tool to ensure that the level of flexibility required in 5G is well captured. The following diagram shows the eight use case families with one example use case given for each family, and the description of these families and the use case examples are given below.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1. Broadband Access in Dense Areas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family highlights the broad range of growing and new use cases of the fully connected society. The focus is service availability in densely-populated areas (e.g., multi-</a:t>
            </a:r>
            <a:r>
              <a:rPr lang="en-US" sz="1200" b="0" i="0" u="none" strike="noStrike" kern="1200" baseline="0" dirty="0" err="1">
                <a:solidFill>
                  <a:schemeClr val="tx1"/>
                </a:solidFill>
                <a:latin typeface="+mn-lt"/>
                <a:ea typeface="+mn-ea"/>
                <a:cs typeface="+mn-cs"/>
              </a:rPr>
              <a:t>storey</a:t>
            </a:r>
            <a:r>
              <a:rPr lang="en-US" sz="1200" b="0" i="0" u="none" strike="noStrike" kern="1200" baseline="0" dirty="0">
                <a:solidFill>
                  <a:schemeClr val="tx1"/>
                </a:solidFill>
                <a:latin typeface="+mn-lt"/>
                <a:ea typeface="+mn-ea"/>
                <a:cs typeface="+mn-cs"/>
              </a:rPr>
              <a:t> buildings, dense urban city </a:t>
            </a:r>
            <a:r>
              <a:rPr lang="en-US" sz="1200" b="0" i="0" u="none" strike="noStrike" kern="1200" baseline="0" dirty="0" err="1">
                <a:solidFill>
                  <a:schemeClr val="tx1"/>
                </a:solidFill>
                <a:latin typeface="+mn-lt"/>
                <a:ea typeface="+mn-ea"/>
                <a:cs typeface="+mn-cs"/>
              </a:rPr>
              <a:t>centres</a:t>
            </a:r>
            <a:r>
              <a:rPr lang="en-US" sz="1200" b="0" i="0" u="none" strike="noStrike" kern="1200" baseline="0" dirty="0">
                <a:solidFill>
                  <a:schemeClr val="tx1"/>
                </a:solidFill>
                <a:latin typeface="+mn-lt"/>
                <a:ea typeface="+mn-ea"/>
                <a:cs typeface="+mn-cs"/>
              </a:rPr>
              <a:t> or events), where thousands of people per square </a:t>
            </a:r>
            <a:r>
              <a:rPr lang="en-US" sz="1200" b="0" i="0" u="none" strike="noStrike" kern="1200" baseline="0" dirty="0" err="1">
                <a:solidFill>
                  <a:schemeClr val="tx1"/>
                </a:solidFill>
                <a:latin typeface="+mn-lt"/>
                <a:ea typeface="+mn-ea"/>
                <a:cs typeface="+mn-cs"/>
              </a:rPr>
              <a:t>kilometre</a:t>
            </a:r>
            <a:r>
              <a:rPr lang="en-US" sz="1200" b="0" i="0" u="none" strike="noStrike" kern="1200" baseline="0" dirty="0">
                <a:solidFill>
                  <a:schemeClr val="tx1"/>
                </a:solidFill>
                <a:latin typeface="+mn-lt"/>
                <a:ea typeface="+mn-ea"/>
                <a:cs typeface="+mn-cs"/>
              </a:rPr>
              <a:t> (km2) live and/or work. Communications are expected to be pervasive and part of everyday life. Augmented reality, multi-user interaction, three-dimensional (3D) services will be among the services which play an increasingly significant role in the 2020+ timeframe. Context recognition will be an essential aspect, at the network edge (i.e. close to the user), ensuring delivery of consistent and </a:t>
            </a:r>
            <a:r>
              <a:rPr lang="en-US" sz="1200" b="0" i="0" u="none" strike="noStrike" kern="1200" baseline="0" dirty="0" err="1">
                <a:solidFill>
                  <a:schemeClr val="tx1"/>
                </a:solidFill>
                <a:latin typeface="+mn-lt"/>
                <a:ea typeface="+mn-ea"/>
                <a:cs typeface="+mn-cs"/>
              </a:rPr>
              <a:t>personalised</a:t>
            </a:r>
            <a:r>
              <a:rPr lang="en-US" sz="1200" b="0" i="0" u="none" strike="noStrike" kern="1200" baseline="0" dirty="0">
                <a:solidFill>
                  <a:schemeClr val="tx1"/>
                </a:solidFill>
                <a:latin typeface="+mn-lt"/>
                <a:ea typeface="+mn-ea"/>
                <a:cs typeface="+mn-cs"/>
              </a:rPr>
              <a:t> services to the customers. This family includes the following use cases: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1A. Pervasive Video </a:t>
            </a:r>
          </a:p>
          <a:p>
            <a:r>
              <a:rPr lang="en-US" sz="1200" b="0" i="0" u="none" strike="noStrike" kern="1200" baseline="0" dirty="0">
                <a:solidFill>
                  <a:schemeClr val="tx1"/>
                </a:solidFill>
                <a:latin typeface="+mn-lt"/>
                <a:ea typeface="+mn-ea"/>
                <a:cs typeface="+mn-cs"/>
              </a:rPr>
              <a:t>Beyond 2020, person-to-person or person-to-group video communication with extremely high resolution will have a much wider usage with much more advanced and extreme capabilities. Customers will use video broadly in their everyday workflow. Examples include data delivery for optical head-mounted displays, collaboration in 3D cyber-real offices or operating rooms (with both physical and virtual presence) and customers’ support by hologram services. An environment will emerge in which video is available to everyone, regardless of the physical location, the device being used, and the network connection. The number of concurrently active connections, combined with the performance required (data rate and the end-to-end latency) will present a challenging situation.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1B. Smart Office </a:t>
            </a:r>
          </a:p>
          <a:p>
            <a:r>
              <a:rPr lang="en-US" sz="1200" b="0" i="0" u="none" strike="noStrike" kern="1200" baseline="0" dirty="0">
                <a:solidFill>
                  <a:schemeClr val="tx1"/>
                </a:solidFill>
                <a:latin typeface="+mn-lt"/>
                <a:ea typeface="+mn-ea"/>
                <a:cs typeface="+mn-cs"/>
              </a:rPr>
              <a:t>In a future office, it is envisioned that most of the devices will be wirelessly connected. Users will interact through multiple and wirelessly connected devices. This suggests a scenario in which hundreds of users require ultra-high bandwidth for services that need high-speed execution of bandwidth-intensive applications, processing of a vast amount of data in a cloud, and instant communication by video. Ultra-high traffic volume, and for some applications latency, are the main challenges applicable for this use case.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1C. Operator Cloud Services </a:t>
            </a:r>
          </a:p>
          <a:p>
            <a:r>
              <a:rPr lang="en-US" sz="1200" b="0" i="0" u="none" strike="noStrike" kern="1200" baseline="0" dirty="0">
                <a:solidFill>
                  <a:schemeClr val="tx1"/>
                </a:solidFill>
                <a:latin typeface="+mn-lt"/>
                <a:ea typeface="+mn-ea"/>
                <a:cs typeface="+mn-cs"/>
              </a:rPr>
              <a:t>Cloud services provided by operators will become increasingly diversified, and further customized to each user, allowing operators to provide the user a full mobile “Smart life” experience. To support the future value added cloud services, there will be a need for higher </a:t>
            </a:r>
            <a:r>
              <a:rPr lang="en-US" sz="1200" b="0" i="0" u="none" strike="noStrike" kern="1200" baseline="0" dirty="0" err="1">
                <a:solidFill>
                  <a:schemeClr val="tx1"/>
                </a:solidFill>
                <a:latin typeface="+mn-lt"/>
                <a:ea typeface="+mn-ea"/>
                <a:cs typeface="+mn-cs"/>
              </a:rPr>
              <a:t>QoE</a:t>
            </a:r>
            <a:r>
              <a:rPr lang="en-US" sz="1200" b="0" i="0" u="none" strike="noStrike" kern="1200" baseline="0" dirty="0">
                <a:solidFill>
                  <a:schemeClr val="tx1"/>
                </a:solidFill>
                <a:latin typeface="+mn-lt"/>
                <a:ea typeface="+mn-ea"/>
                <a:cs typeface="+mn-cs"/>
              </a:rPr>
              <a:t> with user throughput consistency, fast and reliable networks, and seamless interworking across clouds, networks and devices.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1D. HD Video/Photo Sharing in Stadium/Open-Air Gathering </a:t>
            </a:r>
          </a:p>
          <a:p>
            <a:r>
              <a:rPr lang="en-US" sz="1200" b="0" i="0" u="none" strike="noStrike" kern="1200" baseline="0" dirty="0">
                <a:solidFill>
                  <a:schemeClr val="tx1"/>
                </a:solidFill>
                <a:latin typeface="+mn-lt"/>
                <a:ea typeface="+mn-ea"/>
                <a:cs typeface="+mn-cs"/>
              </a:rPr>
              <a:t>This use case is </a:t>
            </a:r>
            <a:r>
              <a:rPr lang="en-US" sz="1200" b="0" i="0" u="none" strike="noStrike" kern="1200" baseline="0" dirty="0" err="1">
                <a:solidFill>
                  <a:schemeClr val="tx1"/>
                </a:solidFill>
                <a:latin typeface="+mn-lt"/>
                <a:ea typeface="+mn-ea"/>
                <a:cs typeface="+mn-cs"/>
              </a:rPr>
              <a:t>characterised</a:t>
            </a:r>
            <a:r>
              <a:rPr lang="en-US" sz="1200" b="0" i="0" u="none" strike="noStrike" kern="1200" baseline="0" dirty="0">
                <a:solidFill>
                  <a:schemeClr val="tx1"/>
                </a:solidFill>
                <a:latin typeface="+mn-lt"/>
                <a:ea typeface="+mn-ea"/>
                <a:cs typeface="+mn-cs"/>
              </a:rPr>
              <a:t> by a high connection density and potentially temporary use (e.g., in a stadium, concert, or other events). Several hundred thousand users per km2 may be served, possibly integrating physical and virtual information such as score, information on athletes or musicians, etc., during the event. People can watch high definition (HD) playback video, share live video or post HD photos to social networks. These applications will require a combination of ultra-high connection density, high date rate and low latency. </a:t>
            </a:r>
          </a:p>
          <a:p>
            <a:endParaRPr lang="en-US" b="1" dirty="0"/>
          </a:p>
          <a:p>
            <a:r>
              <a:rPr lang="en-US" b="1" dirty="0"/>
              <a:t>2. Broadband Access Everywhere</a:t>
            </a:r>
          </a:p>
          <a:p>
            <a:r>
              <a:rPr lang="en-US" dirty="0"/>
              <a:t>This family highlights the need to provide access to broadband service everywhere, including the more challenging situations in terms of coverage (from urban to suburban and rural areas). A consistent user experience with respect to throughput needs a minimum data rate guaranteed everywhere. Further development of digital inclusion of people living in scarcely populated areas and in developing countries requires the infrastructure deployment cost to be a key factor in services.</a:t>
            </a:r>
          </a:p>
          <a:p>
            <a:r>
              <a:rPr lang="en-US" dirty="0"/>
              <a:t>This family includes the following use cases:</a:t>
            </a:r>
          </a:p>
          <a:p>
            <a:endParaRPr lang="en-US" dirty="0"/>
          </a:p>
          <a:p>
            <a:r>
              <a:rPr lang="en-US" b="1" dirty="0"/>
              <a:t>2A.</a:t>
            </a:r>
            <a:r>
              <a:rPr lang="en-US" b="1" baseline="0" dirty="0"/>
              <a:t> </a:t>
            </a:r>
            <a:r>
              <a:rPr lang="en-US" b="1" dirty="0"/>
              <a:t>50+ Mbps Everywhere</a:t>
            </a:r>
          </a:p>
          <a:p>
            <a:r>
              <a:rPr lang="en-US" dirty="0"/>
              <a:t>The mobile and connected society will need broadband access to be available everywhere. Therefore, 50 Mbps should be understood as the minimum user data rate and not a single user’s theoretical peak rate. Furthermore, it is emphasized that this user rate has to be delivered consistently across the coverage area (i.e. even at cell edges). The target value of 50 (or possibly 100) Mbps everywhere is meant to be indicative, depending upon the 5G technology evolution to support these figures economically.</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2B. Ultra-low Cost Networks </a:t>
            </a:r>
          </a:p>
          <a:p>
            <a:r>
              <a:rPr lang="en-US" sz="1200" b="0" i="0" u="none" strike="noStrike" kern="1200" baseline="0" dirty="0">
                <a:solidFill>
                  <a:schemeClr val="tx1"/>
                </a:solidFill>
                <a:latin typeface="+mn-lt"/>
                <a:ea typeface="+mn-ea"/>
                <a:cs typeface="+mn-cs"/>
              </a:rPr>
              <a:t>Deployment and operation of mobile networks infrastructure as well as cost of terminals are not economically sustainable to cover scarcely populated and some very-low ARPU areas of the world. 5G is expected to be flexible enough to be deployed under ultra-low cost requirements to offer Internet access in these areas and enable new business and new opportunities in underserved areas of the world.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3. Higher User Mobility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Beyond 2020, there will be a growing demand for mobile services in vehicles, trains and even aircrafts. While some services are the natural evolution of the existing ones (navigation, entertainment, etc.), some others represent completely new scenarios such as broadband communication services on commercial aircrafts (e.g., by a hub on board). Vehicles will demand enhanced connectivity for in-vehicle entertainment, accessing the internet, enhanced navigation through instant and real-time information, autonomous driving, safety and vehicle diagnostics. The degree of mobility required (i.e. speed) will depend upon the specific use case. </a:t>
            </a:r>
          </a:p>
          <a:p>
            <a:r>
              <a:rPr lang="en-US" sz="1200" b="0" i="0" u="none" strike="noStrike" kern="1200" baseline="0" dirty="0">
                <a:solidFill>
                  <a:schemeClr val="tx1"/>
                </a:solidFill>
                <a:latin typeface="+mn-lt"/>
                <a:ea typeface="+mn-ea"/>
                <a:cs typeface="+mn-cs"/>
              </a:rPr>
              <a:t>This family includes the following use cases: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3A. High Speed Train </a:t>
            </a:r>
          </a:p>
          <a:p>
            <a:r>
              <a:rPr lang="en-US" sz="1200" b="0" i="0" u="none" strike="noStrike" kern="1200" baseline="0" dirty="0">
                <a:solidFill>
                  <a:schemeClr val="tx1"/>
                </a:solidFill>
                <a:latin typeface="+mn-lt"/>
                <a:ea typeface="+mn-ea"/>
                <a:cs typeface="+mn-cs"/>
              </a:rPr>
              <a:t>High speed train is used in various regions for inter-city transport and will further evolve beyond 2020; these high speed trains can reach speeds greater than 500 km/h. While travelling, passengers will use high quality mobile Internet for information, interaction, entertainment or work. Examples are watching a HD movie, gaming online, accessing company systems, interacting with social clouds, or having a video conference. Providing a satisfactory service to the passengers (e.g. up to 1000) at a speed of 500 km/h may be a great challenge. In addition, providing an acceptable end-to-end latency will become a challenge for office-like applications.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3B. Remote Computing </a:t>
            </a:r>
          </a:p>
          <a:p>
            <a:r>
              <a:rPr lang="en-US" sz="1200" b="0" i="0" u="none" strike="noStrike" kern="1200" baseline="0" dirty="0">
                <a:solidFill>
                  <a:schemeClr val="tx1"/>
                </a:solidFill>
                <a:latin typeface="+mn-lt"/>
                <a:ea typeface="+mn-ea"/>
                <a:cs typeface="+mn-cs"/>
              </a:rPr>
              <a:t>Beyond 2020, remote computing is used on the go and at high speeds (such as vehicles or public transport), in addition to those indicated for stationary or low-mobility scenarios (such as smart office). Moreover, automotive &amp; transportation industry will rely on remote processing to ease vehicle maintenance and to offer novel services to customers with very short time-to-market. All this requires very low latencies with robust communication links together with availability close to 100%.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3C. Moving Hot Spots </a:t>
            </a:r>
          </a:p>
          <a:p>
            <a:r>
              <a:rPr lang="en-US" sz="1200" b="0" i="0" u="none" strike="noStrike" kern="1200" baseline="0" dirty="0">
                <a:solidFill>
                  <a:schemeClr val="tx1"/>
                </a:solidFill>
                <a:latin typeface="+mn-lt"/>
                <a:ea typeface="+mn-ea"/>
                <a:cs typeface="+mn-cs"/>
              </a:rPr>
              <a:t>While moving vehicles or crowds (e.g., moving mass events such as walking/cycling demos or a long red-cycle of a traffic light) will generate capacity variation (from almost stationary to </a:t>
            </a:r>
            <a:r>
              <a:rPr lang="en-US" sz="1200" b="0" i="0" u="none" strike="noStrike" kern="1200" baseline="0" dirty="0" err="1">
                <a:solidFill>
                  <a:schemeClr val="tx1"/>
                </a:solidFill>
                <a:latin typeface="+mn-lt"/>
                <a:ea typeface="+mn-ea"/>
                <a:cs typeface="+mn-cs"/>
              </a:rPr>
              <a:t>bursty</a:t>
            </a:r>
            <a:r>
              <a:rPr lang="en-US" sz="1200" b="0" i="0" u="none" strike="noStrike" kern="1200" baseline="0" dirty="0">
                <a:solidFill>
                  <a:schemeClr val="tx1"/>
                </a:solidFill>
                <a:latin typeface="+mn-lt"/>
                <a:ea typeface="+mn-ea"/>
                <a:cs typeface="+mn-cs"/>
              </a:rPr>
              <a:t>), current radio planning determines hot spot areas, for optimization, assuming stationary hot spot. Therefore, non-stationary capacity demand will become a challenge in 2020+. 5G shall complement the stationary mode of planning of capacity, and incorporate non-stationary, dynamic and real-time provision of capacity.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3D. 3D (three dimensional) Connectivity: Aircrafts </a:t>
            </a:r>
          </a:p>
          <a:p>
            <a:r>
              <a:rPr lang="en-US" sz="1200" b="0" i="0" u="none" strike="noStrike" kern="1200" baseline="0" dirty="0">
                <a:solidFill>
                  <a:schemeClr val="tx1"/>
                </a:solidFill>
                <a:latin typeface="+mn-lt"/>
                <a:ea typeface="+mn-ea"/>
                <a:cs typeface="+mn-cs"/>
              </a:rPr>
              <a:t>Civil aviation will implement commercial connectivity services in 2020+, and the passenger services offered will comprise of similar applications to those available on the ground. Typical aircraft routes are up to 12 km in altitude, while other objects like helicopters will usually fly at much lower altitudes. Another example for 3D connectivity is support of sporting event live services where the user is moving physically in all 3 dimensions, e.g., balloonists, gliders, or skydivers.</a:t>
            </a:r>
          </a:p>
          <a:p>
            <a:endParaRPr lang="en-US" sz="1200" b="0" i="0" u="none" strike="noStrike" kern="1200" baseline="0" dirty="0">
              <a:solidFill>
                <a:schemeClr val="tx1"/>
              </a:solidFill>
              <a:latin typeface="+mn-lt"/>
              <a:ea typeface="+mn-ea"/>
              <a:cs typeface="+mn-cs"/>
            </a:endParaRPr>
          </a:p>
          <a:p>
            <a:r>
              <a:rPr lang="en-US" b="1" dirty="0"/>
              <a:t>4. Massive Internet of Things (IoT)</a:t>
            </a:r>
          </a:p>
          <a:p>
            <a:r>
              <a:rPr lang="en-US" dirty="0"/>
              <a:t>The vision of 2020 and beyond also includes a great deal of growing use cases with massive number of devices (e.g., sensors, actuators and cameras) with a wide range of characteristics and demands. This family will include both low-cost/long-range/low-power MTC as well as broadband MTC with some characteristics closer to human-type communication (HTC).</a:t>
            </a:r>
          </a:p>
          <a:p>
            <a:r>
              <a:rPr lang="en-US" dirty="0"/>
              <a:t>This family includes the following use cases:</a:t>
            </a:r>
          </a:p>
          <a:p>
            <a:endParaRPr lang="en-US" b="1" dirty="0"/>
          </a:p>
          <a:p>
            <a:r>
              <a:rPr lang="en-US" b="1" dirty="0"/>
              <a:t>4A. Mobile Video Surveillance</a:t>
            </a:r>
          </a:p>
          <a:p>
            <a:r>
              <a:rPr lang="en-US" dirty="0"/>
              <a:t>In the coming years, mobile video surveillance may evolve to be available on aircrafts, drones, cars, and safety and security personnel for monitoring houses/buildings, targeted areas, special events, etc. These applications will leverage automated analysis of the video footage, not requiring human support. While they will not present constraints on the battery life and often use medium/high-end devices, these applications require a highly reliable and secure network with the right performance and instant interaction with back-end and remote systems.</a:t>
            </a:r>
          </a:p>
          <a:p>
            <a:endParaRPr lang="en-US" dirty="0"/>
          </a:p>
          <a:p>
            <a:r>
              <a:rPr lang="en-US" b="1" dirty="0"/>
              <a:t>4B. Smart Wearables (Clothes)</a:t>
            </a:r>
          </a:p>
          <a:p>
            <a:r>
              <a:rPr lang="en-US" dirty="0"/>
              <a:t>It is expected that the use of wearables consisting of multiple types of devices and sensors will become mainstream. For example, a number of ultra-light, low power, waterproof sensors will be integrated in people’s clothing. These sensors can measure various environmental and health attributes like pressure, temperature, heart rate, blood pressure, body temperature, breathing rate and volume, skin moisture, etc. A key challenge for this use case is the overall management of the number of devices as well as the data and applications associated with these devices.</a:t>
            </a:r>
          </a:p>
          <a:p>
            <a:endParaRPr lang="en-US" dirty="0"/>
          </a:p>
          <a:p>
            <a:r>
              <a:rPr lang="en-US" b="1" dirty="0"/>
              <a:t>4C. Sensor Networks</a:t>
            </a:r>
          </a:p>
          <a:p>
            <a:r>
              <a:rPr lang="en-US" dirty="0"/>
              <a:t>Smart services will become pervasive in urban areas, and usage will also grow in suburban and rural areas. Among others, metering (e.g., gas, energy, and water), city or building lights management, environment (e.g., pollution, temperature, humidity, noise) monitoring, and vehicle traffic control represent prominent examples of services in a smart city. The aggregation of all these services leads to very high density of devices with very different characteristics expected to be combined in a common communication and interworking framework. Depending on the specific use cases, very low cost devices with very high battery life may be required.</a:t>
            </a:r>
          </a:p>
          <a:p>
            <a:endParaRPr lang="en-US" dirty="0"/>
          </a:p>
          <a:p>
            <a:r>
              <a:rPr lang="en-US" sz="1200" b="1" i="0" u="none" strike="noStrike" kern="1200" baseline="0" dirty="0">
                <a:solidFill>
                  <a:schemeClr val="tx1"/>
                </a:solidFill>
                <a:latin typeface="+mn-lt"/>
                <a:ea typeface="+mn-ea"/>
                <a:cs typeface="+mn-cs"/>
              </a:rPr>
              <a:t>5. Extreme Real-Time Communications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family covers use cases which have a strong demand in terms of real-time interaction. These demands are use-case specific and, for instance, may require one or more attributes such as extremely high throughput, mobility, critical reliability, etc.. For example, the autonomous driving use case that requires ultra-reliable communication may also require immediate reaction (based on real-time interaction), to prevent road accidents. Others such as remote computing, with stringent latency requirement, may need robust communication links with high availability. </a:t>
            </a:r>
          </a:p>
          <a:p>
            <a:r>
              <a:rPr lang="en-US" sz="1200" b="0" i="0" u="none" strike="noStrike" kern="1200" baseline="0" dirty="0">
                <a:solidFill>
                  <a:schemeClr val="tx1"/>
                </a:solidFill>
                <a:latin typeface="+mn-lt"/>
                <a:ea typeface="+mn-ea"/>
                <a:cs typeface="+mn-cs"/>
              </a:rPr>
              <a:t>This family includes the following use cases: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5A. Tactile Internet </a:t>
            </a:r>
          </a:p>
          <a:p>
            <a:r>
              <a:rPr lang="en-US" sz="1200" b="0" i="0" u="none" strike="noStrike" kern="1200" baseline="0" dirty="0">
                <a:solidFill>
                  <a:schemeClr val="tx1"/>
                </a:solidFill>
                <a:latin typeface="+mn-lt"/>
                <a:ea typeface="+mn-ea"/>
                <a:cs typeface="+mn-cs"/>
              </a:rPr>
              <a:t>Tactile interaction is referred to a system where humans will wirelessly control real and virtual objects. Tactile interaction typically requires a tactile control signal and audio and/or visual feedback. One application falling into this category is the use of software running in the cloud in a way that the user, interacting with environment, does not perceive any difference between local and remote content. Robotic control and interaction include countless scenarios such as those in manufacturing, remote medical care, and autonomous cars. The main challenge in tactile interaction is the real-time reaction that is expected to be within sub-millisecond.</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6. Lifeline Communication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Public safety and emergency services that are provided today are continuously improving. In addition to new capabilities for authority-to-citizen and citizen-to-authority communication for alerting and support, these use cases will evolve to include emerging and new applications for authority-to-authority communication, emergency prediction and disaster relief. Furthermore, there will be an expectation that the mobile network acts as a lifeline, in all situations including times of a more general emergency. Therefore, the use cases require a very high level of availability in addition to the ability to support traffic surges.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6A. Natural Disaster </a:t>
            </a:r>
          </a:p>
          <a:p>
            <a:r>
              <a:rPr lang="en-US" sz="1200" b="0" i="0" u="none" strike="noStrike" kern="1200" baseline="0" dirty="0">
                <a:solidFill>
                  <a:schemeClr val="tx1"/>
                </a:solidFill>
                <a:latin typeface="+mn-lt"/>
                <a:ea typeface="+mn-ea"/>
                <a:cs typeface="+mn-cs"/>
              </a:rPr>
              <a:t>5G should be able to provide robust communications in case of natural disasters such as earthquakes, tsunamis, floods, hurricanes, etc. Several types of basic communications (e.g., voice, text messages) are needed by those in the disaster area. Survivors should also be able to signal their location/presence so that they can be found quickly. Efficient network and user terminal energy consumptions are critical in emergency cases. Several days of operation should be supported. </a:t>
            </a:r>
          </a:p>
          <a:p>
            <a:endParaRPr lang="en-US" sz="1200" b="0" i="0" u="none" strike="noStrike" kern="1200" baseline="0" dirty="0">
              <a:solidFill>
                <a:schemeClr val="tx1"/>
              </a:solidFill>
              <a:latin typeface="+mn-lt"/>
              <a:ea typeface="+mn-ea"/>
              <a:cs typeface="+mn-cs"/>
            </a:endParaRPr>
          </a:p>
          <a:p>
            <a:r>
              <a:rPr lang="en-US" b="1" dirty="0"/>
              <a:t>7. Ultra-reliable Communications</a:t>
            </a:r>
          </a:p>
          <a:p>
            <a:r>
              <a:rPr lang="en-US" dirty="0"/>
              <a:t>The vision of 2020 and beyond suggests not only significant growth in such areas as automotive, health and assisted living applications, but a new world in which the industries from manufacturing to agriculture rely on reliable MTC. Other applications may involve significant growth in remote operation and control that will require extreme low latency as well (e.g., enterprise services or critical infrastructure services such as Smart Grid). Many of these will have zero to low mobility.</a:t>
            </a:r>
          </a:p>
          <a:p>
            <a:r>
              <a:rPr lang="en-US" dirty="0"/>
              <a:t>This family includes the following use cases:</a:t>
            </a:r>
          </a:p>
          <a:p>
            <a:endParaRPr lang="en-US" dirty="0"/>
          </a:p>
          <a:p>
            <a:r>
              <a:rPr lang="en-US" b="1" dirty="0"/>
              <a:t>7A. Automated Traffic Control and Driving</a:t>
            </a:r>
          </a:p>
          <a:p>
            <a:r>
              <a:rPr lang="en-US" dirty="0"/>
              <a:t>In the coming years advanced safety applications will appear to mitigate the road accidents, to improve traffic efficiency, and to support the mobility of emergency vehicles (e.g., ambulances, fire trucks). These applications foresee not only a vehicle to vehicle or vehicle to infrastructure communication, but also communication with vulnerable road users such as pedestrians and cyclists. An application such as controlled fleet driving will require an ultra-low end-to-end latency for some warning signals, and higher data rates to share video information between cars and infrastructure. 5G should provide the high reliability, low latency, and high scalability required in this space.</a:t>
            </a:r>
          </a:p>
          <a:p>
            <a:endParaRPr lang="en-US" dirty="0"/>
          </a:p>
          <a:p>
            <a:r>
              <a:rPr lang="en-US" b="1" dirty="0"/>
              <a:t>7B. Collaborative Robots: A Control Network for Robots</a:t>
            </a:r>
          </a:p>
          <a:p>
            <a:r>
              <a:rPr lang="en-US" dirty="0"/>
              <a:t>Automation will complement human workers, not only in jobs with repetitive tasks (e.g., production, transportation, logistics, office/administrative support) but also within the services industry. In order to enable these applications with completely diverse tasks in different environments, it will be essential to provide an underlying control network with very low latency and high reliability. For many robotics scenarios in manufacturing a round-trip reaction time of less than 1ms is anticipated.</a:t>
            </a:r>
          </a:p>
          <a:p>
            <a:endParaRPr lang="en-US" dirty="0"/>
          </a:p>
          <a:p>
            <a:r>
              <a:rPr lang="en-US" b="1" dirty="0"/>
              <a:t>7C. eHealth: Extreme Life Critical</a:t>
            </a:r>
          </a:p>
          <a:p>
            <a:r>
              <a:rPr lang="en-US" dirty="0"/>
              <a:t>While mobile applications of remote health monitoring will continue growing beyond 2020, other applications such as remote treatment will emerge. Such applications will include several devices, like sensors, e.g., for electrocardiography (ECG), pulse, blood glucose, blood pressure, temperature. The monitoring applications, including the surveillance of patients remotely, will further grow in terms of availability and new applications. Depending on the patient’s device, treatment reactions may be required that are based on monitored data, and these should be immediate and (semi-)automatic. eHealth applications can be life critical and the system must be able to reserve/</a:t>
            </a:r>
            <a:r>
              <a:rPr lang="en-US" dirty="0" err="1"/>
              <a:t>prioritise</a:t>
            </a:r>
            <a:r>
              <a:rPr lang="en-US" dirty="0"/>
              <a:t> capacity for the related communications including out of coverage warnings. Identity, privacy, security and authentication management must be ensured for each device.</a:t>
            </a:r>
          </a:p>
          <a:p>
            <a:endParaRPr lang="en-US" dirty="0"/>
          </a:p>
          <a:p>
            <a:r>
              <a:rPr lang="en-US" sz="1200" b="1" i="0" u="none" strike="noStrike" kern="1200" baseline="0" dirty="0">
                <a:solidFill>
                  <a:schemeClr val="tx1"/>
                </a:solidFill>
                <a:latin typeface="+mn-lt"/>
                <a:ea typeface="+mn-ea"/>
                <a:cs typeface="+mn-cs"/>
              </a:rPr>
              <a:t>8. Broadcast-like Services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personalization of communication will lead to a reducing demand for legacy broadcast as deployed today, e.g. linear TV, the fully mobile and connected society will nonetheless need efficient distribution of information from one source to many destinations. These services may distribute content as done today (typically only downlink), but also provide a feedback channel (uplink) for interactive services or acknowledgement information. Both, real-time or non-real time services should be possible. Furthermore, such services are well suited to accommodate vertical industries’ needs. These services are characterized by having a wide distribution which can be either geo-location focused or address-space focused (many end-users).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8A. News and Information </a:t>
            </a:r>
          </a:p>
          <a:p>
            <a:r>
              <a:rPr lang="en-US" sz="1200" b="0" i="0" u="none" strike="noStrike" kern="1200" baseline="0" dirty="0">
                <a:solidFill>
                  <a:schemeClr val="tx1"/>
                </a:solidFill>
                <a:latin typeface="+mn-lt"/>
                <a:ea typeface="+mn-ea"/>
                <a:cs typeface="+mn-cs"/>
              </a:rPr>
              <a:t>Beyond 2020, receiving text/pictures, audio and video, everywhere and as soon as things happen (e.g., action or score in a football match) will be common. Customers in specific areas should simultaneously receive appropriate news and information regardless of the device they are using and their network connection.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8B. Local/ Regional Broadcast-like Services </a:t>
            </a:r>
          </a:p>
          <a:p>
            <a:r>
              <a:rPr lang="en-US" sz="1200" b="0" i="0" u="none" strike="noStrike" kern="1200" baseline="0" dirty="0">
                <a:solidFill>
                  <a:schemeClr val="tx1"/>
                </a:solidFill>
                <a:latin typeface="+mn-lt"/>
                <a:ea typeface="+mn-ea"/>
                <a:cs typeface="+mn-cs"/>
              </a:rPr>
              <a:t>Local services will be active at a cell (compound) level with a reach of for example 1 to 20 km (100km for Regional). Typical scenarios include stadium services, advertisements, voucher delivery, festivals, fairs, and congress/convention. Local emergency services can exploit such capabilities to search for missing people or in the prevention or response to crime (e.g. theft).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7444760-80D1-40FB-B2F9-2149DFB77518}" type="slidenum">
              <a:rPr lang="en-US" smtClean="0"/>
              <a:pPr/>
              <a:t>10</a:t>
            </a:fld>
            <a:endParaRPr lang="en-US" dirty="0"/>
          </a:p>
        </p:txBody>
      </p:sp>
    </p:spTree>
    <p:extLst>
      <p:ext uri="{BB962C8B-B14F-4D97-AF65-F5344CB8AC3E}">
        <p14:creationId xmlns:p14="http://schemas.microsoft.com/office/powerpoint/2010/main" val="36803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Concluding: </a:t>
            </a:r>
          </a:p>
          <a:p>
            <a:r>
              <a:rPr lang="en-US" dirty="0"/>
              <a:t>In this way (presented material) we give further substance to our corporate vision, by remaining the leader of the communication development of Suriname. But also our strategic vision, by realizing a better future for Suriname, whereby through the broadband ecosystem both the quality of life and doing business is increased by making optimal use of connectivity and information, both nationally and internationally.</a:t>
            </a:r>
          </a:p>
          <a:p>
            <a:r>
              <a:rPr lang="en-US" dirty="0"/>
              <a:t>Through the broadband ecosystem we continue to create value for our customers and we want to further increase our market share. We want to achieve this by delivering an "excellent &amp; seamless customer experience", whereby we continue to work together in a customer-driven and innovative manner for an optimal total result.</a:t>
            </a:r>
          </a:p>
          <a:p>
            <a:endParaRPr lang="en-US" dirty="0"/>
          </a:p>
          <a:p>
            <a:endParaRPr lang="en-US" dirty="0"/>
          </a:p>
        </p:txBody>
      </p:sp>
      <p:sp>
        <p:nvSpPr>
          <p:cNvPr id="4" name="Slide Number Placeholder 3"/>
          <p:cNvSpPr>
            <a:spLocks noGrp="1"/>
          </p:cNvSpPr>
          <p:nvPr>
            <p:ph type="sldNum" sz="quarter" idx="5"/>
          </p:nvPr>
        </p:nvSpPr>
        <p:spPr/>
        <p:txBody>
          <a:bodyPr/>
          <a:lstStyle/>
          <a:p>
            <a:fld id="{97444760-80D1-40FB-B2F9-2149DFB77518}" type="slidenum">
              <a:rPr lang="en-US" smtClean="0"/>
              <a:pPr/>
              <a:t>11</a:t>
            </a:fld>
            <a:endParaRPr lang="en-US" dirty="0"/>
          </a:p>
        </p:txBody>
      </p:sp>
    </p:spTree>
    <p:extLst>
      <p:ext uri="{BB962C8B-B14F-4D97-AF65-F5344CB8AC3E}">
        <p14:creationId xmlns:p14="http://schemas.microsoft.com/office/powerpoint/2010/main" val="2496013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11.jpg"/><Relationship Id="rId4" Type="http://schemas.openxmlformats.org/officeDocument/2006/relationships/hyperlink" Target="https://www.telesur.sr/tnbp/e-suriname/"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11.jpg"/><Relationship Id="rId4" Type="http://schemas.openxmlformats.org/officeDocument/2006/relationships/hyperlink" Target="https://www.telesur.sr/tnbp/e-suriname/"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0571227" y="5854476"/>
            <a:ext cx="1549400" cy="501652"/>
          </a:xfrm>
          <a:prstGeom prst="rect">
            <a:avLst/>
          </a:prstGeom>
        </p:spPr>
      </p:pic>
      <p:sp>
        <p:nvSpPr>
          <p:cNvPr id="5" name="Text Placeholder 4"/>
          <p:cNvSpPr>
            <a:spLocks noGrp="1"/>
          </p:cNvSpPr>
          <p:nvPr>
            <p:ph type="body" sz="quarter" idx="11" hasCustomPrompt="1"/>
          </p:nvPr>
        </p:nvSpPr>
        <p:spPr>
          <a:xfrm>
            <a:off x="10668039" y="5896608"/>
            <a:ext cx="1355776" cy="417388"/>
          </a:xfrm>
        </p:spPr>
        <p:txBody>
          <a:bodyPr>
            <a:normAutofit/>
          </a:bodyPr>
          <a:lstStyle>
            <a:lvl1pPr marL="0" indent="0">
              <a:buNone/>
              <a:defRPr sz="2000"/>
            </a:lvl1pPr>
          </a:lstStyle>
          <a:p>
            <a:pPr lvl="0"/>
            <a:r>
              <a:rPr lang="en-US" dirty="0"/>
              <a:t>Add Date</a:t>
            </a:r>
          </a:p>
        </p:txBody>
      </p:sp>
      <p:pic>
        <p:nvPicPr>
          <p:cNvPr id="10" name="Picture 9"/>
          <p:cNvPicPr>
            <a:picLocks noChangeAspect="1"/>
          </p:cNvPicPr>
          <p:nvPr userDrawn="1"/>
        </p:nvPicPr>
        <p:blipFill>
          <a:blip r:embed="rId2"/>
          <a:stretch>
            <a:fillRect/>
          </a:stretch>
        </p:blipFill>
        <p:spPr>
          <a:xfrm>
            <a:off x="2691674" y="76518"/>
            <a:ext cx="7292956" cy="1636010"/>
          </a:xfrm>
          <a:prstGeom prst="rect">
            <a:avLst/>
          </a:prstGeom>
        </p:spPr>
      </p:pic>
      <p:sp>
        <p:nvSpPr>
          <p:cNvPr id="12" name="Title 18"/>
          <p:cNvSpPr>
            <a:spLocks noGrp="1"/>
          </p:cNvSpPr>
          <p:nvPr>
            <p:ph type="title" hasCustomPrompt="1"/>
          </p:nvPr>
        </p:nvSpPr>
        <p:spPr>
          <a:xfrm>
            <a:off x="2901526" y="200499"/>
            <a:ext cx="6813644" cy="1412359"/>
          </a:xfrm>
        </p:spPr>
        <p:txBody>
          <a:bodyPr/>
          <a:lstStyle>
            <a:lvl1pPr>
              <a:defRPr lang="en-US" sz="5400" kern="1200" dirty="0" smtClean="0">
                <a:solidFill>
                  <a:srgbClr val="060E9F"/>
                </a:solidFill>
                <a:latin typeface="Bauhaus 93" panose="04030905020B02020C02" pitchFamily="82" charset="0"/>
                <a:ea typeface="+mn-ea"/>
                <a:cs typeface="+mn-cs"/>
              </a:defRPr>
            </a:lvl1pPr>
          </a:lstStyle>
          <a:p>
            <a:r>
              <a:rPr lang="en-US" dirty="0"/>
              <a:t>Add Title</a:t>
            </a:r>
          </a:p>
        </p:txBody>
      </p:sp>
      <p:pic>
        <p:nvPicPr>
          <p:cNvPr id="14" name="Picture 13"/>
          <p:cNvPicPr>
            <a:picLocks noChangeAspect="1"/>
          </p:cNvPicPr>
          <p:nvPr userDrawn="1"/>
        </p:nvPicPr>
        <p:blipFill>
          <a:blip r:embed="rId3"/>
          <a:stretch>
            <a:fillRect/>
          </a:stretch>
        </p:blipFill>
        <p:spPr>
          <a:xfrm>
            <a:off x="-2329674" y="251794"/>
            <a:ext cx="4916251" cy="6322501"/>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27475" y="98808"/>
            <a:ext cx="1944123" cy="799035"/>
          </a:xfrm>
          <a:prstGeom prst="rect">
            <a:avLst/>
          </a:prstGeom>
        </p:spPr>
      </p:pic>
      <p:pic>
        <p:nvPicPr>
          <p:cNvPr id="7" name="Picture 6"/>
          <p:cNvPicPr>
            <a:picLocks noChangeAspect="1"/>
          </p:cNvPicPr>
          <p:nvPr userDrawn="1"/>
        </p:nvPicPr>
        <p:blipFill>
          <a:blip r:embed="rId5"/>
          <a:stretch>
            <a:fillRect/>
          </a:stretch>
        </p:blipFill>
        <p:spPr>
          <a:xfrm>
            <a:off x="8029577" y="3938267"/>
            <a:ext cx="4162425" cy="923925"/>
          </a:xfrm>
          <a:prstGeom prst="rect">
            <a:avLst/>
          </a:prstGeom>
        </p:spPr>
      </p:pic>
      <p:pic>
        <p:nvPicPr>
          <p:cNvPr id="20" name="Picture 6"/>
          <p:cNvPicPr>
            <a:picLocks noChangeAspect="1" noChangeArrowheads="1"/>
          </p:cNvPicPr>
          <p:nvPr userDrawn="1"/>
        </p:nvPicPr>
        <p:blipFill>
          <a:blip r:embed="rId6" cstate="print"/>
          <a:srcRect/>
          <a:stretch>
            <a:fillRect/>
          </a:stretch>
        </p:blipFill>
        <p:spPr bwMode="auto">
          <a:xfrm>
            <a:off x="528988" y="251792"/>
            <a:ext cx="1014063" cy="584810"/>
          </a:xfrm>
          <a:prstGeom prst="rect">
            <a:avLst/>
          </a:prstGeom>
          <a:noFill/>
          <a:ln w="9525">
            <a:noFill/>
            <a:miter lim="800000"/>
            <a:headEnd/>
            <a:tailEnd/>
          </a:ln>
          <a:effectLst/>
        </p:spPr>
      </p:pic>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3927054"/>
            <a:ext cx="12192000" cy="2930946"/>
          </a:xfrm>
          <a:prstGeom prst="rect">
            <a:avLst/>
          </a:prstGeom>
        </p:spPr>
      </p:pic>
      <p:pic>
        <p:nvPicPr>
          <p:cNvPr id="15" name="Picture 14"/>
          <p:cNvPicPr>
            <a:picLocks noChangeAspect="1"/>
          </p:cNvPicPr>
          <p:nvPr userDrawn="1"/>
        </p:nvPicPr>
        <p:blipFill>
          <a:blip r:embed="rId2"/>
          <a:stretch>
            <a:fillRect/>
          </a:stretch>
        </p:blipFill>
        <p:spPr>
          <a:xfrm>
            <a:off x="2625414" y="1836509"/>
            <a:ext cx="7292956" cy="1199299"/>
          </a:xfrm>
          <a:prstGeom prst="rect">
            <a:avLst/>
          </a:prstGeom>
        </p:spPr>
      </p:pic>
      <p:sp>
        <p:nvSpPr>
          <p:cNvPr id="3" name="Text Placeholder 2"/>
          <p:cNvSpPr>
            <a:spLocks noGrp="1"/>
          </p:cNvSpPr>
          <p:nvPr>
            <p:ph type="body" sz="quarter" idx="12" hasCustomPrompt="1"/>
          </p:nvPr>
        </p:nvSpPr>
        <p:spPr>
          <a:xfrm>
            <a:off x="2900778" y="1975333"/>
            <a:ext cx="6815137" cy="958850"/>
          </a:xfrm>
        </p:spPr>
        <p:txBody>
          <a:bodyPr>
            <a:normAutofit/>
          </a:bodyPr>
          <a:lstStyle>
            <a:lvl1pPr marL="0" indent="0">
              <a:buNone/>
              <a:defRPr lang="en-US" sz="4000" kern="1200" dirty="0" smtClean="0">
                <a:solidFill>
                  <a:srgbClr val="060E9F"/>
                </a:solidFill>
                <a:latin typeface="Arial Narrow" panose="020B0606020202030204" pitchFamily="34" charset="0"/>
                <a:ea typeface="+mn-ea"/>
                <a:cs typeface="+mn-cs"/>
              </a:defRPr>
            </a:lvl1pPr>
          </a:lstStyle>
          <a:p>
            <a:pPr lvl="0"/>
            <a:r>
              <a:rPr lang="en-US" dirty="0"/>
              <a:t>Add Subtitle</a:t>
            </a:r>
          </a:p>
        </p:txBody>
      </p:sp>
    </p:spTree>
    <p:extLst>
      <p:ext uri="{BB962C8B-B14F-4D97-AF65-F5344CB8AC3E}">
        <p14:creationId xmlns:p14="http://schemas.microsoft.com/office/powerpoint/2010/main" val="245349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7"/>
            <a:ext cx="10515600" cy="4283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4387363" y="6417144"/>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9" name="Slide Number Placeholder 5"/>
          <p:cNvSpPr>
            <a:spLocks noGrp="1"/>
          </p:cNvSpPr>
          <p:nvPr>
            <p:ph type="sldNum" sz="quarter" idx="12"/>
          </p:nvPr>
        </p:nvSpPr>
        <p:spPr>
          <a:xfrm>
            <a:off x="11607931" y="6417143"/>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136871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4387363" y="6417144"/>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9" name="Slide Number Placeholder 5"/>
          <p:cNvSpPr>
            <a:spLocks noGrp="1"/>
          </p:cNvSpPr>
          <p:nvPr>
            <p:ph type="sldNum" sz="quarter" idx="12"/>
          </p:nvPr>
        </p:nvSpPr>
        <p:spPr>
          <a:xfrm>
            <a:off x="11607931" y="6417143"/>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2696137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oute">
    <p:spTree>
      <p:nvGrpSpPr>
        <p:cNvPr id="1" name=""/>
        <p:cNvGrpSpPr/>
        <p:nvPr/>
      </p:nvGrpSpPr>
      <p:grpSpPr>
        <a:xfrm>
          <a:off x="0" y="0"/>
          <a:ext cx="0" cy="0"/>
          <a:chOff x="0" y="0"/>
          <a:chExt cx="0" cy="0"/>
        </a:xfrm>
      </p:grpSpPr>
      <p:sp>
        <p:nvSpPr>
          <p:cNvPr id="5" name="Title 18"/>
          <p:cNvSpPr>
            <a:spLocks noGrp="1"/>
          </p:cNvSpPr>
          <p:nvPr>
            <p:ph type="title" hasCustomPrompt="1"/>
          </p:nvPr>
        </p:nvSpPr>
        <p:spPr>
          <a:xfrm>
            <a:off x="2636715" y="1340810"/>
            <a:ext cx="7980485" cy="3535991"/>
          </a:xfrm>
        </p:spPr>
        <p:txBody>
          <a:bodyPr/>
          <a:lstStyle>
            <a:lvl1pPr>
              <a:defRPr lang="en-US" sz="5400" kern="1200" dirty="0" smtClean="0">
                <a:solidFill>
                  <a:srgbClr val="060E9F"/>
                </a:solidFill>
                <a:latin typeface="Bauhaus 93" panose="04030905020B02020C02" pitchFamily="82" charset="0"/>
                <a:ea typeface="+mn-ea"/>
                <a:cs typeface="+mn-cs"/>
              </a:defRPr>
            </a:lvl1pPr>
          </a:lstStyle>
          <a:p>
            <a:r>
              <a:rPr lang="en-US" dirty="0"/>
              <a:t>Add </a:t>
            </a:r>
            <a:r>
              <a:rPr lang="en-US" dirty="0" err="1"/>
              <a:t>Qoute</a:t>
            </a:r>
            <a:endParaRPr lang="en-US" dirty="0"/>
          </a:p>
        </p:txBody>
      </p:sp>
      <p:sp>
        <p:nvSpPr>
          <p:cNvPr id="6" name="Footer Placeholder 4"/>
          <p:cNvSpPr>
            <a:spLocks noGrp="1"/>
          </p:cNvSpPr>
          <p:nvPr>
            <p:ph type="ftr" sz="quarter" idx="3"/>
          </p:nvPr>
        </p:nvSpPr>
        <p:spPr>
          <a:xfrm>
            <a:off x="4387363" y="6417144"/>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7" name="Slide Number Placeholder 5"/>
          <p:cNvSpPr>
            <a:spLocks noGrp="1"/>
          </p:cNvSpPr>
          <p:nvPr>
            <p:ph type="sldNum" sz="quarter" idx="12"/>
          </p:nvPr>
        </p:nvSpPr>
        <p:spPr>
          <a:xfrm>
            <a:off x="11607931" y="6417143"/>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3979518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ue">
    <p:bg>
      <p:bgPr>
        <a:solidFill>
          <a:srgbClr val="060E9F"/>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9353554" y="5523419"/>
            <a:ext cx="2503783" cy="1038803"/>
          </a:xfrm>
          <a:prstGeom prst="rect">
            <a:avLst/>
          </a:prstGeom>
        </p:spPr>
      </p:pic>
      <p:grpSp>
        <p:nvGrpSpPr>
          <p:cNvPr id="17" name="Group 14"/>
          <p:cNvGrpSpPr>
            <a:grpSpLocks noChangeAspect="1"/>
          </p:cNvGrpSpPr>
          <p:nvPr userDrawn="1"/>
        </p:nvGrpSpPr>
        <p:grpSpPr bwMode="auto">
          <a:xfrm>
            <a:off x="-2345700" y="251281"/>
            <a:ext cx="4916488" cy="6323013"/>
            <a:chOff x="-852" y="442"/>
            <a:chExt cx="3097" cy="3983"/>
          </a:xfrm>
        </p:grpSpPr>
        <p:sp>
          <p:nvSpPr>
            <p:cNvPr id="18" name="AutoShape 13"/>
            <p:cNvSpPr>
              <a:spLocks noChangeAspect="1" noChangeArrowheads="1" noTextEdit="1"/>
            </p:cNvSpPr>
            <p:nvPr/>
          </p:nvSpPr>
          <p:spPr bwMode="auto">
            <a:xfrm>
              <a:off x="-852" y="442"/>
              <a:ext cx="3097" cy="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5"/>
            <p:cNvSpPr>
              <a:spLocks/>
            </p:cNvSpPr>
            <p:nvPr/>
          </p:nvSpPr>
          <p:spPr bwMode="auto">
            <a:xfrm>
              <a:off x="625" y="3675"/>
              <a:ext cx="531" cy="296"/>
            </a:xfrm>
            <a:custGeom>
              <a:avLst/>
              <a:gdLst>
                <a:gd name="T0" fmla="*/ 214 w 224"/>
                <a:gd name="T1" fmla="*/ 0 h 125"/>
                <a:gd name="T2" fmla="*/ 210 w 224"/>
                <a:gd name="T3" fmla="*/ 1 h 125"/>
                <a:gd name="T4" fmla="*/ 0 w 224"/>
                <a:gd name="T5" fmla="*/ 104 h 125"/>
                <a:gd name="T6" fmla="*/ 0 w 224"/>
                <a:gd name="T7" fmla="*/ 125 h 125"/>
                <a:gd name="T8" fmla="*/ 218 w 224"/>
                <a:gd name="T9" fmla="*/ 18 h 125"/>
                <a:gd name="T10" fmla="*/ 222 w 224"/>
                <a:gd name="T11" fmla="*/ 6 h 125"/>
                <a:gd name="T12" fmla="*/ 214 w 224"/>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224" h="125">
                  <a:moveTo>
                    <a:pt x="214" y="0"/>
                  </a:moveTo>
                  <a:cubicBezTo>
                    <a:pt x="213" y="0"/>
                    <a:pt x="212" y="0"/>
                    <a:pt x="210" y="1"/>
                  </a:cubicBezTo>
                  <a:cubicBezTo>
                    <a:pt x="124" y="37"/>
                    <a:pt x="53" y="74"/>
                    <a:pt x="0" y="104"/>
                  </a:cubicBezTo>
                  <a:cubicBezTo>
                    <a:pt x="0" y="125"/>
                    <a:pt x="0" y="125"/>
                    <a:pt x="0" y="125"/>
                  </a:cubicBezTo>
                  <a:cubicBezTo>
                    <a:pt x="54" y="94"/>
                    <a:pt x="127" y="56"/>
                    <a:pt x="218" y="18"/>
                  </a:cubicBezTo>
                  <a:cubicBezTo>
                    <a:pt x="222" y="16"/>
                    <a:pt x="224" y="10"/>
                    <a:pt x="222" y="6"/>
                  </a:cubicBezTo>
                  <a:cubicBezTo>
                    <a:pt x="221" y="2"/>
                    <a:pt x="218" y="0"/>
                    <a:pt x="2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16"/>
            <p:cNvSpPr>
              <a:spLocks/>
            </p:cNvSpPr>
            <p:nvPr/>
          </p:nvSpPr>
          <p:spPr bwMode="auto">
            <a:xfrm>
              <a:off x="625" y="3154"/>
              <a:ext cx="1030" cy="400"/>
            </a:xfrm>
            <a:custGeom>
              <a:avLst/>
              <a:gdLst>
                <a:gd name="T0" fmla="*/ 424 w 435"/>
                <a:gd name="T1" fmla="*/ 0 h 169"/>
                <a:gd name="T2" fmla="*/ 420 w 435"/>
                <a:gd name="T3" fmla="*/ 1 h 169"/>
                <a:gd name="T4" fmla="*/ 178 w 435"/>
                <a:gd name="T5" fmla="*/ 91 h 169"/>
                <a:gd name="T6" fmla="*/ 173 w 435"/>
                <a:gd name="T7" fmla="*/ 93 h 169"/>
                <a:gd name="T8" fmla="*/ 0 w 435"/>
                <a:gd name="T9" fmla="*/ 149 h 169"/>
                <a:gd name="T10" fmla="*/ 0 w 435"/>
                <a:gd name="T11" fmla="*/ 169 h 169"/>
                <a:gd name="T12" fmla="*/ 178 w 435"/>
                <a:gd name="T13" fmla="*/ 110 h 169"/>
                <a:gd name="T14" fmla="*/ 183 w 435"/>
                <a:gd name="T15" fmla="*/ 109 h 169"/>
                <a:gd name="T16" fmla="*/ 428 w 435"/>
                <a:gd name="T17" fmla="*/ 18 h 169"/>
                <a:gd name="T18" fmla="*/ 433 w 435"/>
                <a:gd name="T19" fmla="*/ 5 h 169"/>
                <a:gd name="T20" fmla="*/ 424 w 435"/>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69">
                  <a:moveTo>
                    <a:pt x="424" y="0"/>
                  </a:moveTo>
                  <a:cubicBezTo>
                    <a:pt x="423" y="0"/>
                    <a:pt x="422" y="0"/>
                    <a:pt x="420" y="1"/>
                  </a:cubicBezTo>
                  <a:cubicBezTo>
                    <a:pt x="419" y="1"/>
                    <a:pt x="272" y="66"/>
                    <a:pt x="178" y="91"/>
                  </a:cubicBezTo>
                  <a:cubicBezTo>
                    <a:pt x="173" y="93"/>
                    <a:pt x="173" y="93"/>
                    <a:pt x="173" y="93"/>
                  </a:cubicBezTo>
                  <a:cubicBezTo>
                    <a:pt x="118" y="107"/>
                    <a:pt x="60" y="123"/>
                    <a:pt x="0" y="149"/>
                  </a:cubicBezTo>
                  <a:cubicBezTo>
                    <a:pt x="0" y="169"/>
                    <a:pt x="0" y="169"/>
                    <a:pt x="0" y="169"/>
                  </a:cubicBezTo>
                  <a:cubicBezTo>
                    <a:pt x="60" y="142"/>
                    <a:pt x="119" y="126"/>
                    <a:pt x="178" y="110"/>
                  </a:cubicBezTo>
                  <a:cubicBezTo>
                    <a:pt x="183" y="109"/>
                    <a:pt x="183" y="109"/>
                    <a:pt x="183" y="109"/>
                  </a:cubicBezTo>
                  <a:cubicBezTo>
                    <a:pt x="279" y="83"/>
                    <a:pt x="426" y="18"/>
                    <a:pt x="428" y="18"/>
                  </a:cubicBezTo>
                  <a:cubicBezTo>
                    <a:pt x="432" y="15"/>
                    <a:pt x="435" y="10"/>
                    <a:pt x="433" y="5"/>
                  </a:cubicBezTo>
                  <a:cubicBezTo>
                    <a:pt x="431" y="2"/>
                    <a:pt x="428" y="0"/>
                    <a:pt x="42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1" name="Freeform 17"/>
            <p:cNvSpPr>
              <a:spLocks/>
            </p:cNvSpPr>
            <p:nvPr/>
          </p:nvSpPr>
          <p:spPr bwMode="auto">
            <a:xfrm>
              <a:off x="625" y="2444"/>
              <a:ext cx="1407" cy="668"/>
            </a:xfrm>
            <a:custGeom>
              <a:avLst/>
              <a:gdLst>
                <a:gd name="T0" fmla="*/ 583 w 594"/>
                <a:gd name="T1" fmla="*/ 0 h 282"/>
                <a:gd name="T2" fmla="*/ 575 w 594"/>
                <a:gd name="T3" fmla="*/ 6 h 282"/>
                <a:gd name="T4" fmla="*/ 412 w 594"/>
                <a:gd name="T5" fmla="*/ 175 h 282"/>
                <a:gd name="T6" fmla="*/ 105 w 594"/>
                <a:gd name="T7" fmla="*/ 245 h 282"/>
                <a:gd name="T8" fmla="*/ 66 w 594"/>
                <a:gd name="T9" fmla="*/ 250 h 282"/>
                <a:gd name="T10" fmla="*/ 0 w 594"/>
                <a:gd name="T11" fmla="*/ 263 h 282"/>
                <a:gd name="T12" fmla="*/ 0 w 594"/>
                <a:gd name="T13" fmla="*/ 282 h 282"/>
                <a:gd name="T14" fmla="*/ 68 w 594"/>
                <a:gd name="T15" fmla="*/ 268 h 282"/>
                <a:gd name="T16" fmla="*/ 108 w 594"/>
                <a:gd name="T17" fmla="*/ 263 h 282"/>
                <a:gd name="T18" fmla="*/ 421 w 594"/>
                <a:gd name="T19" fmla="*/ 191 h 282"/>
                <a:gd name="T20" fmla="*/ 591 w 594"/>
                <a:gd name="T21" fmla="*/ 13 h 282"/>
                <a:gd name="T22" fmla="*/ 587 w 594"/>
                <a:gd name="T23" fmla="*/ 1 h 282"/>
                <a:gd name="T24" fmla="*/ 583 w 594"/>
                <a:gd name="T25"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282">
                  <a:moveTo>
                    <a:pt x="583" y="0"/>
                  </a:moveTo>
                  <a:cubicBezTo>
                    <a:pt x="580" y="0"/>
                    <a:pt x="576" y="2"/>
                    <a:pt x="575" y="6"/>
                  </a:cubicBezTo>
                  <a:cubicBezTo>
                    <a:pt x="557" y="45"/>
                    <a:pt x="502" y="124"/>
                    <a:pt x="412" y="175"/>
                  </a:cubicBezTo>
                  <a:cubicBezTo>
                    <a:pt x="335" y="219"/>
                    <a:pt x="208" y="233"/>
                    <a:pt x="105" y="245"/>
                  </a:cubicBezTo>
                  <a:cubicBezTo>
                    <a:pt x="92" y="247"/>
                    <a:pt x="79" y="248"/>
                    <a:pt x="66" y="250"/>
                  </a:cubicBezTo>
                  <a:cubicBezTo>
                    <a:pt x="44" y="252"/>
                    <a:pt x="22" y="257"/>
                    <a:pt x="0" y="263"/>
                  </a:cubicBezTo>
                  <a:cubicBezTo>
                    <a:pt x="0" y="282"/>
                    <a:pt x="0" y="282"/>
                    <a:pt x="0" y="282"/>
                  </a:cubicBezTo>
                  <a:cubicBezTo>
                    <a:pt x="22" y="275"/>
                    <a:pt x="45" y="271"/>
                    <a:pt x="68" y="268"/>
                  </a:cubicBezTo>
                  <a:cubicBezTo>
                    <a:pt x="81" y="266"/>
                    <a:pt x="94" y="265"/>
                    <a:pt x="108" y="263"/>
                  </a:cubicBezTo>
                  <a:cubicBezTo>
                    <a:pt x="211" y="251"/>
                    <a:pt x="340" y="236"/>
                    <a:pt x="421" y="191"/>
                  </a:cubicBezTo>
                  <a:cubicBezTo>
                    <a:pt x="509" y="141"/>
                    <a:pt x="568" y="64"/>
                    <a:pt x="591" y="13"/>
                  </a:cubicBezTo>
                  <a:cubicBezTo>
                    <a:pt x="594" y="9"/>
                    <a:pt x="592" y="3"/>
                    <a:pt x="587" y="1"/>
                  </a:cubicBezTo>
                  <a:cubicBezTo>
                    <a:pt x="586" y="1"/>
                    <a:pt x="584" y="0"/>
                    <a:pt x="58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18"/>
            <p:cNvSpPr>
              <a:spLocks/>
            </p:cNvSpPr>
            <p:nvPr/>
          </p:nvSpPr>
          <p:spPr bwMode="auto">
            <a:xfrm>
              <a:off x="625" y="541"/>
              <a:ext cx="1620" cy="2187"/>
            </a:xfrm>
            <a:custGeom>
              <a:avLst/>
              <a:gdLst>
                <a:gd name="T0" fmla="*/ 162 w 684"/>
                <a:gd name="T1" fmla="*/ 0 h 924"/>
                <a:gd name="T2" fmla="*/ 28 w 684"/>
                <a:gd name="T3" fmla="*/ 11 h 924"/>
                <a:gd name="T4" fmla="*/ 21 w 684"/>
                <a:gd name="T5" fmla="*/ 21 h 924"/>
                <a:gd name="T6" fmla="*/ 30 w 684"/>
                <a:gd name="T7" fmla="*/ 29 h 924"/>
                <a:gd name="T8" fmla="*/ 31 w 684"/>
                <a:gd name="T9" fmla="*/ 29 h 924"/>
                <a:gd name="T10" fmla="*/ 163 w 684"/>
                <a:gd name="T11" fmla="*/ 18 h 924"/>
                <a:gd name="T12" fmla="*/ 485 w 684"/>
                <a:gd name="T13" fmla="*/ 120 h 924"/>
                <a:gd name="T14" fmla="*/ 627 w 684"/>
                <a:gd name="T15" fmla="*/ 318 h 924"/>
                <a:gd name="T16" fmla="*/ 572 w 684"/>
                <a:gd name="T17" fmla="*/ 683 h 924"/>
                <a:gd name="T18" fmla="*/ 268 w 684"/>
                <a:gd name="T19" fmla="*/ 897 h 924"/>
                <a:gd name="T20" fmla="*/ 238 w 684"/>
                <a:gd name="T21" fmla="*/ 898 h 924"/>
                <a:gd name="T22" fmla="*/ 178 w 684"/>
                <a:gd name="T23" fmla="*/ 895 h 924"/>
                <a:gd name="T24" fmla="*/ 107 w 684"/>
                <a:gd name="T25" fmla="*/ 893 h 924"/>
                <a:gd name="T26" fmla="*/ 0 w 684"/>
                <a:gd name="T27" fmla="*/ 905 h 924"/>
                <a:gd name="T28" fmla="*/ 0 w 684"/>
                <a:gd name="T29" fmla="*/ 924 h 924"/>
                <a:gd name="T30" fmla="*/ 108 w 684"/>
                <a:gd name="T31" fmla="*/ 911 h 924"/>
                <a:gd name="T32" fmla="*/ 177 w 684"/>
                <a:gd name="T33" fmla="*/ 914 h 924"/>
                <a:gd name="T34" fmla="*/ 238 w 684"/>
                <a:gd name="T35" fmla="*/ 916 h 924"/>
                <a:gd name="T36" fmla="*/ 270 w 684"/>
                <a:gd name="T37" fmla="*/ 915 h 924"/>
                <a:gd name="T38" fmla="*/ 587 w 684"/>
                <a:gd name="T39" fmla="*/ 693 h 924"/>
                <a:gd name="T40" fmla="*/ 645 w 684"/>
                <a:gd name="T41" fmla="*/ 313 h 924"/>
                <a:gd name="T42" fmla="*/ 496 w 684"/>
                <a:gd name="T43" fmla="*/ 105 h 924"/>
                <a:gd name="T44" fmla="*/ 310 w 684"/>
                <a:gd name="T45" fmla="*/ 16 h 924"/>
                <a:gd name="T46" fmla="*/ 162 w 684"/>
                <a:gd name="T47" fmla="*/ 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4" h="924">
                  <a:moveTo>
                    <a:pt x="162" y="0"/>
                  </a:moveTo>
                  <a:cubicBezTo>
                    <a:pt x="119" y="0"/>
                    <a:pt x="75" y="3"/>
                    <a:pt x="28" y="11"/>
                  </a:cubicBezTo>
                  <a:cubicBezTo>
                    <a:pt x="23" y="12"/>
                    <a:pt x="20" y="16"/>
                    <a:pt x="21" y="21"/>
                  </a:cubicBezTo>
                  <a:cubicBezTo>
                    <a:pt x="21" y="26"/>
                    <a:pt x="25" y="29"/>
                    <a:pt x="30" y="29"/>
                  </a:cubicBezTo>
                  <a:cubicBezTo>
                    <a:pt x="30" y="29"/>
                    <a:pt x="31" y="29"/>
                    <a:pt x="31" y="29"/>
                  </a:cubicBezTo>
                  <a:cubicBezTo>
                    <a:pt x="77" y="22"/>
                    <a:pt x="121" y="18"/>
                    <a:pt x="163" y="18"/>
                  </a:cubicBezTo>
                  <a:cubicBezTo>
                    <a:pt x="290" y="18"/>
                    <a:pt x="398" y="52"/>
                    <a:pt x="485" y="120"/>
                  </a:cubicBezTo>
                  <a:cubicBezTo>
                    <a:pt x="572" y="188"/>
                    <a:pt x="615" y="277"/>
                    <a:pt x="627" y="318"/>
                  </a:cubicBezTo>
                  <a:cubicBezTo>
                    <a:pt x="670" y="472"/>
                    <a:pt x="610" y="624"/>
                    <a:pt x="572" y="683"/>
                  </a:cubicBezTo>
                  <a:cubicBezTo>
                    <a:pt x="490" y="809"/>
                    <a:pt x="380" y="887"/>
                    <a:pt x="268" y="897"/>
                  </a:cubicBezTo>
                  <a:cubicBezTo>
                    <a:pt x="258" y="897"/>
                    <a:pt x="249" y="898"/>
                    <a:pt x="238" y="898"/>
                  </a:cubicBezTo>
                  <a:cubicBezTo>
                    <a:pt x="219" y="898"/>
                    <a:pt x="199" y="897"/>
                    <a:pt x="178" y="895"/>
                  </a:cubicBezTo>
                  <a:cubicBezTo>
                    <a:pt x="155" y="894"/>
                    <a:pt x="132" y="893"/>
                    <a:pt x="107" y="893"/>
                  </a:cubicBezTo>
                  <a:cubicBezTo>
                    <a:pt x="73" y="893"/>
                    <a:pt x="37" y="895"/>
                    <a:pt x="0" y="905"/>
                  </a:cubicBezTo>
                  <a:cubicBezTo>
                    <a:pt x="0" y="924"/>
                    <a:pt x="0" y="924"/>
                    <a:pt x="0" y="924"/>
                  </a:cubicBezTo>
                  <a:cubicBezTo>
                    <a:pt x="37" y="914"/>
                    <a:pt x="74" y="911"/>
                    <a:pt x="108" y="911"/>
                  </a:cubicBezTo>
                  <a:cubicBezTo>
                    <a:pt x="132" y="911"/>
                    <a:pt x="155" y="912"/>
                    <a:pt x="177" y="914"/>
                  </a:cubicBezTo>
                  <a:cubicBezTo>
                    <a:pt x="198" y="915"/>
                    <a:pt x="219" y="916"/>
                    <a:pt x="238" y="916"/>
                  </a:cubicBezTo>
                  <a:cubicBezTo>
                    <a:pt x="249" y="916"/>
                    <a:pt x="259" y="916"/>
                    <a:pt x="270" y="915"/>
                  </a:cubicBezTo>
                  <a:cubicBezTo>
                    <a:pt x="387" y="905"/>
                    <a:pt x="502" y="824"/>
                    <a:pt x="587" y="693"/>
                  </a:cubicBezTo>
                  <a:cubicBezTo>
                    <a:pt x="642" y="608"/>
                    <a:pt x="684" y="452"/>
                    <a:pt x="645" y="313"/>
                  </a:cubicBezTo>
                  <a:cubicBezTo>
                    <a:pt x="641" y="301"/>
                    <a:pt x="609" y="193"/>
                    <a:pt x="496" y="105"/>
                  </a:cubicBezTo>
                  <a:cubicBezTo>
                    <a:pt x="443" y="63"/>
                    <a:pt x="380" y="33"/>
                    <a:pt x="310" y="16"/>
                  </a:cubicBezTo>
                  <a:cubicBezTo>
                    <a:pt x="264" y="5"/>
                    <a:pt x="214" y="0"/>
                    <a:pt x="16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19"/>
            <p:cNvSpPr>
              <a:spLocks/>
            </p:cNvSpPr>
            <p:nvPr/>
          </p:nvSpPr>
          <p:spPr bwMode="auto">
            <a:xfrm>
              <a:off x="625" y="719"/>
              <a:ext cx="1355" cy="1704"/>
            </a:xfrm>
            <a:custGeom>
              <a:avLst/>
              <a:gdLst>
                <a:gd name="T0" fmla="*/ 93 w 572"/>
                <a:gd name="T1" fmla="*/ 0 h 720"/>
                <a:gd name="T2" fmla="*/ 71 w 572"/>
                <a:gd name="T3" fmla="*/ 0 h 720"/>
                <a:gd name="T4" fmla="*/ 0 w 572"/>
                <a:gd name="T5" fmla="*/ 8 h 720"/>
                <a:gd name="T6" fmla="*/ 0 w 572"/>
                <a:gd name="T7" fmla="*/ 27 h 720"/>
                <a:gd name="T8" fmla="*/ 72 w 572"/>
                <a:gd name="T9" fmla="*/ 19 h 720"/>
                <a:gd name="T10" fmla="*/ 92 w 572"/>
                <a:gd name="T11" fmla="*/ 18 h 720"/>
                <a:gd name="T12" fmla="*/ 466 w 572"/>
                <a:gd name="T13" fmla="*/ 145 h 720"/>
                <a:gd name="T14" fmla="*/ 552 w 572"/>
                <a:gd name="T15" fmla="*/ 365 h 720"/>
                <a:gd name="T16" fmla="*/ 448 w 572"/>
                <a:gd name="T17" fmla="*/ 621 h 720"/>
                <a:gd name="T18" fmla="*/ 289 w 572"/>
                <a:gd name="T19" fmla="*/ 702 h 720"/>
                <a:gd name="T20" fmla="*/ 205 w 572"/>
                <a:gd name="T21" fmla="*/ 684 h 720"/>
                <a:gd name="T22" fmla="*/ 197 w 572"/>
                <a:gd name="T23" fmla="*/ 681 h 720"/>
                <a:gd name="T24" fmla="*/ 192 w 572"/>
                <a:gd name="T25" fmla="*/ 679 h 720"/>
                <a:gd name="T26" fmla="*/ 41 w 572"/>
                <a:gd name="T27" fmla="*/ 650 h 720"/>
                <a:gd name="T28" fmla="*/ 0 w 572"/>
                <a:gd name="T29" fmla="*/ 653 h 720"/>
                <a:gd name="T30" fmla="*/ 0 w 572"/>
                <a:gd name="T31" fmla="*/ 671 h 720"/>
                <a:gd name="T32" fmla="*/ 41 w 572"/>
                <a:gd name="T33" fmla="*/ 669 h 720"/>
                <a:gd name="T34" fmla="*/ 185 w 572"/>
                <a:gd name="T35" fmla="*/ 696 h 720"/>
                <a:gd name="T36" fmla="*/ 191 w 572"/>
                <a:gd name="T37" fmla="*/ 698 h 720"/>
                <a:gd name="T38" fmla="*/ 198 w 572"/>
                <a:gd name="T39" fmla="*/ 701 h 720"/>
                <a:gd name="T40" fmla="*/ 289 w 572"/>
                <a:gd name="T41" fmla="*/ 720 h 720"/>
                <a:gd name="T42" fmla="*/ 289 w 572"/>
                <a:gd name="T43" fmla="*/ 720 h 720"/>
                <a:gd name="T44" fmla="*/ 462 w 572"/>
                <a:gd name="T45" fmla="*/ 633 h 720"/>
                <a:gd name="T46" fmla="*/ 463 w 572"/>
                <a:gd name="T47" fmla="*/ 633 h 720"/>
                <a:gd name="T48" fmla="*/ 570 w 572"/>
                <a:gd name="T49" fmla="*/ 366 h 720"/>
                <a:gd name="T50" fmla="*/ 479 w 572"/>
                <a:gd name="T51" fmla="*/ 132 h 720"/>
                <a:gd name="T52" fmla="*/ 258 w 572"/>
                <a:gd name="T53" fmla="*/ 20 h 720"/>
                <a:gd name="T54" fmla="*/ 93 w 572"/>
                <a:gd name="T55"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2" h="720">
                  <a:moveTo>
                    <a:pt x="93" y="0"/>
                  </a:moveTo>
                  <a:cubicBezTo>
                    <a:pt x="85" y="0"/>
                    <a:pt x="78" y="0"/>
                    <a:pt x="71" y="0"/>
                  </a:cubicBezTo>
                  <a:cubicBezTo>
                    <a:pt x="48" y="2"/>
                    <a:pt x="24" y="4"/>
                    <a:pt x="0" y="8"/>
                  </a:cubicBezTo>
                  <a:cubicBezTo>
                    <a:pt x="0" y="27"/>
                    <a:pt x="0" y="27"/>
                    <a:pt x="0" y="27"/>
                  </a:cubicBezTo>
                  <a:cubicBezTo>
                    <a:pt x="24" y="23"/>
                    <a:pt x="48" y="20"/>
                    <a:pt x="72" y="19"/>
                  </a:cubicBezTo>
                  <a:cubicBezTo>
                    <a:pt x="78" y="18"/>
                    <a:pt x="84" y="18"/>
                    <a:pt x="92" y="18"/>
                  </a:cubicBezTo>
                  <a:cubicBezTo>
                    <a:pt x="175" y="18"/>
                    <a:pt x="358" y="40"/>
                    <a:pt x="466" y="145"/>
                  </a:cubicBezTo>
                  <a:cubicBezTo>
                    <a:pt x="525" y="202"/>
                    <a:pt x="554" y="276"/>
                    <a:pt x="552" y="365"/>
                  </a:cubicBezTo>
                  <a:cubicBezTo>
                    <a:pt x="549" y="480"/>
                    <a:pt x="495" y="562"/>
                    <a:pt x="448" y="621"/>
                  </a:cubicBezTo>
                  <a:cubicBezTo>
                    <a:pt x="391" y="685"/>
                    <a:pt x="335" y="702"/>
                    <a:pt x="289" y="702"/>
                  </a:cubicBezTo>
                  <a:cubicBezTo>
                    <a:pt x="252" y="702"/>
                    <a:pt x="222" y="690"/>
                    <a:pt x="205" y="684"/>
                  </a:cubicBezTo>
                  <a:cubicBezTo>
                    <a:pt x="202" y="683"/>
                    <a:pt x="199" y="682"/>
                    <a:pt x="197" y="681"/>
                  </a:cubicBezTo>
                  <a:cubicBezTo>
                    <a:pt x="196" y="680"/>
                    <a:pt x="194" y="680"/>
                    <a:pt x="192" y="679"/>
                  </a:cubicBezTo>
                  <a:cubicBezTo>
                    <a:pt x="166" y="670"/>
                    <a:pt x="111" y="650"/>
                    <a:pt x="41" y="650"/>
                  </a:cubicBezTo>
                  <a:cubicBezTo>
                    <a:pt x="28" y="650"/>
                    <a:pt x="14" y="651"/>
                    <a:pt x="0" y="653"/>
                  </a:cubicBezTo>
                  <a:cubicBezTo>
                    <a:pt x="0" y="671"/>
                    <a:pt x="0" y="671"/>
                    <a:pt x="0" y="671"/>
                  </a:cubicBezTo>
                  <a:cubicBezTo>
                    <a:pt x="14" y="669"/>
                    <a:pt x="28" y="669"/>
                    <a:pt x="41" y="669"/>
                  </a:cubicBezTo>
                  <a:cubicBezTo>
                    <a:pt x="108" y="669"/>
                    <a:pt x="161" y="688"/>
                    <a:pt x="185" y="696"/>
                  </a:cubicBezTo>
                  <a:cubicBezTo>
                    <a:pt x="188" y="697"/>
                    <a:pt x="189" y="698"/>
                    <a:pt x="191" y="698"/>
                  </a:cubicBezTo>
                  <a:cubicBezTo>
                    <a:pt x="193" y="699"/>
                    <a:pt x="195" y="700"/>
                    <a:pt x="198" y="701"/>
                  </a:cubicBezTo>
                  <a:cubicBezTo>
                    <a:pt x="215" y="707"/>
                    <a:pt x="248" y="720"/>
                    <a:pt x="289" y="720"/>
                  </a:cubicBezTo>
                  <a:cubicBezTo>
                    <a:pt x="289" y="720"/>
                    <a:pt x="289" y="720"/>
                    <a:pt x="289" y="720"/>
                  </a:cubicBezTo>
                  <a:cubicBezTo>
                    <a:pt x="339" y="720"/>
                    <a:pt x="401" y="702"/>
                    <a:pt x="462" y="633"/>
                  </a:cubicBezTo>
                  <a:cubicBezTo>
                    <a:pt x="463" y="633"/>
                    <a:pt x="463" y="633"/>
                    <a:pt x="463" y="633"/>
                  </a:cubicBezTo>
                  <a:cubicBezTo>
                    <a:pt x="511" y="571"/>
                    <a:pt x="567" y="486"/>
                    <a:pt x="570" y="366"/>
                  </a:cubicBezTo>
                  <a:cubicBezTo>
                    <a:pt x="572" y="271"/>
                    <a:pt x="542" y="193"/>
                    <a:pt x="479" y="132"/>
                  </a:cubicBezTo>
                  <a:cubicBezTo>
                    <a:pt x="426" y="80"/>
                    <a:pt x="351" y="43"/>
                    <a:pt x="258" y="20"/>
                  </a:cubicBezTo>
                  <a:cubicBezTo>
                    <a:pt x="195" y="5"/>
                    <a:pt x="135" y="0"/>
                    <a:pt x="9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20"/>
            <p:cNvSpPr>
              <a:spLocks/>
            </p:cNvSpPr>
            <p:nvPr/>
          </p:nvSpPr>
          <p:spPr bwMode="auto">
            <a:xfrm>
              <a:off x="625" y="932"/>
              <a:ext cx="1113" cy="1221"/>
            </a:xfrm>
            <a:custGeom>
              <a:avLst/>
              <a:gdLst>
                <a:gd name="T0" fmla="*/ 79 w 470"/>
                <a:gd name="T1" fmla="*/ 0 h 516"/>
                <a:gd name="T2" fmla="*/ 0 w 470"/>
                <a:gd name="T3" fmla="*/ 5 h 516"/>
                <a:gd name="T4" fmla="*/ 0 w 470"/>
                <a:gd name="T5" fmla="*/ 24 h 516"/>
                <a:gd name="T6" fmla="*/ 79 w 470"/>
                <a:gd name="T7" fmla="*/ 19 h 516"/>
                <a:gd name="T8" fmla="*/ 371 w 470"/>
                <a:gd name="T9" fmla="*/ 129 h 516"/>
                <a:gd name="T10" fmla="*/ 425 w 470"/>
                <a:gd name="T11" fmla="*/ 358 h 516"/>
                <a:gd name="T12" fmla="*/ 246 w 470"/>
                <a:gd name="T13" fmla="*/ 496 h 516"/>
                <a:gd name="T14" fmla="*/ 225 w 470"/>
                <a:gd name="T15" fmla="*/ 498 h 516"/>
                <a:gd name="T16" fmla="*/ 132 w 470"/>
                <a:gd name="T17" fmla="*/ 455 h 516"/>
                <a:gd name="T18" fmla="*/ 63 w 470"/>
                <a:gd name="T19" fmla="*/ 411 h 516"/>
                <a:gd name="T20" fmla="*/ 0 w 470"/>
                <a:gd name="T21" fmla="*/ 396 h 516"/>
                <a:gd name="T22" fmla="*/ 0 w 470"/>
                <a:gd name="T23" fmla="*/ 414 h 516"/>
                <a:gd name="T24" fmla="*/ 55 w 470"/>
                <a:gd name="T25" fmla="*/ 428 h 516"/>
                <a:gd name="T26" fmla="*/ 120 w 470"/>
                <a:gd name="T27" fmla="*/ 470 h 516"/>
                <a:gd name="T28" fmla="*/ 225 w 470"/>
                <a:gd name="T29" fmla="*/ 516 h 516"/>
                <a:gd name="T30" fmla="*/ 249 w 470"/>
                <a:gd name="T31" fmla="*/ 514 h 516"/>
                <a:gd name="T32" fmla="*/ 442 w 470"/>
                <a:gd name="T33" fmla="*/ 363 h 516"/>
                <a:gd name="T34" fmla="*/ 384 w 470"/>
                <a:gd name="T35" fmla="*/ 116 h 516"/>
                <a:gd name="T36" fmla="*/ 79 w 470"/>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0" h="516">
                  <a:moveTo>
                    <a:pt x="79" y="0"/>
                  </a:moveTo>
                  <a:cubicBezTo>
                    <a:pt x="54" y="0"/>
                    <a:pt x="27" y="2"/>
                    <a:pt x="0" y="5"/>
                  </a:cubicBezTo>
                  <a:cubicBezTo>
                    <a:pt x="0" y="24"/>
                    <a:pt x="0" y="24"/>
                    <a:pt x="0" y="24"/>
                  </a:cubicBezTo>
                  <a:cubicBezTo>
                    <a:pt x="27" y="20"/>
                    <a:pt x="54" y="19"/>
                    <a:pt x="79" y="19"/>
                  </a:cubicBezTo>
                  <a:cubicBezTo>
                    <a:pt x="200" y="19"/>
                    <a:pt x="298" y="56"/>
                    <a:pt x="371" y="129"/>
                  </a:cubicBezTo>
                  <a:cubicBezTo>
                    <a:pt x="429" y="188"/>
                    <a:pt x="451" y="280"/>
                    <a:pt x="425" y="358"/>
                  </a:cubicBezTo>
                  <a:cubicBezTo>
                    <a:pt x="400" y="433"/>
                    <a:pt x="337" y="482"/>
                    <a:pt x="246" y="496"/>
                  </a:cubicBezTo>
                  <a:cubicBezTo>
                    <a:pt x="238" y="497"/>
                    <a:pt x="231" y="498"/>
                    <a:pt x="225" y="498"/>
                  </a:cubicBezTo>
                  <a:cubicBezTo>
                    <a:pt x="186" y="498"/>
                    <a:pt x="161" y="479"/>
                    <a:pt x="132" y="455"/>
                  </a:cubicBezTo>
                  <a:cubicBezTo>
                    <a:pt x="112" y="440"/>
                    <a:pt x="91" y="423"/>
                    <a:pt x="63" y="411"/>
                  </a:cubicBezTo>
                  <a:cubicBezTo>
                    <a:pt x="42" y="402"/>
                    <a:pt x="21" y="397"/>
                    <a:pt x="0" y="396"/>
                  </a:cubicBezTo>
                  <a:cubicBezTo>
                    <a:pt x="0" y="414"/>
                    <a:pt x="0" y="414"/>
                    <a:pt x="0" y="414"/>
                  </a:cubicBezTo>
                  <a:cubicBezTo>
                    <a:pt x="19" y="415"/>
                    <a:pt x="37" y="420"/>
                    <a:pt x="55" y="428"/>
                  </a:cubicBezTo>
                  <a:cubicBezTo>
                    <a:pt x="81" y="439"/>
                    <a:pt x="101" y="455"/>
                    <a:pt x="120" y="470"/>
                  </a:cubicBezTo>
                  <a:cubicBezTo>
                    <a:pt x="150" y="493"/>
                    <a:pt x="179" y="516"/>
                    <a:pt x="225" y="516"/>
                  </a:cubicBezTo>
                  <a:cubicBezTo>
                    <a:pt x="232" y="516"/>
                    <a:pt x="240" y="515"/>
                    <a:pt x="249" y="514"/>
                  </a:cubicBezTo>
                  <a:cubicBezTo>
                    <a:pt x="347" y="499"/>
                    <a:pt x="415" y="445"/>
                    <a:pt x="442" y="363"/>
                  </a:cubicBezTo>
                  <a:cubicBezTo>
                    <a:pt x="470" y="279"/>
                    <a:pt x="447" y="180"/>
                    <a:pt x="384" y="116"/>
                  </a:cubicBezTo>
                  <a:cubicBezTo>
                    <a:pt x="308" y="39"/>
                    <a:pt x="206" y="0"/>
                    <a:pt x="7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21"/>
            <p:cNvSpPr>
              <a:spLocks/>
            </p:cNvSpPr>
            <p:nvPr/>
          </p:nvSpPr>
          <p:spPr bwMode="auto">
            <a:xfrm>
              <a:off x="625" y="1178"/>
              <a:ext cx="817" cy="750"/>
            </a:xfrm>
            <a:custGeom>
              <a:avLst/>
              <a:gdLst>
                <a:gd name="T0" fmla="*/ 75 w 345"/>
                <a:gd name="T1" fmla="*/ 0 h 317"/>
                <a:gd name="T2" fmla="*/ 39 w 345"/>
                <a:gd name="T3" fmla="*/ 2 h 317"/>
                <a:gd name="T4" fmla="*/ 0 w 345"/>
                <a:gd name="T5" fmla="*/ 8 h 317"/>
                <a:gd name="T6" fmla="*/ 0 w 345"/>
                <a:gd name="T7" fmla="*/ 26 h 317"/>
                <a:gd name="T8" fmla="*/ 41 w 345"/>
                <a:gd name="T9" fmla="*/ 20 h 317"/>
                <a:gd name="T10" fmla="*/ 75 w 345"/>
                <a:gd name="T11" fmla="*/ 18 h 317"/>
                <a:gd name="T12" fmla="*/ 278 w 345"/>
                <a:gd name="T13" fmla="*/ 103 h 317"/>
                <a:gd name="T14" fmla="*/ 314 w 345"/>
                <a:gd name="T15" fmla="*/ 238 h 317"/>
                <a:gd name="T16" fmla="*/ 265 w 345"/>
                <a:gd name="T17" fmla="*/ 294 h 317"/>
                <a:gd name="T18" fmla="*/ 241 w 345"/>
                <a:gd name="T19" fmla="*/ 299 h 317"/>
                <a:gd name="T20" fmla="*/ 157 w 345"/>
                <a:gd name="T21" fmla="*/ 214 h 317"/>
                <a:gd name="T22" fmla="*/ 135 w 345"/>
                <a:gd name="T23" fmla="*/ 175 h 317"/>
                <a:gd name="T24" fmla="*/ 0 w 345"/>
                <a:gd name="T25" fmla="*/ 99 h 317"/>
                <a:gd name="T26" fmla="*/ 0 w 345"/>
                <a:gd name="T27" fmla="*/ 99 h 317"/>
                <a:gd name="T28" fmla="*/ 0 w 345"/>
                <a:gd name="T29" fmla="*/ 117 h 317"/>
                <a:gd name="T30" fmla="*/ 120 w 345"/>
                <a:gd name="T31" fmla="*/ 185 h 317"/>
                <a:gd name="T32" fmla="*/ 141 w 345"/>
                <a:gd name="T33" fmla="*/ 222 h 317"/>
                <a:gd name="T34" fmla="*/ 241 w 345"/>
                <a:gd name="T35" fmla="*/ 317 h 317"/>
                <a:gd name="T36" fmla="*/ 270 w 345"/>
                <a:gd name="T37" fmla="*/ 312 h 317"/>
                <a:gd name="T38" fmla="*/ 332 w 345"/>
                <a:gd name="T39" fmla="*/ 242 h 317"/>
                <a:gd name="T40" fmla="*/ 291 w 345"/>
                <a:gd name="T41" fmla="*/ 91 h 317"/>
                <a:gd name="T42" fmla="*/ 75 w 345"/>
                <a:gd name="T43"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5" h="317">
                  <a:moveTo>
                    <a:pt x="75" y="0"/>
                  </a:moveTo>
                  <a:cubicBezTo>
                    <a:pt x="63" y="0"/>
                    <a:pt x="51" y="1"/>
                    <a:pt x="39" y="2"/>
                  </a:cubicBezTo>
                  <a:cubicBezTo>
                    <a:pt x="27" y="3"/>
                    <a:pt x="14" y="5"/>
                    <a:pt x="0" y="8"/>
                  </a:cubicBezTo>
                  <a:cubicBezTo>
                    <a:pt x="0" y="26"/>
                    <a:pt x="0" y="26"/>
                    <a:pt x="0" y="26"/>
                  </a:cubicBezTo>
                  <a:cubicBezTo>
                    <a:pt x="14" y="24"/>
                    <a:pt x="28" y="22"/>
                    <a:pt x="41" y="20"/>
                  </a:cubicBezTo>
                  <a:cubicBezTo>
                    <a:pt x="52" y="19"/>
                    <a:pt x="63" y="18"/>
                    <a:pt x="75" y="18"/>
                  </a:cubicBezTo>
                  <a:cubicBezTo>
                    <a:pt x="153" y="18"/>
                    <a:pt x="227" y="49"/>
                    <a:pt x="278" y="103"/>
                  </a:cubicBezTo>
                  <a:cubicBezTo>
                    <a:pt x="310" y="138"/>
                    <a:pt x="325" y="193"/>
                    <a:pt x="314" y="238"/>
                  </a:cubicBezTo>
                  <a:cubicBezTo>
                    <a:pt x="309" y="258"/>
                    <a:pt x="296" y="284"/>
                    <a:pt x="265" y="294"/>
                  </a:cubicBezTo>
                  <a:cubicBezTo>
                    <a:pt x="256" y="297"/>
                    <a:pt x="248" y="299"/>
                    <a:pt x="241" y="299"/>
                  </a:cubicBezTo>
                  <a:cubicBezTo>
                    <a:pt x="202" y="299"/>
                    <a:pt x="181" y="259"/>
                    <a:pt x="157" y="214"/>
                  </a:cubicBezTo>
                  <a:cubicBezTo>
                    <a:pt x="150" y="201"/>
                    <a:pt x="143" y="188"/>
                    <a:pt x="135" y="175"/>
                  </a:cubicBezTo>
                  <a:cubicBezTo>
                    <a:pt x="105" y="126"/>
                    <a:pt x="56" y="99"/>
                    <a:pt x="0" y="99"/>
                  </a:cubicBezTo>
                  <a:cubicBezTo>
                    <a:pt x="0" y="99"/>
                    <a:pt x="0" y="99"/>
                    <a:pt x="0" y="99"/>
                  </a:cubicBezTo>
                  <a:cubicBezTo>
                    <a:pt x="0" y="117"/>
                    <a:pt x="0" y="117"/>
                    <a:pt x="0" y="117"/>
                  </a:cubicBezTo>
                  <a:cubicBezTo>
                    <a:pt x="49" y="117"/>
                    <a:pt x="93" y="141"/>
                    <a:pt x="120" y="185"/>
                  </a:cubicBezTo>
                  <a:cubicBezTo>
                    <a:pt x="127" y="197"/>
                    <a:pt x="134" y="210"/>
                    <a:pt x="141" y="222"/>
                  </a:cubicBezTo>
                  <a:cubicBezTo>
                    <a:pt x="164" y="267"/>
                    <a:pt x="191" y="317"/>
                    <a:pt x="241" y="317"/>
                  </a:cubicBezTo>
                  <a:cubicBezTo>
                    <a:pt x="250" y="317"/>
                    <a:pt x="260" y="315"/>
                    <a:pt x="270" y="312"/>
                  </a:cubicBezTo>
                  <a:cubicBezTo>
                    <a:pt x="301" y="301"/>
                    <a:pt x="323" y="277"/>
                    <a:pt x="332" y="242"/>
                  </a:cubicBezTo>
                  <a:cubicBezTo>
                    <a:pt x="345" y="192"/>
                    <a:pt x="328" y="130"/>
                    <a:pt x="291" y="91"/>
                  </a:cubicBezTo>
                  <a:cubicBezTo>
                    <a:pt x="237" y="33"/>
                    <a:pt x="158" y="0"/>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27" name="Content Placeholder 26"/>
          <p:cNvSpPr>
            <a:spLocks noGrp="1"/>
          </p:cNvSpPr>
          <p:nvPr>
            <p:ph sz="quarter" idx="10"/>
          </p:nvPr>
        </p:nvSpPr>
        <p:spPr>
          <a:xfrm>
            <a:off x="2570164" y="407990"/>
            <a:ext cx="8986837" cy="47831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0148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1C4098"/>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srcRect l="47559" b="9768"/>
          <a:stretch/>
        </p:blipFill>
        <p:spPr>
          <a:xfrm>
            <a:off x="-12700" y="431800"/>
            <a:ext cx="1940664" cy="4294291"/>
          </a:xfrm>
          <a:prstGeom prst="rect">
            <a:avLst/>
          </a:prstGeom>
        </p:spPr>
      </p:pic>
      <p:pic>
        <p:nvPicPr>
          <p:cNvPr id="20" name="Picture 6"/>
          <p:cNvPicPr>
            <a:picLocks noChangeAspect="1" noChangeArrowheads="1"/>
          </p:cNvPicPr>
          <p:nvPr userDrawn="1"/>
        </p:nvPicPr>
        <p:blipFill>
          <a:blip r:embed="rId3" cstate="print"/>
          <a:srcRect/>
          <a:stretch>
            <a:fillRect/>
          </a:stretch>
        </p:blipFill>
        <p:spPr bwMode="auto">
          <a:xfrm>
            <a:off x="10331482" y="367418"/>
            <a:ext cx="1537204" cy="886505"/>
          </a:xfrm>
          <a:prstGeom prst="rect">
            <a:avLst/>
          </a:prstGeom>
          <a:noFill/>
          <a:ln w="9525">
            <a:noFill/>
            <a:miter lim="800000"/>
            <a:headEnd/>
            <a:tailEnd/>
          </a:ln>
          <a:effectLst/>
        </p:spPr>
      </p:pic>
      <p:pic>
        <p:nvPicPr>
          <p:cNvPr id="28" name="Picture 27">
            <a:hlinkClick r:id="rId4"/>
            <a:extLst>
              <a:ext uri="{FF2B5EF4-FFF2-40B4-BE49-F238E27FC236}">
                <a16:creationId xmlns:a16="http://schemas.microsoft.com/office/drawing/2014/main" id="{7D7DB6B1-264D-AD4D-9687-7994222FAB2C}"/>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2258124" y="3728245"/>
            <a:ext cx="7672821" cy="1357630"/>
          </a:xfrm>
          <a:prstGeom prst="rect">
            <a:avLst/>
          </a:prstGeom>
        </p:spPr>
      </p:pic>
      <p:pic>
        <p:nvPicPr>
          <p:cNvPr id="32" name="Picture 31">
            <a:extLst>
              <a:ext uri="{FF2B5EF4-FFF2-40B4-BE49-F238E27FC236}">
                <a16:creationId xmlns:a16="http://schemas.microsoft.com/office/drawing/2014/main" id="{F9CCD932-19CA-6645-8AE5-BC5A9F3B9390}"/>
              </a:ext>
            </a:extLst>
          </p:cNvPr>
          <p:cNvPicPr>
            <a:picLocks noChangeAspect="1"/>
          </p:cNvPicPr>
          <p:nvPr userDrawn="1"/>
        </p:nvPicPr>
        <p:blipFill>
          <a:blip r:embed="rId6"/>
          <a:stretch>
            <a:fillRect/>
          </a:stretch>
        </p:blipFill>
        <p:spPr>
          <a:xfrm>
            <a:off x="5171132" y="5522352"/>
            <a:ext cx="1849736" cy="767443"/>
          </a:xfrm>
          <a:prstGeom prst="rect">
            <a:avLst/>
          </a:prstGeom>
        </p:spPr>
      </p:pic>
    </p:spTree>
    <p:extLst>
      <p:ext uri="{BB962C8B-B14F-4D97-AF65-F5344CB8AC3E}">
        <p14:creationId xmlns:p14="http://schemas.microsoft.com/office/powerpoint/2010/main" val="2950814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C4098"/>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srcRect l="47559" b="9768"/>
          <a:stretch/>
        </p:blipFill>
        <p:spPr>
          <a:xfrm>
            <a:off x="-12700" y="431800"/>
            <a:ext cx="1940664" cy="4294291"/>
          </a:xfrm>
          <a:prstGeom prst="rect">
            <a:avLst/>
          </a:prstGeom>
        </p:spPr>
      </p:pic>
      <p:pic>
        <p:nvPicPr>
          <p:cNvPr id="20" name="Picture 6"/>
          <p:cNvPicPr>
            <a:picLocks noChangeAspect="1" noChangeArrowheads="1"/>
          </p:cNvPicPr>
          <p:nvPr userDrawn="1"/>
        </p:nvPicPr>
        <p:blipFill>
          <a:blip r:embed="rId3" cstate="print"/>
          <a:srcRect/>
          <a:stretch>
            <a:fillRect/>
          </a:stretch>
        </p:blipFill>
        <p:spPr bwMode="auto">
          <a:xfrm>
            <a:off x="10331482" y="367418"/>
            <a:ext cx="1537204" cy="886505"/>
          </a:xfrm>
          <a:prstGeom prst="rect">
            <a:avLst/>
          </a:prstGeom>
          <a:noFill/>
          <a:ln w="9525">
            <a:noFill/>
            <a:miter lim="800000"/>
            <a:headEnd/>
            <a:tailEnd/>
          </a:ln>
          <a:effectLst/>
        </p:spPr>
      </p:pic>
      <p:pic>
        <p:nvPicPr>
          <p:cNvPr id="28" name="Picture 27">
            <a:hlinkClick r:id="rId4"/>
            <a:extLst>
              <a:ext uri="{FF2B5EF4-FFF2-40B4-BE49-F238E27FC236}">
                <a16:creationId xmlns:a16="http://schemas.microsoft.com/office/drawing/2014/main" id="{7D7DB6B1-264D-AD4D-9687-7994222FAB2C}"/>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2258124" y="3728245"/>
            <a:ext cx="7672821" cy="1357630"/>
          </a:xfrm>
          <a:prstGeom prst="rect">
            <a:avLst/>
          </a:prstGeom>
        </p:spPr>
      </p:pic>
      <p:pic>
        <p:nvPicPr>
          <p:cNvPr id="32" name="Picture 31">
            <a:extLst>
              <a:ext uri="{FF2B5EF4-FFF2-40B4-BE49-F238E27FC236}">
                <a16:creationId xmlns:a16="http://schemas.microsoft.com/office/drawing/2014/main" id="{F9CCD932-19CA-6645-8AE5-BC5A9F3B9390}"/>
              </a:ext>
            </a:extLst>
          </p:cNvPr>
          <p:cNvPicPr>
            <a:picLocks noChangeAspect="1"/>
          </p:cNvPicPr>
          <p:nvPr userDrawn="1"/>
        </p:nvPicPr>
        <p:blipFill>
          <a:blip r:embed="rId6"/>
          <a:stretch>
            <a:fillRect/>
          </a:stretch>
        </p:blipFill>
        <p:spPr>
          <a:xfrm>
            <a:off x="5171132" y="5522352"/>
            <a:ext cx="1849736" cy="767443"/>
          </a:xfrm>
          <a:prstGeom prst="rect">
            <a:avLst/>
          </a:prstGeom>
        </p:spPr>
      </p:pic>
    </p:spTree>
    <p:extLst>
      <p:ext uri="{BB962C8B-B14F-4D97-AF65-F5344CB8AC3E}">
        <p14:creationId xmlns:p14="http://schemas.microsoft.com/office/powerpoint/2010/main" val="2099525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14463"/>
            <a:ext cx="10515600" cy="4249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607930" y="6417141"/>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
        <p:nvSpPr>
          <p:cNvPr id="21" name="Rounded Rectangle 20">
            <a:extLst>
              <a:ext uri="{FF2B5EF4-FFF2-40B4-BE49-F238E27FC236}">
                <a16:creationId xmlns:a16="http://schemas.microsoft.com/office/drawing/2014/main" id="{7EFE2749-295F-BD41-82E4-D7F71E61F195}"/>
              </a:ext>
            </a:extLst>
          </p:cNvPr>
          <p:cNvSpPr/>
          <p:nvPr userDrawn="1"/>
        </p:nvSpPr>
        <p:spPr>
          <a:xfrm>
            <a:off x="838200" y="273050"/>
            <a:ext cx="10515600" cy="920750"/>
          </a:xfrm>
          <a:prstGeom prst="roundRect">
            <a:avLst/>
          </a:prstGeom>
          <a:solidFill>
            <a:srgbClr val="FED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dirty="0">
              <a:solidFill>
                <a:srgbClr val="1C4098"/>
              </a:solidFill>
              <a:latin typeface="Arial" panose="020B0604020202020204" pitchFamily="34" charset="0"/>
              <a:cs typeface="Arial" panose="020B0604020202020204" pitchFamily="34" charset="0"/>
            </a:endParaRPr>
          </a:p>
        </p:txBody>
      </p:sp>
      <p:sp>
        <p:nvSpPr>
          <p:cNvPr id="23" name="Footer Placeholder 4">
            <a:extLst>
              <a:ext uri="{FF2B5EF4-FFF2-40B4-BE49-F238E27FC236}">
                <a16:creationId xmlns:a16="http://schemas.microsoft.com/office/drawing/2014/main" id="{ED43F54E-7F35-C642-BA06-64DF36C2C78B}"/>
              </a:ext>
            </a:extLst>
          </p:cNvPr>
          <p:cNvSpPr>
            <a:spLocks noGrp="1"/>
          </p:cNvSpPr>
          <p:nvPr>
            <p:ph type="ftr" sz="quarter" idx="3"/>
          </p:nvPr>
        </p:nvSpPr>
        <p:spPr>
          <a:xfrm>
            <a:off x="4387362" y="6366342"/>
            <a:ext cx="3417277" cy="365125"/>
          </a:xfrm>
          <a:prstGeom prst="rect">
            <a:avLst/>
          </a:prstGeom>
        </p:spPr>
        <p:txBody>
          <a:bodyPr vert="horz" lIns="91440" tIns="45720" rIns="91440" bIns="45720" rtlCol="0" anchor="ctr"/>
          <a:lstStyle>
            <a:lvl1pPr algn="ctr">
              <a:defRPr sz="2400" b="1" cap="none" spc="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r>
              <a:rPr lang="en-US" dirty="0"/>
              <a:t>#MakeAnImpact</a:t>
            </a:r>
          </a:p>
        </p:txBody>
      </p:sp>
    </p:spTree>
    <p:extLst>
      <p:ext uri="{BB962C8B-B14F-4D97-AF65-F5344CB8AC3E}">
        <p14:creationId xmlns:p14="http://schemas.microsoft.com/office/powerpoint/2010/main" val="903159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4"/>
          <p:cNvSpPr>
            <a:spLocks noGrp="1"/>
          </p:cNvSpPr>
          <p:nvPr>
            <p:ph type="ftr" sz="quarter" idx="3"/>
          </p:nvPr>
        </p:nvSpPr>
        <p:spPr>
          <a:xfrm>
            <a:off x="4387362" y="6417142"/>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9" name="Slide Number Placeholder 5"/>
          <p:cNvSpPr>
            <a:spLocks noGrp="1"/>
          </p:cNvSpPr>
          <p:nvPr>
            <p:ph type="sldNum" sz="quarter" idx="12"/>
          </p:nvPr>
        </p:nvSpPr>
        <p:spPr>
          <a:xfrm>
            <a:off x="11607930" y="6417141"/>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1527396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3"/>
          </p:nvPr>
        </p:nvSpPr>
        <p:spPr>
          <a:xfrm>
            <a:off x="4387362" y="6417142"/>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10" name="Slide Number Placeholder 5"/>
          <p:cNvSpPr>
            <a:spLocks noGrp="1"/>
          </p:cNvSpPr>
          <p:nvPr>
            <p:ph type="sldNum" sz="quarter" idx="12"/>
          </p:nvPr>
        </p:nvSpPr>
        <p:spPr>
          <a:xfrm>
            <a:off x="11607930" y="6417141"/>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1275718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13"/>
          </p:nvPr>
        </p:nvSpPr>
        <p:spPr>
          <a:xfrm>
            <a:off x="4387362" y="6417142"/>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12" name="Slide Number Placeholder 5"/>
          <p:cNvSpPr>
            <a:spLocks noGrp="1"/>
          </p:cNvSpPr>
          <p:nvPr>
            <p:ph type="sldNum" sz="quarter" idx="12"/>
          </p:nvPr>
        </p:nvSpPr>
        <p:spPr>
          <a:xfrm>
            <a:off x="11607930" y="6417141"/>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3646516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6"/>
            <a:ext cx="10515600" cy="4308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607931" y="6417143"/>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
        <p:nvSpPr>
          <p:cNvPr id="7" name="Footer Placeholder 4"/>
          <p:cNvSpPr>
            <a:spLocks noGrp="1"/>
          </p:cNvSpPr>
          <p:nvPr>
            <p:ph type="ftr" sz="quarter" idx="3"/>
          </p:nvPr>
        </p:nvSpPr>
        <p:spPr>
          <a:xfrm>
            <a:off x="4387363" y="6417144"/>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1987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4"/>
          <p:cNvSpPr>
            <a:spLocks noGrp="1"/>
          </p:cNvSpPr>
          <p:nvPr>
            <p:ph type="ftr" sz="quarter" idx="3"/>
          </p:nvPr>
        </p:nvSpPr>
        <p:spPr>
          <a:xfrm>
            <a:off x="4387362" y="6417142"/>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8" name="Slide Number Placeholder 5"/>
          <p:cNvSpPr>
            <a:spLocks noGrp="1"/>
          </p:cNvSpPr>
          <p:nvPr>
            <p:ph type="sldNum" sz="quarter" idx="12"/>
          </p:nvPr>
        </p:nvSpPr>
        <p:spPr>
          <a:xfrm>
            <a:off x="11607930" y="6417141"/>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3082288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4387362" y="6417142"/>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7" name="Slide Number Placeholder 5"/>
          <p:cNvSpPr>
            <a:spLocks noGrp="1"/>
          </p:cNvSpPr>
          <p:nvPr>
            <p:ph type="sldNum" sz="quarter" idx="12"/>
          </p:nvPr>
        </p:nvSpPr>
        <p:spPr>
          <a:xfrm>
            <a:off x="11607930" y="6417141"/>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3021550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p:cNvSpPr>
            <a:spLocks noGrp="1"/>
          </p:cNvSpPr>
          <p:nvPr>
            <p:ph type="ftr" sz="quarter" idx="3"/>
          </p:nvPr>
        </p:nvSpPr>
        <p:spPr>
          <a:xfrm>
            <a:off x="4387362" y="6417142"/>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10" name="Slide Number Placeholder 5"/>
          <p:cNvSpPr>
            <a:spLocks noGrp="1"/>
          </p:cNvSpPr>
          <p:nvPr>
            <p:ph type="sldNum" sz="quarter" idx="12"/>
          </p:nvPr>
        </p:nvSpPr>
        <p:spPr>
          <a:xfrm>
            <a:off x="11607930" y="6417141"/>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3519477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p:cNvSpPr>
            <a:spLocks noGrp="1"/>
          </p:cNvSpPr>
          <p:nvPr>
            <p:ph type="ftr" sz="quarter" idx="3"/>
          </p:nvPr>
        </p:nvSpPr>
        <p:spPr>
          <a:xfrm>
            <a:off x="4387362" y="6417142"/>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10" name="Slide Number Placeholder 5"/>
          <p:cNvSpPr>
            <a:spLocks noGrp="1"/>
          </p:cNvSpPr>
          <p:nvPr>
            <p:ph type="sldNum" sz="quarter" idx="12"/>
          </p:nvPr>
        </p:nvSpPr>
        <p:spPr>
          <a:xfrm>
            <a:off x="11607930" y="6417141"/>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2361063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283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4387362" y="6417142"/>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9" name="Slide Number Placeholder 5"/>
          <p:cNvSpPr>
            <a:spLocks noGrp="1"/>
          </p:cNvSpPr>
          <p:nvPr>
            <p:ph type="sldNum" sz="quarter" idx="12"/>
          </p:nvPr>
        </p:nvSpPr>
        <p:spPr>
          <a:xfrm>
            <a:off x="11607930" y="6417141"/>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1568860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4387362" y="6417142"/>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9" name="Slide Number Placeholder 5"/>
          <p:cNvSpPr>
            <a:spLocks noGrp="1"/>
          </p:cNvSpPr>
          <p:nvPr>
            <p:ph type="sldNum" sz="quarter" idx="12"/>
          </p:nvPr>
        </p:nvSpPr>
        <p:spPr>
          <a:xfrm>
            <a:off x="11607930" y="6417141"/>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2002185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oute">
    <p:spTree>
      <p:nvGrpSpPr>
        <p:cNvPr id="1" name=""/>
        <p:cNvGrpSpPr/>
        <p:nvPr/>
      </p:nvGrpSpPr>
      <p:grpSpPr>
        <a:xfrm>
          <a:off x="0" y="0"/>
          <a:ext cx="0" cy="0"/>
          <a:chOff x="0" y="0"/>
          <a:chExt cx="0" cy="0"/>
        </a:xfrm>
      </p:grpSpPr>
      <p:sp>
        <p:nvSpPr>
          <p:cNvPr id="5" name="Title 18"/>
          <p:cNvSpPr>
            <a:spLocks noGrp="1"/>
          </p:cNvSpPr>
          <p:nvPr>
            <p:ph type="title" hasCustomPrompt="1"/>
          </p:nvPr>
        </p:nvSpPr>
        <p:spPr>
          <a:xfrm>
            <a:off x="2636714" y="1340808"/>
            <a:ext cx="7980485" cy="3535991"/>
          </a:xfrm>
        </p:spPr>
        <p:txBody>
          <a:bodyPr/>
          <a:lstStyle>
            <a:lvl1pPr>
              <a:defRPr lang="en-US" sz="5400" kern="1200" dirty="0" smtClean="0">
                <a:solidFill>
                  <a:srgbClr val="060E9F"/>
                </a:solidFill>
                <a:latin typeface="Bauhaus 93" panose="04030905020B02020C02" pitchFamily="82" charset="0"/>
                <a:ea typeface="+mn-ea"/>
                <a:cs typeface="+mn-cs"/>
              </a:defRPr>
            </a:lvl1pPr>
          </a:lstStyle>
          <a:p>
            <a:r>
              <a:rPr lang="en-US" dirty="0"/>
              <a:t>Add </a:t>
            </a:r>
            <a:r>
              <a:rPr lang="en-US" dirty="0" err="1"/>
              <a:t>Qoute</a:t>
            </a:r>
            <a:endParaRPr lang="en-US" dirty="0"/>
          </a:p>
        </p:txBody>
      </p:sp>
      <p:sp>
        <p:nvSpPr>
          <p:cNvPr id="6" name="Footer Placeholder 4"/>
          <p:cNvSpPr>
            <a:spLocks noGrp="1"/>
          </p:cNvSpPr>
          <p:nvPr>
            <p:ph type="ftr" sz="quarter" idx="3"/>
          </p:nvPr>
        </p:nvSpPr>
        <p:spPr>
          <a:xfrm>
            <a:off x="4387362" y="6417142"/>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7" name="Slide Number Placeholder 5"/>
          <p:cNvSpPr>
            <a:spLocks noGrp="1"/>
          </p:cNvSpPr>
          <p:nvPr>
            <p:ph type="sldNum" sz="quarter" idx="12"/>
          </p:nvPr>
        </p:nvSpPr>
        <p:spPr>
          <a:xfrm>
            <a:off x="11607930" y="6417141"/>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3498509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ue">
    <p:bg>
      <p:bgPr>
        <a:solidFill>
          <a:srgbClr val="060E9F"/>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9353554" y="5523417"/>
            <a:ext cx="2503782" cy="1038803"/>
          </a:xfrm>
          <a:prstGeom prst="rect">
            <a:avLst/>
          </a:prstGeom>
        </p:spPr>
      </p:pic>
      <p:grpSp>
        <p:nvGrpSpPr>
          <p:cNvPr id="17" name="Group 14"/>
          <p:cNvGrpSpPr>
            <a:grpSpLocks noChangeAspect="1"/>
          </p:cNvGrpSpPr>
          <p:nvPr userDrawn="1"/>
        </p:nvGrpSpPr>
        <p:grpSpPr bwMode="auto">
          <a:xfrm>
            <a:off x="-2345700" y="251279"/>
            <a:ext cx="4916488" cy="6323013"/>
            <a:chOff x="-852" y="442"/>
            <a:chExt cx="3097" cy="3983"/>
          </a:xfrm>
        </p:grpSpPr>
        <p:sp>
          <p:nvSpPr>
            <p:cNvPr id="18" name="AutoShape 13"/>
            <p:cNvSpPr>
              <a:spLocks noChangeAspect="1" noChangeArrowheads="1" noTextEdit="1"/>
            </p:cNvSpPr>
            <p:nvPr/>
          </p:nvSpPr>
          <p:spPr bwMode="auto">
            <a:xfrm>
              <a:off x="-852" y="442"/>
              <a:ext cx="3097" cy="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p:nvSpPr>
          <p:spPr bwMode="auto">
            <a:xfrm>
              <a:off x="625" y="3675"/>
              <a:ext cx="531" cy="296"/>
            </a:xfrm>
            <a:custGeom>
              <a:avLst/>
              <a:gdLst>
                <a:gd name="T0" fmla="*/ 214 w 224"/>
                <a:gd name="T1" fmla="*/ 0 h 125"/>
                <a:gd name="T2" fmla="*/ 210 w 224"/>
                <a:gd name="T3" fmla="*/ 1 h 125"/>
                <a:gd name="T4" fmla="*/ 0 w 224"/>
                <a:gd name="T5" fmla="*/ 104 h 125"/>
                <a:gd name="T6" fmla="*/ 0 w 224"/>
                <a:gd name="T7" fmla="*/ 125 h 125"/>
                <a:gd name="T8" fmla="*/ 218 w 224"/>
                <a:gd name="T9" fmla="*/ 18 h 125"/>
                <a:gd name="T10" fmla="*/ 222 w 224"/>
                <a:gd name="T11" fmla="*/ 6 h 125"/>
                <a:gd name="T12" fmla="*/ 214 w 224"/>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224" h="125">
                  <a:moveTo>
                    <a:pt x="214" y="0"/>
                  </a:moveTo>
                  <a:cubicBezTo>
                    <a:pt x="213" y="0"/>
                    <a:pt x="212" y="0"/>
                    <a:pt x="210" y="1"/>
                  </a:cubicBezTo>
                  <a:cubicBezTo>
                    <a:pt x="124" y="37"/>
                    <a:pt x="53" y="74"/>
                    <a:pt x="0" y="104"/>
                  </a:cubicBezTo>
                  <a:cubicBezTo>
                    <a:pt x="0" y="125"/>
                    <a:pt x="0" y="125"/>
                    <a:pt x="0" y="125"/>
                  </a:cubicBezTo>
                  <a:cubicBezTo>
                    <a:pt x="54" y="94"/>
                    <a:pt x="127" y="56"/>
                    <a:pt x="218" y="18"/>
                  </a:cubicBezTo>
                  <a:cubicBezTo>
                    <a:pt x="222" y="16"/>
                    <a:pt x="224" y="10"/>
                    <a:pt x="222" y="6"/>
                  </a:cubicBezTo>
                  <a:cubicBezTo>
                    <a:pt x="221" y="2"/>
                    <a:pt x="218" y="0"/>
                    <a:pt x="2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p:nvSpPr>
          <p:spPr bwMode="auto">
            <a:xfrm>
              <a:off x="625" y="3154"/>
              <a:ext cx="1030" cy="400"/>
            </a:xfrm>
            <a:custGeom>
              <a:avLst/>
              <a:gdLst>
                <a:gd name="T0" fmla="*/ 424 w 435"/>
                <a:gd name="T1" fmla="*/ 0 h 169"/>
                <a:gd name="T2" fmla="*/ 420 w 435"/>
                <a:gd name="T3" fmla="*/ 1 h 169"/>
                <a:gd name="T4" fmla="*/ 178 w 435"/>
                <a:gd name="T5" fmla="*/ 91 h 169"/>
                <a:gd name="T6" fmla="*/ 173 w 435"/>
                <a:gd name="T7" fmla="*/ 93 h 169"/>
                <a:gd name="T8" fmla="*/ 0 w 435"/>
                <a:gd name="T9" fmla="*/ 149 h 169"/>
                <a:gd name="T10" fmla="*/ 0 w 435"/>
                <a:gd name="T11" fmla="*/ 169 h 169"/>
                <a:gd name="T12" fmla="*/ 178 w 435"/>
                <a:gd name="T13" fmla="*/ 110 h 169"/>
                <a:gd name="T14" fmla="*/ 183 w 435"/>
                <a:gd name="T15" fmla="*/ 109 h 169"/>
                <a:gd name="T16" fmla="*/ 428 w 435"/>
                <a:gd name="T17" fmla="*/ 18 h 169"/>
                <a:gd name="T18" fmla="*/ 433 w 435"/>
                <a:gd name="T19" fmla="*/ 5 h 169"/>
                <a:gd name="T20" fmla="*/ 424 w 435"/>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69">
                  <a:moveTo>
                    <a:pt x="424" y="0"/>
                  </a:moveTo>
                  <a:cubicBezTo>
                    <a:pt x="423" y="0"/>
                    <a:pt x="422" y="0"/>
                    <a:pt x="420" y="1"/>
                  </a:cubicBezTo>
                  <a:cubicBezTo>
                    <a:pt x="419" y="1"/>
                    <a:pt x="272" y="66"/>
                    <a:pt x="178" y="91"/>
                  </a:cubicBezTo>
                  <a:cubicBezTo>
                    <a:pt x="173" y="93"/>
                    <a:pt x="173" y="93"/>
                    <a:pt x="173" y="93"/>
                  </a:cubicBezTo>
                  <a:cubicBezTo>
                    <a:pt x="118" y="107"/>
                    <a:pt x="60" y="123"/>
                    <a:pt x="0" y="149"/>
                  </a:cubicBezTo>
                  <a:cubicBezTo>
                    <a:pt x="0" y="169"/>
                    <a:pt x="0" y="169"/>
                    <a:pt x="0" y="169"/>
                  </a:cubicBezTo>
                  <a:cubicBezTo>
                    <a:pt x="60" y="142"/>
                    <a:pt x="119" y="126"/>
                    <a:pt x="178" y="110"/>
                  </a:cubicBezTo>
                  <a:cubicBezTo>
                    <a:pt x="183" y="109"/>
                    <a:pt x="183" y="109"/>
                    <a:pt x="183" y="109"/>
                  </a:cubicBezTo>
                  <a:cubicBezTo>
                    <a:pt x="279" y="83"/>
                    <a:pt x="426" y="18"/>
                    <a:pt x="428" y="18"/>
                  </a:cubicBezTo>
                  <a:cubicBezTo>
                    <a:pt x="432" y="15"/>
                    <a:pt x="435" y="10"/>
                    <a:pt x="433" y="5"/>
                  </a:cubicBezTo>
                  <a:cubicBezTo>
                    <a:pt x="431" y="2"/>
                    <a:pt x="428" y="0"/>
                    <a:pt x="42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p:nvSpPr>
          <p:spPr bwMode="auto">
            <a:xfrm>
              <a:off x="625" y="2444"/>
              <a:ext cx="1407" cy="668"/>
            </a:xfrm>
            <a:custGeom>
              <a:avLst/>
              <a:gdLst>
                <a:gd name="T0" fmla="*/ 583 w 594"/>
                <a:gd name="T1" fmla="*/ 0 h 282"/>
                <a:gd name="T2" fmla="*/ 575 w 594"/>
                <a:gd name="T3" fmla="*/ 6 h 282"/>
                <a:gd name="T4" fmla="*/ 412 w 594"/>
                <a:gd name="T5" fmla="*/ 175 h 282"/>
                <a:gd name="T6" fmla="*/ 105 w 594"/>
                <a:gd name="T7" fmla="*/ 245 h 282"/>
                <a:gd name="T8" fmla="*/ 66 w 594"/>
                <a:gd name="T9" fmla="*/ 250 h 282"/>
                <a:gd name="T10" fmla="*/ 0 w 594"/>
                <a:gd name="T11" fmla="*/ 263 h 282"/>
                <a:gd name="T12" fmla="*/ 0 w 594"/>
                <a:gd name="T13" fmla="*/ 282 h 282"/>
                <a:gd name="T14" fmla="*/ 68 w 594"/>
                <a:gd name="T15" fmla="*/ 268 h 282"/>
                <a:gd name="T16" fmla="*/ 108 w 594"/>
                <a:gd name="T17" fmla="*/ 263 h 282"/>
                <a:gd name="T18" fmla="*/ 421 w 594"/>
                <a:gd name="T19" fmla="*/ 191 h 282"/>
                <a:gd name="T20" fmla="*/ 591 w 594"/>
                <a:gd name="T21" fmla="*/ 13 h 282"/>
                <a:gd name="T22" fmla="*/ 587 w 594"/>
                <a:gd name="T23" fmla="*/ 1 h 282"/>
                <a:gd name="T24" fmla="*/ 583 w 594"/>
                <a:gd name="T25"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282">
                  <a:moveTo>
                    <a:pt x="583" y="0"/>
                  </a:moveTo>
                  <a:cubicBezTo>
                    <a:pt x="580" y="0"/>
                    <a:pt x="576" y="2"/>
                    <a:pt x="575" y="6"/>
                  </a:cubicBezTo>
                  <a:cubicBezTo>
                    <a:pt x="557" y="45"/>
                    <a:pt x="502" y="124"/>
                    <a:pt x="412" y="175"/>
                  </a:cubicBezTo>
                  <a:cubicBezTo>
                    <a:pt x="335" y="219"/>
                    <a:pt x="208" y="233"/>
                    <a:pt x="105" y="245"/>
                  </a:cubicBezTo>
                  <a:cubicBezTo>
                    <a:pt x="92" y="247"/>
                    <a:pt x="79" y="248"/>
                    <a:pt x="66" y="250"/>
                  </a:cubicBezTo>
                  <a:cubicBezTo>
                    <a:pt x="44" y="252"/>
                    <a:pt x="22" y="257"/>
                    <a:pt x="0" y="263"/>
                  </a:cubicBezTo>
                  <a:cubicBezTo>
                    <a:pt x="0" y="282"/>
                    <a:pt x="0" y="282"/>
                    <a:pt x="0" y="282"/>
                  </a:cubicBezTo>
                  <a:cubicBezTo>
                    <a:pt x="22" y="275"/>
                    <a:pt x="45" y="271"/>
                    <a:pt x="68" y="268"/>
                  </a:cubicBezTo>
                  <a:cubicBezTo>
                    <a:pt x="81" y="266"/>
                    <a:pt x="94" y="265"/>
                    <a:pt x="108" y="263"/>
                  </a:cubicBezTo>
                  <a:cubicBezTo>
                    <a:pt x="211" y="251"/>
                    <a:pt x="340" y="236"/>
                    <a:pt x="421" y="191"/>
                  </a:cubicBezTo>
                  <a:cubicBezTo>
                    <a:pt x="509" y="141"/>
                    <a:pt x="568" y="64"/>
                    <a:pt x="591" y="13"/>
                  </a:cubicBezTo>
                  <a:cubicBezTo>
                    <a:pt x="594" y="9"/>
                    <a:pt x="592" y="3"/>
                    <a:pt x="587" y="1"/>
                  </a:cubicBezTo>
                  <a:cubicBezTo>
                    <a:pt x="586" y="1"/>
                    <a:pt x="584" y="0"/>
                    <a:pt x="58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p:nvSpPr>
          <p:spPr bwMode="auto">
            <a:xfrm>
              <a:off x="625" y="541"/>
              <a:ext cx="1620" cy="2187"/>
            </a:xfrm>
            <a:custGeom>
              <a:avLst/>
              <a:gdLst>
                <a:gd name="T0" fmla="*/ 162 w 684"/>
                <a:gd name="T1" fmla="*/ 0 h 924"/>
                <a:gd name="T2" fmla="*/ 28 w 684"/>
                <a:gd name="T3" fmla="*/ 11 h 924"/>
                <a:gd name="T4" fmla="*/ 21 w 684"/>
                <a:gd name="T5" fmla="*/ 21 h 924"/>
                <a:gd name="T6" fmla="*/ 30 w 684"/>
                <a:gd name="T7" fmla="*/ 29 h 924"/>
                <a:gd name="T8" fmla="*/ 31 w 684"/>
                <a:gd name="T9" fmla="*/ 29 h 924"/>
                <a:gd name="T10" fmla="*/ 163 w 684"/>
                <a:gd name="T11" fmla="*/ 18 h 924"/>
                <a:gd name="T12" fmla="*/ 485 w 684"/>
                <a:gd name="T13" fmla="*/ 120 h 924"/>
                <a:gd name="T14" fmla="*/ 627 w 684"/>
                <a:gd name="T15" fmla="*/ 318 h 924"/>
                <a:gd name="T16" fmla="*/ 572 w 684"/>
                <a:gd name="T17" fmla="*/ 683 h 924"/>
                <a:gd name="T18" fmla="*/ 268 w 684"/>
                <a:gd name="T19" fmla="*/ 897 h 924"/>
                <a:gd name="T20" fmla="*/ 238 w 684"/>
                <a:gd name="T21" fmla="*/ 898 h 924"/>
                <a:gd name="T22" fmla="*/ 178 w 684"/>
                <a:gd name="T23" fmla="*/ 895 h 924"/>
                <a:gd name="T24" fmla="*/ 107 w 684"/>
                <a:gd name="T25" fmla="*/ 893 h 924"/>
                <a:gd name="T26" fmla="*/ 0 w 684"/>
                <a:gd name="T27" fmla="*/ 905 h 924"/>
                <a:gd name="T28" fmla="*/ 0 w 684"/>
                <a:gd name="T29" fmla="*/ 924 h 924"/>
                <a:gd name="T30" fmla="*/ 108 w 684"/>
                <a:gd name="T31" fmla="*/ 911 h 924"/>
                <a:gd name="T32" fmla="*/ 177 w 684"/>
                <a:gd name="T33" fmla="*/ 914 h 924"/>
                <a:gd name="T34" fmla="*/ 238 w 684"/>
                <a:gd name="T35" fmla="*/ 916 h 924"/>
                <a:gd name="T36" fmla="*/ 270 w 684"/>
                <a:gd name="T37" fmla="*/ 915 h 924"/>
                <a:gd name="T38" fmla="*/ 587 w 684"/>
                <a:gd name="T39" fmla="*/ 693 h 924"/>
                <a:gd name="T40" fmla="*/ 645 w 684"/>
                <a:gd name="T41" fmla="*/ 313 h 924"/>
                <a:gd name="T42" fmla="*/ 496 w 684"/>
                <a:gd name="T43" fmla="*/ 105 h 924"/>
                <a:gd name="T44" fmla="*/ 310 w 684"/>
                <a:gd name="T45" fmla="*/ 16 h 924"/>
                <a:gd name="T46" fmla="*/ 162 w 684"/>
                <a:gd name="T47" fmla="*/ 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4" h="924">
                  <a:moveTo>
                    <a:pt x="162" y="0"/>
                  </a:moveTo>
                  <a:cubicBezTo>
                    <a:pt x="119" y="0"/>
                    <a:pt x="75" y="3"/>
                    <a:pt x="28" y="11"/>
                  </a:cubicBezTo>
                  <a:cubicBezTo>
                    <a:pt x="23" y="12"/>
                    <a:pt x="20" y="16"/>
                    <a:pt x="21" y="21"/>
                  </a:cubicBezTo>
                  <a:cubicBezTo>
                    <a:pt x="21" y="26"/>
                    <a:pt x="25" y="29"/>
                    <a:pt x="30" y="29"/>
                  </a:cubicBezTo>
                  <a:cubicBezTo>
                    <a:pt x="30" y="29"/>
                    <a:pt x="31" y="29"/>
                    <a:pt x="31" y="29"/>
                  </a:cubicBezTo>
                  <a:cubicBezTo>
                    <a:pt x="77" y="22"/>
                    <a:pt x="121" y="18"/>
                    <a:pt x="163" y="18"/>
                  </a:cubicBezTo>
                  <a:cubicBezTo>
                    <a:pt x="290" y="18"/>
                    <a:pt x="398" y="52"/>
                    <a:pt x="485" y="120"/>
                  </a:cubicBezTo>
                  <a:cubicBezTo>
                    <a:pt x="572" y="188"/>
                    <a:pt x="615" y="277"/>
                    <a:pt x="627" y="318"/>
                  </a:cubicBezTo>
                  <a:cubicBezTo>
                    <a:pt x="670" y="472"/>
                    <a:pt x="610" y="624"/>
                    <a:pt x="572" y="683"/>
                  </a:cubicBezTo>
                  <a:cubicBezTo>
                    <a:pt x="490" y="809"/>
                    <a:pt x="380" y="887"/>
                    <a:pt x="268" y="897"/>
                  </a:cubicBezTo>
                  <a:cubicBezTo>
                    <a:pt x="258" y="897"/>
                    <a:pt x="249" y="898"/>
                    <a:pt x="238" y="898"/>
                  </a:cubicBezTo>
                  <a:cubicBezTo>
                    <a:pt x="219" y="898"/>
                    <a:pt x="199" y="897"/>
                    <a:pt x="178" y="895"/>
                  </a:cubicBezTo>
                  <a:cubicBezTo>
                    <a:pt x="155" y="894"/>
                    <a:pt x="132" y="893"/>
                    <a:pt x="107" y="893"/>
                  </a:cubicBezTo>
                  <a:cubicBezTo>
                    <a:pt x="73" y="893"/>
                    <a:pt x="37" y="895"/>
                    <a:pt x="0" y="905"/>
                  </a:cubicBezTo>
                  <a:cubicBezTo>
                    <a:pt x="0" y="924"/>
                    <a:pt x="0" y="924"/>
                    <a:pt x="0" y="924"/>
                  </a:cubicBezTo>
                  <a:cubicBezTo>
                    <a:pt x="37" y="914"/>
                    <a:pt x="74" y="911"/>
                    <a:pt x="108" y="911"/>
                  </a:cubicBezTo>
                  <a:cubicBezTo>
                    <a:pt x="132" y="911"/>
                    <a:pt x="155" y="912"/>
                    <a:pt x="177" y="914"/>
                  </a:cubicBezTo>
                  <a:cubicBezTo>
                    <a:pt x="198" y="915"/>
                    <a:pt x="219" y="916"/>
                    <a:pt x="238" y="916"/>
                  </a:cubicBezTo>
                  <a:cubicBezTo>
                    <a:pt x="249" y="916"/>
                    <a:pt x="259" y="916"/>
                    <a:pt x="270" y="915"/>
                  </a:cubicBezTo>
                  <a:cubicBezTo>
                    <a:pt x="387" y="905"/>
                    <a:pt x="502" y="824"/>
                    <a:pt x="587" y="693"/>
                  </a:cubicBezTo>
                  <a:cubicBezTo>
                    <a:pt x="642" y="608"/>
                    <a:pt x="684" y="452"/>
                    <a:pt x="645" y="313"/>
                  </a:cubicBezTo>
                  <a:cubicBezTo>
                    <a:pt x="641" y="301"/>
                    <a:pt x="609" y="193"/>
                    <a:pt x="496" y="105"/>
                  </a:cubicBezTo>
                  <a:cubicBezTo>
                    <a:pt x="443" y="63"/>
                    <a:pt x="380" y="33"/>
                    <a:pt x="310" y="16"/>
                  </a:cubicBezTo>
                  <a:cubicBezTo>
                    <a:pt x="264" y="5"/>
                    <a:pt x="214" y="0"/>
                    <a:pt x="16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p:nvSpPr>
          <p:spPr bwMode="auto">
            <a:xfrm>
              <a:off x="625" y="719"/>
              <a:ext cx="1355" cy="1704"/>
            </a:xfrm>
            <a:custGeom>
              <a:avLst/>
              <a:gdLst>
                <a:gd name="T0" fmla="*/ 93 w 572"/>
                <a:gd name="T1" fmla="*/ 0 h 720"/>
                <a:gd name="T2" fmla="*/ 71 w 572"/>
                <a:gd name="T3" fmla="*/ 0 h 720"/>
                <a:gd name="T4" fmla="*/ 0 w 572"/>
                <a:gd name="T5" fmla="*/ 8 h 720"/>
                <a:gd name="T6" fmla="*/ 0 w 572"/>
                <a:gd name="T7" fmla="*/ 27 h 720"/>
                <a:gd name="T8" fmla="*/ 72 w 572"/>
                <a:gd name="T9" fmla="*/ 19 h 720"/>
                <a:gd name="T10" fmla="*/ 92 w 572"/>
                <a:gd name="T11" fmla="*/ 18 h 720"/>
                <a:gd name="T12" fmla="*/ 466 w 572"/>
                <a:gd name="T13" fmla="*/ 145 h 720"/>
                <a:gd name="T14" fmla="*/ 552 w 572"/>
                <a:gd name="T15" fmla="*/ 365 h 720"/>
                <a:gd name="T16" fmla="*/ 448 w 572"/>
                <a:gd name="T17" fmla="*/ 621 h 720"/>
                <a:gd name="T18" fmla="*/ 289 w 572"/>
                <a:gd name="T19" fmla="*/ 702 h 720"/>
                <a:gd name="T20" fmla="*/ 205 w 572"/>
                <a:gd name="T21" fmla="*/ 684 h 720"/>
                <a:gd name="T22" fmla="*/ 197 w 572"/>
                <a:gd name="T23" fmla="*/ 681 h 720"/>
                <a:gd name="T24" fmla="*/ 192 w 572"/>
                <a:gd name="T25" fmla="*/ 679 h 720"/>
                <a:gd name="T26" fmla="*/ 41 w 572"/>
                <a:gd name="T27" fmla="*/ 650 h 720"/>
                <a:gd name="T28" fmla="*/ 0 w 572"/>
                <a:gd name="T29" fmla="*/ 653 h 720"/>
                <a:gd name="T30" fmla="*/ 0 w 572"/>
                <a:gd name="T31" fmla="*/ 671 h 720"/>
                <a:gd name="T32" fmla="*/ 41 w 572"/>
                <a:gd name="T33" fmla="*/ 669 h 720"/>
                <a:gd name="T34" fmla="*/ 185 w 572"/>
                <a:gd name="T35" fmla="*/ 696 h 720"/>
                <a:gd name="T36" fmla="*/ 191 w 572"/>
                <a:gd name="T37" fmla="*/ 698 h 720"/>
                <a:gd name="T38" fmla="*/ 198 w 572"/>
                <a:gd name="T39" fmla="*/ 701 h 720"/>
                <a:gd name="T40" fmla="*/ 289 w 572"/>
                <a:gd name="T41" fmla="*/ 720 h 720"/>
                <a:gd name="T42" fmla="*/ 289 w 572"/>
                <a:gd name="T43" fmla="*/ 720 h 720"/>
                <a:gd name="T44" fmla="*/ 462 w 572"/>
                <a:gd name="T45" fmla="*/ 633 h 720"/>
                <a:gd name="T46" fmla="*/ 463 w 572"/>
                <a:gd name="T47" fmla="*/ 633 h 720"/>
                <a:gd name="T48" fmla="*/ 570 w 572"/>
                <a:gd name="T49" fmla="*/ 366 h 720"/>
                <a:gd name="T50" fmla="*/ 479 w 572"/>
                <a:gd name="T51" fmla="*/ 132 h 720"/>
                <a:gd name="T52" fmla="*/ 258 w 572"/>
                <a:gd name="T53" fmla="*/ 20 h 720"/>
                <a:gd name="T54" fmla="*/ 93 w 572"/>
                <a:gd name="T55"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2" h="720">
                  <a:moveTo>
                    <a:pt x="93" y="0"/>
                  </a:moveTo>
                  <a:cubicBezTo>
                    <a:pt x="85" y="0"/>
                    <a:pt x="78" y="0"/>
                    <a:pt x="71" y="0"/>
                  </a:cubicBezTo>
                  <a:cubicBezTo>
                    <a:pt x="48" y="2"/>
                    <a:pt x="24" y="4"/>
                    <a:pt x="0" y="8"/>
                  </a:cubicBezTo>
                  <a:cubicBezTo>
                    <a:pt x="0" y="27"/>
                    <a:pt x="0" y="27"/>
                    <a:pt x="0" y="27"/>
                  </a:cubicBezTo>
                  <a:cubicBezTo>
                    <a:pt x="24" y="23"/>
                    <a:pt x="48" y="20"/>
                    <a:pt x="72" y="19"/>
                  </a:cubicBezTo>
                  <a:cubicBezTo>
                    <a:pt x="78" y="18"/>
                    <a:pt x="84" y="18"/>
                    <a:pt x="92" y="18"/>
                  </a:cubicBezTo>
                  <a:cubicBezTo>
                    <a:pt x="175" y="18"/>
                    <a:pt x="358" y="40"/>
                    <a:pt x="466" y="145"/>
                  </a:cubicBezTo>
                  <a:cubicBezTo>
                    <a:pt x="525" y="202"/>
                    <a:pt x="554" y="276"/>
                    <a:pt x="552" y="365"/>
                  </a:cubicBezTo>
                  <a:cubicBezTo>
                    <a:pt x="549" y="480"/>
                    <a:pt x="495" y="562"/>
                    <a:pt x="448" y="621"/>
                  </a:cubicBezTo>
                  <a:cubicBezTo>
                    <a:pt x="391" y="685"/>
                    <a:pt x="335" y="702"/>
                    <a:pt x="289" y="702"/>
                  </a:cubicBezTo>
                  <a:cubicBezTo>
                    <a:pt x="252" y="702"/>
                    <a:pt x="222" y="690"/>
                    <a:pt x="205" y="684"/>
                  </a:cubicBezTo>
                  <a:cubicBezTo>
                    <a:pt x="202" y="683"/>
                    <a:pt x="199" y="682"/>
                    <a:pt x="197" y="681"/>
                  </a:cubicBezTo>
                  <a:cubicBezTo>
                    <a:pt x="196" y="680"/>
                    <a:pt x="194" y="680"/>
                    <a:pt x="192" y="679"/>
                  </a:cubicBezTo>
                  <a:cubicBezTo>
                    <a:pt x="166" y="670"/>
                    <a:pt x="111" y="650"/>
                    <a:pt x="41" y="650"/>
                  </a:cubicBezTo>
                  <a:cubicBezTo>
                    <a:pt x="28" y="650"/>
                    <a:pt x="14" y="651"/>
                    <a:pt x="0" y="653"/>
                  </a:cubicBezTo>
                  <a:cubicBezTo>
                    <a:pt x="0" y="671"/>
                    <a:pt x="0" y="671"/>
                    <a:pt x="0" y="671"/>
                  </a:cubicBezTo>
                  <a:cubicBezTo>
                    <a:pt x="14" y="669"/>
                    <a:pt x="28" y="669"/>
                    <a:pt x="41" y="669"/>
                  </a:cubicBezTo>
                  <a:cubicBezTo>
                    <a:pt x="108" y="669"/>
                    <a:pt x="161" y="688"/>
                    <a:pt x="185" y="696"/>
                  </a:cubicBezTo>
                  <a:cubicBezTo>
                    <a:pt x="188" y="697"/>
                    <a:pt x="189" y="698"/>
                    <a:pt x="191" y="698"/>
                  </a:cubicBezTo>
                  <a:cubicBezTo>
                    <a:pt x="193" y="699"/>
                    <a:pt x="195" y="700"/>
                    <a:pt x="198" y="701"/>
                  </a:cubicBezTo>
                  <a:cubicBezTo>
                    <a:pt x="215" y="707"/>
                    <a:pt x="248" y="720"/>
                    <a:pt x="289" y="720"/>
                  </a:cubicBezTo>
                  <a:cubicBezTo>
                    <a:pt x="289" y="720"/>
                    <a:pt x="289" y="720"/>
                    <a:pt x="289" y="720"/>
                  </a:cubicBezTo>
                  <a:cubicBezTo>
                    <a:pt x="339" y="720"/>
                    <a:pt x="401" y="702"/>
                    <a:pt x="462" y="633"/>
                  </a:cubicBezTo>
                  <a:cubicBezTo>
                    <a:pt x="463" y="633"/>
                    <a:pt x="463" y="633"/>
                    <a:pt x="463" y="633"/>
                  </a:cubicBezTo>
                  <a:cubicBezTo>
                    <a:pt x="511" y="571"/>
                    <a:pt x="567" y="486"/>
                    <a:pt x="570" y="366"/>
                  </a:cubicBezTo>
                  <a:cubicBezTo>
                    <a:pt x="572" y="271"/>
                    <a:pt x="542" y="193"/>
                    <a:pt x="479" y="132"/>
                  </a:cubicBezTo>
                  <a:cubicBezTo>
                    <a:pt x="426" y="80"/>
                    <a:pt x="351" y="43"/>
                    <a:pt x="258" y="20"/>
                  </a:cubicBezTo>
                  <a:cubicBezTo>
                    <a:pt x="195" y="5"/>
                    <a:pt x="135" y="0"/>
                    <a:pt x="9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p:nvSpPr>
          <p:spPr bwMode="auto">
            <a:xfrm>
              <a:off x="625" y="932"/>
              <a:ext cx="1113" cy="1221"/>
            </a:xfrm>
            <a:custGeom>
              <a:avLst/>
              <a:gdLst>
                <a:gd name="T0" fmla="*/ 79 w 470"/>
                <a:gd name="T1" fmla="*/ 0 h 516"/>
                <a:gd name="T2" fmla="*/ 0 w 470"/>
                <a:gd name="T3" fmla="*/ 5 h 516"/>
                <a:gd name="T4" fmla="*/ 0 w 470"/>
                <a:gd name="T5" fmla="*/ 24 h 516"/>
                <a:gd name="T6" fmla="*/ 79 w 470"/>
                <a:gd name="T7" fmla="*/ 19 h 516"/>
                <a:gd name="T8" fmla="*/ 371 w 470"/>
                <a:gd name="T9" fmla="*/ 129 h 516"/>
                <a:gd name="T10" fmla="*/ 425 w 470"/>
                <a:gd name="T11" fmla="*/ 358 h 516"/>
                <a:gd name="T12" fmla="*/ 246 w 470"/>
                <a:gd name="T13" fmla="*/ 496 h 516"/>
                <a:gd name="T14" fmla="*/ 225 w 470"/>
                <a:gd name="T15" fmla="*/ 498 h 516"/>
                <a:gd name="T16" fmla="*/ 132 w 470"/>
                <a:gd name="T17" fmla="*/ 455 h 516"/>
                <a:gd name="T18" fmla="*/ 63 w 470"/>
                <a:gd name="T19" fmla="*/ 411 h 516"/>
                <a:gd name="T20" fmla="*/ 0 w 470"/>
                <a:gd name="T21" fmla="*/ 396 h 516"/>
                <a:gd name="T22" fmla="*/ 0 w 470"/>
                <a:gd name="T23" fmla="*/ 414 h 516"/>
                <a:gd name="T24" fmla="*/ 55 w 470"/>
                <a:gd name="T25" fmla="*/ 428 h 516"/>
                <a:gd name="T26" fmla="*/ 120 w 470"/>
                <a:gd name="T27" fmla="*/ 470 h 516"/>
                <a:gd name="T28" fmla="*/ 225 w 470"/>
                <a:gd name="T29" fmla="*/ 516 h 516"/>
                <a:gd name="T30" fmla="*/ 249 w 470"/>
                <a:gd name="T31" fmla="*/ 514 h 516"/>
                <a:gd name="T32" fmla="*/ 442 w 470"/>
                <a:gd name="T33" fmla="*/ 363 h 516"/>
                <a:gd name="T34" fmla="*/ 384 w 470"/>
                <a:gd name="T35" fmla="*/ 116 h 516"/>
                <a:gd name="T36" fmla="*/ 79 w 470"/>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0" h="516">
                  <a:moveTo>
                    <a:pt x="79" y="0"/>
                  </a:moveTo>
                  <a:cubicBezTo>
                    <a:pt x="54" y="0"/>
                    <a:pt x="27" y="2"/>
                    <a:pt x="0" y="5"/>
                  </a:cubicBezTo>
                  <a:cubicBezTo>
                    <a:pt x="0" y="24"/>
                    <a:pt x="0" y="24"/>
                    <a:pt x="0" y="24"/>
                  </a:cubicBezTo>
                  <a:cubicBezTo>
                    <a:pt x="27" y="20"/>
                    <a:pt x="54" y="19"/>
                    <a:pt x="79" y="19"/>
                  </a:cubicBezTo>
                  <a:cubicBezTo>
                    <a:pt x="200" y="19"/>
                    <a:pt x="298" y="56"/>
                    <a:pt x="371" y="129"/>
                  </a:cubicBezTo>
                  <a:cubicBezTo>
                    <a:pt x="429" y="188"/>
                    <a:pt x="451" y="280"/>
                    <a:pt x="425" y="358"/>
                  </a:cubicBezTo>
                  <a:cubicBezTo>
                    <a:pt x="400" y="433"/>
                    <a:pt x="337" y="482"/>
                    <a:pt x="246" y="496"/>
                  </a:cubicBezTo>
                  <a:cubicBezTo>
                    <a:pt x="238" y="497"/>
                    <a:pt x="231" y="498"/>
                    <a:pt x="225" y="498"/>
                  </a:cubicBezTo>
                  <a:cubicBezTo>
                    <a:pt x="186" y="498"/>
                    <a:pt x="161" y="479"/>
                    <a:pt x="132" y="455"/>
                  </a:cubicBezTo>
                  <a:cubicBezTo>
                    <a:pt x="112" y="440"/>
                    <a:pt x="91" y="423"/>
                    <a:pt x="63" y="411"/>
                  </a:cubicBezTo>
                  <a:cubicBezTo>
                    <a:pt x="42" y="402"/>
                    <a:pt x="21" y="397"/>
                    <a:pt x="0" y="396"/>
                  </a:cubicBezTo>
                  <a:cubicBezTo>
                    <a:pt x="0" y="414"/>
                    <a:pt x="0" y="414"/>
                    <a:pt x="0" y="414"/>
                  </a:cubicBezTo>
                  <a:cubicBezTo>
                    <a:pt x="19" y="415"/>
                    <a:pt x="37" y="420"/>
                    <a:pt x="55" y="428"/>
                  </a:cubicBezTo>
                  <a:cubicBezTo>
                    <a:pt x="81" y="439"/>
                    <a:pt x="101" y="455"/>
                    <a:pt x="120" y="470"/>
                  </a:cubicBezTo>
                  <a:cubicBezTo>
                    <a:pt x="150" y="493"/>
                    <a:pt x="179" y="516"/>
                    <a:pt x="225" y="516"/>
                  </a:cubicBezTo>
                  <a:cubicBezTo>
                    <a:pt x="232" y="516"/>
                    <a:pt x="240" y="515"/>
                    <a:pt x="249" y="514"/>
                  </a:cubicBezTo>
                  <a:cubicBezTo>
                    <a:pt x="347" y="499"/>
                    <a:pt x="415" y="445"/>
                    <a:pt x="442" y="363"/>
                  </a:cubicBezTo>
                  <a:cubicBezTo>
                    <a:pt x="470" y="279"/>
                    <a:pt x="447" y="180"/>
                    <a:pt x="384" y="116"/>
                  </a:cubicBezTo>
                  <a:cubicBezTo>
                    <a:pt x="308" y="39"/>
                    <a:pt x="206" y="0"/>
                    <a:pt x="7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p:nvSpPr>
          <p:spPr bwMode="auto">
            <a:xfrm>
              <a:off x="625" y="1178"/>
              <a:ext cx="817" cy="750"/>
            </a:xfrm>
            <a:custGeom>
              <a:avLst/>
              <a:gdLst>
                <a:gd name="T0" fmla="*/ 75 w 345"/>
                <a:gd name="T1" fmla="*/ 0 h 317"/>
                <a:gd name="T2" fmla="*/ 39 w 345"/>
                <a:gd name="T3" fmla="*/ 2 h 317"/>
                <a:gd name="T4" fmla="*/ 0 w 345"/>
                <a:gd name="T5" fmla="*/ 8 h 317"/>
                <a:gd name="T6" fmla="*/ 0 w 345"/>
                <a:gd name="T7" fmla="*/ 26 h 317"/>
                <a:gd name="T8" fmla="*/ 41 w 345"/>
                <a:gd name="T9" fmla="*/ 20 h 317"/>
                <a:gd name="T10" fmla="*/ 75 w 345"/>
                <a:gd name="T11" fmla="*/ 18 h 317"/>
                <a:gd name="T12" fmla="*/ 278 w 345"/>
                <a:gd name="T13" fmla="*/ 103 h 317"/>
                <a:gd name="T14" fmla="*/ 314 w 345"/>
                <a:gd name="T15" fmla="*/ 238 h 317"/>
                <a:gd name="T16" fmla="*/ 265 w 345"/>
                <a:gd name="T17" fmla="*/ 294 h 317"/>
                <a:gd name="T18" fmla="*/ 241 w 345"/>
                <a:gd name="T19" fmla="*/ 299 h 317"/>
                <a:gd name="T20" fmla="*/ 157 w 345"/>
                <a:gd name="T21" fmla="*/ 214 h 317"/>
                <a:gd name="T22" fmla="*/ 135 w 345"/>
                <a:gd name="T23" fmla="*/ 175 h 317"/>
                <a:gd name="T24" fmla="*/ 0 w 345"/>
                <a:gd name="T25" fmla="*/ 99 h 317"/>
                <a:gd name="T26" fmla="*/ 0 w 345"/>
                <a:gd name="T27" fmla="*/ 99 h 317"/>
                <a:gd name="T28" fmla="*/ 0 w 345"/>
                <a:gd name="T29" fmla="*/ 117 h 317"/>
                <a:gd name="T30" fmla="*/ 120 w 345"/>
                <a:gd name="T31" fmla="*/ 185 h 317"/>
                <a:gd name="T32" fmla="*/ 141 w 345"/>
                <a:gd name="T33" fmla="*/ 222 h 317"/>
                <a:gd name="T34" fmla="*/ 241 w 345"/>
                <a:gd name="T35" fmla="*/ 317 h 317"/>
                <a:gd name="T36" fmla="*/ 270 w 345"/>
                <a:gd name="T37" fmla="*/ 312 h 317"/>
                <a:gd name="T38" fmla="*/ 332 w 345"/>
                <a:gd name="T39" fmla="*/ 242 h 317"/>
                <a:gd name="T40" fmla="*/ 291 w 345"/>
                <a:gd name="T41" fmla="*/ 91 h 317"/>
                <a:gd name="T42" fmla="*/ 75 w 345"/>
                <a:gd name="T43"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5" h="317">
                  <a:moveTo>
                    <a:pt x="75" y="0"/>
                  </a:moveTo>
                  <a:cubicBezTo>
                    <a:pt x="63" y="0"/>
                    <a:pt x="51" y="1"/>
                    <a:pt x="39" y="2"/>
                  </a:cubicBezTo>
                  <a:cubicBezTo>
                    <a:pt x="27" y="3"/>
                    <a:pt x="14" y="5"/>
                    <a:pt x="0" y="8"/>
                  </a:cubicBezTo>
                  <a:cubicBezTo>
                    <a:pt x="0" y="26"/>
                    <a:pt x="0" y="26"/>
                    <a:pt x="0" y="26"/>
                  </a:cubicBezTo>
                  <a:cubicBezTo>
                    <a:pt x="14" y="24"/>
                    <a:pt x="28" y="22"/>
                    <a:pt x="41" y="20"/>
                  </a:cubicBezTo>
                  <a:cubicBezTo>
                    <a:pt x="52" y="19"/>
                    <a:pt x="63" y="18"/>
                    <a:pt x="75" y="18"/>
                  </a:cubicBezTo>
                  <a:cubicBezTo>
                    <a:pt x="153" y="18"/>
                    <a:pt x="227" y="49"/>
                    <a:pt x="278" y="103"/>
                  </a:cubicBezTo>
                  <a:cubicBezTo>
                    <a:pt x="310" y="138"/>
                    <a:pt x="325" y="193"/>
                    <a:pt x="314" y="238"/>
                  </a:cubicBezTo>
                  <a:cubicBezTo>
                    <a:pt x="309" y="258"/>
                    <a:pt x="296" y="284"/>
                    <a:pt x="265" y="294"/>
                  </a:cubicBezTo>
                  <a:cubicBezTo>
                    <a:pt x="256" y="297"/>
                    <a:pt x="248" y="299"/>
                    <a:pt x="241" y="299"/>
                  </a:cubicBezTo>
                  <a:cubicBezTo>
                    <a:pt x="202" y="299"/>
                    <a:pt x="181" y="259"/>
                    <a:pt x="157" y="214"/>
                  </a:cubicBezTo>
                  <a:cubicBezTo>
                    <a:pt x="150" y="201"/>
                    <a:pt x="143" y="188"/>
                    <a:pt x="135" y="175"/>
                  </a:cubicBezTo>
                  <a:cubicBezTo>
                    <a:pt x="105" y="126"/>
                    <a:pt x="56" y="99"/>
                    <a:pt x="0" y="99"/>
                  </a:cubicBezTo>
                  <a:cubicBezTo>
                    <a:pt x="0" y="99"/>
                    <a:pt x="0" y="99"/>
                    <a:pt x="0" y="99"/>
                  </a:cubicBezTo>
                  <a:cubicBezTo>
                    <a:pt x="0" y="117"/>
                    <a:pt x="0" y="117"/>
                    <a:pt x="0" y="117"/>
                  </a:cubicBezTo>
                  <a:cubicBezTo>
                    <a:pt x="49" y="117"/>
                    <a:pt x="93" y="141"/>
                    <a:pt x="120" y="185"/>
                  </a:cubicBezTo>
                  <a:cubicBezTo>
                    <a:pt x="127" y="197"/>
                    <a:pt x="134" y="210"/>
                    <a:pt x="141" y="222"/>
                  </a:cubicBezTo>
                  <a:cubicBezTo>
                    <a:pt x="164" y="267"/>
                    <a:pt x="191" y="317"/>
                    <a:pt x="241" y="317"/>
                  </a:cubicBezTo>
                  <a:cubicBezTo>
                    <a:pt x="250" y="317"/>
                    <a:pt x="260" y="315"/>
                    <a:pt x="270" y="312"/>
                  </a:cubicBezTo>
                  <a:cubicBezTo>
                    <a:pt x="301" y="301"/>
                    <a:pt x="323" y="277"/>
                    <a:pt x="332" y="242"/>
                  </a:cubicBezTo>
                  <a:cubicBezTo>
                    <a:pt x="345" y="192"/>
                    <a:pt x="328" y="130"/>
                    <a:pt x="291" y="91"/>
                  </a:cubicBezTo>
                  <a:cubicBezTo>
                    <a:pt x="237" y="33"/>
                    <a:pt x="158" y="0"/>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 name="Content Placeholder 26"/>
          <p:cNvSpPr>
            <a:spLocks noGrp="1"/>
          </p:cNvSpPr>
          <p:nvPr>
            <p:ph sz="quarter" idx="10"/>
          </p:nvPr>
        </p:nvSpPr>
        <p:spPr>
          <a:xfrm>
            <a:off x="2570163" y="407988"/>
            <a:ext cx="8986837" cy="47831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8587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6"/>
            <a:ext cx="10515600" cy="4308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607931" y="6417143"/>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
        <p:nvSpPr>
          <p:cNvPr id="7" name="Footer Placeholder 4"/>
          <p:cNvSpPr>
            <a:spLocks noGrp="1"/>
          </p:cNvSpPr>
          <p:nvPr>
            <p:ph type="ftr" sz="quarter" idx="3"/>
          </p:nvPr>
        </p:nvSpPr>
        <p:spPr>
          <a:xfrm>
            <a:off x="4387363" y="6417144"/>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6686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8" name="Footer Placeholder 4"/>
          <p:cNvSpPr>
            <a:spLocks noGrp="1"/>
          </p:cNvSpPr>
          <p:nvPr>
            <p:ph type="ftr" sz="quarter" idx="3"/>
          </p:nvPr>
        </p:nvSpPr>
        <p:spPr>
          <a:xfrm>
            <a:off x="4387363" y="6417144"/>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9" name="Slide Number Placeholder 5"/>
          <p:cNvSpPr>
            <a:spLocks noGrp="1"/>
          </p:cNvSpPr>
          <p:nvPr>
            <p:ph type="sldNum" sz="quarter" idx="12"/>
          </p:nvPr>
        </p:nvSpPr>
        <p:spPr>
          <a:xfrm>
            <a:off x="11607931" y="6417143"/>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3959575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3"/>
          </p:nvPr>
        </p:nvSpPr>
        <p:spPr>
          <a:xfrm>
            <a:off x="4387363" y="6417144"/>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10" name="Slide Number Placeholder 5"/>
          <p:cNvSpPr>
            <a:spLocks noGrp="1"/>
          </p:cNvSpPr>
          <p:nvPr>
            <p:ph type="sldNum" sz="quarter" idx="12"/>
          </p:nvPr>
        </p:nvSpPr>
        <p:spPr>
          <a:xfrm>
            <a:off x="11607931" y="6417143"/>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279305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13"/>
          </p:nvPr>
        </p:nvSpPr>
        <p:spPr>
          <a:xfrm>
            <a:off x="4387363" y="6417144"/>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12" name="Slide Number Placeholder 5"/>
          <p:cNvSpPr>
            <a:spLocks noGrp="1"/>
          </p:cNvSpPr>
          <p:nvPr>
            <p:ph type="sldNum" sz="quarter" idx="12"/>
          </p:nvPr>
        </p:nvSpPr>
        <p:spPr>
          <a:xfrm>
            <a:off x="11607931" y="6417143"/>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3898307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4"/>
          <p:cNvSpPr>
            <a:spLocks noGrp="1"/>
          </p:cNvSpPr>
          <p:nvPr>
            <p:ph type="ftr" sz="quarter" idx="3"/>
          </p:nvPr>
        </p:nvSpPr>
        <p:spPr>
          <a:xfrm>
            <a:off x="4387363" y="6417144"/>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8" name="Slide Number Placeholder 5"/>
          <p:cNvSpPr>
            <a:spLocks noGrp="1"/>
          </p:cNvSpPr>
          <p:nvPr>
            <p:ph type="sldNum" sz="quarter" idx="12"/>
          </p:nvPr>
        </p:nvSpPr>
        <p:spPr>
          <a:xfrm>
            <a:off x="11607931" y="6417143"/>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149926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4387363" y="6417144"/>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7" name="Slide Number Placeholder 5"/>
          <p:cNvSpPr>
            <a:spLocks noGrp="1"/>
          </p:cNvSpPr>
          <p:nvPr>
            <p:ph type="sldNum" sz="quarter" idx="12"/>
          </p:nvPr>
        </p:nvSpPr>
        <p:spPr>
          <a:xfrm>
            <a:off x="11607931" y="6417143"/>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242743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Footer Placeholder 4"/>
          <p:cNvSpPr>
            <a:spLocks noGrp="1"/>
          </p:cNvSpPr>
          <p:nvPr>
            <p:ph type="ftr" sz="quarter" idx="3"/>
          </p:nvPr>
        </p:nvSpPr>
        <p:spPr>
          <a:xfrm>
            <a:off x="4387363" y="6417144"/>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10" name="Slide Number Placeholder 5"/>
          <p:cNvSpPr>
            <a:spLocks noGrp="1"/>
          </p:cNvSpPr>
          <p:nvPr>
            <p:ph type="sldNum" sz="quarter" idx="12"/>
          </p:nvPr>
        </p:nvSpPr>
        <p:spPr>
          <a:xfrm>
            <a:off x="11607931" y="6417143"/>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4150015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Footer Placeholder 4"/>
          <p:cNvSpPr>
            <a:spLocks noGrp="1"/>
          </p:cNvSpPr>
          <p:nvPr>
            <p:ph type="ftr" sz="quarter" idx="3"/>
          </p:nvPr>
        </p:nvSpPr>
        <p:spPr>
          <a:xfrm>
            <a:off x="4387363" y="6417144"/>
            <a:ext cx="3417277" cy="365125"/>
          </a:xfrm>
          <a:prstGeom prst="rect">
            <a:avLst/>
          </a:prstGeom>
        </p:spPr>
        <p:txBody>
          <a:bodyPr vert="horz" lIns="91440" tIns="45720" rIns="91440" bIns="45720" rtlCol="0" anchor="ctr"/>
          <a:lstStyle>
            <a:lvl1pPr algn="ctr">
              <a:defRPr sz="14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sp>
        <p:nvSpPr>
          <p:cNvPr id="10" name="Slide Number Placeholder 5"/>
          <p:cNvSpPr>
            <a:spLocks noGrp="1"/>
          </p:cNvSpPr>
          <p:nvPr>
            <p:ph type="sldNum" sz="quarter" idx="12"/>
          </p:nvPr>
        </p:nvSpPr>
        <p:spPr>
          <a:xfrm>
            <a:off x="11607931" y="6417143"/>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Tree>
    <p:extLst>
      <p:ext uri="{BB962C8B-B14F-4D97-AF65-F5344CB8AC3E}">
        <p14:creationId xmlns:p14="http://schemas.microsoft.com/office/powerpoint/2010/main" val="1463165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0.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emf"/><Relationship Id="rId2" Type="http://schemas.openxmlformats.org/officeDocument/2006/relationships/slideLayout" Target="../slideLayouts/slideLayout16.xml"/><Relationship Id="rId16"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16"/>
          <a:stretch>
            <a:fillRect/>
          </a:stretch>
        </p:blipFill>
        <p:spPr>
          <a:xfrm>
            <a:off x="-2320882" y="535501"/>
            <a:ext cx="4916251" cy="6322501"/>
          </a:xfrm>
          <a:prstGeom prst="rect">
            <a:avLst/>
          </a:prstGeom>
        </p:spPr>
      </p:pic>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134600" y="6331777"/>
            <a:ext cx="1219200" cy="501092"/>
          </a:xfrm>
          <a:prstGeom prst="rect">
            <a:avLst/>
          </a:prstGeom>
        </p:spPr>
      </p:pic>
      <p:sp>
        <p:nvSpPr>
          <p:cNvPr id="10" name="Slide Number Placeholder 5"/>
          <p:cNvSpPr>
            <a:spLocks noGrp="1"/>
          </p:cNvSpPr>
          <p:nvPr>
            <p:ph type="sldNum" sz="quarter" idx="4"/>
          </p:nvPr>
        </p:nvSpPr>
        <p:spPr>
          <a:xfrm>
            <a:off x="11607931" y="6417143"/>
            <a:ext cx="495301" cy="365125"/>
          </a:xfrm>
          <a:prstGeom prst="rect">
            <a:avLst/>
          </a:prstGeom>
        </p:spPr>
        <p:txBody>
          <a:bodyPr/>
          <a:lstStyle>
            <a:lvl1pPr>
              <a:defRPr sz="1400" b="1"/>
            </a:lvl1pPr>
          </a:lstStyle>
          <a:p>
            <a:fld id="{00351A7B-D473-4921-B394-EBDC6794CE84}" type="slidenum">
              <a:rPr lang="en-US" smtClean="0"/>
              <a:pPr/>
              <a:t>‹#›</a:t>
            </a:fld>
            <a:endParaRPr lang="en-US" dirty="0"/>
          </a:p>
        </p:txBody>
      </p:sp>
      <p:sp>
        <p:nvSpPr>
          <p:cNvPr id="11" name="Footer Placeholder 4"/>
          <p:cNvSpPr>
            <a:spLocks noGrp="1"/>
          </p:cNvSpPr>
          <p:nvPr>
            <p:ph type="ftr" sz="quarter" idx="3"/>
          </p:nvPr>
        </p:nvSpPr>
        <p:spPr>
          <a:xfrm>
            <a:off x="4387363" y="6417144"/>
            <a:ext cx="3417277" cy="365125"/>
          </a:xfrm>
          <a:prstGeom prst="rect">
            <a:avLst/>
          </a:prstGeom>
        </p:spPr>
        <p:txBody>
          <a:bodyPr vert="horz" lIns="91440" tIns="45720" rIns="91440" bIns="45720" rtlCol="0" anchor="ctr"/>
          <a:lstStyle>
            <a:lvl1pPr algn="ctr">
              <a:defRPr sz="1800" b="1" cap="none" spc="0">
                <a:ln w="0"/>
                <a:solidFill>
                  <a:schemeClr val="tx1"/>
                </a:solidFill>
                <a:effectLst>
                  <a:outerShdw blurRad="38100" dist="19050" dir="2700000" algn="tl" rotWithShape="0">
                    <a:schemeClr val="dk1">
                      <a:alpha val="40000"/>
                    </a:schemeClr>
                  </a:outerShdw>
                </a:effectLst>
              </a:defRPr>
            </a:lvl1pPr>
          </a:lstStyle>
          <a:p>
            <a:r>
              <a:rPr lang="en-US" dirty="0"/>
              <a:t>WE IMPROVE TO SERVE</a:t>
            </a:r>
          </a:p>
        </p:txBody>
      </p:sp>
      <p:pic>
        <p:nvPicPr>
          <p:cNvPr id="14" name="Picture 13"/>
          <p:cNvPicPr>
            <a:picLocks noChangeAspect="1"/>
          </p:cNvPicPr>
          <p:nvPr userDrawn="1"/>
        </p:nvPicPr>
        <p:blipFill>
          <a:blip r:embed="rId18"/>
          <a:stretch>
            <a:fillRect/>
          </a:stretch>
        </p:blipFill>
        <p:spPr>
          <a:xfrm>
            <a:off x="838200" y="6176763"/>
            <a:ext cx="10515600" cy="129885"/>
          </a:xfrm>
          <a:prstGeom prst="rect">
            <a:avLst/>
          </a:prstGeom>
        </p:spPr>
      </p:pic>
      <p:pic>
        <p:nvPicPr>
          <p:cNvPr id="13" name="Picture 6"/>
          <p:cNvPicPr>
            <a:picLocks noChangeAspect="1" noChangeArrowheads="1"/>
          </p:cNvPicPr>
          <p:nvPr userDrawn="1"/>
        </p:nvPicPr>
        <p:blipFill>
          <a:blip r:embed="rId19" cstate="print"/>
          <a:srcRect/>
          <a:stretch>
            <a:fillRect/>
          </a:stretch>
        </p:blipFill>
        <p:spPr bwMode="auto">
          <a:xfrm>
            <a:off x="838200" y="6396461"/>
            <a:ext cx="704851" cy="406487"/>
          </a:xfrm>
          <a:prstGeom prst="rect">
            <a:avLst/>
          </a:prstGeom>
          <a:noFill/>
          <a:ln w="9525">
            <a:noFill/>
            <a:miter lim="800000"/>
            <a:headEnd/>
            <a:tailEnd/>
          </a:ln>
          <a:effectLst/>
        </p:spPr>
      </p:pic>
    </p:spTree>
    <p:extLst>
      <p:ext uri="{BB962C8B-B14F-4D97-AF65-F5344CB8AC3E}">
        <p14:creationId xmlns:p14="http://schemas.microsoft.com/office/powerpoint/2010/main" val="295204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0" r:id="rId13"/>
    <p:sldLayoutId id="2147483663" r:id="rId1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C409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11607930" y="6417141"/>
            <a:ext cx="495301" cy="365125"/>
          </a:xfrm>
          <a:prstGeom prst="rect">
            <a:avLst/>
          </a:prstGeom>
        </p:spPr>
        <p:txBody>
          <a:bodyPr/>
          <a:lstStyle>
            <a:lvl1pPr>
              <a:defRPr sz="1400" b="1">
                <a:solidFill>
                  <a:schemeClr val="bg1"/>
                </a:solidFill>
              </a:defRPr>
            </a:lvl1pPr>
          </a:lstStyle>
          <a:p>
            <a:fld id="{00351A7B-D473-4921-B394-EBDC6794CE84}" type="slidenum">
              <a:rPr lang="en-US" smtClean="0"/>
              <a:pPr/>
              <a:t>‹#›</a:t>
            </a:fld>
            <a:endParaRPr lang="en-US" dirty="0"/>
          </a:p>
        </p:txBody>
      </p:sp>
      <p:pic>
        <p:nvPicPr>
          <p:cNvPr id="13" name="Picture 6"/>
          <p:cNvPicPr>
            <a:picLocks noChangeAspect="1" noChangeArrowheads="1"/>
          </p:cNvPicPr>
          <p:nvPr userDrawn="1"/>
        </p:nvPicPr>
        <p:blipFill>
          <a:blip r:embed="rId16" cstate="print"/>
          <a:srcRect/>
          <a:stretch>
            <a:fillRect/>
          </a:stretch>
        </p:blipFill>
        <p:spPr bwMode="auto">
          <a:xfrm>
            <a:off x="838200" y="6345659"/>
            <a:ext cx="704850" cy="406487"/>
          </a:xfrm>
          <a:prstGeom prst="rect">
            <a:avLst/>
          </a:prstGeom>
          <a:noFill/>
          <a:ln w="9525">
            <a:noFill/>
            <a:miter lim="800000"/>
            <a:headEnd/>
            <a:tailEnd/>
          </a:ln>
          <a:effectLst/>
        </p:spPr>
      </p:pic>
      <p:sp>
        <p:nvSpPr>
          <p:cNvPr id="4" name="Rounded Rectangle 3">
            <a:extLst>
              <a:ext uri="{FF2B5EF4-FFF2-40B4-BE49-F238E27FC236}">
                <a16:creationId xmlns:a16="http://schemas.microsoft.com/office/drawing/2014/main" id="{02303F19-360B-5948-B0E7-3A78B6D3D87D}"/>
              </a:ext>
            </a:extLst>
          </p:cNvPr>
          <p:cNvSpPr/>
          <p:nvPr userDrawn="1"/>
        </p:nvSpPr>
        <p:spPr>
          <a:xfrm flipV="1">
            <a:off x="838200" y="6175197"/>
            <a:ext cx="10515600" cy="45719"/>
          </a:xfrm>
          <a:prstGeom prst="roundRect">
            <a:avLst/>
          </a:prstGeom>
          <a:solidFill>
            <a:srgbClr val="FEDF33"/>
          </a:solidFill>
          <a:ln>
            <a:solidFill>
              <a:srgbClr val="FED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BE1AB90-0BB8-2D4D-BFB2-B3A5CB959DE5}"/>
              </a:ext>
            </a:extLst>
          </p:cNvPr>
          <p:cNvPicPr>
            <a:picLocks noChangeAspect="1"/>
          </p:cNvPicPr>
          <p:nvPr userDrawn="1"/>
        </p:nvPicPr>
        <p:blipFill rotWithShape="1">
          <a:blip r:embed="rId17"/>
          <a:srcRect l="47559" b="9768"/>
          <a:stretch/>
        </p:blipFill>
        <p:spPr>
          <a:xfrm>
            <a:off x="-12700" y="1143000"/>
            <a:ext cx="1561867" cy="3456091"/>
          </a:xfrm>
          <a:prstGeom prst="rect">
            <a:avLst/>
          </a:prstGeom>
        </p:spPr>
      </p:pic>
      <p:pic>
        <p:nvPicPr>
          <p:cNvPr id="15" name="Picture 14">
            <a:extLst>
              <a:ext uri="{FF2B5EF4-FFF2-40B4-BE49-F238E27FC236}">
                <a16:creationId xmlns:a16="http://schemas.microsoft.com/office/drawing/2014/main" id="{568E0B93-9B13-E242-A915-69D37D2EDAC3}"/>
              </a:ext>
            </a:extLst>
          </p:cNvPr>
          <p:cNvPicPr>
            <a:picLocks noChangeAspect="1"/>
          </p:cNvPicPr>
          <p:nvPr userDrawn="1"/>
        </p:nvPicPr>
        <p:blipFill>
          <a:blip r:embed="rId18"/>
          <a:stretch>
            <a:fillRect/>
          </a:stretch>
        </p:blipFill>
        <p:spPr>
          <a:xfrm>
            <a:off x="10160000" y="6280240"/>
            <a:ext cx="1193800" cy="495299"/>
          </a:xfrm>
          <a:prstGeom prst="rect">
            <a:avLst/>
          </a:prstGeom>
        </p:spPr>
      </p:pic>
      <p:sp>
        <p:nvSpPr>
          <p:cNvPr id="11" name="Footer Placeholder 4"/>
          <p:cNvSpPr>
            <a:spLocks noGrp="1"/>
          </p:cNvSpPr>
          <p:nvPr>
            <p:ph type="ftr" sz="quarter" idx="3"/>
          </p:nvPr>
        </p:nvSpPr>
        <p:spPr>
          <a:xfrm>
            <a:off x="4387362" y="6366342"/>
            <a:ext cx="3417277" cy="365125"/>
          </a:xfrm>
          <a:prstGeom prst="rect">
            <a:avLst/>
          </a:prstGeom>
        </p:spPr>
        <p:txBody>
          <a:bodyPr vert="horz" lIns="91440" tIns="45720" rIns="91440" bIns="45720" rtlCol="0" anchor="ctr"/>
          <a:lstStyle>
            <a:lvl1pPr algn="ctr">
              <a:defRPr sz="2400" b="1" cap="none" spc="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r>
              <a:rPr lang="en-US" dirty="0"/>
              <a:t>#MakeAnImpact</a:t>
            </a:r>
          </a:p>
        </p:txBody>
      </p:sp>
    </p:spTree>
    <p:extLst>
      <p:ext uri="{BB962C8B-B14F-4D97-AF65-F5344CB8AC3E}">
        <p14:creationId xmlns:p14="http://schemas.microsoft.com/office/powerpoint/2010/main" val="112544000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2.gif"/></Relationships>
</file>

<file path=ppt/slides/_rels/slide2.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emf"/><Relationship Id="rId18" Type="http://schemas.openxmlformats.org/officeDocument/2006/relationships/image" Target="../media/image27.jpeg"/><Relationship Id="rId26" Type="http://schemas.openxmlformats.org/officeDocument/2006/relationships/image" Target="../media/image33.emf"/><Relationship Id="rId3" Type="http://schemas.openxmlformats.org/officeDocument/2006/relationships/image" Target="../media/image12.gif"/><Relationship Id="rId21" Type="http://schemas.microsoft.com/office/2007/relationships/hdphoto" Target="../media/hdphoto1.wdp"/><Relationship Id="rId7" Type="http://schemas.openxmlformats.org/officeDocument/2006/relationships/image" Target="../media/image16.emf"/><Relationship Id="rId12" Type="http://schemas.openxmlformats.org/officeDocument/2006/relationships/image" Target="../media/image21.jpeg"/><Relationship Id="rId17" Type="http://schemas.openxmlformats.org/officeDocument/2006/relationships/image" Target="../media/image26.png"/><Relationship Id="rId25" Type="http://schemas.openxmlformats.org/officeDocument/2006/relationships/image" Target="../media/image32.emf"/><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image" Target="../media/image29.png"/><Relationship Id="rId29" Type="http://schemas.microsoft.com/office/2007/relationships/hdphoto" Target="../media/hdphoto3.wdp"/><Relationship Id="rId1" Type="http://schemas.openxmlformats.org/officeDocument/2006/relationships/slideLayout" Target="../slideLayouts/slideLayout16.xml"/><Relationship Id="rId6" Type="http://schemas.openxmlformats.org/officeDocument/2006/relationships/image" Target="../media/image15.emf"/><Relationship Id="rId11" Type="http://schemas.openxmlformats.org/officeDocument/2006/relationships/image" Target="../media/image20.png"/><Relationship Id="rId24" Type="http://schemas.openxmlformats.org/officeDocument/2006/relationships/image" Target="../media/image31.png"/><Relationship Id="rId5" Type="http://schemas.openxmlformats.org/officeDocument/2006/relationships/image" Target="../media/image14.jpeg"/><Relationship Id="rId15" Type="http://schemas.openxmlformats.org/officeDocument/2006/relationships/image" Target="../media/image24.png"/><Relationship Id="rId23" Type="http://schemas.microsoft.com/office/2007/relationships/hdphoto" Target="../media/hdphoto2.wdp"/><Relationship Id="rId28" Type="http://schemas.openxmlformats.org/officeDocument/2006/relationships/image" Target="../media/image35.jpeg"/><Relationship Id="rId10" Type="http://schemas.openxmlformats.org/officeDocument/2006/relationships/image" Target="../media/image19.png"/><Relationship Id="rId19" Type="http://schemas.openxmlformats.org/officeDocument/2006/relationships/image" Target="../media/image28.jpe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0.png"/><Relationship Id="rId27"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12.gif"/><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6.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2.gif"/><Relationship Id="rId5" Type="http://schemas.openxmlformats.org/officeDocument/2006/relationships/image" Target="../media/image47.jpg"/><Relationship Id="rId4" Type="http://schemas.openxmlformats.org/officeDocument/2006/relationships/image" Target="../media/image46.jpg"/></Relationships>
</file>

<file path=ppt/slides/_rels/slide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6590167F-DB14-E348-B81A-DE418645A707}"/>
              </a:ext>
            </a:extLst>
          </p:cNvPr>
          <p:cNvSpPr txBox="1">
            <a:spLocks/>
          </p:cNvSpPr>
          <p:nvPr/>
        </p:nvSpPr>
        <p:spPr>
          <a:xfrm>
            <a:off x="0" y="5451610"/>
            <a:ext cx="4914900" cy="1406390"/>
          </a:xfrm>
          <a:prstGeom prst="rect">
            <a:avLst/>
          </a:prstGeom>
          <a:gradFill>
            <a:gsLst>
              <a:gs pos="36000">
                <a:srgbClr val="0070C0">
                  <a:alpha val="75000"/>
                </a:srgbClr>
              </a:gs>
              <a:gs pos="83000">
                <a:srgbClr val="FFFF00">
                  <a:alpha val="38000"/>
                </a:srgbClr>
              </a:gs>
            </a:gsLst>
            <a:lin ang="5400000" scaled="1"/>
          </a:gradFill>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613" indent="166688"/>
            <a:r>
              <a:rPr lang="en-US" sz="1800" dirty="0">
                <a:ln w="0"/>
                <a:effectLst>
                  <a:outerShdw blurRad="38100" dist="19050" dir="2700000" algn="tl" rotWithShape="0">
                    <a:schemeClr val="dk1">
                      <a:alpha val="40000"/>
                    </a:schemeClr>
                  </a:outerShdw>
                </a:effectLst>
              </a:rPr>
              <a:t>CANTO 35</a:t>
            </a:r>
            <a:r>
              <a:rPr lang="en-US" sz="1800" baseline="30000" dirty="0">
                <a:ln w="0"/>
                <a:effectLst>
                  <a:outerShdw blurRad="38100" dist="19050" dir="2700000" algn="tl" rotWithShape="0">
                    <a:schemeClr val="dk1">
                      <a:alpha val="40000"/>
                    </a:schemeClr>
                  </a:outerShdw>
                </a:effectLst>
              </a:rPr>
              <a:t>th</a:t>
            </a:r>
            <a:r>
              <a:rPr lang="en-US" sz="1800" dirty="0">
                <a:ln w="0"/>
                <a:effectLst>
                  <a:outerShdw blurRad="38100" dist="19050" dir="2700000" algn="tl" rotWithShape="0">
                    <a:schemeClr val="dk1">
                      <a:alpha val="40000"/>
                    </a:schemeClr>
                  </a:outerShdw>
                </a:effectLst>
              </a:rPr>
              <a:t> CONFERENCE &amp; TRADE EXHIBITION</a:t>
            </a:r>
          </a:p>
          <a:p>
            <a:pPr marL="74613" indent="166688"/>
            <a:r>
              <a:rPr lang="en-US" sz="1800" dirty="0">
                <a:ln w="0"/>
                <a:effectLst>
                  <a:outerShdw blurRad="38100" dist="19050" dir="2700000" algn="tl" rotWithShape="0">
                    <a:schemeClr val="dk1">
                      <a:alpha val="40000"/>
                    </a:schemeClr>
                  </a:outerShdw>
                </a:effectLst>
              </a:rPr>
              <a:t>July 2019</a:t>
            </a:r>
          </a:p>
          <a:p>
            <a:pPr marL="74613" indent="166688"/>
            <a:r>
              <a:rPr lang="en-US" sz="1800" dirty="0">
                <a:ln w="0"/>
                <a:effectLst>
                  <a:outerShdw blurRad="38100" dist="19050" dir="2700000" algn="tl" rotWithShape="0">
                    <a:schemeClr val="dk1">
                      <a:alpha val="40000"/>
                    </a:schemeClr>
                  </a:outerShdw>
                </a:effectLst>
              </a:rPr>
              <a:t>Hyatt Regency, Trinidad</a:t>
            </a:r>
          </a:p>
          <a:p>
            <a:pPr marL="74613" indent="166688"/>
            <a:r>
              <a:rPr lang="en-US" sz="1800" dirty="0">
                <a:ln w="0"/>
                <a:effectLst>
                  <a:outerShdw blurRad="38100" dist="19050" dir="2700000" algn="tl" rotWithShape="0">
                    <a:schemeClr val="dk1">
                      <a:alpha val="40000"/>
                    </a:schemeClr>
                  </a:outerShdw>
                </a:effectLst>
              </a:rPr>
              <a:t>Presenter: Mike Antonius, CEO Telesur</a:t>
            </a:r>
          </a:p>
        </p:txBody>
      </p:sp>
      <p:sp>
        <p:nvSpPr>
          <p:cNvPr id="11" name="Title 2">
            <a:extLst>
              <a:ext uri="{FF2B5EF4-FFF2-40B4-BE49-F238E27FC236}">
                <a16:creationId xmlns:a16="http://schemas.microsoft.com/office/drawing/2014/main" id="{B0C2AFF8-D14B-824E-A3CC-D2379AA1AD42}"/>
              </a:ext>
            </a:extLst>
          </p:cNvPr>
          <p:cNvSpPr txBox="1">
            <a:spLocks/>
          </p:cNvSpPr>
          <p:nvPr/>
        </p:nvSpPr>
        <p:spPr>
          <a:xfrm>
            <a:off x="2193339" y="822451"/>
            <a:ext cx="7381377" cy="1597840"/>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b="1" u="sng" dirty="0">
                <a:solidFill>
                  <a:srgbClr val="FFC000"/>
                </a:solidFill>
                <a:latin typeface="Bauhaus 93"/>
              </a:rPr>
              <a:t>e-Suriname</a:t>
            </a:r>
            <a:endParaRPr lang="en-US" sz="11500" u="sng" dirty="0">
              <a:solidFill>
                <a:srgbClr val="FFC000"/>
              </a:solidFill>
            </a:endParaRPr>
          </a:p>
        </p:txBody>
      </p:sp>
      <p:sp>
        <p:nvSpPr>
          <p:cNvPr id="12" name="Text Placeholder 3">
            <a:extLst>
              <a:ext uri="{FF2B5EF4-FFF2-40B4-BE49-F238E27FC236}">
                <a16:creationId xmlns:a16="http://schemas.microsoft.com/office/drawing/2014/main" id="{C8827CFE-23B2-B14A-8578-2FC0D9A6C59E}"/>
              </a:ext>
            </a:extLst>
          </p:cNvPr>
          <p:cNvSpPr txBox="1">
            <a:spLocks/>
          </p:cNvSpPr>
          <p:nvPr/>
        </p:nvSpPr>
        <p:spPr>
          <a:xfrm>
            <a:off x="2193339" y="2854325"/>
            <a:ext cx="7805322" cy="958850"/>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dirty="0">
                <a:solidFill>
                  <a:srgbClr val="FFC000"/>
                </a:solidFill>
                <a:latin typeface="Arial Narrow"/>
              </a:rPr>
              <a:t>Securing our digital future</a:t>
            </a:r>
            <a:endParaRPr lang="en-US" sz="6000" dirty="0">
              <a:solidFill>
                <a:srgbClr val="FFC000"/>
              </a:solidFill>
            </a:endParaRPr>
          </a:p>
          <a:p>
            <a:pPr algn="ctr"/>
            <a:endParaRPr lang="en-US" sz="6000" dirty="0">
              <a:solidFill>
                <a:srgbClr val="FFC000"/>
              </a:solidFill>
            </a:endParaRPr>
          </a:p>
        </p:txBody>
      </p:sp>
      <p:pic>
        <p:nvPicPr>
          <p:cNvPr id="13" name="Picture 2" descr="http://www.gfcnieuws.com/waving_flag.gif">
            <a:extLst>
              <a:ext uri="{FF2B5EF4-FFF2-40B4-BE49-F238E27FC236}">
                <a16:creationId xmlns:a16="http://schemas.microsoft.com/office/drawing/2014/main" id="{1A2BD6F8-3271-E54A-8AE1-D6D455F553A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291703" y="295503"/>
            <a:ext cx="1614547" cy="10403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06490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4393E-29B2-284C-9228-20BED9FC139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351A7B-D473-4921-B394-EBDC6794CE84}"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4D55D07D-7773-8543-8CED-D61B471DBC30}"/>
              </a:ext>
            </a:extLst>
          </p:cNvPr>
          <p:cNvSpPr>
            <a:spLocks noGrp="1"/>
          </p:cNvSpPr>
          <p:nvPr>
            <p:ph type="title" idx="4294967295"/>
          </p:nvPr>
        </p:nvSpPr>
        <p:spPr>
          <a:xfrm>
            <a:off x="838200" y="254000"/>
            <a:ext cx="10515600" cy="939800"/>
          </a:xfrm>
        </p:spPr>
        <p:txBody>
          <a:bodyPr anchor="ctr"/>
          <a:lstStyle/>
          <a:p>
            <a:pPr marL="0" lvl="1" algn="ctr">
              <a:spcBef>
                <a:spcPct val="0"/>
              </a:spcBef>
            </a:pPr>
            <a:r>
              <a:rPr lang="en-US" sz="3600" b="1" kern="0" dirty="0"/>
              <a:t>What’s Next? 5G Benefits</a:t>
            </a:r>
          </a:p>
        </p:txBody>
      </p:sp>
      <p:sp>
        <p:nvSpPr>
          <p:cNvPr id="6" name="Footer Placeholder 4">
            <a:extLst>
              <a:ext uri="{FF2B5EF4-FFF2-40B4-BE49-F238E27FC236}">
                <a16:creationId xmlns:a16="http://schemas.microsoft.com/office/drawing/2014/main" id="{66F6D568-F29A-3347-B3B6-72B698959E11}"/>
              </a:ext>
            </a:extLst>
          </p:cNvPr>
          <p:cNvSpPr>
            <a:spLocks noGrp="1"/>
          </p:cNvSpPr>
          <p:nvPr>
            <p:ph type="ftr" sz="quarter" idx="3"/>
          </p:nvPr>
        </p:nvSpPr>
        <p:spPr>
          <a:xfrm>
            <a:off x="4387362" y="6366342"/>
            <a:ext cx="3417277" cy="365125"/>
          </a:xfrm>
          <a:prstGeom prst="rect">
            <a:avLst/>
          </a:prstGeom>
        </p:spPr>
        <p:txBody>
          <a:bodyPr vert="horz" lIns="91440" tIns="45720" rIns="91440" bIns="45720" rtlCol="0" anchor="ctr"/>
          <a:lstStyle>
            <a:lvl1pPr algn="ctr">
              <a:defRPr sz="2400" b="1" cap="none" spc="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#MakeAnImpact</a:t>
            </a:r>
          </a:p>
        </p:txBody>
      </p:sp>
      <p:pic>
        <p:nvPicPr>
          <p:cNvPr id="7" name="Picture 10" descr="http://www.janua.fr/wp-content/uploads/2014/12/internet-of-things.jpg">
            <a:extLst>
              <a:ext uri="{FF2B5EF4-FFF2-40B4-BE49-F238E27FC236}">
                <a16:creationId xmlns:a16="http://schemas.microsoft.com/office/drawing/2014/main" id="{E894C032-6AD7-F44E-A5BB-6BB69A59CA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5275" y="3865244"/>
            <a:ext cx="6089406" cy="2269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encrypted-tbn2.gstatic.com/images?q=tbn:ANd9GcRRz8CCWhlKepYqpE_xHb6Fzvhxfpho-R7Iv8zD2ggKx-ZySVU2">
            <a:extLst>
              <a:ext uri="{FF2B5EF4-FFF2-40B4-BE49-F238E27FC236}">
                <a16:creationId xmlns:a16="http://schemas.microsoft.com/office/drawing/2014/main" id="{884631FE-8581-0C41-8C71-73A645B01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5755" y="2527106"/>
            <a:ext cx="959043" cy="787461"/>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F3F1533-8339-C04A-B8A1-1A3B4B58696C}"/>
              </a:ext>
            </a:extLst>
          </p:cNvPr>
          <p:cNvSpPr txBox="1"/>
          <p:nvPr/>
        </p:nvSpPr>
        <p:spPr>
          <a:xfrm>
            <a:off x="1524000" y="1326501"/>
            <a:ext cx="9158514" cy="923330"/>
          </a:xfrm>
          <a:prstGeom prst="rect">
            <a:avLst/>
          </a:prstGeom>
          <a:gradFill>
            <a:gsLst>
              <a:gs pos="0">
                <a:srgbClr val="0070C0">
                  <a:alpha val="96000"/>
                </a:srgbClr>
              </a:gs>
              <a:gs pos="66000">
                <a:srgbClr val="27BCCB">
                  <a:alpha val="45000"/>
                </a:srgbClr>
              </a:gs>
              <a:gs pos="25000">
                <a:srgbClr val="FFFF00">
                  <a:alpha val="29000"/>
                </a:srgbClr>
              </a:gs>
              <a:gs pos="83000">
                <a:srgbClr val="00B0F0">
                  <a:alpha val="25000"/>
                </a:srgbClr>
              </a:gs>
              <a:gs pos="100000">
                <a:srgbClr val="FFFF00">
                  <a:alpha val="50000"/>
                </a:srgbClr>
              </a:gs>
            </a:gsLst>
            <a:lin ang="13500000" scaled="1"/>
          </a:gradFill>
        </p:spPr>
        <p:txBody>
          <a:bodyPr wrap="square" rtlCol="0" anchor="t">
            <a:spAutoFit/>
          </a:bodyPr>
          <a:lstStyle/>
          <a:p>
            <a:pPr algn="just"/>
            <a:r>
              <a:rPr lang="en-US" dirty="0"/>
              <a:t>“</a:t>
            </a:r>
            <a:r>
              <a:rPr lang="en-US" b="1" dirty="0"/>
              <a:t>5G is an end-to-end ecosystem </a:t>
            </a:r>
            <a:r>
              <a:rPr lang="en-US" dirty="0"/>
              <a:t>to enable a </a:t>
            </a:r>
            <a:r>
              <a:rPr lang="en-US" b="1" dirty="0"/>
              <a:t>fully mobile and connected Suriname</a:t>
            </a:r>
            <a:r>
              <a:rPr lang="en-US" dirty="0"/>
              <a:t>. It empowers </a:t>
            </a:r>
            <a:r>
              <a:rPr lang="en-US" b="1" dirty="0"/>
              <a:t>value creation </a:t>
            </a:r>
            <a:r>
              <a:rPr lang="en-US" dirty="0"/>
              <a:t>towards customers and partners, through existing and emerging </a:t>
            </a:r>
            <a:r>
              <a:rPr lang="en-US" b="1" dirty="0"/>
              <a:t>use cases</a:t>
            </a:r>
            <a:r>
              <a:rPr lang="en-US" dirty="0"/>
              <a:t>, delivered with </a:t>
            </a:r>
            <a:r>
              <a:rPr lang="en-US" b="1" dirty="0"/>
              <a:t>consistent experience</a:t>
            </a:r>
            <a:r>
              <a:rPr lang="en-US" dirty="0"/>
              <a:t>, and enabled by </a:t>
            </a:r>
            <a:r>
              <a:rPr lang="en-US" b="1" dirty="0"/>
              <a:t>sustainable business models</a:t>
            </a:r>
            <a:r>
              <a:rPr lang="en-US" dirty="0"/>
              <a:t>.”</a:t>
            </a:r>
          </a:p>
        </p:txBody>
      </p:sp>
      <p:sp>
        <p:nvSpPr>
          <p:cNvPr id="10" name="Rounded Rectangle 9">
            <a:extLst>
              <a:ext uri="{FF2B5EF4-FFF2-40B4-BE49-F238E27FC236}">
                <a16:creationId xmlns:a16="http://schemas.microsoft.com/office/drawing/2014/main" id="{013C35E6-2D27-464B-B4C9-CAADB4AC0DD0}"/>
              </a:ext>
            </a:extLst>
          </p:cNvPr>
          <p:cNvSpPr/>
          <p:nvPr/>
        </p:nvSpPr>
        <p:spPr>
          <a:xfrm>
            <a:off x="1698949" y="3177296"/>
            <a:ext cx="1981200" cy="57012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Value Creation</a:t>
            </a:r>
          </a:p>
        </p:txBody>
      </p:sp>
      <p:sp>
        <p:nvSpPr>
          <p:cNvPr id="11" name="Rounded Rectangle 10">
            <a:extLst>
              <a:ext uri="{FF2B5EF4-FFF2-40B4-BE49-F238E27FC236}">
                <a16:creationId xmlns:a16="http://schemas.microsoft.com/office/drawing/2014/main" id="{81F0CA72-5C99-174B-8344-5869418636D3}"/>
              </a:ext>
            </a:extLst>
          </p:cNvPr>
          <p:cNvSpPr/>
          <p:nvPr/>
        </p:nvSpPr>
        <p:spPr>
          <a:xfrm>
            <a:off x="5410200" y="3087472"/>
            <a:ext cx="1981200" cy="57012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Business Models</a:t>
            </a:r>
          </a:p>
        </p:txBody>
      </p:sp>
      <p:sp>
        <p:nvSpPr>
          <p:cNvPr id="12" name="Rounded Rectangle 11">
            <a:extLst>
              <a:ext uri="{FF2B5EF4-FFF2-40B4-BE49-F238E27FC236}">
                <a16:creationId xmlns:a16="http://schemas.microsoft.com/office/drawing/2014/main" id="{B2F17A9A-DD03-244D-AC81-264AEC188065}"/>
              </a:ext>
            </a:extLst>
          </p:cNvPr>
          <p:cNvSpPr/>
          <p:nvPr/>
        </p:nvSpPr>
        <p:spPr>
          <a:xfrm>
            <a:off x="8572499" y="3240165"/>
            <a:ext cx="1981200" cy="57012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Use Cases</a:t>
            </a:r>
          </a:p>
        </p:txBody>
      </p:sp>
      <p:sp>
        <p:nvSpPr>
          <p:cNvPr id="13" name="Striped Right Arrow 12">
            <a:extLst>
              <a:ext uri="{FF2B5EF4-FFF2-40B4-BE49-F238E27FC236}">
                <a16:creationId xmlns:a16="http://schemas.microsoft.com/office/drawing/2014/main" id="{A9FA2472-4268-BB49-91AD-9E3AA12FEF9F}"/>
              </a:ext>
            </a:extLst>
          </p:cNvPr>
          <p:cNvSpPr/>
          <p:nvPr/>
        </p:nvSpPr>
        <p:spPr>
          <a:xfrm rot="5400000">
            <a:off x="9058351" y="2453436"/>
            <a:ext cx="1390498" cy="381000"/>
          </a:xfrm>
          <a:prstGeom prst="stripedRightArrow">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riped Right Arrow 13">
            <a:extLst>
              <a:ext uri="{FF2B5EF4-FFF2-40B4-BE49-F238E27FC236}">
                <a16:creationId xmlns:a16="http://schemas.microsoft.com/office/drawing/2014/main" id="{03966AE3-3E64-0248-BE4F-72C2BE53C9DB}"/>
              </a:ext>
            </a:extLst>
          </p:cNvPr>
          <p:cNvSpPr/>
          <p:nvPr/>
        </p:nvSpPr>
        <p:spPr>
          <a:xfrm rot="5400000">
            <a:off x="1685035" y="2438489"/>
            <a:ext cx="1371155" cy="381000"/>
          </a:xfrm>
          <a:prstGeom prst="stripedRightArrow">
            <a:avLst>
              <a:gd name="adj1" fmla="val 56234"/>
              <a:gd name="adj2" fmla="val 50000"/>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riped Right Arrow 14">
            <a:extLst>
              <a:ext uri="{FF2B5EF4-FFF2-40B4-BE49-F238E27FC236}">
                <a16:creationId xmlns:a16="http://schemas.microsoft.com/office/drawing/2014/main" id="{B591A912-985D-8749-A800-03625AFACF75}"/>
              </a:ext>
            </a:extLst>
          </p:cNvPr>
          <p:cNvSpPr/>
          <p:nvPr/>
        </p:nvSpPr>
        <p:spPr>
          <a:xfrm rot="7446449">
            <a:off x="7045813" y="2611724"/>
            <a:ext cx="1336526" cy="381000"/>
          </a:xfrm>
          <a:prstGeom prst="stripedRightArrow">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173E10AB-9B0B-4E40-8265-AE39E2936A81}"/>
              </a:ext>
            </a:extLst>
          </p:cNvPr>
          <p:cNvSpPr/>
          <p:nvPr/>
        </p:nvSpPr>
        <p:spPr>
          <a:xfrm>
            <a:off x="1572821" y="1655383"/>
            <a:ext cx="1591293" cy="295233"/>
          </a:xfrm>
          <a:prstGeom prst="roundRect">
            <a:avLst/>
          </a:prstGeom>
          <a:solidFill>
            <a:schemeClr val="accent1">
              <a:alpha val="0"/>
            </a:schemeClr>
          </a:solidFill>
          <a:ln>
            <a:solidFill>
              <a:schemeClr val="accent1"/>
            </a:solidFill>
            <a:prstDash val="sysDash"/>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C067B69C-0061-B042-A1C7-AE89F1C799AB}"/>
              </a:ext>
            </a:extLst>
          </p:cNvPr>
          <p:cNvSpPr/>
          <p:nvPr/>
        </p:nvSpPr>
        <p:spPr>
          <a:xfrm>
            <a:off x="9563100" y="1668131"/>
            <a:ext cx="1028701" cy="267970"/>
          </a:xfrm>
          <a:prstGeom prst="roundRect">
            <a:avLst/>
          </a:prstGeom>
          <a:solidFill>
            <a:schemeClr val="accent1">
              <a:alpha val="0"/>
            </a:schemeClr>
          </a:solidFill>
          <a:ln>
            <a:solidFill>
              <a:schemeClr val="accent1"/>
            </a:solidFill>
            <a:prstDash val="sysDash"/>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4D2773EF-7738-BB4F-B661-D838EE57BE86}"/>
              </a:ext>
            </a:extLst>
          </p:cNvPr>
          <p:cNvSpPr/>
          <p:nvPr/>
        </p:nvSpPr>
        <p:spPr>
          <a:xfrm>
            <a:off x="6588083" y="1930673"/>
            <a:ext cx="2784516" cy="319158"/>
          </a:xfrm>
          <a:prstGeom prst="roundRect">
            <a:avLst/>
          </a:prstGeom>
          <a:solidFill>
            <a:schemeClr val="accent1">
              <a:alpha val="0"/>
            </a:schemeClr>
          </a:solidFill>
          <a:ln>
            <a:solidFill>
              <a:schemeClr val="accent1"/>
            </a:solidFill>
            <a:prstDash val="sysDash"/>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A936B9D9-92BB-A54E-A0C8-5211CDFF9228}"/>
              </a:ext>
            </a:extLst>
          </p:cNvPr>
          <p:cNvSpPr/>
          <p:nvPr/>
        </p:nvSpPr>
        <p:spPr>
          <a:xfrm>
            <a:off x="4953000" y="2410759"/>
            <a:ext cx="2057400" cy="533400"/>
          </a:xfrm>
          <a:prstGeom prst="round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Key Elements</a:t>
            </a:r>
          </a:p>
        </p:txBody>
      </p:sp>
      <p:pic>
        <p:nvPicPr>
          <p:cNvPr id="20" name="Picture 4" descr="http://www.the-vital-edge.com/wp-content/uploads/2013/05/Value-is-Service-Featured.jpg">
            <a:extLst>
              <a:ext uri="{FF2B5EF4-FFF2-40B4-BE49-F238E27FC236}">
                <a16:creationId xmlns:a16="http://schemas.microsoft.com/office/drawing/2014/main" id="{B3213FF7-7C0F-D241-8F11-370E7E1ABA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8950" y="3820978"/>
            <a:ext cx="1998475" cy="11235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ftmbrandconnect.files.wordpress.com/2011/10/business-model5.jpg">
            <a:extLst>
              <a:ext uri="{FF2B5EF4-FFF2-40B4-BE49-F238E27FC236}">
                <a16:creationId xmlns:a16="http://schemas.microsoft.com/office/drawing/2014/main" id="{B04F02DF-7D90-5744-A145-ADFD4CA1FE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0652" y="3736702"/>
            <a:ext cx="2828348" cy="19782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gfcnieuws.com/waving_flag.gif">
            <a:extLst>
              <a:ext uri="{FF2B5EF4-FFF2-40B4-BE49-F238E27FC236}">
                <a16:creationId xmlns:a16="http://schemas.microsoft.com/office/drawing/2014/main" id="{AE8AC183-83B7-5748-896B-E9CF109C030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3749" y="6265324"/>
            <a:ext cx="873883" cy="563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277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36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360" fill="hold"/>
                                        <p:tgtEl>
                                          <p:spTgt spid="9"/>
                                        </p:tgtEl>
                                        <p:attrNameLst>
                                          <p:attrName>ppt_y</p:attrName>
                                        </p:attrNameLst>
                                      </p:cBhvr>
                                      <p:tavLst>
                                        <p:tav tm="0">
                                          <p:val>
                                            <p:strVal val="#ppt_y"/>
                                          </p:val>
                                        </p:tav>
                                        <p:tav tm="100000">
                                          <p:val>
                                            <p:strVal val="#ppt_y"/>
                                          </p:val>
                                        </p:tav>
                                      </p:tavLst>
                                    </p:anim>
                                    <p:anim calcmode="lin" valueType="num">
                                      <p:cBhvr>
                                        <p:cTn id="9" dur="36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36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6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500"/>
                                        <p:tgtEl>
                                          <p:spTgt spid="1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par>
                                <p:cTn id="49" presetID="10"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up)">
                                      <p:cBhvr>
                                        <p:cTn id="56" dur="500"/>
                                        <p:tgtEl>
                                          <p:spTgt spid="18"/>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up)">
                                      <p:cBhvr>
                                        <p:cTn id="59" dur="500"/>
                                        <p:tgtEl>
                                          <p:spTgt spid="15"/>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up)">
                                      <p:cBhvr>
                                        <p:cTn id="62" dur="500"/>
                                        <p:tgtEl>
                                          <p:spTgt spid="11"/>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16DB-A244-B942-9E2C-738C9C589861}"/>
              </a:ext>
            </a:extLst>
          </p:cNvPr>
          <p:cNvSpPr>
            <a:spLocks noGrp="1"/>
          </p:cNvSpPr>
          <p:nvPr>
            <p:ph type="title"/>
          </p:nvPr>
        </p:nvSpPr>
        <p:spPr/>
        <p:txBody>
          <a:bodyPr>
            <a:normAutofit/>
          </a:bodyPr>
          <a:lstStyle/>
          <a:p>
            <a:r>
              <a:rPr lang="en-US" sz="6600" dirty="0">
                <a:solidFill>
                  <a:srgbClr val="FFDE00"/>
                </a:solidFill>
              </a:rPr>
              <a:t>Questions &amp; Answers</a:t>
            </a:r>
          </a:p>
        </p:txBody>
      </p:sp>
      <p:sp>
        <p:nvSpPr>
          <p:cNvPr id="4" name="Slide Number Placeholder 3">
            <a:extLst>
              <a:ext uri="{FF2B5EF4-FFF2-40B4-BE49-F238E27FC236}">
                <a16:creationId xmlns:a16="http://schemas.microsoft.com/office/drawing/2014/main" id="{34EF855D-1269-4E43-9755-60C2E4FB9AA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351A7B-D473-4921-B394-EBDC6794CE84}"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D70FFC7-DF4E-9641-8605-1EF1E8305617}"/>
              </a:ext>
            </a:extLst>
          </p:cNvPr>
          <p:cNvPicPr>
            <a:picLocks noChangeAspect="1"/>
          </p:cNvPicPr>
          <p:nvPr/>
        </p:nvPicPr>
        <p:blipFill>
          <a:blip r:embed="rId3" cstate="print"/>
          <a:stretch>
            <a:fillRect/>
          </a:stretch>
        </p:blipFill>
        <p:spPr>
          <a:xfrm>
            <a:off x="4749311" y="3713879"/>
            <a:ext cx="7442689" cy="2325840"/>
          </a:xfrm>
          <a:prstGeom prst="rect">
            <a:avLst/>
          </a:prstGeom>
        </p:spPr>
      </p:pic>
      <p:sp>
        <p:nvSpPr>
          <p:cNvPr id="7" name="Footer Placeholder 4">
            <a:extLst>
              <a:ext uri="{FF2B5EF4-FFF2-40B4-BE49-F238E27FC236}">
                <a16:creationId xmlns:a16="http://schemas.microsoft.com/office/drawing/2014/main" id="{E5FB85B9-5BEB-9A41-96CB-ABB4654D6390}"/>
              </a:ext>
            </a:extLst>
          </p:cNvPr>
          <p:cNvSpPr>
            <a:spLocks noGrp="1"/>
          </p:cNvSpPr>
          <p:nvPr>
            <p:ph type="ftr" sz="quarter" idx="3"/>
          </p:nvPr>
        </p:nvSpPr>
        <p:spPr>
          <a:xfrm>
            <a:off x="4387362" y="6366342"/>
            <a:ext cx="3417277" cy="365125"/>
          </a:xfrm>
          <a:prstGeom prst="rect">
            <a:avLst/>
          </a:prstGeom>
        </p:spPr>
        <p:txBody>
          <a:bodyPr vert="horz" lIns="91440" tIns="45720" rIns="91440" bIns="45720" rtlCol="0" anchor="ctr"/>
          <a:lstStyle>
            <a:lvl1pPr algn="ctr">
              <a:defRPr sz="2400" b="1" cap="none" spc="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#MakeAnImpact</a:t>
            </a:r>
          </a:p>
        </p:txBody>
      </p:sp>
      <p:pic>
        <p:nvPicPr>
          <p:cNvPr id="8" name="Picture 2" descr="http://www.gfcnieuws.com/waving_flag.gif">
            <a:extLst>
              <a:ext uri="{FF2B5EF4-FFF2-40B4-BE49-F238E27FC236}">
                <a16:creationId xmlns:a16="http://schemas.microsoft.com/office/drawing/2014/main" id="{0571FD9F-A9B0-1643-AF67-CC07C528DA3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3749" y="6265324"/>
            <a:ext cx="873883" cy="563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84537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4393E-29B2-284C-9228-20BED9FC139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351A7B-D473-4921-B394-EBDC6794CE84}"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4D55D07D-7773-8543-8CED-D61B471DBC30}"/>
              </a:ext>
            </a:extLst>
          </p:cNvPr>
          <p:cNvSpPr>
            <a:spLocks noGrp="1"/>
          </p:cNvSpPr>
          <p:nvPr>
            <p:ph type="title" idx="4294967295"/>
          </p:nvPr>
        </p:nvSpPr>
        <p:spPr>
          <a:xfrm>
            <a:off x="838200" y="254000"/>
            <a:ext cx="10515600" cy="939800"/>
          </a:xfrm>
        </p:spPr>
        <p:txBody>
          <a:bodyPr anchor="ctr"/>
          <a:lstStyle/>
          <a:p>
            <a:pPr marL="0" lvl="1" algn="ctr">
              <a:spcBef>
                <a:spcPct val="0"/>
              </a:spcBef>
            </a:pPr>
            <a:r>
              <a:rPr lang="en-US" sz="3600" b="1" kern="0" dirty="0"/>
              <a:t>e-Suriname Vision</a:t>
            </a:r>
          </a:p>
        </p:txBody>
      </p:sp>
      <p:sp>
        <p:nvSpPr>
          <p:cNvPr id="6" name="Footer Placeholder 4">
            <a:extLst>
              <a:ext uri="{FF2B5EF4-FFF2-40B4-BE49-F238E27FC236}">
                <a16:creationId xmlns:a16="http://schemas.microsoft.com/office/drawing/2014/main" id="{66F6D568-F29A-3347-B3B6-72B698959E11}"/>
              </a:ext>
            </a:extLst>
          </p:cNvPr>
          <p:cNvSpPr>
            <a:spLocks noGrp="1"/>
          </p:cNvSpPr>
          <p:nvPr>
            <p:ph type="ftr" sz="quarter" idx="3"/>
          </p:nvPr>
        </p:nvSpPr>
        <p:spPr>
          <a:xfrm>
            <a:off x="4387362" y="6366342"/>
            <a:ext cx="3417277" cy="365125"/>
          </a:xfrm>
          <a:prstGeom prst="rect">
            <a:avLst/>
          </a:prstGeom>
        </p:spPr>
        <p:txBody>
          <a:bodyPr vert="horz" lIns="91440" tIns="45720" rIns="91440" bIns="45720" rtlCol="0" anchor="ctr"/>
          <a:lstStyle>
            <a:lvl1pPr algn="ctr">
              <a:defRPr sz="2400" b="1" cap="none" spc="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#MakeAnImpact</a:t>
            </a:r>
          </a:p>
        </p:txBody>
      </p:sp>
      <p:pic>
        <p:nvPicPr>
          <p:cNvPr id="159" name="Picture 2" descr="http://www.gfcnieuws.com/waving_flag.gif">
            <a:extLst>
              <a:ext uri="{FF2B5EF4-FFF2-40B4-BE49-F238E27FC236}">
                <a16:creationId xmlns:a16="http://schemas.microsoft.com/office/drawing/2014/main" id="{F450154D-5305-694A-BF54-2C67005FA9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3749" y="6265324"/>
            <a:ext cx="873883" cy="563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0" name="Rectangle 159">
            <a:extLst>
              <a:ext uri="{FF2B5EF4-FFF2-40B4-BE49-F238E27FC236}">
                <a16:creationId xmlns:a16="http://schemas.microsoft.com/office/drawing/2014/main" id="{DFE65D22-BF17-2D41-99EB-2DBC34FE746C}"/>
              </a:ext>
            </a:extLst>
          </p:cNvPr>
          <p:cNvSpPr/>
          <p:nvPr/>
        </p:nvSpPr>
        <p:spPr>
          <a:xfrm>
            <a:off x="0" y="1306210"/>
            <a:ext cx="12192000" cy="4780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61" name="Group 160">
            <a:extLst>
              <a:ext uri="{FF2B5EF4-FFF2-40B4-BE49-F238E27FC236}">
                <a16:creationId xmlns:a16="http://schemas.microsoft.com/office/drawing/2014/main" id="{38036B07-E66B-A94A-8701-62863E95ADF8}"/>
              </a:ext>
            </a:extLst>
          </p:cNvPr>
          <p:cNvGrpSpPr/>
          <p:nvPr/>
        </p:nvGrpSpPr>
        <p:grpSpPr>
          <a:xfrm>
            <a:off x="1855159" y="2848572"/>
            <a:ext cx="8442945" cy="2327314"/>
            <a:chOff x="1855159" y="2848572"/>
            <a:chExt cx="8442945" cy="2327314"/>
          </a:xfrm>
        </p:grpSpPr>
        <p:pic>
          <p:nvPicPr>
            <p:cNvPr id="162" name="Picture 161">
              <a:extLst>
                <a:ext uri="{FF2B5EF4-FFF2-40B4-BE49-F238E27FC236}">
                  <a16:creationId xmlns:a16="http://schemas.microsoft.com/office/drawing/2014/main" id="{2BF68436-BC22-0743-A9BE-9120C7AD11EB}"/>
                </a:ext>
              </a:extLst>
            </p:cNvPr>
            <p:cNvPicPr>
              <a:picLocks noChangeAspect="1"/>
            </p:cNvPicPr>
            <p:nvPr/>
          </p:nvPicPr>
          <p:blipFill>
            <a:blip r:embed="rId4"/>
            <a:stretch>
              <a:fillRect/>
            </a:stretch>
          </p:blipFill>
          <p:spPr>
            <a:xfrm>
              <a:off x="1855159" y="2848572"/>
              <a:ext cx="8442945" cy="2327314"/>
            </a:xfrm>
            <a:prstGeom prst="rect">
              <a:avLst/>
            </a:prstGeom>
          </p:spPr>
        </p:pic>
        <p:grpSp>
          <p:nvGrpSpPr>
            <p:cNvPr id="163" name="Group 162">
              <a:extLst>
                <a:ext uri="{FF2B5EF4-FFF2-40B4-BE49-F238E27FC236}">
                  <a16:creationId xmlns:a16="http://schemas.microsoft.com/office/drawing/2014/main" id="{B68B575A-82B5-1444-AFC0-91AA472D5708}"/>
                </a:ext>
              </a:extLst>
            </p:cNvPr>
            <p:cNvGrpSpPr/>
            <p:nvPr/>
          </p:nvGrpSpPr>
          <p:grpSpPr>
            <a:xfrm>
              <a:off x="5718105" y="3289770"/>
              <a:ext cx="373380" cy="146050"/>
              <a:chOff x="4385310" y="3355975"/>
              <a:chExt cx="373380" cy="146050"/>
            </a:xfrm>
          </p:grpSpPr>
          <p:sp>
            <p:nvSpPr>
              <p:cNvPr id="164" name="Right Bracket 163">
                <a:extLst>
                  <a:ext uri="{FF2B5EF4-FFF2-40B4-BE49-F238E27FC236}">
                    <a16:creationId xmlns:a16="http://schemas.microsoft.com/office/drawing/2014/main" id="{3F46121A-20F7-7F43-A740-9F13280B1E1C}"/>
                  </a:ext>
                </a:extLst>
              </p:cNvPr>
              <p:cNvSpPr/>
              <p:nvPr/>
            </p:nvSpPr>
            <p:spPr>
              <a:xfrm rot="173063" flipH="1">
                <a:off x="4385310" y="3355975"/>
                <a:ext cx="100965" cy="146050"/>
              </a:xfrm>
              <a:prstGeom prst="rightBracket">
                <a:avLst>
                  <a:gd name="adj" fmla="val 98658"/>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65" name="Right Bracket 164">
                <a:extLst>
                  <a:ext uri="{FF2B5EF4-FFF2-40B4-BE49-F238E27FC236}">
                    <a16:creationId xmlns:a16="http://schemas.microsoft.com/office/drawing/2014/main" id="{61BEC65C-3244-984C-96C7-86E9045BAAF3}"/>
                  </a:ext>
                </a:extLst>
              </p:cNvPr>
              <p:cNvSpPr/>
              <p:nvPr/>
            </p:nvSpPr>
            <p:spPr>
              <a:xfrm rot="173063" flipH="1">
                <a:off x="4418965" y="3383280"/>
                <a:ext cx="76200" cy="99060"/>
              </a:xfrm>
              <a:prstGeom prst="rightBracket">
                <a:avLst>
                  <a:gd name="adj" fmla="val 98658"/>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66" name="Right Bracket 165">
                <a:extLst>
                  <a:ext uri="{FF2B5EF4-FFF2-40B4-BE49-F238E27FC236}">
                    <a16:creationId xmlns:a16="http://schemas.microsoft.com/office/drawing/2014/main" id="{A67A58A9-F1EA-EA43-B14C-DD5F2A36EE06}"/>
                  </a:ext>
                </a:extLst>
              </p:cNvPr>
              <p:cNvSpPr/>
              <p:nvPr/>
            </p:nvSpPr>
            <p:spPr>
              <a:xfrm rot="21426937">
                <a:off x="4657725" y="3355975"/>
                <a:ext cx="100965" cy="146050"/>
              </a:xfrm>
              <a:prstGeom prst="rightBracket">
                <a:avLst>
                  <a:gd name="adj" fmla="val 98658"/>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67" name="Right Bracket 166">
                <a:extLst>
                  <a:ext uri="{FF2B5EF4-FFF2-40B4-BE49-F238E27FC236}">
                    <a16:creationId xmlns:a16="http://schemas.microsoft.com/office/drawing/2014/main" id="{26F1DCAA-16B0-8145-9FC2-B6D2C1C0CAC7}"/>
                  </a:ext>
                </a:extLst>
              </p:cNvPr>
              <p:cNvSpPr/>
              <p:nvPr/>
            </p:nvSpPr>
            <p:spPr>
              <a:xfrm rot="21426937">
                <a:off x="4648835" y="3383280"/>
                <a:ext cx="76200" cy="99060"/>
              </a:xfrm>
              <a:prstGeom prst="rightBracket">
                <a:avLst>
                  <a:gd name="adj" fmla="val 98658"/>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grpSp>
        <p:nvGrpSpPr>
          <p:cNvPr id="168" name="Group 167">
            <a:extLst>
              <a:ext uri="{FF2B5EF4-FFF2-40B4-BE49-F238E27FC236}">
                <a16:creationId xmlns:a16="http://schemas.microsoft.com/office/drawing/2014/main" id="{0FE29B06-199D-5E42-8BDE-A6A0114B8086}"/>
              </a:ext>
            </a:extLst>
          </p:cNvPr>
          <p:cNvGrpSpPr/>
          <p:nvPr/>
        </p:nvGrpSpPr>
        <p:grpSpPr>
          <a:xfrm>
            <a:off x="1857327" y="2848572"/>
            <a:ext cx="8438611" cy="2327313"/>
            <a:chOff x="1857327" y="2848572"/>
            <a:chExt cx="8438611" cy="2327313"/>
          </a:xfrm>
        </p:grpSpPr>
        <p:pic>
          <p:nvPicPr>
            <p:cNvPr id="169" name="Picture 168">
              <a:extLst>
                <a:ext uri="{FF2B5EF4-FFF2-40B4-BE49-F238E27FC236}">
                  <a16:creationId xmlns:a16="http://schemas.microsoft.com/office/drawing/2014/main" id="{E4D2C010-DF12-C745-8CAB-697F364816BD}"/>
                </a:ext>
              </a:extLst>
            </p:cNvPr>
            <p:cNvPicPr>
              <a:picLocks noChangeAspect="1"/>
            </p:cNvPicPr>
            <p:nvPr/>
          </p:nvPicPr>
          <p:blipFill>
            <a:blip r:embed="rId5"/>
            <a:stretch>
              <a:fillRect/>
            </a:stretch>
          </p:blipFill>
          <p:spPr>
            <a:xfrm>
              <a:off x="1857327" y="2848572"/>
              <a:ext cx="8438611" cy="2327313"/>
            </a:xfrm>
            <a:prstGeom prst="rect">
              <a:avLst/>
            </a:prstGeom>
          </p:spPr>
        </p:pic>
        <p:grpSp>
          <p:nvGrpSpPr>
            <p:cNvPr id="170" name="Group 169">
              <a:extLst>
                <a:ext uri="{FF2B5EF4-FFF2-40B4-BE49-F238E27FC236}">
                  <a16:creationId xmlns:a16="http://schemas.microsoft.com/office/drawing/2014/main" id="{5BDA0241-3056-5642-9ABA-5492BBD90957}"/>
                </a:ext>
              </a:extLst>
            </p:cNvPr>
            <p:cNvGrpSpPr/>
            <p:nvPr/>
          </p:nvGrpSpPr>
          <p:grpSpPr>
            <a:xfrm>
              <a:off x="5715000" y="3286662"/>
              <a:ext cx="373380" cy="146050"/>
              <a:chOff x="4385310" y="3355975"/>
              <a:chExt cx="373380" cy="146050"/>
            </a:xfrm>
          </p:grpSpPr>
          <p:sp>
            <p:nvSpPr>
              <p:cNvPr id="171" name="Right Bracket 170">
                <a:extLst>
                  <a:ext uri="{FF2B5EF4-FFF2-40B4-BE49-F238E27FC236}">
                    <a16:creationId xmlns:a16="http://schemas.microsoft.com/office/drawing/2014/main" id="{B723CFFE-D51D-D546-8D2B-9F3FFC57B466}"/>
                  </a:ext>
                </a:extLst>
              </p:cNvPr>
              <p:cNvSpPr/>
              <p:nvPr/>
            </p:nvSpPr>
            <p:spPr>
              <a:xfrm rot="173063" flipH="1">
                <a:off x="4385310" y="3355975"/>
                <a:ext cx="100965" cy="146050"/>
              </a:xfrm>
              <a:prstGeom prst="rightBracket">
                <a:avLst>
                  <a:gd name="adj" fmla="val 98658"/>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72" name="Right Bracket 171">
                <a:extLst>
                  <a:ext uri="{FF2B5EF4-FFF2-40B4-BE49-F238E27FC236}">
                    <a16:creationId xmlns:a16="http://schemas.microsoft.com/office/drawing/2014/main" id="{CFF25F16-6FA0-5C4E-AD23-4998A9EAD9B5}"/>
                  </a:ext>
                </a:extLst>
              </p:cNvPr>
              <p:cNvSpPr/>
              <p:nvPr/>
            </p:nvSpPr>
            <p:spPr>
              <a:xfrm rot="173063" flipH="1">
                <a:off x="4418965" y="3383280"/>
                <a:ext cx="76200" cy="99060"/>
              </a:xfrm>
              <a:prstGeom prst="rightBracket">
                <a:avLst>
                  <a:gd name="adj" fmla="val 98658"/>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73" name="Right Bracket 172">
                <a:extLst>
                  <a:ext uri="{FF2B5EF4-FFF2-40B4-BE49-F238E27FC236}">
                    <a16:creationId xmlns:a16="http://schemas.microsoft.com/office/drawing/2014/main" id="{F95F57F8-73CE-CA41-9E10-3A7763AFD039}"/>
                  </a:ext>
                </a:extLst>
              </p:cNvPr>
              <p:cNvSpPr/>
              <p:nvPr/>
            </p:nvSpPr>
            <p:spPr>
              <a:xfrm rot="21426937">
                <a:off x="4657725" y="3355975"/>
                <a:ext cx="100965" cy="146050"/>
              </a:xfrm>
              <a:prstGeom prst="rightBracket">
                <a:avLst>
                  <a:gd name="adj" fmla="val 98658"/>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74" name="Right Bracket 173">
                <a:extLst>
                  <a:ext uri="{FF2B5EF4-FFF2-40B4-BE49-F238E27FC236}">
                    <a16:creationId xmlns:a16="http://schemas.microsoft.com/office/drawing/2014/main" id="{E38D1519-153D-D740-BDE4-BD37C281CB92}"/>
                  </a:ext>
                </a:extLst>
              </p:cNvPr>
              <p:cNvSpPr/>
              <p:nvPr/>
            </p:nvSpPr>
            <p:spPr>
              <a:xfrm rot="21426937">
                <a:off x="4648835" y="3383280"/>
                <a:ext cx="76200" cy="99060"/>
              </a:xfrm>
              <a:prstGeom prst="rightBracket">
                <a:avLst>
                  <a:gd name="adj" fmla="val 98658"/>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grpSp>
        <p:nvGrpSpPr>
          <p:cNvPr id="175" name="Group 174">
            <a:extLst>
              <a:ext uri="{FF2B5EF4-FFF2-40B4-BE49-F238E27FC236}">
                <a16:creationId xmlns:a16="http://schemas.microsoft.com/office/drawing/2014/main" id="{66005A23-D61E-D24B-BF7F-2104FB62ECD5}"/>
              </a:ext>
            </a:extLst>
          </p:cNvPr>
          <p:cNvGrpSpPr/>
          <p:nvPr/>
        </p:nvGrpSpPr>
        <p:grpSpPr>
          <a:xfrm>
            <a:off x="9227059" y="3407818"/>
            <a:ext cx="1403699" cy="1288772"/>
            <a:chOff x="7565835" y="2960396"/>
            <a:chExt cx="1403699" cy="1288772"/>
          </a:xfrm>
        </p:grpSpPr>
        <p:pic>
          <p:nvPicPr>
            <p:cNvPr id="176" name="Picture 175">
              <a:extLst>
                <a:ext uri="{FF2B5EF4-FFF2-40B4-BE49-F238E27FC236}">
                  <a16:creationId xmlns:a16="http://schemas.microsoft.com/office/drawing/2014/main" id="{B31BB6B3-2C00-A84D-B98B-F3A0CD17B1C5}"/>
                </a:ext>
              </a:extLst>
            </p:cNvPr>
            <p:cNvPicPr/>
            <p:nvPr/>
          </p:nvPicPr>
          <p:blipFill>
            <a:blip r:embed="rId6" cstate="print">
              <a:clrChange>
                <a:clrFrom>
                  <a:srgbClr val="FFFFFF"/>
                </a:clrFrom>
                <a:clrTo>
                  <a:srgbClr val="FFFFFF">
                    <a:alpha val="0"/>
                  </a:srgbClr>
                </a:clrTo>
              </a:clrChange>
              <a:lum contrast="20000"/>
              <a:extLst>
                <a:ext uri="{28A0092B-C50C-407E-A947-70E740481C1C}">
                  <a14:useLocalDpi xmlns:a14="http://schemas.microsoft.com/office/drawing/2010/main" val="0"/>
                </a:ext>
              </a:extLst>
            </a:blip>
            <a:srcRect/>
            <a:stretch>
              <a:fillRect/>
            </a:stretch>
          </p:blipFill>
          <p:spPr bwMode="auto">
            <a:xfrm>
              <a:off x="8100352" y="3187569"/>
              <a:ext cx="448978" cy="378380"/>
            </a:xfrm>
            <a:prstGeom prst="rect">
              <a:avLst/>
            </a:prstGeom>
            <a:noFill/>
            <a:ln>
              <a:noFill/>
            </a:ln>
          </p:spPr>
        </p:pic>
        <p:sp>
          <p:nvSpPr>
            <p:cNvPr id="177" name="Text Box 2">
              <a:extLst>
                <a:ext uri="{FF2B5EF4-FFF2-40B4-BE49-F238E27FC236}">
                  <a16:creationId xmlns:a16="http://schemas.microsoft.com/office/drawing/2014/main" id="{DBAAA785-9A98-EA4D-ACA3-DC5B9819D632}"/>
                </a:ext>
              </a:extLst>
            </p:cNvPr>
            <p:cNvSpPr txBox="1">
              <a:spLocks noChangeArrowheads="1"/>
            </p:cNvSpPr>
            <p:nvPr/>
          </p:nvSpPr>
          <p:spPr bwMode="auto">
            <a:xfrm>
              <a:off x="7565835" y="3595641"/>
              <a:ext cx="1403699" cy="65352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200" b="1" i="1" dirty="0" err="1">
                  <a:solidFill>
                    <a:srgbClr val="2F5496"/>
                  </a:solidFill>
                  <a:latin typeface="Calibri" panose="020F0502020204030204" pitchFamily="34" charset="0"/>
                  <a:ea typeface="Calibri" panose="020F0502020204030204" pitchFamily="34" charset="0"/>
                  <a:cs typeface="Times New Roman" panose="02020603050405020304" pitchFamily="18" charset="0"/>
                </a:rPr>
                <a:t>Enriching</a:t>
              </a:r>
              <a:br>
                <a:rPr lang="nl-NL" sz="1200" b="1" i="1" dirty="0">
                  <a:solidFill>
                    <a:srgbClr val="2F5496"/>
                  </a:solidFill>
                  <a:latin typeface="Calibri" panose="020F0502020204030204" pitchFamily="34" charset="0"/>
                  <a:ea typeface="Calibri" panose="020F0502020204030204" pitchFamily="34" charset="0"/>
                  <a:cs typeface="Times New Roman" panose="02020603050405020304" pitchFamily="18" charset="0"/>
                </a:rPr>
              </a:br>
              <a:r>
                <a:rPr lang="nl-NL" sz="1200" b="1" i="1" dirty="0" err="1">
                  <a:solidFill>
                    <a:srgbClr val="2F5496"/>
                  </a:solidFill>
                  <a:latin typeface="Calibri" panose="020F0502020204030204" pitchFamily="34" charset="0"/>
                  <a:ea typeface="Calibri" panose="020F0502020204030204" pitchFamily="34" charset="0"/>
                  <a:cs typeface="Times New Roman" panose="02020603050405020304" pitchFamily="18" charset="0"/>
                </a:rPr>
                <a:t>Lives</a:t>
              </a:r>
              <a:endParaRPr lang="nl-NL"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78" name="Picture 177">
              <a:extLst>
                <a:ext uri="{FF2B5EF4-FFF2-40B4-BE49-F238E27FC236}">
                  <a16:creationId xmlns:a16="http://schemas.microsoft.com/office/drawing/2014/main" id="{E328BFF0-3B8A-0244-B6F6-077876B02A7E}"/>
                </a:ext>
              </a:extLst>
            </p:cNvPr>
            <p:cNvPicPr>
              <a:picLocks noChangeAspect="1"/>
            </p:cNvPicPr>
            <p:nvPr/>
          </p:nvPicPr>
          <p:blipFill>
            <a:blip r:embed="rId6" cstate="print">
              <a:clrChange>
                <a:clrFrom>
                  <a:srgbClr val="FFFFFF"/>
                </a:clrFrom>
                <a:clrTo>
                  <a:srgbClr val="FFFFFF">
                    <a:alpha val="0"/>
                  </a:srgbClr>
                </a:clrTo>
              </a:clrChange>
              <a:lum contrast="20000"/>
              <a:extLst>
                <a:ext uri="{28A0092B-C50C-407E-A947-70E740481C1C}">
                  <a14:useLocalDpi xmlns:a14="http://schemas.microsoft.com/office/drawing/2010/main" val="0"/>
                </a:ext>
              </a:extLst>
            </a:blip>
            <a:srcRect/>
            <a:stretch>
              <a:fillRect/>
            </a:stretch>
          </p:blipFill>
          <p:spPr bwMode="auto">
            <a:xfrm>
              <a:off x="8100352" y="3187569"/>
              <a:ext cx="449607" cy="379009"/>
            </a:xfrm>
            <a:prstGeom prst="rect">
              <a:avLst/>
            </a:prstGeom>
            <a:noFill/>
            <a:ln>
              <a:noFill/>
            </a:ln>
          </p:spPr>
        </p:pic>
        <p:grpSp>
          <p:nvGrpSpPr>
            <p:cNvPr id="179" name="Group 178">
              <a:extLst>
                <a:ext uri="{FF2B5EF4-FFF2-40B4-BE49-F238E27FC236}">
                  <a16:creationId xmlns:a16="http://schemas.microsoft.com/office/drawing/2014/main" id="{26C8B63A-8447-684C-9CD8-53E338C0EB3D}"/>
                </a:ext>
              </a:extLst>
            </p:cNvPr>
            <p:cNvGrpSpPr/>
            <p:nvPr/>
          </p:nvGrpSpPr>
          <p:grpSpPr>
            <a:xfrm>
              <a:off x="8000130" y="3052947"/>
              <a:ext cx="392745" cy="281759"/>
              <a:chOff x="0" y="0"/>
              <a:chExt cx="377190" cy="268605"/>
            </a:xfrm>
          </p:grpSpPr>
          <p:pic>
            <p:nvPicPr>
              <p:cNvPr id="181" name="Picture 180">
                <a:extLst>
                  <a:ext uri="{FF2B5EF4-FFF2-40B4-BE49-F238E27FC236}">
                    <a16:creationId xmlns:a16="http://schemas.microsoft.com/office/drawing/2014/main" id="{914ADF5C-6A8E-C74F-A7EC-4D667F6480C3}"/>
                  </a:ext>
                </a:extLst>
              </p:cNvPr>
              <p:cNvPicPr>
                <a:picLocks noChangeAspect="1"/>
              </p:cNvPicPr>
              <p:nvPr/>
            </p:nvPicPr>
            <p:blipFill>
              <a:blip r:embed="rId7" cstate="print">
                <a:clrChange>
                  <a:clrFrom>
                    <a:srgbClr val="FFFFFF"/>
                  </a:clrFrom>
                  <a:clrTo>
                    <a:srgbClr val="FFFFFF">
                      <a:alpha val="0"/>
                    </a:srgbClr>
                  </a:clrTo>
                </a:clrChange>
                <a:lum contrast="20000"/>
                <a:extLst>
                  <a:ext uri="{28A0092B-C50C-407E-A947-70E740481C1C}">
                    <a14:useLocalDpi xmlns:a14="http://schemas.microsoft.com/office/drawing/2010/main" val="0"/>
                  </a:ext>
                </a:extLst>
              </a:blip>
              <a:srcRect/>
              <a:stretch>
                <a:fillRect/>
              </a:stretch>
            </p:blipFill>
            <p:spPr bwMode="auto">
              <a:xfrm flipH="1">
                <a:off x="19050" y="0"/>
                <a:ext cx="358140" cy="268605"/>
              </a:xfrm>
              <a:prstGeom prst="rect">
                <a:avLst/>
              </a:prstGeom>
              <a:noFill/>
              <a:ln>
                <a:noFill/>
              </a:ln>
            </p:spPr>
          </p:pic>
          <p:pic>
            <p:nvPicPr>
              <p:cNvPr id="182" name="Picture 181">
                <a:extLst>
                  <a:ext uri="{FF2B5EF4-FFF2-40B4-BE49-F238E27FC236}">
                    <a16:creationId xmlns:a16="http://schemas.microsoft.com/office/drawing/2014/main" id="{2C20ABC2-DF76-6B4E-8295-41C56994EFA1}"/>
                  </a:ext>
                </a:extLst>
              </p:cNvPr>
              <p:cNvPicPr>
                <a:picLocks noChangeAspect="1"/>
              </p:cNvPicPr>
              <p:nvPr/>
            </p:nvPicPr>
            <p:blipFill>
              <a:blip r:embed="rId8" cstate="print">
                <a:clrChange>
                  <a:clrFrom>
                    <a:srgbClr val="FCFCFC"/>
                  </a:clrFrom>
                  <a:clrTo>
                    <a:srgbClr val="FCFC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52400"/>
                <a:ext cx="66675" cy="66675"/>
              </a:xfrm>
              <a:prstGeom prst="rect">
                <a:avLst/>
              </a:prstGeom>
              <a:noFill/>
              <a:ln>
                <a:noFill/>
              </a:ln>
            </p:spPr>
          </p:pic>
        </p:grpSp>
        <p:sp>
          <p:nvSpPr>
            <p:cNvPr id="180" name="Oval 179">
              <a:extLst>
                <a:ext uri="{FF2B5EF4-FFF2-40B4-BE49-F238E27FC236}">
                  <a16:creationId xmlns:a16="http://schemas.microsoft.com/office/drawing/2014/main" id="{2FD22168-3403-D248-8F5D-C12A6B85A8DA}"/>
                </a:ext>
              </a:extLst>
            </p:cNvPr>
            <p:cNvSpPr/>
            <p:nvPr/>
          </p:nvSpPr>
          <p:spPr>
            <a:xfrm>
              <a:off x="7937492" y="2960396"/>
              <a:ext cx="619899" cy="625568"/>
            </a:xfrm>
            <a:prstGeom prst="ellipse">
              <a:avLst/>
            </a:prstGeom>
            <a:noFill/>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nvGrpSpPr>
          <p:cNvPr id="183" name="Group 182">
            <a:extLst>
              <a:ext uri="{FF2B5EF4-FFF2-40B4-BE49-F238E27FC236}">
                <a16:creationId xmlns:a16="http://schemas.microsoft.com/office/drawing/2014/main" id="{C3B90C79-9320-564B-BB47-22FFA6B833AE}"/>
              </a:ext>
            </a:extLst>
          </p:cNvPr>
          <p:cNvGrpSpPr/>
          <p:nvPr/>
        </p:nvGrpSpPr>
        <p:grpSpPr>
          <a:xfrm>
            <a:off x="1873823" y="2621269"/>
            <a:ext cx="1013599" cy="738035"/>
            <a:chOff x="0" y="-45759"/>
            <a:chExt cx="973455" cy="704194"/>
          </a:xfrm>
        </p:grpSpPr>
        <p:sp>
          <p:nvSpPr>
            <p:cNvPr id="184" name="Oval 183">
              <a:extLst>
                <a:ext uri="{FF2B5EF4-FFF2-40B4-BE49-F238E27FC236}">
                  <a16:creationId xmlns:a16="http://schemas.microsoft.com/office/drawing/2014/main" id="{2A94E4C5-6D29-984E-97DE-8B627FAEF8D7}"/>
                </a:ext>
              </a:extLst>
            </p:cNvPr>
            <p:cNvSpPr/>
            <p:nvPr/>
          </p:nvSpPr>
          <p:spPr>
            <a:xfrm>
              <a:off x="264694" y="232611"/>
              <a:ext cx="430306" cy="425824"/>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85" name="Text Box 2">
              <a:extLst>
                <a:ext uri="{FF2B5EF4-FFF2-40B4-BE49-F238E27FC236}">
                  <a16:creationId xmlns:a16="http://schemas.microsoft.com/office/drawing/2014/main" id="{E97655EA-D703-B74D-9C15-B20A637373B7}"/>
                </a:ext>
              </a:extLst>
            </p:cNvPr>
            <p:cNvSpPr txBox="1">
              <a:spLocks noChangeArrowheads="1"/>
            </p:cNvSpPr>
            <p:nvPr/>
          </p:nvSpPr>
          <p:spPr bwMode="auto">
            <a:xfrm>
              <a:off x="0" y="-45759"/>
              <a:ext cx="973455" cy="27940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a:solidFill>
                    <a:srgbClr val="2F5496"/>
                  </a:solidFill>
                  <a:latin typeface="Calibri" panose="020F0502020204030204" pitchFamily="34" charset="0"/>
                  <a:ea typeface="Calibri" panose="020F0502020204030204" pitchFamily="34" charset="0"/>
                  <a:cs typeface="Times New Roman" panose="02020603050405020304" pitchFamily="18" charset="0"/>
                </a:rPr>
                <a:t>e-Transport</a:t>
              </a:r>
              <a:endParaRPr lang="nl-NL" sz="1100">
                <a:latin typeface="Calibri" panose="020F0502020204030204" pitchFamily="34" charset="0"/>
                <a:ea typeface="Calibri" panose="020F0502020204030204" pitchFamily="34" charset="0"/>
                <a:cs typeface="Times New Roman" panose="02020603050405020304" pitchFamily="18" charset="0"/>
              </a:endParaRPr>
            </a:p>
          </p:txBody>
        </p:sp>
        <p:pic>
          <p:nvPicPr>
            <p:cNvPr id="186" name="Picture 185">
              <a:extLst>
                <a:ext uri="{FF2B5EF4-FFF2-40B4-BE49-F238E27FC236}">
                  <a16:creationId xmlns:a16="http://schemas.microsoft.com/office/drawing/2014/main" id="{54A54787-D639-644D-926B-A7DEB0562E0B}"/>
                </a:ext>
              </a:extLst>
            </p:cNvPr>
            <p:cNvPicPr>
              <a:picLocks noChangeAspect="1"/>
            </p:cNvPicPr>
            <p:nvPr/>
          </p:nvPicPr>
          <p:blipFill>
            <a:blip r:embed="rId9"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9129" y="325847"/>
              <a:ext cx="199042" cy="222962"/>
            </a:xfrm>
            <a:prstGeom prst="rect">
              <a:avLst/>
            </a:prstGeom>
            <a:noFill/>
            <a:ln>
              <a:noFill/>
            </a:ln>
          </p:spPr>
        </p:pic>
      </p:grpSp>
      <p:grpSp>
        <p:nvGrpSpPr>
          <p:cNvPr id="187" name="Group 186">
            <a:extLst>
              <a:ext uri="{FF2B5EF4-FFF2-40B4-BE49-F238E27FC236}">
                <a16:creationId xmlns:a16="http://schemas.microsoft.com/office/drawing/2014/main" id="{F8C270F0-A6F6-5C44-B973-F362F061BDB6}"/>
              </a:ext>
            </a:extLst>
          </p:cNvPr>
          <p:cNvGrpSpPr/>
          <p:nvPr/>
        </p:nvGrpSpPr>
        <p:grpSpPr>
          <a:xfrm>
            <a:off x="6472671" y="1990983"/>
            <a:ext cx="1013599" cy="747362"/>
            <a:chOff x="0" y="-6907"/>
            <a:chExt cx="973455" cy="713094"/>
          </a:xfrm>
        </p:grpSpPr>
        <p:sp>
          <p:nvSpPr>
            <p:cNvPr id="188" name="Text Box 2">
              <a:extLst>
                <a:ext uri="{FF2B5EF4-FFF2-40B4-BE49-F238E27FC236}">
                  <a16:creationId xmlns:a16="http://schemas.microsoft.com/office/drawing/2014/main" id="{F51A060A-6684-A445-964A-314B0BE2CED3}"/>
                </a:ext>
              </a:extLst>
            </p:cNvPr>
            <p:cNvSpPr txBox="1">
              <a:spLocks noChangeArrowheads="1"/>
            </p:cNvSpPr>
            <p:nvPr/>
          </p:nvSpPr>
          <p:spPr bwMode="auto">
            <a:xfrm>
              <a:off x="0" y="-6907"/>
              <a:ext cx="973455" cy="27940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a:solidFill>
                    <a:srgbClr val="2F5496"/>
                  </a:solidFill>
                  <a:latin typeface="Calibri" panose="020F0502020204030204" pitchFamily="34" charset="0"/>
                  <a:ea typeface="Calibri" panose="020F0502020204030204" pitchFamily="34" charset="0"/>
                  <a:cs typeface="Times New Roman" panose="02020603050405020304" pitchFamily="18" charset="0"/>
                </a:rPr>
                <a:t>Big Data</a:t>
              </a:r>
              <a:endParaRPr lang="nl-NL" sz="1100">
                <a:latin typeface="Calibri" panose="020F0502020204030204" pitchFamily="34" charset="0"/>
                <a:ea typeface="Calibri" panose="020F0502020204030204" pitchFamily="34" charset="0"/>
                <a:cs typeface="Times New Roman" panose="02020603050405020304" pitchFamily="18" charset="0"/>
              </a:endParaRPr>
            </a:p>
          </p:txBody>
        </p:sp>
        <p:grpSp>
          <p:nvGrpSpPr>
            <p:cNvPr id="189" name="Group 188">
              <a:extLst>
                <a:ext uri="{FF2B5EF4-FFF2-40B4-BE49-F238E27FC236}">
                  <a16:creationId xmlns:a16="http://schemas.microsoft.com/office/drawing/2014/main" id="{85BE560B-1FBD-FE4B-9E6F-DAC578F95C5C}"/>
                </a:ext>
              </a:extLst>
            </p:cNvPr>
            <p:cNvGrpSpPr/>
            <p:nvPr/>
          </p:nvGrpSpPr>
          <p:grpSpPr>
            <a:xfrm>
              <a:off x="264695" y="280737"/>
              <a:ext cx="429895" cy="425450"/>
              <a:chOff x="0" y="0"/>
              <a:chExt cx="429895" cy="425450"/>
            </a:xfrm>
          </p:grpSpPr>
          <p:sp>
            <p:nvSpPr>
              <p:cNvPr id="190" name="Oval 189">
                <a:extLst>
                  <a:ext uri="{FF2B5EF4-FFF2-40B4-BE49-F238E27FC236}">
                    <a16:creationId xmlns:a16="http://schemas.microsoft.com/office/drawing/2014/main" id="{53363D19-12B8-EA4E-B9AB-C2F8FD0211DF}"/>
                  </a:ext>
                </a:extLst>
              </p:cNvPr>
              <p:cNvSpPr/>
              <p:nvPr/>
            </p:nvSpPr>
            <p:spPr>
              <a:xfrm>
                <a:off x="0" y="0"/>
                <a:ext cx="429895" cy="425450"/>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pic>
            <p:nvPicPr>
              <p:cNvPr id="191" name="Picture 190">
                <a:extLst>
                  <a:ext uri="{FF2B5EF4-FFF2-40B4-BE49-F238E27FC236}">
                    <a16:creationId xmlns:a16="http://schemas.microsoft.com/office/drawing/2014/main" id="{25F0C094-C1C7-A749-B035-78BF4A387C8C}"/>
                  </a:ext>
                </a:extLst>
              </p:cNvPr>
              <p:cNvPicPr>
                <a:picLocks noChangeAspect="1"/>
              </p:cNvPicPr>
              <p:nvPr/>
            </p:nvPicPr>
            <p:blipFill>
              <a:blip r:embed="rId10"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600" y="104549"/>
                <a:ext cx="238225" cy="238225"/>
              </a:xfrm>
              <a:prstGeom prst="rect">
                <a:avLst/>
              </a:prstGeom>
              <a:noFill/>
              <a:ln>
                <a:noFill/>
              </a:ln>
            </p:spPr>
          </p:pic>
        </p:grpSp>
      </p:grpSp>
      <p:grpSp>
        <p:nvGrpSpPr>
          <p:cNvPr id="192" name="Group 191">
            <a:extLst>
              <a:ext uri="{FF2B5EF4-FFF2-40B4-BE49-F238E27FC236}">
                <a16:creationId xmlns:a16="http://schemas.microsoft.com/office/drawing/2014/main" id="{8AD5211F-E66A-2B49-A713-F7EAE1BA58ED}"/>
              </a:ext>
            </a:extLst>
          </p:cNvPr>
          <p:cNvGrpSpPr/>
          <p:nvPr/>
        </p:nvGrpSpPr>
        <p:grpSpPr>
          <a:xfrm>
            <a:off x="4385630" y="1851326"/>
            <a:ext cx="1013599" cy="749360"/>
            <a:chOff x="0" y="0"/>
            <a:chExt cx="973455" cy="714834"/>
          </a:xfrm>
        </p:grpSpPr>
        <p:sp>
          <p:nvSpPr>
            <p:cNvPr id="193" name="Oval 192">
              <a:extLst>
                <a:ext uri="{FF2B5EF4-FFF2-40B4-BE49-F238E27FC236}">
                  <a16:creationId xmlns:a16="http://schemas.microsoft.com/office/drawing/2014/main" id="{951C5CCD-76FE-8040-BE96-355823821800}"/>
                </a:ext>
              </a:extLst>
            </p:cNvPr>
            <p:cNvSpPr/>
            <p:nvPr/>
          </p:nvSpPr>
          <p:spPr>
            <a:xfrm>
              <a:off x="281940" y="289560"/>
              <a:ext cx="429895" cy="425274"/>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pic>
          <p:nvPicPr>
            <p:cNvPr id="194" name="Picture 193">
              <a:extLst>
                <a:ext uri="{FF2B5EF4-FFF2-40B4-BE49-F238E27FC236}">
                  <a16:creationId xmlns:a16="http://schemas.microsoft.com/office/drawing/2014/main" id="{56BBDD7F-4035-6946-928F-0E636079D984}"/>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1480" y="350520"/>
              <a:ext cx="166370" cy="289560"/>
            </a:xfrm>
            <a:prstGeom prst="rect">
              <a:avLst/>
            </a:prstGeom>
            <a:noFill/>
            <a:ln>
              <a:noFill/>
            </a:ln>
          </p:spPr>
        </p:pic>
        <p:sp>
          <p:nvSpPr>
            <p:cNvPr id="195" name="Text Box 2">
              <a:extLst>
                <a:ext uri="{FF2B5EF4-FFF2-40B4-BE49-F238E27FC236}">
                  <a16:creationId xmlns:a16="http://schemas.microsoft.com/office/drawing/2014/main" id="{1C11F4AF-CF1D-AD41-8B15-689152780549}"/>
                </a:ext>
              </a:extLst>
            </p:cNvPr>
            <p:cNvSpPr txBox="1">
              <a:spLocks noChangeArrowheads="1"/>
            </p:cNvSpPr>
            <p:nvPr/>
          </p:nvSpPr>
          <p:spPr bwMode="auto">
            <a:xfrm>
              <a:off x="0" y="0"/>
              <a:ext cx="973455" cy="2787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a:solidFill>
                    <a:srgbClr val="2F5496"/>
                  </a:solidFill>
                  <a:latin typeface="Calibri" panose="020F0502020204030204" pitchFamily="34" charset="0"/>
                  <a:ea typeface="Calibri" panose="020F0502020204030204" pitchFamily="34" charset="0"/>
                  <a:cs typeface="Times New Roman" panose="02020603050405020304" pitchFamily="18" charset="0"/>
                </a:rPr>
                <a:t>e-Payment</a:t>
              </a:r>
              <a:endParaRPr lang="nl-NL" sz="11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6" name="Group 195">
            <a:extLst>
              <a:ext uri="{FF2B5EF4-FFF2-40B4-BE49-F238E27FC236}">
                <a16:creationId xmlns:a16="http://schemas.microsoft.com/office/drawing/2014/main" id="{571DFBDF-BBEB-AA43-B8C7-38583DAC3C4F}"/>
              </a:ext>
            </a:extLst>
          </p:cNvPr>
          <p:cNvGrpSpPr/>
          <p:nvPr/>
        </p:nvGrpSpPr>
        <p:grpSpPr>
          <a:xfrm>
            <a:off x="4968707" y="1669950"/>
            <a:ext cx="1246998" cy="905226"/>
            <a:chOff x="9586" y="-8082"/>
            <a:chExt cx="973455" cy="716106"/>
          </a:xfrm>
        </p:grpSpPr>
        <p:grpSp>
          <p:nvGrpSpPr>
            <p:cNvPr id="197" name="Group 196">
              <a:extLst>
                <a:ext uri="{FF2B5EF4-FFF2-40B4-BE49-F238E27FC236}">
                  <a16:creationId xmlns:a16="http://schemas.microsoft.com/office/drawing/2014/main" id="{41F8E58A-B272-A54B-909B-7E492B13F9AE}"/>
                </a:ext>
              </a:extLst>
            </p:cNvPr>
            <p:cNvGrpSpPr/>
            <p:nvPr/>
          </p:nvGrpSpPr>
          <p:grpSpPr>
            <a:xfrm>
              <a:off x="9586" y="-8082"/>
              <a:ext cx="973455" cy="716106"/>
              <a:chOff x="9586" y="-10920"/>
              <a:chExt cx="973455" cy="717107"/>
            </a:xfrm>
          </p:grpSpPr>
          <p:sp>
            <p:nvSpPr>
              <p:cNvPr id="199" name="Text Box 2">
                <a:extLst>
                  <a:ext uri="{FF2B5EF4-FFF2-40B4-BE49-F238E27FC236}">
                    <a16:creationId xmlns:a16="http://schemas.microsoft.com/office/drawing/2014/main" id="{666F0E1F-15B9-2F4D-8CCA-F438C0AB2000}"/>
                  </a:ext>
                </a:extLst>
              </p:cNvPr>
              <p:cNvSpPr txBox="1">
                <a:spLocks noChangeArrowheads="1"/>
              </p:cNvSpPr>
              <p:nvPr/>
            </p:nvSpPr>
            <p:spPr bwMode="auto">
              <a:xfrm>
                <a:off x="9586" y="-10920"/>
                <a:ext cx="973455" cy="27940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200" b="1" i="1" dirty="0">
                    <a:solidFill>
                      <a:srgbClr val="2F5496"/>
                    </a:solidFill>
                    <a:effectLst>
                      <a:glow rad="63500">
                        <a:schemeClr val="accent3">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rPr>
                  <a:t>e-</a:t>
                </a:r>
                <a:r>
                  <a:rPr lang="nl-NL" sz="1200" b="1" i="1" dirty="0" err="1">
                    <a:solidFill>
                      <a:srgbClr val="2F5496"/>
                    </a:solidFill>
                    <a:effectLst>
                      <a:glow rad="63500">
                        <a:schemeClr val="accent3">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rPr>
                  <a:t>Enabler</a:t>
                </a:r>
                <a:endParaRPr lang="nl-NL" sz="1100" dirty="0">
                  <a:effectLst>
                    <a:glow rad="63500">
                      <a:schemeClr val="accent3">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0" name="Oval 199">
                <a:extLst>
                  <a:ext uri="{FF2B5EF4-FFF2-40B4-BE49-F238E27FC236}">
                    <a16:creationId xmlns:a16="http://schemas.microsoft.com/office/drawing/2014/main" id="{D73A2AB4-7697-A04B-8AD0-93AA672E9EB7}"/>
                  </a:ext>
                </a:extLst>
              </p:cNvPr>
              <p:cNvSpPr/>
              <p:nvPr/>
            </p:nvSpPr>
            <p:spPr>
              <a:xfrm>
                <a:off x="264695" y="280737"/>
                <a:ext cx="429895" cy="425450"/>
              </a:xfrm>
              <a:prstGeom prst="ellipse">
                <a:avLst/>
              </a:prstGeom>
              <a:solidFill>
                <a:srgbClr val="FFFF00"/>
              </a:solidFill>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pic>
          <p:nvPicPr>
            <p:cNvPr id="198" name="Picture 197">
              <a:extLst>
                <a:ext uri="{FF2B5EF4-FFF2-40B4-BE49-F238E27FC236}">
                  <a16:creationId xmlns:a16="http://schemas.microsoft.com/office/drawing/2014/main" id="{7B299C8A-C7BF-564F-86CC-8B4D878FB7C3}"/>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40" y="312420"/>
              <a:ext cx="307340" cy="369570"/>
            </a:xfrm>
            <a:prstGeom prst="rect">
              <a:avLst/>
            </a:prstGeom>
            <a:noFill/>
            <a:ln>
              <a:noFill/>
            </a:ln>
            <a:effectLst/>
          </p:spPr>
        </p:pic>
      </p:grpSp>
      <p:grpSp>
        <p:nvGrpSpPr>
          <p:cNvPr id="201" name="Group 200">
            <a:extLst>
              <a:ext uri="{FF2B5EF4-FFF2-40B4-BE49-F238E27FC236}">
                <a16:creationId xmlns:a16="http://schemas.microsoft.com/office/drawing/2014/main" id="{80FD08C7-988B-7742-8C1A-54EA072BAE92}"/>
              </a:ext>
            </a:extLst>
          </p:cNvPr>
          <p:cNvGrpSpPr/>
          <p:nvPr/>
        </p:nvGrpSpPr>
        <p:grpSpPr>
          <a:xfrm>
            <a:off x="3114069" y="2167144"/>
            <a:ext cx="1013599" cy="740036"/>
            <a:chOff x="0" y="-1"/>
            <a:chExt cx="973455" cy="705995"/>
          </a:xfrm>
        </p:grpSpPr>
        <p:grpSp>
          <p:nvGrpSpPr>
            <p:cNvPr id="202" name="Group 201">
              <a:extLst>
                <a:ext uri="{FF2B5EF4-FFF2-40B4-BE49-F238E27FC236}">
                  <a16:creationId xmlns:a16="http://schemas.microsoft.com/office/drawing/2014/main" id="{B5C71270-CD04-7A4A-8059-2957F069C224}"/>
                </a:ext>
              </a:extLst>
            </p:cNvPr>
            <p:cNvGrpSpPr/>
            <p:nvPr/>
          </p:nvGrpSpPr>
          <p:grpSpPr>
            <a:xfrm>
              <a:off x="0" y="-1"/>
              <a:ext cx="973455" cy="705995"/>
              <a:chOff x="0" y="-393042"/>
              <a:chExt cx="973455" cy="706187"/>
            </a:xfrm>
          </p:grpSpPr>
          <p:sp>
            <p:nvSpPr>
              <p:cNvPr id="206" name="Text Box 2">
                <a:extLst>
                  <a:ext uri="{FF2B5EF4-FFF2-40B4-BE49-F238E27FC236}">
                    <a16:creationId xmlns:a16="http://schemas.microsoft.com/office/drawing/2014/main" id="{682FC684-C2CB-9C45-AFF8-2B8AC0319D4F}"/>
                  </a:ext>
                </a:extLst>
              </p:cNvPr>
              <p:cNvSpPr txBox="1">
                <a:spLocks noChangeArrowheads="1"/>
              </p:cNvSpPr>
              <p:nvPr/>
            </p:nvSpPr>
            <p:spPr bwMode="auto">
              <a:xfrm>
                <a:off x="0" y="-393042"/>
                <a:ext cx="973455" cy="27940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a:solidFill>
                      <a:srgbClr val="2F5496"/>
                    </a:solidFill>
                    <a:latin typeface="Calibri" panose="020F0502020204030204" pitchFamily="34" charset="0"/>
                    <a:ea typeface="Calibri" panose="020F0502020204030204" pitchFamily="34" charset="0"/>
                    <a:cs typeface="Times New Roman" panose="02020603050405020304" pitchFamily="18" charset="0"/>
                  </a:rPr>
                  <a:t>e-Health</a:t>
                </a:r>
                <a:endParaRPr lang="nl-NL" sz="1100">
                  <a:latin typeface="Calibri" panose="020F0502020204030204" pitchFamily="34" charset="0"/>
                  <a:ea typeface="Calibri" panose="020F0502020204030204" pitchFamily="34" charset="0"/>
                  <a:cs typeface="Times New Roman" panose="02020603050405020304" pitchFamily="18" charset="0"/>
                </a:endParaRPr>
              </a:p>
            </p:txBody>
          </p:sp>
          <p:sp>
            <p:nvSpPr>
              <p:cNvPr id="207" name="Oval 206">
                <a:extLst>
                  <a:ext uri="{FF2B5EF4-FFF2-40B4-BE49-F238E27FC236}">
                    <a16:creationId xmlns:a16="http://schemas.microsoft.com/office/drawing/2014/main" id="{C440E6C7-723B-A543-BBAA-AFA5301FBC55}"/>
                  </a:ext>
                </a:extLst>
              </p:cNvPr>
              <p:cNvSpPr/>
              <p:nvPr/>
            </p:nvSpPr>
            <p:spPr>
              <a:xfrm>
                <a:off x="264695" y="-112305"/>
                <a:ext cx="429895" cy="425450"/>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nvGrpSpPr>
            <p:cNvPr id="203" name="Group 202">
              <a:extLst>
                <a:ext uri="{FF2B5EF4-FFF2-40B4-BE49-F238E27FC236}">
                  <a16:creationId xmlns:a16="http://schemas.microsoft.com/office/drawing/2014/main" id="{CCC04D7B-4E70-E642-9415-77050DBC6E72}"/>
                </a:ext>
              </a:extLst>
            </p:cNvPr>
            <p:cNvGrpSpPr/>
            <p:nvPr/>
          </p:nvGrpSpPr>
          <p:grpSpPr>
            <a:xfrm>
              <a:off x="358140" y="373380"/>
              <a:ext cx="245533" cy="228599"/>
              <a:chOff x="0" y="0"/>
              <a:chExt cx="304800" cy="308726"/>
            </a:xfrm>
          </p:grpSpPr>
          <p:sp>
            <p:nvSpPr>
              <p:cNvPr id="204" name="Rounded Rectangle 203">
                <a:extLst>
                  <a:ext uri="{FF2B5EF4-FFF2-40B4-BE49-F238E27FC236}">
                    <a16:creationId xmlns:a16="http://schemas.microsoft.com/office/drawing/2014/main" id="{2E649BFB-F45E-6C4C-BFD7-3A9DE052DF9D}"/>
                  </a:ext>
                </a:extLst>
              </p:cNvPr>
              <p:cNvSpPr/>
              <p:nvPr/>
            </p:nvSpPr>
            <p:spPr>
              <a:xfrm>
                <a:off x="0" y="108103"/>
                <a:ext cx="304800" cy="96520"/>
              </a:xfrm>
              <a:prstGeom prst="roundRect">
                <a:avLst/>
              </a:prstGeom>
              <a:solidFill>
                <a:srgbClr val="275791"/>
              </a:solidFill>
              <a:ln>
                <a:solidFill>
                  <a:srgbClr val="27579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05" name="Rounded Rectangle 204">
                <a:extLst>
                  <a:ext uri="{FF2B5EF4-FFF2-40B4-BE49-F238E27FC236}">
                    <a16:creationId xmlns:a16="http://schemas.microsoft.com/office/drawing/2014/main" id="{3C606B2B-47C2-7A41-85CC-59AB24702704}"/>
                  </a:ext>
                </a:extLst>
              </p:cNvPr>
              <p:cNvSpPr/>
              <p:nvPr/>
            </p:nvSpPr>
            <p:spPr>
              <a:xfrm rot="5400000">
                <a:off x="1587" y="106516"/>
                <a:ext cx="308726" cy="95694"/>
              </a:xfrm>
              <a:prstGeom prst="roundRect">
                <a:avLst/>
              </a:prstGeom>
              <a:solidFill>
                <a:srgbClr val="275791"/>
              </a:solidFill>
              <a:ln>
                <a:solidFill>
                  <a:srgbClr val="27579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grpSp>
        <p:nvGrpSpPr>
          <p:cNvPr id="208" name="Group 207">
            <a:extLst>
              <a:ext uri="{FF2B5EF4-FFF2-40B4-BE49-F238E27FC236}">
                <a16:creationId xmlns:a16="http://schemas.microsoft.com/office/drawing/2014/main" id="{0028D00B-F40B-0749-B95A-DB6DAD62453B}"/>
              </a:ext>
            </a:extLst>
          </p:cNvPr>
          <p:cNvGrpSpPr/>
          <p:nvPr/>
        </p:nvGrpSpPr>
        <p:grpSpPr>
          <a:xfrm>
            <a:off x="3743634" y="2027087"/>
            <a:ext cx="1013599" cy="707396"/>
            <a:chOff x="28575" y="891328"/>
            <a:chExt cx="973455" cy="675113"/>
          </a:xfrm>
        </p:grpSpPr>
        <p:grpSp>
          <p:nvGrpSpPr>
            <p:cNvPr id="209" name="Group 208">
              <a:extLst>
                <a:ext uri="{FF2B5EF4-FFF2-40B4-BE49-F238E27FC236}">
                  <a16:creationId xmlns:a16="http://schemas.microsoft.com/office/drawing/2014/main" id="{5E351D7E-C313-A548-8916-757EE0A71EC6}"/>
                </a:ext>
              </a:extLst>
            </p:cNvPr>
            <p:cNvGrpSpPr/>
            <p:nvPr/>
          </p:nvGrpSpPr>
          <p:grpSpPr>
            <a:xfrm>
              <a:off x="28575" y="891328"/>
              <a:ext cx="973455" cy="675113"/>
              <a:chOff x="28575" y="891328"/>
              <a:chExt cx="973455" cy="675113"/>
            </a:xfrm>
          </p:grpSpPr>
          <p:sp>
            <p:nvSpPr>
              <p:cNvPr id="211" name="Text Box 2">
                <a:extLst>
                  <a:ext uri="{FF2B5EF4-FFF2-40B4-BE49-F238E27FC236}">
                    <a16:creationId xmlns:a16="http://schemas.microsoft.com/office/drawing/2014/main" id="{5C06E832-D324-9645-BCA5-25225C78FC9F}"/>
                  </a:ext>
                </a:extLst>
              </p:cNvPr>
              <p:cNvSpPr txBox="1">
                <a:spLocks noChangeArrowheads="1"/>
              </p:cNvSpPr>
              <p:nvPr/>
            </p:nvSpPr>
            <p:spPr bwMode="auto">
              <a:xfrm>
                <a:off x="28575" y="891328"/>
                <a:ext cx="973455" cy="285563"/>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a:solidFill>
                      <a:srgbClr val="2F5496"/>
                    </a:solidFill>
                    <a:latin typeface="Calibri" panose="020F0502020204030204" pitchFamily="34" charset="0"/>
                    <a:ea typeface="Calibri" panose="020F0502020204030204" pitchFamily="34" charset="0"/>
                    <a:cs typeface="Times New Roman" panose="02020603050405020304" pitchFamily="18" charset="0"/>
                  </a:rPr>
                  <a:t>Smart Retail</a:t>
                </a:r>
                <a:endParaRPr lang="nl-NL" sz="1100">
                  <a:latin typeface="Calibri" panose="020F0502020204030204" pitchFamily="34" charset="0"/>
                  <a:ea typeface="Calibri" panose="020F0502020204030204" pitchFamily="34" charset="0"/>
                  <a:cs typeface="Times New Roman" panose="02020603050405020304" pitchFamily="18" charset="0"/>
                </a:endParaRPr>
              </a:p>
            </p:txBody>
          </p:sp>
          <p:sp>
            <p:nvSpPr>
              <p:cNvPr id="212" name="Oval 211">
                <a:extLst>
                  <a:ext uri="{FF2B5EF4-FFF2-40B4-BE49-F238E27FC236}">
                    <a16:creationId xmlns:a16="http://schemas.microsoft.com/office/drawing/2014/main" id="{6529E96E-1880-824F-A4D3-D45843C1C704}"/>
                  </a:ext>
                </a:extLst>
              </p:cNvPr>
              <p:cNvSpPr/>
              <p:nvPr/>
            </p:nvSpPr>
            <p:spPr>
              <a:xfrm>
                <a:off x="301625" y="1141626"/>
                <a:ext cx="429895" cy="424815"/>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pic>
          <p:nvPicPr>
            <p:cNvPr id="210" name="Picture 209">
              <a:extLst>
                <a:ext uri="{FF2B5EF4-FFF2-40B4-BE49-F238E27FC236}">
                  <a16:creationId xmlns:a16="http://schemas.microsoft.com/office/drawing/2014/main" id="{9F8EEF77-7DAF-9348-AA45-EFD3F56FBB16}"/>
                </a:ext>
              </a:extLst>
            </p:cNvPr>
            <p:cNvPicPr>
              <a:picLocks noChangeAspect="1"/>
            </p:cNvPicPr>
            <p:nvPr/>
          </p:nvPicPr>
          <p:blipFill>
            <a:blip r:embed="rId1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67" y="1240366"/>
              <a:ext cx="254635" cy="242570"/>
            </a:xfrm>
            <a:prstGeom prst="rect">
              <a:avLst/>
            </a:prstGeom>
            <a:noFill/>
            <a:ln>
              <a:noFill/>
            </a:ln>
          </p:spPr>
        </p:pic>
      </p:grpSp>
      <p:grpSp>
        <p:nvGrpSpPr>
          <p:cNvPr id="213" name="Group 212">
            <a:extLst>
              <a:ext uri="{FF2B5EF4-FFF2-40B4-BE49-F238E27FC236}">
                <a16:creationId xmlns:a16="http://schemas.microsoft.com/office/drawing/2014/main" id="{A6CFF4B0-25CB-1F42-BC3B-3876550EC954}"/>
              </a:ext>
            </a:extLst>
          </p:cNvPr>
          <p:cNvGrpSpPr/>
          <p:nvPr/>
        </p:nvGrpSpPr>
        <p:grpSpPr>
          <a:xfrm>
            <a:off x="2290771" y="4897282"/>
            <a:ext cx="1013599" cy="754023"/>
            <a:chOff x="0" y="1016815"/>
            <a:chExt cx="973455" cy="719456"/>
          </a:xfrm>
        </p:grpSpPr>
        <p:grpSp>
          <p:nvGrpSpPr>
            <p:cNvPr id="214" name="Group 213">
              <a:extLst>
                <a:ext uri="{FF2B5EF4-FFF2-40B4-BE49-F238E27FC236}">
                  <a16:creationId xmlns:a16="http://schemas.microsoft.com/office/drawing/2014/main" id="{6C254405-FEDB-4A4C-8D8E-4BCF4B2B3327}"/>
                </a:ext>
              </a:extLst>
            </p:cNvPr>
            <p:cNvGrpSpPr/>
            <p:nvPr/>
          </p:nvGrpSpPr>
          <p:grpSpPr>
            <a:xfrm>
              <a:off x="0" y="1016815"/>
              <a:ext cx="973455" cy="719456"/>
              <a:chOff x="0" y="1147444"/>
              <a:chExt cx="973455" cy="719456"/>
            </a:xfrm>
          </p:grpSpPr>
          <p:sp>
            <p:nvSpPr>
              <p:cNvPr id="216" name="Text Box 2">
                <a:extLst>
                  <a:ext uri="{FF2B5EF4-FFF2-40B4-BE49-F238E27FC236}">
                    <a16:creationId xmlns:a16="http://schemas.microsoft.com/office/drawing/2014/main" id="{1C8D38A0-F96B-9447-8205-4E74B9C645FD}"/>
                  </a:ext>
                </a:extLst>
              </p:cNvPr>
              <p:cNvSpPr txBox="1">
                <a:spLocks noChangeArrowheads="1"/>
              </p:cNvSpPr>
              <p:nvPr/>
            </p:nvSpPr>
            <p:spPr bwMode="auto">
              <a:xfrm>
                <a:off x="0" y="1581337"/>
                <a:ext cx="973455" cy="28556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i="1" dirty="0">
                    <a:solidFill>
                      <a:srgbClr val="2F5496"/>
                    </a:solidFill>
                    <a:latin typeface="Calibri" panose="020F0502020204030204" pitchFamily="34" charset="0"/>
                    <a:ea typeface="Calibri" panose="020F0502020204030204" pitchFamily="34" charset="0"/>
                    <a:cs typeface="Times New Roman" panose="02020603050405020304" pitchFamily="18" charset="0"/>
                  </a:rPr>
                  <a:t>Smart Homes</a:t>
                </a:r>
                <a:endParaRPr lang="nl-NL"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7" name="Oval 216">
                <a:extLst>
                  <a:ext uri="{FF2B5EF4-FFF2-40B4-BE49-F238E27FC236}">
                    <a16:creationId xmlns:a16="http://schemas.microsoft.com/office/drawing/2014/main" id="{360F39A0-17EB-9642-9C95-E07FB30C4DA6}"/>
                  </a:ext>
                </a:extLst>
              </p:cNvPr>
              <p:cNvSpPr/>
              <p:nvPr/>
            </p:nvSpPr>
            <p:spPr>
              <a:xfrm>
                <a:off x="297180" y="1147444"/>
                <a:ext cx="429895" cy="424815"/>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pic>
          <p:nvPicPr>
            <p:cNvPr id="215" name="Picture 214">
              <a:extLst>
                <a:ext uri="{FF2B5EF4-FFF2-40B4-BE49-F238E27FC236}">
                  <a16:creationId xmlns:a16="http://schemas.microsoft.com/office/drawing/2014/main" id="{C1ABF0C8-E64D-4346-BAC9-F2E7CCE7355F}"/>
                </a:ext>
              </a:extLst>
            </p:cNvPr>
            <p:cNvPicPr>
              <a:picLocks noChangeAspect="1"/>
            </p:cNvPicPr>
            <p:nvPr/>
          </p:nvPicPr>
          <p:blipFill>
            <a:blip r:embed="rId1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4464" y="1101436"/>
              <a:ext cx="269875" cy="233045"/>
            </a:xfrm>
            <a:prstGeom prst="rect">
              <a:avLst/>
            </a:prstGeom>
            <a:noFill/>
            <a:ln>
              <a:noFill/>
            </a:ln>
          </p:spPr>
        </p:pic>
      </p:grpSp>
      <p:grpSp>
        <p:nvGrpSpPr>
          <p:cNvPr id="218" name="Group 217">
            <a:extLst>
              <a:ext uri="{FF2B5EF4-FFF2-40B4-BE49-F238E27FC236}">
                <a16:creationId xmlns:a16="http://schemas.microsoft.com/office/drawing/2014/main" id="{36B52892-A3DB-0D4F-A2CB-FBC834F98708}"/>
              </a:ext>
            </a:extLst>
          </p:cNvPr>
          <p:cNvGrpSpPr/>
          <p:nvPr/>
        </p:nvGrpSpPr>
        <p:grpSpPr>
          <a:xfrm>
            <a:off x="7820374" y="2360734"/>
            <a:ext cx="1013599" cy="734592"/>
            <a:chOff x="6242070" y="1780008"/>
            <a:chExt cx="1013599" cy="734592"/>
          </a:xfrm>
        </p:grpSpPr>
        <p:grpSp>
          <p:nvGrpSpPr>
            <p:cNvPr id="219" name="Group 218">
              <a:extLst>
                <a:ext uri="{FF2B5EF4-FFF2-40B4-BE49-F238E27FC236}">
                  <a16:creationId xmlns:a16="http://schemas.microsoft.com/office/drawing/2014/main" id="{9EB8EEB3-C33E-5844-AE25-D83C12FB62E5}"/>
                </a:ext>
              </a:extLst>
            </p:cNvPr>
            <p:cNvGrpSpPr/>
            <p:nvPr/>
          </p:nvGrpSpPr>
          <p:grpSpPr>
            <a:xfrm>
              <a:off x="6242070" y="1780008"/>
              <a:ext cx="1013599" cy="734592"/>
              <a:chOff x="0" y="0"/>
              <a:chExt cx="973455" cy="700297"/>
            </a:xfrm>
          </p:grpSpPr>
          <p:sp>
            <p:nvSpPr>
              <p:cNvPr id="235" name="Text Box 2">
                <a:extLst>
                  <a:ext uri="{FF2B5EF4-FFF2-40B4-BE49-F238E27FC236}">
                    <a16:creationId xmlns:a16="http://schemas.microsoft.com/office/drawing/2014/main" id="{FC722E10-AABA-C946-AFEF-850CF90A0D8E}"/>
                  </a:ext>
                </a:extLst>
              </p:cNvPr>
              <p:cNvSpPr txBox="1">
                <a:spLocks noChangeArrowheads="1"/>
              </p:cNvSpPr>
              <p:nvPr/>
            </p:nvSpPr>
            <p:spPr bwMode="auto">
              <a:xfrm>
                <a:off x="0" y="0"/>
                <a:ext cx="973455" cy="29271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a:solidFill>
                      <a:srgbClr val="2F5496"/>
                    </a:solidFill>
                    <a:latin typeface="Calibri" panose="020F0502020204030204" pitchFamily="34" charset="0"/>
                    <a:ea typeface="Calibri" panose="020F0502020204030204" pitchFamily="34" charset="0"/>
                    <a:cs typeface="Times New Roman" panose="02020603050405020304" pitchFamily="18" charset="0"/>
                  </a:rPr>
                  <a:t>e-Community</a:t>
                </a:r>
                <a:endParaRPr lang="nl-NL" sz="1100">
                  <a:latin typeface="Calibri" panose="020F0502020204030204" pitchFamily="34" charset="0"/>
                  <a:ea typeface="Calibri" panose="020F0502020204030204" pitchFamily="34" charset="0"/>
                  <a:cs typeface="Times New Roman" panose="02020603050405020304" pitchFamily="18" charset="0"/>
                </a:endParaRPr>
              </a:p>
            </p:txBody>
          </p:sp>
          <p:sp>
            <p:nvSpPr>
              <p:cNvPr id="236" name="Oval 235">
                <a:extLst>
                  <a:ext uri="{FF2B5EF4-FFF2-40B4-BE49-F238E27FC236}">
                    <a16:creationId xmlns:a16="http://schemas.microsoft.com/office/drawing/2014/main" id="{5C27832A-5E3D-734B-A6E4-2DF77C691719}"/>
                  </a:ext>
                </a:extLst>
              </p:cNvPr>
              <p:cNvSpPr/>
              <p:nvPr/>
            </p:nvSpPr>
            <p:spPr>
              <a:xfrm>
                <a:off x="276225" y="276225"/>
                <a:ext cx="429661" cy="424072"/>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nvGrpSpPr>
            <p:cNvPr id="220" name="Group 219">
              <a:extLst>
                <a:ext uri="{FF2B5EF4-FFF2-40B4-BE49-F238E27FC236}">
                  <a16:creationId xmlns:a16="http://schemas.microsoft.com/office/drawing/2014/main" id="{BC76A89B-189B-BC4F-83B9-2B03F1705D8A}"/>
                </a:ext>
              </a:extLst>
            </p:cNvPr>
            <p:cNvGrpSpPr/>
            <p:nvPr/>
          </p:nvGrpSpPr>
          <p:grpSpPr>
            <a:xfrm>
              <a:off x="6551088" y="2084402"/>
              <a:ext cx="392684" cy="331716"/>
              <a:chOff x="63869" y="14202"/>
              <a:chExt cx="1239542" cy="965491"/>
            </a:xfrm>
          </p:grpSpPr>
          <p:sp>
            <p:nvSpPr>
              <p:cNvPr id="221" name="Oval 220">
                <a:extLst>
                  <a:ext uri="{FF2B5EF4-FFF2-40B4-BE49-F238E27FC236}">
                    <a16:creationId xmlns:a16="http://schemas.microsoft.com/office/drawing/2014/main" id="{43077617-5CE1-7E49-9F9D-806F5CB734B1}"/>
                  </a:ext>
                </a:extLst>
              </p:cNvPr>
              <p:cNvSpPr/>
              <p:nvPr/>
            </p:nvSpPr>
            <p:spPr>
              <a:xfrm>
                <a:off x="63869" y="416617"/>
                <a:ext cx="571307" cy="562854"/>
              </a:xfrm>
              <a:prstGeom prst="ellipse">
                <a:avLst/>
              </a:prstGeom>
              <a:ln w="63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pic>
            <p:nvPicPr>
              <p:cNvPr id="222" name="Picture 221">
                <a:extLst>
                  <a:ext uri="{FF2B5EF4-FFF2-40B4-BE49-F238E27FC236}">
                    <a16:creationId xmlns:a16="http://schemas.microsoft.com/office/drawing/2014/main" id="{EDD04A10-0592-4F41-B76B-249BB567A99C}"/>
                  </a:ext>
                </a:extLst>
              </p:cNvPr>
              <p:cNvPicPr>
                <a:picLocks noChangeAspect="1"/>
              </p:cNvPicPr>
              <p:nvPr/>
            </p:nvPicPr>
            <p:blipFill>
              <a:blip r:embed="rId1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4558" y="501611"/>
                <a:ext cx="408941" cy="408939"/>
              </a:xfrm>
              <a:prstGeom prst="rect">
                <a:avLst/>
              </a:prstGeom>
            </p:spPr>
          </p:pic>
          <p:sp>
            <p:nvSpPr>
              <p:cNvPr id="223" name="Oval 222">
                <a:extLst>
                  <a:ext uri="{FF2B5EF4-FFF2-40B4-BE49-F238E27FC236}">
                    <a16:creationId xmlns:a16="http://schemas.microsoft.com/office/drawing/2014/main" id="{AD29C23E-7FB5-F241-BBA5-C29B211D9814}"/>
                  </a:ext>
                </a:extLst>
              </p:cNvPr>
              <p:cNvSpPr/>
              <p:nvPr/>
            </p:nvSpPr>
            <p:spPr>
              <a:xfrm>
                <a:off x="392722" y="14202"/>
                <a:ext cx="571305" cy="562853"/>
              </a:xfrm>
              <a:prstGeom prst="ellipse">
                <a:avLst/>
              </a:prstGeom>
              <a:ln w="63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nvGrpSpPr>
              <p:cNvPr id="224" name="Group 223">
                <a:extLst>
                  <a:ext uri="{FF2B5EF4-FFF2-40B4-BE49-F238E27FC236}">
                    <a16:creationId xmlns:a16="http://schemas.microsoft.com/office/drawing/2014/main" id="{D1B826E5-8006-9E45-970A-C1E11BC45AD5}"/>
                  </a:ext>
                </a:extLst>
              </p:cNvPr>
              <p:cNvGrpSpPr/>
              <p:nvPr/>
            </p:nvGrpSpPr>
            <p:grpSpPr>
              <a:xfrm>
                <a:off x="472684" y="44537"/>
                <a:ext cx="409037" cy="409378"/>
                <a:chOff x="832" y="20412"/>
                <a:chExt cx="409575" cy="409576"/>
              </a:xfrm>
            </p:grpSpPr>
            <p:pic>
              <p:nvPicPr>
                <p:cNvPr id="231" name="Picture 230">
                  <a:extLst>
                    <a:ext uri="{FF2B5EF4-FFF2-40B4-BE49-F238E27FC236}">
                      <a16:creationId xmlns:a16="http://schemas.microsoft.com/office/drawing/2014/main" id="{63A183AD-AA52-A54D-91E7-AA6DB30E746D}"/>
                    </a:ext>
                  </a:extLst>
                </p:cNvPr>
                <p:cNvPicPr>
                  <a:picLocks noChangeAspect="1"/>
                </p:cNvPicPr>
                <p:nvPr/>
              </p:nvPicPr>
              <p:blipFill>
                <a:blip r:embed="rId1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2" y="20412"/>
                  <a:ext cx="409575" cy="409576"/>
                </a:xfrm>
                <a:prstGeom prst="rect">
                  <a:avLst/>
                </a:prstGeom>
              </p:spPr>
            </p:pic>
            <p:sp>
              <p:nvSpPr>
                <p:cNvPr id="232" name="Chord 231">
                  <a:extLst>
                    <a:ext uri="{FF2B5EF4-FFF2-40B4-BE49-F238E27FC236}">
                      <a16:creationId xmlns:a16="http://schemas.microsoft.com/office/drawing/2014/main" id="{9E29ED38-7BC8-034C-BEA8-44AFF75A1596}"/>
                    </a:ext>
                  </a:extLst>
                </p:cNvPr>
                <p:cNvSpPr/>
                <p:nvPr/>
              </p:nvSpPr>
              <p:spPr>
                <a:xfrm rot="6710446">
                  <a:off x="-12700" y="117929"/>
                  <a:ext cx="149431" cy="91001"/>
                </a:xfrm>
                <a:prstGeom prst="chord">
                  <a:avLst/>
                </a:prstGeom>
                <a:solidFill>
                  <a:srgbClr val="2D508F"/>
                </a:solidFill>
                <a:ln>
                  <a:solidFill>
                    <a:srgbClr val="2D508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33" name="Chord 232">
                  <a:extLst>
                    <a:ext uri="{FF2B5EF4-FFF2-40B4-BE49-F238E27FC236}">
                      <a16:creationId xmlns:a16="http://schemas.microsoft.com/office/drawing/2014/main" id="{B64A316F-77CA-7342-83BA-2C1E0071D52B}"/>
                    </a:ext>
                  </a:extLst>
                </p:cNvPr>
                <p:cNvSpPr/>
                <p:nvPr/>
              </p:nvSpPr>
              <p:spPr>
                <a:xfrm rot="6710446">
                  <a:off x="172357" y="114300"/>
                  <a:ext cx="149225" cy="90805"/>
                </a:xfrm>
                <a:prstGeom prst="chord">
                  <a:avLst/>
                </a:prstGeom>
                <a:solidFill>
                  <a:srgbClr val="2D508F"/>
                </a:solidFill>
                <a:ln>
                  <a:solidFill>
                    <a:srgbClr val="2D508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34" name="Chord 233">
                  <a:extLst>
                    <a:ext uri="{FF2B5EF4-FFF2-40B4-BE49-F238E27FC236}">
                      <a16:creationId xmlns:a16="http://schemas.microsoft.com/office/drawing/2014/main" id="{84191B80-FD0F-BB40-A8CA-B7B0B60A8064}"/>
                    </a:ext>
                  </a:extLst>
                </p:cNvPr>
                <p:cNvSpPr/>
                <p:nvPr/>
              </p:nvSpPr>
              <p:spPr>
                <a:xfrm rot="5400000">
                  <a:off x="270329" y="128813"/>
                  <a:ext cx="149225" cy="90805"/>
                </a:xfrm>
                <a:prstGeom prst="chord">
                  <a:avLst>
                    <a:gd name="adj1" fmla="val 5166009"/>
                    <a:gd name="adj2" fmla="val 16200000"/>
                  </a:avLst>
                </a:prstGeom>
                <a:solidFill>
                  <a:srgbClr val="2D508F"/>
                </a:solidFill>
                <a:ln>
                  <a:solidFill>
                    <a:srgbClr val="2D508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
            <p:nvSpPr>
              <p:cNvPr id="225" name="Oval 224">
                <a:extLst>
                  <a:ext uri="{FF2B5EF4-FFF2-40B4-BE49-F238E27FC236}">
                    <a16:creationId xmlns:a16="http://schemas.microsoft.com/office/drawing/2014/main" id="{6EE5787A-C5B4-BD49-8D4B-FC56E2FEF1A7}"/>
                  </a:ext>
                </a:extLst>
              </p:cNvPr>
              <p:cNvSpPr/>
              <p:nvPr/>
            </p:nvSpPr>
            <p:spPr>
              <a:xfrm>
                <a:off x="732108" y="416839"/>
                <a:ext cx="571303" cy="562854"/>
              </a:xfrm>
              <a:prstGeom prst="ellipse">
                <a:avLst/>
              </a:prstGeom>
              <a:ln w="63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nvGrpSpPr>
              <p:cNvPr id="226" name="Group 225">
                <a:extLst>
                  <a:ext uri="{FF2B5EF4-FFF2-40B4-BE49-F238E27FC236}">
                    <a16:creationId xmlns:a16="http://schemas.microsoft.com/office/drawing/2014/main" id="{90B85B3A-C4FA-EC46-84D7-49905317EB8B}"/>
                  </a:ext>
                </a:extLst>
              </p:cNvPr>
              <p:cNvGrpSpPr/>
              <p:nvPr/>
            </p:nvGrpSpPr>
            <p:grpSpPr>
              <a:xfrm>
                <a:off x="838990" y="494831"/>
                <a:ext cx="409037" cy="409375"/>
                <a:chOff x="367614" y="-235730"/>
                <a:chExt cx="409574" cy="409573"/>
              </a:xfrm>
            </p:grpSpPr>
            <p:pic>
              <p:nvPicPr>
                <p:cNvPr id="227" name="Picture 226">
                  <a:extLst>
                    <a:ext uri="{FF2B5EF4-FFF2-40B4-BE49-F238E27FC236}">
                      <a16:creationId xmlns:a16="http://schemas.microsoft.com/office/drawing/2014/main" id="{E1C8B666-F2C3-7E4B-800E-117055E9B70B}"/>
                    </a:ext>
                  </a:extLst>
                </p:cNvPr>
                <p:cNvPicPr>
                  <a:picLocks noChangeAspect="1"/>
                </p:cNvPicPr>
                <p:nvPr/>
              </p:nvPicPr>
              <p:blipFill>
                <a:blip r:embed="rId1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7614" y="-235730"/>
                  <a:ext cx="409574" cy="409573"/>
                </a:xfrm>
                <a:prstGeom prst="rect">
                  <a:avLst/>
                </a:prstGeom>
              </p:spPr>
            </p:pic>
            <p:sp>
              <p:nvSpPr>
                <p:cNvPr id="228" name="Chord 227">
                  <a:extLst>
                    <a:ext uri="{FF2B5EF4-FFF2-40B4-BE49-F238E27FC236}">
                      <a16:creationId xmlns:a16="http://schemas.microsoft.com/office/drawing/2014/main" id="{36198C0D-7D30-A349-A5EC-61237F1A961A}"/>
                    </a:ext>
                  </a:extLst>
                </p:cNvPr>
                <p:cNvSpPr/>
                <p:nvPr/>
              </p:nvSpPr>
              <p:spPr>
                <a:xfrm rot="6710446">
                  <a:off x="354912" y="-117802"/>
                  <a:ext cx="149428" cy="90998"/>
                </a:xfrm>
                <a:prstGeom prst="chord">
                  <a:avLst/>
                </a:prstGeom>
                <a:solidFill>
                  <a:srgbClr val="2D508F"/>
                </a:solidFill>
                <a:ln>
                  <a:solidFill>
                    <a:srgbClr val="2D508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29" name="Chord 228">
                  <a:extLst>
                    <a:ext uri="{FF2B5EF4-FFF2-40B4-BE49-F238E27FC236}">
                      <a16:creationId xmlns:a16="http://schemas.microsoft.com/office/drawing/2014/main" id="{7ED0C612-F9D5-EF42-AC40-82D3B06F18AE}"/>
                    </a:ext>
                  </a:extLst>
                </p:cNvPr>
                <p:cNvSpPr/>
                <p:nvPr/>
              </p:nvSpPr>
              <p:spPr>
                <a:xfrm rot="6710446">
                  <a:off x="539971" y="-121433"/>
                  <a:ext cx="149223" cy="90804"/>
                </a:xfrm>
                <a:prstGeom prst="chord">
                  <a:avLst/>
                </a:prstGeom>
                <a:solidFill>
                  <a:srgbClr val="2D508F"/>
                </a:solidFill>
                <a:ln>
                  <a:solidFill>
                    <a:srgbClr val="2D508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30" name="Chord 229">
                  <a:extLst>
                    <a:ext uri="{FF2B5EF4-FFF2-40B4-BE49-F238E27FC236}">
                      <a16:creationId xmlns:a16="http://schemas.microsoft.com/office/drawing/2014/main" id="{17A5EE7E-6584-EE4B-BAAD-EB14E2FE62DB}"/>
                    </a:ext>
                  </a:extLst>
                </p:cNvPr>
                <p:cNvSpPr/>
                <p:nvPr/>
              </p:nvSpPr>
              <p:spPr>
                <a:xfrm rot="5400000">
                  <a:off x="637946" y="-106917"/>
                  <a:ext cx="149223" cy="90804"/>
                </a:xfrm>
                <a:prstGeom prst="chord">
                  <a:avLst>
                    <a:gd name="adj1" fmla="val 5166009"/>
                    <a:gd name="adj2" fmla="val 16200000"/>
                  </a:avLst>
                </a:prstGeom>
                <a:solidFill>
                  <a:srgbClr val="2D508F"/>
                </a:solidFill>
                <a:ln>
                  <a:solidFill>
                    <a:srgbClr val="2D508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grpSp>
      <p:grpSp>
        <p:nvGrpSpPr>
          <p:cNvPr id="237" name="Group 236">
            <a:extLst>
              <a:ext uri="{FF2B5EF4-FFF2-40B4-BE49-F238E27FC236}">
                <a16:creationId xmlns:a16="http://schemas.microsoft.com/office/drawing/2014/main" id="{70917AB5-3E62-154F-9641-D11EA800EF0E}"/>
              </a:ext>
            </a:extLst>
          </p:cNvPr>
          <p:cNvGrpSpPr/>
          <p:nvPr/>
        </p:nvGrpSpPr>
        <p:grpSpPr>
          <a:xfrm>
            <a:off x="7277998" y="1987973"/>
            <a:ext cx="850945" cy="897234"/>
            <a:chOff x="0" y="0"/>
            <a:chExt cx="817245" cy="855873"/>
          </a:xfrm>
        </p:grpSpPr>
        <p:grpSp>
          <p:nvGrpSpPr>
            <p:cNvPr id="238" name="Group 237">
              <a:extLst>
                <a:ext uri="{FF2B5EF4-FFF2-40B4-BE49-F238E27FC236}">
                  <a16:creationId xmlns:a16="http://schemas.microsoft.com/office/drawing/2014/main" id="{A44CD059-2C94-CD40-86EA-CC98B4AC60E8}"/>
                </a:ext>
              </a:extLst>
            </p:cNvPr>
            <p:cNvGrpSpPr/>
            <p:nvPr/>
          </p:nvGrpSpPr>
          <p:grpSpPr>
            <a:xfrm>
              <a:off x="0" y="0"/>
              <a:ext cx="817245" cy="855873"/>
              <a:chOff x="144180" y="-148766"/>
              <a:chExt cx="817679" cy="855982"/>
            </a:xfrm>
          </p:grpSpPr>
          <p:sp>
            <p:nvSpPr>
              <p:cNvPr id="243" name="Oval 242">
                <a:extLst>
                  <a:ext uri="{FF2B5EF4-FFF2-40B4-BE49-F238E27FC236}">
                    <a16:creationId xmlns:a16="http://schemas.microsoft.com/office/drawing/2014/main" id="{4F7D70EB-2499-F243-BFA8-0F7ABD95CC42}"/>
                  </a:ext>
                </a:extLst>
              </p:cNvPr>
              <p:cNvSpPr/>
              <p:nvPr/>
            </p:nvSpPr>
            <p:spPr>
              <a:xfrm>
                <a:off x="281940" y="281940"/>
                <a:ext cx="429895" cy="425276"/>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44" name="Text Box 2">
                <a:extLst>
                  <a:ext uri="{FF2B5EF4-FFF2-40B4-BE49-F238E27FC236}">
                    <a16:creationId xmlns:a16="http://schemas.microsoft.com/office/drawing/2014/main" id="{02C6F9A2-3D88-7442-AF08-04B10FB78B69}"/>
                  </a:ext>
                </a:extLst>
              </p:cNvPr>
              <p:cNvSpPr txBox="1">
                <a:spLocks noChangeArrowheads="1"/>
              </p:cNvSpPr>
              <p:nvPr/>
            </p:nvSpPr>
            <p:spPr bwMode="auto">
              <a:xfrm>
                <a:off x="144180" y="-148766"/>
                <a:ext cx="817679" cy="46320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a:solidFill>
                      <a:srgbClr val="2F5496"/>
                    </a:solidFill>
                    <a:latin typeface="Calibri" panose="020F0502020204030204" pitchFamily="34" charset="0"/>
                    <a:ea typeface="Calibri" panose="020F0502020204030204" pitchFamily="34" charset="0"/>
                    <a:cs typeface="Times New Roman" panose="02020603050405020304" pitchFamily="18" charset="0"/>
                  </a:rPr>
                  <a:t>Cloud Computing</a:t>
                </a:r>
                <a:endParaRPr lang="nl-NL" sz="11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39" name="Group 238">
              <a:extLst>
                <a:ext uri="{FF2B5EF4-FFF2-40B4-BE49-F238E27FC236}">
                  <a16:creationId xmlns:a16="http://schemas.microsoft.com/office/drawing/2014/main" id="{725F0CA6-E9DB-A942-BDE4-1CCD76B79705}"/>
                </a:ext>
              </a:extLst>
            </p:cNvPr>
            <p:cNvGrpSpPr/>
            <p:nvPr/>
          </p:nvGrpSpPr>
          <p:grpSpPr>
            <a:xfrm>
              <a:off x="220980" y="472440"/>
              <a:ext cx="275932" cy="307389"/>
              <a:chOff x="0" y="0"/>
              <a:chExt cx="744855" cy="808892"/>
            </a:xfrm>
          </p:grpSpPr>
          <p:pic>
            <p:nvPicPr>
              <p:cNvPr id="240" name="Picture 239">
                <a:extLst>
                  <a:ext uri="{FF2B5EF4-FFF2-40B4-BE49-F238E27FC236}">
                    <a16:creationId xmlns:a16="http://schemas.microsoft.com/office/drawing/2014/main" id="{C555A79B-A91D-E446-A5DF-174E07F84A9B}"/>
                  </a:ext>
                </a:extLst>
              </p:cNvPr>
              <p:cNvPicPr>
                <a:picLocks noChangeAspect="1"/>
              </p:cNvPicPr>
              <p:nvPr/>
            </p:nvPicPr>
            <p:blipFill>
              <a:blip r:embed="rId16"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744855" cy="744855"/>
              </a:xfrm>
              <a:prstGeom prst="rect">
                <a:avLst/>
              </a:prstGeom>
            </p:spPr>
          </p:pic>
          <p:sp>
            <p:nvSpPr>
              <p:cNvPr id="241" name="Down Arrow 240">
                <a:extLst>
                  <a:ext uri="{FF2B5EF4-FFF2-40B4-BE49-F238E27FC236}">
                    <a16:creationId xmlns:a16="http://schemas.microsoft.com/office/drawing/2014/main" id="{B8D24EF2-D583-B849-9500-C0C2F468CC1D}"/>
                  </a:ext>
                </a:extLst>
              </p:cNvPr>
              <p:cNvSpPr/>
              <p:nvPr/>
            </p:nvSpPr>
            <p:spPr>
              <a:xfrm>
                <a:off x="193431" y="580292"/>
                <a:ext cx="144780" cy="228600"/>
              </a:xfrm>
              <a:prstGeom prst="downArrow">
                <a:avLst/>
              </a:prstGeom>
              <a:ln w="19050">
                <a:solidFill>
                  <a:srgbClr val="2D508F"/>
                </a:solidFill>
              </a:ln>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42" name="Down Arrow 241">
                <a:extLst>
                  <a:ext uri="{FF2B5EF4-FFF2-40B4-BE49-F238E27FC236}">
                    <a16:creationId xmlns:a16="http://schemas.microsoft.com/office/drawing/2014/main" id="{A462F653-59B8-0146-9F28-352305751C6E}"/>
                  </a:ext>
                </a:extLst>
              </p:cNvPr>
              <p:cNvSpPr/>
              <p:nvPr/>
            </p:nvSpPr>
            <p:spPr>
              <a:xfrm flipV="1">
                <a:off x="410308" y="580292"/>
                <a:ext cx="144780" cy="228600"/>
              </a:xfrm>
              <a:prstGeom prst="downArrow">
                <a:avLst/>
              </a:prstGeom>
              <a:ln w="19050">
                <a:solidFill>
                  <a:srgbClr val="2D508F"/>
                </a:solidFill>
              </a:ln>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grpSp>
        <p:nvGrpSpPr>
          <p:cNvPr id="245" name="Group 244">
            <a:extLst>
              <a:ext uri="{FF2B5EF4-FFF2-40B4-BE49-F238E27FC236}">
                <a16:creationId xmlns:a16="http://schemas.microsoft.com/office/drawing/2014/main" id="{D9EA86B3-0486-C54C-867A-F88F0EE67C44}"/>
              </a:ext>
            </a:extLst>
          </p:cNvPr>
          <p:cNvGrpSpPr/>
          <p:nvPr/>
        </p:nvGrpSpPr>
        <p:grpSpPr>
          <a:xfrm>
            <a:off x="3108559" y="5098288"/>
            <a:ext cx="1013599" cy="962511"/>
            <a:chOff x="0" y="571022"/>
            <a:chExt cx="973455" cy="918055"/>
          </a:xfrm>
        </p:grpSpPr>
        <p:grpSp>
          <p:nvGrpSpPr>
            <p:cNvPr id="246" name="Group 245">
              <a:extLst>
                <a:ext uri="{FF2B5EF4-FFF2-40B4-BE49-F238E27FC236}">
                  <a16:creationId xmlns:a16="http://schemas.microsoft.com/office/drawing/2014/main" id="{C7B74959-AAF4-B44E-8E94-F1AF05771209}"/>
                </a:ext>
              </a:extLst>
            </p:cNvPr>
            <p:cNvGrpSpPr/>
            <p:nvPr/>
          </p:nvGrpSpPr>
          <p:grpSpPr>
            <a:xfrm>
              <a:off x="0" y="571022"/>
              <a:ext cx="973455" cy="918055"/>
              <a:chOff x="0" y="1147444"/>
              <a:chExt cx="973455" cy="918205"/>
            </a:xfrm>
          </p:grpSpPr>
          <p:sp>
            <p:nvSpPr>
              <p:cNvPr id="248" name="Text Box 2">
                <a:extLst>
                  <a:ext uri="{FF2B5EF4-FFF2-40B4-BE49-F238E27FC236}">
                    <a16:creationId xmlns:a16="http://schemas.microsoft.com/office/drawing/2014/main" id="{30E3DB5A-96F3-5743-B990-F5254A364B0A}"/>
                  </a:ext>
                </a:extLst>
              </p:cNvPr>
              <p:cNvSpPr txBox="1">
                <a:spLocks noChangeArrowheads="1"/>
              </p:cNvSpPr>
              <p:nvPr/>
            </p:nvSpPr>
            <p:spPr bwMode="auto">
              <a:xfrm>
                <a:off x="0" y="1581037"/>
                <a:ext cx="973455" cy="484612"/>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dirty="0">
                    <a:solidFill>
                      <a:srgbClr val="2F5496"/>
                    </a:solidFill>
                    <a:latin typeface="Calibri" panose="020F0502020204030204" pitchFamily="34" charset="0"/>
                    <a:ea typeface="Calibri" panose="020F0502020204030204" pitchFamily="34" charset="0"/>
                    <a:cs typeface="Times New Roman" panose="02020603050405020304" pitchFamily="18" charset="0"/>
                  </a:rPr>
                  <a:t>Internet</a:t>
                </a:r>
                <a:br>
                  <a:rPr lang="nl-NL" sz="1100" i="1" dirty="0">
                    <a:solidFill>
                      <a:srgbClr val="2F5496"/>
                    </a:solidFill>
                    <a:latin typeface="Calibri" panose="020F0502020204030204" pitchFamily="34" charset="0"/>
                    <a:ea typeface="Calibri" panose="020F0502020204030204" pitchFamily="34" charset="0"/>
                    <a:cs typeface="Times New Roman" panose="02020603050405020304" pitchFamily="18" charset="0"/>
                  </a:rPr>
                </a:br>
                <a:r>
                  <a:rPr lang="nl-NL" sz="1100" i="1" dirty="0">
                    <a:solidFill>
                      <a:srgbClr val="2F5496"/>
                    </a:solidFill>
                    <a:latin typeface="Calibri" panose="020F0502020204030204" pitchFamily="34" charset="0"/>
                    <a:ea typeface="Calibri" panose="020F0502020204030204" pitchFamily="34" charset="0"/>
                    <a:cs typeface="Times New Roman" panose="02020603050405020304" pitchFamily="18" charset="0"/>
                  </a:rPr>
                  <a:t>of </a:t>
                </a:r>
                <a:r>
                  <a:rPr lang="en-US" sz="1100" i="1" dirty="0">
                    <a:solidFill>
                      <a:srgbClr val="2F5496"/>
                    </a:solidFill>
                    <a:latin typeface="Calibri" panose="020F0502020204030204" pitchFamily="34" charset="0"/>
                    <a:ea typeface="Calibri" panose="020F0502020204030204" pitchFamily="34" charset="0"/>
                    <a:cs typeface="Times New Roman" panose="02020603050405020304" pitchFamily="18" charset="0"/>
                  </a:rPr>
                  <a:t>Things</a:t>
                </a:r>
                <a:endParaRPr lang="nl-NL"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100" i="1" dirty="0">
                    <a:solidFill>
                      <a:srgbClr val="2F5496"/>
                    </a:solidFill>
                    <a:latin typeface="Calibri" panose="020F0502020204030204" pitchFamily="34" charset="0"/>
                    <a:ea typeface="Calibri" panose="020F0502020204030204" pitchFamily="34" charset="0"/>
                    <a:cs typeface="Times New Roman" panose="02020603050405020304" pitchFamily="18" charset="0"/>
                  </a:rPr>
                  <a:t> </a:t>
                </a:r>
                <a:endParaRPr lang="nl-NL"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49" name="Oval 248">
                <a:extLst>
                  <a:ext uri="{FF2B5EF4-FFF2-40B4-BE49-F238E27FC236}">
                    <a16:creationId xmlns:a16="http://schemas.microsoft.com/office/drawing/2014/main" id="{A5282519-3984-7D42-910D-67FBF9332CA0}"/>
                  </a:ext>
                </a:extLst>
              </p:cNvPr>
              <p:cNvSpPr/>
              <p:nvPr/>
            </p:nvSpPr>
            <p:spPr>
              <a:xfrm>
                <a:off x="297180" y="1147444"/>
                <a:ext cx="429895" cy="424815"/>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pic>
          <p:nvPicPr>
            <p:cNvPr id="247" name="Picture 246">
              <a:extLst>
                <a:ext uri="{FF2B5EF4-FFF2-40B4-BE49-F238E27FC236}">
                  <a16:creationId xmlns:a16="http://schemas.microsoft.com/office/drawing/2014/main" id="{3C44F906-F873-7A45-81FD-DCD52E1D6C73}"/>
                </a:ext>
              </a:extLst>
            </p:cNvPr>
            <p:cNvPicPr>
              <a:picLocks noChangeAspect="1"/>
            </p:cNvPicPr>
            <p:nvPr/>
          </p:nvPicPr>
          <p:blipFill>
            <a:blip r:embed="rId17"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277" y="603738"/>
              <a:ext cx="280670" cy="329565"/>
            </a:xfrm>
            <a:prstGeom prst="rect">
              <a:avLst/>
            </a:prstGeom>
            <a:noFill/>
            <a:ln>
              <a:noFill/>
            </a:ln>
          </p:spPr>
        </p:pic>
      </p:grpSp>
      <p:grpSp>
        <p:nvGrpSpPr>
          <p:cNvPr id="250" name="Group 249">
            <a:extLst>
              <a:ext uri="{FF2B5EF4-FFF2-40B4-BE49-F238E27FC236}">
                <a16:creationId xmlns:a16="http://schemas.microsoft.com/office/drawing/2014/main" id="{8C67C71A-BE84-C14B-ADC1-F3B4ED47DA69}"/>
              </a:ext>
            </a:extLst>
          </p:cNvPr>
          <p:cNvGrpSpPr/>
          <p:nvPr/>
        </p:nvGrpSpPr>
        <p:grpSpPr>
          <a:xfrm>
            <a:off x="2471702" y="2371275"/>
            <a:ext cx="941214" cy="740603"/>
            <a:chOff x="0" y="0"/>
            <a:chExt cx="903937" cy="706027"/>
          </a:xfrm>
        </p:grpSpPr>
        <p:grpSp>
          <p:nvGrpSpPr>
            <p:cNvPr id="251" name="Group 250">
              <a:extLst>
                <a:ext uri="{FF2B5EF4-FFF2-40B4-BE49-F238E27FC236}">
                  <a16:creationId xmlns:a16="http://schemas.microsoft.com/office/drawing/2014/main" id="{6F6036BC-4142-BB41-B099-25273A94EC8E}"/>
                </a:ext>
              </a:extLst>
            </p:cNvPr>
            <p:cNvGrpSpPr/>
            <p:nvPr/>
          </p:nvGrpSpPr>
          <p:grpSpPr>
            <a:xfrm>
              <a:off x="0" y="0"/>
              <a:ext cx="903937" cy="706027"/>
              <a:chOff x="-155272" y="0"/>
              <a:chExt cx="905207" cy="707013"/>
            </a:xfrm>
          </p:grpSpPr>
          <p:sp>
            <p:nvSpPr>
              <p:cNvPr id="253" name="Oval 252">
                <a:extLst>
                  <a:ext uri="{FF2B5EF4-FFF2-40B4-BE49-F238E27FC236}">
                    <a16:creationId xmlns:a16="http://schemas.microsoft.com/office/drawing/2014/main" id="{4DCC8399-9A1D-6441-B0C2-800012BADC49}"/>
                  </a:ext>
                </a:extLst>
              </p:cNvPr>
              <p:cNvSpPr/>
              <p:nvPr/>
            </p:nvSpPr>
            <p:spPr>
              <a:xfrm>
                <a:off x="160020" y="281940"/>
                <a:ext cx="429895" cy="425073"/>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54" name="Text Box 2">
                <a:extLst>
                  <a:ext uri="{FF2B5EF4-FFF2-40B4-BE49-F238E27FC236}">
                    <a16:creationId xmlns:a16="http://schemas.microsoft.com/office/drawing/2014/main" id="{E963DBD7-EA0A-BD49-9A73-2C081EA68235}"/>
                  </a:ext>
                </a:extLst>
              </p:cNvPr>
              <p:cNvSpPr txBox="1">
                <a:spLocks noChangeArrowheads="1"/>
              </p:cNvSpPr>
              <p:nvPr/>
            </p:nvSpPr>
            <p:spPr bwMode="auto">
              <a:xfrm>
                <a:off x="-155272" y="0"/>
                <a:ext cx="905207" cy="279338"/>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a:solidFill>
                      <a:srgbClr val="2F5496"/>
                    </a:solidFill>
                    <a:latin typeface="Calibri" panose="020F0502020204030204" pitchFamily="34" charset="0"/>
                    <a:ea typeface="Calibri" panose="020F0502020204030204" pitchFamily="34" charset="0"/>
                    <a:cs typeface="Times New Roman" panose="02020603050405020304" pitchFamily="18" charset="0"/>
                  </a:rPr>
                  <a:t>e-Education</a:t>
                </a:r>
                <a:endParaRPr lang="nl-NL" sz="110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52" name="Picture 251">
              <a:extLst>
                <a:ext uri="{FF2B5EF4-FFF2-40B4-BE49-F238E27FC236}">
                  <a16:creationId xmlns:a16="http://schemas.microsoft.com/office/drawing/2014/main" id="{8EA87E6D-6858-0142-AC08-B2DC009EBA8E}"/>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60" y="355600"/>
              <a:ext cx="333375" cy="233680"/>
            </a:xfrm>
            <a:prstGeom prst="rect">
              <a:avLst/>
            </a:prstGeom>
            <a:noFill/>
            <a:ln>
              <a:noFill/>
            </a:ln>
          </p:spPr>
        </p:pic>
      </p:grpSp>
      <p:grpSp>
        <p:nvGrpSpPr>
          <p:cNvPr id="255" name="Group 254">
            <a:extLst>
              <a:ext uri="{FF2B5EF4-FFF2-40B4-BE49-F238E27FC236}">
                <a16:creationId xmlns:a16="http://schemas.microsoft.com/office/drawing/2014/main" id="{D6C4BC43-CBB6-FE46-9575-339130146A74}"/>
              </a:ext>
            </a:extLst>
          </p:cNvPr>
          <p:cNvGrpSpPr/>
          <p:nvPr/>
        </p:nvGrpSpPr>
        <p:grpSpPr>
          <a:xfrm>
            <a:off x="5815343" y="1821915"/>
            <a:ext cx="996408" cy="780667"/>
            <a:chOff x="0" y="-43971"/>
            <a:chExt cx="956945" cy="744377"/>
          </a:xfrm>
        </p:grpSpPr>
        <p:grpSp>
          <p:nvGrpSpPr>
            <p:cNvPr id="256" name="Group 255">
              <a:extLst>
                <a:ext uri="{FF2B5EF4-FFF2-40B4-BE49-F238E27FC236}">
                  <a16:creationId xmlns:a16="http://schemas.microsoft.com/office/drawing/2014/main" id="{8C410E34-B6F9-0B48-A4E6-DC70951815C4}"/>
                </a:ext>
              </a:extLst>
            </p:cNvPr>
            <p:cNvGrpSpPr/>
            <p:nvPr/>
          </p:nvGrpSpPr>
          <p:grpSpPr>
            <a:xfrm>
              <a:off x="0" y="-43971"/>
              <a:ext cx="956945" cy="744377"/>
              <a:chOff x="1" y="-39220"/>
              <a:chExt cx="957263" cy="745407"/>
            </a:xfrm>
          </p:grpSpPr>
          <p:sp>
            <p:nvSpPr>
              <p:cNvPr id="258" name="Text Box 2">
                <a:extLst>
                  <a:ext uri="{FF2B5EF4-FFF2-40B4-BE49-F238E27FC236}">
                    <a16:creationId xmlns:a16="http://schemas.microsoft.com/office/drawing/2014/main" id="{9D554641-2750-1340-AFBE-69D73A402FE5}"/>
                  </a:ext>
                </a:extLst>
              </p:cNvPr>
              <p:cNvSpPr txBox="1">
                <a:spLocks noChangeArrowheads="1"/>
              </p:cNvSpPr>
              <p:nvPr/>
            </p:nvSpPr>
            <p:spPr bwMode="auto">
              <a:xfrm>
                <a:off x="1" y="-39220"/>
                <a:ext cx="957263" cy="27940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a:solidFill>
                      <a:srgbClr val="2F5496"/>
                    </a:solidFill>
                    <a:latin typeface="Calibri" panose="020F0502020204030204" pitchFamily="34" charset="0"/>
                    <a:ea typeface="Calibri" panose="020F0502020204030204" pitchFamily="34" charset="0"/>
                    <a:cs typeface="Times New Roman" panose="02020603050405020304" pitchFamily="18" charset="0"/>
                  </a:rPr>
                  <a:t>e-Gov</a:t>
                </a:r>
                <a:endParaRPr lang="nl-NL" sz="1100">
                  <a:latin typeface="Calibri" panose="020F0502020204030204" pitchFamily="34" charset="0"/>
                  <a:ea typeface="Calibri" panose="020F0502020204030204" pitchFamily="34" charset="0"/>
                  <a:cs typeface="Times New Roman" panose="02020603050405020304" pitchFamily="18" charset="0"/>
                </a:endParaRPr>
              </a:p>
            </p:txBody>
          </p:sp>
          <p:sp>
            <p:nvSpPr>
              <p:cNvPr id="259" name="Oval 258">
                <a:extLst>
                  <a:ext uri="{FF2B5EF4-FFF2-40B4-BE49-F238E27FC236}">
                    <a16:creationId xmlns:a16="http://schemas.microsoft.com/office/drawing/2014/main" id="{775AD62B-1497-4B41-82C2-F17DCE41073E}"/>
                  </a:ext>
                </a:extLst>
              </p:cNvPr>
              <p:cNvSpPr/>
              <p:nvPr/>
            </p:nvSpPr>
            <p:spPr>
              <a:xfrm>
                <a:off x="264695" y="280737"/>
                <a:ext cx="429895" cy="425450"/>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pic>
          <p:nvPicPr>
            <p:cNvPr id="257" name="Picture 256">
              <a:extLst>
                <a:ext uri="{FF2B5EF4-FFF2-40B4-BE49-F238E27FC236}">
                  <a16:creationId xmlns:a16="http://schemas.microsoft.com/office/drawing/2014/main" id="{806CBDC8-0EEC-6B4D-AAAA-55EB45BA6000}"/>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40" y="325120"/>
              <a:ext cx="314960" cy="304800"/>
            </a:xfrm>
            <a:prstGeom prst="rect">
              <a:avLst/>
            </a:prstGeom>
            <a:noFill/>
            <a:ln>
              <a:noFill/>
            </a:ln>
          </p:spPr>
        </p:pic>
      </p:grpSp>
      <p:grpSp>
        <p:nvGrpSpPr>
          <p:cNvPr id="260" name="Group 259">
            <a:extLst>
              <a:ext uri="{FF2B5EF4-FFF2-40B4-BE49-F238E27FC236}">
                <a16:creationId xmlns:a16="http://schemas.microsoft.com/office/drawing/2014/main" id="{0C5B2345-8365-7C4E-B72B-5D7B83078DEB}"/>
              </a:ext>
            </a:extLst>
          </p:cNvPr>
          <p:cNvGrpSpPr/>
          <p:nvPr/>
        </p:nvGrpSpPr>
        <p:grpSpPr>
          <a:xfrm>
            <a:off x="3957637" y="5315098"/>
            <a:ext cx="1013599" cy="772007"/>
            <a:chOff x="0" y="0"/>
            <a:chExt cx="973455" cy="735986"/>
          </a:xfrm>
        </p:grpSpPr>
        <p:sp>
          <p:nvSpPr>
            <p:cNvPr id="261" name="Text Box 2">
              <a:extLst>
                <a:ext uri="{FF2B5EF4-FFF2-40B4-BE49-F238E27FC236}">
                  <a16:creationId xmlns:a16="http://schemas.microsoft.com/office/drawing/2014/main" id="{C8558F5F-4BEE-FF4B-AE21-1F3E7762D8F8}"/>
                </a:ext>
              </a:extLst>
            </p:cNvPr>
            <p:cNvSpPr txBox="1">
              <a:spLocks noChangeArrowheads="1"/>
            </p:cNvSpPr>
            <p:nvPr/>
          </p:nvSpPr>
          <p:spPr bwMode="auto">
            <a:xfrm>
              <a:off x="0" y="450850"/>
              <a:ext cx="973455" cy="28513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a:solidFill>
                    <a:srgbClr val="2F5496"/>
                  </a:solidFill>
                  <a:latin typeface="Calibri" panose="020F0502020204030204" pitchFamily="34" charset="0"/>
                  <a:ea typeface="Calibri" panose="020F0502020204030204" pitchFamily="34" charset="0"/>
                  <a:cs typeface="Times New Roman" panose="02020603050405020304" pitchFamily="18" charset="0"/>
                </a:rPr>
                <a:t>Smart Grid</a:t>
              </a:r>
              <a:endParaRPr lang="nl-NL" sz="1100">
                <a:latin typeface="Calibri" panose="020F0502020204030204" pitchFamily="34" charset="0"/>
                <a:ea typeface="Calibri" panose="020F0502020204030204" pitchFamily="34" charset="0"/>
                <a:cs typeface="Times New Roman" panose="02020603050405020304" pitchFamily="18" charset="0"/>
              </a:endParaRPr>
            </a:p>
          </p:txBody>
        </p:sp>
        <p:sp>
          <p:nvSpPr>
            <p:cNvPr id="262" name="Oval 261">
              <a:extLst>
                <a:ext uri="{FF2B5EF4-FFF2-40B4-BE49-F238E27FC236}">
                  <a16:creationId xmlns:a16="http://schemas.microsoft.com/office/drawing/2014/main" id="{49474C27-D6FD-A74D-95C2-1836D1DB33C3}"/>
                </a:ext>
              </a:extLst>
            </p:cNvPr>
            <p:cNvSpPr/>
            <p:nvPr/>
          </p:nvSpPr>
          <p:spPr>
            <a:xfrm>
              <a:off x="304800" y="0"/>
              <a:ext cx="429895" cy="424577"/>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pic>
          <p:nvPicPr>
            <p:cNvPr id="263" name="Picture 262">
              <a:extLst>
                <a:ext uri="{FF2B5EF4-FFF2-40B4-BE49-F238E27FC236}">
                  <a16:creationId xmlns:a16="http://schemas.microsoft.com/office/drawing/2014/main" id="{6C4DDCD6-4638-1844-B558-6C373639C9AB}"/>
                </a:ext>
              </a:extLst>
            </p:cNvPr>
            <p:cNvPicPr>
              <a:picLocks noChangeAspect="1"/>
            </p:cNvPicPr>
            <p:nvPr/>
          </p:nvPicPr>
          <p:blipFill>
            <a:blip r:embed="rId20" cstate="print">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21">
                      <a14:imgEffect>
                        <a14:sharpenSoften amount="50000"/>
                      </a14:imgEffect>
                      <a14:imgEffect>
                        <a14:brightnessContrast bright="-24000" contrast="66000"/>
                      </a14:imgEffect>
                    </a14:imgLayer>
                  </a14:imgProps>
                </a:ext>
                <a:ext uri="{28A0092B-C50C-407E-A947-70E740481C1C}">
                  <a14:useLocalDpi xmlns:a14="http://schemas.microsoft.com/office/drawing/2010/main" val="0"/>
                </a:ext>
              </a:extLst>
            </a:blip>
            <a:stretch>
              <a:fillRect/>
            </a:stretch>
          </p:blipFill>
          <p:spPr>
            <a:xfrm>
              <a:off x="374650" y="92075"/>
              <a:ext cx="133350" cy="229870"/>
            </a:xfrm>
            <a:prstGeom prst="rect">
              <a:avLst/>
            </a:prstGeom>
          </p:spPr>
        </p:pic>
        <p:pic>
          <p:nvPicPr>
            <p:cNvPr id="264" name="Picture 263">
              <a:extLst>
                <a:ext uri="{FF2B5EF4-FFF2-40B4-BE49-F238E27FC236}">
                  <a16:creationId xmlns:a16="http://schemas.microsoft.com/office/drawing/2014/main" id="{57EC3889-2E3F-3541-A2AD-020C8E76BE42}"/>
                </a:ext>
              </a:extLst>
            </p:cNvPr>
            <p:cNvPicPr>
              <a:picLocks noChangeAspect="1"/>
            </p:cNvPicPr>
            <p:nvPr/>
          </p:nvPicPr>
          <p:blipFill>
            <a:blip r:embed="rId22" cstate="print">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2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82600" y="111125"/>
              <a:ext cx="244475" cy="244475"/>
            </a:xfrm>
            <a:prstGeom prst="rect">
              <a:avLst/>
            </a:prstGeom>
          </p:spPr>
        </p:pic>
      </p:grpSp>
      <p:grpSp>
        <p:nvGrpSpPr>
          <p:cNvPr id="265" name="Group 264">
            <a:extLst>
              <a:ext uri="{FF2B5EF4-FFF2-40B4-BE49-F238E27FC236}">
                <a16:creationId xmlns:a16="http://schemas.microsoft.com/office/drawing/2014/main" id="{EFB75CB1-F600-2A47-BEFA-1C8D4B839D3E}"/>
              </a:ext>
            </a:extLst>
          </p:cNvPr>
          <p:cNvGrpSpPr/>
          <p:nvPr/>
        </p:nvGrpSpPr>
        <p:grpSpPr>
          <a:xfrm>
            <a:off x="2671078" y="4629105"/>
            <a:ext cx="5749916" cy="466725"/>
            <a:chOff x="1170228" y="3997327"/>
            <a:chExt cx="5749916" cy="466725"/>
          </a:xfrm>
        </p:grpSpPr>
        <p:cxnSp>
          <p:nvCxnSpPr>
            <p:cNvPr id="266" name="Straight Connector 265">
              <a:extLst>
                <a:ext uri="{FF2B5EF4-FFF2-40B4-BE49-F238E27FC236}">
                  <a16:creationId xmlns:a16="http://schemas.microsoft.com/office/drawing/2014/main" id="{7864B990-BA0E-DB49-8240-1DAB428718E3}"/>
                </a:ext>
              </a:extLst>
            </p:cNvPr>
            <p:cNvCxnSpPr/>
            <p:nvPr/>
          </p:nvCxnSpPr>
          <p:spPr>
            <a:xfrm flipV="1">
              <a:off x="4318100" y="4459289"/>
              <a:ext cx="716768" cy="0"/>
            </a:xfrm>
            <a:prstGeom prst="line">
              <a:avLst/>
            </a:prstGeom>
            <a:ln w="12700"/>
          </p:spPr>
          <p:style>
            <a:lnRef idx="2">
              <a:schemeClr val="accent1"/>
            </a:lnRef>
            <a:fillRef idx="1">
              <a:schemeClr val="lt1"/>
            </a:fillRef>
            <a:effectRef idx="0">
              <a:schemeClr val="accent1"/>
            </a:effectRef>
            <a:fontRef idx="minor">
              <a:schemeClr val="dk1"/>
            </a:fontRef>
          </p:style>
        </p:cxnSp>
        <p:cxnSp>
          <p:nvCxnSpPr>
            <p:cNvPr id="267" name="Straight Connector 266">
              <a:extLst>
                <a:ext uri="{FF2B5EF4-FFF2-40B4-BE49-F238E27FC236}">
                  <a16:creationId xmlns:a16="http://schemas.microsoft.com/office/drawing/2014/main" id="{B1256552-90D0-424E-8F01-1BD1150B74F5}"/>
                </a:ext>
              </a:extLst>
            </p:cNvPr>
            <p:cNvCxnSpPr/>
            <p:nvPr/>
          </p:nvCxnSpPr>
          <p:spPr>
            <a:xfrm flipV="1">
              <a:off x="4075223" y="4040189"/>
              <a:ext cx="0" cy="165100"/>
            </a:xfrm>
            <a:prstGeom prst="line">
              <a:avLst/>
            </a:prstGeom>
            <a:ln w="12700"/>
          </p:spPr>
          <p:style>
            <a:lnRef idx="2">
              <a:schemeClr val="accent1"/>
            </a:lnRef>
            <a:fillRef idx="1">
              <a:schemeClr val="lt1"/>
            </a:fillRef>
            <a:effectRef idx="0">
              <a:schemeClr val="accent1"/>
            </a:effectRef>
            <a:fontRef idx="minor">
              <a:schemeClr val="dk1"/>
            </a:fontRef>
          </p:style>
        </p:cxnSp>
        <p:sp>
          <p:nvSpPr>
            <p:cNvPr id="268" name="Oval 267">
              <a:extLst>
                <a:ext uri="{FF2B5EF4-FFF2-40B4-BE49-F238E27FC236}">
                  <a16:creationId xmlns:a16="http://schemas.microsoft.com/office/drawing/2014/main" id="{9F97DB7A-DD0B-CA46-AC40-7D564E76A2A0}"/>
                </a:ext>
              </a:extLst>
            </p:cNvPr>
            <p:cNvSpPr/>
            <p:nvPr/>
          </p:nvSpPr>
          <p:spPr>
            <a:xfrm>
              <a:off x="4051412" y="3997327"/>
              <a:ext cx="45717" cy="46382"/>
            </a:xfrm>
            <a:prstGeom prst="ellipse">
              <a:avLst/>
            </a:prstGeom>
            <a:ln w="1270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cxnSp>
          <p:nvCxnSpPr>
            <p:cNvPr id="269" name="Straight Connector 268">
              <a:extLst>
                <a:ext uri="{FF2B5EF4-FFF2-40B4-BE49-F238E27FC236}">
                  <a16:creationId xmlns:a16="http://schemas.microsoft.com/office/drawing/2014/main" id="{7E46CD04-234F-6C4A-A62E-1E8304762688}"/>
                </a:ext>
              </a:extLst>
            </p:cNvPr>
            <p:cNvCxnSpPr/>
            <p:nvPr/>
          </p:nvCxnSpPr>
          <p:spPr>
            <a:xfrm flipV="1">
              <a:off x="3146577" y="4464052"/>
              <a:ext cx="716768" cy="0"/>
            </a:xfrm>
            <a:prstGeom prst="line">
              <a:avLst/>
            </a:prstGeom>
            <a:ln w="12700"/>
          </p:spPr>
          <p:style>
            <a:lnRef idx="2">
              <a:schemeClr val="accent1"/>
            </a:lnRef>
            <a:fillRef idx="1">
              <a:schemeClr val="lt1"/>
            </a:fillRef>
            <a:effectRef idx="0">
              <a:schemeClr val="accent1"/>
            </a:effectRef>
            <a:fontRef idx="minor">
              <a:schemeClr val="dk1"/>
            </a:fontRef>
          </p:style>
        </p:cxnSp>
        <p:grpSp>
          <p:nvGrpSpPr>
            <p:cNvPr id="270" name="Group 269">
              <a:extLst>
                <a:ext uri="{FF2B5EF4-FFF2-40B4-BE49-F238E27FC236}">
                  <a16:creationId xmlns:a16="http://schemas.microsoft.com/office/drawing/2014/main" id="{7BD9CC38-1A8E-A646-A8D5-7A113B12BF0B}"/>
                </a:ext>
              </a:extLst>
            </p:cNvPr>
            <p:cNvGrpSpPr/>
            <p:nvPr/>
          </p:nvGrpSpPr>
          <p:grpSpPr>
            <a:xfrm>
              <a:off x="4317734" y="4007951"/>
              <a:ext cx="1985920" cy="451484"/>
              <a:chOff x="0" y="0"/>
              <a:chExt cx="1986169" cy="451612"/>
            </a:xfrm>
          </p:grpSpPr>
          <p:cxnSp>
            <p:nvCxnSpPr>
              <p:cNvPr id="288" name="Straight Connector 287">
                <a:extLst>
                  <a:ext uri="{FF2B5EF4-FFF2-40B4-BE49-F238E27FC236}">
                    <a16:creationId xmlns:a16="http://schemas.microsoft.com/office/drawing/2014/main" id="{F583E045-6FF1-5A40-8EF5-2F37B987BB31}"/>
                  </a:ext>
                </a:extLst>
              </p:cNvPr>
              <p:cNvCxnSpPr/>
              <p:nvPr/>
            </p:nvCxnSpPr>
            <p:spPr>
              <a:xfrm flipV="1">
                <a:off x="0" y="164592"/>
                <a:ext cx="357339" cy="212035"/>
              </a:xfrm>
              <a:prstGeom prst="line">
                <a:avLst/>
              </a:prstGeom>
              <a:ln w="12700"/>
            </p:spPr>
            <p:style>
              <a:lnRef idx="2">
                <a:schemeClr val="accent1"/>
              </a:lnRef>
              <a:fillRef idx="1">
                <a:schemeClr val="lt1"/>
              </a:fillRef>
              <a:effectRef idx="0">
                <a:schemeClr val="accent1"/>
              </a:effectRef>
              <a:fontRef idx="minor">
                <a:schemeClr val="dk1"/>
              </a:fontRef>
            </p:style>
          </p:cxnSp>
          <p:cxnSp>
            <p:nvCxnSpPr>
              <p:cNvPr id="289" name="Straight Connector 288">
                <a:extLst>
                  <a:ext uri="{FF2B5EF4-FFF2-40B4-BE49-F238E27FC236}">
                    <a16:creationId xmlns:a16="http://schemas.microsoft.com/office/drawing/2014/main" id="{E0D2CBB8-F861-3447-82D4-0CD0A2FC264B}"/>
                  </a:ext>
                </a:extLst>
              </p:cNvPr>
              <p:cNvCxnSpPr/>
              <p:nvPr/>
            </p:nvCxnSpPr>
            <p:spPr>
              <a:xfrm flipV="1">
                <a:off x="356616" y="164592"/>
                <a:ext cx="360680" cy="0"/>
              </a:xfrm>
              <a:prstGeom prst="line">
                <a:avLst/>
              </a:prstGeom>
              <a:ln w="12700"/>
            </p:spPr>
            <p:style>
              <a:lnRef idx="2">
                <a:schemeClr val="accent1"/>
              </a:lnRef>
              <a:fillRef idx="1">
                <a:schemeClr val="lt1"/>
              </a:fillRef>
              <a:effectRef idx="0">
                <a:schemeClr val="accent1"/>
              </a:effectRef>
              <a:fontRef idx="minor">
                <a:schemeClr val="dk1"/>
              </a:fontRef>
            </p:style>
          </p:cxnSp>
          <p:cxnSp>
            <p:nvCxnSpPr>
              <p:cNvPr id="290" name="Straight Connector 289">
                <a:extLst>
                  <a:ext uri="{FF2B5EF4-FFF2-40B4-BE49-F238E27FC236}">
                    <a16:creationId xmlns:a16="http://schemas.microsoft.com/office/drawing/2014/main" id="{BF674F11-BF3E-744D-A36A-CC85589B7B69}"/>
                  </a:ext>
                </a:extLst>
              </p:cNvPr>
              <p:cNvCxnSpPr/>
              <p:nvPr/>
            </p:nvCxnSpPr>
            <p:spPr>
              <a:xfrm flipV="1">
                <a:off x="713232" y="45720"/>
                <a:ext cx="208197" cy="119518"/>
              </a:xfrm>
              <a:prstGeom prst="line">
                <a:avLst/>
              </a:prstGeom>
              <a:ln w="12700"/>
            </p:spPr>
            <p:style>
              <a:lnRef idx="2">
                <a:schemeClr val="accent1"/>
              </a:lnRef>
              <a:fillRef idx="1">
                <a:schemeClr val="lt1"/>
              </a:fillRef>
              <a:effectRef idx="0">
                <a:schemeClr val="accent1"/>
              </a:effectRef>
              <a:fontRef idx="minor">
                <a:schemeClr val="dk1"/>
              </a:fontRef>
            </p:style>
          </p:cxnSp>
          <p:sp>
            <p:nvSpPr>
              <p:cNvPr id="291" name="Oval 290">
                <a:extLst>
                  <a:ext uri="{FF2B5EF4-FFF2-40B4-BE49-F238E27FC236}">
                    <a16:creationId xmlns:a16="http://schemas.microsoft.com/office/drawing/2014/main" id="{D47C1793-6995-104D-B464-5B8C731876F2}"/>
                  </a:ext>
                </a:extLst>
              </p:cNvPr>
              <p:cNvSpPr/>
              <p:nvPr/>
            </p:nvSpPr>
            <p:spPr>
              <a:xfrm>
                <a:off x="920496" y="0"/>
                <a:ext cx="45719" cy="46382"/>
              </a:xfrm>
              <a:prstGeom prst="ellipse">
                <a:avLst/>
              </a:prstGeom>
              <a:ln w="1270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cxnSp>
            <p:nvCxnSpPr>
              <p:cNvPr id="292" name="Straight Connector 291">
                <a:extLst>
                  <a:ext uri="{FF2B5EF4-FFF2-40B4-BE49-F238E27FC236}">
                    <a16:creationId xmlns:a16="http://schemas.microsoft.com/office/drawing/2014/main" id="{26226262-02F5-914B-A3E1-FEC80F8A13B6}"/>
                  </a:ext>
                </a:extLst>
              </p:cNvPr>
              <p:cNvCxnSpPr/>
              <p:nvPr/>
            </p:nvCxnSpPr>
            <p:spPr>
              <a:xfrm flipV="1">
                <a:off x="707136" y="332232"/>
                <a:ext cx="207645" cy="119380"/>
              </a:xfrm>
              <a:prstGeom prst="line">
                <a:avLst/>
              </a:prstGeom>
              <a:ln w="12700"/>
            </p:spPr>
            <p:style>
              <a:lnRef idx="2">
                <a:schemeClr val="accent1"/>
              </a:lnRef>
              <a:fillRef idx="1">
                <a:schemeClr val="lt1"/>
              </a:fillRef>
              <a:effectRef idx="0">
                <a:schemeClr val="accent1"/>
              </a:effectRef>
              <a:fontRef idx="minor">
                <a:schemeClr val="dk1"/>
              </a:fontRef>
            </p:style>
          </p:cxnSp>
          <p:cxnSp>
            <p:nvCxnSpPr>
              <p:cNvPr id="293" name="Straight Connector 292">
                <a:extLst>
                  <a:ext uri="{FF2B5EF4-FFF2-40B4-BE49-F238E27FC236}">
                    <a16:creationId xmlns:a16="http://schemas.microsoft.com/office/drawing/2014/main" id="{4B81B8AD-4509-904B-91A4-C6FC8AA4EBDA}"/>
                  </a:ext>
                </a:extLst>
              </p:cNvPr>
              <p:cNvCxnSpPr/>
              <p:nvPr/>
            </p:nvCxnSpPr>
            <p:spPr>
              <a:xfrm flipV="1">
                <a:off x="911352" y="327424"/>
                <a:ext cx="1074817" cy="1759"/>
              </a:xfrm>
              <a:prstGeom prst="line">
                <a:avLst/>
              </a:prstGeom>
              <a:ln w="12700"/>
            </p:spPr>
            <p:style>
              <a:lnRef idx="2">
                <a:schemeClr val="accent1"/>
              </a:lnRef>
              <a:fillRef idx="1">
                <a:schemeClr val="lt1"/>
              </a:fillRef>
              <a:effectRef idx="0">
                <a:schemeClr val="accent1"/>
              </a:effectRef>
              <a:fontRef idx="minor">
                <a:schemeClr val="dk1"/>
              </a:fontRef>
            </p:style>
          </p:cxnSp>
        </p:grpSp>
        <p:grpSp>
          <p:nvGrpSpPr>
            <p:cNvPr id="271" name="Group 270">
              <a:extLst>
                <a:ext uri="{FF2B5EF4-FFF2-40B4-BE49-F238E27FC236}">
                  <a16:creationId xmlns:a16="http://schemas.microsoft.com/office/drawing/2014/main" id="{FAB330AC-9BB9-134F-85FE-BA9DE9BA21FD}"/>
                </a:ext>
              </a:extLst>
            </p:cNvPr>
            <p:cNvGrpSpPr/>
            <p:nvPr/>
          </p:nvGrpSpPr>
          <p:grpSpPr>
            <a:xfrm flipH="1">
              <a:off x="1170228" y="4002088"/>
              <a:ext cx="2685538" cy="455294"/>
              <a:chOff x="0" y="0"/>
              <a:chExt cx="2686723" cy="455845"/>
            </a:xfrm>
          </p:grpSpPr>
          <p:cxnSp>
            <p:nvCxnSpPr>
              <p:cNvPr id="277" name="Straight Connector 276">
                <a:extLst>
                  <a:ext uri="{FF2B5EF4-FFF2-40B4-BE49-F238E27FC236}">
                    <a16:creationId xmlns:a16="http://schemas.microsoft.com/office/drawing/2014/main" id="{51B15712-7DD5-574F-8DA7-A1E31FFC2E30}"/>
                  </a:ext>
                </a:extLst>
              </p:cNvPr>
              <p:cNvCxnSpPr/>
              <p:nvPr/>
            </p:nvCxnSpPr>
            <p:spPr>
              <a:xfrm flipV="1">
                <a:off x="0" y="164592"/>
                <a:ext cx="357339" cy="212035"/>
              </a:xfrm>
              <a:prstGeom prst="line">
                <a:avLst/>
              </a:prstGeom>
              <a:ln w="12700"/>
            </p:spPr>
            <p:style>
              <a:lnRef idx="2">
                <a:schemeClr val="accent1"/>
              </a:lnRef>
              <a:fillRef idx="1">
                <a:schemeClr val="lt1"/>
              </a:fillRef>
              <a:effectRef idx="0">
                <a:schemeClr val="accent1"/>
              </a:effectRef>
              <a:fontRef idx="minor">
                <a:schemeClr val="dk1"/>
              </a:fontRef>
            </p:style>
          </p:cxnSp>
          <p:cxnSp>
            <p:nvCxnSpPr>
              <p:cNvPr id="278" name="Straight Connector 277">
                <a:extLst>
                  <a:ext uri="{FF2B5EF4-FFF2-40B4-BE49-F238E27FC236}">
                    <a16:creationId xmlns:a16="http://schemas.microsoft.com/office/drawing/2014/main" id="{96E6C79A-D0BD-5146-B129-9BB28BF428FF}"/>
                  </a:ext>
                </a:extLst>
              </p:cNvPr>
              <p:cNvCxnSpPr/>
              <p:nvPr/>
            </p:nvCxnSpPr>
            <p:spPr>
              <a:xfrm flipV="1">
                <a:off x="356616" y="164592"/>
                <a:ext cx="360680" cy="0"/>
              </a:xfrm>
              <a:prstGeom prst="line">
                <a:avLst/>
              </a:prstGeom>
              <a:ln w="12700"/>
            </p:spPr>
            <p:style>
              <a:lnRef idx="2">
                <a:schemeClr val="accent1"/>
              </a:lnRef>
              <a:fillRef idx="1">
                <a:schemeClr val="lt1"/>
              </a:fillRef>
              <a:effectRef idx="0">
                <a:schemeClr val="accent1"/>
              </a:effectRef>
              <a:fontRef idx="minor">
                <a:schemeClr val="dk1"/>
              </a:fontRef>
            </p:style>
          </p:cxnSp>
          <p:cxnSp>
            <p:nvCxnSpPr>
              <p:cNvPr id="279" name="Straight Connector 278">
                <a:extLst>
                  <a:ext uri="{FF2B5EF4-FFF2-40B4-BE49-F238E27FC236}">
                    <a16:creationId xmlns:a16="http://schemas.microsoft.com/office/drawing/2014/main" id="{2A58D21C-4993-9E40-AB28-AD1792E08F23}"/>
                  </a:ext>
                </a:extLst>
              </p:cNvPr>
              <p:cNvCxnSpPr/>
              <p:nvPr/>
            </p:nvCxnSpPr>
            <p:spPr>
              <a:xfrm flipV="1">
                <a:off x="713232" y="45720"/>
                <a:ext cx="208197" cy="119518"/>
              </a:xfrm>
              <a:prstGeom prst="line">
                <a:avLst/>
              </a:prstGeom>
              <a:ln w="12700"/>
            </p:spPr>
            <p:style>
              <a:lnRef idx="2">
                <a:schemeClr val="accent1"/>
              </a:lnRef>
              <a:fillRef idx="1">
                <a:schemeClr val="lt1"/>
              </a:fillRef>
              <a:effectRef idx="0">
                <a:schemeClr val="accent1"/>
              </a:effectRef>
              <a:fontRef idx="minor">
                <a:schemeClr val="dk1"/>
              </a:fontRef>
            </p:style>
          </p:cxnSp>
          <p:sp>
            <p:nvSpPr>
              <p:cNvPr id="280" name="Oval 279">
                <a:extLst>
                  <a:ext uri="{FF2B5EF4-FFF2-40B4-BE49-F238E27FC236}">
                    <a16:creationId xmlns:a16="http://schemas.microsoft.com/office/drawing/2014/main" id="{4F1980FD-2263-7344-A7FD-B3C4B7E488F6}"/>
                  </a:ext>
                </a:extLst>
              </p:cNvPr>
              <p:cNvSpPr/>
              <p:nvPr/>
            </p:nvSpPr>
            <p:spPr>
              <a:xfrm>
                <a:off x="920496" y="0"/>
                <a:ext cx="45719" cy="46382"/>
              </a:xfrm>
              <a:prstGeom prst="ellipse">
                <a:avLst/>
              </a:prstGeom>
              <a:ln w="1270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cxnSp>
            <p:nvCxnSpPr>
              <p:cNvPr id="281" name="Straight Connector 280">
                <a:extLst>
                  <a:ext uri="{FF2B5EF4-FFF2-40B4-BE49-F238E27FC236}">
                    <a16:creationId xmlns:a16="http://schemas.microsoft.com/office/drawing/2014/main" id="{A88DF34D-5B5E-234B-9955-3F341E89E839}"/>
                  </a:ext>
                </a:extLst>
              </p:cNvPr>
              <p:cNvCxnSpPr/>
              <p:nvPr/>
            </p:nvCxnSpPr>
            <p:spPr>
              <a:xfrm flipV="1">
                <a:off x="707136" y="336465"/>
                <a:ext cx="207645" cy="119380"/>
              </a:xfrm>
              <a:prstGeom prst="line">
                <a:avLst/>
              </a:prstGeom>
              <a:ln w="12700"/>
            </p:spPr>
            <p:style>
              <a:lnRef idx="2">
                <a:schemeClr val="accent1"/>
              </a:lnRef>
              <a:fillRef idx="1">
                <a:schemeClr val="lt1"/>
              </a:fillRef>
              <a:effectRef idx="0">
                <a:schemeClr val="accent1"/>
              </a:effectRef>
              <a:fontRef idx="minor">
                <a:schemeClr val="dk1"/>
              </a:fontRef>
            </p:style>
          </p:cxnSp>
          <p:sp>
            <p:nvSpPr>
              <p:cNvPr id="282" name="Oval 281">
                <a:extLst>
                  <a:ext uri="{FF2B5EF4-FFF2-40B4-BE49-F238E27FC236}">
                    <a16:creationId xmlns:a16="http://schemas.microsoft.com/office/drawing/2014/main" id="{AE440328-0421-5546-9E19-DE03E5890792}"/>
                  </a:ext>
                </a:extLst>
              </p:cNvPr>
              <p:cNvSpPr/>
              <p:nvPr/>
            </p:nvSpPr>
            <p:spPr>
              <a:xfrm>
                <a:off x="1935715" y="303177"/>
                <a:ext cx="45719" cy="46382"/>
              </a:xfrm>
              <a:prstGeom prst="ellipse">
                <a:avLst/>
              </a:prstGeom>
              <a:ln w="1270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cxnSp>
            <p:nvCxnSpPr>
              <p:cNvPr id="283" name="Straight Connector 282">
                <a:extLst>
                  <a:ext uri="{FF2B5EF4-FFF2-40B4-BE49-F238E27FC236}">
                    <a16:creationId xmlns:a16="http://schemas.microsoft.com/office/drawing/2014/main" id="{061D1A01-82B9-D946-BA73-C6366287CA73}"/>
                  </a:ext>
                </a:extLst>
              </p:cNvPr>
              <p:cNvCxnSpPr/>
              <p:nvPr/>
            </p:nvCxnSpPr>
            <p:spPr>
              <a:xfrm flipV="1">
                <a:off x="911513" y="330906"/>
                <a:ext cx="1024196" cy="1746"/>
              </a:xfrm>
              <a:prstGeom prst="line">
                <a:avLst/>
              </a:prstGeom>
              <a:ln w="12700"/>
            </p:spPr>
            <p:style>
              <a:lnRef idx="2">
                <a:schemeClr val="accent1"/>
              </a:lnRef>
              <a:fillRef idx="1">
                <a:schemeClr val="lt1"/>
              </a:fillRef>
              <a:effectRef idx="0">
                <a:schemeClr val="accent1"/>
              </a:effectRef>
              <a:fontRef idx="minor">
                <a:schemeClr val="dk1"/>
              </a:fontRef>
            </p:style>
          </p:cxnSp>
          <p:cxnSp>
            <p:nvCxnSpPr>
              <p:cNvPr id="284" name="Straight Connector 283">
                <a:extLst>
                  <a:ext uri="{FF2B5EF4-FFF2-40B4-BE49-F238E27FC236}">
                    <a16:creationId xmlns:a16="http://schemas.microsoft.com/office/drawing/2014/main" id="{E0379950-CF2D-414E-B808-8944F452FFFF}"/>
                  </a:ext>
                </a:extLst>
              </p:cNvPr>
              <p:cNvCxnSpPr/>
              <p:nvPr/>
            </p:nvCxnSpPr>
            <p:spPr>
              <a:xfrm flipV="1">
                <a:off x="1148430" y="118871"/>
                <a:ext cx="357339" cy="212035"/>
              </a:xfrm>
              <a:prstGeom prst="line">
                <a:avLst/>
              </a:prstGeom>
              <a:ln w="12700"/>
            </p:spPr>
            <p:style>
              <a:lnRef idx="2">
                <a:schemeClr val="accent1"/>
              </a:lnRef>
              <a:fillRef idx="1">
                <a:schemeClr val="lt1"/>
              </a:fillRef>
              <a:effectRef idx="0">
                <a:schemeClr val="accent1"/>
              </a:effectRef>
              <a:fontRef idx="minor">
                <a:schemeClr val="dk1"/>
              </a:fontRef>
            </p:style>
          </p:cxnSp>
          <p:cxnSp>
            <p:nvCxnSpPr>
              <p:cNvPr id="285" name="Straight Connector 284">
                <a:extLst>
                  <a:ext uri="{FF2B5EF4-FFF2-40B4-BE49-F238E27FC236}">
                    <a16:creationId xmlns:a16="http://schemas.microsoft.com/office/drawing/2014/main" id="{BC52D460-9C88-EC49-B9A5-2A98B8AB6FA3}"/>
                  </a:ext>
                </a:extLst>
              </p:cNvPr>
              <p:cNvCxnSpPr/>
              <p:nvPr/>
            </p:nvCxnSpPr>
            <p:spPr>
              <a:xfrm>
                <a:off x="1505072" y="118871"/>
                <a:ext cx="1018466" cy="0"/>
              </a:xfrm>
              <a:prstGeom prst="line">
                <a:avLst/>
              </a:prstGeom>
              <a:ln w="12700"/>
            </p:spPr>
            <p:style>
              <a:lnRef idx="2">
                <a:schemeClr val="accent1"/>
              </a:lnRef>
              <a:fillRef idx="1">
                <a:schemeClr val="lt1"/>
              </a:fillRef>
              <a:effectRef idx="0">
                <a:schemeClr val="accent1"/>
              </a:effectRef>
              <a:fontRef idx="minor">
                <a:schemeClr val="dk1"/>
              </a:fontRef>
            </p:style>
          </p:cxnSp>
          <p:cxnSp>
            <p:nvCxnSpPr>
              <p:cNvPr id="286" name="Straight Connector 285">
                <a:extLst>
                  <a:ext uri="{FF2B5EF4-FFF2-40B4-BE49-F238E27FC236}">
                    <a16:creationId xmlns:a16="http://schemas.microsoft.com/office/drawing/2014/main" id="{A022ED26-33D3-8B40-9A66-044500E68DE5}"/>
                  </a:ext>
                </a:extLst>
              </p:cNvPr>
              <p:cNvCxnSpPr/>
              <p:nvPr/>
            </p:nvCxnSpPr>
            <p:spPr>
              <a:xfrm flipV="1">
                <a:off x="2519907" y="51716"/>
                <a:ext cx="122031" cy="67155"/>
              </a:xfrm>
              <a:prstGeom prst="line">
                <a:avLst/>
              </a:prstGeom>
              <a:ln w="12700"/>
            </p:spPr>
            <p:style>
              <a:lnRef idx="2">
                <a:schemeClr val="accent1"/>
              </a:lnRef>
              <a:fillRef idx="1">
                <a:schemeClr val="lt1"/>
              </a:fillRef>
              <a:effectRef idx="0">
                <a:schemeClr val="accent1"/>
              </a:effectRef>
              <a:fontRef idx="minor">
                <a:schemeClr val="dk1"/>
              </a:fontRef>
            </p:style>
          </p:cxnSp>
          <p:sp>
            <p:nvSpPr>
              <p:cNvPr id="287" name="Oval 286">
                <a:extLst>
                  <a:ext uri="{FF2B5EF4-FFF2-40B4-BE49-F238E27FC236}">
                    <a16:creationId xmlns:a16="http://schemas.microsoft.com/office/drawing/2014/main" id="{64A7EF9C-282C-4D48-9047-CA0282709515}"/>
                  </a:ext>
                </a:extLst>
              </p:cNvPr>
              <p:cNvSpPr/>
              <p:nvPr/>
            </p:nvSpPr>
            <p:spPr>
              <a:xfrm>
                <a:off x="2641004" y="5995"/>
                <a:ext cx="45719" cy="46382"/>
              </a:xfrm>
              <a:prstGeom prst="ellipse">
                <a:avLst/>
              </a:prstGeom>
              <a:ln w="1270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nvGrpSpPr>
            <p:cNvPr id="272" name="Group 271">
              <a:extLst>
                <a:ext uri="{FF2B5EF4-FFF2-40B4-BE49-F238E27FC236}">
                  <a16:creationId xmlns:a16="http://schemas.microsoft.com/office/drawing/2014/main" id="{9A7D2E5D-381A-1444-B6AE-297C625A9D33}"/>
                </a:ext>
              </a:extLst>
            </p:cNvPr>
            <p:cNvGrpSpPr/>
            <p:nvPr/>
          </p:nvGrpSpPr>
          <p:grpSpPr>
            <a:xfrm flipH="1">
              <a:off x="5507584" y="4095873"/>
              <a:ext cx="1412560" cy="262263"/>
              <a:chOff x="132690" y="87830"/>
              <a:chExt cx="1412900" cy="262320"/>
            </a:xfrm>
          </p:grpSpPr>
          <p:sp>
            <p:nvSpPr>
              <p:cNvPr id="273" name="Oval 272">
                <a:extLst>
                  <a:ext uri="{FF2B5EF4-FFF2-40B4-BE49-F238E27FC236}">
                    <a16:creationId xmlns:a16="http://schemas.microsoft.com/office/drawing/2014/main" id="{8B304976-DC20-B24D-8B33-C04199159437}"/>
                  </a:ext>
                </a:extLst>
              </p:cNvPr>
              <p:cNvSpPr/>
              <p:nvPr/>
            </p:nvSpPr>
            <p:spPr>
              <a:xfrm flipH="1">
                <a:off x="703384" y="303824"/>
                <a:ext cx="45697" cy="46326"/>
              </a:xfrm>
              <a:prstGeom prst="ellipse">
                <a:avLst/>
              </a:prstGeom>
              <a:ln w="1270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cxnSp>
            <p:nvCxnSpPr>
              <p:cNvPr id="274" name="Straight Connector 273">
                <a:extLst>
                  <a:ext uri="{FF2B5EF4-FFF2-40B4-BE49-F238E27FC236}">
                    <a16:creationId xmlns:a16="http://schemas.microsoft.com/office/drawing/2014/main" id="{ACEAECC9-31B5-554A-A643-E50579E39D27}"/>
                  </a:ext>
                </a:extLst>
              </p:cNvPr>
              <p:cNvCxnSpPr/>
              <p:nvPr/>
            </p:nvCxnSpPr>
            <p:spPr>
              <a:xfrm flipH="1" flipV="1">
                <a:off x="1181168" y="111348"/>
                <a:ext cx="364422" cy="219015"/>
              </a:xfrm>
              <a:prstGeom prst="line">
                <a:avLst/>
              </a:prstGeom>
              <a:ln w="12700"/>
            </p:spPr>
            <p:style>
              <a:lnRef idx="2">
                <a:schemeClr val="accent1"/>
              </a:lnRef>
              <a:fillRef idx="1">
                <a:schemeClr val="lt1"/>
              </a:fillRef>
              <a:effectRef idx="0">
                <a:schemeClr val="accent1"/>
              </a:effectRef>
              <a:fontRef idx="minor">
                <a:schemeClr val="dk1"/>
              </a:fontRef>
            </p:style>
          </p:cxnSp>
          <p:cxnSp>
            <p:nvCxnSpPr>
              <p:cNvPr id="275" name="Straight Connector 274">
                <a:extLst>
                  <a:ext uri="{FF2B5EF4-FFF2-40B4-BE49-F238E27FC236}">
                    <a16:creationId xmlns:a16="http://schemas.microsoft.com/office/drawing/2014/main" id="{C730E934-F1EB-654F-BFD3-188BEAA5A903}"/>
                  </a:ext>
                </a:extLst>
              </p:cNvPr>
              <p:cNvCxnSpPr/>
              <p:nvPr/>
            </p:nvCxnSpPr>
            <p:spPr>
              <a:xfrm flipH="1">
                <a:off x="165100" y="111369"/>
                <a:ext cx="1017970" cy="0"/>
              </a:xfrm>
              <a:prstGeom prst="line">
                <a:avLst/>
              </a:prstGeom>
              <a:ln w="12700"/>
            </p:spPr>
            <p:style>
              <a:lnRef idx="2">
                <a:schemeClr val="accent1"/>
              </a:lnRef>
              <a:fillRef idx="1">
                <a:schemeClr val="lt1"/>
              </a:fillRef>
              <a:effectRef idx="0">
                <a:schemeClr val="accent1"/>
              </a:effectRef>
              <a:fontRef idx="minor">
                <a:schemeClr val="dk1"/>
              </a:fontRef>
            </p:style>
          </p:cxnSp>
          <p:sp>
            <p:nvSpPr>
              <p:cNvPr id="276" name="Oval 275">
                <a:extLst>
                  <a:ext uri="{FF2B5EF4-FFF2-40B4-BE49-F238E27FC236}">
                    <a16:creationId xmlns:a16="http://schemas.microsoft.com/office/drawing/2014/main" id="{0528DAEE-0F22-134F-954C-7AFE103E45EA}"/>
                  </a:ext>
                </a:extLst>
              </p:cNvPr>
              <p:cNvSpPr/>
              <p:nvPr/>
            </p:nvSpPr>
            <p:spPr>
              <a:xfrm flipH="1">
                <a:off x="132690" y="87830"/>
                <a:ext cx="45697" cy="46326"/>
              </a:xfrm>
              <a:prstGeom prst="ellipse">
                <a:avLst/>
              </a:prstGeom>
              <a:ln w="1270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grpSp>
        <p:nvGrpSpPr>
          <p:cNvPr id="294" name="Group 293">
            <a:extLst>
              <a:ext uri="{FF2B5EF4-FFF2-40B4-BE49-F238E27FC236}">
                <a16:creationId xmlns:a16="http://schemas.microsoft.com/office/drawing/2014/main" id="{87DF0B94-246E-9E45-8B24-B7F676939F79}"/>
              </a:ext>
            </a:extLst>
          </p:cNvPr>
          <p:cNvGrpSpPr/>
          <p:nvPr/>
        </p:nvGrpSpPr>
        <p:grpSpPr>
          <a:xfrm>
            <a:off x="5009728" y="4833158"/>
            <a:ext cx="1197557" cy="1023620"/>
            <a:chOff x="9586" y="283170"/>
            <a:chExt cx="973455" cy="849420"/>
          </a:xfrm>
        </p:grpSpPr>
        <p:grpSp>
          <p:nvGrpSpPr>
            <p:cNvPr id="295" name="Group 294">
              <a:extLst>
                <a:ext uri="{FF2B5EF4-FFF2-40B4-BE49-F238E27FC236}">
                  <a16:creationId xmlns:a16="http://schemas.microsoft.com/office/drawing/2014/main" id="{B6F23E5A-3BB4-864E-B043-D98FEBA9B88F}"/>
                </a:ext>
              </a:extLst>
            </p:cNvPr>
            <p:cNvGrpSpPr/>
            <p:nvPr/>
          </p:nvGrpSpPr>
          <p:grpSpPr>
            <a:xfrm>
              <a:off x="9586" y="283170"/>
              <a:ext cx="973455" cy="849420"/>
              <a:chOff x="9586" y="280737"/>
              <a:chExt cx="973455" cy="850605"/>
            </a:xfrm>
          </p:grpSpPr>
          <p:sp>
            <p:nvSpPr>
              <p:cNvPr id="297" name="Text Box 2">
                <a:extLst>
                  <a:ext uri="{FF2B5EF4-FFF2-40B4-BE49-F238E27FC236}">
                    <a16:creationId xmlns:a16="http://schemas.microsoft.com/office/drawing/2014/main" id="{123DA23A-D1F3-0041-97EC-2444B2FB7496}"/>
                  </a:ext>
                </a:extLst>
              </p:cNvPr>
              <p:cNvSpPr txBox="1">
                <a:spLocks noChangeArrowheads="1"/>
              </p:cNvSpPr>
              <p:nvPr/>
            </p:nvSpPr>
            <p:spPr bwMode="auto">
              <a:xfrm>
                <a:off x="9586" y="694163"/>
                <a:ext cx="973455" cy="43717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R="0" algn="ctr">
                  <a:lnSpc>
                    <a:spcPct val="107000"/>
                  </a:lnSpc>
                  <a:spcBef>
                    <a:spcPts val="0"/>
                  </a:spcBef>
                  <a:spcAft>
                    <a:spcPts val="800"/>
                  </a:spcAft>
                  <a:defRPr sz="1200" b="1" i="1">
                    <a:solidFill>
                      <a:srgbClr val="2F5496"/>
                    </a:solidFill>
                    <a:effectLst>
                      <a:glow rad="63500">
                        <a:schemeClr val="accent3">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defRPr>
                </a:lvl1pPr>
              </a:lstStyle>
              <a:p>
                <a:r>
                  <a:rPr lang="nl-NL" dirty="0"/>
                  <a:t>High Speed</a:t>
                </a:r>
                <a:br>
                  <a:rPr lang="nl-NL" dirty="0"/>
                </a:br>
                <a:r>
                  <a:rPr lang="nl-NL" dirty="0"/>
                  <a:t>Broadband</a:t>
                </a:r>
              </a:p>
            </p:txBody>
          </p:sp>
          <p:sp>
            <p:nvSpPr>
              <p:cNvPr id="298" name="Oval 297">
                <a:extLst>
                  <a:ext uri="{FF2B5EF4-FFF2-40B4-BE49-F238E27FC236}">
                    <a16:creationId xmlns:a16="http://schemas.microsoft.com/office/drawing/2014/main" id="{CC918BAF-B023-954D-9EC1-AF835C45322C}"/>
                  </a:ext>
                </a:extLst>
              </p:cNvPr>
              <p:cNvSpPr/>
              <p:nvPr/>
            </p:nvSpPr>
            <p:spPr>
              <a:xfrm>
                <a:off x="264695" y="280737"/>
                <a:ext cx="429895" cy="425450"/>
              </a:xfrm>
              <a:prstGeom prst="ellipse">
                <a:avLst/>
              </a:prstGeom>
              <a:solidFill>
                <a:srgbClr val="FFFF00"/>
              </a:solidFill>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pic>
          <p:nvPicPr>
            <p:cNvPr id="296" name="Picture 295">
              <a:extLst>
                <a:ext uri="{FF2B5EF4-FFF2-40B4-BE49-F238E27FC236}">
                  <a16:creationId xmlns:a16="http://schemas.microsoft.com/office/drawing/2014/main" id="{FC123ECC-3216-C248-8F5C-79683669DD3D}"/>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40" y="312420"/>
              <a:ext cx="307340" cy="369570"/>
            </a:xfrm>
            <a:prstGeom prst="rect">
              <a:avLst/>
            </a:prstGeom>
            <a:noFill/>
            <a:ln>
              <a:noFill/>
            </a:ln>
            <a:effectLst/>
          </p:spPr>
        </p:pic>
      </p:grpSp>
      <p:grpSp>
        <p:nvGrpSpPr>
          <p:cNvPr id="299" name="Group 298">
            <a:extLst>
              <a:ext uri="{FF2B5EF4-FFF2-40B4-BE49-F238E27FC236}">
                <a16:creationId xmlns:a16="http://schemas.microsoft.com/office/drawing/2014/main" id="{E385AAA1-A7AC-E946-BD9F-31933580DF2B}"/>
              </a:ext>
            </a:extLst>
          </p:cNvPr>
          <p:cNvGrpSpPr/>
          <p:nvPr/>
        </p:nvGrpSpPr>
        <p:grpSpPr>
          <a:xfrm>
            <a:off x="6106188" y="5298748"/>
            <a:ext cx="1013599" cy="961844"/>
            <a:chOff x="0" y="1016708"/>
            <a:chExt cx="973455" cy="918108"/>
          </a:xfrm>
        </p:grpSpPr>
        <p:grpSp>
          <p:nvGrpSpPr>
            <p:cNvPr id="300" name="Group 299">
              <a:extLst>
                <a:ext uri="{FF2B5EF4-FFF2-40B4-BE49-F238E27FC236}">
                  <a16:creationId xmlns:a16="http://schemas.microsoft.com/office/drawing/2014/main" id="{363E9D48-BB54-9F42-A7DF-12CA2E0FAFDE}"/>
                </a:ext>
              </a:extLst>
            </p:cNvPr>
            <p:cNvGrpSpPr/>
            <p:nvPr/>
          </p:nvGrpSpPr>
          <p:grpSpPr>
            <a:xfrm>
              <a:off x="0" y="1016708"/>
              <a:ext cx="973455" cy="918108"/>
              <a:chOff x="0" y="1147444"/>
              <a:chExt cx="973455" cy="918205"/>
            </a:xfrm>
          </p:grpSpPr>
          <p:sp>
            <p:nvSpPr>
              <p:cNvPr id="304" name="Text Box 2">
                <a:extLst>
                  <a:ext uri="{FF2B5EF4-FFF2-40B4-BE49-F238E27FC236}">
                    <a16:creationId xmlns:a16="http://schemas.microsoft.com/office/drawing/2014/main" id="{0E03F244-3FBC-D748-8559-BBC73995E9A1}"/>
                  </a:ext>
                </a:extLst>
              </p:cNvPr>
              <p:cNvSpPr txBox="1">
                <a:spLocks noChangeArrowheads="1"/>
              </p:cNvSpPr>
              <p:nvPr/>
            </p:nvSpPr>
            <p:spPr bwMode="auto">
              <a:xfrm>
                <a:off x="0" y="1581037"/>
                <a:ext cx="973455" cy="484612"/>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dirty="0">
                    <a:solidFill>
                      <a:srgbClr val="2F5496"/>
                    </a:solidFill>
                    <a:latin typeface="Calibri" panose="020F0502020204030204" pitchFamily="34" charset="0"/>
                    <a:ea typeface="Calibri" panose="020F0502020204030204" pitchFamily="34" charset="0"/>
                    <a:cs typeface="Times New Roman" panose="02020603050405020304" pitchFamily="18" charset="0"/>
                  </a:rPr>
                  <a:t>Smart</a:t>
                </a:r>
                <a:br>
                  <a:rPr lang="nl-NL" sz="1100" i="1" dirty="0">
                    <a:solidFill>
                      <a:srgbClr val="2F5496"/>
                    </a:solidFill>
                    <a:latin typeface="Calibri" panose="020F0502020204030204" pitchFamily="34" charset="0"/>
                    <a:ea typeface="Calibri" panose="020F0502020204030204" pitchFamily="34" charset="0"/>
                    <a:cs typeface="Times New Roman" panose="02020603050405020304" pitchFamily="18" charset="0"/>
                  </a:rPr>
                </a:br>
                <a:r>
                  <a:rPr lang="nl-NL" sz="1100" i="1" dirty="0">
                    <a:solidFill>
                      <a:srgbClr val="2F5496"/>
                    </a:solidFill>
                    <a:latin typeface="Calibri" panose="020F0502020204030204" pitchFamily="34" charset="0"/>
                    <a:ea typeface="Calibri" panose="020F0502020204030204" pitchFamily="34" charset="0"/>
                    <a:cs typeface="Times New Roman" panose="02020603050405020304" pitchFamily="18" charset="0"/>
                  </a:rPr>
                  <a:t>Buildings</a:t>
                </a:r>
                <a:endParaRPr lang="nl-NL"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05" name="Oval 304">
                <a:extLst>
                  <a:ext uri="{FF2B5EF4-FFF2-40B4-BE49-F238E27FC236}">
                    <a16:creationId xmlns:a16="http://schemas.microsoft.com/office/drawing/2014/main" id="{4F141E9C-A9E9-6140-A3CD-4526C086D120}"/>
                  </a:ext>
                </a:extLst>
              </p:cNvPr>
              <p:cNvSpPr/>
              <p:nvPr/>
            </p:nvSpPr>
            <p:spPr>
              <a:xfrm>
                <a:off x="297180" y="1147444"/>
                <a:ext cx="429895" cy="424815"/>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nvGrpSpPr>
            <p:cNvPr id="301" name="Group 300">
              <a:extLst>
                <a:ext uri="{FF2B5EF4-FFF2-40B4-BE49-F238E27FC236}">
                  <a16:creationId xmlns:a16="http://schemas.microsoft.com/office/drawing/2014/main" id="{FA3039CC-A2E8-E346-A24D-5FE668F8BC0E}"/>
                </a:ext>
              </a:extLst>
            </p:cNvPr>
            <p:cNvGrpSpPr/>
            <p:nvPr/>
          </p:nvGrpSpPr>
          <p:grpSpPr>
            <a:xfrm>
              <a:off x="319444" y="1053620"/>
              <a:ext cx="386535" cy="345100"/>
              <a:chOff x="-101355" y="-111502"/>
              <a:chExt cx="1378204" cy="1163979"/>
            </a:xfrm>
          </p:grpSpPr>
          <p:pic>
            <p:nvPicPr>
              <p:cNvPr id="302" name="Picture 301">
                <a:extLst>
                  <a:ext uri="{FF2B5EF4-FFF2-40B4-BE49-F238E27FC236}">
                    <a16:creationId xmlns:a16="http://schemas.microsoft.com/office/drawing/2014/main" id="{4E760098-498F-F744-B905-B2F9C0755050}"/>
                  </a:ext>
                </a:extLst>
              </p:cNvPr>
              <p:cNvPicPr>
                <a:picLocks noChangeAspect="1"/>
              </p:cNvPicPr>
              <p:nvPr/>
            </p:nvPicPr>
            <p:blipFill>
              <a:blip r:embed="rId2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01355" y="-111502"/>
                <a:ext cx="1378204" cy="1163979"/>
              </a:xfrm>
              <a:prstGeom prst="rect">
                <a:avLst/>
              </a:prstGeom>
            </p:spPr>
          </p:pic>
          <p:pic>
            <p:nvPicPr>
              <p:cNvPr id="303" name="Picture 302">
                <a:extLst>
                  <a:ext uri="{FF2B5EF4-FFF2-40B4-BE49-F238E27FC236}">
                    <a16:creationId xmlns:a16="http://schemas.microsoft.com/office/drawing/2014/main" id="{8C2C8F69-0E0E-0A4B-9646-0E837AA51104}"/>
                  </a:ext>
                </a:extLst>
              </p:cNvPr>
              <p:cNvPicPr>
                <a:picLocks noChangeAspect="1"/>
              </p:cNvPicPr>
              <p:nvPr/>
            </p:nvPicPr>
            <p:blipFill>
              <a:blip r:embed="rId25" cstate="print">
                <a:clrChange>
                  <a:clrFrom>
                    <a:srgbClr val="FFFFFF"/>
                  </a:clrFrom>
                  <a:clrTo>
                    <a:srgbClr val="FFFFFF">
                      <a:alpha val="0"/>
                    </a:srgbClr>
                  </a:clrTo>
                </a:clrChange>
                <a:duotone>
                  <a:schemeClr val="accent1">
                    <a:shade val="45000"/>
                    <a:satMod val="135000"/>
                  </a:schemeClr>
                  <a:prstClr val="white"/>
                </a:duotone>
                <a:lum bright="-20000" contrast="40000"/>
                <a:extLst>
                  <a:ext uri="{28A0092B-C50C-407E-A947-70E740481C1C}">
                    <a14:useLocalDpi xmlns:a14="http://schemas.microsoft.com/office/drawing/2010/main" val="0"/>
                  </a:ext>
                </a:extLst>
              </a:blip>
              <a:srcRect/>
              <a:stretch>
                <a:fillRect/>
              </a:stretch>
            </p:blipFill>
            <p:spPr bwMode="auto">
              <a:xfrm>
                <a:off x="212960" y="194486"/>
                <a:ext cx="745406" cy="616113"/>
              </a:xfrm>
              <a:prstGeom prst="rect">
                <a:avLst/>
              </a:prstGeom>
              <a:noFill/>
              <a:ln>
                <a:noFill/>
              </a:ln>
            </p:spPr>
          </p:pic>
        </p:grpSp>
      </p:grpSp>
      <p:grpSp>
        <p:nvGrpSpPr>
          <p:cNvPr id="306" name="Group 305">
            <a:extLst>
              <a:ext uri="{FF2B5EF4-FFF2-40B4-BE49-F238E27FC236}">
                <a16:creationId xmlns:a16="http://schemas.microsoft.com/office/drawing/2014/main" id="{54E6705F-487F-4348-9930-38649E7DF9F7}"/>
              </a:ext>
            </a:extLst>
          </p:cNvPr>
          <p:cNvGrpSpPr/>
          <p:nvPr/>
        </p:nvGrpSpPr>
        <p:grpSpPr>
          <a:xfrm>
            <a:off x="7790420" y="4881382"/>
            <a:ext cx="973455" cy="736602"/>
            <a:chOff x="6523424" y="4335790"/>
            <a:chExt cx="973455" cy="736602"/>
          </a:xfrm>
        </p:grpSpPr>
        <p:pic>
          <p:nvPicPr>
            <p:cNvPr id="307" name="Picture 306">
              <a:extLst>
                <a:ext uri="{FF2B5EF4-FFF2-40B4-BE49-F238E27FC236}">
                  <a16:creationId xmlns:a16="http://schemas.microsoft.com/office/drawing/2014/main" id="{E5DA13AB-A617-A34C-BDB6-849B317E35B7}"/>
                </a:ext>
              </a:extLst>
            </p:cNvPr>
            <p:cNvPicPr>
              <a:picLocks noChangeAspect="1"/>
            </p:cNvPicPr>
            <p:nvPr/>
          </p:nvPicPr>
          <p:blipFill>
            <a:blip r:embed="rId26" cstate="print">
              <a:clrChange>
                <a:clrFrom>
                  <a:srgbClr val="FFFFFF"/>
                </a:clrFrom>
                <a:clrTo>
                  <a:srgbClr val="FFFFFF">
                    <a:alpha val="0"/>
                  </a:srgbClr>
                </a:clrTo>
              </a:clrChange>
              <a:duotone>
                <a:schemeClr val="accent1">
                  <a:shade val="45000"/>
                  <a:satMod val="135000"/>
                </a:schemeClr>
                <a:prstClr val="white"/>
              </a:duotone>
              <a:lum bright="-20000" contrast="40000"/>
              <a:extLst>
                <a:ext uri="{28A0092B-C50C-407E-A947-70E740481C1C}">
                  <a14:useLocalDpi xmlns:a14="http://schemas.microsoft.com/office/drawing/2010/main" val="0"/>
                </a:ext>
              </a:extLst>
            </a:blip>
            <a:srcRect/>
            <a:stretch>
              <a:fillRect/>
            </a:stretch>
          </p:blipFill>
          <p:spPr bwMode="auto">
            <a:xfrm>
              <a:off x="6826775" y="4366849"/>
              <a:ext cx="442355" cy="442355"/>
            </a:xfrm>
            <a:prstGeom prst="rect">
              <a:avLst/>
            </a:prstGeom>
            <a:noFill/>
            <a:ln>
              <a:noFill/>
            </a:ln>
          </p:spPr>
        </p:pic>
        <p:grpSp>
          <p:nvGrpSpPr>
            <p:cNvPr id="308" name="Group 307">
              <a:extLst>
                <a:ext uri="{FF2B5EF4-FFF2-40B4-BE49-F238E27FC236}">
                  <a16:creationId xmlns:a16="http://schemas.microsoft.com/office/drawing/2014/main" id="{A152D977-B3FA-2047-B1A4-2E795B36FCC7}"/>
                </a:ext>
              </a:extLst>
            </p:cNvPr>
            <p:cNvGrpSpPr/>
            <p:nvPr/>
          </p:nvGrpSpPr>
          <p:grpSpPr>
            <a:xfrm>
              <a:off x="6523424" y="4335790"/>
              <a:ext cx="973455" cy="736602"/>
              <a:chOff x="0" y="731520"/>
              <a:chExt cx="973455" cy="737232"/>
            </a:xfrm>
          </p:grpSpPr>
          <p:sp>
            <p:nvSpPr>
              <p:cNvPr id="309" name="Text Box 2">
                <a:extLst>
                  <a:ext uri="{FF2B5EF4-FFF2-40B4-BE49-F238E27FC236}">
                    <a16:creationId xmlns:a16="http://schemas.microsoft.com/office/drawing/2014/main" id="{26546627-21C9-3042-96F4-3B09C4462316}"/>
                  </a:ext>
                </a:extLst>
              </p:cNvPr>
              <p:cNvSpPr txBox="1">
                <a:spLocks noChangeArrowheads="1"/>
              </p:cNvSpPr>
              <p:nvPr/>
            </p:nvSpPr>
            <p:spPr bwMode="auto">
              <a:xfrm>
                <a:off x="0" y="1183370"/>
                <a:ext cx="973455" cy="285382"/>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dirty="0">
                    <a:solidFill>
                      <a:srgbClr val="2F5496"/>
                    </a:solidFill>
                    <a:latin typeface="Calibri" panose="020F0502020204030204" pitchFamily="34" charset="0"/>
                    <a:ea typeface="Calibri" panose="020F0502020204030204" pitchFamily="34" charset="0"/>
                    <a:cs typeface="Times New Roman" panose="02020603050405020304" pitchFamily="18" charset="0"/>
                  </a:rPr>
                  <a:t>IPTV</a:t>
                </a:r>
                <a:endParaRPr lang="nl-NL"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10" name="Oval 309">
                <a:extLst>
                  <a:ext uri="{FF2B5EF4-FFF2-40B4-BE49-F238E27FC236}">
                    <a16:creationId xmlns:a16="http://schemas.microsoft.com/office/drawing/2014/main" id="{A7EB8DFD-8B53-624B-9DB1-47A881A70697}"/>
                  </a:ext>
                </a:extLst>
              </p:cNvPr>
              <p:cNvSpPr/>
              <p:nvPr/>
            </p:nvSpPr>
            <p:spPr>
              <a:xfrm>
                <a:off x="304800" y="731520"/>
                <a:ext cx="429895" cy="424945"/>
              </a:xfrm>
              <a:prstGeom prst="ellipse">
                <a:avLst/>
              </a:prstGeom>
              <a:noFill/>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grpSp>
      <p:grpSp>
        <p:nvGrpSpPr>
          <p:cNvPr id="311" name="Group 310">
            <a:extLst>
              <a:ext uri="{FF2B5EF4-FFF2-40B4-BE49-F238E27FC236}">
                <a16:creationId xmlns:a16="http://schemas.microsoft.com/office/drawing/2014/main" id="{BC553ED1-46F2-104E-96AA-F33AEA313A7F}"/>
              </a:ext>
            </a:extLst>
          </p:cNvPr>
          <p:cNvGrpSpPr/>
          <p:nvPr/>
        </p:nvGrpSpPr>
        <p:grpSpPr>
          <a:xfrm>
            <a:off x="6980284" y="5091428"/>
            <a:ext cx="1013599" cy="772674"/>
            <a:chOff x="5496509" y="4568574"/>
            <a:chExt cx="1013599" cy="772674"/>
          </a:xfrm>
        </p:grpSpPr>
        <p:grpSp>
          <p:nvGrpSpPr>
            <p:cNvPr id="312" name="Group 311">
              <a:extLst>
                <a:ext uri="{FF2B5EF4-FFF2-40B4-BE49-F238E27FC236}">
                  <a16:creationId xmlns:a16="http://schemas.microsoft.com/office/drawing/2014/main" id="{FAF010D8-F77D-7C49-81DC-264008F0245B}"/>
                </a:ext>
              </a:extLst>
            </p:cNvPr>
            <p:cNvGrpSpPr/>
            <p:nvPr/>
          </p:nvGrpSpPr>
          <p:grpSpPr>
            <a:xfrm>
              <a:off x="5496509" y="4568574"/>
              <a:ext cx="1013599" cy="772674"/>
              <a:chOff x="0" y="731520"/>
              <a:chExt cx="973455" cy="737232"/>
            </a:xfrm>
          </p:grpSpPr>
          <p:sp>
            <p:nvSpPr>
              <p:cNvPr id="316" name="Oval 315">
                <a:extLst>
                  <a:ext uri="{FF2B5EF4-FFF2-40B4-BE49-F238E27FC236}">
                    <a16:creationId xmlns:a16="http://schemas.microsoft.com/office/drawing/2014/main" id="{36980A49-D804-424C-A89A-EA302C1E969F}"/>
                  </a:ext>
                </a:extLst>
              </p:cNvPr>
              <p:cNvSpPr/>
              <p:nvPr/>
            </p:nvSpPr>
            <p:spPr>
              <a:xfrm>
                <a:off x="304800" y="731520"/>
                <a:ext cx="429895" cy="424945"/>
              </a:xfrm>
              <a:prstGeom prst="ellipse">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317" name="Text Box 2">
                <a:extLst>
                  <a:ext uri="{FF2B5EF4-FFF2-40B4-BE49-F238E27FC236}">
                    <a16:creationId xmlns:a16="http://schemas.microsoft.com/office/drawing/2014/main" id="{D0D16687-40B5-BF43-88B0-8A521EE781EC}"/>
                  </a:ext>
                </a:extLst>
              </p:cNvPr>
              <p:cNvSpPr txBox="1">
                <a:spLocks noChangeArrowheads="1"/>
              </p:cNvSpPr>
              <p:nvPr/>
            </p:nvSpPr>
            <p:spPr bwMode="auto">
              <a:xfrm>
                <a:off x="0" y="1183370"/>
                <a:ext cx="973455" cy="285382"/>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1100" i="1" dirty="0">
                    <a:solidFill>
                      <a:srgbClr val="2F5496"/>
                    </a:solidFill>
                    <a:latin typeface="Calibri" panose="020F0502020204030204" pitchFamily="34" charset="0"/>
                    <a:ea typeface="Calibri" panose="020F0502020204030204" pitchFamily="34" charset="0"/>
                    <a:cs typeface="Times New Roman" panose="02020603050405020304" pitchFamily="18" charset="0"/>
                  </a:rPr>
                  <a:t>Safe City</a:t>
                </a:r>
                <a:endParaRPr lang="nl-NL" sz="1100"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13" name="Group 312">
              <a:extLst>
                <a:ext uri="{FF2B5EF4-FFF2-40B4-BE49-F238E27FC236}">
                  <a16:creationId xmlns:a16="http://schemas.microsoft.com/office/drawing/2014/main" id="{C4CAC87A-82D4-8D48-88FB-0D63CFB66E10}"/>
                </a:ext>
              </a:extLst>
            </p:cNvPr>
            <p:cNvGrpSpPr/>
            <p:nvPr/>
          </p:nvGrpSpPr>
          <p:grpSpPr>
            <a:xfrm>
              <a:off x="5874812" y="4621613"/>
              <a:ext cx="325755" cy="375285"/>
              <a:chOff x="0" y="0"/>
              <a:chExt cx="325755" cy="375285"/>
            </a:xfrm>
          </p:grpSpPr>
          <p:pic>
            <p:nvPicPr>
              <p:cNvPr id="314" name="Picture 313">
                <a:extLst>
                  <a:ext uri="{FF2B5EF4-FFF2-40B4-BE49-F238E27FC236}">
                    <a16:creationId xmlns:a16="http://schemas.microsoft.com/office/drawing/2014/main" id="{04212A6A-7B2C-CB4F-B94B-407950CE0753}"/>
                  </a:ext>
                </a:extLst>
              </p:cNvPr>
              <p:cNvPicPr>
                <a:picLocks noChangeAspect="1"/>
              </p:cNvPicPr>
              <p:nvPr/>
            </p:nvPicPr>
            <p:blipFill>
              <a:blip r:embed="rId27"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325755" cy="375285"/>
              </a:xfrm>
              <a:prstGeom prst="rect">
                <a:avLst/>
              </a:prstGeom>
              <a:noFill/>
              <a:ln>
                <a:noFill/>
              </a:ln>
            </p:spPr>
          </p:pic>
          <p:pic>
            <p:nvPicPr>
              <p:cNvPr id="315" name="Picture 314">
                <a:extLst>
                  <a:ext uri="{FF2B5EF4-FFF2-40B4-BE49-F238E27FC236}">
                    <a16:creationId xmlns:a16="http://schemas.microsoft.com/office/drawing/2014/main" id="{B8EDE063-7AE5-A641-82E6-D7D114C06EBA}"/>
                  </a:ext>
                </a:extLst>
              </p:cNvPr>
              <p:cNvPicPr>
                <a:picLocks noChangeAspect="1"/>
              </p:cNvPicPr>
              <p:nvPr/>
            </p:nvPicPr>
            <p:blipFill>
              <a:blip r:embed="rId28"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29">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400" y="33020"/>
                <a:ext cx="269875" cy="222250"/>
              </a:xfrm>
              <a:prstGeom prst="rect">
                <a:avLst/>
              </a:prstGeom>
              <a:noFill/>
              <a:ln>
                <a:noFill/>
              </a:ln>
            </p:spPr>
          </p:pic>
        </p:grpSp>
      </p:grpSp>
    </p:spTree>
    <p:extLst>
      <p:ext uri="{BB962C8B-B14F-4D97-AF65-F5344CB8AC3E}">
        <p14:creationId xmlns:p14="http://schemas.microsoft.com/office/powerpoint/2010/main" val="3022301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68"/>
                                        </p:tgtEl>
                                      </p:cBhvr>
                                    </p:animEffect>
                                    <p:set>
                                      <p:cBhvr>
                                        <p:cTn id="7" dur="1" fill="hold">
                                          <p:stCondLst>
                                            <p:cond delay="1999"/>
                                          </p:stCondLst>
                                        </p:cTn>
                                        <p:tgtEl>
                                          <p:spTgt spid="168"/>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161"/>
                                        </p:tgtEl>
                                        <p:attrNameLst>
                                          <p:attrName>style.visibility</p:attrName>
                                        </p:attrNameLst>
                                      </p:cBhvr>
                                      <p:to>
                                        <p:strVal val="visible"/>
                                      </p:to>
                                    </p:set>
                                    <p:animEffect transition="in" filter="fade">
                                      <p:cBhvr>
                                        <p:cTn id="10" dur="2000"/>
                                        <p:tgtEl>
                                          <p:spTgt spid="161"/>
                                        </p:tgtEl>
                                      </p:cBhvr>
                                    </p:animEffect>
                                  </p:childTnLst>
                                </p:cTn>
                              </p:par>
                            </p:childTnLst>
                          </p:cTn>
                        </p:par>
                        <p:par>
                          <p:cTn id="11" fill="hold">
                            <p:stCondLst>
                              <p:cond delay="2500"/>
                            </p:stCondLst>
                            <p:childTnLst>
                              <p:par>
                                <p:cTn id="12" presetID="42" presetClass="entr" presetSubtype="0" fill="hold" nodeType="afterEffect">
                                  <p:stCondLst>
                                    <p:cond delay="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300"/>
                                        <p:tgtEl>
                                          <p:spTgt spid="183"/>
                                        </p:tgtEl>
                                      </p:cBhvr>
                                    </p:animEffect>
                                    <p:anim calcmode="lin" valueType="num">
                                      <p:cBhvr>
                                        <p:cTn id="15" dur="300" fill="hold"/>
                                        <p:tgtEl>
                                          <p:spTgt spid="183"/>
                                        </p:tgtEl>
                                        <p:attrNameLst>
                                          <p:attrName>ppt_x</p:attrName>
                                        </p:attrNameLst>
                                      </p:cBhvr>
                                      <p:tavLst>
                                        <p:tav tm="0">
                                          <p:val>
                                            <p:strVal val="#ppt_x"/>
                                          </p:val>
                                        </p:tav>
                                        <p:tav tm="100000">
                                          <p:val>
                                            <p:strVal val="#ppt_x"/>
                                          </p:val>
                                        </p:tav>
                                      </p:tavLst>
                                    </p:anim>
                                    <p:anim calcmode="lin" valueType="num">
                                      <p:cBhvr>
                                        <p:cTn id="16" dur="300" fill="hold"/>
                                        <p:tgtEl>
                                          <p:spTgt spid="183"/>
                                        </p:tgtEl>
                                        <p:attrNameLst>
                                          <p:attrName>ppt_y</p:attrName>
                                        </p:attrNameLst>
                                      </p:cBhvr>
                                      <p:tavLst>
                                        <p:tav tm="0">
                                          <p:val>
                                            <p:strVal val="#ppt_y+.1"/>
                                          </p:val>
                                        </p:tav>
                                        <p:tav tm="100000">
                                          <p:val>
                                            <p:strVal val="#ppt_y"/>
                                          </p:val>
                                        </p:tav>
                                      </p:tavLst>
                                    </p:anim>
                                  </p:childTnLst>
                                </p:cTn>
                              </p:par>
                            </p:childTnLst>
                          </p:cTn>
                        </p:par>
                        <p:par>
                          <p:cTn id="17" fill="hold">
                            <p:stCondLst>
                              <p:cond delay="2800"/>
                            </p:stCondLst>
                            <p:childTnLst>
                              <p:par>
                                <p:cTn id="18" presetID="42" presetClass="entr" presetSubtype="0" fill="hold" nodeType="afterEffect">
                                  <p:stCondLst>
                                    <p:cond delay="0"/>
                                  </p:stCondLst>
                                  <p:childTnLst>
                                    <p:set>
                                      <p:cBhvr>
                                        <p:cTn id="19" dur="1" fill="hold">
                                          <p:stCondLst>
                                            <p:cond delay="0"/>
                                          </p:stCondLst>
                                        </p:cTn>
                                        <p:tgtEl>
                                          <p:spTgt spid="250"/>
                                        </p:tgtEl>
                                        <p:attrNameLst>
                                          <p:attrName>style.visibility</p:attrName>
                                        </p:attrNameLst>
                                      </p:cBhvr>
                                      <p:to>
                                        <p:strVal val="visible"/>
                                      </p:to>
                                    </p:set>
                                    <p:animEffect transition="in" filter="fade">
                                      <p:cBhvr>
                                        <p:cTn id="20" dur="300"/>
                                        <p:tgtEl>
                                          <p:spTgt spid="250"/>
                                        </p:tgtEl>
                                      </p:cBhvr>
                                    </p:animEffect>
                                    <p:anim calcmode="lin" valueType="num">
                                      <p:cBhvr>
                                        <p:cTn id="21" dur="300" fill="hold"/>
                                        <p:tgtEl>
                                          <p:spTgt spid="250"/>
                                        </p:tgtEl>
                                        <p:attrNameLst>
                                          <p:attrName>ppt_x</p:attrName>
                                        </p:attrNameLst>
                                      </p:cBhvr>
                                      <p:tavLst>
                                        <p:tav tm="0">
                                          <p:val>
                                            <p:strVal val="#ppt_x"/>
                                          </p:val>
                                        </p:tav>
                                        <p:tav tm="100000">
                                          <p:val>
                                            <p:strVal val="#ppt_x"/>
                                          </p:val>
                                        </p:tav>
                                      </p:tavLst>
                                    </p:anim>
                                    <p:anim calcmode="lin" valueType="num">
                                      <p:cBhvr>
                                        <p:cTn id="22" dur="300" fill="hold"/>
                                        <p:tgtEl>
                                          <p:spTgt spid="250"/>
                                        </p:tgtEl>
                                        <p:attrNameLst>
                                          <p:attrName>ppt_y</p:attrName>
                                        </p:attrNameLst>
                                      </p:cBhvr>
                                      <p:tavLst>
                                        <p:tav tm="0">
                                          <p:val>
                                            <p:strVal val="#ppt_y+.1"/>
                                          </p:val>
                                        </p:tav>
                                        <p:tav tm="100000">
                                          <p:val>
                                            <p:strVal val="#ppt_y"/>
                                          </p:val>
                                        </p:tav>
                                      </p:tavLst>
                                    </p:anim>
                                  </p:childTnLst>
                                </p:cTn>
                              </p:par>
                            </p:childTnLst>
                          </p:cTn>
                        </p:par>
                        <p:par>
                          <p:cTn id="23" fill="hold">
                            <p:stCondLst>
                              <p:cond delay="3100"/>
                            </p:stCondLst>
                            <p:childTnLst>
                              <p:par>
                                <p:cTn id="24" presetID="42" presetClass="entr" presetSubtype="0" fill="hold" nodeType="afterEffect">
                                  <p:stCondLst>
                                    <p:cond delay="0"/>
                                  </p:stCondLst>
                                  <p:childTnLst>
                                    <p:set>
                                      <p:cBhvr>
                                        <p:cTn id="25" dur="1" fill="hold">
                                          <p:stCondLst>
                                            <p:cond delay="0"/>
                                          </p:stCondLst>
                                        </p:cTn>
                                        <p:tgtEl>
                                          <p:spTgt spid="201"/>
                                        </p:tgtEl>
                                        <p:attrNameLst>
                                          <p:attrName>style.visibility</p:attrName>
                                        </p:attrNameLst>
                                      </p:cBhvr>
                                      <p:to>
                                        <p:strVal val="visible"/>
                                      </p:to>
                                    </p:set>
                                    <p:animEffect transition="in" filter="fade">
                                      <p:cBhvr>
                                        <p:cTn id="26" dur="300"/>
                                        <p:tgtEl>
                                          <p:spTgt spid="201"/>
                                        </p:tgtEl>
                                      </p:cBhvr>
                                    </p:animEffect>
                                    <p:anim calcmode="lin" valueType="num">
                                      <p:cBhvr>
                                        <p:cTn id="27" dur="300" fill="hold"/>
                                        <p:tgtEl>
                                          <p:spTgt spid="201"/>
                                        </p:tgtEl>
                                        <p:attrNameLst>
                                          <p:attrName>ppt_x</p:attrName>
                                        </p:attrNameLst>
                                      </p:cBhvr>
                                      <p:tavLst>
                                        <p:tav tm="0">
                                          <p:val>
                                            <p:strVal val="#ppt_x"/>
                                          </p:val>
                                        </p:tav>
                                        <p:tav tm="100000">
                                          <p:val>
                                            <p:strVal val="#ppt_x"/>
                                          </p:val>
                                        </p:tav>
                                      </p:tavLst>
                                    </p:anim>
                                    <p:anim calcmode="lin" valueType="num">
                                      <p:cBhvr>
                                        <p:cTn id="28" dur="300" fill="hold"/>
                                        <p:tgtEl>
                                          <p:spTgt spid="201"/>
                                        </p:tgtEl>
                                        <p:attrNameLst>
                                          <p:attrName>ppt_y</p:attrName>
                                        </p:attrNameLst>
                                      </p:cBhvr>
                                      <p:tavLst>
                                        <p:tav tm="0">
                                          <p:val>
                                            <p:strVal val="#ppt_y+.1"/>
                                          </p:val>
                                        </p:tav>
                                        <p:tav tm="100000">
                                          <p:val>
                                            <p:strVal val="#ppt_y"/>
                                          </p:val>
                                        </p:tav>
                                      </p:tavLst>
                                    </p:anim>
                                  </p:childTnLst>
                                </p:cTn>
                              </p:par>
                            </p:childTnLst>
                          </p:cTn>
                        </p:par>
                        <p:par>
                          <p:cTn id="29" fill="hold">
                            <p:stCondLst>
                              <p:cond delay="3400"/>
                            </p:stCondLst>
                            <p:childTnLst>
                              <p:par>
                                <p:cTn id="30" presetID="42" presetClass="entr" presetSubtype="0" fill="hold" nodeType="afterEffect">
                                  <p:stCondLst>
                                    <p:cond delay="0"/>
                                  </p:stCondLst>
                                  <p:childTnLst>
                                    <p:set>
                                      <p:cBhvr>
                                        <p:cTn id="31" dur="1" fill="hold">
                                          <p:stCondLst>
                                            <p:cond delay="0"/>
                                          </p:stCondLst>
                                        </p:cTn>
                                        <p:tgtEl>
                                          <p:spTgt spid="208"/>
                                        </p:tgtEl>
                                        <p:attrNameLst>
                                          <p:attrName>style.visibility</p:attrName>
                                        </p:attrNameLst>
                                      </p:cBhvr>
                                      <p:to>
                                        <p:strVal val="visible"/>
                                      </p:to>
                                    </p:set>
                                    <p:animEffect transition="in" filter="fade">
                                      <p:cBhvr>
                                        <p:cTn id="32" dur="300"/>
                                        <p:tgtEl>
                                          <p:spTgt spid="208"/>
                                        </p:tgtEl>
                                      </p:cBhvr>
                                    </p:animEffect>
                                    <p:anim calcmode="lin" valueType="num">
                                      <p:cBhvr>
                                        <p:cTn id="33" dur="300" fill="hold"/>
                                        <p:tgtEl>
                                          <p:spTgt spid="208"/>
                                        </p:tgtEl>
                                        <p:attrNameLst>
                                          <p:attrName>ppt_x</p:attrName>
                                        </p:attrNameLst>
                                      </p:cBhvr>
                                      <p:tavLst>
                                        <p:tav tm="0">
                                          <p:val>
                                            <p:strVal val="#ppt_x"/>
                                          </p:val>
                                        </p:tav>
                                        <p:tav tm="100000">
                                          <p:val>
                                            <p:strVal val="#ppt_x"/>
                                          </p:val>
                                        </p:tav>
                                      </p:tavLst>
                                    </p:anim>
                                    <p:anim calcmode="lin" valueType="num">
                                      <p:cBhvr>
                                        <p:cTn id="34" dur="300" fill="hold"/>
                                        <p:tgtEl>
                                          <p:spTgt spid="208"/>
                                        </p:tgtEl>
                                        <p:attrNameLst>
                                          <p:attrName>ppt_y</p:attrName>
                                        </p:attrNameLst>
                                      </p:cBhvr>
                                      <p:tavLst>
                                        <p:tav tm="0">
                                          <p:val>
                                            <p:strVal val="#ppt_y+.1"/>
                                          </p:val>
                                        </p:tav>
                                        <p:tav tm="100000">
                                          <p:val>
                                            <p:strVal val="#ppt_y"/>
                                          </p:val>
                                        </p:tav>
                                      </p:tavLst>
                                    </p:anim>
                                  </p:childTnLst>
                                </p:cTn>
                              </p:par>
                            </p:childTnLst>
                          </p:cTn>
                        </p:par>
                        <p:par>
                          <p:cTn id="35" fill="hold">
                            <p:stCondLst>
                              <p:cond delay="3700"/>
                            </p:stCondLst>
                            <p:childTnLst>
                              <p:par>
                                <p:cTn id="36" presetID="42" presetClass="entr" presetSubtype="0" fill="hold" nodeType="afterEffect">
                                  <p:stCondLst>
                                    <p:cond delay="0"/>
                                  </p:stCondLst>
                                  <p:childTnLst>
                                    <p:set>
                                      <p:cBhvr>
                                        <p:cTn id="37" dur="1" fill="hold">
                                          <p:stCondLst>
                                            <p:cond delay="0"/>
                                          </p:stCondLst>
                                        </p:cTn>
                                        <p:tgtEl>
                                          <p:spTgt spid="192"/>
                                        </p:tgtEl>
                                        <p:attrNameLst>
                                          <p:attrName>style.visibility</p:attrName>
                                        </p:attrNameLst>
                                      </p:cBhvr>
                                      <p:to>
                                        <p:strVal val="visible"/>
                                      </p:to>
                                    </p:set>
                                    <p:animEffect transition="in" filter="fade">
                                      <p:cBhvr>
                                        <p:cTn id="38" dur="300"/>
                                        <p:tgtEl>
                                          <p:spTgt spid="192"/>
                                        </p:tgtEl>
                                      </p:cBhvr>
                                    </p:animEffect>
                                    <p:anim calcmode="lin" valueType="num">
                                      <p:cBhvr>
                                        <p:cTn id="39" dur="300" fill="hold"/>
                                        <p:tgtEl>
                                          <p:spTgt spid="192"/>
                                        </p:tgtEl>
                                        <p:attrNameLst>
                                          <p:attrName>ppt_x</p:attrName>
                                        </p:attrNameLst>
                                      </p:cBhvr>
                                      <p:tavLst>
                                        <p:tav tm="0">
                                          <p:val>
                                            <p:strVal val="#ppt_x"/>
                                          </p:val>
                                        </p:tav>
                                        <p:tav tm="100000">
                                          <p:val>
                                            <p:strVal val="#ppt_x"/>
                                          </p:val>
                                        </p:tav>
                                      </p:tavLst>
                                    </p:anim>
                                    <p:anim calcmode="lin" valueType="num">
                                      <p:cBhvr>
                                        <p:cTn id="40" dur="300" fill="hold"/>
                                        <p:tgtEl>
                                          <p:spTgt spid="192"/>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2" presetClass="entr" presetSubtype="0" fill="hold" nodeType="afterEffect">
                                  <p:stCondLst>
                                    <p:cond delay="0"/>
                                  </p:stCondLst>
                                  <p:childTnLst>
                                    <p:set>
                                      <p:cBhvr>
                                        <p:cTn id="43" dur="1" fill="hold">
                                          <p:stCondLst>
                                            <p:cond delay="0"/>
                                          </p:stCondLst>
                                        </p:cTn>
                                        <p:tgtEl>
                                          <p:spTgt spid="255"/>
                                        </p:tgtEl>
                                        <p:attrNameLst>
                                          <p:attrName>style.visibility</p:attrName>
                                        </p:attrNameLst>
                                      </p:cBhvr>
                                      <p:to>
                                        <p:strVal val="visible"/>
                                      </p:to>
                                    </p:set>
                                    <p:animEffect transition="in" filter="fade">
                                      <p:cBhvr>
                                        <p:cTn id="44" dur="300"/>
                                        <p:tgtEl>
                                          <p:spTgt spid="255"/>
                                        </p:tgtEl>
                                      </p:cBhvr>
                                    </p:animEffect>
                                    <p:anim calcmode="lin" valueType="num">
                                      <p:cBhvr>
                                        <p:cTn id="45" dur="300" fill="hold"/>
                                        <p:tgtEl>
                                          <p:spTgt spid="255"/>
                                        </p:tgtEl>
                                        <p:attrNameLst>
                                          <p:attrName>ppt_x</p:attrName>
                                        </p:attrNameLst>
                                      </p:cBhvr>
                                      <p:tavLst>
                                        <p:tav tm="0">
                                          <p:val>
                                            <p:strVal val="#ppt_x"/>
                                          </p:val>
                                        </p:tav>
                                        <p:tav tm="100000">
                                          <p:val>
                                            <p:strVal val="#ppt_x"/>
                                          </p:val>
                                        </p:tav>
                                      </p:tavLst>
                                    </p:anim>
                                    <p:anim calcmode="lin" valueType="num">
                                      <p:cBhvr>
                                        <p:cTn id="46" dur="300" fill="hold"/>
                                        <p:tgtEl>
                                          <p:spTgt spid="255"/>
                                        </p:tgtEl>
                                        <p:attrNameLst>
                                          <p:attrName>ppt_y</p:attrName>
                                        </p:attrNameLst>
                                      </p:cBhvr>
                                      <p:tavLst>
                                        <p:tav tm="0">
                                          <p:val>
                                            <p:strVal val="#ppt_y+.1"/>
                                          </p:val>
                                        </p:tav>
                                        <p:tav tm="100000">
                                          <p:val>
                                            <p:strVal val="#ppt_y"/>
                                          </p:val>
                                        </p:tav>
                                      </p:tavLst>
                                    </p:anim>
                                  </p:childTnLst>
                                </p:cTn>
                              </p:par>
                            </p:childTnLst>
                          </p:cTn>
                        </p:par>
                        <p:par>
                          <p:cTn id="47" fill="hold">
                            <p:stCondLst>
                              <p:cond delay="4300"/>
                            </p:stCondLst>
                            <p:childTnLst>
                              <p:par>
                                <p:cTn id="48" presetID="42" presetClass="entr" presetSubtype="0" fill="hold" nodeType="afterEffect">
                                  <p:stCondLst>
                                    <p:cond delay="0"/>
                                  </p:stCondLst>
                                  <p:childTnLst>
                                    <p:set>
                                      <p:cBhvr>
                                        <p:cTn id="49" dur="1" fill="hold">
                                          <p:stCondLst>
                                            <p:cond delay="0"/>
                                          </p:stCondLst>
                                        </p:cTn>
                                        <p:tgtEl>
                                          <p:spTgt spid="187"/>
                                        </p:tgtEl>
                                        <p:attrNameLst>
                                          <p:attrName>style.visibility</p:attrName>
                                        </p:attrNameLst>
                                      </p:cBhvr>
                                      <p:to>
                                        <p:strVal val="visible"/>
                                      </p:to>
                                    </p:set>
                                    <p:animEffect transition="in" filter="fade">
                                      <p:cBhvr>
                                        <p:cTn id="50" dur="300"/>
                                        <p:tgtEl>
                                          <p:spTgt spid="187"/>
                                        </p:tgtEl>
                                      </p:cBhvr>
                                    </p:animEffect>
                                    <p:anim calcmode="lin" valueType="num">
                                      <p:cBhvr>
                                        <p:cTn id="51" dur="300" fill="hold"/>
                                        <p:tgtEl>
                                          <p:spTgt spid="187"/>
                                        </p:tgtEl>
                                        <p:attrNameLst>
                                          <p:attrName>ppt_x</p:attrName>
                                        </p:attrNameLst>
                                      </p:cBhvr>
                                      <p:tavLst>
                                        <p:tav tm="0">
                                          <p:val>
                                            <p:strVal val="#ppt_x"/>
                                          </p:val>
                                        </p:tav>
                                        <p:tav tm="100000">
                                          <p:val>
                                            <p:strVal val="#ppt_x"/>
                                          </p:val>
                                        </p:tav>
                                      </p:tavLst>
                                    </p:anim>
                                    <p:anim calcmode="lin" valueType="num">
                                      <p:cBhvr>
                                        <p:cTn id="52" dur="300" fill="hold"/>
                                        <p:tgtEl>
                                          <p:spTgt spid="187"/>
                                        </p:tgtEl>
                                        <p:attrNameLst>
                                          <p:attrName>ppt_y</p:attrName>
                                        </p:attrNameLst>
                                      </p:cBhvr>
                                      <p:tavLst>
                                        <p:tav tm="0">
                                          <p:val>
                                            <p:strVal val="#ppt_y+.1"/>
                                          </p:val>
                                        </p:tav>
                                        <p:tav tm="100000">
                                          <p:val>
                                            <p:strVal val="#ppt_y"/>
                                          </p:val>
                                        </p:tav>
                                      </p:tavLst>
                                    </p:anim>
                                  </p:childTnLst>
                                </p:cTn>
                              </p:par>
                            </p:childTnLst>
                          </p:cTn>
                        </p:par>
                        <p:par>
                          <p:cTn id="53" fill="hold">
                            <p:stCondLst>
                              <p:cond delay="4600"/>
                            </p:stCondLst>
                            <p:childTnLst>
                              <p:par>
                                <p:cTn id="54" presetID="42" presetClass="entr" presetSubtype="0" fill="hold" nodeType="afterEffect">
                                  <p:stCondLst>
                                    <p:cond delay="0"/>
                                  </p:stCondLst>
                                  <p:childTnLst>
                                    <p:set>
                                      <p:cBhvr>
                                        <p:cTn id="55" dur="1" fill="hold">
                                          <p:stCondLst>
                                            <p:cond delay="0"/>
                                          </p:stCondLst>
                                        </p:cTn>
                                        <p:tgtEl>
                                          <p:spTgt spid="237"/>
                                        </p:tgtEl>
                                        <p:attrNameLst>
                                          <p:attrName>style.visibility</p:attrName>
                                        </p:attrNameLst>
                                      </p:cBhvr>
                                      <p:to>
                                        <p:strVal val="visible"/>
                                      </p:to>
                                    </p:set>
                                    <p:animEffect transition="in" filter="fade">
                                      <p:cBhvr>
                                        <p:cTn id="56" dur="300"/>
                                        <p:tgtEl>
                                          <p:spTgt spid="237"/>
                                        </p:tgtEl>
                                      </p:cBhvr>
                                    </p:animEffect>
                                    <p:anim calcmode="lin" valueType="num">
                                      <p:cBhvr>
                                        <p:cTn id="57" dur="300" fill="hold"/>
                                        <p:tgtEl>
                                          <p:spTgt spid="237"/>
                                        </p:tgtEl>
                                        <p:attrNameLst>
                                          <p:attrName>ppt_x</p:attrName>
                                        </p:attrNameLst>
                                      </p:cBhvr>
                                      <p:tavLst>
                                        <p:tav tm="0">
                                          <p:val>
                                            <p:strVal val="#ppt_x"/>
                                          </p:val>
                                        </p:tav>
                                        <p:tav tm="100000">
                                          <p:val>
                                            <p:strVal val="#ppt_x"/>
                                          </p:val>
                                        </p:tav>
                                      </p:tavLst>
                                    </p:anim>
                                    <p:anim calcmode="lin" valueType="num">
                                      <p:cBhvr>
                                        <p:cTn id="58" dur="300" fill="hold"/>
                                        <p:tgtEl>
                                          <p:spTgt spid="237"/>
                                        </p:tgtEl>
                                        <p:attrNameLst>
                                          <p:attrName>ppt_y</p:attrName>
                                        </p:attrNameLst>
                                      </p:cBhvr>
                                      <p:tavLst>
                                        <p:tav tm="0">
                                          <p:val>
                                            <p:strVal val="#ppt_y+.1"/>
                                          </p:val>
                                        </p:tav>
                                        <p:tav tm="100000">
                                          <p:val>
                                            <p:strVal val="#ppt_y"/>
                                          </p:val>
                                        </p:tav>
                                      </p:tavLst>
                                    </p:anim>
                                  </p:childTnLst>
                                </p:cTn>
                              </p:par>
                            </p:childTnLst>
                          </p:cTn>
                        </p:par>
                        <p:par>
                          <p:cTn id="59" fill="hold">
                            <p:stCondLst>
                              <p:cond delay="4900"/>
                            </p:stCondLst>
                            <p:childTnLst>
                              <p:par>
                                <p:cTn id="60" presetID="42" presetClass="entr" presetSubtype="0" fill="hold" nodeType="afterEffect">
                                  <p:stCondLst>
                                    <p:cond delay="0"/>
                                  </p:stCondLst>
                                  <p:childTnLst>
                                    <p:set>
                                      <p:cBhvr>
                                        <p:cTn id="61" dur="1" fill="hold">
                                          <p:stCondLst>
                                            <p:cond delay="0"/>
                                          </p:stCondLst>
                                        </p:cTn>
                                        <p:tgtEl>
                                          <p:spTgt spid="218"/>
                                        </p:tgtEl>
                                        <p:attrNameLst>
                                          <p:attrName>style.visibility</p:attrName>
                                        </p:attrNameLst>
                                      </p:cBhvr>
                                      <p:to>
                                        <p:strVal val="visible"/>
                                      </p:to>
                                    </p:set>
                                    <p:animEffect transition="in" filter="fade">
                                      <p:cBhvr>
                                        <p:cTn id="62" dur="300"/>
                                        <p:tgtEl>
                                          <p:spTgt spid="218"/>
                                        </p:tgtEl>
                                      </p:cBhvr>
                                    </p:animEffect>
                                    <p:anim calcmode="lin" valueType="num">
                                      <p:cBhvr>
                                        <p:cTn id="63" dur="300" fill="hold"/>
                                        <p:tgtEl>
                                          <p:spTgt spid="218"/>
                                        </p:tgtEl>
                                        <p:attrNameLst>
                                          <p:attrName>ppt_x</p:attrName>
                                        </p:attrNameLst>
                                      </p:cBhvr>
                                      <p:tavLst>
                                        <p:tav tm="0">
                                          <p:val>
                                            <p:strVal val="#ppt_x"/>
                                          </p:val>
                                        </p:tav>
                                        <p:tav tm="100000">
                                          <p:val>
                                            <p:strVal val="#ppt_x"/>
                                          </p:val>
                                        </p:tav>
                                      </p:tavLst>
                                    </p:anim>
                                    <p:anim calcmode="lin" valueType="num">
                                      <p:cBhvr>
                                        <p:cTn id="64" dur="300" fill="hold"/>
                                        <p:tgtEl>
                                          <p:spTgt spid="218"/>
                                        </p:tgtEl>
                                        <p:attrNameLst>
                                          <p:attrName>ppt_y</p:attrName>
                                        </p:attrNameLst>
                                      </p:cBhvr>
                                      <p:tavLst>
                                        <p:tav tm="0">
                                          <p:val>
                                            <p:strVal val="#ppt_y+.1"/>
                                          </p:val>
                                        </p:tav>
                                        <p:tav tm="100000">
                                          <p:val>
                                            <p:strVal val="#ppt_y"/>
                                          </p:val>
                                        </p:tav>
                                      </p:tavLst>
                                    </p:anim>
                                  </p:childTnLst>
                                </p:cTn>
                              </p:par>
                            </p:childTnLst>
                          </p:cTn>
                        </p:par>
                        <p:par>
                          <p:cTn id="65" fill="hold">
                            <p:stCondLst>
                              <p:cond delay="5200"/>
                            </p:stCondLst>
                            <p:childTnLst>
                              <p:par>
                                <p:cTn id="66" presetID="42" presetClass="entr" presetSubtype="0" fill="hold" nodeType="after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300"/>
                                        <p:tgtEl>
                                          <p:spTgt spid="213"/>
                                        </p:tgtEl>
                                      </p:cBhvr>
                                    </p:animEffect>
                                    <p:anim calcmode="lin" valueType="num">
                                      <p:cBhvr>
                                        <p:cTn id="69" dur="300" fill="hold"/>
                                        <p:tgtEl>
                                          <p:spTgt spid="213"/>
                                        </p:tgtEl>
                                        <p:attrNameLst>
                                          <p:attrName>ppt_x</p:attrName>
                                        </p:attrNameLst>
                                      </p:cBhvr>
                                      <p:tavLst>
                                        <p:tav tm="0">
                                          <p:val>
                                            <p:strVal val="#ppt_x"/>
                                          </p:val>
                                        </p:tav>
                                        <p:tav tm="100000">
                                          <p:val>
                                            <p:strVal val="#ppt_x"/>
                                          </p:val>
                                        </p:tav>
                                      </p:tavLst>
                                    </p:anim>
                                    <p:anim calcmode="lin" valueType="num">
                                      <p:cBhvr>
                                        <p:cTn id="70" dur="300" fill="hold"/>
                                        <p:tgtEl>
                                          <p:spTgt spid="213"/>
                                        </p:tgtEl>
                                        <p:attrNameLst>
                                          <p:attrName>ppt_y</p:attrName>
                                        </p:attrNameLst>
                                      </p:cBhvr>
                                      <p:tavLst>
                                        <p:tav tm="0">
                                          <p:val>
                                            <p:strVal val="#ppt_y+.1"/>
                                          </p:val>
                                        </p:tav>
                                        <p:tav tm="100000">
                                          <p:val>
                                            <p:strVal val="#ppt_y"/>
                                          </p:val>
                                        </p:tav>
                                      </p:tavLst>
                                    </p:anim>
                                  </p:childTnLst>
                                </p:cTn>
                              </p:par>
                            </p:childTnLst>
                          </p:cTn>
                        </p:par>
                        <p:par>
                          <p:cTn id="71" fill="hold">
                            <p:stCondLst>
                              <p:cond delay="5500"/>
                            </p:stCondLst>
                            <p:childTnLst>
                              <p:par>
                                <p:cTn id="72" presetID="42" presetClass="entr" presetSubtype="0" fill="hold" nodeType="afterEffect">
                                  <p:stCondLst>
                                    <p:cond delay="0"/>
                                  </p:stCondLst>
                                  <p:childTnLst>
                                    <p:set>
                                      <p:cBhvr>
                                        <p:cTn id="73" dur="1" fill="hold">
                                          <p:stCondLst>
                                            <p:cond delay="0"/>
                                          </p:stCondLst>
                                        </p:cTn>
                                        <p:tgtEl>
                                          <p:spTgt spid="245"/>
                                        </p:tgtEl>
                                        <p:attrNameLst>
                                          <p:attrName>style.visibility</p:attrName>
                                        </p:attrNameLst>
                                      </p:cBhvr>
                                      <p:to>
                                        <p:strVal val="visible"/>
                                      </p:to>
                                    </p:set>
                                    <p:animEffect transition="in" filter="fade">
                                      <p:cBhvr>
                                        <p:cTn id="74" dur="300"/>
                                        <p:tgtEl>
                                          <p:spTgt spid="245"/>
                                        </p:tgtEl>
                                      </p:cBhvr>
                                    </p:animEffect>
                                    <p:anim calcmode="lin" valueType="num">
                                      <p:cBhvr>
                                        <p:cTn id="75" dur="300" fill="hold"/>
                                        <p:tgtEl>
                                          <p:spTgt spid="245"/>
                                        </p:tgtEl>
                                        <p:attrNameLst>
                                          <p:attrName>ppt_x</p:attrName>
                                        </p:attrNameLst>
                                      </p:cBhvr>
                                      <p:tavLst>
                                        <p:tav tm="0">
                                          <p:val>
                                            <p:strVal val="#ppt_x"/>
                                          </p:val>
                                        </p:tav>
                                        <p:tav tm="100000">
                                          <p:val>
                                            <p:strVal val="#ppt_x"/>
                                          </p:val>
                                        </p:tav>
                                      </p:tavLst>
                                    </p:anim>
                                    <p:anim calcmode="lin" valueType="num">
                                      <p:cBhvr>
                                        <p:cTn id="76" dur="300" fill="hold"/>
                                        <p:tgtEl>
                                          <p:spTgt spid="245"/>
                                        </p:tgtEl>
                                        <p:attrNameLst>
                                          <p:attrName>ppt_y</p:attrName>
                                        </p:attrNameLst>
                                      </p:cBhvr>
                                      <p:tavLst>
                                        <p:tav tm="0">
                                          <p:val>
                                            <p:strVal val="#ppt_y+.1"/>
                                          </p:val>
                                        </p:tav>
                                        <p:tav tm="100000">
                                          <p:val>
                                            <p:strVal val="#ppt_y"/>
                                          </p:val>
                                        </p:tav>
                                      </p:tavLst>
                                    </p:anim>
                                  </p:childTnLst>
                                </p:cTn>
                              </p:par>
                            </p:childTnLst>
                          </p:cTn>
                        </p:par>
                        <p:par>
                          <p:cTn id="77" fill="hold">
                            <p:stCondLst>
                              <p:cond delay="5800"/>
                            </p:stCondLst>
                            <p:childTnLst>
                              <p:par>
                                <p:cTn id="78" presetID="42" presetClass="entr" presetSubtype="0" fill="hold" nodeType="afterEffect">
                                  <p:stCondLst>
                                    <p:cond delay="0"/>
                                  </p:stCondLst>
                                  <p:childTnLst>
                                    <p:set>
                                      <p:cBhvr>
                                        <p:cTn id="79" dur="1" fill="hold">
                                          <p:stCondLst>
                                            <p:cond delay="0"/>
                                          </p:stCondLst>
                                        </p:cTn>
                                        <p:tgtEl>
                                          <p:spTgt spid="260"/>
                                        </p:tgtEl>
                                        <p:attrNameLst>
                                          <p:attrName>style.visibility</p:attrName>
                                        </p:attrNameLst>
                                      </p:cBhvr>
                                      <p:to>
                                        <p:strVal val="visible"/>
                                      </p:to>
                                    </p:set>
                                    <p:animEffect transition="in" filter="fade">
                                      <p:cBhvr>
                                        <p:cTn id="80" dur="300"/>
                                        <p:tgtEl>
                                          <p:spTgt spid="260"/>
                                        </p:tgtEl>
                                      </p:cBhvr>
                                    </p:animEffect>
                                    <p:anim calcmode="lin" valueType="num">
                                      <p:cBhvr>
                                        <p:cTn id="81" dur="300" fill="hold"/>
                                        <p:tgtEl>
                                          <p:spTgt spid="260"/>
                                        </p:tgtEl>
                                        <p:attrNameLst>
                                          <p:attrName>ppt_x</p:attrName>
                                        </p:attrNameLst>
                                      </p:cBhvr>
                                      <p:tavLst>
                                        <p:tav tm="0">
                                          <p:val>
                                            <p:strVal val="#ppt_x"/>
                                          </p:val>
                                        </p:tav>
                                        <p:tav tm="100000">
                                          <p:val>
                                            <p:strVal val="#ppt_x"/>
                                          </p:val>
                                        </p:tav>
                                      </p:tavLst>
                                    </p:anim>
                                    <p:anim calcmode="lin" valueType="num">
                                      <p:cBhvr>
                                        <p:cTn id="82" dur="300" fill="hold"/>
                                        <p:tgtEl>
                                          <p:spTgt spid="260"/>
                                        </p:tgtEl>
                                        <p:attrNameLst>
                                          <p:attrName>ppt_y</p:attrName>
                                        </p:attrNameLst>
                                      </p:cBhvr>
                                      <p:tavLst>
                                        <p:tav tm="0">
                                          <p:val>
                                            <p:strVal val="#ppt_y+.1"/>
                                          </p:val>
                                        </p:tav>
                                        <p:tav tm="100000">
                                          <p:val>
                                            <p:strVal val="#ppt_y"/>
                                          </p:val>
                                        </p:tav>
                                      </p:tavLst>
                                    </p:anim>
                                  </p:childTnLst>
                                </p:cTn>
                              </p:par>
                            </p:childTnLst>
                          </p:cTn>
                        </p:par>
                        <p:par>
                          <p:cTn id="83" fill="hold">
                            <p:stCondLst>
                              <p:cond delay="6100"/>
                            </p:stCondLst>
                            <p:childTnLst>
                              <p:par>
                                <p:cTn id="84" presetID="2" presetClass="entr" presetSubtype="4" fill="hold" nodeType="afterEffect">
                                  <p:stCondLst>
                                    <p:cond delay="0"/>
                                  </p:stCondLst>
                                  <p:childTnLst>
                                    <p:set>
                                      <p:cBhvr>
                                        <p:cTn id="85" dur="1" fill="hold">
                                          <p:stCondLst>
                                            <p:cond delay="0"/>
                                          </p:stCondLst>
                                        </p:cTn>
                                        <p:tgtEl>
                                          <p:spTgt spid="299"/>
                                        </p:tgtEl>
                                        <p:attrNameLst>
                                          <p:attrName>style.visibility</p:attrName>
                                        </p:attrNameLst>
                                      </p:cBhvr>
                                      <p:to>
                                        <p:strVal val="visible"/>
                                      </p:to>
                                    </p:set>
                                    <p:anim calcmode="lin" valueType="num">
                                      <p:cBhvr additive="base">
                                        <p:cTn id="86" dur="300" fill="hold"/>
                                        <p:tgtEl>
                                          <p:spTgt spid="299"/>
                                        </p:tgtEl>
                                        <p:attrNameLst>
                                          <p:attrName>ppt_x</p:attrName>
                                        </p:attrNameLst>
                                      </p:cBhvr>
                                      <p:tavLst>
                                        <p:tav tm="0">
                                          <p:val>
                                            <p:strVal val="#ppt_x"/>
                                          </p:val>
                                        </p:tav>
                                        <p:tav tm="100000">
                                          <p:val>
                                            <p:strVal val="#ppt_x"/>
                                          </p:val>
                                        </p:tav>
                                      </p:tavLst>
                                    </p:anim>
                                    <p:anim calcmode="lin" valueType="num">
                                      <p:cBhvr additive="base">
                                        <p:cTn id="87" dur="300" fill="hold"/>
                                        <p:tgtEl>
                                          <p:spTgt spid="299"/>
                                        </p:tgtEl>
                                        <p:attrNameLst>
                                          <p:attrName>ppt_y</p:attrName>
                                        </p:attrNameLst>
                                      </p:cBhvr>
                                      <p:tavLst>
                                        <p:tav tm="0">
                                          <p:val>
                                            <p:strVal val="1+#ppt_h/2"/>
                                          </p:val>
                                        </p:tav>
                                        <p:tav tm="100000">
                                          <p:val>
                                            <p:strVal val="#ppt_y"/>
                                          </p:val>
                                        </p:tav>
                                      </p:tavLst>
                                    </p:anim>
                                  </p:childTnLst>
                                </p:cTn>
                              </p:par>
                            </p:childTnLst>
                          </p:cTn>
                        </p:par>
                        <p:par>
                          <p:cTn id="88" fill="hold">
                            <p:stCondLst>
                              <p:cond delay="6400"/>
                            </p:stCondLst>
                            <p:childTnLst>
                              <p:par>
                                <p:cTn id="89" presetID="2" presetClass="entr" presetSubtype="4" fill="hold" nodeType="afterEffect">
                                  <p:stCondLst>
                                    <p:cond delay="0"/>
                                  </p:stCondLst>
                                  <p:childTnLst>
                                    <p:set>
                                      <p:cBhvr>
                                        <p:cTn id="90" dur="1" fill="hold">
                                          <p:stCondLst>
                                            <p:cond delay="0"/>
                                          </p:stCondLst>
                                        </p:cTn>
                                        <p:tgtEl>
                                          <p:spTgt spid="311"/>
                                        </p:tgtEl>
                                        <p:attrNameLst>
                                          <p:attrName>style.visibility</p:attrName>
                                        </p:attrNameLst>
                                      </p:cBhvr>
                                      <p:to>
                                        <p:strVal val="visible"/>
                                      </p:to>
                                    </p:set>
                                    <p:anim calcmode="lin" valueType="num">
                                      <p:cBhvr additive="base">
                                        <p:cTn id="91" dur="300" fill="hold"/>
                                        <p:tgtEl>
                                          <p:spTgt spid="311"/>
                                        </p:tgtEl>
                                        <p:attrNameLst>
                                          <p:attrName>ppt_x</p:attrName>
                                        </p:attrNameLst>
                                      </p:cBhvr>
                                      <p:tavLst>
                                        <p:tav tm="0">
                                          <p:val>
                                            <p:strVal val="#ppt_x"/>
                                          </p:val>
                                        </p:tav>
                                        <p:tav tm="100000">
                                          <p:val>
                                            <p:strVal val="#ppt_x"/>
                                          </p:val>
                                        </p:tav>
                                      </p:tavLst>
                                    </p:anim>
                                    <p:anim calcmode="lin" valueType="num">
                                      <p:cBhvr additive="base">
                                        <p:cTn id="92" dur="300" fill="hold"/>
                                        <p:tgtEl>
                                          <p:spTgt spid="311"/>
                                        </p:tgtEl>
                                        <p:attrNameLst>
                                          <p:attrName>ppt_y</p:attrName>
                                        </p:attrNameLst>
                                      </p:cBhvr>
                                      <p:tavLst>
                                        <p:tav tm="0">
                                          <p:val>
                                            <p:strVal val="1+#ppt_h/2"/>
                                          </p:val>
                                        </p:tav>
                                        <p:tav tm="100000">
                                          <p:val>
                                            <p:strVal val="#ppt_y"/>
                                          </p:val>
                                        </p:tav>
                                      </p:tavLst>
                                    </p:anim>
                                  </p:childTnLst>
                                </p:cTn>
                              </p:par>
                            </p:childTnLst>
                          </p:cTn>
                        </p:par>
                        <p:par>
                          <p:cTn id="93" fill="hold">
                            <p:stCondLst>
                              <p:cond delay="6700"/>
                            </p:stCondLst>
                            <p:childTnLst>
                              <p:par>
                                <p:cTn id="94" presetID="2" presetClass="entr" presetSubtype="4" fill="hold" nodeType="afterEffect">
                                  <p:stCondLst>
                                    <p:cond delay="0"/>
                                  </p:stCondLst>
                                  <p:childTnLst>
                                    <p:set>
                                      <p:cBhvr>
                                        <p:cTn id="95" dur="1" fill="hold">
                                          <p:stCondLst>
                                            <p:cond delay="0"/>
                                          </p:stCondLst>
                                        </p:cTn>
                                        <p:tgtEl>
                                          <p:spTgt spid="306"/>
                                        </p:tgtEl>
                                        <p:attrNameLst>
                                          <p:attrName>style.visibility</p:attrName>
                                        </p:attrNameLst>
                                      </p:cBhvr>
                                      <p:to>
                                        <p:strVal val="visible"/>
                                      </p:to>
                                    </p:set>
                                    <p:anim calcmode="lin" valueType="num">
                                      <p:cBhvr additive="base">
                                        <p:cTn id="96" dur="300" fill="hold"/>
                                        <p:tgtEl>
                                          <p:spTgt spid="306"/>
                                        </p:tgtEl>
                                        <p:attrNameLst>
                                          <p:attrName>ppt_x</p:attrName>
                                        </p:attrNameLst>
                                      </p:cBhvr>
                                      <p:tavLst>
                                        <p:tav tm="0">
                                          <p:val>
                                            <p:strVal val="#ppt_x"/>
                                          </p:val>
                                        </p:tav>
                                        <p:tav tm="100000">
                                          <p:val>
                                            <p:strVal val="#ppt_x"/>
                                          </p:val>
                                        </p:tav>
                                      </p:tavLst>
                                    </p:anim>
                                    <p:anim calcmode="lin" valueType="num">
                                      <p:cBhvr additive="base">
                                        <p:cTn id="97" dur="300" fill="hold"/>
                                        <p:tgtEl>
                                          <p:spTgt spid="306"/>
                                        </p:tgtEl>
                                        <p:attrNameLst>
                                          <p:attrName>ppt_y</p:attrName>
                                        </p:attrNameLst>
                                      </p:cBhvr>
                                      <p:tavLst>
                                        <p:tav tm="0">
                                          <p:val>
                                            <p:strVal val="1+#ppt_h/2"/>
                                          </p:val>
                                        </p:tav>
                                        <p:tav tm="100000">
                                          <p:val>
                                            <p:strVal val="#ppt_y"/>
                                          </p:val>
                                        </p:tav>
                                      </p:tavLst>
                                    </p:anim>
                                  </p:childTnLst>
                                </p:cTn>
                              </p:par>
                            </p:childTnLst>
                          </p:cTn>
                        </p:par>
                        <p:par>
                          <p:cTn id="98" fill="hold">
                            <p:stCondLst>
                              <p:cond delay="7000"/>
                            </p:stCondLst>
                            <p:childTnLst>
                              <p:par>
                                <p:cTn id="99" presetID="42" presetClass="entr" presetSubtype="0" fill="hold" nodeType="afterEffect">
                                  <p:stCondLst>
                                    <p:cond delay="0"/>
                                  </p:stCondLst>
                                  <p:childTnLst>
                                    <p:set>
                                      <p:cBhvr>
                                        <p:cTn id="100" dur="1" fill="hold">
                                          <p:stCondLst>
                                            <p:cond delay="0"/>
                                          </p:stCondLst>
                                        </p:cTn>
                                        <p:tgtEl>
                                          <p:spTgt spid="196"/>
                                        </p:tgtEl>
                                        <p:attrNameLst>
                                          <p:attrName>style.visibility</p:attrName>
                                        </p:attrNameLst>
                                      </p:cBhvr>
                                      <p:to>
                                        <p:strVal val="visible"/>
                                      </p:to>
                                    </p:set>
                                    <p:animEffect transition="in" filter="fade">
                                      <p:cBhvr>
                                        <p:cTn id="101" dur="1000"/>
                                        <p:tgtEl>
                                          <p:spTgt spid="196"/>
                                        </p:tgtEl>
                                      </p:cBhvr>
                                    </p:animEffect>
                                    <p:anim calcmode="lin" valueType="num">
                                      <p:cBhvr>
                                        <p:cTn id="102" dur="1000" fill="hold"/>
                                        <p:tgtEl>
                                          <p:spTgt spid="196"/>
                                        </p:tgtEl>
                                        <p:attrNameLst>
                                          <p:attrName>ppt_x</p:attrName>
                                        </p:attrNameLst>
                                      </p:cBhvr>
                                      <p:tavLst>
                                        <p:tav tm="0">
                                          <p:val>
                                            <p:strVal val="#ppt_x"/>
                                          </p:val>
                                        </p:tav>
                                        <p:tav tm="100000">
                                          <p:val>
                                            <p:strVal val="#ppt_x"/>
                                          </p:val>
                                        </p:tav>
                                      </p:tavLst>
                                    </p:anim>
                                    <p:anim calcmode="lin" valueType="num">
                                      <p:cBhvr>
                                        <p:cTn id="103" dur="1000" fill="hold"/>
                                        <p:tgtEl>
                                          <p:spTgt spid="196"/>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65"/>
                                        </p:tgtEl>
                                        <p:attrNameLst>
                                          <p:attrName>style.visibility</p:attrName>
                                        </p:attrNameLst>
                                      </p:cBhvr>
                                      <p:to>
                                        <p:strVal val="visible"/>
                                      </p:to>
                                    </p:set>
                                    <p:animEffect transition="in" filter="fade">
                                      <p:cBhvr>
                                        <p:cTn id="106" dur="1000"/>
                                        <p:tgtEl>
                                          <p:spTgt spid="265"/>
                                        </p:tgtEl>
                                      </p:cBhvr>
                                    </p:animEffect>
                                    <p:anim calcmode="lin" valueType="num">
                                      <p:cBhvr>
                                        <p:cTn id="107" dur="1000" fill="hold"/>
                                        <p:tgtEl>
                                          <p:spTgt spid="265"/>
                                        </p:tgtEl>
                                        <p:attrNameLst>
                                          <p:attrName>ppt_x</p:attrName>
                                        </p:attrNameLst>
                                      </p:cBhvr>
                                      <p:tavLst>
                                        <p:tav tm="0">
                                          <p:val>
                                            <p:strVal val="#ppt_x"/>
                                          </p:val>
                                        </p:tav>
                                        <p:tav tm="100000">
                                          <p:val>
                                            <p:strVal val="#ppt_x"/>
                                          </p:val>
                                        </p:tav>
                                      </p:tavLst>
                                    </p:anim>
                                    <p:anim calcmode="lin" valueType="num">
                                      <p:cBhvr>
                                        <p:cTn id="108" dur="1000" fill="hold"/>
                                        <p:tgtEl>
                                          <p:spTgt spid="265"/>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294"/>
                                        </p:tgtEl>
                                        <p:attrNameLst>
                                          <p:attrName>style.visibility</p:attrName>
                                        </p:attrNameLst>
                                      </p:cBhvr>
                                      <p:to>
                                        <p:strVal val="visible"/>
                                      </p:to>
                                    </p:set>
                                    <p:animEffect transition="in" filter="fade">
                                      <p:cBhvr>
                                        <p:cTn id="111" dur="1000"/>
                                        <p:tgtEl>
                                          <p:spTgt spid="294"/>
                                        </p:tgtEl>
                                      </p:cBhvr>
                                    </p:animEffect>
                                    <p:anim calcmode="lin" valueType="num">
                                      <p:cBhvr>
                                        <p:cTn id="112" dur="1000" fill="hold"/>
                                        <p:tgtEl>
                                          <p:spTgt spid="294"/>
                                        </p:tgtEl>
                                        <p:attrNameLst>
                                          <p:attrName>ppt_x</p:attrName>
                                        </p:attrNameLst>
                                      </p:cBhvr>
                                      <p:tavLst>
                                        <p:tav tm="0">
                                          <p:val>
                                            <p:strVal val="#ppt_x"/>
                                          </p:val>
                                        </p:tav>
                                        <p:tav tm="100000">
                                          <p:val>
                                            <p:strVal val="#ppt_x"/>
                                          </p:val>
                                        </p:tav>
                                      </p:tavLst>
                                    </p:anim>
                                    <p:anim calcmode="lin" valueType="num">
                                      <p:cBhvr>
                                        <p:cTn id="113" dur="1000" fill="hold"/>
                                        <p:tgtEl>
                                          <p:spTgt spid="294"/>
                                        </p:tgtEl>
                                        <p:attrNameLst>
                                          <p:attrName>ppt_y</p:attrName>
                                        </p:attrNameLst>
                                      </p:cBhvr>
                                      <p:tavLst>
                                        <p:tav tm="0">
                                          <p:val>
                                            <p:strVal val="#ppt_y+.1"/>
                                          </p:val>
                                        </p:tav>
                                        <p:tav tm="100000">
                                          <p:val>
                                            <p:strVal val="#ppt_y"/>
                                          </p:val>
                                        </p:tav>
                                      </p:tavLst>
                                    </p:anim>
                                  </p:childTnLst>
                                </p:cTn>
                              </p:par>
                            </p:childTnLst>
                          </p:cTn>
                        </p:par>
                        <p:par>
                          <p:cTn id="114" fill="hold">
                            <p:stCondLst>
                              <p:cond delay="8000"/>
                            </p:stCondLst>
                            <p:childTnLst>
                              <p:par>
                                <p:cTn id="115" presetID="10" presetClass="entr" presetSubtype="0" fill="hold" nodeType="afterEffect">
                                  <p:stCondLst>
                                    <p:cond delay="0"/>
                                  </p:stCondLst>
                                  <p:childTnLst>
                                    <p:set>
                                      <p:cBhvr>
                                        <p:cTn id="116" dur="1" fill="hold">
                                          <p:stCondLst>
                                            <p:cond delay="0"/>
                                          </p:stCondLst>
                                        </p:cTn>
                                        <p:tgtEl>
                                          <p:spTgt spid="175"/>
                                        </p:tgtEl>
                                        <p:attrNameLst>
                                          <p:attrName>style.visibility</p:attrName>
                                        </p:attrNameLst>
                                      </p:cBhvr>
                                      <p:to>
                                        <p:strVal val="visible"/>
                                      </p:to>
                                    </p:set>
                                    <p:animEffect transition="in" filter="fade">
                                      <p:cBhvr>
                                        <p:cTn id="117" dur="1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truck on a city street&#10;&#10;Description automatically generated">
            <a:extLst>
              <a:ext uri="{FF2B5EF4-FFF2-40B4-BE49-F238E27FC236}">
                <a16:creationId xmlns:a16="http://schemas.microsoft.com/office/drawing/2014/main" id="{4D3612A6-01D3-F148-9044-A0A98444B42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094"/>
          <a:stretch/>
        </p:blipFill>
        <p:spPr>
          <a:xfrm>
            <a:off x="-1" y="-28"/>
            <a:ext cx="12192000" cy="6855958"/>
          </a:xfrm>
          <a:prstGeom prst="rect">
            <a:avLst/>
          </a:prstGeom>
        </p:spPr>
      </p:pic>
      <p:sp>
        <p:nvSpPr>
          <p:cNvPr id="7" name="Title 1"/>
          <p:cNvSpPr txBox="1">
            <a:spLocks/>
          </p:cNvSpPr>
          <p:nvPr/>
        </p:nvSpPr>
        <p:spPr>
          <a:xfrm>
            <a:off x="1608668" y="4781667"/>
            <a:ext cx="5377616" cy="2076333"/>
          </a:xfrm>
          <a:prstGeom prst="rect">
            <a:avLst/>
          </a:prstGeom>
          <a:scene3d>
            <a:camera prst="orthographicFront">
              <a:rot lat="0" lon="0" rev="0"/>
            </a:camera>
            <a:lightRig rig="glow" dir="t">
              <a:rot lat="0" lon="0" rev="4800000"/>
            </a:lightRig>
          </a:scene3d>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nSpc>
                <a:spcPct val="90000"/>
              </a:lnSpc>
              <a:spcBef>
                <a:spcPct val="0"/>
              </a:spcBef>
              <a:spcAft>
                <a:spcPts val="600"/>
              </a:spcAft>
            </a:pPr>
            <a:r>
              <a:rPr lang="en-US" sz="4800" b="1" dirty="0" err="1">
                <a:solidFill>
                  <a:srgbClr val="FFC000"/>
                </a:solidFill>
                <a:latin typeface="+mj-lt"/>
                <a:ea typeface="+mj-ea"/>
                <a:cs typeface="+mj-cs"/>
              </a:rPr>
              <a:t>Telesur</a:t>
            </a:r>
            <a:r>
              <a:rPr lang="en-US" sz="4800" b="1" dirty="0">
                <a:solidFill>
                  <a:srgbClr val="FFC000"/>
                </a:solidFill>
                <a:latin typeface="+mj-lt"/>
                <a:ea typeface="+mj-ea"/>
                <a:cs typeface="+mj-cs"/>
              </a:rPr>
              <a:t> National</a:t>
            </a:r>
            <a:r>
              <a:rPr lang="en-US" sz="4800" b="1" kern="1200" dirty="0">
                <a:solidFill>
                  <a:srgbClr val="FFC000"/>
                </a:solidFill>
                <a:latin typeface="+mj-lt"/>
                <a:ea typeface="+mj-ea"/>
                <a:cs typeface="+mj-cs"/>
              </a:rPr>
              <a:t> Broadband Project</a:t>
            </a:r>
          </a:p>
        </p:txBody>
      </p:sp>
      <p:sp>
        <p:nvSpPr>
          <p:cNvPr id="6" name="Slide Number Placeholder 5"/>
          <p:cNvSpPr>
            <a:spLocks noGrp="1"/>
          </p:cNvSpPr>
          <p:nvPr>
            <p:ph type="sldNum" sz="quarter" idx="12"/>
          </p:nvPr>
        </p:nvSpPr>
        <p:spPr>
          <a:xfrm>
            <a:off x="804672" y="603504"/>
            <a:ext cx="548640" cy="548640"/>
          </a:xfrm>
          <a:prstGeom prst="ellipse">
            <a:avLst/>
          </a:prstGeom>
          <a:solidFill>
            <a:srgbClr val="7F7F7F"/>
          </a:solidFill>
        </p:spPr>
        <p:txBody>
          <a:bodyPr vert="horz" lIns="91440" tIns="45720" rIns="91440" bIns="45720" rtlCol="0" anchor="ctr">
            <a:normAutofit/>
          </a:bodyPr>
          <a:lstStyle/>
          <a:p>
            <a:pPr algn="ctr">
              <a:spcAft>
                <a:spcPts val="600"/>
              </a:spcAft>
              <a:defRPr/>
            </a:pPr>
            <a:fld id="{81396F3A-E0A9-4C9D-B775-6D5494D8442C}" type="slidenum">
              <a:rPr lang="en-US" sz="1500" b="0">
                <a:solidFill>
                  <a:srgbClr val="FFFFFF"/>
                </a:solidFill>
              </a:rPr>
              <a:pPr algn="ctr">
                <a:spcAft>
                  <a:spcPts val="600"/>
                </a:spcAft>
                <a:defRPr/>
              </a:pPr>
              <a:t>3</a:t>
            </a:fld>
            <a:endParaRPr lang="en-US" sz="1500" b="0">
              <a:solidFill>
                <a:srgbClr val="FFFFFF"/>
              </a:solidFill>
            </a:endParaRPr>
          </a:p>
        </p:txBody>
      </p:sp>
      <p:pic>
        <p:nvPicPr>
          <p:cNvPr id="3" name="Picture 2" descr="A close up of a sign&#10;&#10;Description automatically generated">
            <a:extLst>
              <a:ext uri="{FF2B5EF4-FFF2-40B4-BE49-F238E27FC236}">
                <a16:creationId xmlns:a16="http://schemas.microsoft.com/office/drawing/2014/main" id="{BEEE1126-0A3C-5A42-8F89-D8978E504BA5}"/>
              </a:ext>
            </a:extLst>
          </p:cNvPr>
          <p:cNvPicPr>
            <a:picLocks noChangeAspect="1"/>
          </p:cNvPicPr>
          <p:nvPr/>
        </p:nvPicPr>
        <p:blipFill rotWithShape="1">
          <a:blip r:embed="rId4">
            <a:extLst>
              <a:ext uri="{28A0092B-C50C-407E-A947-70E740481C1C}">
                <a14:useLocalDpi xmlns:a14="http://schemas.microsoft.com/office/drawing/2010/main" val="0"/>
              </a:ext>
            </a:extLst>
          </a:blip>
          <a:srcRect r="1" b="25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9" name="Footer Placeholder 4">
            <a:extLst>
              <a:ext uri="{FF2B5EF4-FFF2-40B4-BE49-F238E27FC236}">
                <a16:creationId xmlns:a16="http://schemas.microsoft.com/office/drawing/2014/main" id="{133A5B1F-B62A-974A-888E-E8B9DE13DDCF}"/>
              </a:ext>
            </a:extLst>
          </p:cNvPr>
          <p:cNvSpPr>
            <a:spLocks noGrp="1"/>
          </p:cNvSpPr>
          <p:nvPr>
            <p:ph type="ftr" sz="quarter" idx="3"/>
          </p:nvPr>
        </p:nvSpPr>
        <p:spPr>
          <a:xfrm>
            <a:off x="3358662" y="6308256"/>
            <a:ext cx="3417277" cy="365125"/>
          </a:xfrm>
          <a:prstGeom prst="rect">
            <a:avLst/>
          </a:prstGeom>
        </p:spPr>
        <p:txBody>
          <a:bodyPr vert="horz" lIns="91440" tIns="45720" rIns="91440" bIns="45720" rtlCol="0" anchor="ctr"/>
          <a:lstStyle>
            <a:lvl1pPr algn="ctr">
              <a:defRPr sz="2400" b="1" cap="none" spc="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#MakeAnImpact</a:t>
            </a:r>
          </a:p>
        </p:txBody>
      </p:sp>
      <p:pic>
        <p:nvPicPr>
          <p:cNvPr id="10" name="Picture 2" descr="http://www.gfcnieuws.com/waving_flag.gif">
            <a:extLst>
              <a:ext uri="{FF2B5EF4-FFF2-40B4-BE49-F238E27FC236}">
                <a16:creationId xmlns:a16="http://schemas.microsoft.com/office/drawing/2014/main" id="{6E04CE52-1FEB-5D43-AB56-2D3A6D48BBB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3749" y="6265324"/>
            <a:ext cx="873883" cy="563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07179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4393E-29B2-284C-9228-20BED9FC139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351A7B-D473-4921-B394-EBDC6794CE84}"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4D55D07D-7773-8543-8CED-D61B471DBC30}"/>
              </a:ext>
            </a:extLst>
          </p:cNvPr>
          <p:cNvSpPr>
            <a:spLocks noGrp="1"/>
          </p:cNvSpPr>
          <p:nvPr>
            <p:ph type="title" idx="4294967295"/>
          </p:nvPr>
        </p:nvSpPr>
        <p:spPr>
          <a:xfrm>
            <a:off x="838200" y="254000"/>
            <a:ext cx="10515600" cy="830997"/>
          </a:xfrm>
        </p:spPr>
        <p:txBody>
          <a:bodyPr anchor="ctr"/>
          <a:lstStyle/>
          <a:p>
            <a:pPr marL="0" lvl="1" algn="ctr">
              <a:spcBef>
                <a:spcPct val="0"/>
              </a:spcBef>
            </a:pPr>
            <a:r>
              <a:rPr lang="en-US" sz="3600" b="1" kern="0" dirty="0"/>
              <a:t>4G Long Term Evolution</a:t>
            </a:r>
          </a:p>
        </p:txBody>
      </p:sp>
      <p:sp>
        <p:nvSpPr>
          <p:cNvPr id="6" name="Footer Placeholder 4">
            <a:extLst>
              <a:ext uri="{FF2B5EF4-FFF2-40B4-BE49-F238E27FC236}">
                <a16:creationId xmlns:a16="http://schemas.microsoft.com/office/drawing/2014/main" id="{66F6D568-F29A-3347-B3B6-72B698959E11}"/>
              </a:ext>
            </a:extLst>
          </p:cNvPr>
          <p:cNvSpPr>
            <a:spLocks noGrp="1"/>
          </p:cNvSpPr>
          <p:nvPr>
            <p:ph type="ftr" sz="quarter" idx="3"/>
          </p:nvPr>
        </p:nvSpPr>
        <p:spPr>
          <a:xfrm>
            <a:off x="4387362" y="6366342"/>
            <a:ext cx="3417277" cy="365125"/>
          </a:xfrm>
          <a:prstGeom prst="rect">
            <a:avLst/>
          </a:prstGeom>
        </p:spPr>
        <p:txBody>
          <a:bodyPr vert="horz" lIns="91440" tIns="45720" rIns="91440" bIns="45720" rtlCol="0" anchor="ctr"/>
          <a:lstStyle>
            <a:lvl1pPr algn="ctr">
              <a:defRPr sz="2400" b="1" cap="none" spc="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#MakeAnImpact</a:t>
            </a:r>
          </a:p>
        </p:txBody>
      </p:sp>
      <p:sp>
        <p:nvSpPr>
          <p:cNvPr id="7" name="Content Placeholder 2">
            <a:extLst>
              <a:ext uri="{FF2B5EF4-FFF2-40B4-BE49-F238E27FC236}">
                <a16:creationId xmlns:a16="http://schemas.microsoft.com/office/drawing/2014/main" id="{0B8D15CD-F975-3347-A9CC-CA951FBC80DA}"/>
              </a:ext>
            </a:extLst>
          </p:cNvPr>
          <p:cNvSpPr txBox="1">
            <a:spLocks/>
          </p:cNvSpPr>
          <p:nvPr/>
        </p:nvSpPr>
        <p:spPr>
          <a:xfrm>
            <a:off x="-3002" y="2001136"/>
            <a:ext cx="12199257" cy="2748038"/>
          </a:xfrm>
          <a:prstGeom prst="rect">
            <a:avLst/>
          </a:prstGeom>
          <a:gradFill flip="none" rotWithShape="1">
            <a:gsLst>
              <a:gs pos="92000">
                <a:srgbClr val="00B0F0">
                  <a:alpha val="57000"/>
                </a:srgbClr>
              </a:gs>
              <a:gs pos="57000">
                <a:srgbClr val="FFFF00">
                  <a:alpha val="63000"/>
                </a:srgbClr>
              </a:gs>
              <a:gs pos="8000">
                <a:srgbClr val="0070C0">
                  <a:alpha val="52000"/>
                </a:srgbClr>
              </a:gs>
            </a:gsLst>
            <a:lin ang="13500000" scaled="1"/>
            <a:tileRect/>
          </a:gradFill>
          <a:ln>
            <a:noFill/>
          </a:ln>
          <a:effectLst/>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dirty="0"/>
              <a:t>1. 4G LTE was already launched in 2015, but then as a Fixed Wireless Broadband solution</a:t>
            </a:r>
          </a:p>
          <a:p>
            <a:pPr marL="0" indent="0" algn="just">
              <a:buNone/>
            </a:pPr>
            <a:r>
              <a:rPr lang="en-US" dirty="0"/>
              <a:t>2. 4G LTE Mobile has been launched in June 2019 for 126 sites in Suriname</a:t>
            </a:r>
            <a:endParaRPr lang="en-US" dirty="0">
              <a:cs typeface="Calibri"/>
            </a:endParaRPr>
          </a:p>
          <a:p>
            <a:pPr marL="0" indent="0" algn="just">
              <a:buNone/>
            </a:pPr>
            <a:r>
              <a:rPr lang="en-US" dirty="0"/>
              <a:t>3. Speeds are varying between 50-70 Mbps </a:t>
            </a:r>
          </a:p>
        </p:txBody>
      </p:sp>
      <p:pic>
        <p:nvPicPr>
          <p:cNvPr id="8" name="Picture 7">
            <a:extLst>
              <a:ext uri="{FF2B5EF4-FFF2-40B4-BE49-F238E27FC236}">
                <a16:creationId xmlns:a16="http://schemas.microsoft.com/office/drawing/2014/main" id="{4FE78DE6-FC52-3447-8E67-0FD615D45AE4}"/>
              </a:ext>
            </a:extLst>
          </p:cNvPr>
          <p:cNvPicPr>
            <a:picLocks noChangeAspect="1"/>
          </p:cNvPicPr>
          <p:nvPr/>
        </p:nvPicPr>
        <p:blipFill>
          <a:blip r:embed="rId3"/>
          <a:stretch>
            <a:fillRect/>
          </a:stretch>
        </p:blipFill>
        <p:spPr>
          <a:xfrm>
            <a:off x="3758970" y="1229035"/>
            <a:ext cx="6089880" cy="4919388"/>
          </a:xfrm>
          <a:prstGeom prst="rect">
            <a:avLst/>
          </a:prstGeom>
        </p:spPr>
      </p:pic>
      <p:sp>
        <p:nvSpPr>
          <p:cNvPr id="9" name="TextBox 8">
            <a:extLst>
              <a:ext uri="{FF2B5EF4-FFF2-40B4-BE49-F238E27FC236}">
                <a16:creationId xmlns:a16="http://schemas.microsoft.com/office/drawing/2014/main" id="{A117388B-15C0-D34A-8831-8CEBD61BE3BA}"/>
              </a:ext>
            </a:extLst>
          </p:cNvPr>
          <p:cNvSpPr txBox="1"/>
          <p:nvPr/>
        </p:nvSpPr>
        <p:spPr>
          <a:xfrm>
            <a:off x="30034" y="1252963"/>
            <a:ext cx="3467892" cy="83099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400" dirty="0"/>
              <a:t>1800 MHz Coverage area (Band 3)</a:t>
            </a:r>
          </a:p>
        </p:txBody>
      </p:sp>
      <p:pic>
        <p:nvPicPr>
          <p:cNvPr id="10" name="Picture 9">
            <a:extLst>
              <a:ext uri="{FF2B5EF4-FFF2-40B4-BE49-F238E27FC236}">
                <a16:creationId xmlns:a16="http://schemas.microsoft.com/office/drawing/2014/main" id="{58461E72-2C3B-CB4D-A27B-A0A80E738DAD}"/>
              </a:ext>
            </a:extLst>
          </p:cNvPr>
          <p:cNvPicPr>
            <a:picLocks noChangeAspect="1"/>
          </p:cNvPicPr>
          <p:nvPr/>
        </p:nvPicPr>
        <p:blipFill>
          <a:blip r:embed="rId4"/>
          <a:stretch>
            <a:fillRect/>
          </a:stretch>
        </p:blipFill>
        <p:spPr>
          <a:xfrm>
            <a:off x="1447800" y="1274605"/>
            <a:ext cx="6292063" cy="4873818"/>
          </a:xfrm>
          <a:prstGeom prst="rect">
            <a:avLst/>
          </a:prstGeom>
        </p:spPr>
      </p:pic>
      <p:sp>
        <p:nvSpPr>
          <p:cNvPr id="11" name="TextBox 10">
            <a:extLst>
              <a:ext uri="{FF2B5EF4-FFF2-40B4-BE49-F238E27FC236}">
                <a16:creationId xmlns:a16="http://schemas.microsoft.com/office/drawing/2014/main" id="{9FED83E0-FF65-9A49-ACEB-C4A5F677C0C8}"/>
              </a:ext>
            </a:extLst>
          </p:cNvPr>
          <p:cNvSpPr txBox="1"/>
          <p:nvPr/>
        </p:nvSpPr>
        <p:spPr>
          <a:xfrm>
            <a:off x="8044115" y="1274605"/>
            <a:ext cx="2773410" cy="83099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400" dirty="0"/>
              <a:t>700 MHz Coverage area (Band 28)</a:t>
            </a:r>
          </a:p>
        </p:txBody>
      </p:sp>
      <p:pic>
        <p:nvPicPr>
          <p:cNvPr id="12" name="Picture 11">
            <a:extLst>
              <a:ext uri="{FF2B5EF4-FFF2-40B4-BE49-F238E27FC236}">
                <a16:creationId xmlns:a16="http://schemas.microsoft.com/office/drawing/2014/main" id="{4A82C89D-C620-7C49-A235-D5CC704BA211}"/>
              </a:ext>
            </a:extLst>
          </p:cNvPr>
          <p:cNvPicPr>
            <a:picLocks noChangeAspect="1"/>
          </p:cNvPicPr>
          <p:nvPr/>
        </p:nvPicPr>
        <p:blipFill>
          <a:blip r:embed="rId5"/>
          <a:stretch>
            <a:fillRect/>
          </a:stretch>
        </p:blipFill>
        <p:spPr>
          <a:xfrm>
            <a:off x="8000907" y="2266805"/>
            <a:ext cx="2773411" cy="1854773"/>
          </a:xfrm>
          <a:prstGeom prst="rect">
            <a:avLst/>
          </a:prstGeom>
        </p:spPr>
      </p:pic>
      <p:pic>
        <p:nvPicPr>
          <p:cNvPr id="13" name="Picture 12">
            <a:extLst>
              <a:ext uri="{FF2B5EF4-FFF2-40B4-BE49-F238E27FC236}">
                <a16:creationId xmlns:a16="http://schemas.microsoft.com/office/drawing/2014/main" id="{FE8402D0-880B-9646-8893-A0060819D934}"/>
              </a:ext>
            </a:extLst>
          </p:cNvPr>
          <p:cNvPicPr>
            <a:picLocks noChangeAspect="1"/>
          </p:cNvPicPr>
          <p:nvPr/>
        </p:nvPicPr>
        <p:blipFill>
          <a:blip r:embed="rId6"/>
          <a:stretch>
            <a:fillRect/>
          </a:stretch>
        </p:blipFill>
        <p:spPr>
          <a:xfrm>
            <a:off x="8044115" y="4282782"/>
            <a:ext cx="2773410" cy="1838575"/>
          </a:xfrm>
          <a:prstGeom prst="rect">
            <a:avLst/>
          </a:prstGeom>
        </p:spPr>
      </p:pic>
      <p:pic>
        <p:nvPicPr>
          <p:cNvPr id="14" name="Picture 2" descr="http://www.gfcnieuws.com/waving_flag.gif">
            <a:extLst>
              <a:ext uri="{FF2B5EF4-FFF2-40B4-BE49-F238E27FC236}">
                <a16:creationId xmlns:a16="http://schemas.microsoft.com/office/drawing/2014/main" id="{443140D9-453C-724B-9F83-769426286A3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3749" y="6322474"/>
            <a:ext cx="873883" cy="563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394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p:cTn id="16" dur="500" fill="hold"/>
                                        <p:tgtEl>
                                          <p:spTgt spid="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p:cTn id="25" dur="500" fill="hold"/>
                                        <p:tgtEl>
                                          <p:spTgt spid="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iterate type="lt">
                                    <p:tmPct val="0"/>
                                  </p:iterate>
                                  <p:childTnLst>
                                    <p:animEffect transition="out" filter="randombar(horizontal)">
                                      <p:cBhvr>
                                        <p:cTn id="33" dur="500"/>
                                        <p:tgtEl>
                                          <p:spTgt spid="7">
                                            <p:txEl>
                                              <p:pRg st="0" end="0"/>
                                            </p:txEl>
                                          </p:spTgt>
                                        </p:tgtEl>
                                      </p:cBhvr>
                                    </p:animEffect>
                                    <p:set>
                                      <p:cBhvr>
                                        <p:cTn id="34" dur="1" fill="hold">
                                          <p:stCondLst>
                                            <p:cond delay="499"/>
                                          </p:stCondLst>
                                        </p:cTn>
                                        <p:tgtEl>
                                          <p:spTgt spid="7">
                                            <p:txEl>
                                              <p:pRg st="0" end="0"/>
                                            </p:txEl>
                                          </p:spTgt>
                                        </p:tgtEl>
                                        <p:attrNameLst>
                                          <p:attrName>style.visibility</p:attrName>
                                        </p:attrNameLst>
                                      </p:cBhvr>
                                      <p:to>
                                        <p:strVal val="hidden"/>
                                      </p:to>
                                    </p:set>
                                  </p:childTnLst>
                                </p:cTn>
                              </p:par>
                              <p:par>
                                <p:cTn id="35" presetID="14" presetClass="exit" presetSubtype="10" fill="hold" grpId="0" nodeType="withEffect">
                                  <p:stCondLst>
                                    <p:cond delay="0"/>
                                  </p:stCondLst>
                                  <p:iterate type="lt">
                                    <p:tmPct val="0"/>
                                  </p:iterate>
                                  <p:childTnLst>
                                    <p:animEffect transition="out" filter="randombar(horizontal)">
                                      <p:cBhvr>
                                        <p:cTn id="36" dur="500"/>
                                        <p:tgtEl>
                                          <p:spTgt spid="7">
                                            <p:txEl>
                                              <p:pRg st="1" end="1"/>
                                            </p:txEl>
                                          </p:spTgt>
                                        </p:tgtEl>
                                      </p:cBhvr>
                                    </p:animEffect>
                                    <p:set>
                                      <p:cBhvr>
                                        <p:cTn id="37" dur="1" fill="hold">
                                          <p:stCondLst>
                                            <p:cond delay="499"/>
                                          </p:stCondLst>
                                        </p:cTn>
                                        <p:tgtEl>
                                          <p:spTgt spid="7">
                                            <p:txEl>
                                              <p:pRg st="1" end="1"/>
                                            </p:txEl>
                                          </p:spTgt>
                                        </p:tgtEl>
                                        <p:attrNameLst>
                                          <p:attrName>style.visibility</p:attrName>
                                        </p:attrNameLst>
                                      </p:cBhvr>
                                      <p:to>
                                        <p:strVal val="hidden"/>
                                      </p:to>
                                    </p:set>
                                  </p:childTnLst>
                                </p:cTn>
                              </p:par>
                              <p:par>
                                <p:cTn id="38" presetID="14" presetClass="exit" presetSubtype="10" fill="hold" grpId="0" nodeType="withEffect">
                                  <p:stCondLst>
                                    <p:cond delay="0"/>
                                  </p:stCondLst>
                                  <p:iterate type="lt">
                                    <p:tmPct val="0"/>
                                  </p:iterate>
                                  <p:childTnLst>
                                    <p:animEffect transition="out" filter="randombar(horizontal)">
                                      <p:cBhvr>
                                        <p:cTn id="39" dur="500"/>
                                        <p:tgtEl>
                                          <p:spTgt spid="7">
                                            <p:txEl>
                                              <p:pRg st="2" end="2"/>
                                            </p:txEl>
                                          </p:spTgt>
                                        </p:tgtEl>
                                      </p:cBhvr>
                                    </p:animEffect>
                                    <p:set>
                                      <p:cBhvr>
                                        <p:cTn id="40" dur="1" fill="hold">
                                          <p:stCondLst>
                                            <p:cond delay="499"/>
                                          </p:stCondLst>
                                        </p:cTn>
                                        <p:tgtEl>
                                          <p:spTgt spid="7">
                                            <p:txEl>
                                              <p:pRg st="2" end="2"/>
                                            </p:txEl>
                                          </p:spTgt>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500"/>
                                        <p:tgtEl>
                                          <p:spTgt spid="7">
                                            <p:bg/>
                                          </p:spTgt>
                                        </p:tgtEl>
                                      </p:cBhvr>
                                    </p:animEffect>
                                    <p:set>
                                      <p:cBhvr>
                                        <p:cTn id="43" dur="1" fill="hold">
                                          <p:stCondLst>
                                            <p:cond delay="499"/>
                                          </p:stCondLst>
                                        </p:cTn>
                                        <p:tgtEl>
                                          <p:spTgt spid="7">
                                            <p:bg/>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dissolve">
                                      <p:cBhvr>
                                        <p:cTn id="48" dur="500"/>
                                        <p:tgtEl>
                                          <p:spTgt spid="9"/>
                                        </p:tgtEl>
                                      </p:cBhvr>
                                    </p:animEffect>
                                  </p:childTnLst>
                                </p:cTn>
                              </p:par>
                              <p:par>
                                <p:cTn id="49" presetID="9"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dissolv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xit" presetSubtype="10" fill="hold" grpId="1" nodeType="clickEffect">
                                  <p:stCondLst>
                                    <p:cond delay="0"/>
                                  </p:stCondLst>
                                  <p:childTnLst>
                                    <p:animEffect transition="out" filter="randombar(horizontal)">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heel(1)">
                                      <p:cBhvr>
                                        <p:cTn id="64" dur="1000"/>
                                        <p:tgtEl>
                                          <p:spTgt spid="10"/>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heel(1)">
                                      <p:cBhvr>
                                        <p:cTn id="67" dur="1000"/>
                                        <p:tgtEl>
                                          <p:spTgt spid="11"/>
                                        </p:tgtEl>
                                      </p:cBhvr>
                                    </p:animEffect>
                                  </p:childTnLst>
                                </p:cTn>
                              </p:par>
                              <p:par>
                                <p:cTn id="68" presetID="21" presetClass="entr" presetSubtype="1"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heel(1)">
                                      <p:cBhvr>
                                        <p:cTn id="70" dur="1000"/>
                                        <p:tgtEl>
                                          <p:spTgt spid="12"/>
                                        </p:tgtEl>
                                      </p:cBhvr>
                                    </p:animEffect>
                                  </p:childTnLst>
                                </p:cTn>
                              </p:par>
                              <p:par>
                                <p:cTn id="71" presetID="21" presetClass="entr" presetSubtype="1"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heel(1)">
                                      <p:cBhvr>
                                        <p:cTn id="7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9" grpId="0" animBg="1"/>
      <p:bldP spid="9" grpId="1"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4393E-29B2-284C-9228-20BED9FC1397}"/>
              </a:ext>
            </a:extLst>
          </p:cNvPr>
          <p:cNvSpPr>
            <a:spLocks noGrp="1"/>
          </p:cNvSpPr>
          <p:nvPr>
            <p:ph type="sldNum" sz="quarter" idx="12"/>
          </p:nvPr>
        </p:nvSpPr>
        <p:spPr>
          <a:xfrm>
            <a:off x="11607930" y="6417141"/>
            <a:ext cx="49530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351A7B-D473-4921-B394-EBDC6794CE84}"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4D55D07D-7773-8543-8CED-D61B471DBC30}"/>
              </a:ext>
            </a:extLst>
          </p:cNvPr>
          <p:cNvSpPr>
            <a:spLocks noGrp="1"/>
          </p:cNvSpPr>
          <p:nvPr>
            <p:ph type="title" idx="4294967295"/>
          </p:nvPr>
        </p:nvSpPr>
        <p:spPr>
          <a:xfrm>
            <a:off x="838200" y="254000"/>
            <a:ext cx="10515600" cy="939800"/>
          </a:xfrm>
        </p:spPr>
        <p:txBody>
          <a:bodyPr anchor="ctr"/>
          <a:lstStyle/>
          <a:p>
            <a:pPr marL="0" lvl="1" algn="ctr">
              <a:spcBef>
                <a:spcPct val="0"/>
              </a:spcBef>
            </a:pPr>
            <a:r>
              <a:rPr lang="en-US" sz="3600" b="1" kern="1200">
                <a:solidFill>
                  <a:schemeClr val="tx1"/>
                </a:solidFill>
              </a:rPr>
              <a:t>Improvement of mobile broadband</a:t>
            </a:r>
            <a:endParaRPr lang="en-US" sz="3600" b="1" kern="0" dirty="0">
              <a:solidFill>
                <a:schemeClr val="tx1"/>
              </a:solidFill>
            </a:endParaRPr>
          </a:p>
        </p:txBody>
      </p:sp>
      <p:sp>
        <p:nvSpPr>
          <p:cNvPr id="6" name="Footer Placeholder 4">
            <a:extLst>
              <a:ext uri="{FF2B5EF4-FFF2-40B4-BE49-F238E27FC236}">
                <a16:creationId xmlns:a16="http://schemas.microsoft.com/office/drawing/2014/main" id="{66F6D568-F29A-3347-B3B6-72B698959E11}"/>
              </a:ext>
            </a:extLst>
          </p:cNvPr>
          <p:cNvSpPr>
            <a:spLocks noGrp="1"/>
          </p:cNvSpPr>
          <p:nvPr>
            <p:ph type="ftr" sz="quarter" idx="3"/>
          </p:nvPr>
        </p:nvSpPr>
        <p:spPr>
          <a:xfrm>
            <a:off x="4387362" y="6366342"/>
            <a:ext cx="3417277" cy="365125"/>
          </a:xfrm>
          <a:prstGeom prst="rect">
            <a:avLst/>
          </a:prstGeom>
        </p:spPr>
        <p:txBody>
          <a:bodyPr vert="horz" lIns="91440" tIns="45720" rIns="91440" bIns="45720" rtlCol="0" anchor="ctr"/>
          <a:lstStyle>
            <a:lvl1pPr algn="ctr">
              <a:defRPr sz="2400" b="1" cap="none" spc="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#MakeAnImpact</a:t>
            </a:r>
            <a:endPar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Content Placeholder 6" descr="A picture containing yellow&#10;&#10;Description generated with high confidence">
            <a:extLst>
              <a:ext uri="{FF2B5EF4-FFF2-40B4-BE49-F238E27FC236}">
                <a16:creationId xmlns:a16="http://schemas.microsoft.com/office/drawing/2014/main" id="{D61CD56B-D029-B742-8D8A-99B361CED3AF}"/>
              </a:ext>
            </a:extLst>
          </p:cNvPr>
          <p:cNvPicPr>
            <a:picLocks noGrp="1" noChangeAspect="1"/>
          </p:cNvPicPr>
          <p:nvPr>
            <p:ph idx="1"/>
          </p:nvPr>
        </p:nvPicPr>
        <p:blipFill rotWithShape="1">
          <a:blip r:embed="rId2"/>
          <a:srcRect t="6982" b="25450"/>
          <a:stretch/>
        </p:blipFill>
        <p:spPr>
          <a:xfrm>
            <a:off x="2182022" y="1585803"/>
            <a:ext cx="7666828" cy="4312619"/>
          </a:xfrm>
          <a:prstGeom prst="rect">
            <a:avLst/>
          </a:prstGeom>
        </p:spPr>
      </p:pic>
      <p:pic>
        <p:nvPicPr>
          <p:cNvPr id="8" name="Picture 2" descr="http://www.gfcnieuws.com/waving_flag.gif">
            <a:extLst>
              <a:ext uri="{FF2B5EF4-FFF2-40B4-BE49-F238E27FC236}">
                <a16:creationId xmlns:a16="http://schemas.microsoft.com/office/drawing/2014/main" id="{FFB98C60-E7CA-7240-A008-A790C1D9D5F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3749" y="6265324"/>
            <a:ext cx="873883" cy="563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69428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4393E-29B2-284C-9228-20BED9FC139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351A7B-D473-4921-B394-EBDC6794CE84}"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4D55D07D-7773-8543-8CED-D61B471DBC30}"/>
              </a:ext>
            </a:extLst>
          </p:cNvPr>
          <p:cNvSpPr>
            <a:spLocks noGrp="1"/>
          </p:cNvSpPr>
          <p:nvPr>
            <p:ph type="title" idx="4294967295"/>
          </p:nvPr>
        </p:nvSpPr>
        <p:spPr>
          <a:xfrm>
            <a:off x="838200" y="254000"/>
            <a:ext cx="10515600" cy="939800"/>
          </a:xfrm>
        </p:spPr>
        <p:txBody>
          <a:bodyPr anchor="ctr"/>
          <a:lstStyle/>
          <a:p>
            <a:pPr marL="0" lvl="1" algn="ctr">
              <a:spcBef>
                <a:spcPct val="0"/>
              </a:spcBef>
            </a:pPr>
            <a:r>
              <a:rPr lang="en-US" sz="3600" b="1" kern="0" dirty="0"/>
              <a:t>e-Services Initiatives</a:t>
            </a:r>
          </a:p>
        </p:txBody>
      </p:sp>
      <p:sp>
        <p:nvSpPr>
          <p:cNvPr id="6" name="Footer Placeholder 4">
            <a:extLst>
              <a:ext uri="{FF2B5EF4-FFF2-40B4-BE49-F238E27FC236}">
                <a16:creationId xmlns:a16="http://schemas.microsoft.com/office/drawing/2014/main" id="{66F6D568-F29A-3347-B3B6-72B698959E11}"/>
              </a:ext>
            </a:extLst>
          </p:cNvPr>
          <p:cNvSpPr>
            <a:spLocks noGrp="1"/>
          </p:cNvSpPr>
          <p:nvPr>
            <p:ph type="ftr" sz="quarter" idx="3"/>
          </p:nvPr>
        </p:nvSpPr>
        <p:spPr>
          <a:xfrm>
            <a:off x="4387362" y="6366342"/>
            <a:ext cx="3417277" cy="365125"/>
          </a:xfrm>
          <a:prstGeom prst="rect">
            <a:avLst/>
          </a:prstGeom>
        </p:spPr>
        <p:txBody>
          <a:bodyPr vert="horz" lIns="91440" tIns="45720" rIns="91440" bIns="45720" rtlCol="0" anchor="ctr"/>
          <a:lstStyle>
            <a:lvl1pPr algn="ctr">
              <a:defRPr sz="2400" b="1" cap="none" spc="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#MakeAnImpact</a:t>
            </a:r>
          </a:p>
        </p:txBody>
      </p:sp>
      <p:pic>
        <p:nvPicPr>
          <p:cNvPr id="23" name="Picture 22" descr="A picture containing object&#10;&#10;Description automatically generated">
            <a:extLst>
              <a:ext uri="{FF2B5EF4-FFF2-40B4-BE49-F238E27FC236}">
                <a16:creationId xmlns:a16="http://schemas.microsoft.com/office/drawing/2014/main" id="{B71DE130-6BD9-3849-A783-C535C9F15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498" y="1250950"/>
            <a:ext cx="4867003" cy="4867003"/>
          </a:xfrm>
          <a:prstGeom prst="rect">
            <a:avLst/>
          </a:prstGeom>
        </p:spPr>
      </p:pic>
      <p:pic>
        <p:nvPicPr>
          <p:cNvPr id="24" name="Picture 23">
            <a:extLst>
              <a:ext uri="{FF2B5EF4-FFF2-40B4-BE49-F238E27FC236}">
                <a16:creationId xmlns:a16="http://schemas.microsoft.com/office/drawing/2014/main" id="{D55491CF-CBCB-EA41-AA63-05B0EB39D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5526"/>
            <a:ext cx="12192000" cy="2842224"/>
          </a:xfrm>
          <a:prstGeom prst="rect">
            <a:avLst/>
          </a:prstGeom>
        </p:spPr>
      </p:pic>
      <p:pic>
        <p:nvPicPr>
          <p:cNvPr id="25" name="Picture 2" descr="http://www.gfcnieuws.com/waving_flag.gif">
            <a:extLst>
              <a:ext uri="{FF2B5EF4-FFF2-40B4-BE49-F238E27FC236}">
                <a16:creationId xmlns:a16="http://schemas.microsoft.com/office/drawing/2014/main" id="{3B39D02B-F21D-B544-B1E9-AF846B493DC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3749" y="6265324"/>
            <a:ext cx="873883" cy="563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057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4393E-29B2-284C-9228-20BED9FC139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351A7B-D473-4921-B394-EBDC6794CE84}"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4D55D07D-7773-8543-8CED-D61B471DBC30}"/>
              </a:ext>
            </a:extLst>
          </p:cNvPr>
          <p:cNvSpPr>
            <a:spLocks noGrp="1"/>
          </p:cNvSpPr>
          <p:nvPr>
            <p:ph type="title" idx="4294967295"/>
          </p:nvPr>
        </p:nvSpPr>
        <p:spPr>
          <a:xfrm>
            <a:off x="838200" y="254000"/>
            <a:ext cx="10515600" cy="939800"/>
          </a:xfrm>
        </p:spPr>
        <p:txBody>
          <a:bodyPr anchor="ctr"/>
          <a:lstStyle/>
          <a:p>
            <a:pPr marL="0" lvl="1" algn="ctr">
              <a:spcBef>
                <a:spcPct val="0"/>
              </a:spcBef>
            </a:pPr>
            <a:r>
              <a:rPr lang="en-US" sz="3600" b="1" kern="0" dirty="0"/>
              <a:t>e-Services Initiatives</a:t>
            </a:r>
          </a:p>
        </p:txBody>
      </p:sp>
      <p:sp>
        <p:nvSpPr>
          <p:cNvPr id="6" name="Footer Placeholder 4">
            <a:extLst>
              <a:ext uri="{FF2B5EF4-FFF2-40B4-BE49-F238E27FC236}">
                <a16:creationId xmlns:a16="http://schemas.microsoft.com/office/drawing/2014/main" id="{66F6D568-F29A-3347-B3B6-72B698959E11}"/>
              </a:ext>
            </a:extLst>
          </p:cNvPr>
          <p:cNvSpPr>
            <a:spLocks noGrp="1"/>
          </p:cNvSpPr>
          <p:nvPr>
            <p:ph type="ftr" sz="quarter" idx="3"/>
          </p:nvPr>
        </p:nvSpPr>
        <p:spPr>
          <a:xfrm>
            <a:off x="4387362" y="6366342"/>
            <a:ext cx="3417277" cy="365125"/>
          </a:xfrm>
          <a:prstGeom prst="rect">
            <a:avLst/>
          </a:prstGeom>
        </p:spPr>
        <p:txBody>
          <a:bodyPr vert="horz" lIns="91440" tIns="45720" rIns="91440" bIns="45720" rtlCol="0" anchor="ctr"/>
          <a:lstStyle>
            <a:lvl1pPr algn="ctr">
              <a:defRPr sz="2400" b="1" cap="none" spc="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#MakeAnImpact</a:t>
            </a:r>
          </a:p>
        </p:txBody>
      </p:sp>
      <p:sp>
        <p:nvSpPr>
          <p:cNvPr id="7" name="Content Placeholder 2">
            <a:extLst>
              <a:ext uri="{FF2B5EF4-FFF2-40B4-BE49-F238E27FC236}">
                <a16:creationId xmlns:a16="http://schemas.microsoft.com/office/drawing/2014/main" id="{4DA29A76-3EDC-A147-8E58-A0F576ABB2B2}"/>
              </a:ext>
            </a:extLst>
          </p:cNvPr>
          <p:cNvSpPr txBox="1">
            <a:spLocks/>
          </p:cNvSpPr>
          <p:nvPr/>
        </p:nvSpPr>
        <p:spPr>
          <a:xfrm>
            <a:off x="0" y="1307388"/>
            <a:ext cx="12192000" cy="2106898"/>
          </a:xfrm>
          <a:prstGeom prst="rect">
            <a:avLst/>
          </a:prstGeom>
          <a:gradFill flip="none" rotWithShape="1">
            <a:gsLst>
              <a:gs pos="92000">
                <a:srgbClr val="00B0F0">
                  <a:alpha val="57000"/>
                </a:srgbClr>
              </a:gs>
              <a:gs pos="57000">
                <a:srgbClr val="FFFF00">
                  <a:alpha val="63000"/>
                </a:srgbClr>
              </a:gs>
              <a:gs pos="8000">
                <a:srgbClr val="0070C0">
                  <a:alpha val="52000"/>
                </a:srgbClr>
              </a:gs>
            </a:gsLst>
            <a:lin ang="13500000" scaled="1"/>
            <a:tileRect/>
          </a:gradFill>
          <a:ln>
            <a:noFill/>
          </a:ln>
          <a:effectLst/>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gn="just">
              <a:buAutoNum type="arabicPeriod"/>
            </a:pPr>
            <a:r>
              <a:rPr lang="en-US" dirty="0"/>
              <a:t>e-Safety: Safe City</a:t>
            </a:r>
          </a:p>
          <a:p>
            <a:pPr marL="514350" indent="-514350" algn="just">
              <a:buAutoNum type="arabicPeriod"/>
            </a:pPr>
            <a:r>
              <a:rPr lang="en-US" dirty="0"/>
              <a:t>e-Payment: Uni5pay and SU-Market</a:t>
            </a:r>
            <a:endParaRPr lang="en-US" dirty="0">
              <a:cs typeface="Calibri"/>
            </a:endParaRPr>
          </a:p>
          <a:p>
            <a:pPr marL="514350" indent="-514350" algn="just">
              <a:buAutoNum type="arabicPeriod"/>
            </a:pPr>
            <a:r>
              <a:rPr lang="en-US" dirty="0"/>
              <a:t>e-Health: Snakebite App</a:t>
            </a:r>
          </a:p>
        </p:txBody>
      </p:sp>
      <p:pic>
        <p:nvPicPr>
          <p:cNvPr id="8" name="Picture 7" descr="A picture containing building, person, outdoor&#10;&#10;Description automatically generated">
            <a:extLst>
              <a:ext uri="{FF2B5EF4-FFF2-40B4-BE49-F238E27FC236}">
                <a16:creationId xmlns:a16="http://schemas.microsoft.com/office/drawing/2014/main" id="{441E5771-8E56-8C4C-89C2-1B37FED0C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4" y="3439339"/>
            <a:ext cx="12192000" cy="2857500"/>
          </a:xfrm>
          <a:prstGeom prst="rect">
            <a:avLst/>
          </a:prstGeom>
        </p:spPr>
      </p:pic>
      <p:pic>
        <p:nvPicPr>
          <p:cNvPr id="9" name="Picture 8" descr="A close up of a person&#10;&#10;Description automatically generated">
            <a:extLst>
              <a:ext uri="{FF2B5EF4-FFF2-40B4-BE49-F238E27FC236}">
                <a16:creationId xmlns:a16="http://schemas.microsoft.com/office/drawing/2014/main" id="{1A932B19-509C-0048-B5FE-7B06FBCD5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0" y="3450326"/>
            <a:ext cx="12192000" cy="285750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7117DDF4-353A-2846-84D9-D940F358A4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906" y="15708"/>
            <a:ext cx="3162822" cy="6858000"/>
          </a:xfrm>
          <a:prstGeom prst="rect">
            <a:avLst/>
          </a:prstGeom>
        </p:spPr>
      </p:pic>
      <p:pic>
        <p:nvPicPr>
          <p:cNvPr id="11" name="Picture 2" descr="http://www.gfcnieuws.com/waving_flag.gif">
            <a:extLst>
              <a:ext uri="{FF2B5EF4-FFF2-40B4-BE49-F238E27FC236}">
                <a16:creationId xmlns:a16="http://schemas.microsoft.com/office/drawing/2014/main" id="{4FE33C87-D23F-9E4A-AC6A-08D582BCAEB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3749" y="6322474"/>
            <a:ext cx="873883" cy="563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31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ppt_x</p:attrName>
                                        </p:attrNameLst>
                                      </p:cBhvr>
                                      <p:tavLst>
                                        <p:tav tm="0">
                                          <p:val>
                                            <p:strVal val="#ppt_x-#ppt_w*1.125000"/>
                                          </p:val>
                                        </p:tav>
                                        <p:tav tm="100000">
                                          <p:val>
                                            <p:strVal val="#ppt_x"/>
                                          </p:val>
                                        </p:tav>
                                      </p:tavLst>
                                    </p:anim>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xit" presetSubtype="2" fill="hold" nodeType="clickEffect">
                                  <p:stCondLst>
                                    <p:cond delay="0"/>
                                  </p:stCondLst>
                                  <p:childTnLst>
                                    <p:anim calcmode="lin" valueType="num">
                                      <p:cBhvr additive="base">
                                        <p:cTn id="21" dur="500"/>
                                        <p:tgtEl>
                                          <p:spTgt spid="8"/>
                                        </p:tgtEl>
                                        <p:attrNameLst>
                                          <p:attrName>ppt_x</p:attrName>
                                        </p:attrNameLst>
                                      </p:cBhvr>
                                      <p:tavLst>
                                        <p:tav tm="0">
                                          <p:val>
                                            <p:strVal val="#ppt_x"/>
                                          </p:val>
                                        </p:tav>
                                        <p:tav tm="100000">
                                          <p:val>
                                            <p:strVal val="#ppt_x+#ppt_w*1.125000"/>
                                          </p:val>
                                        </p:tav>
                                      </p:tavLst>
                                    </p:anim>
                                    <p:animEffect transition="out" filter="wipe(right)">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7">
                                            <p:txEl>
                                              <p:pRg st="1" end="1"/>
                                            </p:txEl>
                                          </p:spTgt>
                                        </p:tgtEl>
                                        <p:attrNameLst>
                                          <p:attrName>style.visibility</p:attrName>
                                        </p:attrNameLst>
                                      </p:cBhvr>
                                      <p:to>
                                        <p:strVal val="visible"/>
                                      </p:to>
                                    </p:set>
                                    <p:anim calcmode="lin" valueType="num">
                                      <p:cBhvr>
                                        <p:cTn id="28" dur="500" fill="hold"/>
                                        <p:tgtEl>
                                          <p:spTgt spid="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30" dur="500" fill="hold"/>
                                        <p:tgtEl>
                                          <p:spTgt spid="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ppt_x</p:attrName>
                                        </p:attrNameLst>
                                      </p:cBhvr>
                                      <p:tavLst>
                                        <p:tav tm="0">
                                          <p:val>
                                            <p:strVal val="#ppt_x-#ppt_w*1.125000"/>
                                          </p:val>
                                        </p:tav>
                                        <p:tav tm="100000">
                                          <p:val>
                                            <p:strVal val="#ppt_x"/>
                                          </p:val>
                                        </p:tav>
                                      </p:tavLst>
                                    </p:anim>
                                    <p:animEffect transition="in" filter="wipe(righ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xit" presetSubtype="2" fill="hold"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ppt_w*1.125000"/>
                                          </p:val>
                                        </p:tav>
                                      </p:tavLst>
                                    </p:anim>
                                    <p:animEffect transition="out" filter="wipe(right)">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nodeType="clickEffect">
                                  <p:stCondLst>
                                    <p:cond delay="0"/>
                                  </p:stCondLst>
                                  <p:iterate type="lt">
                                    <p:tmPct val="10000"/>
                                  </p:iterate>
                                  <p:childTnLst>
                                    <p:set>
                                      <p:cBhvr>
                                        <p:cTn id="48" dur="1" fill="hold">
                                          <p:stCondLst>
                                            <p:cond delay="0"/>
                                          </p:stCondLst>
                                        </p:cTn>
                                        <p:tgtEl>
                                          <p:spTgt spid="7">
                                            <p:txEl>
                                              <p:pRg st="2" end="2"/>
                                            </p:txEl>
                                          </p:spTgt>
                                        </p:tgtEl>
                                        <p:attrNameLst>
                                          <p:attrName>style.visibility</p:attrName>
                                        </p:attrNameLst>
                                      </p:cBhvr>
                                      <p:to>
                                        <p:strVal val="visible"/>
                                      </p:to>
                                    </p:set>
                                    <p:anim calcmode="lin" valueType="num">
                                      <p:cBhvr>
                                        <p:cTn id="49" dur="500" fill="hold"/>
                                        <p:tgtEl>
                                          <p:spTgt spid="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7">
                                            <p:txEl>
                                              <p:pRg st="2" end="2"/>
                                            </p:txEl>
                                          </p:spTgt>
                                        </p:tgtEl>
                                        <p:attrNameLst>
                                          <p:attrName>ppt_y</p:attrName>
                                        </p:attrNameLst>
                                      </p:cBhvr>
                                      <p:tavLst>
                                        <p:tav tm="0">
                                          <p:val>
                                            <p:strVal val="#ppt_y"/>
                                          </p:val>
                                        </p:tav>
                                        <p:tav tm="100000">
                                          <p:val>
                                            <p:strVal val="#ppt_y"/>
                                          </p:val>
                                        </p:tav>
                                      </p:tavLst>
                                    </p:anim>
                                    <p:anim calcmode="lin" valueType="num">
                                      <p:cBhvr>
                                        <p:cTn id="51" dur="500" fill="hold"/>
                                        <p:tgtEl>
                                          <p:spTgt spid="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7">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p:tgtEl>
                                          <p:spTgt spid="10"/>
                                        </p:tgtEl>
                                        <p:attrNameLst>
                                          <p:attrName>ppt_y</p:attrName>
                                        </p:attrNameLst>
                                      </p:cBhvr>
                                      <p:tavLst>
                                        <p:tav tm="0">
                                          <p:val>
                                            <p:strVal val="#ppt_y+#ppt_h*1.125000"/>
                                          </p:val>
                                        </p:tav>
                                        <p:tav tm="100000">
                                          <p:val>
                                            <p:strVal val="#ppt_y"/>
                                          </p:val>
                                        </p:tav>
                                      </p:tavLst>
                                    </p:anim>
                                    <p:animEffect transition="in" filter="wipe(up)">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xit" presetSubtype="1" fill="hold" nodeType="clickEffect">
                                  <p:stCondLst>
                                    <p:cond delay="0"/>
                                  </p:stCondLst>
                                  <p:childTnLst>
                                    <p:anim calcmode="lin" valueType="num">
                                      <p:cBhvr additive="base">
                                        <p:cTn id="63" dur="500"/>
                                        <p:tgtEl>
                                          <p:spTgt spid="10"/>
                                        </p:tgtEl>
                                        <p:attrNameLst>
                                          <p:attrName>ppt_y</p:attrName>
                                        </p:attrNameLst>
                                      </p:cBhvr>
                                      <p:tavLst>
                                        <p:tav tm="0">
                                          <p:val>
                                            <p:strVal val="#ppt_y"/>
                                          </p:val>
                                        </p:tav>
                                        <p:tav tm="100000">
                                          <p:val>
                                            <p:strVal val="#ppt_y-#ppt_h*1.125000"/>
                                          </p:val>
                                        </p:tav>
                                      </p:tavLst>
                                    </p:anim>
                                    <p:animEffect transition="out" filter="wipe(up)">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ign on the side of the road&#10;&#10;Description automatically generated">
            <a:extLst>
              <a:ext uri="{FF2B5EF4-FFF2-40B4-BE49-F238E27FC236}">
                <a16:creationId xmlns:a16="http://schemas.microsoft.com/office/drawing/2014/main" id="{49BAB1A0-79B0-154F-AFE3-CEA8230678F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9A0DA9E2-8517-F64E-855C-5BE4D06EF81E}"/>
              </a:ext>
            </a:extLst>
          </p:cNvPr>
          <p:cNvSpPr txBox="1">
            <a:spLocks/>
          </p:cNvSpPr>
          <p:nvPr/>
        </p:nvSpPr>
        <p:spPr>
          <a:xfrm>
            <a:off x="523875" y="425950"/>
            <a:ext cx="11210925" cy="744836"/>
          </a:xfrm>
          <a:prstGeom prst="rect">
            <a:avLst/>
          </a:prstGeom>
          <a:scene3d>
            <a:camera prst="orthographicFront">
              <a:rot lat="0" lon="0" rev="0"/>
            </a:camera>
            <a:lightRig rig="glow" dir="t">
              <a:rot lat="0" lon="0" rev="4800000"/>
            </a:lightRig>
          </a:scene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a:lnSpc>
                <a:spcPct val="90000"/>
              </a:lnSpc>
              <a:spcBef>
                <a:spcPct val="0"/>
              </a:spcBef>
              <a:spcAft>
                <a:spcPts val="600"/>
              </a:spcAft>
            </a:pPr>
            <a:r>
              <a:rPr lang="en-US" sz="3600" b="1">
                <a:solidFill>
                  <a:schemeClr val="tx1">
                    <a:lumMod val="85000"/>
                    <a:lumOff val="15000"/>
                  </a:schemeClr>
                </a:solidFill>
                <a:latin typeface="+mj-lt"/>
                <a:ea typeface="+mj-ea"/>
                <a:cs typeface="+mj-cs"/>
              </a:rPr>
              <a:t>What’s Next?</a:t>
            </a:r>
          </a:p>
        </p:txBody>
      </p:sp>
      <p:cxnSp>
        <p:nvCxnSpPr>
          <p:cNvPr id="27" name="Straight Connector 2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0" name="Footer Placeholder 3"/>
          <p:cNvSpPr>
            <a:spLocks noGrp="1"/>
          </p:cNvSpPr>
          <p:nvPr>
            <p:ph type="ftr" sz="quarter" idx="3"/>
          </p:nvPr>
        </p:nvSpPr>
        <p:spPr>
          <a:xfrm>
            <a:off x="4038600" y="6356350"/>
            <a:ext cx="4114800" cy="365125"/>
          </a:xfrm>
        </p:spPr>
        <p:txBody>
          <a:bodyPr vert="horz" lIns="91440" tIns="45720" rIns="91440" bIns="45720" rtlCol="0" anchor="ctr">
            <a:normAutofit/>
          </a:bodyPr>
          <a:lstStyle/>
          <a:p>
            <a:pPr defTabSz="457200">
              <a:spcAft>
                <a:spcPts val="600"/>
              </a:spcAft>
              <a:defRPr/>
            </a:pPr>
            <a:r>
              <a:rPr lang="en-US" sz="1200" b="0" kern="1200">
                <a:ln>
                  <a:noFill/>
                </a:ln>
                <a:solidFill>
                  <a:srgbClr val="FFFFFF"/>
                </a:solidFill>
                <a:effectLst/>
                <a:latin typeface="+mn-lt"/>
                <a:ea typeface="+mn-ea"/>
                <a:cs typeface="+mn-cs"/>
              </a:rPr>
              <a:t>WE IMPROVE TO SERVE</a:t>
            </a:r>
          </a:p>
        </p:txBody>
      </p:sp>
      <p:sp>
        <p:nvSpPr>
          <p:cNvPr id="6" name="Slide Number Placeholder 5"/>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gn="r" defTabSz="457200">
              <a:lnSpc>
                <a:spcPct val="90000"/>
              </a:lnSpc>
              <a:spcAft>
                <a:spcPts val="600"/>
              </a:spcAft>
              <a:defRPr/>
            </a:pPr>
            <a:fld id="{81396F3A-E0A9-4C9D-B775-6D5494D8442C}" type="slidenum">
              <a:rPr lang="en-US" sz="1200" b="0">
                <a:solidFill>
                  <a:srgbClr val="FFFFFF"/>
                </a:solidFill>
              </a:rPr>
              <a:pPr algn="r" defTabSz="457200">
                <a:lnSpc>
                  <a:spcPct val="90000"/>
                </a:lnSpc>
                <a:spcAft>
                  <a:spcPts val="600"/>
                </a:spcAft>
                <a:defRPr/>
              </a:pPr>
              <a:t>8</a:t>
            </a:fld>
            <a:endParaRPr lang="en-US" sz="1200" b="0">
              <a:solidFill>
                <a:srgbClr val="FFFFFF"/>
              </a:solidFill>
            </a:endParaRPr>
          </a:p>
        </p:txBody>
      </p:sp>
    </p:spTree>
    <p:extLst>
      <p:ext uri="{BB962C8B-B14F-4D97-AF65-F5344CB8AC3E}">
        <p14:creationId xmlns:p14="http://schemas.microsoft.com/office/powerpoint/2010/main" val="34771514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 name="Rectangle 4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a:extLst>
              <a:ext uri="{FF2B5EF4-FFF2-40B4-BE49-F238E27FC236}">
                <a16:creationId xmlns:a16="http://schemas.microsoft.com/office/drawing/2014/main" id="{BA52804E-B1FD-524D-BA87-303C14FC1FAA}"/>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442"/>
          <a:stretch/>
        </p:blipFill>
        <p:spPr>
          <a:xfrm>
            <a:off x="-1" y="10"/>
            <a:ext cx="12192000" cy="6857990"/>
          </a:xfrm>
          <a:prstGeom prst="rect">
            <a:avLst/>
          </a:prstGeom>
        </p:spPr>
      </p:pic>
      <p:sp>
        <p:nvSpPr>
          <p:cNvPr id="5" name="Title 4">
            <a:extLst>
              <a:ext uri="{FF2B5EF4-FFF2-40B4-BE49-F238E27FC236}">
                <a16:creationId xmlns:a16="http://schemas.microsoft.com/office/drawing/2014/main" id="{5BB3CBE8-39A5-3448-8F45-E089ECC2F5B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defTabSz="914400"/>
            <a:r>
              <a:rPr lang="en-US" sz="6000" b="1" dirty="0" err="1">
                <a:solidFill>
                  <a:srgbClr val="FFFFFF"/>
                </a:solidFill>
              </a:rPr>
              <a:t>Telesur</a:t>
            </a:r>
            <a:r>
              <a:rPr lang="en-US" sz="6000" b="1">
                <a:solidFill>
                  <a:srgbClr val="FFFFFF"/>
                </a:solidFill>
              </a:rPr>
              <a:t> to launch 5G </a:t>
            </a:r>
            <a:br>
              <a:rPr lang="en-US" dirty="0"/>
            </a:br>
            <a:r>
              <a:rPr lang="en-US" sz="6000" b="1" dirty="0">
                <a:solidFill>
                  <a:srgbClr val="FFFFFF"/>
                </a:solidFill>
              </a:rPr>
              <a:t>October</a:t>
            </a:r>
            <a:r>
              <a:rPr lang="en-US" sz="6000" b="1">
                <a:solidFill>
                  <a:srgbClr val="FFFFFF"/>
                </a:solidFill>
              </a:rPr>
              <a:t> 2019</a:t>
            </a:r>
          </a:p>
        </p:txBody>
      </p:sp>
      <p:sp>
        <p:nvSpPr>
          <p:cNvPr id="4" name="Footer Placeholder 3">
            <a:extLst>
              <a:ext uri="{FF2B5EF4-FFF2-40B4-BE49-F238E27FC236}">
                <a16:creationId xmlns:a16="http://schemas.microsoft.com/office/drawing/2014/main" id="{C9813E40-7118-524C-BB61-C1339F709A4B}"/>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spcAft>
                <a:spcPts val="600"/>
              </a:spcAft>
              <a:defRPr/>
            </a:pPr>
            <a:r>
              <a:rPr lang="en-US" sz="1200" b="0" kern="1200">
                <a:ln>
                  <a:noFill/>
                </a:ln>
                <a:solidFill>
                  <a:srgbClr val="FFFFFF"/>
                </a:solidFill>
                <a:effectLst/>
                <a:latin typeface="Calibri" panose="020F0502020204030204"/>
                <a:ea typeface="+mn-ea"/>
                <a:cs typeface="+mn-cs"/>
              </a:rPr>
              <a:t>WE IMPROVE TO SERVE</a:t>
            </a:r>
          </a:p>
        </p:txBody>
      </p:sp>
    </p:spTree>
    <p:extLst>
      <p:ext uri="{BB962C8B-B14F-4D97-AF65-F5344CB8AC3E}">
        <p14:creationId xmlns:p14="http://schemas.microsoft.com/office/powerpoint/2010/main" val="51658810"/>
      </p:ext>
    </p:extLst>
  </p:cSld>
  <p:clrMapOvr>
    <a:overrideClrMapping bg1="dk1" tx1="lt1" bg2="dk2" tx2="lt2" accent1="accent1" accent2="accent2" accent3="accent3" accent4="accent4" accent5="accent5" accent6="accent6" hlink="hlink" folHlink="folHlink"/>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4657</Words>
  <Application>Microsoft Macintosh PowerPoint</Application>
  <PresentationFormat>Widescreen</PresentationFormat>
  <Paragraphs>212</Paragraphs>
  <Slides>11</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Arial Narrow</vt:lpstr>
      <vt:lpstr>Bauhaus 93</vt:lpstr>
      <vt:lpstr>Calibri</vt:lpstr>
      <vt:lpstr>Calibri Light</vt:lpstr>
      <vt:lpstr>Wingdings</vt:lpstr>
      <vt:lpstr>Office Theme</vt:lpstr>
      <vt:lpstr>1_Office Theme</vt:lpstr>
      <vt:lpstr>PowerPoint Presentation</vt:lpstr>
      <vt:lpstr>e-Suriname Vision</vt:lpstr>
      <vt:lpstr>PowerPoint Presentation</vt:lpstr>
      <vt:lpstr>4G Long Term Evolution</vt:lpstr>
      <vt:lpstr>Improvement of mobile broadband</vt:lpstr>
      <vt:lpstr>e-Services Initiatives</vt:lpstr>
      <vt:lpstr>e-Services Initiatives</vt:lpstr>
      <vt:lpstr>PowerPoint Presentation</vt:lpstr>
      <vt:lpstr>Telesur to launch 5G  October 2019</vt:lpstr>
      <vt:lpstr>What’s Next? 5G Benefits</vt:lpstr>
      <vt:lpstr>Questions &amp;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Telesur e-Suriname</dc:title>
  <dc:creator>Ramlakhan Anvit</dc:creator>
  <cp:lastModifiedBy>Ramlakhan Anvit</cp:lastModifiedBy>
  <cp:revision>99</cp:revision>
  <dcterms:created xsi:type="dcterms:W3CDTF">2019-07-20T01:30:52Z</dcterms:created>
  <dcterms:modified xsi:type="dcterms:W3CDTF">2019-07-22T12:45:57Z</dcterms:modified>
</cp:coreProperties>
</file>