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theme/theme10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1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3.xml" ContentType="application/vnd.openxmlformats-officedocument.theme+xml"/>
  <Override PartName="/ppt/tags/tag2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809" r:id="rId2"/>
    <p:sldMasterId id="2147483817" r:id="rId3"/>
    <p:sldMasterId id="2147483828" r:id="rId4"/>
    <p:sldMasterId id="2147483839" r:id="rId5"/>
    <p:sldMasterId id="2147483855" r:id="rId6"/>
    <p:sldMasterId id="2147483874" r:id="rId7"/>
    <p:sldMasterId id="2147483879" r:id="rId8"/>
    <p:sldMasterId id="2147483884" r:id="rId9"/>
    <p:sldMasterId id="2147483899" r:id="rId10"/>
    <p:sldMasterId id="2147483902" r:id="rId11"/>
    <p:sldMasterId id="2147483937" r:id="rId12"/>
    <p:sldMasterId id="2147483951" r:id="rId13"/>
    <p:sldMasterId id="2147483979" r:id="rId14"/>
  </p:sldMasterIdLst>
  <p:notesMasterIdLst>
    <p:notesMasterId r:id="rId23"/>
  </p:notesMasterIdLst>
  <p:handoutMasterIdLst>
    <p:handoutMasterId r:id="rId24"/>
  </p:handoutMasterIdLst>
  <p:sldIdLst>
    <p:sldId id="386" r:id="rId15"/>
    <p:sldId id="385" r:id="rId16"/>
    <p:sldId id="366" r:id="rId17"/>
    <p:sldId id="374" r:id="rId18"/>
    <p:sldId id="377" r:id="rId19"/>
    <p:sldId id="378" r:id="rId20"/>
    <p:sldId id="380" r:id="rId21"/>
    <p:sldId id="384" r:id="rId22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ran Riddle" initials="AR" lastIdx="4" clrIdx="0">
    <p:extLst>
      <p:ext uri="{19B8F6BF-5375-455C-9EA6-DF929625EA0E}">
        <p15:presenceInfo xmlns:p15="http://schemas.microsoft.com/office/powerpoint/2012/main" userId="S-1-5-21-3346166985-1548841365-2365452741-14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575756"/>
    <a:srgbClr val="94BFBD"/>
    <a:srgbClr val="E30613"/>
    <a:srgbClr val="E21E25"/>
    <a:srgbClr val="960000"/>
    <a:srgbClr val="F57575"/>
    <a:srgbClr val="B10F0F"/>
    <a:srgbClr val="B2B2B2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84" autoAdjust="0"/>
    <p:restoredTop sz="60638" autoAdjust="0"/>
  </p:normalViewPr>
  <p:slideViewPr>
    <p:cSldViewPr showGuides="1">
      <p:cViewPr varScale="1">
        <p:scale>
          <a:sx n="146" d="100"/>
          <a:sy n="146" d="100"/>
        </p:scale>
        <p:origin x="192" y="272"/>
      </p:cViewPr>
      <p:guideLst>
        <p:guide orient="horz" pos="323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1830" y="-163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E4090-F07B-473B-B97D-EE7D61C6B9EE}" type="datetimeFigureOut">
              <a:rPr lang="en-ZA" smtClean="0"/>
              <a:t>2019/07/21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2DB23-E148-4DA9-B1BF-0C0C81E86E0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4666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2508D-DFC3-4959-A3B8-CF01D06227B5}" type="datetimeFigureOut">
              <a:rPr lang="en-ZA" smtClean="0"/>
              <a:t>2019/07/21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26F95-6645-4D84-B47C-E7B4E1A6F5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1313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6F95-6645-4D84-B47C-E7B4E1A6F545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582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026F95-6645-4D84-B47C-E7B4E1A6F54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18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6F95-6645-4D84-B47C-E7B4E1A6F545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819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6F95-6645-4D84-B47C-E7B4E1A6F545}" type="slidenum">
              <a:rPr lang="en-ZA" smtClean="0"/>
              <a:t>4</a:t>
            </a:fld>
            <a:endParaRPr lang="en-ZA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7A0B27-42FD-4C7C-8207-4EFD19715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4373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6F95-6645-4D84-B47C-E7B4E1A6F545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570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6F95-6645-4D84-B47C-E7B4E1A6F545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4538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6F95-6645-4D84-B47C-E7B4E1A6F545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689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9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205136" y="1347614"/>
            <a:ext cx="7399312" cy="31683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464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Ba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3"/>
          <p:cNvSpPr>
            <a:spLocks noGrp="1"/>
          </p:cNvSpPr>
          <p:nvPr>
            <p:ph sz="quarter" idx="13"/>
          </p:nvPr>
        </p:nvSpPr>
        <p:spPr>
          <a:xfrm>
            <a:off x="422895" y="2025030"/>
            <a:ext cx="2362200" cy="22669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9"/>
          </p:nvPr>
        </p:nvSpPr>
        <p:spPr>
          <a:xfrm>
            <a:off x="422895" y="149163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42"/>
          </p:nvPr>
        </p:nvSpPr>
        <p:spPr>
          <a:xfrm>
            <a:off x="3361928" y="2025030"/>
            <a:ext cx="2362200" cy="22669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034555"/>
            <a:ext cx="2362200" cy="22669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8"/>
          <p:cNvSpPr>
            <a:spLocks noGrp="1"/>
          </p:cNvSpPr>
          <p:nvPr>
            <p:ph sz="quarter" idx="60"/>
          </p:nvPr>
        </p:nvSpPr>
        <p:spPr>
          <a:xfrm>
            <a:off x="3361928" y="149163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38"/>
          <p:cNvSpPr>
            <a:spLocks noGrp="1"/>
          </p:cNvSpPr>
          <p:nvPr>
            <p:ph sz="quarter" idx="61"/>
          </p:nvPr>
        </p:nvSpPr>
        <p:spPr>
          <a:xfrm>
            <a:off x="6324600" y="1501155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059832" y="1841361"/>
            <a:ext cx="0" cy="17526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12160" y="1850886"/>
            <a:ext cx="0" cy="17526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82274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433137" y="1436400"/>
            <a:ext cx="4066856" cy="313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788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4692316" y="1436400"/>
            <a:ext cx="4066856" cy="313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788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C93F3BA-2424-4C34-8B7C-205B3BB30EE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20688" y="843559"/>
            <a:ext cx="8338483" cy="4212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100">
                <a:solidFill>
                  <a:srgbClr val="57575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177220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433136" y="1742392"/>
            <a:ext cx="2482680" cy="28815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788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3312694" y="1734371"/>
            <a:ext cx="2482680" cy="28815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788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6216315" y="1742309"/>
            <a:ext cx="2482680" cy="2873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788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3336" y="1419622"/>
            <a:ext cx="2472480" cy="2880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rgbClr val="57575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322894" y="1419623"/>
            <a:ext cx="2472480" cy="2880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rgbClr val="57575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26515" y="1419622"/>
            <a:ext cx="2472480" cy="2880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rgbClr val="57575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C93F3BA-2424-4C34-8B7C-205B3BB30EE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20688" y="843559"/>
            <a:ext cx="8338483" cy="4212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100">
                <a:solidFill>
                  <a:srgbClr val="57575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300216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 and Pi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3"/>
          <p:cNvSpPr>
            <a:spLocks noGrp="1"/>
          </p:cNvSpPr>
          <p:nvPr>
            <p:ph sz="quarter" idx="13"/>
          </p:nvPr>
        </p:nvSpPr>
        <p:spPr>
          <a:xfrm>
            <a:off x="422895" y="1952625"/>
            <a:ext cx="2362200" cy="26713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788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9"/>
          </p:nvPr>
        </p:nvSpPr>
        <p:spPr>
          <a:xfrm>
            <a:off x="422895" y="1566681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050" b="0" i="0">
                <a:solidFill>
                  <a:srgbClr val="87878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42"/>
          </p:nvPr>
        </p:nvSpPr>
        <p:spPr>
          <a:xfrm>
            <a:off x="3361928" y="1952625"/>
            <a:ext cx="2362200" cy="26713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788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1962150"/>
            <a:ext cx="2362200" cy="26713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788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8"/>
          <p:cNvSpPr>
            <a:spLocks noGrp="1"/>
          </p:cNvSpPr>
          <p:nvPr>
            <p:ph sz="quarter" idx="60"/>
          </p:nvPr>
        </p:nvSpPr>
        <p:spPr>
          <a:xfrm>
            <a:off x="3361928" y="1566681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050" b="0" i="0">
                <a:solidFill>
                  <a:srgbClr val="87878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8"/>
          <p:cNvSpPr>
            <a:spLocks noGrp="1"/>
          </p:cNvSpPr>
          <p:nvPr>
            <p:ph sz="quarter" idx="61"/>
          </p:nvPr>
        </p:nvSpPr>
        <p:spPr>
          <a:xfrm>
            <a:off x="6324600" y="1576206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050" b="0" i="0">
                <a:solidFill>
                  <a:srgbClr val="87878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059832" y="1768956"/>
            <a:ext cx="0" cy="17526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12160" y="1778481"/>
            <a:ext cx="0" cy="17526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DC93F3BA-2424-4C34-8B7C-205B3BB30EE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20688" y="843559"/>
            <a:ext cx="8338483" cy="4212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100">
                <a:solidFill>
                  <a:srgbClr val="57575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58537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707655"/>
            <a:ext cx="9144000" cy="34358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DC93F3BA-2424-4C34-8B7C-205B3BB30EE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20688" y="843559"/>
            <a:ext cx="8338483" cy="4212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100">
                <a:solidFill>
                  <a:srgbClr val="57575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190383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369219"/>
            <a:ext cx="8255769" cy="3263504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E21E25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</a:defRPr>
            </a:lvl1pPr>
            <a:lvl2pPr marL="557213" indent="-214313">
              <a:buClr>
                <a:srgbClr val="E21E25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</a:defRPr>
            </a:lvl2pPr>
            <a:lvl3pPr marL="857250" indent="-171450">
              <a:buClr>
                <a:srgbClr val="E21E25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</a:defRPr>
            </a:lvl3pPr>
            <a:lvl4pPr marL="1200150" indent="-171450">
              <a:buClr>
                <a:srgbClr val="E21E25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</a:defRPr>
            </a:lvl4pPr>
            <a:lvl5pPr marL="1543050" indent="-171450">
              <a:buClr>
                <a:srgbClr val="E21E25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F3BA-2424-4C34-8B7C-205B3BB30EE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0688" y="843559"/>
            <a:ext cx="8338483" cy="4212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100">
                <a:solidFill>
                  <a:srgbClr val="57575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43154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427038" y="1436400"/>
            <a:ext cx="8249418" cy="3132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788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C93F3BA-2424-4C34-8B7C-205B3BB30EE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20688" y="843559"/>
            <a:ext cx="8338483" cy="4212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100">
                <a:solidFill>
                  <a:srgbClr val="57575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8223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420688" y="1931069"/>
            <a:ext cx="8255768" cy="26929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788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60"/>
          </p:nvPr>
        </p:nvSpPr>
        <p:spPr>
          <a:xfrm>
            <a:off x="420688" y="1509633"/>
            <a:ext cx="8255768" cy="3600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5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DC93F3BA-2424-4C34-8B7C-205B3BB30EE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0688" y="843559"/>
            <a:ext cx="8338483" cy="4212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100">
                <a:solidFill>
                  <a:srgbClr val="57575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501842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1520" y="4677984"/>
            <a:ext cx="88924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3505200" cy="514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2219325" algn="l"/>
              </a:tabLst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707905" y="843559"/>
            <a:ext cx="4968366" cy="3833186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20000"/>
              </a:lnSpc>
              <a:buClr>
                <a:srgbClr val="E21E25"/>
              </a:buClr>
              <a:buSzPct val="90000"/>
              <a:buFont typeface="Arial" charset="0"/>
              <a:buChar char="•"/>
              <a:defRPr sz="15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8572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2001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15430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JM" dirty="0"/>
              <a:t>Add copy for content &amp; image slide – bullet point 1</a:t>
            </a:r>
          </a:p>
          <a:p>
            <a:pPr lvl="0"/>
            <a:r>
              <a:rPr lang="en-JM" dirty="0"/>
              <a:t>Bullet point 2</a:t>
            </a:r>
          </a:p>
          <a:p>
            <a:pPr lvl="0"/>
            <a:r>
              <a:rPr lang="en-JM" dirty="0"/>
              <a:t>Bullet point 3</a:t>
            </a:r>
          </a:p>
          <a:p>
            <a:pPr lvl="0"/>
            <a:r>
              <a:rPr lang="en-JM" dirty="0"/>
              <a:t>Bullet point 4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707905" y="4765500"/>
            <a:ext cx="4968367" cy="70202"/>
            <a:chOff x="3707904" y="6354000"/>
            <a:chExt cx="4968367" cy="9360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3707904" y="6354002"/>
              <a:ext cx="1655999" cy="93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364088" y="6354000"/>
              <a:ext cx="1655999" cy="919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020272" y="6354002"/>
              <a:ext cx="1655999" cy="91947"/>
            </a:xfrm>
            <a:prstGeom prst="rect">
              <a:avLst/>
            </a:prstGeom>
            <a:solidFill>
              <a:srgbClr val="92AB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</p:spTree>
    <p:extLst>
      <p:ext uri="{BB962C8B-B14F-4D97-AF65-F5344CB8AC3E}">
        <p14:creationId xmlns:p14="http://schemas.microsoft.com/office/powerpoint/2010/main" val="24408612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105049"/>
            <a:ext cx="9144000" cy="27329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Rectangle 1"/>
          <p:cNvSpPr/>
          <p:nvPr/>
        </p:nvSpPr>
        <p:spPr>
          <a:xfrm>
            <a:off x="428626" y="4711305"/>
            <a:ext cx="2757488" cy="738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5" name="Rectangle 4"/>
          <p:cNvSpPr/>
          <p:nvPr/>
        </p:nvSpPr>
        <p:spPr>
          <a:xfrm>
            <a:off x="3184054" y="4711304"/>
            <a:ext cx="2757488" cy="738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" name="Rectangle 5"/>
          <p:cNvSpPr/>
          <p:nvPr/>
        </p:nvSpPr>
        <p:spPr>
          <a:xfrm>
            <a:off x="5941543" y="4711304"/>
            <a:ext cx="2757488" cy="73819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1600" y="1321073"/>
            <a:ext cx="8270406" cy="9806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3000" b="1">
                <a:solidFill>
                  <a:srgbClr val="FCBB2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3729037"/>
            <a:ext cx="7315200" cy="141446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972426" y="176696"/>
            <a:ext cx="726605" cy="765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1975" y="-73671"/>
            <a:ext cx="4772025" cy="11787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29037"/>
            <a:ext cx="3764756" cy="14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695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26" y="4711305"/>
            <a:ext cx="2757488" cy="738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5" name="Rectangle 4"/>
          <p:cNvSpPr/>
          <p:nvPr/>
        </p:nvSpPr>
        <p:spPr>
          <a:xfrm>
            <a:off x="3184054" y="4711304"/>
            <a:ext cx="2757488" cy="738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" name="Rectangle 5"/>
          <p:cNvSpPr/>
          <p:nvPr/>
        </p:nvSpPr>
        <p:spPr>
          <a:xfrm>
            <a:off x="5941543" y="4711304"/>
            <a:ext cx="2757488" cy="73819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43313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75"/>
          <a:stretch/>
        </p:blipFill>
        <p:spPr>
          <a:xfrm>
            <a:off x="1828800" y="850106"/>
            <a:ext cx="7315200" cy="4293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1"/>
            <a:ext cx="7315200" cy="2757487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619672" y="1844101"/>
            <a:ext cx="5976432" cy="15933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3000" b="1" baseline="0">
                <a:solidFill>
                  <a:srgbClr val="FCBB2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9351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427038" y="1347614"/>
            <a:ext cx="8249418" cy="30963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16882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5636"/>
            <a:ext cx="8229600" cy="304869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1519"/>
            </a:lvl1pPr>
            <a:lvl2pPr>
              <a:buClr>
                <a:schemeClr val="accent1"/>
              </a:buClr>
              <a:defRPr sz="1181"/>
            </a:lvl2pPr>
            <a:lvl3pPr>
              <a:buClr>
                <a:schemeClr val="accent1"/>
              </a:buClr>
              <a:defRPr sz="1181"/>
            </a:lvl3pPr>
            <a:lvl4pPr>
              <a:buClr>
                <a:schemeClr val="accent1"/>
              </a:buClr>
              <a:defRPr sz="1181"/>
            </a:lvl4pPr>
            <a:lvl5pPr>
              <a:buClr>
                <a:schemeClr val="accent1"/>
              </a:buClr>
              <a:defRPr sz="118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3F3BA-2424-4C34-8B7C-205B3BB30EE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20688" y="843559"/>
            <a:ext cx="8338483" cy="4212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100">
                <a:solidFill>
                  <a:srgbClr val="57575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680541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think-cell Slide" r:id="rId4" imgW="518" imgH="520" progId="TCLayout.ActiveDocument.1">
                  <p:embed/>
                </p:oleObj>
              </mc:Choice>
              <mc:Fallback>
                <p:oleObj name="think-cell Slide" r:id="rId4" imgW="518" imgH="5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114" y="1347615"/>
            <a:ext cx="7399312" cy="3185146"/>
          </a:xfrm>
          <a:prstGeom prst="rect">
            <a:avLst/>
          </a:prstGeom>
        </p:spPr>
        <p:txBody>
          <a:bodyPr/>
          <a:lstStyle>
            <a:lvl1pPr marL="342884" indent="-34288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13" indent="-285736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142944" indent="-228588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1600120" indent="-228588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057297" indent="-228588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20688" y="4826859"/>
            <a:ext cx="2133600" cy="273844"/>
          </a:xfrm>
        </p:spPr>
        <p:txBody>
          <a:bodyPr/>
          <a:lstStyle/>
          <a:p>
            <a:pPr defTabSz="914355"/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 defTabSz="914355"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424390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147762" y="270353"/>
            <a:ext cx="7493054" cy="547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939800" y="1114160"/>
            <a:ext cx="7701015" cy="2824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688" y="482685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8AB27F-FE82-43F8-8A02-9B21948B93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990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205136" y="1347615"/>
            <a:ext cx="7399312" cy="31683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577220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205136" y="1329612"/>
            <a:ext cx="7471320" cy="318635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0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13201" y="297000"/>
            <a:ext cx="74633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165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835715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156" y="1369219"/>
            <a:ext cx="7463300" cy="3263504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E21E25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557213" indent="-214313">
              <a:buClr>
                <a:srgbClr val="E21E25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857250" indent="-171450">
              <a:buClr>
                <a:srgbClr val="E21E25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1200150" indent="-171450">
              <a:buClr>
                <a:srgbClr val="E21E25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1543050" indent="-171450">
              <a:buClr>
                <a:srgbClr val="E21E25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3B9B289-8216-8646-A817-BEA347D00612}" type="datetimeFigureOut">
              <a:rPr lang="en-US" smtClean="0"/>
              <a:t>7/21/19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384C-2326-1F41-B728-8461AAF598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13201" y="297000"/>
            <a:ext cx="74633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165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554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14587" y="1288704"/>
            <a:ext cx="4040188" cy="47982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050" b="1">
                <a:solidFill>
                  <a:srgbClr val="57575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4587" y="1768524"/>
            <a:ext cx="4040188" cy="2855454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E21E25"/>
              </a:buClr>
              <a:buSzPct val="90000"/>
              <a:buFont typeface="Wingdings" charset="2"/>
              <a:buChar char="§"/>
              <a:defRPr sz="1050">
                <a:solidFill>
                  <a:schemeClr val="tx2"/>
                </a:solidFill>
              </a:defRPr>
            </a:lvl1pPr>
            <a:lvl2pPr marL="557213" indent="-214313">
              <a:buClr>
                <a:srgbClr val="E21E25"/>
              </a:buClr>
              <a:buSzPct val="90000"/>
              <a:buFont typeface="Wingdings" charset="2"/>
              <a:buChar char="§"/>
              <a:defRPr sz="1050">
                <a:solidFill>
                  <a:schemeClr val="tx2"/>
                </a:solidFill>
              </a:defRPr>
            </a:lvl2pPr>
            <a:lvl3pPr marL="857250" indent="-171450">
              <a:buClr>
                <a:srgbClr val="E21E25"/>
              </a:buClr>
              <a:buSzPct val="90000"/>
              <a:buFont typeface="Wingdings" charset="2"/>
              <a:buChar char="§"/>
              <a:defRPr sz="1050">
                <a:solidFill>
                  <a:schemeClr val="tx2"/>
                </a:solidFill>
              </a:defRPr>
            </a:lvl3pPr>
            <a:lvl4pPr marL="1200150" indent="-171450">
              <a:buClr>
                <a:srgbClr val="E21E25"/>
              </a:buClr>
              <a:buSzPct val="90000"/>
              <a:buFont typeface="Wingdings" charset="2"/>
              <a:buChar char="§"/>
              <a:defRPr sz="900">
                <a:solidFill>
                  <a:schemeClr val="tx2"/>
                </a:solidFill>
              </a:defRPr>
            </a:lvl4pPr>
            <a:lvl5pPr marL="1543050" indent="-171450">
              <a:buClr>
                <a:srgbClr val="E21E25"/>
              </a:buClr>
              <a:buSzPct val="90000"/>
              <a:buFont typeface="Wingdings" charset="2"/>
              <a:buChar char="§"/>
              <a:defRPr sz="900">
                <a:solidFill>
                  <a:schemeClr val="tx2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88704"/>
            <a:ext cx="4041775" cy="47982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050" b="1">
                <a:solidFill>
                  <a:srgbClr val="57575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768524"/>
            <a:ext cx="4041775" cy="2855454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E21E25"/>
              </a:buClr>
              <a:buSzPct val="90000"/>
              <a:buFont typeface="Wingdings" charset="2"/>
              <a:buChar char="§"/>
              <a:defRPr sz="1050">
                <a:solidFill>
                  <a:schemeClr val="tx2"/>
                </a:solidFill>
              </a:defRPr>
            </a:lvl1pPr>
            <a:lvl2pPr marL="557213" indent="-214313">
              <a:buClr>
                <a:srgbClr val="E21E25"/>
              </a:buClr>
              <a:buSzPct val="90000"/>
              <a:buFont typeface="Wingdings" charset="2"/>
              <a:buChar char="§"/>
              <a:defRPr sz="1050">
                <a:solidFill>
                  <a:schemeClr val="tx2"/>
                </a:solidFill>
              </a:defRPr>
            </a:lvl2pPr>
            <a:lvl3pPr marL="857250" indent="-171450">
              <a:buClr>
                <a:srgbClr val="E21E25"/>
              </a:buClr>
              <a:buSzPct val="90000"/>
              <a:buFont typeface="Wingdings" charset="2"/>
              <a:buChar char="§"/>
              <a:defRPr sz="1050">
                <a:solidFill>
                  <a:schemeClr val="tx2"/>
                </a:solidFill>
              </a:defRPr>
            </a:lvl3pPr>
            <a:lvl4pPr marL="1200150" indent="-171450">
              <a:buClr>
                <a:srgbClr val="E21E25"/>
              </a:buClr>
              <a:buSzPct val="90000"/>
              <a:buFont typeface="Wingdings" charset="2"/>
              <a:buChar char="§"/>
              <a:defRPr sz="900">
                <a:solidFill>
                  <a:schemeClr val="tx2"/>
                </a:solidFill>
              </a:defRPr>
            </a:lvl4pPr>
            <a:lvl5pPr marL="1543050" indent="-171450">
              <a:buClr>
                <a:srgbClr val="E21E25"/>
              </a:buClr>
              <a:buSzPct val="90000"/>
              <a:buFont typeface="Wingdings" charset="2"/>
              <a:buChar char="§"/>
              <a:defRPr sz="900">
                <a:solidFill>
                  <a:schemeClr val="tx2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13201" y="297000"/>
            <a:ext cx="74633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165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812132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433136" y="1657856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0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3312694" y="1649835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0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6216315" y="1657855"/>
            <a:ext cx="2482680" cy="290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0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3336" y="1360973"/>
            <a:ext cx="2472480" cy="28803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050" b="1">
                <a:solidFill>
                  <a:srgbClr val="57575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322894" y="1360974"/>
            <a:ext cx="2472480" cy="28803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050" b="1">
                <a:solidFill>
                  <a:srgbClr val="57575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26515" y="1360973"/>
            <a:ext cx="2472480" cy="28803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050" b="1">
                <a:solidFill>
                  <a:srgbClr val="57575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13201" y="297000"/>
            <a:ext cx="74633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165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101806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2" y="2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7039" y="1851672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20000"/>
              </a:lnSpc>
              <a:buClr>
                <a:srgbClr val="E21E25"/>
              </a:buClr>
              <a:buSzPct val="90000"/>
              <a:buFont typeface="Wingdings" charset="2"/>
              <a:buChar char="§"/>
              <a:defRPr sz="10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8572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2001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15430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3039980" y="2"/>
            <a:ext cx="3072063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107870" y="2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419872" y="1851672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20000"/>
              </a:lnSpc>
              <a:buClr>
                <a:srgbClr val="E21E25"/>
              </a:buClr>
              <a:buSzPct val="90000"/>
              <a:buFont typeface="Wingdings" charset="2"/>
              <a:buChar char="§"/>
              <a:defRPr sz="10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8572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2001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15430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444208" y="1851672"/>
            <a:ext cx="2261642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20000"/>
              </a:lnSpc>
              <a:buClr>
                <a:srgbClr val="E21E25"/>
              </a:buClr>
              <a:buSzPct val="90000"/>
              <a:buFont typeface="Wingdings" charset="2"/>
              <a:buChar char="§"/>
              <a:defRPr sz="10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8572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2001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15430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657803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427039" y="1301101"/>
            <a:ext cx="3589337" cy="3268871"/>
          </a:xfrm>
          <a:prstGeom prst="rect">
            <a:avLst/>
          </a:prstGeom>
        </p:spPr>
        <p:txBody>
          <a:bodyPr/>
          <a:lstStyle/>
          <a:p>
            <a:endParaRPr lang="en-JM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88654"/>
            <a:ext cx="4041775" cy="47982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050" b="1">
                <a:solidFill>
                  <a:srgbClr val="57575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768476"/>
            <a:ext cx="4041775" cy="2823521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E21E25"/>
              </a:buClr>
              <a:buSzPct val="90000"/>
              <a:buFont typeface="Wingdings" charset="2"/>
              <a:buChar char="§"/>
              <a:defRPr sz="1050">
                <a:solidFill>
                  <a:schemeClr val="tx2"/>
                </a:solidFill>
              </a:defRPr>
            </a:lvl1pPr>
            <a:lvl2pPr marL="557213" indent="-214313">
              <a:buClr>
                <a:srgbClr val="E21E25"/>
              </a:buClr>
              <a:buSzPct val="90000"/>
              <a:buFont typeface="Wingdings" charset="2"/>
              <a:buChar char="§"/>
              <a:defRPr sz="1050">
                <a:solidFill>
                  <a:schemeClr val="tx2"/>
                </a:solidFill>
              </a:defRPr>
            </a:lvl2pPr>
            <a:lvl3pPr marL="857250" indent="-171450">
              <a:buClr>
                <a:srgbClr val="E21E25"/>
              </a:buClr>
              <a:buSzPct val="90000"/>
              <a:buFont typeface="Wingdings" charset="2"/>
              <a:buChar char="§"/>
              <a:defRPr sz="1050">
                <a:solidFill>
                  <a:schemeClr val="tx2"/>
                </a:solidFill>
              </a:defRPr>
            </a:lvl3pPr>
            <a:lvl4pPr marL="1200150" indent="-171450">
              <a:buClr>
                <a:srgbClr val="E21E25"/>
              </a:buClr>
              <a:buSzPct val="90000"/>
              <a:buFont typeface="Wingdings" charset="2"/>
              <a:buChar char="§"/>
              <a:defRPr sz="900">
                <a:solidFill>
                  <a:schemeClr val="tx2"/>
                </a:solidFill>
              </a:defRPr>
            </a:lvl4pPr>
            <a:lvl5pPr marL="1543050" indent="-171450">
              <a:buClr>
                <a:srgbClr val="E21E25"/>
              </a:buClr>
              <a:buSzPct val="90000"/>
              <a:buFont typeface="Wingdings" charset="2"/>
              <a:buChar char="§"/>
              <a:defRPr sz="900">
                <a:solidFill>
                  <a:schemeClr val="tx2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213201" y="297000"/>
            <a:ext cx="74633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165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50484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1197114" y="1802018"/>
            <a:ext cx="7479342" cy="27139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60"/>
          </p:nvPr>
        </p:nvSpPr>
        <p:spPr>
          <a:xfrm>
            <a:off x="1197114" y="1347614"/>
            <a:ext cx="7479342" cy="3600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662334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3505200" cy="514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2219325" algn="l"/>
              </a:tabLst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67946" y="843558"/>
            <a:ext cx="4618855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20000"/>
              </a:lnSpc>
              <a:buClr>
                <a:srgbClr val="E21E25"/>
              </a:buClr>
              <a:buSzPct val="90000"/>
              <a:buFont typeface="Wingdings" charset="2"/>
              <a:buChar char="§"/>
              <a:defRPr sz="10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8572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2001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1543050" indent="-1714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580112" y="4711303"/>
            <a:ext cx="1584176" cy="738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7" name="Rectangle 6"/>
          <p:cNvSpPr/>
          <p:nvPr userDrawn="1"/>
        </p:nvSpPr>
        <p:spPr>
          <a:xfrm>
            <a:off x="7164288" y="4711304"/>
            <a:ext cx="1586308" cy="73818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2" name="Rectangle 1"/>
          <p:cNvSpPr/>
          <p:nvPr userDrawn="1"/>
        </p:nvSpPr>
        <p:spPr>
          <a:xfrm>
            <a:off x="395536" y="4711303"/>
            <a:ext cx="8355060" cy="73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8" name="Rectangle 7"/>
          <p:cNvSpPr/>
          <p:nvPr userDrawn="1"/>
        </p:nvSpPr>
        <p:spPr>
          <a:xfrm>
            <a:off x="4220344" y="4825605"/>
            <a:ext cx="1512168" cy="732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9" name="Rectangle 8"/>
          <p:cNvSpPr/>
          <p:nvPr userDrawn="1"/>
        </p:nvSpPr>
        <p:spPr>
          <a:xfrm>
            <a:off x="5732512" y="4825603"/>
            <a:ext cx="1584176" cy="738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7316688" y="4825604"/>
            <a:ext cx="1586308" cy="73818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</p:spTree>
    <p:extLst>
      <p:ext uri="{BB962C8B-B14F-4D97-AF65-F5344CB8AC3E}">
        <p14:creationId xmlns:p14="http://schemas.microsoft.com/office/powerpoint/2010/main" val="13353664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214755"/>
            <a:ext cx="9144000" cy="3928745"/>
          </a:xfrm>
          <a:prstGeom prst="rect">
            <a:avLst/>
          </a:prstGeom>
        </p:spPr>
        <p:txBody>
          <a:bodyPr/>
          <a:lstStyle/>
          <a:p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3201" y="297000"/>
            <a:ext cx="74633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165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87096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35496" y="1350150"/>
            <a:ext cx="4464496" cy="3273828"/>
          </a:xfrm>
          <a:prstGeom prst="rect">
            <a:avLst/>
          </a:prstGeom>
        </p:spPr>
        <p:txBody>
          <a:bodyPr/>
          <a:lstStyle/>
          <a:p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4499992" y="1350150"/>
            <a:ext cx="4644008" cy="3273828"/>
          </a:xfrm>
          <a:prstGeom prst="rect">
            <a:avLst/>
          </a:prstGeom>
        </p:spPr>
        <p:txBody>
          <a:bodyPr/>
          <a:lstStyle/>
          <a:p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213201" y="297000"/>
            <a:ext cx="74633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165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27909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55633" y="123479"/>
            <a:ext cx="3330575" cy="2088232"/>
          </a:xfrm>
          <a:prstGeom prst="rect">
            <a:avLst/>
          </a:prstGeom>
        </p:spPr>
        <p:txBody>
          <a:bodyPr/>
          <a:lstStyle/>
          <a:p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155633" y="2355727"/>
            <a:ext cx="3330575" cy="2232248"/>
          </a:xfrm>
          <a:prstGeom prst="rect">
            <a:avLst/>
          </a:prstGeom>
        </p:spPr>
        <p:txBody>
          <a:bodyPr/>
          <a:lstStyle/>
          <a:p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3633539" y="123479"/>
            <a:ext cx="2714782" cy="4464496"/>
          </a:xfrm>
          <a:prstGeom prst="rect">
            <a:avLst/>
          </a:prstGeom>
        </p:spPr>
        <p:txBody>
          <a:bodyPr/>
          <a:lstStyle/>
          <a:p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6492337" y="123479"/>
            <a:ext cx="2538487" cy="1368152"/>
          </a:xfrm>
          <a:prstGeom prst="rect">
            <a:avLst/>
          </a:prstGeom>
        </p:spPr>
        <p:txBody>
          <a:bodyPr/>
          <a:lstStyle/>
          <a:p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6492337" y="1635648"/>
            <a:ext cx="2538487" cy="1440160"/>
          </a:xfrm>
          <a:prstGeom prst="rect">
            <a:avLst/>
          </a:prstGeom>
        </p:spPr>
        <p:txBody>
          <a:bodyPr/>
          <a:lstStyle/>
          <a:p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6492337" y="3219823"/>
            <a:ext cx="2538487" cy="1368152"/>
          </a:xfrm>
          <a:prstGeom prst="rect">
            <a:avLst/>
          </a:prstGeom>
        </p:spPr>
        <p:txBody>
          <a:bodyPr/>
          <a:lstStyle/>
          <a:p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569629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JM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2859782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8626" y="4711305"/>
            <a:ext cx="2757488" cy="738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5" name="Rectangle 4"/>
          <p:cNvSpPr/>
          <p:nvPr userDrawn="1"/>
        </p:nvSpPr>
        <p:spPr>
          <a:xfrm>
            <a:off x="3184054" y="4711304"/>
            <a:ext cx="2757488" cy="738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" name="Rectangle 5"/>
          <p:cNvSpPr/>
          <p:nvPr userDrawn="1"/>
        </p:nvSpPr>
        <p:spPr>
          <a:xfrm>
            <a:off x="5941543" y="4711304"/>
            <a:ext cx="2757488" cy="73819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4" y="141481"/>
            <a:ext cx="1096414" cy="7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835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392681" y="2300401"/>
            <a:ext cx="6243320" cy="636587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94000" y="2937600"/>
            <a:ext cx="623316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59CD6-4902-B147-8A07-49F51C0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8999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205136" y="1347614"/>
            <a:ext cx="7399312" cy="31683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06913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114" y="1347614"/>
            <a:ext cx="7399312" cy="318514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20688" y="4826858"/>
            <a:ext cx="2133600" cy="273844"/>
          </a:xfrm>
        </p:spPr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877524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14586" y="1347614"/>
            <a:ext cx="4040188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4586" y="1703165"/>
            <a:ext cx="4040188" cy="281496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47614"/>
            <a:ext cx="4041775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03165"/>
            <a:ext cx="4041775" cy="281496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727318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433136" y="1716505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3312694" y="1708484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6216315" y="1716505"/>
            <a:ext cx="2482680" cy="290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3336" y="1419622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322894" y="1419623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26515" y="1419622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 baseline="0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18955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763" y="1152843"/>
            <a:ext cx="7442200" cy="6556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159" y="1939290"/>
            <a:ext cx="7436803" cy="63119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420688" y="4826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D2AFC-71C4-4511-B128-4ECEE52D3027}" type="slidenum">
              <a:rPr kumimoji="0" lang="en-ZA" sz="800" b="0" i="0" u="none" strike="noStrike" kern="1200" cap="none" spc="0" normalizeH="0" baseline="0" noProof="0" smtClean="0">
                <a:ln>
                  <a:noFill/>
                </a:ln>
                <a:solidFill>
                  <a:srgbClr val="5C5C5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800" b="0" i="0" u="none" strike="noStrike" kern="1200" cap="none" spc="0" normalizeH="0" baseline="0" noProof="0" dirty="0">
              <a:ln>
                <a:noFill/>
              </a:ln>
              <a:solidFill>
                <a:srgbClr val="5C5C5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812360" y="4805048"/>
            <a:ext cx="9860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676670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7038" y="1851670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3039979" y="0"/>
            <a:ext cx="3072063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107868" y="0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419872" y="1851670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444208" y="1851670"/>
            <a:ext cx="2261642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18417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505200" cy="514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2959100" algn="l"/>
              </a:tabLst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67944" y="843558"/>
            <a:ext cx="4618855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95536" y="4659982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 userDrawn="1"/>
        </p:nvSpPr>
        <p:spPr>
          <a:xfrm>
            <a:off x="4067174" y="4711700"/>
            <a:ext cx="1512887" cy="714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 userDrawn="1"/>
        </p:nvSpPr>
        <p:spPr>
          <a:xfrm>
            <a:off x="5580062" y="4711700"/>
            <a:ext cx="1595437" cy="7143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 userDrawn="1"/>
        </p:nvSpPr>
        <p:spPr>
          <a:xfrm>
            <a:off x="7164387" y="4711700"/>
            <a:ext cx="1600423" cy="71438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94760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253250"/>
            <a:ext cx="4572000" cy="389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4572000" y="1253250"/>
            <a:ext cx="4572000" cy="389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451142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55631" y="123478"/>
            <a:ext cx="3330575" cy="20882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155631" y="2355726"/>
            <a:ext cx="3330575" cy="22322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3633538" y="123478"/>
            <a:ext cx="2714782" cy="4464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6492335" y="123478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6492335" y="1635646"/>
            <a:ext cx="2538487" cy="1440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6492335" y="3219822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118595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253250"/>
            <a:ext cx="9144000" cy="38902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68844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Ba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3"/>
          <p:cNvSpPr>
            <a:spLocks noGrp="1"/>
          </p:cNvSpPr>
          <p:nvPr>
            <p:ph sz="quarter" idx="13"/>
          </p:nvPr>
        </p:nvSpPr>
        <p:spPr>
          <a:xfrm>
            <a:off x="422895" y="2025030"/>
            <a:ext cx="2362200" cy="22669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9"/>
          </p:nvPr>
        </p:nvSpPr>
        <p:spPr>
          <a:xfrm>
            <a:off x="422895" y="149163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42"/>
          </p:nvPr>
        </p:nvSpPr>
        <p:spPr>
          <a:xfrm>
            <a:off x="3361928" y="2025030"/>
            <a:ext cx="2362200" cy="22669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034555"/>
            <a:ext cx="2362200" cy="22669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8"/>
          <p:cNvSpPr>
            <a:spLocks noGrp="1"/>
          </p:cNvSpPr>
          <p:nvPr>
            <p:ph sz="quarter" idx="60"/>
          </p:nvPr>
        </p:nvSpPr>
        <p:spPr>
          <a:xfrm>
            <a:off x="3361928" y="149163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38"/>
          <p:cNvSpPr>
            <a:spLocks noGrp="1"/>
          </p:cNvSpPr>
          <p:nvPr>
            <p:ph sz="quarter" idx="61"/>
          </p:nvPr>
        </p:nvSpPr>
        <p:spPr>
          <a:xfrm>
            <a:off x="6324600" y="1501155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059832" y="1841361"/>
            <a:ext cx="0" cy="17526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12160" y="1850886"/>
            <a:ext cx="0" cy="17526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474795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427038" y="1347614"/>
            <a:ext cx="8249418" cy="30963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1918820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1197114" y="1802018"/>
            <a:ext cx="7479342" cy="27139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60"/>
          </p:nvPr>
        </p:nvSpPr>
        <p:spPr>
          <a:xfrm>
            <a:off x="1197114" y="1347614"/>
            <a:ext cx="7479342" cy="3600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700253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392680" y="2210400"/>
            <a:ext cx="6243320" cy="63658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94000" y="2847600"/>
            <a:ext cx="623316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96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045859" y="938012"/>
            <a:ext cx="7594957" cy="3793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83417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CB58-766F-413B-8D6F-8EFF102E1BA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3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83417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CB58-766F-413B-8D6F-8EFF102E1BA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09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CB58-766F-413B-8D6F-8EFF102E1BA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8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P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966718" cy="1960880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5712" y="0"/>
            <a:ext cx="3148756" cy="1960880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5839" y="0"/>
            <a:ext cx="3058161" cy="1960880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3941" y="2265680"/>
            <a:ext cx="2497224" cy="21951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09259" y="2265680"/>
            <a:ext cx="2497224" cy="21951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085839" y="2265680"/>
            <a:ext cx="2497224" cy="21951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700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205136" y="1347614"/>
            <a:ext cx="7399312" cy="31683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1061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114" y="1347614"/>
            <a:ext cx="7399312" cy="318514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20688" y="4826858"/>
            <a:ext cx="2133600" cy="273844"/>
          </a:xfrm>
        </p:spPr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1325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114" y="1347614"/>
            <a:ext cx="7399312" cy="318514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20688" y="4826858"/>
            <a:ext cx="2133600" cy="273844"/>
          </a:xfrm>
        </p:spPr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812360" y="4805048"/>
            <a:ext cx="9860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845563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14586" y="1424111"/>
            <a:ext cx="4040188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4586" y="1779662"/>
            <a:ext cx="4040188" cy="281496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4111"/>
            <a:ext cx="4041775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9662"/>
            <a:ext cx="4041775" cy="281496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98794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433136" y="1747865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3312694" y="1739844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6216315" y="1747865"/>
            <a:ext cx="2482680" cy="290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3336" y="1450982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322894" y="1450983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26515" y="1450982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 baseline="0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6615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0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7038" y="1851670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3039979" y="0"/>
            <a:ext cx="3072063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107868" y="0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419872" y="1851670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444208" y="1851670"/>
            <a:ext cx="2261642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950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0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505200" cy="514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2959100" algn="l"/>
              </a:tabLst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67944" y="843558"/>
            <a:ext cx="4618855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95536" y="4659982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067174" y="4711700"/>
            <a:ext cx="1512887" cy="714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580062" y="4711700"/>
            <a:ext cx="1595437" cy="7143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164387" y="4711700"/>
            <a:ext cx="1600423" cy="71438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38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0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253250"/>
            <a:ext cx="9144000" cy="38902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51301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0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347614"/>
            <a:ext cx="4644008" cy="37958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4572000" y="1347614"/>
            <a:ext cx="4644008" cy="37958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4141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0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55631" y="123478"/>
            <a:ext cx="3330575" cy="20882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155631" y="2355726"/>
            <a:ext cx="3330575" cy="22322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3633538" y="123478"/>
            <a:ext cx="2714782" cy="4464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6492335" y="123478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6492335" y="1635646"/>
            <a:ext cx="2538487" cy="1440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6492335" y="3219822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47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205136" y="1347614"/>
            <a:ext cx="7399312" cy="31683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4253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114" y="1347614"/>
            <a:ext cx="7399312" cy="318514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20688" y="4826858"/>
            <a:ext cx="2133600" cy="273844"/>
          </a:xfrm>
        </p:spPr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1089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14586" y="1424111"/>
            <a:ext cx="4040188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4586" y="1779662"/>
            <a:ext cx="4040188" cy="281496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4111"/>
            <a:ext cx="4041775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9662"/>
            <a:ext cx="4041775" cy="281496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465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14586" y="1347614"/>
            <a:ext cx="4040188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4586" y="1703165"/>
            <a:ext cx="4040188" cy="281496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47614"/>
            <a:ext cx="4041775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03165"/>
            <a:ext cx="4041775" cy="281496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34877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433136" y="1747865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3312694" y="1739844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6216315" y="1747865"/>
            <a:ext cx="2482680" cy="290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3336" y="1450982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322894" y="1450983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26515" y="1450982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 baseline="0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8416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0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7038" y="1851670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3039979" y="0"/>
            <a:ext cx="3072063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107868" y="0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419872" y="1851670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444208" y="1851670"/>
            <a:ext cx="2261642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124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0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505200" cy="514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2959100" algn="l"/>
              </a:tabLst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67944" y="843558"/>
            <a:ext cx="4618855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95536" y="4659982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067174" y="4711700"/>
            <a:ext cx="1512887" cy="714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580062" y="4711700"/>
            <a:ext cx="1595437" cy="7143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164387" y="4711700"/>
            <a:ext cx="1600423" cy="71438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93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0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253250"/>
            <a:ext cx="9144000" cy="38902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39972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0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347614"/>
            <a:ext cx="4644008" cy="37958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4572000" y="1347614"/>
            <a:ext cx="4644008" cy="37958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6283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0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55631" y="123478"/>
            <a:ext cx="3330575" cy="20882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155631" y="2355726"/>
            <a:ext cx="3330575" cy="22322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3633538" y="123478"/>
            <a:ext cx="2714782" cy="4464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6492335" y="123478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6492335" y="1635646"/>
            <a:ext cx="2538487" cy="1440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6492335" y="3219822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79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205136" y="1347615"/>
            <a:ext cx="7399312" cy="31683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84308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114" y="1347615"/>
            <a:ext cx="7399312" cy="3185146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31" indent="-285743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142972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1600160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057348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20688" y="4826859"/>
            <a:ext cx="2133600" cy="273844"/>
          </a:xfrm>
        </p:spPr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96394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14587" y="1424111"/>
            <a:ext cx="4040188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4587" y="1779662"/>
            <a:ext cx="4040188" cy="281496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31" indent="-285743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2972" indent="-228594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160" indent="-228594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348" indent="-228594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24111"/>
            <a:ext cx="4041775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4041775" cy="281496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31" indent="-285743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2972" indent="-228594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160" indent="-228594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348" indent="-228594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92379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433136" y="1747866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3312694" y="1739845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6216315" y="1747865"/>
            <a:ext cx="2482680" cy="290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3336" y="1450983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322894" y="1450983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26515" y="1450983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 baseline="0">
                <a:solidFill>
                  <a:srgbClr val="575756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197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433136" y="1716505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3312694" y="1708484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6216315" y="1716505"/>
            <a:ext cx="2482680" cy="290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3336" y="1419622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322894" y="1419623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26515" y="1419622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 baseline="0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1189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0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1" y="1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7039" y="1851671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1" indent="-285743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2972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160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348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3039980" y="1"/>
            <a:ext cx="3072063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107869" y="1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419872" y="1851671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1" indent="-285743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2972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160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348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444208" y="1851671"/>
            <a:ext cx="2261642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1" indent="-285743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2972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160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348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772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0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3505200" cy="514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2959026" algn="l"/>
              </a:tabLst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67945" y="843558"/>
            <a:ext cx="4618855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892" indent="-342892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1" indent="-285743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2972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160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348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95537" y="4659983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067175" y="4711701"/>
            <a:ext cx="1512887" cy="714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580063" y="4711701"/>
            <a:ext cx="1595437" cy="7143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164388" y="4711701"/>
            <a:ext cx="1600423" cy="71438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06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0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253251"/>
            <a:ext cx="9144000" cy="38902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0872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0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" y="1347615"/>
            <a:ext cx="4644008" cy="37958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4572001" y="1347615"/>
            <a:ext cx="4644008" cy="37958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9434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0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55632" y="123479"/>
            <a:ext cx="3330575" cy="20882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155632" y="2355727"/>
            <a:ext cx="3330575" cy="22322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3633539" y="123479"/>
            <a:ext cx="2714782" cy="4464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6492336" y="123478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6492336" y="1635647"/>
            <a:ext cx="2538487" cy="1440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6492336" y="3219822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44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147762" y="270352"/>
            <a:ext cx="7493054" cy="547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939800" y="1114159"/>
            <a:ext cx="7701015" cy="2824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688" y="482685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8AB27F-FE82-43F8-8A02-9B21948B93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11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763" y="1159511"/>
            <a:ext cx="7493054" cy="661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763" y="1820708"/>
            <a:ext cx="7493053" cy="2700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F87C6-8F4B-C14F-952F-C5F8DB9F2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417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205136" y="1347615"/>
            <a:ext cx="7399312" cy="31683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6917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114" y="1347615"/>
            <a:ext cx="7399312" cy="3185146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31" indent="-285743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142972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1600160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057348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20688" y="4826859"/>
            <a:ext cx="2133600" cy="273844"/>
          </a:xfrm>
        </p:spPr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6759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14587" y="1424111"/>
            <a:ext cx="4040188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4587" y="1779662"/>
            <a:ext cx="4040188" cy="281496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31" indent="-285743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2972" indent="-228594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160" indent="-228594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348" indent="-228594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24111"/>
            <a:ext cx="4041775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4041775" cy="281496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31" indent="-285743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2972" indent="-228594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160" indent="-228594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348" indent="-228594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469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7038" y="1851670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3039979" y="0"/>
            <a:ext cx="3072063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107868" y="0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419872" y="1851670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444208" y="1851670"/>
            <a:ext cx="2261642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1736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433136" y="1747866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3312694" y="1739845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6216315" y="1747865"/>
            <a:ext cx="2482680" cy="290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3336" y="1450983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322894" y="1450983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26515" y="1450983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 baseline="0">
                <a:solidFill>
                  <a:srgbClr val="575756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764187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0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1" y="1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7039" y="1851671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1" indent="-285743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2972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160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348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3039980" y="1"/>
            <a:ext cx="3072063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107869" y="1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419872" y="1851671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1" indent="-285743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2972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160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348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444208" y="1851671"/>
            <a:ext cx="2261642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1" indent="-285743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2972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160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348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1932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0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3505200" cy="514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2959026" algn="l"/>
              </a:tabLst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67945" y="843558"/>
            <a:ext cx="4618855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892" indent="-342892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1" indent="-285743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2972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160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348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95537" y="4659983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067175" y="4711701"/>
            <a:ext cx="1512887" cy="714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580063" y="4711701"/>
            <a:ext cx="1595437" cy="7143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164388" y="4711701"/>
            <a:ext cx="1600423" cy="71438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047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0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253251"/>
            <a:ext cx="9144000" cy="38902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0096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0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" y="1347615"/>
            <a:ext cx="4644008" cy="37958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4572001" y="1347615"/>
            <a:ext cx="4644008" cy="37958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87257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0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55632" y="123479"/>
            <a:ext cx="3330575" cy="20882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155632" y="2355727"/>
            <a:ext cx="3330575" cy="22322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3633539" y="123479"/>
            <a:ext cx="2714782" cy="4464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6492336" y="123478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6492336" y="1635647"/>
            <a:ext cx="2538487" cy="1440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6492336" y="3219822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971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763" y="1152843"/>
            <a:ext cx="7442200" cy="6556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159" y="1939290"/>
            <a:ext cx="7436803" cy="63119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F87C6-8F4B-C14F-952F-C5F8DB9F2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11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763" y="1159511"/>
            <a:ext cx="7493054" cy="661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763" y="1820708"/>
            <a:ext cx="7493053" cy="27004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F87C6-8F4B-C14F-952F-C5F8DB9F2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465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P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966718" cy="19608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5712" y="0"/>
            <a:ext cx="3148756" cy="19608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5839" y="0"/>
            <a:ext cx="3058161" cy="19608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3941" y="2265680"/>
            <a:ext cx="2497224" cy="219519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09259" y="2265680"/>
            <a:ext cx="2497224" cy="219519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085839" y="2265680"/>
            <a:ext cx="2497224" cy="219519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1F87C6-8F4B-C14F-952F-C5F8DB9F2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078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473450" y="1788160"/>
            <a:ext cx="521335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73450" y="771525"/>
            <a:ext cx="521335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190875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7C6-8F4B-C14F-952F-C5F8DB9F2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7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505200" cy="514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2959100" algn="l"/>
              </a:tabLst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67944" y="1107926"/>
            <a:ext cx="4618855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95536" y="4659982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 userDrawn="1"/>
        </p:nvSpPr>
        <p:spPr>
          <a:xfrm>
            <a:off x="4067174" y="4711700"/>
            <a:ext cx="1512887" cy="714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 userDrawn="1"/>
        </p:nvSpPr>
        <p:spPr>
          <a:xfrm>
            <a:off x="5580062" y="4711700"/>
            <a:ext cx="1595437" cy="7143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 userDrawn="1"/>
        </p:nvSpPr>
        <p:spPr>
          <a:xfrm>
            <a:off x="7164387" y="4711700"/>
            <a:ext cx="1600423" cy="71438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2978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763" y="1152843"/>
            <a:ext cx="7442200" cy="6556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159" y="1939290"/>
            <a:ext cx="7436803" cy="63119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812360" y="4805048"/>
            <a:ext cx="9860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dirty="0">
                <a:solidFill>
                  <a:srgbClr val="5C5C5C">
                    <a:tint val="75000"/>
                  </a:srgbClr>
                </a:solidFill>
              </a:rPr>
              <a:t>CONFIDENTIAL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20688" y="4826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45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763" y="1159511"/>
            <a:ext cx="7493054" cy="661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763" y="1820708"/>
            <a:ext cx="7493053" cy="27004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F87C6-8F4B-C14F-952F-C5F8DB9F2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604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P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966718" cy="19608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5712" y="0"/>
            <a:ext cx="3148756" cy="19608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5839" y="0"/>
            <a:ext cx="3058161" cy="19608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3941" y="2265680"/>
            <a:ext cx="2497224" cy="219519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09259" y="2265680"/>
            <a:ext cx="2497224" cy="219519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085839" y="2265680"/>
            <a:ext cx="2497224" cy="219519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1F87C6-8F4B-C14F-952F-C5F8DB9F2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031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473450" y="1788160"/>
            <a:ext cx="521335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73450" y="771525"/>
            <a:ext cx="521335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190875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7C6-8F4B-C14F-952F-C5F8DB9F2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847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205136" y="1347614"/>
            <a:ext cx="7399312" cy="31683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068081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114" y="1347614"/>
            <a:ext cx="7399312" cy="318514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20688" y="4826858"/>
            <a:ext cx="2133600" cy="273844"/>
          </a:xfrm>
        </p:spPr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646518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14586" y="1347614"/>
            <a:ext cx="4040188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4586" y="1703165"/>
            <a:ext cx="4040188" cy="281496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47614"/>
            <a:ext cx="4041775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03165"/>
            <a:ext cx="4041775" cy="281496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866389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433136" y="1716505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3312694" y="1708484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6216315" y="1716505"/>
            <a:ext cx="2482680" cy="290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3336" y="1419622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322894" y="1419623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26515" y="1419622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 baseline="0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614429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7038" y="1851670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3039979" y="0"/>
            <a:ext cx="3072063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107868" y="0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419872" y="1851670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444208" y="1851670"/>
            <a:ext cx="2261642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6235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505200" cy="514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2959100" algn="l"/>
              </a:tabLst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67944" y="1107926"/>
            <a:ext cx="4618855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95536" y="4659982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067174" y="4711700"/>
            <a:ext cx="1512887" cy="714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580062" y="4711700"/>
            <a:ext cx="1595437" cy="7143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164387" y="4711700"/>
            <a:ext cx="1600423" cy="71438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0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253250"/>
            <a:ext cx="4572000" cy="389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4572000" y="1253250"/>
            <a:ext cx="4572000" cy="389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412958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253250"/>
            <a:ext cx="4572000" cy="389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4572000" y="1253250"/>
            <a:ext cx="4572000" cy="389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9582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55631" y="123478"/>
            <a:ext cx="3330575" cy="20882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155631" y="2355726"/>
            <a:ext cx="3330575" cy="22322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3633538" y="123478"/>
            <a:ext cx="2714782" cy="4464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6492335" y="123478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6492335" y="1635646"/>
            <a:ext cx="2538487" cy="1440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6492335" y="3219822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80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253250"/>
            <a:ext cx="9144000" cy="38902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73382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Ba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3"/>
          <p:cNvSpPr>
            <a:spLocks noGrp="1"/>
          </p:cNvSpPr>
          <p:nvPr>
            <p:ph sz="quarter" idx="13"/>
          </p:nvPr>
        </p:nvSpPr>
        <p:spPr>
          <a:xfrm>
            <a:off x="422895" y="2025030"/>
            <a:ext cx="2362200" cy="22669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9"/>
          </p:nvPr>
        </p:nvSpPr>
        <p:spPr>
          <a:xfrm>
            <a:off x="422895" y="149163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42"/>
          </p:nvPr>
        </p:nvSpPr>
        <p:spPr>
          <a:xfrm>
            <a:off x="3361928" y="2025030"/>
            <a:ext cx="2362200" cy="22669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034555"/>
            <a:ext cx="2362200" cy="22669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8"/>
          <p:cNvSpPr>
            <a:spLocks noGrp="1"/>
          </p:cNvSpPr>
          <p:nvPr>
            <p:ph sz="quarter" idx="60"/>
          </p:nvPr>
        </p:nvSpPr>
        <p:spPr>
          <a:xfrm>
            <a:off x="3361928" y="149163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38"/>
          <p:cNvSpPr>
            <a:spLocks noGrp="1"/>
          </p:cNvSpPr>
          <p:nvPr>
            <p:ph sz="quarter" idx="61"/>
          </p:nvPr>
        </p:nvSpPr>
        <p:spPr>
          <a:xfrm>
            <a:off x="6324600" y="1501155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059832" y="1841361"/>
            <a:ext cx="0" cy="17526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12160" y="1850886"/>
            <a:ext cx="0" cy="17526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161395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427038" y="1347614"/>
            <a:ext cx="8249418" cy="30963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701316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1197114" y="1802018"/>
            <a:ext cx="7479342" cy="27139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60"/>
          </p:nvPr>
        </p:nvSpPr>
        <p:spPr>
          <a:xfrm>
            <a:off x="1197114" y="1347614"/>
            <a:ext cx="7479342" cy="3600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488590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F87C6-8F4B-C14F-952F-C5F8DB9F2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380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205136" y="1347614"/>
            <a:ext cx="7399312" cy="31683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564341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114" y="1347614"/>
            <a:ext cx="7399312" cy="318514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20688" y="4826858"/>
            <a:ext cx="2133600" cy="273844"/>
          </a:xfrm>
        </p:spPr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691043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14586" y="1424111"/>
            <a:ext cx="4040188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4586" y="1779662"/>
            <a:ext cx="4040188" cy="281496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4111"/>
            <a:ext cx="4041775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9662"/>
            <a:ext cx="4041775" cy="281496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977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55631" y="123478"/>
            <a:ext cx="3330575" cy="20882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155631" y="2355726"/>
            <a:ext cx="3330575" cy="22322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3633538" y="123478"/>
            <a:ext cx="2714782" cy="4464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6492335" y="123478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6492335" y="1635646"/>
            <a:ext cx="2538487" cy="1440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6492335" y="3219822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773592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433136" y="1747865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3312694" y="1739844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6216315" y="1747865"/>
            <a:ext cx="2482680" cy="290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3336" y="1450982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322894" y="1450983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26515" y="1450982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 baseline="0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35625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0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7038" y="1851670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3039979" y="0"/>
            <a:ext cx="3072063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107868" y="0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419872" y="1851670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444208" y="1851670"/>
            <a:ext cx="2261642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84767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0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505200" cy="514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2959100" algn="l"/>
              </a:tabLst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67944" y="843558"/>
            <a:ext cx="4618855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95536" y="4659982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067174" y="4711700"/>
            <a:ext cx="1512887" cy="714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580062" y="4711700"/>
            <a:ext cx="1595437" cy="7143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164387" y="4711700"/>
            <a:ext cx="1600423" cy="71438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634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0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253250"/>
            <a:ext cx="9144000" cy="38902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0677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0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347614"/>
            <a:ext cx="4644008" cy="37958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4572000" y="1347614"/>
            <a:ext cx="4644008" cy="37958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66688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0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55631" y="123478"/>
            <a:ext cx="3330575" cy="20882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155631" y="2355726"/>
            <a:ext cx="3330575" cy="22322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3633538" y="123478"/>
            <a:ext cx="2714782" cy="4464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6492335" y="123478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6492335" y="1635646"/>
            <a:ext cx="2538487" cy="1440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6492335" y="3219822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947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205136" y="1347614"/>
            <a:ext cx="7399312" cy="31683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6687254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38355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114" y="1347614"/>
            <a:ext cx="7399312" cy="318514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20688" y="4826858"/>
            <a:ext cx="2133600" cy="273844"/>
          </a:xfrm>
        </p:spPr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89838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14586" y="1347614"/>
            <a:ext cx="4040188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4586" y="1703165"/>
            <a:ext cx="4040188" cy="281496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47614"/>
            <a:ext cx="4041775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03165"/>
            <a:ext cx="4041775" cy="281496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39157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433136" y="1716505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3312694" y="1708484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6216315" y="1716505"/>
            <a:ext cx="2482680" cy="290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3336" y="1419622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322894" y="1419623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26515" y="1419622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 baseline="0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762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253250"/>
            <a:ext cx="9144000" cy="38902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13460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7038" y="1851670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3039979" y="0"/>
            <a:ext cx="3072063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107868" y="0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419872" y="1851670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444208" y="1851670"/>
            <a:ext cx="2261642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889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505200" cy="514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2959100" algn="l"/>
              </a:tabLst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67944" y="1107926"/>
            <a:ext cx="4618855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95536" y="4659982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067174" y="4711700"/>
            <a:ext cx="1512887" cy="714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580062" y="4711700"/>
            <a:ext cx="1595437" cy="7143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164387" y="4711700"/>
            <a:ext cx="1600423" cy="71438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879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253250"/>
            <a:ext cx="4572000" cy="389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4572000" y="1253250"/>
            <a:ext cx="4572000" cy="389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42785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55631" y="123478"/>
            <a:ext cx="3330575" cy="20882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155631" y="2355726"/>
            <a:ext cx="3330575" cy="22322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3633538" y="123478"/>
            <a:ext cx="2714782" cy="4464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6492335" y="123478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6492335" y="1635646"/>
            <a:ext cx="2538487" cy="1440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6492335" y="3219822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760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253250"/>
            <a:ext cx="9144000" cy="38902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61128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Ba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3"/>
          <p:cNvSpPr>
            <a:spLocks noGrp="1"/>
          </p:cNvSpPr>
          <p:nvPr>
            <p:ph sz="quarter" idx="13"/>
          </p:nvPr>
        </p:nvSpPr>
        <p:spPr>
          <a:xfrm>
            <a:off x="422895" y="2025030"/>
            <a:ext cx="2362200" cy="22669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9"/>
          </p:nvPr>
        </p:nvSpPr>
        <p:spPr>
          <a:xfrm>
            <a:off x="422895" y="149163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42"/>
          </p:nvPr>
        </p:nvSpPr>
        <p:spPr>
          <a:xfrm>
            <a:off x="3361928" y="2025030"/>
            <a:ext cx="2362200" cy="22669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034555"/>
            <a:ext cx="2362200" cy="22669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8"/>
          <p:cNvSpPr>
            <a:spLocks noGrp="1"/>
          </p:cNvSpPr>
          <p:nvPr>
            <p:ph sz="quarter" idx="60"/>
          </p:nvPr>
        </p:nvSpPr>
        <p:spPr>
          <a:xfrm>
            <a:off x="3361928" y="149163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38"/>
          <p:cNvSpPr>
            <a:spLocks noGrp="1"/>
          </p:cNvSpPr>
          <p:nvPr>
            <p:ph sz="quarter" idx="61"/>
          </p:nvPr>
        </p:nvSpPr>
        <p:spPr>
          <a:xfrm>
            <a:off x="6324600" y="1501155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059832" y="1841361"/>
            <a:ext cx="0" cy="17526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12160" y="1850886"/>
            <a:ext cx="0" cy="17526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796426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427038" y="1347614"/>
            <a:ext cx="8249418" cy="30963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94259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1197114" y="1802018"/>
            <a:ext cx="7479342" cy="27139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60"/>
          </p:nvPr>
        </p:nvSpPr>
        <p:spPr>
          <a:xfrm>
            <a:off x="1197114" y="1347614"/>
            <a:ext cx="7479342" cy="3600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7924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392680" y="2210400"/>
            <a:ext cx="6243320" cy="63658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94000" y="2847600"/>
            <a:ext cx="623316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261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20688" y="1437624"/>
            <a:ext cx="8338483" cy="31323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788" b="0" i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93F3BA-2424-4C34-8B7C-205B3BB30EE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0688" y="843559"/>
            <a:ext cx="8338483" cy="4212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100">
                <a:solidFill>
                  <a:srgbClr val="57575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3100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4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81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theme" Target="../theme/theme13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25.xml"/><Relationship Id="rId30" Type="http://schemas.openxmlformats.org/officeDocument/2006/relationships/image" Target="../media/image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15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6.xml"/><Relationship Id="rId9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.emf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.emf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688" y="4826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28625" y="4711700"/>
            <a:ext cx="8272464" cy="71438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3518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3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807" r:id="rId2"/>
    <p:sldLayoutId id="2147483711" r:id="rId3"/>
    <p:sldLayoutId id="2147483707" r:id="rId4"/>
    <p:sldLayoutId id="2147483710" r:id="rId5"/>
    <p:sldLayoutId id="2147483805" r:id="rId6"/>
    <p:sldLayoutId id="2147483714" r:id="rId7"/>
    <p:sldLayoutId id="2147483716" r:id="rId8"/>
    <p:sldLayoutId id="2147483713" r:id="rId9"/>
    <p:sldLayoutId id="2147483708" r:id="rId10"/>
    <p:sldLayoutId id="2147483715" r:id="rId11"/>
    <p:sldLayoutId id="2147483717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800" y="1128907"/>
            <a:ext cx="7953477" cy="2824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5083" y="490483"/>
            <a:ext cx="474717" cy="474717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47761" y="417831"/>
            <a:ext cx="7745515" cy="547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4820" y="4643120"/>
            <a:ext cx="8214360" cy="444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31F87C6-8F4B-C14F-952F-C5F8DB9F2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4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E000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E0004"/>
        </a:buClr>
        <a:buSzPct val="50000"/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688" y="4826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28625" y="4711700"/>
            <a:ext cx="8272464" cy="71438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411164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688" y="4826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28625" y="4711700"/>
            <a:ext cx="8272464" cy="71438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411164"/>
            <a:ext cx="431800" cy="431800"/>
          </a:xfrm>
          <a:prstGeom prst="rect">
            <a:avLst/>
          </a:prstGeom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7812360" y="4805048"/>
            <a:ext cx="9860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dirty="0">
                <a:solidFill>
                  <a:srgbClr val="5C5C5C">
                    <a:tint val="75000"/>
                  </a:srgb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7002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688" y="484000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93F3BA-2424-4C34-8B7C-205B3BB30EE9}" type="slidenum">
              <a:rPr lang="en-GB" smtClean="0"/>
              <a:t>‹#›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428626" y="4765500"/>
            <a:ext cx="8270405" cy="73820"/>
            <a:chOff x="428625" y="6281737"/>
            <a:chExt cx="8270405" cy="98426"/>
          </a:xfrm>
        </p:grpSpPr>
        <p:sp>
          <p:nvSpPr>
            <p:cNvPr id="4" name="Rectangle 3"/>
            <p:cNvSpPr/>
            <p:nvPr userDrawn="1"/>
          </p:nvSpPr>
          <p:spPr>
            <a:xfrm>
              <a:off x="428625" y="6281738"/>
              <a:ext cx="2757488" cy="9842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3184054" y="6281737"/>
              <a:ext cx="2757488" cy="984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5941542" y="6281737"/>
              <a:ext cx="2757488" cy="98425"/>
            </a:xfrm>
            <a:prstGeom prst="rect">
              <a:avLst/>
            </a:prstGeom>
            <a:solidFill>
              <a:srgbClr val="92AB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6" y="0"/>
            <a:ext cx="1700213" cy="871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0988" y="0"/>
            <a:ext cx="1028700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9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  <p:sldLayoutId id="2147483969" r:id="rId18"/>
    <p:sldLayoutId id="2147483970" r:id="rId19"/>
    <p:sldLayoutId id="2147483971" r:id="rId20"/>
    <p:sldLayoutId id="2147483972" r:id="rId21"/>
    <p:sldLayoutId id="2147483973" r:id="rId22"/>
    <p:sldLayoutId id="2147483974" r:id="rId23"/>
    <p:sldLayoutId id="2147483975" r:id="rId24"/>
    <p:sldLayoutId id="2147483976" r:id="rId25"/>
    <p:sldLayoutId id="2147483977" r:id="rId26"/>
    <p:sldLayoutId id="2147483978" r:id="rId27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1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5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5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688" y="4826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28625" y="4711700"/>
            <a:ext cx="8272464" cy="71438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411164"/>
            <a:ext cx="431800" cy="4318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614864" y="48276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ZA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4658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think-cell Slide" r:id="rId9" imgW="470" imgH="469" progId="TCLayout.ActiveDocument.1">
                  <p:embed/>
                </p:oleObj>
              </mc:Choice>
              <mc:Fallback>
                <p:oleObj name="think-cell Slide" r:id="rId9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859" y="1919235"/>
            <a:ext cx="7594957" cy="281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06983" y="341065"/>
            <a:ext cx="474717" cy="474717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45859" y="286047"/>
            <a:ext cx="7594958" cy="547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64820" y="4850645"/>
            <a:ext cx="8214360" cy="444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268CB58-766F-413B-8D6F-8EFF102E1BA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2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688" y="4826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28625" y="4711700"/>
            <a:ext cx="8272464" cy="71438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411164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5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688" y="4826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20688" y="4755420"/>
            <a:ext cx="8272464" cy="71438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411164"/>
            <a:ext cx="431800" cy="431800"/>
          </a:xfrm>
          <a:prstGeom prst="rect">
            <a:avLst/>
          </a:prstGeom>
        </p:spPr>
      </p:pic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7812360" y="4805048"/>
            <a:ext cx="9860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dirty="0">
                <a:solidFill>
                  <a:srgbClr val="5C5C5C">
                    <a:tint val="75000"/>
                  </a:srgb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86952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688" y="482685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28625" y="4711701"/>
            <a:ext cx="8272464" cy="71438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0" y="467790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6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934" r:id="rId10"/>
    <p:sldLayoutId id="2147483935" r:id="rId11"/>
  </p:sldLayoutIdLst>
  <p:hf hdr="0" ftr="0" dt="0"/>
  <p:txStyles>
    <p:titleStyle>
      <a:lvl1pPr algn="l" defTabSz="914378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688" y="482685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28625" y="4711701"/>
            <a:ext cx="8272464" cy="71438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411165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4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</p:sldLayoutIdLst>
  <p:hf hdr="0" ftr="0" dt="0"/>
  <p:txStyles>
    <p:titleStyle>
      <a:lvl1pPr algn="l" defTabSz="914378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7763" y="1696720"/>
            <a:ext cx="7493053" cy="2824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83" y="490483"/>
            <a:ext cx="474717" cy="474717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47763" y="1149351"/>
            <a:ext cx="7493054" cy="547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" y="4643120"/>
            <a:ext cx="8214360" cy="444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31F87C6-8F4B-C14F-952F-C5F8DB9F2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6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7763" y="1696720"/>
            <a:ext cx="7493053" cy="2824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83" y="490483"/>
            <a:ext cx="474717" cy="474717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47763" y="1149351"/>
            <a:ext cx="7493054" cy="547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" y="4643120"/>
            <a:ext cx="8214360" cy="444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31F87C6-8F4B-C14F-952F-C5F8DB9F2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7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688" y="4826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28625" y="4711700"/>
            <a:ext cx="8272464" cy="71438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3518"/>
            <a:ext cx="431800" cy="431800"/>
          </a:xfrm>
          <a:prstGeom prst="rect">
            <a:avLst/>
          </a:prstGeom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7812360" y="4805048"/>
            <a:ext cx="9860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dirty="0">
                <a:solidFill>
                  <a:srgbClr val="5C5C5C">
                    <a:tint val="75000"/>
                  </a:srgb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4791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frican-couple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>
            <a:fillRect/>
          </a:stretch>
        </p:blipFill>
        <p:spPr/>
      </p:pic>
      <p:grpSp>
        <p:nvGrpSpPr>
          <p:cNvPr id="6" name="Group 5"/>
          <p:cNvGrpSpPr/>
          <p:nvPr/>
        </p:nvGrpSpPr>
        <p:grpSpPr>
          <a:xfrm>
            <a:off x="428625" y="490483"/>
            <a:ext cx="8272464" cy="4292655"/>
            <a:chOff x="428625" y="490483"/>
            <a:chExt cx="8272464" cy="42926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401" y="490483"/>
              <a:ext cx="904240" cy="90424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28625" y="4711700"/>
              <a:ext cx="8272464" cy="71438"/>
              <a:chOff x="428625" y="4711700"/>
              <a:chExt cx="8272464" cy="7143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28625" y="4711700"/>
                <a:ext cx="2757488" cy="7143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86113" y="4711700"/>
                <a:ext cx="2757488" cy="71438"/>
              </a:xfrm>
              <a:prstGeom prst="rect">
                <a:avLst/>
              </a:prstGeom>
              <a:solidFill>
                <a:srgbClr val="E306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943601" y="4711700"/>
                <a:ext cx="2757488" cy="71438"/>
              </a:xfrm>
              <a:prstGeom prst="rect">
                <a:avLst/>
              </a:prstGeom>
              <a:solidFill>
                <a:srgbClr val="94BF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Title 2"/>
          <p:cNvSpPr>
            <a:spLocks noGrp="1"/>
          </p:cNvSpPr>
          <p:nvPr>
            <p:ph type="ctrTitle"/>
          </p:nvPr>
        </p:nvSpPr>
        <p:spPr>
          <a:xfrm>
            <a:off x="2051720" y="2031923"/>
            <a:ext cx="6234480" cy="999591"/>
          </a:xfrm>
        </p:spPr>
        <p:txBody>
          <a:bodyPr/>
          <a:lstStyle/>
          <a:p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Modernising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Regulatory Frameworks</a:t>
            </a:r>
          </a:p>
        </p:txBody>
      </p:sp>
      <p:sp>
        <p:nvSpPr>
          <p:cNvPr id="15" name="Subtitle 3"/>
          <p:cNvSpPr>
            <a:spLocks noGrp="1"/>
          </p:cNvSpPr>
          <p:nvPr>
            <p:ph type="subTitle" idx="1"/>
          </p:nvPr>
        </p:nvSpPr>
        <p:spPr>
          <a:xfrm>
            <a:off x="2083345" y="3192235"/>
            <a:ext cx="6233160" cy="679372"/>
          </a:xfrm>
        </p:spPr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Veena Rawat, Senior Policy Advisor, GSMA</a:t>
            </a:r>
          </a:p>
        </p:txBody>
      </p:sp>
    </p:spTree>
    <p:extLst>
      <p:ext uri="{BB962C8B-B14F-4D97-AF65-F5344CB8AC3E}">
        <p14:creationId xmlns:p14="http://schemas.microsoft.com/office/powerpoint/2010/main" val="352097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9316" y="346348"/>
            <a:ext cx="8289188" cy="569218"/>
          </a:xfrm>
        </p:spPr>
        <p:txBody>
          <a:bodyPr>
            <a:noAutofit/>
          </a:bodyPr>
          <a:lstStyle/>
          <a:p>
            <a:r>
              <a:rPr lang="en-GB" sz="2800" dirty="0"/>
              <a:t>Mobile Is at the Heart of the Digital Experience</a:t>
            </a:r>
          </a:p>
        </p:txBody>
      </p:sp>
      <p:pic>
        <p:nvPicPr>
          <p:cNvPr id="9218" name="Picture 2" descr="https://uc166ac959fd908a631562752292.previews.dropboxusercontent.com/p/thumb/AAd0JtwWXtsbPE7wH-xOoZAkmE-qR35sXDnJW4sa9OqkObb3hGgA9u89CnUYbMqITb95bToUs1IFS2V6HSzp-tZqJm_OSCmLzI0U6xPFK4vptnuxieGDnPg_ELdzKbsRDEvehQJvTHatB67_Yw9cbv7vmJ1vbW_A_0gvYCY0oz7Pkf4woi7YNyWXa7c8VLLNWUEXeP3T5AzJTAinjbafxt6B0RYeSdWBrhXJclMmBva7Of3rJvMdodnJSBhVQT27QFkpXJkWMnKZfHidLhrn87OvNTvVBJXjjt8ITiqj-HGfJYPMlVjS17787JTZAL3xIss7ISf3yNxoljMBcpr5qw-kHhXmCPCTZNFMGlov33kHIQ/p.jpeg?fv_content=true&amp;size_mode=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" y="1392980"/>
            <a:ext cx="3423381" cy="22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c5d9f00605b4577fabdcb564273.previews.dropboxusercontent.com/p/thumb/AAdgQEMdfspmGJDMOGf6XsqWDlixM8bD-DD4b1cHkXSJVzvpg0Y5jDCN7fo9JUWsClsvM5cvX5Bh6mt4lDG8XlH0kQf91lHqB9IOTgA01KwwYO4GzDlsA1VjfJHyrytFNk463AJuCcqdRIdVB-Z0CqsVwoNS9kCnDYAL1fqE6X1IPBAxKjIFC0-Be2yovRlna1rHt7weUP7bNi7Y9MXn7-b4Li3AusGRWxWsEJR8xkJcaOBW0DijUd6_UEViXkydQ2v0SIgl80mmHMifAVNbCYjmTQfCXaM-VmoLiJ5j4xoWCciLwTc9AAu2vOqLGz3I8mS-4OWFvjaXVV4JPxbkRSWp1WvlT_jNjcjdgUGmEDSv7TM2_NiJs3p5voI0mw9m0LhoOPER5NxWl4hBEWQCU7wU7BJwADv1OPHajoAkM42EkA/p.jpeg?fv_content=true&amp;size_mode=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2329" y="1394227"/>
            <a:ext cx="3421671" cy="228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uccc8e6507a682de99f48cfca1d8.previews.dropboxusercontent.com/p/thumb/AAfV_uUsdLohhAEtw5uFSdRAcJjoXB4CTb1TxGkknACUdiyvy72sLhdWmEdAfiuplb_O2oxyxKJQgCMyXck0W0H2WLgrJ5aJZMnIV0l4qyHWhsMAnj6XdBGQSGx_TSfWaUwA3y7xeG99vvcoBkn7CVqQKrREZDJwxn_4NOiiuovYBzl9LYnZY58Rl8M78M88l28UJFZBHEDrT0o4qeGEsWPLAENnHfGOS63qZFfF2ffdIHaptZcmoPpSuKRIAGyVlHFyx9NCzIyXmOF54gJP0rL4XvWDMIIR-O_bDxlJ71IAeUrbGt7zB5z44r587HXey-6q42YfLB0rS3RPYpnTM-Mqx3TZKiY96UQK5OVCj6pRaA/p.jpeg?fv_content=true&amp;size_mode=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7844" y="1383618"/>
            <a:ext cx="2707053" cy="229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 rot="19063990">
            <a:off x="217396" y="3315445"/>
            <a:ext cx="1275941" cy="1275941"/>
          </a:xfrm>
          <a:custGeom>
            <a:avLst/>
            <a:gdLst>
              <a:gd name="connsiteX0" fmla="*/ 0 w 1162992"/>
              <a:gd name="connsiteY0" fmla="*/ 581496 h 1162992"/>
              <a:gd name="connsiteX1" fmla="*/ 581496 w 1162992"/>
              <a:gd name="connsiteY1" fmla="*/ 0 h 1162992"/>
              <a:gd name="connsiteX2" fmla="*/ 1162992 w 1162992"/>
              <a:gd name="connsiteY2" fmla="*/ 581496 h 1162992"/>
              <a:gd name="connsiteX3" fmla="*/ 581496 w 1162992"/>
              <a:gd name="connsiteY3" fmla="*/ 1162992 h 1162992"/>
              <a:gd name="connsiteX4" fmla="*/ 0 w 1162992"/>
              <a:gd name="connsiteY4" fmla="*/ 581496 h 11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992" h="1162992">
                <a:moveTo>
                  <a:pt x="0" y="581496"/>
                </a:moveTo>
                <a:cubicBezTo>
                  <a:pt x="0" y="260345"/>
                  <a:pt x="260345" y="0"/>
                  <a:pt x="581496" y="0"/>
                </a:cubicBezTo>
                <a:cubicBezTo>
                  <a:pt x="902647" y="0"/>
                  <a:pt x="1162992" y="260345"/>
                  <a:pt x="1162992" y="581496"/>
                </a:cubicBezTo>
                <a:cubicBezTo>
                  <a:pt x="1162992" y="902647"/>
                  <a:pt x="902647" y="1162992"/>
                  <a:pt x="581496" y="1162992"/>
                </a:cubicBezTo>
                <a:cubicBezTo>
                  <a:pt x="260345" y="1162992"/>
                  <a:pt x="0" y="902647"/>
                  <a:pt x="0" y="581496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27737" tIns="136310" rIns="127737" bIns="136310" numCol="1" spcCol="1270" anchor="ctr" anchorCtr="0">
            <a:noAutofit/>
          </a:bodyPr>
          <a:lstStyle/>
          <a:p>
            <a:pPr algn="ctr" defTabSz="3000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rgbClr val="FFFFFF"/>
                </a:solidFill>
                <a:latin typeface="Arial"/>
              </a:rPr>
              <a:t>Messaging</a:t>
            </a:r>
          </a:p>
        </p:txBody>
      </p:sp>
      <p:sp>
        <p:nvSpPr>
          <p:cNvPr id="9" name="Freeform 8"/>
          <p:cNvSpPr/>
          <p:nvPr/>
        </p:nvSpPr>
        <p:spPr>
          <a:xfrm rot="19063990">
            <a:off x="1146532" y="3315445"/>
            <a:ext cx="1275941" cy="1275941"/>
          </a:xfrm>
          <a:custGeom>
            <a:avLst/>
            <a:gdLst>
              <a:gd name="connsiteX0" fmla="*/ 0 w 1162992"/>
              <a:gd name="connsiteY0" fmla="*/ 581496 h 1162992"/>
              <a:gd name="connsiteX1" fmla="*/ 581496 w 1162992"/>
              <a:gd name="connsiteY1" fmla="*/ 0 h 1162992"/>
              <a:gd name="connsiteX2" fmla="*/ 1162992 w 1162992"/>
              <a:gd name="connsiteY2" fmla="*/ 581496 h 1162992"/>
              <a:gd name="connsiteX3" fmla="*/ 581496 w 1162992"/>
              <a:gd name="connsiteY3" fmla="*/ 1162992 h 1162992"/>
              <a:gd name="connsiteX4" fmla="*/ 0 w 1162992"/>
              <a:gd name="connsiteY4" fmla="*/ 581496 h 11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992" h="1162992">
                <a:moveTo>
                  <a:pt x="0" y="581496"/>
                </a:moveTo>
                <a:cubicBezTo>
                  <a:pt x="0" y="260345"/>
                  <a:pt x="260345" y="0"/>
                  <a:pt x="581496" y="0"/>
                </a:cubicBezTo>
                <a:cubicBezTo>
                  <a:pt x="902647" y="0"/>
                  <a:pt x="1162992" y="260345"/>
                  <a:pt x="1162992" y="581496"/>
                </a:cubicBezTo>
                <a:cubicBezTo>
                  <a:pt x="1162992" y="902647"/>
                  <a:pt x="902647" y="1162992"/>
                  <a:pt x="581496" y="1162992"/>
                </a:cubicBezTo>
                <a:cubicBezTo>
                  <a:pt x="260345" y="1162992"/>
                  <a:pt x="0" y="902647"/>
                  <a:pt x="0" y="581496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27737" tIns="136310" rIns="127737" bIns="136310" numCol="1" spcCol="1270" anchor="ctr" anchorCtr="0">
            <a:noAutofit/>
          </a:bodyPr>
          <a:lstStyle/>
          <a:p>
            <a:pPr algn="ctr" defTabSz="3000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rgbClr val="FFFFFF"/>
                </a:solidFill>
                <a:latin typeface="Arial"/>
              </a:rPr>
              <a:t>Voice calling</a:t>
            </a:r>
          </a:p>
        </p:txBody>
      </p:sp>
      <p:sp>
        <p:nvSpPr>
          <p:cNvPr id="15" name="Freeform 14"/>
          <p:cNvSpPr/>
          <p:nvPr/>
        </p:nvSpPr>
        <p:spPr>
          <a:xfrm rot="19063990">
            <a:off x="2076355" y="3315445"/>
            <a:ext cx="1275941" cy="1275941"/>
          </a:xfrm>
          <a:custGeom>
            <a:avLst/>
            <a:gdLst>
              <a:gd name="connsiteX0" fmla="*/ 0 w 1162992"/>
              <a:gd name="connsiteY0" fmla="*/ 581496 h 1162992"/>
              <a:gd name="connsiteX1" fmla="*/ 581496 w 1162992"/>
              <a:gd name="connsiteY1" fmla="*/ 0 h 1162992"/>
              <a:gd name="connsiteX2" fmla="*/ 1162992 w 1162992"/>
              <a:gd name="connsiteY2" fmla="*/ 581496 h 1162992"/>
              <a:gd name="connsiteX3" fmla="*/ 581496 w 1162992"/>
              <a:gd name="connsiteY3" fmla="*/ 1162992 h 1162992"/>
              <a:gd name="connsiteX4" fmla="*/ 0 w 1162992"/>
              <a:gd name="connsiteY4" fmla="*/ 581496 h 11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992" h="1162992">
                <a:moveTo>
                  <a:pt x="0" y="581496"/>
                </a:moveTo>
                <a:cubicBezTo>
                  <a:pt x="0" y="260345"/>
                  <a:pt x="260345" y="0"/>
                  <a:pt x="581496" y="0"/>
                </a:cubicBezTo>
                <a:cubicBezTo>
                  <a:pt x="902647" y="0"/>
                  <a:pt x="1162992" y="260345"/>
                  <a:pt x="1162992" y="581496"/>
                </a:cubicBezTo>
                <a:cubicBezTo>
                  <a:pt x="1162992" y="902647"/>
                  <a:pt x="902647" y="1162992"/>
                  <a:pt x="581496" y="1162992"/>
                </a:cubicBezTo>
                <a:cubicBezTo>
                  <a:pt x="260345" y="1162992"/>
                  <a:pt x="0" y="902647"/>
                  <a:pt x="0" y="581496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27737" tIns="136310" rIns="127737" bIns="136310" numCol="1" spcCol="1270" anchor="ctr" anchorCtr="0">
            <a:noAutofit/>
          </a:bodyPr>
          <a:lstStyle/>
          <a:p>
            <a:pPr algn="ctr" defTabSz="3000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rgbClr val="FFFFFF"/>
                </a:solidFill>
                <a:latin typeface="Arial"/>
              </a:rPr>
              <a:t>Apps and services</a:t>
            </a:r>
          </a:p>
        </p:txBody>
      </p:sp>
      <p:sp>
        <p:nvSpPr>
          <p:cNvPr id="13" name="Freeform 12"/>
          <p:cNvSpPr/>
          <p:nvPr/>
        </p:nvSpPr>
        <p:spPr>
          <a:xfrm rot="19063990">
            <a:off x="3007341" y="3315445"/>
            <a:ext cx="1275941" cy="1275941"/>
          </a:xfrm>
          <a:custGeom>
            <a:avLst/>
            <a:gdLst>
              <a:gd name="connsiteX0" fmla="*/ 0 w 1162992"/>
              <a:gd name="connsiteY0" fmla="*/ 581496 h 1162992"/>
              <a:gd name="connsiteX1" fmla="*/ 581496 w 1162992"/>
              <a:gd name="connsiteY1" fmla="*/ 0 h 1162992"/>
              <a:gd name="connsiteX2" fmla="*/ 1162992 w 1162992"/>
              <a:gd name="connsiteY2" fmla="*/ 581496 h 1162992"/>
              <a:gd name="connsiteX3" fmla="*/ 581496 w 1162992"/>
              <a:gd name="connsiteY3" fmla="*/ 1162992 h 1162992"/>
              <a:gd name="connsiteX4" fmla="*/ 0 w 1162992"/>
              <a:gd name="connsiteY4" fmla="*/ 581496 h 11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992" h="1162992">
                <a:moveTo>
                  <a:pt x="0" y="581496"/>
                </a:moveTo>
                <a:cubicBezTo>
                  <a:pt x="0" y="260345"/>
                  <a:pt x="260345" y="0"/>
                  <a:pt x="581496" y="0"/>
                </a:cubicBezTo>
                <a:cubicBezTo>
                  <a:pt x="902647" y="0"/>
                  <a:pt x="1162992" y="260345"/>
                  <a:pt x="1162992" y="581496"/>
                </a:cubicBezTo>
                <a:cubicBezTo>
                  <a:pt x="1162992" y="902647"/>
                  <a:pt x="902647" y="1162992"/>
                  <a:pt x="581496" y="1162992"/>
                </a:cubicBezTo>
                <a:cubicBezTo>
                  <a:pt x="260345" y="1162992"/>
                  <a:pt x="0" y="902647"/>
                  <a:pt x="0" y="581496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27737" tIns="136310" rIns="127737" bIns="136310" numCol="1" spcCol="1270" anchor="ctr" anchorCtr="0">
            <a:noAutofit/>
          </a:bodyPr>
          <a:lstStyle/>
          <a:p>
            <a:pPr algn="ctr" defTabSz="3000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rgbClr val="FFFFFF"/>
                </a:solidFill>
                <a:latin typeface="Arial"/>
              </a:rPr>
              <a:t>E-government</a:t>
            </a:r>
          </a:p>
        </p:txBody>
      </p:sp>
      <p:sp>
        <p:nvSpPr>
          <p:cNvPr id="10" name="Freeform 9"/>
          <p:cNvSpPr/>
          <p:nvPr/>
        </p:nvSpPr>
        <p:spPr>
          <a:xfrm rot="19063990">
            <a:off x="3938326" y="3315445"/>
            <a:ext cx="1275941" cy="1275941"/>
          </a:xfrm>
          <a:custGeom>
            <a:avLst/>
            <a:gdLst>
              <a:gd name="connsiteX0" fmla="*/ 0 w 1162992"/>
              <a:gd name="connsiteY0" fmla="*/ 581496 h 1162992"/>
              <a:gd name="connsiteX1" fmla="*/ 581496 w 1162992"/>
              <a:gd name="connsiteY1" fmla="*/ 0 h 1162992"/>
              <a:gd name="connsiteX2" fmla="*/ 1162992 w 1162992"/>
              <a:gd name="connsiteY2" fmla="*/ 581496 h 1162992"/>
              <a:gd name="connsiteX3" fmla="*/ 581496 w 1162992"/>
              <a:gd name="connsiteY3" fmla="*/ 1162992 h 1162992"/>
              <a:gd name="connsiteX4" fmla="*/ 0 w 1162992"/>
              <a:gd name="connsiteY4" fmla="*/ 581496 h 11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992" h="1162992">
                <a:moveTo>
                  <a:pt x="0" y="581496"/>
                </a:moveTo>
                <a:cubicBezTo>
                  <a:pt x="0" y="260345"/>
                  <a:pt x="260345" y="0"/>
                  <a:pt x="581496" y="0"/>
                </a:cubicBezTo>
                <a:cubicBezTo>
                  <a:pt x="902647" y="0"/>
                  <a:pt x="1162992" y="260345"/>
                  <a:pt x="1162992" y="581496"/>
                </a:cubicBezTo>
                <a:cubicBezTo>
                  <a:pt x="1162992" y="902647"/>
                  <a:pt x="902647" y="1162992"/>
                  <a:pt x="581496" y="1162992"/>
                </a:cubicBezTo>
                <a:cubicBezTo>
                  <a:pt x="260345" y="1162992"/>
                  <a:pt x="0" y="902647"/>
                  <a:pt x="0" y="581496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27737" tIns="136310" rIns="127737" bIns="136310" numCol="1" spcCol="1270" anchor="ctr" anchorCtr="0">
            <a:noAutofit/>
          </a:bodyPr>
          <a:lstStyle/>
          <a:p>
            <a:pPr algn="ctr" defTabSz="3000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rgbClr val="FFFFFF"/>
                </a:solidFill>
                <a:latin typeface="Arial"/>
              </a:rPr>
              <a:t>Personal finance</a:t>
            </a:r>
          </a:p>
        </p:txBody>
      </p:sp>
      <p:sp>
        <p:nvSpPr>
          <p:cNvPr id="12" name="Freeform 11"/>
          <p:cNvSpPr/>
          <p:nvPr/>
        </p:nvSpPr>
        <p:spPr>
          <a:xfrm rot="19063990">
            <a:off x="4872326" y="3315445"/>
            <a:ext cx="1275941" cy="1275941"/>
          </a:xfrm>
          <a:custGeom>
            <a:avLst/>
            <a:gdLst>
              <a:gd name="connsiteX0" fmla="*/ 0 w 1162992"/>
              <a:gd name="connsiteY0" fmla="*/ 581496 h 1162992"/>
              <a:gd name="connsiteX1" fmla="*/ 581496 w 1162992"/>
              <a:gd name="connsiteY1" fmla="*/ 0 h 1162992"/>
              <a:gd name="connsiteX2" fmla="*/ 1162992 w 1162992"/>
              <a:gd name="connsiteY2" fmla="*/ 581496 h 1162992"/>
              <a:gd name="connsiteX3" fmla="*/ 581496 w 1162992"/>
              <a:gd name="connsiteY3" fmla="*/ 1162992 h 1162992"/>
              <a:gd name="connsiteX4" fmla="*/ 0 w 1162992"/>
              <a:gd name="connsiteY4" fmla="*/ 581496 h 11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992" h="1162992">
                <a:moveTo>
                  <a:pt x="0" y="581496"/>
                </a:moveTo>
                <a:cubicBezTo>
                  <a:pt x="0" y="260345"/>
                  <a:pt x="260345" y="0"/>
                  <a:pt x="581496" y="0"/>
                </a:cubicBezTo>
                <a:cubicBezTo>
                  <a:pt x="902647" y="0"/>
                  <a:pt x="1162992" y="260345"/>
                  <a:pt x="1162992" y="581496"/>
                </a:cubicBezTo>
                <a:cubicBezTo>
                  <a:pt x="1162992" y="902647"/>
                  <a:pt x="902647" y="1162992"/>
                  <a:pt x="581496" y="1162992"/>
                </a:cubicBezTo>
                <a:cubicBezTo>
                  <a:pt x="260345" y="1162992"/>
                  <a:pt x="0" y="902647"/>
                  <a:pt x="0" y="581496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27737" tIns="136310" rIns="127737" bIns="136310" numCol="1" spcCol="1270" anchor="ctr" anchorCtr="0">
            <a:noAutofit/>
          </a:bodyPr>
          <a:lstStyle/>
          <a:p>
            <a:pPr algn="ctr" defTabSz="3000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rgbClr val="FFFFFF"/>
                </a:solidFill>
                <a:latin typeface="Arial"/>
              </a:rPr>
              <a:t>Transportation</a:t>
            </a:r>
          </a:p>
        </p:txBody>
      </p:sp>
      <p:sp>
        <p:nvSpPr>
          <p:cNvPr id="14" name="Freeform 13"/>
          <p:cNvSpPr/>
          <p:nvPr/>
        </p:nvSpPr>
        <p:spPr>
          <a:xfrm rot="19063990">
            <a:off x="5806326" y="3315445"/>
            <a:ext cx="1275941" cy="1275941"/>
          </a:xfrm>
          <a:custGeom>
            <a:avLst/>
            <a:gdLst>
              <a:gd name="connsiteX0" fmla="*/ 0 w 1162992"/>
              <a:gd name="connsiteY0" fmla="*/ 581496 h 1162992"/>
              <a:gd name="connsiteX1" fmla="*/ 581496 w 1162992"/>
              <a:gd name="connsiteY1" fmla="*/ 0 h 1162992"/>
              <a:gd name="connsiteX2" fmla="*/ 1162992 w 1162992"/>
              <a:gd name="connsiteY2" fmla="*/ 581496 h 1162992"/>
              <a:gd name="connsiteX3" fmla="*/ 581496 w 1162992"/>
              <a:gd name="connsiteY3" fmla="*/ 1162992 h 1162992"/>
              <a:gd name="connsiteX4" fmla="*/ 0 w 1162992"/>
              <a:gd name="connsiteY4" fmla="*/ 581496 h 11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992" h="1162992">
                <a:moveTo>
                  <a:pt x="0" y="581496"/>
                </a:moveTo>
                <a:cubicBezTo>
                  <a:pt x="0" y="260345"/>
                  <a:pt x="260345" y="0"/>
                  <a:pt x="581496" y="0"/>
                </a:cubicBezTo>
                <a:cubicBezTo>
                  <a:pt x="902647" y="0"/>
                  <a:pt x="1162992" y="260345"/>
                  <a:pt x="1162992" y="581496"/>
                </a:cubicBezTo>
                <a:cubicBezTo>
                  <a:pt x="1162992" y="902647"/>
                  <a:pt x="902647" y="1162992"/>
                  <a:pt x="581496" y="1162992"/>
                </a:cubicBezTo>
                <a:cubicBezTo>
                  <a:pt x="260345" y="1162992"/>
                  <a:pt x="0" y="902647"/>
                  <a:pt x="0" y="581496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27737" tIns="136310" rIns="127737" bIns="136310" numCol="1" spcCol="1270" anchor="ctr" anchorCtr="0">
            <a:noAutofit/>
          </a:bodyPr>
          <a:lstStyle/>
          <a:p>
            <a:pPr algn="ctr" defTabSz="3000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rgbClr val="FFFFFF"/>
                </a:solidFill>
                <a:latin typeface="Arial"/>
              </a:rPr>
              <a:t>Gaming</a:t>
            </a:r>
          </a:p>
        </p:txBody>
      </p:sp>
      <p:sp>
        <p:nvSpPr>
          <p:cNvPr id="16" name="Freeform 15"/>
          <p:cNvSpPr/>
          <p:nvPr/>
        </p:nvSpPr>
        <p:spPr>
          <a:xfrm rot="19063990">
            <a:off x="6738797" y="3315445"/>
            <a:ext cx="1275941" cy="1275941"/>
          </a:xfrm>
          <a:custGeom>
            <a:avLst/>
            <a:gdLst>
              <a:gd name="connsiteX0" fmla="*/ 0 w 1162992"/>
              <a:gd name="connsiteY0" fmla="*/ 581496 h 1162992"/>
              <a:gd name="connsiteX1" fmla="*/ 581496 w 1162992"/>
              <a:gd name="connsiteY1" fmla="*/ 0 h 1162992"/>
              <a:gd name="connsiteX2" fmla="*/ 1162992 w 1162992"/>
              <a:gd name="connsiteY2" fmla="*/ 581496 h 1162992"/>
              <a:gd name="connsiteX3" fmla="*/ 581496 w 1162992"/>
              <a:gd name="connsiteY3" fmla="*/ 1162992 h 1162992"/>
              <a:gd name="connsiteX4" fmla="*/ 0 w 1162992"/>
              <a:gd name="connsiteY4" fmla="*/ 581496 h 11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992" h="1162992">
                <a:moveTo>
                  <a:pt x="0" y="581496"/>
                </a:moveTo>
                <a:cubicBezTo>
                  <a:pt x="0" y="260345"/>
                  <a:pt x="260345" y="0"/>
                  <a:pt x="581496" y="0"/>
                </a:cubicBezTo>
                <a:cubicBezTo>
                  <a:pt x="902647" y="0"/>
                  <a:pt x="1162992" y="260345"/>
                  <a:pt x="1162992" y="581496"/>
                </a:cubicBezTo>
                <a:cubicBezTo>
                  <a:pt x="1162992" y="902647"/>
                  <a:pt x="902647" y="1162992"/>
                  <a:pt x="581496" y="1162992"/>
                </a:cubicBezTo>
                <a:cubicBezTo>
                  <a:pt x="260345" y="1162992"/>
                  <a:pt x="0" y="902647"/>
                  <a:pt x="0" y="581496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27737" tIns="136310" rIns="127737" bIns="136310" numCol="1" spcCol="1270" anchor="ctr" anchorCtr="0">
            <a:noAutofit/>
          </a:bodyPr>
          <a:lstStyle/>
          <a:p>
            <a:pPr algn="ctr" defTabSz="3000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rgbClr val="FFFFFF"/>
                </a:solidFill>
                <a:latin typeface="Arial"/>
              </a:rPr>
              <a:t>Community</a:t>
            </a:r>
          </a:p>
        </p:txBody>
      </p:sp>
      <p:sp>
        <p:nvSpPr>
          <p:cNvPr id="11" name="Freeform 10"/>
          <p:cNvSpPr/>
          <p:nvPr/>
        </p:nvSpPr>
        <p:spPr>
          <a:xfrm rot="19063990">
            <a:off x="7671268" y="3315445"/>
            <a:ext cx="1275941" cy="1275941"/>
          </a:xfrm>
          <a:custGeom>
            <a:avLst/>
            <a:gdLst>
              <a:gd name="connsiteX0" fmla="*/ 0 w 1162992"/>
              <a:gd name="connsiteY0" fmla="*/ 581496 h 1162992"/>
              <a:gd name="connsiteX1" fmla="*/ 581496 w 1162992"/>
              <a:gd name="connsiteY1" fmla="*/ 0 h 1162992"/>
              <a:gd name="connsiteX2" fmla="*/ 1162992 w 1162992"/>
              <a:gd name="connsiteY2" fmla="*/ 581496 h 1162992"/>
              <a:gd name="connsiteX3" fmla="*/ 581496 w 1162992"/>
              <a:gd name="connsiteY3" fmla="*/ 1162992 h 1162992"/>
              <a:gd name="connsiteX4" fmla="*/ 0 w 1162992"/>
              <a:gd name="connsiteY4" fmla="*/ 581496 h 11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992" h="1162992">
                <a:moveTo>
                  <a:pt x="0" y="581496"/>
                </a:moveTo>
                <a:cubicBezTo>
                  <a:pt x="0" y="260345"/>
                  <a:pt x="260345" y="0"/>
                  <a:pt x="581496" y="0"/>
                </a:cubicBezTo>
                <a:cubicBezTo>
                  <a:pt x="902647" y="0"/>
                  <a:pt x="1162992" y="260345"/>
                  <a:pt x="1162992" y="581496"/>
                </a:cubicBezTo>
                <a:cubicBezTo>
                  <a:pt x="1162992" y="902647"/>
                  <a:pt x="902647" y="1162992"/>
                  <a:pt x="581496" y="1162992"/>
                </a:cubicBezTo>
                <a:cubicBezTo>
                  <a:pt x="260345" y="1162992"/>
                  <a:pt x="0" y="902647"/>
                  <a:pt x="0" y="581496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27737" tIns="136310" rIns="127737" bIns="136310" numCol="1" spcCol="1270" anchor="ctr" anchorCtr="0">
            <a:noAutofit/>
          </a:bodyPr>
          <a:lstStyle/>
          <a:p>
            <a:pPr algn="ctr" defTabSz="3000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rgbClr val="FFFFFF"/>
                </a:solidFill>
                <a:latin typeface="Arial"/>
              </a:rPr>
              <a:t>E-commerce</a:t>
            </a:r>
          </a:p>
        </p:txBody>
      </p:sp>
    </p:spTree>
    <p:extLst>
      <p:ext uri="{BB962C8B-B14F-4D97-AF65-F5344CB8AC3E}">
        <p14:creationId xmlns:p14="http://schemas.microsoft.com/office/powerpoint/2010/main" val="266302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9502"/>
            <a:ext cx="7272808" cy="66119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Characteristics of the Digital Ecosystem</a:t>
            </a:r>
          </a:p>
        </p:txBody>
      </p:sp>
      <p:sp>
        <p:nvSpPr>
          <p:cNvPr id="4" name="Freeform 3"/>
          <p:cNvSpPr/>
          <p:nvPr/>
        </p:nvSpPr>
        <p:spPr>
          <a:xfrm>
            <a:off x="827585" y="1275607"/>
            <a:ext cx="2305134" cy="1066996"/>
          </a:xfrm>
          <a:custGeom>
            <a:avLst/>
            <a:gdLst>
              <a:gd name="connsiteX0" fmla="*/ 0 w 2515195"/>
              <a:gd name="connsiteY0" fmla="*/ 0 h 563039"/>
              <a:gd name="connsiteX1" fmla="*/ 2515195 w 2515195"/>
              <a:gd name="connsiteY1" fmla="*/ 0 h 563039"/>
              <a:gd name="connsiteX2" fmla="*/ 2515195 w 2515195"/>
              <a:gd name="connsiteY2" fmla="*/ 563039 h 563039"/>
              <a:gd name="connsiteX3" fmla="*/ 0 w 2515195"/>
              <a:gd name="connsiteY3" fmla="*/ 563039 h 563039"/>
              <a:gd name="connsiteX4" fmla="*/ 0 w 2515195"/>
              <a:gd name="connsiteY4" fmla="*/ 0 h 56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5195" h="563039">
                <a:moveTo>
                  <a:pt x="0" y="0"/>
                </a:moveTo>
                <a:lnTo>
                  <a:pt x="2515195" y="0"/>
                </a:lnTo>
                <a:lnTo>
                  <a:pt x="2515195" y="563039"/>
                </a:lnTo>
                <a:lnTo>
                  <a:pt x="0" y="5630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72000" numCol="1" spcCol="1270" anchor="b" anchorCtr="0">
            <a:noAutofit/>
          </a:bodyPr>
          <a:lstStyle/>
          <a:p>
            <a:pPr lvl="0" algn="ctr" defTabSz="711200" rtl="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latin typeface="+mj-lt"/>
              </a:rPr>
              <a:t>Modularity</a:t>
            </a:r>
            <a:endParaRPr lang="es-ES" sz="1400" b="1" kern="1200" dirty="0">
              <a:latin typeface="+mj-lt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27585" y="2342602"/>
            <a:ext cx="2305134" cy="2173364"/>
          </a:xfrm>
          <a:custGeom>
            <a:avLst/>
            <a:gdLst>
              <a:gd name="connsiteX0" fmla="*/ 0 w 2515195"/>
              <a:gd name="connsiteY0" fmla="*/ 0 h 2622847"/>
              <a:gd name="connsiteX1" fmla="*/ 2515195 w 2515195"/>
              <a:gd name="connsiteY1" fmla="*/ 0 h 2622847"/>
              <a:gd name="connsiteX2" fmla="*/ 2515195 w 2515195"/>
              <a:gd name="connsiteY2" fmla="*/ 2622847 h 2622847"/>
              <a:gd name="connsiteX3" fmla="*/ 0 w 2515195"/>
              <a:gd name="connsiteY3" fmla="*/ 2622847 h 2622847"/>
              <a:gd name="connsiteX4" fmla="*/ 0 w 2515195"/>
              <a:gd name="connsiteY4" fmla="*/ 0 h 262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5195" h="2622847">
                <a:moveTo>
                  <a:pt x="0" y="0"/>
                </a:moveTo>
                <a:lnTo>
                  <a:pt x="2515195" y="0"/>
                </a:lnTo>
                <a:lnTo>
                  <a:pt x="2515195" y="2622847"/>
                </a:lnTo>
                <a:lnTo>
                  <a:pt x="0" y="26228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44000" rIns="113792" bIns="128016" numCol="1" spcCol="1270" anchor="t" anchorCtr="0">
            <a:noAutofit/>
          </a:bodyPr>
          <a:lstStyle/>
          <a:p>
            <a:pPr marL="0" lvl="1" algn="ctr" defTabSz="711200">
              <a:lnSpc>
                <a:spcPct val="108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en-US" sz="1200" kern="1200" dirty="0">
                <a:solidFill>
                  <a:schemeClr val="accent2"/>
                </a:solidFill>
                <a:latin typeface="+mj-lt"/>
              </a:rPr>
              <a:t>The dig</a:t>
            </a:r>
            <a:r>
              <a:rPr lang="en-US" sz="1200" dirty="0">
                <a:solidFill>
                  <a:schemeClr val="accent2"/>
                </a:solidFill>
                <a:latin typeface="+mj-lt"/>
              </a:rPr>
              <a:t>ital sector is a single, integrated ecosystem, not </a:t>
            </a:r>
            <a:br>
              <a:rPr lang="en-US" sz="1200" dirty="0">
                <a:solidFill>
                  <a:schemeClr val="accent2"/>
                </a:solidFill>
                <a:latin typeface="+mj-lt"/>
              </a:rPr>
            </a:br>
            <a:r>
              <a:rPr lang="en-US" sz="1200" dirty="0">
                <a:solidFill>
                  <a:schemeClr val="accent2"/>
                </a:solidFill>
                <a:latin typeface="+mj-lt"/>
              </a:rPr>
              <a:t>a collection of related-but- separate markets</a:t>
            </a:r>
          </a:p>
          <a:p>
            <a:pPr marL="0" lvl="1" algn="ctr" defTabSz="711200">
              <a:lnSpc>
                <a:spcPct val="108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en-US" sz="1200" dirty="0">
                <a:solidFill>
                  <a:schemeClr val="accent2"/>
                </a:solidFill>
                <a:latin typeface="+mj-lt"/>
              </a:rPr>
              <a:t>Digital players engage each other in a variety of roles across the value chain</a:t>
            </a:r>
            <a:endParaRPr lang="es-ES" sz="1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382551" y="1275606"/>
            <a:ext cx="2305134" cy="1066996"/>
          </a:xfrm>
          <a:custGeom>
            <a:avLst/>
            <a:gdLst>
              <a:gd name="connsiteX0" fmla="*/ 0 w 2515195"/>
              <a:gd name="connsiteY0" fmla="*/ 0 h 563039"/>
              <a:gd name="connsiteX1" fmla="*/ 2515195 w 2515195"/>
              <a:gd name="connsiteY1" fmla="*/ 0 h 563039"/>
              <a:gd name="connsiteX2" fmla="*/ 2515195 w 2515195"/>
              <a:gd name="connsiteY2" fmla="*/ 563039 h 563039"/>
              <a:gd name="connsiteX3" fmla="*/ 0 w 2515195"/>
              <a:gd name="connsiteY3" fmla="*/ 563039 h 563039"/>
              <a:gd name="connsiteX4" fmla="*/ 0 w 2515195"/>
              <a:gd name="connsiteY4" fmla="*/ 0 h 56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5195" h="563039">
                <a:moveTo>
                  <a:pt x="0" y="0"/>
                </a:moveTo>
                <a:lnTo>
                  <a:pt x="2515195" y="0"/>
                </a:lnTo>
                <a:lnTo>
                  <a:pt x="2515195" y="563039"/>
                </a:lnTo>
                <a:lnTo>
                  <a:pt x="0" y="5630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72000" numCol="1" spcCol="1270" anchor="b" anchorCtr="0">
            <a:noAutofit/>
          </a:bodyPr>
          <a:lstStyle/>
          <a:p>
            <a:pPr lvl="0" algn="ctr" defTabSz="711200" rtl="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latin typeface="+mj-lt"/>
              </a:rPr>
              <a:t>Network Effects</a:t>
            </a:r>
            <a:endParaRPr lang="es-ES" sz="1400" b="1" kern="1200" dirty="0">
              <a:latin typeface="+mj-lt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382551" y="2342602"/>
            <a:ext cx="2305134" cy="2173364"/>
          </a:xfrm>
          <a:custGeom>
            <a:avLst/>
            <a:gdLst>
              <a:gd name="connsiteX0" fmla="*/ 0 w 2515195"/>
              <a:gd name="connsiteY0" fmla="*/ 0 h 2622847"/>
              <a:gd name="connsiteX1" fmla="*/ 2515195 w 2515195"/>
              <a:gd name="connsiteY1" fmla="*/ 0 h 2622847"/>
              <a:gd name="connsiteX2" fmla="*/ 2515195 w 2515195"/>
              <a:gd name="connsiteY2" fmla="*/ 2622847 h 2622847"/>
              <a:gd name="connsiteX3" fmla="*/ 0 w 2515195"/>
              <a:gd name="connsiteY3" fmla="*/ 2622847 h 2622847"/>
              <a:gd name="connsiteX4" fmla="*/ 0 w 2515195"/>
              <a:gd name="connsiteY4" fmla="*/ 0 h 262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5195" h="2622847">
                <a:moveTo>
                  <a:pt x="0" y="0"/>
                </a:moveTo>
                <a:lnTo>
                  <a:pt x="2515195" y="0"/>
                </a:lnTo>
                <a:lnTo>
                  <a:pt x="2515195" y="2622847"/>
                </a:lnTo>
                <a:lnTo>
                  <a:pt x="0" y="26228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44000" rIns="113792" bIns="128016" numCol="1" spcCol="1270" anchor="t" anchorCtr="0">
            <a:noAutofit/>
          </a:bodyPr>
          <a:lstStyle/>
          <a:p>
            <a:pPr marL="0" lvl="1" algn="ctr" defTabSz="711200" rtl="0">
              <a:lnSpc>
                <a:spcPct val="108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en-US" sz="1200" kern="1200" dirty="0">
                <a:solidFill>
                  <a:schemeClr val="accent2"/>
                </a:solidFill>
                <a:latin typeface="+mj-lt"/>
              </a:rPr>
              <a:t>Competition </a:t>
            </a:r>
            <a:r>
              <a:rPr lang="en-US" sz="1200" dirty="0">
                <a:solidFill>
                  <a:schemeClr val="accent2"/>
                </a:solidFill>
                <a:latin typeface="+mj-lt"/>
              </a:rPr>
              <a:t>is </a:t>
            </a:r>
            <a:r>
              <a:rPr lang="en-US" sz="1200" b="1" kern="1200" dirty="0">
                <a:solidFill>
                  <a:srgbClr val="C00000"/>
                </a:solidFill>
                <a:latin typeface="+mj-lt"/>
              </a:rPr>
              <a:t>for</a:t>
            </a:r>
            <a:r>
              <a:rPr lang="en-US" sz="1200" kern="1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kern="1200" dirty="0">
                <a:solidFill>
                  <a:schemeClr val="accent2"/>
                </a:solidFill>
                <a:latin typeface="+mj-lt"/>
              </a:rPr>
              <a:t>the market, not </a:t>
            </a:r>
            <a:r>
              <a:rPr lang="en-US" sz="1200" b="1" kern="1200" dirty="0">
                <a:solidFill>
                  <a:srgbClr val="C00000"/>
                </a:solidFill>
                <a:latin typeface="+mj-lt"/>
              </a:rPr>
              <a:t>in</a:t>
            </a:r>
            <a:r>
              <a:rPr lang="en-US" sz="1200" kern="1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200" kern="1200" dirty="0">
                <a:solidFill>
                  <a:schemeClr val="accent2"/>
                </a:solidFill>
                <a:latin typeface="+mj-lt"/>
              </a:rPr>
              <a:t>the market</a:t>
            </a:r>
          </a:p>
          <a:p>
            <a:pPr marL="0" lvl="1" algn="ctr" defTabSz="711200">
              <a:lnSpc>
                <a:spcPct val="108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en-US" sz="1200" kern="1200" dirty="0">
                <a:solidFill>
                  <a:schemeClr val="accent2"/>
                </a:solidFill>
                <a:latin typeface="+mj-lt"/>
              </a:rPr>
              <a:t>Consumers benefit from the internet’s natural economies of </a:t>
            </a:r>
            <a:r>
              <a:rPr lang="en-US" sz="1200" dirty="0">
                <a:solidFill>
                  <a:schemeClr val="accent2"/>
                </a:solidFill>
                <a:latin typeface="+mj-lt"/>
              </a:rPr>
              <a:t>scale</a:t>
            </a:r>
            <a:r>
              <a:rPr lang="en-US" sz="1200" kern="1200" dirty="0">
                <a:solidFill>
                  <a:schemeClr val="accent2"/>
                </a:solidFill>
                <a:latin typeface="+mj-lt"/>
              </a:rPr>
              <a:t> and scope</a:t>
            </a:r>
          </a:p>
          <a:p>
            <a:pPr marL="0" lvl="1" algn="ctr" defTabSz="711200">
              <a:lnSpc>
                <a:spcPct val="108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en-US" sz="1200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1200" kern="1200" dirty="0">
                <a:solidFill>
                  <a:schemeClr val="accent2"/>
                </a:solidFill>
                <a:latin typeface="+mj-lt"/>
              </a:rPr>
              <a:t>egulation should not </a:t>
            </a:r>
            <a:br>
              <a:rPr lang="en-US" sz="1200" kern="1200" dirty="0">
                <a:solidFill>
                  <a:schemeClr val="accent2"/>
                </a:solidFill>
                <a:latin typeface="+mj-lt"/>
              </a:rPr>
            </a:br>
            <a:r>
              <a:rPr lang="en-US" sz="1200" dirty="0">
                <a:solidFill>
                  <a:schemeClr val="accent2"/>
                </a:solidFill>
                <a:latin typeface="+mj-lt"/>
              </a:rPr>
              <a:t>obstruct scale and scope</a:t>
            </a:r>
          </a:p>
        </p:txBody>
      </p:sp>
      <p:sp>
        <p:nvSpPr>
          <p:cNvPr id="10" name="Freeform 9"/>
          <p:cNvSpPr/>
          <p:nvPr/>
        </p:nvSpPr>
        <p:spPr>
          <a:xfrm>
            <a:off x="5939274" y="1275606"/>
            <a:ext cx="2305134" cy="1066996"/>
          </a:xfrm>
          <a:custGeom>
            <a:avLst/>
            <a:gdLst>
              <a:gd name="connsiteX0" fmla="*/ 0 w 2515195"/>
              <a:gd name="connsiteY0" fmla="*/ 0 h 563039"/>
              <a:gd name="connsiteX1" fmla="*/ 2515195 w 2515195"/>
              <a:gd name="connsiteY1" fmla="*/ 0 h 563039"/>
              <a:gd name="connsiteX2" fmla="*/ 2515195 w 2515195"/>
              <a:gd name="connsiteY2" fmla="*/ 563039 h 563039"/>
              <a:gd name="connsiteX3" fmla="*/ 0 w 2515195"/>
              <a:gd name="connsiteY3" fmla="*/ 563039 h 563039"/>
              <a:gd name="connsiteX4" fmla="*/ 0 w 2515195"/>
              <a:gd name="connsiteY4" fmla="*/ 0 h 56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5195" h="563039">
                <a:moveTo>
                  <a:pt x="0" y="0"/>
                </a:moveTo>
                <a:lnTo>
                  <a:pt x="2515195" y="0"/>
                </a:lnTo>
                <a:lnTo>
                  <a:pt x="2515195" y="563039"/>
                </a:lnTo>
                <a:lnTo>
                  <a:pt x="0" y="5630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72000" numCol="1" spcCol="1270" anchor="b" anchorCtr="0">
            <a:noAutofit/>
          </a:bodyPr>
          <a:lstStyle/>
          <a:p>
            <a:pPr lvl="0" algn="ctr" defTabSz="711200" rtl="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>
                <a:latin typeface="+mj-lt"/>
              </a:rPr>
              <a:t>Dynamic Competition</a:t>
            </a:r>
            <a:endParaRPr lang="es-ES" sz="1400" b="1" kern="1200" dirty="0">
              <a:latin typeface="+mj-l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939274" y="2342602"/>
            <a:ext cx="2305134" cy="2173364"/>
          </a:xfrm>
          <a:custGeom>
            <a:avLst/>
            <a:gdLst>
              <a:gd name="connsiteX0" fmla="*/ 0 w 2515195"/>
              <a:gd name="connsiteY0" fmla="*/ 0 h 2622847"/>
              <a:gd name="connsiteX1" fmla="*/ 2515195 w 2515195"/>
              <a:gd name="connsiteY1" fmla="*/ 0 h 2622847"/>
              <a:gd name="connsiteX2" fmla="*/ 2515195 w 2515195"/>
              <a:gd name="connsiteY2" fmla="*/ 2622847 h 2622847"/>
              <a:gd name="connsiteX3" fmla="*/ 0 w 2515195"/>
              <a:gd name="connsiteY3" fmla="*/ 2622847 h 2622847"/>
              <a:gd name="connsiteX4" fmla="*/ 0 w 2515195"/>
              <a:gd name="connsiteY4" fmla="*/ 0 h 262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5195" h="2622847">
                <a:moveTo>
                  <a:pt x="0" y="0"/>
                </a:moveTo>
                <a:lnTo>
                  <a:pt x="2515195" y="0"/>
                </a:lnTo>
                <a:lnTo>
                  <a:pt x="2515195" y="2622847"/>
                </a:lnTo>
                <a:lnTo>
                  <a:pt x="0" y="26228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44000" rIns="113792" bIns="128016" numCol="1" spcCol="1270" anchor="t" anchorCtr="0">
            <a:noAutofit/>
          </a:bodyPr>
          <a:lstStyle/>
          <a:p>
            <a:pPr marL="0" lvl="1" algn="ctr" defTabSz="711200" rtl="0">
              <a:lnSpc>
                <a:spcPct val="108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en-US" sz="1200" kern="1200" dirty="0">
                <a:solidFill>
                  <a:schemeClr val="accent2"/>
                </a:solidFill>
                <a:latin typeface="+mj-lt"/>
              </a:rPr>
              <a:t>Transformative innovation generates choice and value for consumers</a:t>
            </a:r>
            <a:endParaRPr lang="es-ES" sz="1200" kern="1200" dirty="0">
              <a:solidFill>
                <a:schemeClr val="accent2"/>
              </a:solidFill>
              <a:latin typeface="+mj-lt"/>
            </a:endParaRPr>
          </a:p>
          <a:p>
            <a:pPr marL="0" lvl="1" algn="ctr" defTabSz="711200" rtl="0">
              <a:lnSpc>
                <a:spcPct val="108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en-US" sz="1200" kern="1200" dirty="0">
                <a:solidFill>
                  <a:schemeClr val="accent2"/>
                </a:solidFill>
                <a:latin typeface="+mj-lt"/>
              </a:rPr>
              <a:t>Static ‘dominant’ positions are contestable</a:t>
            </a:r>
            <a:endParaRPr lang="es-ES" sz="1200" kern="1200" dirty="0">
              <a:solidFill>
                <a:schemeClr val="accent2"/>
              </a:solidFill>
              <a:latin typeface="+mj-lt"/>
            </a:endParaRPr>
          </a:p>
          <a:p>
            <a:pPr marL="0" lvl="1" algn="ctr" defTabSz="711200" rtl="0">
              <a:lnSpc>
                <a:spcPct val="108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</a:pPr>
            <a:r>
              <a:rPr lang="en-GB" sz="1200" kern="1200" dirty="0">
                <a:solidFill>
                  <a:schemeClr val="accent2"/>
                </a:solidFill>
                <a:latin typeface="+mj-lt"/>
              </a:rPr>
              <a:t>Regulation should not inhibit innovation and investment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F87C6-8F4B-C14F-952F-C5F8DB9F277E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6" descr="map, mind icon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4225360" y="1407013"/>
            <a:ext cx="619514" cy="61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ompetition ic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500" b="75000" l="0" r="100000">
                        <a14:foregroundMark x1="67500" y1="66000" x2="67500" y2="66000"/>
                        <a14:foregroundMark x1="90000" y1="65000" x2="90000" y2="65000"/>
                        <a14:foregroundMark x1="72000" y1="37500" x2="72000" y2="37500"/>
                        <a14:foregroundMark x1="32000" y1="37000" x2="32000" y2="37000"/>
                        <a14:foregroundMark x1="19500" y1="54000" x2="19500" y2="54000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28" b="24428"/>
          <a:stretch/>
        </p:blipFill>
        <p:spPr bwMode="auto">
          <a:xfrm>
            <a:off x="6644236" y="1514952"/>
            <a:ext cx="895210" cy="45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icon two puzzle pie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56" b="74603" l="23500" r="76500">
                        <a14:foregroundMark x1="43167" y1="47937" x2="43167" y2="47937"/>
                        <a14:foregroundMark x1="61167" y1="50476" x2="61167" y2="50476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1" t="25387" r="23971" b="25387"/>
          <a:stretch/>
        </p:blipFill>
        <p:spPr bwMode="auto">
          <a:xfrm>
            <a:off x="1441015" y="1501255"/>
            <a:ext cx="1031486" cy="51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22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11510"/>
            <a:ext cx="4752528" cy="7934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Costs and Consequences </a:t>
            </a:r>
            <a:br>
              <a:rPr lang="en-US" sz="2800" dirty="0"/>
            </a:br>
            <a:r>
              <a:rPr lang="en-US" sz="1600" dirty="0"/>
              <a:t>of legacy regulation</a:t>
            </a:r>
          </a:p>
        </p:txBody>
      </p:sp>
      <p:sp>
        <p:nvSpPr>
          <p:cNvPr id="7" name="Freeform 6"/>
          <p:cNvSpPr/>
          <p:nvPr/>
        </p:nvSpPr>
        <p:spPr>
          <a:xfrm>
            <a:off x="884450" y="1347614"/>
            <a:ext cx="2578869" cy="623982"/>
          </a:xfrm>
          <a:custGeom>
            <a:avLst/>
            <a:gdLst>
              <a:gd name="connsiteX0" fmla="*/ 0 w 3921434"/>
              <a:gd name="connsiteY0" fmla="*/ 0 h 569438"/>
              <a:gd name="connsiteX1" fmla="*/ 3921434 w 3921434"/>
              <a:gd name="connsiteY1" fmla="*/ 0 h 569438"/>
              <a:gd name="connsiteX2" fmla="*/ 3921434 w 3921434"/>
              <a:gd name="connsiteY2" fmla="*/ 569438 h 569438"/>
              <a:gd name="connsiteX3" fmla="*/ 0 w 3921434"/>
              <a:gd name="connsiteY3" fmla="*/ 569438 h 569438"/>
              <a:gd name="connsiteX4" fmla="*/ 0 w 3921434"/>
              <a:gd name="connsiteY4" fmla="*/ 0 h 56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1434" h="569438">
                <a:moveTo>
                  <a:pt x="0" y="0"/>
                </a:moveTo>
                <a:lnTo>
                  <a:pt x="3921434" y="0"/>
                </a:lnTo>
                <a:lnTo>
                  <a:pt x="3921434" y="569438"/>
                </a:lnTo>
                <a:lnTo>
                  <a:pt x="0" y="5694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algn="ctr" defTabSz="71120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latin typeface="+mj-lt"/>
              </a:rPr>
              <a:t>Regulating well </a:t>
            </a:r>
            <a:br>
              <a:rPr lang="en-US" sz="1400" b="1" dirty="0">
                <a:latin typeface="+mj-lt"/>
              </a:rPr>
            </a:br>
            <a:r>
              <a:rPr lang="en-US" sz="1400" b="1" dirty="0">
                <a:latin typeface="+mj-lt"/>
              </a:rPr>
              <a:t>is always difficult …</a:t>
            </a:r>
          </a:p>
        </p:txBody>
      </p:sp>
      <p:sp>
        <p:nvSpPr>
          <p:cNvPr id="8" name="Freeform 7"/>
          <p:cNvSpPr/>
          <p:nvPr/>
        </p:nvSpPr>
        <p:spPr>
          <a:xfrm>
            <a:off x="880378" y="1971594"/>
            <a:ext cx="2582942" cy="2616380"/>
          </a:xfrm>
          <a:custGeom>
            <a:avLst/>
            <a:gdLst>
              <a:gd name="connsiteX0" fmla="*/ 0 w 3920680"/>
              <a:gd name="connsiteY0" fmla="*/ 0 h 2330114"/>
              <a:gd name="connsiteX1" fmla="*/ 3920680 w 3920680"/>
              <a:gd name="connsiteY1" fmla="*/ 0 h 2330114"/>
              <a:gd name="connsiteX2" fmla="*/ 3920680 w 3920680"/>
              <a:gd name="connsiteY2" fmla="*/ 2330114 h 2330114"/>
              <a:gd name="connsiteX3" fmla="*/ 0 w 3920680"/>
              <a:gd name="connsiteY3" fmla="*/ 2330114 h 2330114"/>
              <a:gd name="connsiteX4" fmla="*/ 0 w 3920680"/>
              <a:gd name="connsiteY4" fmla="*/ 0 h 233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0680" h="2330114">
                <a:moveTo>
                  <a:pt x="0" y="0"/>
                </a:moveTo>
                <a:lnTo>
                  <a:pt x="3920680" y="0"/>
                </a:lnTo>
                <a:lnTo>
                  <a:pt x="3920680" y="2330114"/>
                </a:lnTo>
                <a:lnTo>
                  <a:pt x="0" y="2330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171450" lvl="1" indent="-171450" defTabSz="711200">
              <a:lnSpc>
                <a:spcPct val="108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/>
                </a:solidFill>
                <a:latin typeface="+mj-lt"/>
              </a:rPr>
              <a:t>Information gaps can lead to regulatory errors, distorting markets and competition</a:t>
            </a:r>
          </a:p>
          <a:p>
            <a:pPr marL="171450" lvl="1" indent="-171450" defTabSz="711200">
              <a:lnSpc>
                <a:spcPct val="108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/>
                </a:solidFill>
                <a:latin typeface="+mj-lt"/>
              </a:rPr>
              <a:t>Market conditions and technologies can change in unpredictable ways</a:t>
            </a:r>
          </a:p>
          <a:p>
            <a:pPr marL="171450" lvl="1" indent="-171450" defTabSz="711200">
              <a:lnSpc>
                <a:spcPct val="108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/>
                </a:solidFill>
                <a:latin typeface="+mj-lt"/>
              </a:rPr>
              <a:t>Regulations often create substantial compliance burdens</a:t>
            </a:r>
          </a:p>
          <a:p>
            <a:pPr marL="171450" lvl="1" indent="-171450" defTabSz="711200">
              <a:lnSpc>
                <a:spcPct val="108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/>
                </a:solidFill>
                <a:latin typeface="+mj-lt"/>
              </a:rPr>
              <a:t>Regulation always benefits some interests over others</a:t>
            </a:r>
          </a:p>
        </p:txBody>
      </p:sp>
      <p:sp>
        <p:nvSpPr>
          <p:cNvPr id="9" name="Freeform 8"/>
          <p:cNvSpPr/>
          <p:nvPr/>
        </p:nvSpPr>
        <p:spPr>
          <a:xfrm>
            <a:off x="3702379" y="1347614"/>
            <a:ext cx="2453798" cy="623982"/>
          </a:xfrm>
          <a:custGeom>
            <a:avLst/>
            <a:gdLst>
              <a:gd name="connsiteX0" fmla="*/ 0 w 3731251"/>
              <a:gd name="connsiteY0" fmla="*/ 0 h 569438"/>
              <a:gd name="connsiteX1" fmla="*/ 3731251 w 3731251"/>
              <a:gd name="connsiteY1" fmla="*/ 0 h 569438"/>
              <a:gd name="connsiteX2" fmla="*/ 3731251 w 3731251"/>
              <a:gd name="connsiteY2" fmla="*/ 569438 h 569438"/>
              <a:gd name="connsiteX3" fmla="*/ 0 w 3731251"/>
              <a:gd name="connsiteY3" fmla="*/ 569438 h 569438"/>
              <a:gd name="connsiteX4" fmla="*/ 0 w 3731251"/>
              <a:gd name="connsiteY4" fmla="*/ 0 h 56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1251" h="569438">
                <a:moveTo>
                  <a:pt x="0" y="0"/>
                </a:moveTo>
                <a:lnTo>
                  <a:pt x="3731251" y="0"/>
                </a:lnTo>
                <a:lnTo>
                  <a:pt x="3731251" y="569438"/>
                </a:lnTo>
                <a:lnTo>
                  <a:pt x="0" y="5694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algn="ctr" defTabSz="71120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latin typeface="+mj-lt"/>
              </a:rPr>
              <a:t>… and more so in </a:t>
            </a:r>
            <a:br>
              <a:rPr lang="en-US" sz="1400" b="1" dirty="0">
                <a:latin typeface="+mj-lt"/>
              </a:rPr>
            </a:br>
            <a:r>
              <a:rPr lang="en-US" sz="1400" b="1" dirty="0">
                <a:latin typeface="+mj-lt"/>
              </a:rPr>
              <a:t>the digital ecosystem</a:t>
            </a:r>
          </a:p>
        </p:txBody>
      </p:sp>
      <p:sp>
        <p:nvSpPr>
          <p:cNvPr id="10" name="Freeform 9"/>
          <p:cNvSpPr/>
          <p:nvPr/>
        </p:nvSpPr>
        <p:spPr>
          <a:xfrm>
            <a:off x="3702378" y="1971594"/>
            <a:ext cx="2453798" cy="2616380"/>
          </a:xfrm>
          <a:custGeom>
            <a:avLst/>
            <a:gdLst>
              <a:gd name="connsiteX0" fmla="*/ 0 w 3737481"/>
              <a:gd name="connsiteY0" fmla="*/ 0 h 2330114"/>
              <a:gd name="connsiteX1" fmla="*/ 3737481 w 3737481"/>
              <a:gd name="connsiteY1" fmla="*/ 0 h 2330114"/>
              <a:gd name="connsiteX2" fmla="*/ 3737481 w 3737481"/>
              <a:gd name="connsiteY2" fmla="*/ 2330114 h 2330114"/>
              <a:gd name="connsiteX3" fmla="*/ 0 w 3737481"/>
              <a:gd name="connsiteY3" fmla="*/ 2330114 h 2330114"/>
              <a:gd name="connsiteX4" fmla="*/ 0 w 3737481"/>
              <a:gd name="connsiteY4" fmla="*/ 0 h 233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81" h="2330114">
                <a:moveTo>
                  <a:pt x="0" y="0"/>
                </a:moveTo>
                <a:lnTo>
                  <a:pt x="3737481" y="0"/>
                </a:lnTo>
                <a:lnTo>
                  <a:pt x="3737481" y="2330114"/>
                </a:lnTo>
                <a:lnTo>
                  <a:pt x="0" y="2330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171450" lvl="1" indent="-171450" defTabSz="711200">
              <a:lnSpc>
                <a:spcPct val="108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/>
                </a:solidFill>
                <a:latin typeface="+mj-lt"/>
              </a:rPr>
              <a:t>The complexity of digital markets increases regulatory error</a:t>
            </a:r>
          </a:p>
          <a:p>
            <a:pPr marL="171450" lvl="1" indent="-171450" defTabSz="711200">
              <a:lnSpc>
                <a:spcPct val="108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/>
                </a:solidFill>
                <a:latin typeface="+mj-lt"/>
              </a:rPr>
              <a:t>Rapid change accelerates regulatory obsolescence</a:t>
            </a:r>
          </a:p>
          <a:p>
            <a:pPr marL="171450" lvl="1" indent="-171450" defTabSz="711200">
              <a:lnSpc>
                <a:spcPct val="108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/>
                </a:solidFill>
                <a:latin typeface="+mj-lt"/>
              </a:rPr>
              <a:t>Innovation and entry are distorted by regulatory burdens and risks</a:t>
            </a:r>
          </a:p>
          <a:p>
            <a:pPr marL="171450" lvl="1" indent="-171450" defTabSz="711200">
              <a:lnSpc>
                <a:spcPct val="108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2"/>
                </a:solidFill>
                <a:latin typeface="+mj-lt"/>
              </a:rPr>
              <a:t>Higher regulatory distortions raise returns to rent-seeking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F87C6-8F4B-C14F-952F-C5F8DB9F277E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444208" y="1682475"/>
            <a:ext cx="1944216" cy="2037768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sz="1600" b="1" i="1" kern="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lnSpc>
                <a:spcPct val="130000"/>
              </a:lnSpc>
            </a:pPr>
            <a:r>
              <a:rPr lang="en-GB" sz="1400" dirty="0">
                <a:solidFill>
                  <a:srgbClr val="C00000"/>
                </a:solidFill>
              </a:rPr>
              <a:t>Discriminatory, prescriptive regulations inhibit the growth of the digital ecosystem </a:t>
            </a:r>
            <a:br>
              <a:rPr lang="en-GB" sz="1400" dirty="0">
                <a:solidFill>
                  <a:srgbClr val="C00000"/>
                </a:solidFill>
              </a:rPr>
            </a:br>
            <a:r>
              <a:rPr lang="en-GB" sz="1400" dirty="0">
                <a:solidFill>
                  <a:srgbClr val="C00000"/>
                </a:solidFill>
              </a:rPr>
              <a:t>and reduce consumer welfare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5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55953"/>
            <a:ext cx="8388424" cy="66119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kern="1000" spc="-50" dirty="0"/>
              <a:t>Regulatory Discrimination Impedes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F87C6-8F4B-C14F-952F-C5F8DB9F277E}" type="slidenum">
              <a:rPr lang="en-US" smtClean="0"/>
              <a:t>5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827584" y="1275606"/>
            <a:ext cx="7544636" cy="3327912"/>
            <a:chOff x="827584" y="1275606"/>
            <a:chExt cx="7544636" cy="3327912"/>
          </a:xfrm>
        </p:grpSpPr>
        <p:sp>
          <p:nvSpPr>
            <p:cNvPr id="19" name="Freeform 18"/>
            <p:cNvSpPr/>
            <p:nvPr/>
          </p:nvSpPr>
          <p:spPr>
            <a:xfrm>
              <a:off x="885342" y="3138593"/>
              <a:ext cx="1822028" cy="728811"/>
            </a:xfrm>
            <a:custGeom>
              <a:avLst/>
              <a:gdLst>
                <a:gd name="connsiteX0" fmla="*/ 0 w 1822028"/>
                <a:gd name="connsiteY0" fmla="*/ 0 h 728811"/>
                <a:gd name="connsiteX1" fmla="*/ 1457623 w 1822028"/>
                <a:gd name="connsiteY1" fmla="*/ 0 h 728811"/>
                <a:gd name="connsiteX2" fmla="*/ 1822028 w 1822028"/>
                <a:gd name="connsiteY2" fmla="*/ 364406 h 728811"/>
                <a:gd name="connsiteX3" fmla="*/ 1457623 w 1822028"/>
                <a:gd name="connsiteY3" fmla="*/ 728811 h 728811"/>
                <a:gd name="connsiteX4" fmla="*/ 0 w 1822028"/>
                <a:gd name="connsiteY4" fmla="*/ 728811 h 728811"/>
                <a:gd name="connsiteX5" fmla="*/ 0 w 1822028"/>
                <a:gd name="connsiteY5" fmla="*/ 0 h 72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2028" h="728811">
                  <a:moveTo>
                    <a:pt x="0" y="0"/>
                  </a:moveTo>
                  <a:lnTo>
                    <a:pt x="1457623" y="0"/>
                  </a:lnTo>
                  <a:lnTo>
                    <a:pt x="1822028" y="364406"/>
                  </a:lnTo>
                  <a:lnTo>
                    <a:pt x="1457623" y="728811"/>
                  </a:lnTo>
                  <a:lnTo>
                    <a:pt x="0" y="728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26670" rIns="0" bIns="2667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latin typeface="+mj-lt"/>
                </a:rPr>
                <a:t>Business </a:t>
              </a:r>
              <a:br>
                <a:rPr lang="en-US" sz="1100" b="1" dirty="0">
                  <a:latin typeface="+mj-lt"/>
                </a:rPr>
              </a:br>
              <a:r>
                <a:rPr lang="en-US" sz="1100" b="1" dirty="0">
                  <a:latin typeface="+mj-lt"/>
                </a:rPr>
                <a:t>innovation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42965" y="3147922"/>
              <a:ext cx="1656387" cy="710153"/>
            </a:xfrm>
            <a:custGeom>
              <a:avLst/>
              <a:gdLst>
                <a:gd name="connsiteX0" fmla="*/ 0 w 1656387"/>
                <a:gd name="connsiteY0" fmla="*/ 0 h 710153"/>
                <a:gd name="connsiteX1" fmla="*/ 1301311 w 1656387"/>
                <a:gd name="connsiteY1" fmla="*/ 0 h 710153"/>
                <a:gd name="connsiteX2" fmla="*/ 1656387 w 1656387"/>
                <a:gd name="connsiteY2" fmla="*/ 355077 h 710153"/>
                <a:gd name="connsiteX3" fmla="*/ 1301311 w 1656387"/>
                <a:gd name="connsiteY3" fmla="*/ 710153 h 710153"/>
                <a:gd name="connsiteX4" fmla="*/ 0 w 1656387"/>
                <a:gd name="connsiteY4" fmla="*/ 710153 h 710153"/>
                <a:gd name="connsiteX5" fmla="*/ 355077 w 1656387"/>
                <a:gd name="connsiteY5" fmla="*/ 355077 h 710153"/>
                <a:gd name="connsiteX6" fmla="*/ 0 w 1656387"/>
                <a:gd name="connsiteY6" fmla="*/ 0 h 71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6387" h="710153">
                  <a:moveTo>
                    <a:pt x="0" y="0"/>
                  </a:moveTo>
                  <a:lnTo>
                    <a:pt x="1301311" y="0"/>
                  </a:lnTo>
                  <a:lnTo>
                    <a:pt x="1656387" y="355077"/>
                  </a:lnTo>
                  <a:lnTo>
                    <a:pt x="1301311" y="710153"/>
                  </a:lnTo>
                  <a:lnTo>
                    <a:pt x="0" y="710153"/>
                  </a:lnTo>
                  <a:lnTo>
                    <a:pt x="355077" y="355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25000"/>
                <a:lumOff val="-735"/>
                <a:alphaOff val="0"/>
              </a:schemeClr>
            </a:fillRef>
            <a:effectRef idx="0">
              <a:schemeClr val="accent4">
                <a:hueOff val="0"/>
                <a:satOff val="25000"/>
                <a:lumOff val="-7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29337" rIns="0" bIns="2933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>
                  <a:latin typeface="+mj-lt"/>
                </a:rPr>
                <a:t>Regulatory</a:t>
              </a:r>
              <a:br>
                <a:rPr lang="en-US" sz="1100" b="1" kern="1200" dirty="0">
                  <a:latin typeface="+mj-lt"/>
                </a:rPr>
              </a:br>
              <a:r>
                <a:rPr lang="en-US" sz="1100" b="1" kern="1200" dirty="0">
                  <a:latin typeface="+mj-lt"/>
                </a:rPr>
                <a:t> analysis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34947" y="3138593"/>
              <a:ext cx="1822028" cy="728811"/>
            </a:xfrm>
            <a:custGeom>
              <a:avLst/>
              <a:gdLst>
                <a:gd name="connsiteX0" fmla="*/ 0 w 1822028"/>
                <a:gd name="connsiteY0" fmla="*/ 0 h 728811"/>
                <a:gd name="connsiteX1" fmla="*/ 1457623 w 1822028"/>
                <a:gd name="connsiteY1" fmla="*/ 0 h 728811"/>
                <a:gd name="connsiteX2" fmla="*/ 1822028 w 1822028"/>
                <a:gd name="connsiteY2" fmla="*/ 364406 h 728811"/>
                <a:gd name="connsiteX3" fmla="*/ 1457623 w 1822028"/>
                <a:gd name="connsiteY3" fmla="*/ 728811 h 728811"/>
                <a:gd name="connsiteX4" fmla="*/ 0 w 1822028"/>
                <a:gd name="connsiteY4" fmla="*/ 728811 h 728811"/>
                <a:gd name="connsiteX5" fmla="*/ 364406 w 1822028"/>
                <a:gd name="connsiteY5" fmla="*/ 364406 h 728811"/>
                <a:gd name="connsiteX6" fmla="*/ 0 w 1822028"/>
                <a:gd name="connsiteY6" fmla="*/ 0 h 72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028" h="728811">
                  <a:moveTo>
                    <a:pt x="0" y="0"/>
                  </a:moveTo>
                  <a:lnTo>
                    <a:pt x="1457623" y="0"/>
                  </a:lnTo>
                  <a:lnTo>
                    <a:pt x="1822028" y="364406"/>
                  </a:lnTo>
                  <a:lnTo>
                    <a:pt x="1457623" y="728811"/>
                  </a:lnTo>
                  <a:lnTo>
                    <a:pt x="0" y="728811"/>
                  </a:lnTo>
                  <a:lnTo>
                    <a:pt x="364406" y="364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50000"/>
                <a:lumOff val="-1471"/>
                <a:alphaOff val="0"/>
              </a:schemeClr>
            </a:fillRef>
            <a:effectRef idx="0">
              <a:schemeClr val="accent4">
                <a:hueOff val="0"/>
                <a:satOff val="50000"/>
                <a:lumOff val="-1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29337" rIns="0" bIns="2933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>
                  <a:latin typeface="+mj-lt"/>
                </a:rPr>
                <a:t>Filing with </a:t>
              </a:r>
              <a:br>
                <a:rPr lang="en-US" sz="1100" b="1" kern="1200" dirty="0">
                  <a:latin typeface="+mj-lt"/>
                </a:rPr>
              </a:br>
              <a:r>
                <a:rPr lang="en-US" sz="1100" b="1" kern="1200" dirty="0">
                  <a:latin typeface="+mj-lt"/>
                </a:rPr>
                <a:t>regulator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092570" y="3138593"/>
              <a:ext cx="1822028" cy="728811"/>
            </a:xfrm>
            <a:custGeom>
              <a:avLst/>
              <a:gdLst>
                <a:gd name="connsiteX0" fmla="*/ 0 w 1822028"/>
                <a:gd name="connsiteY0" fmla="*/ 0 h 728811"/>
                <a:gd name="connsiteX1" fmla="*/ 1457623 w 1822028"/>
                <a:gd name="connsiteY1" fmla="*/ 0 h 728811"/>
                <a:gd name="connsiteX2" fmla="*/ 1822028 w 1822028"/>
                <a:gd name="connsiteY2" fmla="*/ 364406 h 728811"/>
                <a:gd name="connsiteX3" fmla="*/ 1457623 w 1822028"/>
                <a:gd name="connsiteY3" fmla="*/ 728811 h 728811"/>
                <a:gd name="connsiteX4" fmla="*/ 0 w 1822028"/>
                <a:gd name="connsiteY4" fmla="*/ 728811 h 728811"/>
                <a:gd name="connsiteX5" fmla="*/ 364406 w 1822028"/>
                <a:gd name="connsiteY5" fmla="*/ 364406 h 728811"/>
                <a:gd name="connsiteX6" fmla="*/ 0 w 1822028"/>
                <a:gd name="connsiteY6" fmla="*/ 0 h 72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028" h="728811">
                  <a:moveTo>
                    <a:pt x="0" y="0"/>
                  </a:moveTo>
                  <a:lnTo>
                    <a:pt x="1457623" y="0"/>
                  </a:lnTo>
                  <a:lnTo>
                    <a:pt x="1822028" y="364406"/>
                  </a:lnTo>
                  <a:lnTo>
                    <a:pt x="1457623" y="728811"/>
                  </a:lnTo>
                  <a:lnTo>
                    <a:pt x="0" y="728811"/>
                  </a:lnTo>
                  <a:lnTo>
                    <a:pt x="364406" y="364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75000"/>
                <a:lumOff val="-2206"/>
                <a:alphaOff val="0"/>
              </a:schemeClr>
            </a:fillRef>
            <a:effectRef idx="0">
              <a:schemeClr val="accent4">
                <a:hueOff val="0"/>
                <a:satOff val="75000"/>
                <a:lumOff val="-22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29337" rIns="0" bIns="2933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>
                  <a:latin typeface="+mj-lt"/>
                </a:rPr>
                <a:t>Regulatory </a:t>
              </a:r>
              <a:br>
                <a:rPr lang="en-US" sz="1100" b="1" kern="1200" dirty="0">
                  <a:latin typeface="+mj-lt"/>
                </a:rPr>
              </a:br>
              <a:r>
                <a:rPr lang="en-US" sz="1100" b="1" kern="1200" dirty="0">
                  <a:latin typeface="+mj-lt"/>
                </a:rPr>
                <a:t>approval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6550192" y="3138593"/>
              <a:ext cx="1822028" cy="728811"/>
            </a:xfrm>
            <a:custGeom>
              <a:avLst/>
              <a:gdLst>
                <a:gd name="connsiteX0" fmla="*/ 0 w 1822028"/>
                <a:gd name="connsiteY0" fmla="*/ 0 h 728811"/>
                <a:gd name="connsiteX1" fmla="*/ 1457623 w 1822028"/>
                <a:gd name="connsiteY1" fmla="*/ 0 h 728811"/>
                <a:gd name="connsiteX2" fmla="*/ 1822028 w 1822028"/>
                <a:gd name="connsiteY2" fmla="*/ 364406 h 728811"/>
                <a:gd name="connsiteX3" fmla="*/ 1457623 w 1822028"/>
                <a:gd name="connsiteY3" fmla="*/ 728811 h 728811"/>
                <a:gd name="connsiteX4" fmla="*/ 0 w 1822028"/>
                <a:gd name="connsiteY4" fmla="*/ 728811 h 728811"/>
                <a:gd name="connsiteX5" fmla="*/ 364406 w 1822028"/>
                <a:gd name="connsiteY5" fmla="*/ 364406 h 728811"/>
                <a:gd name="connsiteX6" fmla="*/ 0 w 1822028"/>
                <a:gd name="connsiteY6" fmla="*/ 0 h 72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028" h="728811">
                  <a:moveTo>
                    <a:pt x="0" y="0"/>
                  </a:moveTo>
                  <a:lnTo>
                    <a:pt x="1457623" y="0"/>
                  </a:lnTo>
                  <a:lnTo>
                    <a:pt x="1822028" y="364406"/>
                  </a:lnTo>
                  <a:lnTo>
                    <a:pt x="1457623" y="728811"/>
                  </a:lnTo>
                  <a:lnTo>
                    <a:pt x="0" y="728811"/>
                  </a:lnTo>
                  <a:lnTo>
                    <a:pt x="364406" y="364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80000"/>
                <a:hueOff val="0"/>
                <a:satOff val="0"/>
                <a:lumOff val="145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26670" rIns="0" bIns="2667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latin typeface="+mj-lt"/>
                </a:rPr>
                <a:t>Implementation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82283" y="1585515"/>
              <a:ext cx="1783612" cy="713444"/>
            </a:xfrm>
            <a:custGeom>
              <a:avLst/>
              <a:gdLst>
                <a:gd name="connsiteX0" fmla="*/ 0 w 1783612"/>
                <a:gd name="connsiteY0" fmla="*/ 0 h 713444"/>
                <a:gd name="connsiteX1" fmla="*/ 1426890 w 1783612"/>
                <a:gd name="connsiteY1" fmla="*/ 0 h 713444"/>
                <a:gd name="connsiteX2" fmla="*/ 1783612 w 1783612"/>
                <a:gd name="connsiteY2" fmla="*/ 356722 h 713444"/>
                <a:gd name="connsiteX3" fmla="*/ 1426890 w 1783612"/>
                <a:gd name="connsiteY3" fmla="*/ 713444 h 713444"/>
                <a:gd name="connsiteX4" fmla="*/ 0 w 1783612"/>
                <a:gd name="connsiteY4" fmla="*/ 713444 h 713444"/>
                <a:gd name="connsiteX5" fmla="*/ 0 w 1783612"/>
                <a:gd name="connsiteY5" fmla="*/ 0 h 71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3612" h="713444">
                  <a:moveTo>
                    <a:pt x="0" y="0"/>
                  </a:moveTo>
                  <a:lnTo>
                    <a:pt x="1426890" y="0"/>
                  </a:lnTo>
                  <a:lnTo>
                    <a:pt x="1783612" y="356722"/>
                  </a:lnTo>
                  <a:lnTo>
                    <a:pt x="1426890" y="713444"/>
                  </a:lnTo>
                  <a:lnTo>
                    <a:pt x="0" y="713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26670" rIns="0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>
                  <a:latin typeface="+mj-lt"/>
                </a:rPr>
                <a:t>Business </a:t>
              </a:r>
              <a:br>
                <a:rPr lang="en-US" sz="1100" b="1" kern="1200" dirty="0">
                  <a:latin typeface="+mj-lt"/>
                </a:rPr>
              </a:br>
              <a:r>
                <a:rPr lang="en-US" sz="1100" b="1" kern="1200" dirty="0">
                  <a:latin typeface="+mj-lt"/>
                </a:rPr>
                <a:t>innovation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2283349" y="1585515"/>
              <a:ext cx="1783612" cy="713444"/>
            </a:xfrm>
            <a:custGeom>
              <a:avLst/>
              <a:gdLst>
                <a:gd name="connsiteX0" fmla="*/ 0 w 1783612"/>
                <a:gd name="connsiteY0" fmla="*/ 0 h 713444"/>
                <a:gd name="connsiteX1" fmla="*/ 1426890 w 1783612"/>
                <a:gd name="connsiteY1" fmla="*/ 0 h 713444"/>
                <a:gd name="connsiteX2" fmla="*/ 1783612 w 1783612"/>
                <a:gd name="connsiteY2" fmla="*/ 356722 h 713444"/>
                <a:gd name="connsiteX3" fmla="*/ 1426890 w 1783612"/>
                <a:gd name="connsiteY3" fmla="*/ 713444 h 713444"/>
                <a:gd name="connsiteX4" fmla="*/ 0 w 1783612"/>
                <a:gd name="connsiteY4" fmla="*/ 713444 h 713444"/>
                <a:gd name="connsiteX5" fmla="*/ 356722 w 1783612"/>
                <a:gd name="connsiteY5" fmla="*/ 356722 h 713444"/>
                <a:gd name="connsiteX6" fmla="*/ 0 w 1783612"/>
                <a:gd name="connsiteY6" fmla="*/ 0 h 71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3612" h="713444">
                  <a:moveTo>
                    <a:pt x="0" y="0"/>
                  </a:moveTo>
                  <a:lnTo>
                    <a:pt x="1426890" y="0"/>
                  </a:lnTo>
                  <a:lnTo>
                    <a:pt x="1783612" y="356722"/>
                  </a:lnTo>
                  <a:lnTo>
                    <a:pt x="1426890" y="713444"/>
                  </a:lnTo>
                  <a:lnTo>
                    <a:pt x="0" y="713444"/>
                  </a:lnTo>
                  <a:lnTo>
                    <a:pt x="356722" y="356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80000"/>
                <a:hueOff val="0"/>
                <a:satOff val="0"/>
                <a:lumOff val="145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26670" rIns="0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>
                  <a:latin typeface="+mj-lt"/>
                </a:rPr>
                <a:t>Implementation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9423" y="1275606"/>
              <a:ext cx="19463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+mj-lt"/>
                </a:rPr>
                <a:t>Unregulated Competitor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584" y="2840145"/>
              <a:ext cx="17924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rgbClr val="C00000"/>
                  </a:solidFill>
                  <a:latin typeface="+mj-lt"/>
                </a:defRPr>
              </a:lvl1pPr>
            </a:lstStyle>
            <a:p>
              <a:r>
                <a:rPr lang="en-US" sz="1200" b="1" dirty="0">
                  <a:solidFill>
                    <a:schemeClr val="tx2"/>
                  </a:solidFill>
                </a:rPr>
                <a:t>Regulated Competitor</a:t>
              </a:r>
            </a:p>
          </p:txBody>
        </p:sp>
        <p:sp>
          <p:nvSpPr>
            <p:cNvPr id="9" name="Explosion 1 8"/>
            <p:cNvSpPr/>
            <p:nvPr/>
          </p:nvSpPr>
          <p:spPr>
            <a:xfrm>
              <a:off x="6539388" y="2308290"/>
              <a:ext cx="1468427" cy="1074492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b="1" i="1" dirty="0">
                  <a:solidFill>
                    <a:srgbClr val="C00000"/>
                  </a:solidFill>
                  <a:latin typeface="+mj-lt"/>
                </a:rPr>
                <a:t>Longer time to market</a:t>
              </a:r>
            </a:p>
          </p:txBody>
        </p:sp>
        <p:sp>
          <p:nvSpPr>
            <p:cNvPr id="10" name="Explosion 1 9"/>
            <p:cNvSpPr/>
            <p:nvPr/>
          </p:nvSpPr>
          <p:spPr>
            <a:xfrm>
              <a:off x="3640814" y="2308289"/>
              <a:ext cx="1850065" cy="1074494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b="1" i="1" dirty="0">
                  <a:solidFill>
                    <a:srgbClr val="C00000"/>
                  </a:solidFill>
                  <a:latin typeface="+mj-lt"/>
                </a:rPr>
                <a:t>Disclosure to competitors</a:t>
              </a:r>
            </a:p>
          </p:txBody>
        </p:sp>
        <p:sp>
          <p:nvSpPr>
            <p:cNvPr id="11" name="Explosion 1 10"/>
            <p:cNvSpPr/>
            <p:nvPr/>
          </p:nvSpPr>
          <p:spPr>
            <a:xfrm>
              <a:off x="5352143" y="3679683"/>
              <a:ext cx="1573259" cy="867079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b="1" i="1" dirty="0">
                  <a:solidFill>
                    <a:srgbClr val="C00000"/>
                  </a:solidFill>
                  <a:latin typeface="+mj-lt"/>
                </a:rPr>
                <a:t>Risk of rejection</a:t>
              </a:r>
            </a:p>
          </p:txBody>
        </p:sp>
        <p:sp>
          <p:nvSpPr>
            <p:cNvPr id="12" name="Explosion 1 11"/>
            <p:cNvSpPr/>
            <p:nvPr/>
          </p:nvSpPr>
          <p:spPr>
            <a:xfrm>
              <a:off x="2552534" y="3679683"/>
              <a:ext cx="1595051" cy="923835"/>
            </a:xfrm>
            <a:prstGeom prst="irregularSeal1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b="1" i="1" dirty="0">
                  <a:solidFill>
                    <a:srgbClr val="C00000"/>
                  </a:solidFill>
                  <a:latin typeface="+mj-lt"/>
                </a:rPr>
                <a:t>Innovations discarded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367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65833"/>
            <a:ext cx="7885241" cy="66119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Principles of a New Regulatory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F52FB-296C-D94D-AE53-C62C85B1408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868144" y="1324744"/>
            <a:ext cx="2376264" cy="298488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130000"/>
              </a:lnSpc>
              <a:defRPr sz="1400" b="1" i="1" kern="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dirty="0"/>
              <a:t>The new framework will reduce regulatory asymmetries, promote dynamic competition and innovation, and allow regulatory objectives to be achieved more effectively at lower cost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27584" y="1336783"/>
            <a:ext cx="4752528" cy="2984375"/>
            <a:chOff x="1004672" y="1171551"/>
            <a:chExt cx="4791464" cy="3344415"/>
          </a:xfrm>
        </p:grpSpPr>
        <p:sp>
          <p:nvSpPr>
            <p:cNvPr id="5" name="Freeform 4"/>
            <p:cNvSpPr/>
            <p:nvPr/>
          </p:nvSpPr>
          <p:spPr>
            <a:xfrm>
              <a:off x="2404359" y="1274740"/>
              <a:ext cx="3391777" cy="825506"/>
            </a:xfrm>
            <a:custGeom>
              <a:avLst/>
              <a:gdLst>
                <a:gd name="connsiteX0" fmla="*/ 137587 w 825505"/>
                <a:gd name="connsiteY0" fmla="*/ 0 h 3391776"/>
                <a:gd name="connsiteX1" fmla="*/ 687918 w 825505"/>
                <a:gd name="connsiteY1" fmla="*/ 0 h 3391776"/>
                <a:gd name="connsiteX2" fmla="*/ 825505 w 825505"/>
                <a:gd name="connsiteY2" fmla="*/ 137587 h 3391776"/>
                <a:gd name="connsiteX3" fmla="*/ 825505 w 825505"/>
                <a:gd name="connsiteY3" fmla="*/ 3391776 h 3391776"/>
                <a:gd name="connsiteX4" fmla="*/ 825505 w 825505"/>
                <a:gd name="connsiteY4" fmla="*/ 3391776 h 3391776"/>
                <a:gd name="connsiteX5" fmla="*/ 0 w 825505"/>
                <a:gd name="connsiteY5" fmla="*/ 3391776 h 3391776"/>
                <a:gd name="connsiteX6" fmla="*/ 0 w 825505"/>
                <a:gd name="connsiteY6" fmla="*/ 3391776 h 3391776"/>
                <a:gd name="connsiteX7" fmla="*/ 0 w 825505"/>
                <a:gd name="connsiteY7" fmla="*/ 137587 h 3391776"/>
                <a:gd name="connsiteX8" fmla="*/ 137587 w 825505"/>
                <a:gd name="connsiteY8" fmla="*/ 0 h 339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5505" h="3391776">
                  <a:moveTo>
                    <a:pt x="825505" y="565309"/>
                  </a:moveTo>
                  <a:lnTo>
                    <a:pt x="825505" y="2826467"/>
                  </a:lnTo>
                  <a:cubicBezTo>
                    <a:pt x="825505" y="3138677"/>
                    <a:pt x="810512" y="3391774"/>
                    <a:pt x="792018" y="3391774"/>
                  </a:cubicBezTo>
                  <a:lnTo>
                    <a:pt x="0" y="3391774"/>
                  </a:lnTo>
                  <a:lnTo>
                    <a:pt x="0" y="3391774"/>
                  </a:lnTo>
                  <a:lnTo>
                    <a:pt x="0" y="2"/>
                  </a:lnTo>
                  <a:lnTo>
                    <a:pt x="0" y="2"/>
                  </a:lnTo>
                  <a:lnTo>
                    <a:pt x="792018" y="2"/>
                  </a:lnTo>
                  <a:cubicBezTo>
                    <a:pt x="810512" y="2"/>
                    <a:pt x="825505" y="253099"/>
                    <a:pt x="825505" y="56530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90000"/>
              </a:schemeClr>
            </a:solidFill>
            <a:ln>
              <a:solidFill>
                <a:schemeClr val="accent3">
                  <a:lumMod val="50000"/>
                  <a:alpha val="90000"/>
                </a:schemeClr>
              </a:solidFill>
            </a:ln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65063" rIns="89828" bIns="65064" numCol="1" spcCol="1270" anchor="ctr" anchorCtr="0">
              <a:noAutofit/>
            </a:bodyPr>
            <a:lstStyle/>
            <a:p>
              <a:pPr marL="0" lvl="1" algn="l" defTabSz="577850">
                <a:lnSpc>
                  <a:spcPct val="108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kern="1200" dirty="0">
                  <a:solidFill>
                    <a:schemeClr val="accent2"/>
                  </a:solidFill>
                  <a:latin typeface="+mj-lt"/>
                  <a:cs typeface="Arial"/>
                </a:rPr>
                <a:t>Pursue regulatory goals based on achieving regulatory objectives, not legacy structures based on industries or technologies</a:t>
              </a:r>
              <a:endParaRPr lang="en-US" sz="1200" kern="1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004672" y="1171551"/>
              <a:ext cx="1399688" cy="1031882"/>
            </a:xfrm>
            <a:custGeom>
              <a:avLst/>
              <a:gdLst>
                <a:gd name="connsiteX0" fmla="*/ 0 w 1907874"/>
                <a:gd name="connsiteY0" fmla="*/ 171984 h 1031882"/>
                <a:gd name="connsiteX1" fmla="*/ 171984 w 1907874"/>
                <a:gd name="connsiteY1" fmla="*/ 0 h 1031882"/>
                <a:gd name="connsiteX2" fmla="*/ 1735890 w 1907874"/>
                <a:gd name="connsiteY2" fmla="*/ 0 h 1031882"/>
                <a:gd name="connsiteX3" fmla="*/ 1907874 w 1907874"/>
                <a:gd name="connsiteY3" fmla="*/ 171984 h 1031882"/>
                <a:gd name="connsiteX4" fmla="*/ 1907874 w 1907874"/>
                <a:gd name="connsiteY4" fmla="*/ 859898 h 1031882"/>
                <a:gd name="connsiteX5" fmla="*/ 1735890 w 1907874"/>
                <a:gd name="connsiteY5" fmla="*/ 1031882 h 1031882"/>
                <a:gd name="connsiteX6" fmla="*/ 171984 w 1907874"/>
                <a:gd name="connsiteY6" fmla="*/ 1031882 h 1031882"/>
                <a:gd name="connsiteX7" fmla="*/ 0 w 1907874"/>
                <a:gd name="connsiteY7" fmla="*/ 859898 h 1031882"/>
                <a:gd name="connsiteX8" fmla="*/ 0 w 1907874"/>
                <a:gd name="connsiteY8" fmla="*/ 171984 h 10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7874" h="1031882">
                  <a:moveTo>
                    <a:pt x="0" y="171984"/>
                  </a:moveTo>
                  <a:cubicBezTo>
                    <a:pt x="0" y="77000"/>
                    <a:pt x="77000" y="0"/>
                    <a:pt x="171984" y="0"/>
                  </a:cubicBezTo>
                  <a:lnTo>
                    <a:pt x="1735890" y="0"/>
                  </a:lnTo>
                  <a:cubicBezTo>
                    <a:pt x="1830874" y="0"/>
                    <a:pt x="1907874" y="77000"/>
                    <a:pt x="1907874" y="171984"/>
                  </a:cubicBezTo>
                  <a:lnTo>
                    <a:pt x="1907874" y="859898"/>
                  </a:lnTo>
                  <a:cubicBezTo>
                    <a:pt x="1907874" y="954882"/>
                    <a:pt x="1830874" y="1031882"/>
                    <a:pt x="1735890" y="1031882"/>
                  </a:cubicBezTo>
                  <a:lnTo>
                    <a:pt x="171984" y="1031882"/>
                  </a:lnTo>
                  <a:cubicBezTo>
                    <a:pt x="77000" y="1031882"/>
                    <a:pt x="0" y="954882"/>
                    <a:pt x="0" y="859898"/>
                  </a:cubicBezTo>
                  <a:lnTo>
                    <a:pt x="0" y="17198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952" tIns="84662" rIns="118952" bIns="84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j-lt"/>
                  <a:cs typeface="Arial"/>
                </a:rPr>
                <a:t>Functionality-based</a:t>
              </a:r>
              <a:endParaRPr lang="en-US" sz="1200" kern="1200" dirty="0">
                <a:latin typeface="+mj-lt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404359" y="2431788"/>
              <a:ext cx="3391777" cy="825506"/>
            </a:xfrm>
            <a:custGeom>
              <a:avLst/>
              <a:gdLst>
                <a:gd name="connsiteX0" fmla="*/ 137587 w 825505"/>
                <a:gd name="connsiteY0" fmla="*/ 0 h 3391776"/>
                <a:gd name="connsiteX1" fmla="*/ 687918 w 825505"/>
                <a:gd name="connsiteY1" fmla="*/ 0 h 3391776"/>
                <a:gd name="connsiteX2" fmla="*/ 825505 w 825505"/>
                <a:gd name="connsiteY2" fmla="*/ 137587 h 3391776"/>
                <a:gd name="connsiteX3" fmla="*/ 825505 w 825505"/>
                <a:gd name="connsiteY3" fmla="*/ 3391776 h 3391776"/>
                <a:gd name="connsiteX4" fmla="*/ 825505 w 825505"/>
                <a:gd name="connsiteY4" fmla="*/ 3391776 h 3391776"/>
                <a:gd name="connsiteX5" fmla="*/ 0 w 825505"/>
                <a:gd name="connsiteY5" fmla="*/ 3391776 h 3391776"/>
                <a:gd name="connsiteX6" fmla="*/ 0 w 825505"/>
                <a:gd name="connsiteY6" fmla="*/ 3391776 h 3391776"/>
                <a:gd name="connsiteX7" fmla="*/ 0 w 825505"/>
                <a:gd name="connsiteY7" fmla="*/ 137587 h 3391776"/>
                <a:gd name="connsiteX8" fmla="*/ 137587 w 825505"/>
                <a:gd name="connsiteY8" fmla="*/ 0 h 339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5505" h="3391776">
                  <a:moveTo>
                    <a:pt x="825505" y="565309"/>
                  </a:moveTo>
                  <a:lnTo>
                    <a:pt x="825505" y="2826467"/>
                  </a:lnTo>
                  <a:cubicBezTo>
                    <a:pt x="825505" y="3138677"/>
                    <a:pt x="810512" y="3391774"/>
                    <a:pt x="792018" y="3391774"/>
                  </a:cubicBezTo>
                  <a:lnTo>
                    <a:pt x="0" y="3391774"/>
                  </a:lnTo>
                  <a:lnTo>
                    <a:pt x="0" y="3391774"/>
                  </a:lnTo>
                  <a:lnTo>
                    <a:pt x="0" y="2"/>
                  </a:lnTo>
                  <a:lnTo>
                    <a:pt x="0" y="2"/>
                  </a:lnTo>
                  <a:lnTo>
                    <a:pt x="792018" y="2"/>
                  </a:lnTo>
                  <a:cubicBezTo>
                    <a:pt x="810512" y="2"/>
                    <a:pt x="825505" y="253099"/>
                    <a:pt x="825505" y="56530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solidFill>
                <a:schemeClr val="accent1">
                  <a:lumMod val="50000"/>
                  <a:alpha val="90000"/>
                </a:schemeClr>
              </a:solidFill>
            </a:ln>
          </p:spPr>
          <p:style>
            <a:lnRef idx="2">
              <a:schemeClr val="accent5">
                <a:tint val="40000"/>
                <a:alpha val="90000"/>
                <a:hueOff val="0"/>
                <a:satOff val="-50000"/>
                <a:lumOff val="-5057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-50000"/>
                <a:lumOff val="-5057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-50000"/>
                <a:lumOff val="-505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65063" rIns="89828" bIns="65064" numCol="1" spcCol="1270" anchor="ctr" anchorCtr="0">
              <a:noAutofit/>
            </a:bodyPr>
            <a:lstStyle/>
            <a:p>
              <a:pPr marL="0" lvl="1" algn="l" defTabSz="577850">
                <a:lnSpc>
                  <a:spcPct val="108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kern="1200" dirty="0">
                  <a:solidFill>
                    <a:schemeClr val="accent2"/>
                  </a:solidFill>
                  <a:latin typeface="+mj-lt"/>
                  <a:cs typeface="Arial"/>
                </a:rPr>
                <a:t>Give preference to performance-based regulation through ex post enforcement </a:t>
              </a:r>
              <a:br>
                <a:rPr lang="en-US" sz="1200" kern="1200" dirty="0">
                  <a:solidFill>
                    <a:schemeClr val="accent2"/>
                  </a:solidFill>
                  <a:latin typeface="+mj-lt"/>
                  <a:cs typeface="Arial"/>
                </a:rPr>
              </a:br>
              <a:r>
                <a:rPr lang="en-US" sz="1200" kern="1200" dirty="0">
                  <a:solidFill>
                    <a:schemeClr val="accent2"/>
                  </a:solidFill>
                  <a:latin typeface="+mj-lt"/>
                  <a:cs typeface="Arial"/>
                </a:rPr>
                <a:t>over prescriptive, ex ante rules</a:t>
              </a:r>
              <a:endParaRPr lang="en-US" sz="1200" kern="1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04672" y="2328599"/>
              <a:ext cx="1399688" cy="1031882"/>
            </a:xfrm>
            <a:custGeom>
              <a:avLst/>
              <a:gdLst>
                <a:gd name="connsiteX0" fmla="*/ 0 w 1907874"/>
                <a:gd name="connsiteY0" fmla="*/ 171984 h 1031882"/>
                <a:gd name="connsiteX1" fmla="*/ 171984 w 1907874"/>
                <a:gd name="connsiteY1" fmla="*/ 0 h 1031882"/>
                <a:gd name="connsiteX2" fmla="*/ 1735890 w 1907874"/>
                <a:gd name="connsiteY2" fmla="*/ 0 h 1031882"/>
                <a:gd name="connsiteX3" fmla="*/ 1907874 w 1907874"/>
                <a:gd name="connsiteY3" fmla="*/ 171984 h 1031882"/>
                <a:gd name="connsiteX4" fmla="*/ 1907874 w 1907874"/>
                <a:gd name="connsiteY4" fmla="*/ 859898 h 1031882"/>
                <a:gd name="connsiteX5" fmla="*/ 1735890 w 1907874"/>
                <a:gd name="connsiteY5" fmla="*/ 1031882 h 1031882"/>
                <a:gd name="connsiteX6" fmla="*/ 171984 w 1907874"/>
                <a:gd name="connsiteY6" fmla="*/ 1031882 h 1031882"/>
                <a:gd name="connsiteX7" fmla="*/ 0 w 1907874"/>
                <a:gd name="connsiteY7" fmla="*/ 859898 h 1031882"/>
                <a:gd name="connsiteX8" fmla="*/ 0 w 1907874"/>
                <a:gd name="connsiteY8" fmla="*/ 171984 h 10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7874" h="1031882">
                  <a:moveTo>
                    <a:pt x="0" y="171984"/>
                  </a:moveTo>
                  <a:cubicBezTo>
                    <a:pt x="0" y="77000"/>
                    <a:pt x="77000" y="0"/>
                    <a:pt x="171984" y="0"/>
                  </a:cubicBezTo>
                  <a:lnTo>
                    <a:pt x="1735890" y="0"/>
                  </a:lnTo>
                  <a:cubicBezTo>
                    <a:pt x="1830874" y="0"/>
                    <a:pt x="1907874" y="77000"/>
                    <a:pt x="1907874" y="171984"/>
                  </a:cubicBezTo>
                  <a:lnTo>
                    <a:pt x="1907874" y="859898"/>
                  </a:lnTo>
                  <a:cubicBezTo>
                    <a:pt x="1907874" y="954882"/>
                    <a:pt x="1830874" y="1031882"/>
                    <a:pt x="1735890" y="1031882"/>
                  </a:cubicBezTo>
                  <a:lnTo>
                    <a:pt x="171984" y="1031882"/>
                  </a:lnTo>
                  <a:cubicBezTo>
                    <a:pt x="77000" y="1031882"/>
                    <a:pt x="0" y="954882"/>
                    <a:pt x="0" y="859898"/>
                  </a:cubicBezTo>
                  <a:lnTo>
                    <a:pt x="0" y="17198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-50000"/>
                <a:lumOff val="-25000"/>
                <a:alphaOff val="0"/>
              </a:schemeClr>
            </a:fillRef>
            <a:effectRef idx="0">
              <a:schemeClr val="accent5">
                <a:hueOff val="0"/>
                <a:satOff val="-50000"/>
                <a:lumOff val="-2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952" tIns="84662" rIns="118952" bIns="84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j-lt"/>
                  <a:cs typeface="Arial"/>
                </a:rPr>
                <a:t>Dynamic</a:t>
              </a:r>
              <a:endParaRPr lang="en-US" sz="1400" kern="1200" dirty="0">
                <a:latin typeface="+mj-lt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04359" y="3587272"/>
              <a:ext cx="3391777" cy="825506"/>
            </a:xfrm>
            <a:custGeom>
              <a:avLst/>
              <a:gdLst>
                <a:gd name="connsiteX0" fmla="*/ 137587 w 825505"/>
                <a:gd name="connsiteY0" fmla="*/ 0 h 3391776"/>
                <a:gd name="connsiteX1" fmla="*/ 687918 w 825505"/>
                <a:gd name="connsiteY1" fmla="*/ 0 h 3391776"/>
                <a:gd name="connsiteX2" fmla="*/ 825505 w 825505"/>
                <a:gd name="connsiteY2" fmla="*/ 137587 h 3391776"/>
                <a:gd name="connsiteX3" fmla="*/ 825505 w 825505"/>
                <a:gd name="connsiteY3" fmla="*/ 3391776 h 3391776"/>
                <a:gd name="connsiteX4" fmla="*/ 825505 w 825505"/>
                <a:gd name="connsiteY4" fmla="*/ 3391776 h 3391776"/>
                <a:gd name="connsiteX5" fmla="*/ 0 w 825505"/>
                <a:gd name="connsiteY5" fmla="*/ 3391776 h 3391776"/>
                <a:gd name="connsiteX6" fmla="*/ 0 w 825505"/>
                <a:gd name="connsiteY6" fmla="*/ 3391776 h 3391776"/>
                <a:gd name="connsiteX7" fmla="*/ 0 w 825505"/>
                <a:gd name="connsiteY7" fmla="*/ 137587 h 3391776"/>
                <a:gd name="connsiteX8" fmla="*/ 137587 w 825505"/>
                <a:gd name="connsiteY8" fmla="*/ 0 h 339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5505" h="3391776">
                  <a:moveTo>
                    <a:pt x="825505" y="565309"/>
                  </a:moveTo>
                  <a:lnTo>
                    <a:pt x="825505" y="2826467"/>
                  </a:lnTo>
                  <a:cubicBezTo>
                    <a:pt x="825505" y="3138677"/>
                    <a:pt x="810512" y="3391774"/>
                    <a:pt x="792018" y="3391774"/>
                  </a:cubicBezTo>
                  <a:lnTo>
                    <a:pt x="0" y="3391774"/>
                  </a:lnTo>
                  <a:lnTo>
                    <a:pt x="0" y="3391774"/>
                  </a:lnTo>
                  <a:lnTo>
                    <a:pt x="0" y="2"/>
                  </a:lnTo>
                  <a:lnTo>
                    <a:pt x="0" y="2"/>
                  </a:lnTo>
                  <a:lnTo>
                    <a:pt x="792018" y="2"/>
                  </a:lnTo>
                  <a:cubicBezTo>
                    <a:pt x="810512" y="2"/>
                    <a:pt x="825505" y="253099"/>
                    <a:pt x="825505" y="565309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90000"/>
              </a:schemeClr>
            </a:solidFill>
            <a:ln>
              <a:solidFill>
                <a:schemeClr val="tx1">
                  <a:alpha val="90000"/>
                </a:schemeClr>
              </a:solidFill>
            </a:ln>
          </p:spPr>
          <p:style>
            <a:lnRef idx="2">
              <a:schemeClr val="accent5">
                <a:tint val="40000"/>
                <a:alpha val="90000"/>
                <a:hueOff val="0"/>
                <a:satOff val="-100000"/>
                <a:lumOff val="-10113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-100000"/>
                <a:lumOff val="-10113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-100000"/>
                <a:lumOff val="-1011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65063" rIns="89828" bIns="65064" numCol="1" spcCol="1270" anchor="ctr" anchorCtr="0">
              <a:noAutofit/>
            </a:bodyPr>
            <a:lstStyle/>
            <a:p>
              <a:pPr marL="0" lvl="1" algn="l" defTabSz="577850">
                <a:lnSpc>
                  <a:spcPct val="108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dirty="0">
                  <a:solidFill>
                    <a:schemeClr val="accent2"/>
                  </a:solidFill>
                  <a:latin typeface="+mj-lt"/>
                  <a:cs typeface="Arial"/>
                </a:rPr>
                <a:t>Consider new approaches to </a:t>
              </a:r>
              <a:r>
                <a:rPr lang="en-US" sz="1200" kern="1200" dirty="0">
                  <a:solidFill>
                    <a:schemeClr val="accent2"/>
                  </a:solidFill>
                  <a:latin typeface="+mj-lt"/>
                  <a:cs typeface="Arial"/>
                </a:rPr>
                <a:t>regulation — including the need for regulation — in light of current market realities</a:t>
              </a:r>
              <a:endParaRPr lang="en-US" sz="1200" kern="1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04672" y="3484084"/>
              <a:ext cx="1399688" cy="1031882"/>
            </a:xfrm>
            <a:custGeom>
              <a:avLst/>
              <a:gdLst>
                <a:gd name="connsiteX0" fmla="*/ 0 w 1907874"/>
                <a:gd name="connsiteY0" fmla="*/ 171984 h 1031882"/>
                <a:gd name="connsiteX1" fmla="*/ 171984 w 1907874"/>
                <a:gd name="connsiteY1" fmla="*/ 0 h 1031882"/>
                <a:gd name="connsiteX2" fmla="*/ 1735890 w 1907874"/>
                <a:gd name="connsiteY2" fmla="*/ 0 h 1031882"/>
                <a:gd name="connsiteX3" fmla="*/ 1907874 w 1907874"/>
                <a:gd name="connsiteY3" fmla="*/ 171984 h 1031882"/>
                <a:gd name="connsiteX4" fmla="*/ 1907874 w 1907874"/>
                <a:gd name="connsiteY4" fmla="*/ 859898 h 1031882"/>
                <a:gd name="connsiteX5" fmla="*/ 1735890 w 1907874"/>
                <a:gd name="connsiteY5" fmla="*/ 1031882 h 1031882"/>
                <a:gd name="connsiteX6" fmla="*/ 171984 w 1907874"/>
                <a:gd name="connsiteY6" fmla="*/ 1031882 h 1031882"/>
                <a:gd name="connsiteX7" fmla="*/ 0 w 1907874"/>
                <a:gd name="connsiteY7" fmla="*/ 859898 h 1031882"/>
                <a:gd name="connsiteX8" fmla="*/ 0 w 1907874"/>
                <a:gd name="connsiteY8" fmla="*/ 171984 h 10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7874" h="1031882">
                  <a:moveTo>
                    <a:pt x="0" y="171984"/>
                  </a:moveTo>
                  <a:cubicBezTo>
                    <a:pt x="0" y="77000"/>
                    <a:pt x="77000" y="0"/>
                    <a:pt x="171984" y="0"/>
                  </a:cubicBezTo>
                  <a:lnTo>
                    <a:pt x="1735890" y="0"/>
                  </a:lnTo>
                  <a:cubicBezTo>
                    <a:pt x="1830874" y="0"/>
                    <a:pt x="1907874" y="77000"/>
                    <a:pt x="1907874" y="171984"/>
                  </a:cubicBezTo>
                  <a:lnTo>
                    <a:pt x="1907874" y="859898"/>
                  </a:lnTo>
                  <a:cubicBezTo>
                    <a:pt x="1907874" y="954882"/>
                    <a:pt x="1830874" y="1031882"/>
                    <a:pt x="1735890" y="1031882"/>
                  </a:cubicBezTo>
                  <a:lnTo>
                    <a:pt x="171984" y="1031882"/>
                  </a:lnTo>
                  <a:cubicBezTo>
                    <a:pt x="77000" y="1031882"/>
                    <a:pt x="0" y="954882"/>
                    <a:pt x="0" y="859898"/>
                  </a:cubicBezTo>
                  <a:lnTo>
                    <a:pt x="0" y="1719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-100000"/>
                <a:lumOff val="-50000"/>
                <a:alphaOff val="0"/>
              </a:schemeClr>
            </a:fillRef>
            <a:effectRef idx="0">
              <a:schemeClr val="accent5">
                <a:hueOff val="0"/>
                <a:satOff val="-100000"/>
                <a:lumOff val="-50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952" tIns="84662" rIns="118952" bIns="84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+mj-lt"/>
                  <a:cs typeface="Arial"/>
                </a:rPr>
                <a:t>Bottom-up</a:t>
              </a:r>
              <a:endParaRPr lang="en-US" sz="1400" kern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713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2800"/>
            <a:ext cx="7488832" cy="4427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Conclusions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59632" y="1419622"/>
            <a:ext cx="6480720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381000" indent="-381000" fontAlgn="base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Wingdings 2" pitchFamily="-110" charset="2"/>
              <a:buChar char="¢"/>
              <a:defRPr sz="1400" b="1" kern="0">
                <a:solidFill>
                  <a:srgbClr val="000000"/>
                </a:solidFill>
                <a:cs typeface="Arial"/>
              </a:defRPr>
            </a:lvl1pPr>
            <a:lvl2pPr marL="781050" lvl="1" indent="-381000" fontAlgn="base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SzPct val="50000"/>
              <a:buFont typeface="Wingdings 2" pitchFamily="-110" charset="2"/>
              <a:buChar char="¢"/>
              <a:defRPr sz="1200" kern="0">
                <a:solidFill>
                  <a:srgbClr val="000000"/>
                </a:solidFill>
                <a:cs typeface="Arial"/>
              </a:defRPr>
            </a:lvl2pPr>
            <a:lvl3pPr marL="1143000" indent="-228600" defTabSz="457200">
              <a:spcBef>
                <a:spcPct val="20000"/>
              </a:spcBef>
              <a:buFont typeface="Arial"/>
              <a:buChar char="•"/>
              <a:defRPr sz="1400"/>
            </a:lvl3pPr>
            <a:lvl4pPr marL="1600200" indent="-228600" defTabSz="457200">
              <a:spcBef>
                <a:spcPct val="20000"/>
              </a:spcBef>
              <a:buFont typeface="Arial"/>
              <a:buChar char="–"/>
              <a:defRPr sz="1400"/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  <a:defRPr sz="1400"/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342900" indent="-34290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b="0" dirty="0">
                <a:latin typeface="+mj-lt"/>
              </a:rPr>
              <a:t>The spread of connectivity, and particularly mobile broadband, has enabled new services and products to come to market.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b="0" dirty="0">
                <a:latin typeface="+mj-lt"/>
              </a:rPr>
              <a:t>Changes to the digital ecosystem have been wide ranging and have benefited consumers and businesses.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b="0" dirty="0">
                <a:latin typeface="+mj-lt"/>
              </a:rPr>
              <a:t>Regulation has failed to keep pace with innovation and change.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b="0" dirty="0">
                <a:latin typeface="+mj-lt"/>
              </a:rPr>
              <a:t>Now is the time to put in place new, future-proof regulatory regimes that:</a:t>
            </a:r>
          </a:p>
          <a:p>
            <a:pPr marL="447675" lvl="1" indent="-18415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Ensure the right incentives are in place to continue to roll out and upgrade mobile networks</a:t>
            </a:r>
          </a:p>
          <a:p>
            <a:pPr marL="447675" lvl="1" indent="-18415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Apply rules consistently to all relevant players in the digital ecosystem</a:t>
            </a:r>
            <a:endParaRPr lang="en-US" sz="1400" b="0" dirty="0">
              <a:latin typeface="+mj-lt"/>
            </a:endParaRPr>
          </a:p>
          <a:p>
            <a:endParaRPr lang="en-US" b="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8AB27F-FE82-43F8-8A02-9B21948B93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5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87C6-8F4B-C14F-952F-C5F8DB9F277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C5C5C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C5C5C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9502"/>
            <a:ext cx="7399312" cy="8572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About the GSMA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8" y="981303"/>
            <a:ext cx="8562991" cy="378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6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7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obile Money_CTU_event_SG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LL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 w="12700"/>
      </a:spPr>
      <a:bodyPr wrap="square" rtlCol="0" anchor="ctr">
        <a:noAutofit/>
      </a:bodyPr>
      <a:lstStyle>
        <a:defPPr marL="33338" defTabSz="457189">
          <a:spcAft>
            <a:spcPts val="300"/>
          </a:spcAft>
          <a:buClr>
            <a:srgbClr val="FF0000"/>
          </a:buClr>
          <a:defRPr sz="9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Presentation1" id="{03F2CFC1-2D76-BA48-84B3-AA6BA03A8C52}" vid="{2888A920-1316-1243-A350-62E11E31A7BD}"/>
    </a:ext>
  </a:extLst>
</a:theme>
</file>

<file path=ppt/theme/theme3.xml><?xml version="1.0" encoding="utf-8"?>
<a:theme xmlns:a="http://schemas.openxmlformats.org/drawingml/2006/main" name="2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9281</TotalTime>
  <Words>399</Words>
  <Application>Microsoft Macintosh PowerPoint</Application>
  <PresentationFormat>On-screen Show (16:9)</PresentationFormat>
  <Paragraphs>79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30" baseType="lpstr">
      <vt:lpstr>Arial</vt:lpstr>
      <vt:lpstr>Calibri</vt:lpstr>
      <vt:lpstr>Futura LT Book</vt:lpstr>
      <vt:lpstr>Sketch Rockwell</vt:lpstr>
      <vt:lpstr>Times New Roman</vt:lpstr>
      <vt:lpstr>Wingdings</vt:lpstr>
      <vt:lpstr>Wingdings 2</vt:lpstr>
      <vt:lpstr>1_GSMA</vt:lpstr>
      <vt:lpstr>BULLET</vt:lpstr>
      <vt:lpstr>2_GSMA</vt:lpstr>
      <vt:lpstr>3_GSMA</vt:lpstr>
      <vt:lpstr>4_GSMA</vt:lpstr>
      <vt:lpstr>5_GSMA</vt:lpstr>
      <vt:lpstr>2_Custom Design</vt:lpstr>
      <vt:lpstr>3_Custom Design</vt:lpstr>
      <vt:lpstr>6_GSMA</vt:lpstr>
      <vt:lpstr>4_Custom Design</vt:lpstr>
      <vt:lpstr>7_GSMA</vt:lpstr>
      <vt:lpstr>10_GSMA</vt:lpstr>
      <vt:lpstr>Mobile Money_CTU_event_SG</vt:lpstr>
      <vt:lpstr>11_GSMA</vt:lpstr>
      <vt:lpstr>think-cell Slide</vt:lpstr>
      <vt:lpstr>Modernising Regulatory Frameworks</vt:lpstr>
      <vt:lpstr>Mobile Is at the Heart of the Digital Experience</vt:lpstr>
      <vt:lpstr>Characteristics of the Digital Ecosystem</vt:lpstr>
      <vt:lpstr>Costs and Consequences  of legacy regulation</vt:lpstr>
      <vt:lpstr>Regulatory Discrimination Impedes Competition</vt:lpstr>
      <vt:lpstr>Principles of a New Regulatory Framework</vt:lpstr>
      <vt:lpstr>Conclusions</vt:lpstr>
      <vt:lpstr>About the GSMA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Ramos</dc:creator>
  <cp:lastModifiedBy>Philippe Defraigne</cp:lastModifiedBy>
  <cp:revision>427</cp:revision>
  <cp:lastPrinted>2016-03-22T16:05:35Z</cp:lastPrinted>
  <dcterms:created xsi:type="dcterms:W3CDTF">2015-08-18T07:33:33Z</dcterms:created>
  <dcterms:modified xsi:type="dcterms:W3CDTF">2019-07-21T15:44:27Z</dcterms:modified>
</cp:coreProperties>
</file>