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9" r:id="rId2"/>
    <p:sldId id="324" r:id="rId3"/>
    <p:sldId id="272" r:id="rId4"/>
    <p:sldId id="360" r:id="rId5"/>
    <p:sldId id="298" r:id="rId6"/>
    <p:sldId id="269" r:id="rId7"/>
    <p:sldId id="775" r:id="rId8"/>
    <p:sldId id="779" r:id="rId9"/>
    <p:sldId id="780" r:id="rId10"/>
    <p:sldId id="777" r:id="rId11"/>
    <p:sldId id="261" r:id="rId12"/>
  </p:sldIdLst>
  <p:sldSz cx="12192000" cy="6858000"/>
  <p:notesSz cx="6858000" cy="9144000"/>
  <p:embeddedFontLst>
    <p:embeddedFont>
      <p:font typeface="Ericsson Hilda" panose="00000500000000000000" pitchFamily="2" charset="0"/>
      <p:regular r:id="rId15"/>
      <p:bold r:id="rId16"/>
    </p:embeddedFont>
    <p:embeddedFont>
      <p:font typeface="Ericsson Hilda Light" panose="00000400000000000000" pitchFamily="2" charset="0"/>
      <p:regular r:id="rId17"/>
    </p:embeddedFont>
    <p:embeddedFont>
      <p:font typeface="Ericsson Technical Icons" panose="00000500000000000000" pitchFamily="2" charset="0"/>
      <p:regular r:id="rId18"/>
    </p:embeddedFont>
    <p:embeddedFont>
      <p:font typeface="Hilda Light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424"/>
    <a:srgbClr val="767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81155" autoAdjust="0"/>
  </p:normalViewPr>
  <p:slideViewPr>
    <p:cSldViewPr snapToGrid="0" snapToObjects="1" showGuides="1">
      <p:cViewPr>
        <p:scale>
          <a:sx n="77" d="100"/>
          <a:sy n="77" d="100"/>
        </p:scale>
        <p:origin x="642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282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93442622950821E-2"/>
          <c:y val="3.3613445378151259E-2"/>
          <c:w val="0.97336065573770492"/>
          <c:h val="0.9495798319327730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 w="25263">
              <a:noFill/>
            </a:ln>
          </c:spPr>
          <c:invertIfNegative val="0"/>
          <c:val>
            <c:numRef>
              <c:f>Sheet1!$B$2:$C$2</c:f>
              <c:numCache>
                <c:formatCode>General</c:formatCode>
                <c:ptCount val="2"/>
                <c:pt idx="0">
                  <c:v>968</c:v>
                </c:pt>
                <c:pt idx="1">
                  <c:v>3458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2618-4511-8747-99E62486B2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25080168"/>
        <c:axId val="1"/>
      </c:barChart>
      <c:catAx>
        <c:axId val="225080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2632">
            <a:solidFill>
              <a:srgbClr val="FFFFFF"/>
            </a:solidFill>
            <a:prstDash val="solid"/>
          </a:ln>
        </c:spPr>
        <c:crossAx val="1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4500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6316">
            <a:noFill/>
          </a:ln>
        </c:spPr>
        <c:crossAx val="225080168"/>
        <c:crosses val="autoZero"/>
        <c:crossBetween val="between"/>
        <c:majorUnit val="1000"/>
      </c:valAx>
      <c:spPr>
        <a:noFill/>
        <a:ln w="2526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4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6FD348-9C7F-4865-875C-863EC6E2CB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294207-A46E-4F9A-91C9-BB4398CEA9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2018-02-21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105526-C577-427D-800D-7921EA1602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A4CFA-39AC-4AB6-B521-EBDB0AF74A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AEDCC-D3AE-4D3E-A1AA-6BA600F27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6212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Ericsson Hilda Light" panose="00000400000000000000" pitchFamily="2" charset="0"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Ericsson Hilda Light" panose="00000400000000000000" pitchFamily="2" charset="0"/>
              </a:defRPr>
            </a:lvl1pPr>
          </a:lstStyle>
          <a:p>
            <a:r>
              <a:rPr lang="en-US"/>
              <a:t>2018-02-21 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Ericsson Hilda Light" panose="00000400000000000000" pitchFamily="2" charset="0"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Ericsson Hilda Light" panose="00000400000000000000" pitchFamily="2" charset="0"/>
              </a:defRPr>
            </a:lvl1pPr>
          </a:lstStyle>
          <a:p>
            <a:fld id="{F949BC75-2359-4F98-918A-7033C92AD4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33382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2018-02-21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C9DD1CB-DD7E-47C0-8C73-DFDF434617D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235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20642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Ericsson Mobility Report June 2019 Master presentation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2019-06-12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EAB-19:004033 Uen, Rev B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608F8-A67F-4D2E-A9D3-B2C11978441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94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2F578B-0EB9-49AF-8813-F941FD34F93D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Ericsson 5G leadership deck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Ericsson AB 2018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817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2018-02-21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40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138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Ericsson Hilda Light" pitchFamily="4" charset="0"/>
                <a:ea typeface="Ericsson Hilda" pitchFamily="4" charset="-128"/>
                <a:cs typeface="Ericsson Hilda" pitchFamily="4" charset="-128"/>
              </a:rPr>
              <a:t> </a:t>
            </a:r>
          </a:p>
        </p:txBody>
      </p:sp>
      <p:sp>
        <p:nvSpPr>
          <p:cNvPr id="10138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A28F49-EDBF-2549-B9D6-1E72D00E3BFA}" type="slidenum">
              <a:rPr lang="en-US">
                <a:latin typeface="Ericsson Hilda Light" pitchFamily="4" charset="0"/>
                <a:ea typeface="Ericsson Hilda" pitchFamily="4" charset="-128"/>
                <a:cs typeface="Ericsson Hilda" pitchFamily="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latin typeface="Ericsson Hilda Light" pitchFamily="4" charset="0"/>
              <a:ea typeface="Ericsson Hilda" pitchFamily="4" charset="-128"/>
              <a:cs typeface="Ericsson Hilda" pitchFamily="4" charset="-128"/>
            </a:endParaRPr>
          </a:p>
        </p:txBody>
      </p:sp>
      <p:sp>
        <p:nvSpPr>
          <p:cNvPr id="101382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Ericsson Hilda Light" pitchFamily="4" charset="0"/>
                <a:ea typeface="Ericsson Hilda" pitchFamily="4" charset="-128"/>
                <a:cs typeface="Ericsson Hilda" pitchFamily="4" charset="-128"/>
              </a:rPr>
              <a:t> </a:t>
            </a:r>
          </a:p>
        </p:txBody>
      </p:sp>
      <p:sp>
        <p:nvSpPr>
          <p:cNvPr id="101383" name="Footer Placeholder 6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Ericsson Hilda Light" pitchFamily="4" charset="0"/>
                <a:ea typeface="Ericsson Hilda" pitchFamily="4" charset="-128"/>
                <a:cs typeface="Ericsson Hilda" pitchFamily="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2311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2018-02-21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97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2018-02-21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51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2018-02-21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90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2018-02-21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92AC96B-4D67-4510-9E86-C4D3070C128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82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6"/>
          </a:xfrm>
        </p:spPr>
        <p:txBody>
          <a:bodyPr/>
          <a:lstStyle>
            <a:lvl1pPr>
              <a:lnSpc>
                <a:spcPct val="85000"/>
              </a:lnSpc>
              <a:defRPr sz="6000" b="0" kern="1400" spc="-160" baseline="0">
                <a:latin typeface="+mj-lt"/>
              </a:defRPr>
            </a:lvl1pPr>
          </a:lstStyle>
          <a:p>
            <a:r>
              <a:rPr lang="en-US" dirty="0"/>
              <a:t>Presentation title,</a:t>
            </a:r>
            <a:br>
              <a:rPr lang="en-US" dirty="0"/>
            </a:br>
            <a:r>
              <a:rPr lang="en-US" dirty="0"/>
              <a:t>Ericsson Hilda Light 60pt,</a:t>
            </a:r>
            <a:br>
              <a:rPr lang="en-US" dirty="0"/>
            </a:br>
            <a:r>
              <a:rPr lang="en-US" dirty="0"/>
              <a:t>Ericsson Black,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Presentation description/subtitle</a:t>
            </a:r>
            <a:br>
              <a:rPr lang="en-US" dirty="0"/>
            </a:br>
            <a:r>
              <a:rPr lang="en-US" dirty="0"/>
              <a:t>Ericsson Hilda 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6240463" y="6237288"/>
            <a:ext cx="1910479" cy="287336"/>
          </a:xfrm>
          <a:prstGeom prst="rect">
            <a:avLst/>
          </a:prstGeom>
        </p:spPr>
        <p:txBody>
          <a:bodyPr wrap="none" anchor="b"/>
          <a:lstStyle>
            <a:lvl1pPr marL="0" indent="0" algn="r">
              <a:buNone/>
              <a:defRPr sz="1200"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8229600" y="6237287"/>
            <a:ext cx="2515041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anchor="b"/>
          <a:lstStyle>
            <a:lvl1pPr marL="0" indent="0" algn="ctr">
              <a:buNone/>
              <a:defRPr lang="en-US" sz="1200" dirty="0">
                <a:latin typeface="+mn-lt"/>
              </a:defRPr>
            </a:lvl1pPr>
          </a:lstStyle>
          <a:p>
            <a:r>
              <a:rPr lang="en-US" dirty="0"/>
              <a:t>Organization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10811951" y="6237287"/>
            <a:ext cx="89750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anchor="b"/>
          <a:lstStyle>
            <a:lvl1pPr marL="0" indent="0" algn="ctr">
              <a:buNone/>
              <a:defRPr lang="en-US" sz="1200" dirty="0">
                <a:latin typeface="+mn-lt"/>
              </a:defRPr>
            </a:lvl1pPr>
          </a:lstStyle>
          <a:p>
            <a:pPr lvl="0"/>
            <a:r>
              <a:rPr lang="en-US" dirty="0"/>
              <a:t>YYYY-MM-DD</a:t>
            </a:r>
          </a:p>
        </p:txBody>
      </p:sp>
    </p:spTree>
    <p:extLst>
      <p:ext uri="{BB962C8B-B14F-4D97-AF65-F5344CB8AC3E}">
        <p14:creationId xmlns:p14="http://schemas.microsoft.com/office/powerpoint/2010/main" val="1374575616"/>
      </p:ext>
    </p:extLst>
  </p:cSld>
  <p:clrMapOvr>
    <a:masterClrMapping/>
  </p:clrMapOvr>
  <p:hf sldNum="0" hdr="0" ftr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0" name="Title_TM">
            <a:extLst>
              <a:ext uri="{FF2B5EF4-FFF2-40B4-BE49-F238E27FC236}">
                <a16:creationId xmlns:a16="http://schemas.microsoft.com/office/drawing/2014/main" id="{F1368AB3-821C-4A71-B119-C0A8AA44A93F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1" name="SubTitle_TM">
            <a:extLst>
              <a:ext uri="{FF2B5EF4-FFF2-40B4-BE49-F238E27FC236}">
                <a16:creationId xmlns:a16="http://schemas.microsoft.com/office/drawing/2014/main" id="{8561E9FC-533B-4891-A7E3-A3DDB1BD26FB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0218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4A0CF15-A701-44C3-81FC-A544265685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54033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2" name="Title_TM">
            <a:extLst>
              <a:ext uri="{FF2B5EF4-FFF2-40B4-BE49-F238E27FC236}">
                <a16:creationId xmlns:a16="http://schemas.microsoft.com/office/drawing/2014/main" id="{93CB56C1-2916-4C60-8532-A023564D2C57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4" y="476250"/>
            <a:ext cx="8353425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3" name="SubTitle_TM">
            <a:extLst>
              <a:ext uri="{FF2B5EF4-FFF2-40B4-BE49-F238E27FC236}">
                <a16:creationId xmlns:a16="http://schemas.microsoft.com/office/drawing/2014/main" id="{61DC6511-5700-4E95-89CA-81484C248C03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4B7B746-B315-4EB5-B3A2-CA259B065B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02525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2" name="Title_TM">
            <a:extLst>
              <a:ext uri="{FF2B5EF4-FFF2-40B4-BE49-F238E27FC236}">
                <a16:creationId xmlns:a16="http://schemas.microsoft.com/office/drawing/2014/main" id="{93CB56C1-2916-4C60-8532-A023564D2C57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4" y="476250"/>
            <a:ext cx="8353425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3" name="SubTitle_TM">
            <a:extLst>
              <a:ext uri="{FF2B5EF4-FFF2-40B4-BE49-F238E27FC236}">
                <a16:creationId xmlns:a16="http://schemas.microsoft.com/office/drawing/2014/main" id="{61DC6511-5700-4E95-89CA-81484C248C03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96BBFC-712A-429D-9C0A-7743993E7F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18655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Black,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Black, Ericsson Hilda 20pt</a:t>
            </a:r>
          </a:p>
        </p:txBody>
      </p:sp>
    </p:spTree>
    <p:extLst>
      <p:ext uri="{BB962C8B-B14F-4D97-AF65-F5344CB8AC3E}">
        <p14:creationId xmlns:p14="http://schemas.microsoft.com/office/powerpoint/2010/main" val="3355176887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1"/>
            <a:ext cx="8353425" cy="3457574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Chapter/section, </a:t>
            </a:r>
            <a:br>
              <a:rPr lang="en-US" dirty="0"/>
            </a:br>
            <a:r>
              <a:rPr lang="en-US" dirty="0"/>
              <a:t>Ericsson Hilda Light 60pt, Ericsson Black, 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</p:spTree>
    <p:extLst>
      <p:ext uri="{BB962C8B-B14F-4D97-AF65-F5344CB8AC3E}">
        <p14:creationId xmlns:p14="http://schemas.microsoft.com/office/powerpoint/2010/main" val="1793964376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33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3415456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613FB31-E723-434D-8FBC-0054A5416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33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2EAEE37-7D1D-49D7-BEC8-7A88843E38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24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44C7C5B-04BF-4F0E-888E-CE87D0EF1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9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w. B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A763E3F-D546-48DC-86FC-898851FBC7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                                                                         Click icon to add a bright image</a:t>
            </a:r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2330958"/>
          </a:xfrm>
        </p:spPr>
        <p:txBody>
          <a:bodyPr/>
          <a:lstStyle>
            <a:lvl1pPr>
              <a:lnSpc>
                <a:spcPct val="85000"/>
              </a:lnSpc>
              <a:defRPr sz="6000" b="0" kern="1400" spc="-160" baseline="0">
                <a:latin typeface="+mj-lt"/>
              </a:defRPr>
            </a:lvl1pPr>
          </a:lstStyle>
          <a:p>
            <a:r>
              <a:rPr lang="en-US" dirty="0"/>
              <a:t>Presentation title,</a:t>
            </a:r>
            <a:br>
              <a:rPr lang="en-US" dirty="0"/>
            </a:br>
            <a:r>
              <a:rPr lang="en-US" dirty="0"/>
              <a:t>Ericsson Hilda Light 60pt,</a:t>
            </a:r>
            <a:br>
              <a:rPr lang="en-US" dirty="0"/>
            </a:br>
            <a:r>
              <a:rPr lang="en-US" dirty="0"/>
              <a:t>Ericsson Black,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Presentation description/subtitle</a:t>
            </a:r>
            <a:br>
              <a:rPr lang="en-US" dirty="0"/>
            </a:br>
            <a:r>
              <a:rPr lang="en-US" dirty="0"/>
              <a:t>Ericsson Hilda 20pt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E03516D-EC68-4282-84F4-9729304A5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0452" y="476250"/>
            <a:ext cx="256032" cy="2560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3D47211-FF10-4DFA-A5AF-8E0A63463B4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40463" y="6237288"/>
            <a:ext cx="1910479" cy="287336"/>
          </a:xfrm>
          <a:prstGeom prst="rect">
            <a:avLst/>
          </a:prstGeom>
        </p:spPr>
        <p:txBody>
          <a:bodyPr wrap="none" anchor="b"/>
          <a:lstStyle>
            <a:lvl1pPr marL="0" indent="0" algn="r">
              <a:buNone/>
              <a:defRPr sz="1200"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0E57E58D-AC34-4A4B-A5B1-CE1B53ABBDA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229600" y="6237287"/>
            <a:ext cx="2515041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anchor="b"/>
          <a:lstStyle>
            <a:lvl1pPr marL="0" indent="0" algn="ctr">
              <a:buNone/>
              <a:defRPr lang="en-US" sz="1200" dirty="0">
                <a:latin typeface="+mn-lt"/>
              </a:defRPr>
            </a:lvl1pPr>
          </a:lstStyle>
          <a:p>
            <a:r>
              <a:rPr lang="en-US" dirty="0"/>
              <a:t>Organization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A4CC6AB0-560E-4AE0-A93D-9C1C64F0544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811951" y="6237287"/>
            <a:ext cx="89750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anchor="b"/>
          <a:lstStyle>
            <a:lvl1pPr marL="0" indent="0" algn="ctr">
              <a:buNone/>
              <a:defRPr lang="en-US" sz="1200" dirty="0">
                <a:latin typeface="+mn-lt"/>
              </a:defRPr>
            </a:lvl1pPr>
          </a:lstStyle>
          <a:p>
            <a:pPr lvl="0"/>
            <a:r>
              <a:rPr lang="en-US" dirty="0"/>
              <a:t>YYYY-MM-DD</a:t>
            </a:r>
          </a:p>
        </p:txBody>
      </p:sp>
    </p:spTree>
    <p:extLst>
      <p:ext uri="{BB962C8B-B14F-4D97-AF65-F5344CB8AC3E}">
        <p14:creationId xmlns:p14="http://schemas.microsoft.com/office/powerpoint/2010/main" val="3999758604"/>
      </p:ext>
    </p:extLst>
  </p:cSld>
  <p:clrMapOvr>
    <a:masterClrMapping/>
  </p:clrMapOvr>
  <p:hf sldNum="0" hdr="0" ftr="0"/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65A3682-3283-4350-B37F-DCABDCB15F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38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B1A279A-6DFF-44E2-AFD5-C14BD71050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40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9C0052-7A7B-40FB-AF90-CA9C4B79D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64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heav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D510456-FEBC-46FA-B25A-B809F2C18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7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CFEFC-6AC8-4817-A0D3-6029D48BD2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11233150" cy="43926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33167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small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F54AF-EED6-486A-9ACA-42061F4AAE9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9425" y="1844675"/>
            <a:ext cx="8353426" cy="43926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3F4EF873-DC0F-4698-BEC2-502DB043AA5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3607999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5472113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itle_SM">
            <a:extLst>
              <a:ext uri="{FF2B5EF4-FFF2-40B4-BE49-F238E27FC236}">
                <a16:creationId xmlns:a16="http://schemas.microsoft.com/office/drawing/2014/main" id="{AC5B9436-E3EB-4A3D-BE6B-EFFF8123DE9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4114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5472113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54721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Eric. Hilda Light 40pt, </a:t>
            </a:r>
            <a:r>
              <a:rPr lang="en-US" dirty="0" err="1"/>
              <a:t>Eri</a:t>
            </a:r>
            <a:r>
              <a:rPr lang="en-US" dirty="0"/>
              <a:t>. Black, max 2-lines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5F844D-0CF3-4814-B0DE-3D27A83936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US" dirty="0"/>
              <a:t>    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84347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6240463" y="1844675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itle_SM">
            <a:extLst>
              <a:ext uri="{FF2B5EF4-FFF2-40B4-BE49-F238E27FC236}">
                <a16:creationId xmlns:a16="http://schemas.microsoft.com/office/drawing/2014/main" id="{4ACB62A1-CC4A-4B59-B1D8-ED86B77D9A3A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2522373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6240463" y="1844675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240463" y="476250"/>
            <a:ext cx="49243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max 2-lines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349585-9F54-46CC-8CEC-052CD1853E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US" dirty="0"/>
              <a:t>     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3198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w.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AD780AD-21B6-4312-96C4-9E36B16488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                                                                     Click icon to add a dark  image</a:t>
            </a:r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2330958"/>
          </a:xfrm>
        </p:spPr>
        <p:txBody>
          <a:bodyPr/>
          <a:lstStyle>
            <a:lvl1pPr>
              <a:lnSpc>
                <a:spcPct val="85000"/>
              </a:lnSpc>
              <a:defRPr sz="6000" b="0" kern="1400" spc="-16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title,</a:t>
            </a:r>
            <a:br>
              <a:rPr lang="en-US" dirty="0"/>
            </a:br>
            <a:r>
              <a:rPr lang="en-US" dirty="0"/>
              <a:t>Ericsson Hilda Light 60pt,</a:t>
            </a:r>
            <a:br>
              <a:rPr lang="en-US" dirty="0"/>
            </a:br>
            <a:r>
              <a:rPr lang="en-US" dirty="0"/>
              <a:t>Ericsson White,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description/subtitle</a:t>
            </a:r>
            <a:br>
              <a:rPr lang="en-US" dirty="0"/>
            </a:br>
            <a:r>
              <a:rPr lang="en-US" dirty="0"/>
              <a:t>Ericsson Hilda 20pt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29FEEAB-1C1F-4153-BC50-6FCDEAC19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AC4DB9-933C-4680-A281-C11929BCC2F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40463" y="6237288"/>
            <a:ext cx="1910479" cy="287336"/>
          </a:xfrm>
          <a:prstGeom prst="rect">
            <a:avLst/>
          </a:prstGeom>
        </p:spPr>
        <p:txBody>
          <a:bodyPr wrap="none" anchor="b"/>
          <a:lstStyle>
            <a:lvl1pPr marL="0" indent="0" algn="r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7B568BB6-C8A4-4545-B025-7D97CC4692B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229600" y="6237287"/>
            <a:ext cx="2515041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anchor="b"/>
          <a:lstStyle>
            <a:lvl1pPr marL="0" indent="0" algn="ctr">
              <a:buNone/>
              <a:defRPr lang="en-US" sz="1200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Organization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D51585B7-9911-4BC2-ACC7-3D991408BDD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811951" y="6237287"/>
            <a:ext cx="89750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anchor="b"/>
          <a:lstStyle>
            <a:lvl1pPr marL="0" indent="0" algn="ctr">
              <a:buNone/>
              <a:defRPr lang="en-US" sz="120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YYYY-MM-DD</a:t>
            </a:r>
          </a:p>
        </p:txBody>
      </p:sp>
    </p:spTree>
    <p:extLst>
      <p:ext uri="{BB962C8B-B14F-4D97-AF65-F5344CB8AC3E}">
        <p14:creationId xmlns:p14="http://schemas.microsoft.com/office/powerpoint/2010/main" val="787326472"/>
      </p:ext>
    </p:extLst>
  </p:cSld>
  <p:clrMapOvr>
    <a:masterClrMapping/>
  </p:clrMapOvr>
  <p:hf sldNum="0" hdr="0" ftr="0"/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6240463" y="1844674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479425" y="1844675"/>
            <a:ext cx="5472113" cy="43926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891BF4C4-9DF9-4D9F-A738-37FBCD45AA6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675883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narrow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9120188" y="1844674"/>
            <a:ext cx="2592387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240463" y="1844674"/>
            <a:ext cx="2592388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_SM">
            <a:extLst>
              <a:ext uri="{FF2B5EF4-FFF2-40B4-BE49-F238E27FC236}">
                <a16:creationId xmlns:a16="http://schemas.microsoft.com/office/drawing/2014/main" id="{B1CFD82C-8968-4B87-A964-6288AF293D7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92221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right image with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79424" y="1844675"/>
            <a:ext cx="5472113" cy="2089150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479425" y="4149724"/>
            <a:ext cx="5472113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A05AB2F5-3C8F-45BD-81CB-45EC98D4284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6312020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left image with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6240463" y="1844674"/>
            <a:ext cx="5472112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6240463" y="4149724"/>
            <a:ext cx="5472112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524C71C0-9908-4C8C-97CC-AA201198D25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85064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two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50" y="4149724"/>
            <a:ext cx="8353425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359150" y="1844675"/>
            <a:ext cx="8353425" cy="2089150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0114795F-6AFF-421E-BA39-763FAD29FC16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39772865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Image over two content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240463" y="4149724"/>
            <a:ext cx="5472112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79425" y="4149724"/>
            <a:ext cx="5472113" cy="2087563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A14F6E09-C956-49B3-8E41-DBD053DF768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7625462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8184575" y="1844675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4332000" y="1844673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E3794F8-471D-4987-945F-3C29BB03AB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9425" y="1844674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_SM">
            <a:extLst>
              <a:ext uri="{FF2B5EF4-FFF2-40B4-BE49-F238E27FC236}">
                <a16:creationId xmlns:a16="http://schemas.microsoft.com/office/drawing/2014/main" id="{6B686A21-AA96-4B0A-B7CE-F4C6D5D31B32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35457253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narrow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9121776" y="1844674"/>
            <a:ext cx="2590799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240464" y="1844674"/>
            <a:ext cx="2592386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359149" y="1844674"/>
            <a:ext cx="2592389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_SM">
            <a:extLst>
              <a:ext uri="{FF2B5EF4-FFF2-40B4-BE49-F238E27FC236}">
                <a16:creationId xmlns:a16="http://schemas.microsoft.com/office/drawing/2014/main" id="{7EEF5633-BC13-4AEA-AEF5-CE2675504D30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8960687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1844674"/>
            <a:ext cx="2592388" cy="439261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49" y="1844674"/>
            <a:ext cx="2592389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4"/>
            <a:ext cx="2592388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9120188" y="1844674"/>
            <a:ext cx="2592387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_SM">
            <a:extLst>
              <a:ext uri="{FF2B5EF4-FFF2-40B4-BE49-F238E27FC236}">
                <a16:creationId xmlns:a16="http://schemas.microsoft.com/office/drawing/2014/main" id="{F4D71A67-F349-4E68-B7B8-D53CE323A76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2275899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reamb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4149724"/>
            <a:ext cx="2592388" cy="2087563"/>
          </a:xfrm>
          <a:prstGeom prst="rect">
            <a:avLst/>
          </a:prstGeom>
        </p:spPr>
        <p:txBody>
          <a:bodyPr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50" y="4149725"/>
            <a:ext cx="2592388" cy="2087562"/>
          </a:xfrm>
          <a:prstGeom prst="rect">
            <a:avLst/>
          </a:prstGeom>
        </p:spPr>
        <p:txBody>
          <a:bodyPr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2592388" cy="4392612"/>
          </a:xfrm>
          <a:prstGeom prst="rect">
            <a:avLst/>
          </a:prstGeom>
        </p:spPr>
        <p:txBody>
          <a:bodyPr/>
          <a:lstStyle>
            <a:lvl1pPr marL="0" indent="0">
              <a:buFont typeface="Ericsson Hilda Light" panose="020B0604020202020204" pitchFamily="34" charset="0"/>
              <a:buNone/>
              <a:defRPr sz="2500">
                <a:latin typeface="+mn-lt"/>
              </a:defRPr>
            </a:lvl1pPr>
            <a:lvl2pPr marL="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2pPr>
            <a:lvl3pPr marL="34290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3pPr>
            <a:lvl4pPr marL="68580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4pPr>
            <a:lvl5pPr marL="102870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5pPr>
          </a:lstStyle>
          <a:p>
            <a:pPr lvl="0"/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Ericsson Hilda Light" panose="020B0604020202020204" pitchFamily="34" charset="0"/>
              </a:rPr>
              <a:t>Preamble text, </a:t>
            </a:r>
            <a:r>
              <a:rPr lang="en-US" dirty="0"/>
              <a:t>Ericsson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Ericsson Hilda Light" panose="020B0604020202020204" pitchFamily="34" charset="0"/>
              </a:rPr>
              <a:t>Hilda 25pt, Ericsson Black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9120188" y="4149724"/>
            <a:ext cx="2592387" cy="2087563"/>
          </a:xfrm>
          <a:prstGeom prst="rect">
            <a:avLst/>
          </a:prstGeom>
        </p:spPr>
        <p:txBody>
          <a:bodyPr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_SM">
            <a:extLst>
              <a:ext uri="{FF2B5EF4-FFF2-40B4-BE49-F238E27FC236}">
                <a16:creationId xmlns:a16="http://schemas.microsoft.com/office/drawing/2014/main" id="{CD0BB64A-768A-4118-B3E5-52B98C693831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50909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6000" b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Keynote cover page,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Black, 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6"/>
            <a:ext cx="5472112" cy="2087562"/>
          </a:xfrm>
          <a:prstGeom prst="rect">
            <a:avLst/>
          </a:prstGeo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Speaker,</a:t>
            </a:r>
            <a:br>
              <a:rPr lang="en-US" dirty="0"/>
            </a:br>
            <a:r>
              <a:rPr lang="en-US" dirty="0"/>
              <a:t>Ericsson Black, Ericsson Hilda 20pt</a:t>
            </a:r>
          </a:p>
        </p:txBody>
      </p:sp>
    </p:spTree>
    <p:extLst>
      <p:ext uri="{BB962C8B-B14F-4D97-AF65-F5344CB8AC3E}">
        <p14:creationId xmlns:p14="http://schemas.microsoft.com/office/powerpoint/2010/main" val="1085322578"/>
      </p:ext>
    </p:extLst>
  </p:cSld>
  <p:clrMapOvr>
    <a:masterClrMapping/>
  </p:clrMapOvr>
  <p:hf sldNum="0"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lumns with visu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4149724"/>
            <a:ext cx="2592388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49" y="4149724"/>
            <a:ext cx="259238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4149724"/>
            <a:ext cx="2592388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9121776" y="4149724"/>
            <a:ext cx="259079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_SM">
            <a:extLst>
              <a:ext uri="{FF2B5EF4-FFF2-40B4-BE49-F238E27FC236}">
                <a16:creationId xmlns:a16="http://schemas.microsoft.com/office/drawing/2014/main" id="{F83268EB-5955-4A3F-8B85-E7C084E6FAF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31006958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4" hasCustomPrompt="1"/>
          </p:nvPr>
        </p:nvSpPr>
        <p:spPr>
          <a:xfrm>
            <a:off x="6240462" y="4149724"/>
            <a:ext cx="5472113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0462" y="1844674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79425" y="1844674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BD2C41D-0700-4885-AB77-25AFFE4E1FD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4149725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itle_SM">
            <a:extLst>
              <a:ext uri="{FF2B5EF4-FFF2-40B4-BE49-F238E27FC236}">
                <a16:creationId xmlns:a16="http://schemas.microsoft.com/office/drawing/2014/main" id="{2C948968-FB06-45CC-8259-6BDE4430EAC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25486120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8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4" hasCustomPrompt="1"/>
          </p:nvPr>
        </p:nvSpPr>
        <p:spPr>
          <a:xfrm>
            <a:off x="6240463" y="4150995"/>
            <a:ext cx="2592387" cy="2086292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479424" y="4149724"/>
            <a:ext cx="259238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0463" y="1844675"/>
            <a:ext cx="2592387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79424" y="1844675"/>
            <a:ext cx="2592389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359151" y="4149724"/>
            <a:ext cx="2592387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sz="quarter" idx="11" hasCustomPrompt="1"/>
          </p:nvPr>
        </p:nvSpPr>
        <p:spPr>
          <a:xfrm>
            <a:off x="3359151" y="1844675"/>
            <a:ext cx="2592388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9120188" y="4149725"/>
            <a:ext cx="2592387" cy="2087562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9120188" y="1844674"/>
            <a:ext cx="2592387" cy="2089151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endParaRPr lang="en-US" dirty="0"/>
          </a:p>
        </p:txBody>
      </p:sp>
      <p:sp>
        <p:nvSpPr>
          <p:cNvPr id="13" name="Title_SM">
            <a:extLst>
              <a:ext uri="{FF2B5EF4-FFF2-40B4-BE49-F238E27FC236}">
                <a16:creationId xmlns:a16="http://schemas.microsoft.com/office/drawing/2014/main" id="{99858DC4-E787-41D2-A613-961D60F8911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4369881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logo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_TM">
            <a:extLst>
              <a:ext uri="{FF2B5EF4-FFF2-40B4-BE49-F238E27FC236}">
                <a16:creationId xmlns:a16="http://schemas.microsoft.com/office/drawing/2014/main" id="{B200748E-0B61-48E1-8B47-504C30250995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71813" y="4153259"/>
            <a:ext cx="6048375" cy="347472"/>
          </a:xfrm>
          <a:prstGeom prst="rect">
            <a:avLst/>
          </a:prstGeom>
        </p:spPr>
        <p:txBody>
          <a:bodyPr r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ericsson.com/related-</a:t>
            </a:r>
            <a:r>
              <a:rPr lang="en-US" dirty="0" err="1"/>
              <a:t>url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979B00C-7C1F-4F17-8D52-31D787A12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6895" y="2854112"/>
            <a:ext cx="1163145" cy="116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685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logo end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EBC62E-40C0-43CF-98DC-55F7A1D1FD31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SubTitle_TM">
            <a:extLst>
              <a:ext uri="{FF2B5EF4-FFF2-40B4-BE49-F238E27FC236}">
                <a16:creationId xmlns:a16="http://schemas.microsoft.com/office/drawing/2014/main" id="{B200748E-0B61-48E1-8B47-504C30250995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71813" y="4153259"/>
            <a:ext cx="6048375" cy="347472"/>
          </a:xfrm>
          <a:prstGeom prst="rect">
            <a:avLst/>
          </a:prstGeom>
        </p:spPr>
        <p:txBody>
          <a:bodyPr r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ericsson.com/related-</a:t>
            </a:r>
            <a:r>
              <a:rPr lang="en-US" dirty="0" err="1"/>
              <a:t>url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CE90D21-D589-4F0A-88B0-94229A40F0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509" y="2842270"/>
            <a:ext cx="1174987" cy="11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610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bedded charac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F35DD-3E5E-42CB-AFA5-5E09E14F72A4}"/>
              </a:ext>
            </a:extLst>
          </p:cNvPr>
          <p:cNvSpPr txBox="1"/>
          <p:nvPr userDrawn="1"/>
        </p:nvSpPr>
        <p:spPr bwMode="auto">
          <a:xfrm>
            <a:off x="479425" y="142897"/>
            <a:ext cx="11233149" cy="671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r>
              <a:rPr lang="en-US" sz="1400" b="1" dirty="0">
                <a:solidFill>
                  <a:schemeClr val="tx1"/>
                </a:solidFill>
              </a:rPr>
              <a:t>This Master Slide is to ensure that all our characters are embedded with the presentation. Should not be used in a presentation.</a:t>
            </a:r>
          </a:p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endParaRPr lang="en-US" sz="1400" b="1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r>
              <a:rPr lang="en-US" sz="1400" dirty="0">
                <a:solidFill>
                  <a:schemeClr val="tx1"/>
                </a:solidFill>
              </a:rPr>
              <a:t>!"#$%&amp;'()*+,./0123456789:;&lt;=&gt;?@ABCDEFGHIJKLMNOPQRSTUVWXYZ[\]^_`</a:t>
            </a:r>
            <a:r>
              <a:rPr lang="en-US" sz="1400" dirty="0" err="1">
                <a:solidFill>
                  <a:schemeClr val="tx1"/>
                </a:solidFill>
              </a:rPr>
              <a:t>abcdefghijklmnopqrstuvwxyz</a:t>
            </a:r>
            <a:r>
              <a:rPr lang="en-US" sz="1400" dirty="0">
                <a:solidFill>
                  <a:schemeClr val="tx1"/>
                </a:solidFill>
              </a:rPr>
              <a:t>{|}~¡¢£¤¥¦§¨©ª«¬®¯°±²³´¶·¸¹º»¼½ÀÁÂÃÄÅÆÇÈËÌÍÎÏÐÑÒÓÔÕÖ×ØÙÚÛÜÝÞßàáâãäåæçèéêëìíîïðñòóôõö÷øùúûüýþÿĀāĂăąĆćĊċČčĎďĐđĒĖėĘęĚěĞğĠġĢģĪīĮįİıĶķĹĺĻļĽľŁłŃńŅņŇňŌŐőŒœŔŕŖŗŘřŚśŞşŠšŢţŤťŪūŮůŰűŲųŴŵŶŷŸŹźŻżŽžƒȘșˆˇ˘˙˚˛˜˝</a:t>
            </a:r>
            <a:r>
              <a:rPr lang="en-US" sz="1400" dirty="0" err="1">
                <a:solidFill>
                  <a:schemeClr val="tx1"/>
                </a:solidFill>
              </a:rPr>
              <a:t>ẀẁẃẄẅỲỳ</a:t>
            </a:r>
            <a:r>
              <a:rPr lang="en-US" sz="1400" dirty="0">
                <a:solidFill>
                  <a:schemeClr val="tx1"/>
                </a:solidFill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dirty="0" err="1">
                <a:solidFill>
                  <a:schemeClr val="tx1"/>
                </a:solidFill>
              </a:rPr>
              <a:t>ﬁﬂΆΈΉΊΌΎΏΐΑΒΓΕΖΗΘΙΚΛΜΝΞΟΠΡΣΤΥΦΧΨΪΫΆΈΉΊΰ</a:t>
            </a:r>
            <a:r>
              <a:rPr lang="en-US" sz="1400" dirty="0">
                <a:solidFill>
                  <a:schemeClr val="tx1"/>
                </a:solidFill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b="1" dirty="0">
                <a:solidFill>
                  <a:schemeClr val="tx1"/>
                </a:solidFill>
              </a:rPr>
              <a:t>!"#$%&amp;'()*+,./0123456789:;&lt;=&gt;?@ABCDEFGHIJKLMNOPQRSTUVWXYZ[\]^_`</a:t>
            </a:r>
            <a:r>
              <a:rPr lang="en-US" sz="1400" b="1" dirty="0" err="1">
                <a:solidFill>
                  <a:schemeClr val="tx1"/>
                </a:solidFill>
              </a:rPr>
              <a:t>abcdefghijklmnopqrstuvwxyz</a:t>
            </a:r>
            <a:r>
              <a:rPr lang="en-US" sz="1400" b="1" dirty="0">
                <a:solidFill>
                  <a:schemeClr val="tx1"/>
                </a:solidFill>
              </a:rPr>
              <a:t>{|}~¡¢£¤¥¦§¨©ª«¬®¯°±²³´¶·¸¹º»¼½ÀÁÂÃÄÅÆÇÈËÌÍÎÏÐÑÒÓÔÕÖ×ØÙÚÛÜÝÞßàáâãäåæçèéêëìíîïðñòóôõö÷øùúûüýþÿĀāĂăąĆćĊċČčĎďĐđĒĖėĘęĚěĞğĠġĢģĪīĮįİıĶķĹĺĻļĽľŁłŃńŅņŇňŌŐőŒœŔŕŖŗŘřŚśŞşŠšŢţŤťŪūŮůŰűŲųŴŵŶŷŸŹźŻżŽžƒȘșˆˇ˘˙˚˛˜˝</a:t>
            </a:r>
            <a:r>
              <a:rPr lang="en-US" sz="1400" b="1" dirty="0" err="1">
                <a:solidFill>
                  <a:schemeClr val="tx1"/>
                </a:solidFill>
              </a:rPr>
              <a:t>ẀẁẃẄẅỲỳ</a:t>
            </a:r>
            <a:r>
              <a:rPr lang="en-US" sz="1400" b="1" dirty="0">
                <a:solidFill>
                  <a:schemeClr val="tx1"/>
                </a:solidFill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b="1" dirty="0" err="1">
                <a:solidFill>
                  <a:schemeClr val="tx1"/>
                </a:solidFill>
              </a:rPr>
              <a:t>ﬁﬂΆΈΉΊΌΎΏΐΑΒΓΕΖΗΘΙΚΛΜΝΞΟΠΡΣΤΥΦΧΨΪΫΆΈΉΊΰ</a:t>
            </a:r>
            <a:r>
              <a:rPr lang="en-US" sz="1400" b="1" dirty="0">
                <a:solidFill>
                  <a:schemeClr val="tx1"/>
                </a:solidFill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!"#$%&amp;'()*+,./0123456789:;&lt;=&gt;?@ABCDEFGHIJKLMNOPQRSTUVWXYZ[\]^_`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abcdefghijklmnopqrstuvwxyz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Čč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ẀẁẃẄẅỲỳ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ﬁﬂΆΈΉΊΌΎΏΐΑΒΓΕΖΗΘΙΚΛΜΝΞΟΠΡΣΤΥΦΧΨΪΫΆΈΉΊΰ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!"#$%&amp;'()*+,./0123456789:;&lt;=&gt;?@ABCDEFGHIJKLMNOPQRSTUVWXYZ[\]^_`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abcdefghijklmnopqrstuvwxyz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Čč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ẀẁẃẄẅỲỳ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ﬁﬂΆΈΉΊΌΎΏΐΑΒΓΕΖΗΘΙΚΛΜΝΞΟΠΡΣΤΥΦΧΨΪΫΆΈΉΊΰ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b="1" dirty="0">
              <a:solidFill>
                <a:schemeClr val="tx1"/>
              </a:solidFill>
              <a:latin typeface="Ericsson Technical Ico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b="1" dirty="0">
                <a:solidFill>
                  <a:schemeClr val="tx1"/>
                </a:solidFill>
                <a:latin typeface="Ericsson Technical Icons" panose="00000500000000000000" pitchFamily="2" charset="0"/>
              </a:rPr>
              <a:t>B C D F G H I L M O P R S W X b c d f g h I l m o p r s w x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04705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</a:t>
            </a:r>
            <a:br>
              <a:rPr lang="en-US" dirty="0"/>
            </a:br>
            <a:r>
              <a:rPr lang="en-US" dirty="0"/>
              <a:t>Hilda 40pt, Ericsson Black, max 2-lines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6369825"/>
            <a:ext cx="8640000" cy="15480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noProof="0" dirty="0"/>
              <a:t>Source: Complete if required</a:t>
            </a:r>
          </a:p>
        </p:txBody>
      </p:sp>
    </p:spTree>
    <p:extLst>
      <p:ext uri="{BB962C8B-B14F-4D97-AF65-F5344CB8AC3E}">
        <p14:creationId xmlns:p14="http://schemas.microsoft.com/office/powerpoint/2010/main" val="384333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note Cover Page w. B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8127A-B068-4F16-BC03-AF06DDDB17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                                                                         Click icon to add a bright image</a:t>
            </a:r>
          </a:p>
        </p:txBody>
      </p:sp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2288721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60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Keynote cover page,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Black, 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Speaker,</a:t>
            </a:r>
            <a:br>
              <a:rPr lang="en-US" dirty="0"/>
            </a:br>
            <a:r>
              <a:rPr lang="en-US" dirty="0"/>
              <a:t>Ericsson Black,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0F7625D-2507-407E-B5D2-5964ED88BA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0452" y="476250"/>
            <a:ext cx="256032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55427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note Cover Page w.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8127A-B068-4F16-BC03-AF06DDDB17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                                                                  Click icon to add a dark image</a:t>
            </a:r>
          </a:p>
        </p:txBody>
      </p:sp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2288721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Keynote cover cage,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Speaker,</a:t>
            </a:r>
            <a:br>
              <a:rPr lang="en-US" dirty="0"/>
            </a:br>
            <a:r>
              <a:rPr lang="en-US" dirty="0"/>
              <a:t>Ericsson Black, Ericsson Hilda 20pt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753C092-06FE-4B22-BAB1-EBEB69074D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63325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11" name="Title_TM">
            <a:extLst>
              <a:ext uri="{FF2B5EF4-FFF2-40B4-BE49-F238E27FC236}">
                <a16:creationId xmlns:a16="http://schemas.microsoft.com/office/drawing/2014/main" id="{48FE7FF9-3930-4C4A-8BC6-EB9A286812D4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4" y="476250"/>
            <a:ext cx="8353425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2" name="SubTitle_TM">
            <a:extLst>
              <a:ext uri="{FF2B5EF4-FFF2-40B4-BE49-F238E27FC236}">
                <a16:creationId xmlns:a16="http://schemas.microsoft.com/office/drawing/2014/main" id="{A60848B0-180A-4C02-A8B3-E172AF538B6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035D0DD-E99D-4FBA-B8C0-65E91EC04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19646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0" name="Title_TM">
            <a:extLst>
              <a:ext uri="{FF2B5EF4-FFF2-40B4-BE49-F238E27FC236}">
                <a16:creationId xmlns:a16="http://schemas.microsoft.com/office/drawing/2014/main" id="{4F3FE80A-6B53-492B-8FC1-A575806A0D00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1" name="SubTitle_TM">
            <a:extLst>
              <a:ext uri="{FF2B5EF4-FFF2-40B4-BE49-F238E27FC236}">
                <a16:creationId xmlns:a16="http://schemas.microsoft.com/office/drawing/2014/main" id="{3AECA499-20B0-4F79-85A2-1C9D1BFBB0C0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B77A080-9B1F-4D75-A79E-8C7540FBB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6540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10" name="Title_TM">
            <a:extLst>
              <a:ext uri="{FF2B5EF4-FFF2-40B4-BE49-F238E27FC236}">
                <a16:creationId xmlns:a16="http://schemas.microsoft.com/office/drawing/2014/main" id="{6AB007D5-DA18-4842-9C2D-8C72512602C0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1" name="SubTitle_TM">
            <a:extLst>
              <a:ext uri="{FF2B5EF4-FFF2-40B4-BE49-F238E27FC236}">
                <a16:creationId xmlns:a16="http://schemas.microsoft.com/office/drawing/2014/main" id="{0D3699C9-F9CA-4781-89C3-F0A901D1F1AF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1042C2C-5CDA-4F99-B59E-8CE43FEF21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66910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_SM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1844675"/>
            <a:ext cx="112331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Fifths level</a:t>
            </a:r>
          </a:p>
        </p:txBody>
      </p:sp>
      <p:sp>
        <p:nvSpPr>
          <p:cNvPr id="21506" name="Title_SM"/>
          <p:cNvSpPr>
            <a:spLocks noGrp="1" noChangeArrowheads="1"/>
          </p:cNvSpPr>
          <p:nvPr>
            <p:ph type="title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E25556D-527C-4037-A1EA-D4D374B5DCA7}"/>
              </a:ext>
            </a:extLst>
          </p:cNvPr>
          <p:cNvPicPr>
            <a:picLocks noChangeAspect="1"/>
          </p:cNvPicPr>
          <p:nvPr userDrawn="1"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1490452" y="476250"/>
            <a:ext cx="256032" cy="2560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9FBA52-F6CD-47C7-AF8C-4A5FF61C0578}"/>
              </a:ext>
            </a:extLst>
          </p:cNvPr>
          <p:cNvSpPr/>
          <p:nvPr userDrawn="1"/>
        </p:nvSpPr>
        <p:spPr>
          <a:xfrm>
            <a:off x="394393" y="6509665"/>
            <a:ext cx="25266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b="0" i="0" u="none" dirty="0">
                <a:solidFill>
                  <a:srgbClr val="1A1816"/>
                </a:solidFill>
                <a:latin typeface="+mn-lt"/>
              </a:rPr>
              <a:t>2019-07-22  |   Ericsson © 2019 | Public |  </a:t>
            </a:r>
          </a:p>
        </p:txBody>
      </p:sp>
    </p:spTree>
    <p:extLst>
      <p:ext uri="{BB962C8B-B14F-4D97-AF65-F5344CB8AC3E}">
        <p14:creationId xmlns:p14="http://schemas.microsoft.com/office/powerpoint/2010/main" val="252306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5" r:id="rId2"/>
    <p:sldLayoutId id="2147483693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91" r:id="rId15"/>
    <p:sldLayoutId id="2147483673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674" r:id="rId24"/>
    <p:sldLayoutId id="2147483694" r:id="rId25"/>
    <p:sldLayoutId id="2147483682" r:id="rId26"/>
    <p:sldLayoutId id="2147483683" r:id="rId27"/>
    <p:sldLayoutId id="2147483684" r:id="rId28"/>
    <p:sldLayoutId id="2147483685" r:id="rId29"/>
    <p:sldLayoutId id="2147483675" r:id="rId30"/>
    <p:sldLayoutId id="2147483676" r:id="rId31"/>
    <p:sldLayoutId id="2147483686" r:id="rId32"/>
    <p:sldLayoutId id="2147483687" r:id="rId33"/>
    <p:sldLayoutId id="2147483688" r:id="rId34"/>
    <p:sldLayoutId id="2147483689" r:id="rId35"/>
    <p:sldLayoutId id="2147483696" r:id="rId36"/>
    <p:sldLayoutId id="2147483677" r:id="rId37"/>
    <p:sldLayoutId id="2147483678" r:id="rId38"/>
    <p:sldLayoutId id="2147483679" r:id="rId39"/>
    <p:sldLayoutId id="2147483680" r:id="rId40"/>
    <p:sldLayoutId id="2147483690" r:id="rId41"/>
    <p:sldLayoutId id="2147483681" r:id="rId42"/>
    <p:sldLayoutId id="2147483692" r:id="rId43"/>
    <p:sldLayoutId id="2147483704" r:id="rId44"/>
    <p:sldLayoutId id="2147483705" r:id="rId45"/>
    <p:sldLayoutId id="2147483706" r:id="rId46"/>
  </p:sldLayoutIdLst>
  <p:txStyles>
    <p:titleStyle>
      <a:lvl1pPr algn="l" rtl="0" eaLnBrk="1" fontAlgn="base" hangingPunct="1">
        <a:lnSpc>
          <a:spcPct val="85000"/>
        </a:lnSpc>
        <a:spcBef>
          <a:spcPts val="300"/>
        </a:spcBef>
        <a:spcAft>
          <a:spcPct val="0"/>
        </a:spcAft>
        <a:defRPr sz="4000" kern="1400" spc="-16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9pPr>
    </p:titleStyle>
    <p:bodyStyle>
      <a:lvl1pPr marL="342900" indent="-342900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Ericsson Hilda Light" panose="00000400000000000000" pitchFamily="2" charset="0"/>
        <a:buChar char="—"/>
        <a:defRPr sz="2000" kern="1000" spc="-3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2900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Ericsson Hilda Light" panose="00000400000000000000" pitchFamily="2" charset="0"/>
        <a:buChar char="—"/>
        <a:defRPr sz="2000" kern="1000" spc="-30">
          <a:solidFill>
            <a:schemeClr val="tx1"/>
          </a:solidFill>
          <a:latin typeface="+mn-lt"/>
        </a:defRPr>
      </a:lvl2pPr>
      <a:lvl3pPr marL="1079500" indent="-342900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Ericsson Hilda Light" panose="00000400000000000000" pitchFamily="2" charset="0"/>
        <a:buChar char="—"/>
        <a:defRPr sz="2000" kern="1000" spc="-30">
          <a:solidFill>
            <a:schemeClr val="tx1"/>
          </a:solidFill>
          <a:latin typeface="+mn-lt"/>
        </a:defRPr>
      </a:lvl3pPr>
      <a:lvl4pPr marL="1435100" indent="-342900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Ericsson Hilda Light" panose="00000400000000000000" pitchFamily="2" charset="0"/>
        <a:buChar char="—"/>
        <a:defRPr sz="2000" kern="1000" spc="-30">
          <a:solidFill>
            <a:schemeClr val="tx1"/>
          </a:solidFill>
          <a:latin typeface="+mn-lt"/>
        </a:defRPr>
      </a:lvl4pPr>
      <a:lvl5pPr marL="1770063" indent="-342900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Ericsson Hilda Light" panose="00000400000000000000" pitchFamily="2" charset="0"/>
        <a:buChar char="—"/>
        <a:defRPr sz="2000" kern="1000" spc="-30">
          <a:solidFill>
            <a:schemeClr val="tx1"/>
          </a:solidFill>
          <a:latin typeface="+mn-lt"/>
        </a:defRPr>
      </a:lvl5pPr>
      <a:lvl6pPr marL="20716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Hilda" pitchFamily="2" charset="0"/>
        <a:buChar char="›"/>
        <a:defRPr sz="2000">
          <a:solidFill>
            <a:schemeClr val="tx1"/>
          </a:solidFill>
          <a:latin typeface="+mn-lt"/>
        </a:defRPr>
      </a:lvl6pPr>
      <a:lvl7pPr marL="25288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Hilda" pitchFamily="2" charset="0"/>
        <a:buChar char="›"/>
        <a:defRPr sz="2000">
          <a:solidFill>
            <a:schemeClr val="tx1"/>
          </a:solidFill>
          <a:latin typeface="+mn-lt"/>
        </a:defRPr>
      </a:lvl7pPr>
      <a:lvl8pPr marL="29860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Hilda" pitchFamily="2" charset="0"/>
        <a:buChar char="›"/>
        <a:defRPr sz="2000">
          <a:solidFill>
            <a:schemeClr val="tx1"/>
          </a:solidFill>
          <a:latin typeface="+mn-lt"/>
        </a:defRPr>
      </a:lvl8pPr>
      <a:lvl9pPr marL="34432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Hilda" pitchFamily="2" charset="0"/>
        <a:buChar char="›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0">
          <p15:clr>
            <a:srgbClr val="A4A3A4"/>
          </p15:clr>
        </p15:guide>
        <p15:guide id="2" pos="302">
          <p15:clr>
            <a:srgbClr val="A4A3A4"/>
          </p15:clr>
        </p15:guide>
        <p15:guide id="3" pos="1935">
          <p15:clr>
            <a:srgbClr val="A4A3A4"/>
          </p15:clr>
        </p15:guide>
        <p15:guide id="4" orient="horz" pos="981">
          <p15:clr>
            <a:srgbClr val="A4A3A4"/>
          </p15:clr>
        </p15:guide>
        <p15:guide id="6" pos="2116">
          <p15:clr>
            <a:srgbClr val="A4A3A4"/>
          </p15:clr>
        </p15:guide>
        <p15:guide id="7" pos="3931">
          <p15:clr>
            <a:srgbClr val="A4A3A4"/>
          </p15:clr>
        </p15:guide>
        <p15:guide id="9" pos="3749">
          <p15:clr>
            <a:srgbClr val="A4A3A4"/>
          </p15:clr>
        </p15:guide>
        <p15:guide id="10" pos="5564">
          <p15:clr>
            <a:srgbClr val="A4A3A4"/>
          </p15:clr>
        </p15:guide>
        <p15:guide id="12" pos="5745">
          <p15:clr>
            <a:srgbClr val="A4A3A4"/>
          </p15:clr>
        </p15:guide>
        <p15:guide id="13" pos="7378">
          <p15:clr>
            <a:srgbClr val="A4A3A4"/>
          </p15:clr>
        </p15:guide>
        <p15:guide id="16" orient="horz" pos="2478">
          <p15:clr>
            <a:srgbClr val="A4A3A4"/>
          </p15:clr>
        </p15:guide>
        <p15:guide id="17" orient="horz" pos="2614">
          <p15:clr>
            <a:srgbClr val="A4A3A4"/>
          </p15:clr>
        </p15:guide>
        <p15:guide id="18" orient="horz" pos="3929">
          <p15:clr>
            <a:srgbClr val="A4A3A4"/>
          </p15:clr>
        </p15:guide>
        <p15:guide id="19" orient="horz" pos="4110">
          <p15:clr>
            <a:srgbClr val="A4A3A4"/>
          </p15:clr>
        </p15:guide>
        <p15:guide id="20" orient="horz" pos="116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chart" Target="../charts/char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8.emf"/><Relationship Id="rId2" Type="http://schemas.openxmlformats.org/officeDocument/2006/relationships/tags" Target="../tags/tag2.xml"/><Relationship Id="rId16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notesSlide" Target="../notesSlides/notesSlide3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7D53465-FF05-466C-ADAE-8B04EF0BA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965DB9-990D-42FA-8A96-AE9E2B1A3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4" y="476250"/>
            <a:ext cx="10113813" cy="345757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Fueling the Digital Economy: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Smart Regulation for a 5G World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1DC945-4710-4796-AC34-0832F26E36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CANTO 2019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7152E-1193-42D5-AAAE-792423D8573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Jared M. Carlson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86FD49-9B2F-4208-8540-5F97918FA12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Ericsson Government Affairs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6FD6E6-EB04-48C7-AAF4-64C6EAFFEBA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2019-06</a:t>
            </a:r>
          </a:p>
        </p:txBody>
      </p:sp>
    </p:spTree>
    <p:extLst>
      <p:ext uri="{BB962C8B-B14F-4D97-AF65-F5344CB8AC3E}">
        <p14:creationId xmlns:p14="http://schemas.microsoft.com/office/powerpoint/2010/main" val="2189475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7B37075-F39E-4C30-9B08-4BAE661CB0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71624" y="0"/>
            <a:ext cx="124507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2ABEA7-D1BF-4A6C-9EC0-D1A7197041D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40463" y="3163887"/>
            <a:ext cx="2592388" cy="2087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Federal Trade Commission, not the FCC, oversees most Net Neutrality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DF3DD-12D9-42DC-836D-CB685797B18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59150" y="3163888"/>
            <a:ext cx="2592388" cy="20875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U.S. has taken an anti-trust approach to the Open Internet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B8962-FCC0-48E6-80E5-D3BE15477A6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Operators require confidence that regulations will facilitate certain services to promote the case for investment in the network.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37B6FF-5A6C-4E1F-B9CE-B1EE7A0A4A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20188" y="3163887"/>
            <a:ext cx="2592387" cy="2087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 5G technologies require flexibility</a:t>
            </a:r>
          </a:p>
          <a:p>
            <a:r>
              <a:rPr lang="en-US" dirty="0">
                <a:solidFill>
                  <a:schemeClr val="bg1"/>
                </a:solidFill>
              </a:rPr>
              <a:t>Zero rating benefits consumers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70CCA1F-03ED-452F-A271-C6B34F6FA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Open Internet rules that promote investment </a:t>
            </a:r>
          </a:p>
        </p:txBody>
      </p:sp>
    </p:spTree>
    <p:extLst>
      <p:ext uri="{BB962C8B-B14F-4D97-AF65-F5344CB8AC3E}">
        <p14:creationId xmlns:p14="http://schemas.microsoft.com/office/powerpoint/2010/main" val="1573883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23854EA-CEFE-4DA8-92CF-3180BAF51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1812" y="4156317"/>
            <a:ext cx="6048375" cy="347472"/>
          </a:xfrm>
        </p:spPr>
        <p:txBody>
          <a:bodyPr/>
          <a:lstStyle/>
          <a:p>
            <a:r>
              <a:rPr lang="en-US" dirty="0"/>
              <a:t>ericsson.com</a:t>
            </a:r>
          </a:p>
        </p:txBody>
      </p:sp>
    </p:spTree>
    <p:extLst>
      <p:ext uri="{BB962C8B-B14F-4D97-AF65-F5344CB8AC3E}">
        <p14:creationId xmlns:p14="http://schemas.microsoft.com/office/powerpoint/2010/main" val="1383928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D7290-AA9B-424E-A056-ACD2DFA95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strong momentum for 5G continues </a:t>
            </a:r>
            <a:endParaRPr lang="sv-S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E31014-C4E4-4467-B9FA-876FA45AB097}"/>
              </a:ext>
            </a:extLst>
          </p:cNvPr>
          <p:cNvSpPr/>
          <p:nvPr/>
        </p:nvSpPr>
        <p:spPr bwMode="auto">
          <a:xfrm>
            <a:off x="9120188" y="4154242"/>
            <a:ext cx="2592388" cy="2089150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5A7C0719-5788-49B9-8497-9CF845D7FFE2}"/>
              </a:ext>
            </a:extLst>
          </p:cNvPr>
          <p:cNvSpPr txBox="1"/>
          <p:nvPr/>
        </p:nvSpPr>
        <p:spPr>
          <a:xfrm>
            <a:off x="9308528" y="4489970"/>
            <a:ext cx="2351606" cy="913163"/>
          </a:xfrm>
          <a:prstGeom prst="rect">
            <a:avLst/>
          </a:prstGeom>
          <a:noFill/>
        </p:spPr>
        <p:txBody>
          <a:bodyPr wrap="square" lIns="72000" tIns="36000" rIns="73152" bIns="36576" rtlCol="0">
            <a:noAutofit/>
          </a:bodyPr>
          <a:lstStyle/>
          <a:p>
            <a:pPr lvl="0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6000" dirty="0">
                <a:solidFill>
                  <a:schemeClr val="bg1"/>
                </a:solidFill>
                <a:cs typeface="Ericsson Hilda Light" panose="020B0604020202020204" pitchFamily="34" charset="0"/>
              </a:rPr>
              <a:t>1.9bn</a:t>
            </a: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B71778EA-07AB-42CC-8A36-49913D5CFE68}"/>
              </a:ext>
            </a:extLst>
          </p:cNvPr>
          <p:cNvSpPr txBox="1"/>
          <p:nvPr/>
        </p:nvSpPr>
        <p:spPr>
          <a:xfrm>
            <a:off x="9147302" y="5314174"/>
            <a:ext cx="2293446" cy="509088"/>
          </a:xfrm>
          <a:prstGeom prst="rect">
            <a:avLst/>
          </a:prstGeom>
          <a:noFill/>
        </p:spPr>
        <p:txBody>
          <a:bodyPr wrap="square" lIns="234000" tIns="36000" rIns="73152" bIns="36576" rtlCol="0">
            <a:no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1.9 billion 5G subscriptions in 2024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A01642-B070-4825-8BBA-A533F57A7213}"/>
              </a:ext>
            </a:extLst>
          </p:cNvPr>
          <p:cNvSpPr/>
          <p:nvPr/>
        </p:nvSpPr>
        <p:spPr bwMode="auto">
          <a:xfrm>
            <a:off x="9120188" y="1844675"/>
            <a:ext cx="2592388" cy="208915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848CA8EE-B5DF-4BC6-820D-AB4F096CCED3}"/>
              </a:ext>
            </a:extLst>
          </p:cNvPr>
          <p:cNvSpPr txBox="1"/>
          <p:nvPr/>
        </p:nvSpPr>
        <p:spPr>
          <a:xfrm>
            <a:off x="9120187" y="2094392"/>
            <a:ext cx="2539947" cy="1334608"/>
          </a:xfrm>
          <a:prstGeom prst="rect">
            <a:avLst/>
          </a:prstGeom>
          <a:noFill/>
        </p:spPr>
        <p:txBody>
          <a:bodyPr wrap="square" lIns="234000" tIns="36000" rIns="73152" bIns="36576" rtlCol="0">
            <a:no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1600" dirty="0"/>
              <a:t>Several markets have switched on 5G, following the introduction of new 5G-compatible smartphones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E0E568-31C7-4587-8EDD-1BE55915BEE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1787783"/>
            <a:ext cx="8448491" cy="444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65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4" y="476250"/>
            <a:ext cx="8353425" cy="1081088"/>
          </a:xfrm>
        </p:spPr>
        <p:txBody>
          <a:bodyPr>
            <a:normAutofit/>
          </a:bodyPr>
          <a:lstStyle/>
          <a:p>
            <a:r>
              <a:rPr lang="en-US" dirty="0"/>
              <a:t>With industries going digital,</a:t>
            </a:r>
            <a:br>
              <a:rPr lang="en-US" dirty="0"/>
            </a:br>
            <a:r>
              <a:rPr lang="en-US" dirty="0"/>
              <a:t>new fast-growing revenue pools emerge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79424" y="6063893"/>
            <a:ext cx="8640000" cy="154800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* Digitalization revenues for ICT players from 10 key industries</a:t>
            </a:r>
          </a:p>
          <a:p>
            <a:pPr marL="0" indent="0">
              <a:buNone/>
            </a:pPr>
            <a:r>
              <a:rPr lang="en-US" sz="1000" dirty="0"/>
              <a:t>Source: Ericsson and  Arthur D. Little</a:t>
            </a:r>
          </a:p>
        </p:txBody>
      </p:sp>
      <p:graphicFrame>
        <p:nvGraphicFramePr>
          <p:cNvPr id="22" name="Object 21"/>
          <p:cNvGraphicFramePr>
            <a:graphicFrameLocks/>
          </p:cNvGraphicFramePr>
          <p:nvPr>
            <p:extLst/>
          </p:nvPr>
        </p:nvGraphicFramePr>
        <p:xfrm>
          <a:off x="678390" y="2276922"/>
          <a:ext cx="4730549" cy="234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Chart" r:id="rId16" imgW="4734090" imgH="2352675" progId="MSGraph.Chart.8">
                  <p:embed followColorScheme="full"/>
                </p:oleObj>
              </mc:Choice>
              <mc:Fallback>
                <p:oleObj name="Chart" r:id="rId16" imgW="4734090" imgH="2352675" progId="MSGraph.Chart.8">
                  <p:embed followColorScheme="full"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78390" y="2276922"/>
                        <a:ext cx="4730549" cy="234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>
            <p:custDataLst>
              <p:tags r:id="rId2"/>
            </p:custDataLst>
          </p:nvPr>
        </p:nvCxnSpPr>
        <p:spPr bwMode="auto">
          <a:xfrm flipV="1">
            <a:off x="1916638" y="3281810"/>
            <a:ext cx="2254250" cy="1143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63" name="Text Placeholder 39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653114" y="4658172"/>
            <a:ext cx="52705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1762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charset="0"/>
              <a:buChar char="›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9217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1800">
                <a:solidFill>
                  <a:schemeClr val="tx1"/>
                </a:solidFill>
                <a:latin typeface="+mn-lt"/>
              </a:defRPr>
            </a:lvl3pPr>
            <a:lvl4pPr marL="125253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1800">
                <a:solidFill>
                  <a:schemeClr val="tx1"/>
                </a:solidFill>
                <a:latin typeface="+mn-lt"/>
              </a:defRPr>
            </a:lvl4pPr>
            <a:lvl5pPr marL="16144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1800">
                <a:solidFill>
                  <a:schemeClr val="tx1"/>
                </a:solidFill>
                <a:latin typeface="+mn-lt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7FDBD80F-9A53-4E79-BDC3-01B3EF792E0E}" type="datetime'2''''''''''''''''0''''''''''1''''''''''''6'''''''''''''''''">
              <a:rPr lang="en-US" altLang="en-US" sz="1800" smtClean="0">
                <a:sym typeface="+mn-lt"/>
              </a:rPr>
              <a:pPr/>
              <a:t>2016</a:t>
            </a:fld>
            <a:endParaRPr lang="en-US" sz="1800" dirty="0">
              <a:sym typeface="+mn-lt"/>
            </a:endParaRPr>
          </a:p>
        </p:txBody>
      </p:sp>
      <p:sp>
        <p:nvSpPr>
          <p:cNvPr id="368" name="Content_SM"/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1602314" y="3513585"/>
            <a:ext cx="628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33338" tIns="0" rIns="33338" bIns="0" numCol="1" spcCol="0" anchor="b" anchorCtr="0" compatLnSpc="1">
            <a:prstTxWarp prst="textNoShape">
              <a:avLst/>
            </a:prstTxWarp>
            <a:noAutofit/>
          </a:bodyPr>
          <a:lstStyle>
            <a:lvl1pPr marL="1762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charset="0"/>
              <a:buChar char="›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9217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1800">
                <a:solidFill>
                  <a:schemeClr val="tx1"/>
                </a:solidFill>
                <a:latin typeface="+mn-lt"/>
              </a:defRPr>
            </a:lvl3pPr>
            <a:lvl4pPr marL="125253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1800">
                <a:solidFill>
                  <a:schemeClr val="tx1"/>
                </a:solidFill>
                <a:latin typeface="+mn-lt"/>
              </a:defRPr>
            </a:lvl4pPr>
            <a:lvl5pPr marL="16144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1800">
                <a:solidFill>
                  <a:schemeClr val="tx1"/>
                </a:solidFill>
                <a:latin typeface="+mn-lt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CCF457C3-6DE3-4E95-A481-FCB1FB304A77}" type="datetime'''''''''''1.''4''97'''''''">
              <a:rPr lang="en-US" altLang="en-US" sz="1800">
                <a:sym typeface="+mn-lt"/>
              </a:rPr>
              <a:pPr/>
              <a:t>1.497</a:t>
            </a:fld>
            <a:endParaRPr lang="en-US" sz="1800" dirty="0">
              <a:sym typeface="+mn-lt"/>
            </a:endParaRPr>
          </a:p>
        </p:txBody>
      </p:sp>
      <p:sp>
        <p:nvSpPr>
          <p:cNvPr id="67" name="Content_SM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3856564" y="3399285"/>
            <a:ext cx="628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33338" tIns="0" rIns="33338" bIns="0" numCol="1" spcCol="0" anchor="b" anchorCtr="0" compatLnSpc="1">
            <a:prstTxWarp prst="textNoShape">
              <a:avLst/>
            </a:prstTxWarp>
            <a:noAutofit/>
          </a:bodyPr>
          <a:lstStyle>
            <a:lvl1pPr marL="1762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charset="0"/>
              <a:buChar char="›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9217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1800">
                <a:solidFill>
                  <a:schemeClr val="tx1"/>
                </a:solidFill>
                <a:latin typeface="+mn-lt"/>
              </a:defRPr>
            </a:lvl3pPr>
            <a:lvl4pPr marL="125253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1800">
                <a:solidFill>
                  <a:schemeClr val="tx1"/>
                </a:solidFill>
                <a:latin typeface="+mn-lt"/>
              </a:defRPr>
            </a:lvl4pPr>
            <a:lvl5pPr marL="16144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1800">
                <a:solidFill>
                  <a:schemeClr val="tx1"/>
                </a:solidFill>
                <a:latin typeface="+mn-lt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DBC52A0-CA30-4EA9-8611-2290F10ACA84}" type="datetime'''''''''1''''''''''''''''.7''''3''''''6'">
              <a:rPr lang="en-US" altLang="en-US" sz="1800">
                <a:sym typeface="+mn-lt"/>
              </a:rPr>
              <a:pPr/>
              <a:t>1.736</a:t>
            </a:fld>
            <a:endParaRPr lang="en-US" sz="1800" dirty="0">
              <a:sym typeface="+mn-lt"/>
            </a:endParaRPr>
          </a:p>
        </p:txBody>
      </p:sp>
      <p:sp>
        <p:nvSpPr>
          <p:cNvPr id="58" name="Content_SM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2700864" y="3013284"/>
            <a:ext cx="687388" cy="671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1762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charset="0"/>
              <a:buChar char="›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9217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1800">
                <a:solidFill>
                  <a:schemeClr val="tx1"/>
                </a:solidFill>
                <a:latin typeface="+mn-lt"/>
              </a:defRPr>
            </a:lvl3pPr>
            <a:lvl4pPr marL="125253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1800">
                <a:solidFill>
                  <a:schemeClr val="tx1"/>
                </a:solidFill>
                <a:latin typeface="+mn-lt"/>
              </a:defRPr>
            </a:lvl4pPr>
            <a:lvl5pPr marL="16144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1800">
                <a:solidFill>
                  <a:schemeClr val="tx1"/>
                </a:solidFill>
                <a:latin typeface="+mn-lt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1800" b="1" dirty="0">
                <a:sym typeface="+mn-lt"/>
              </a:rPr>
              <a:t>1.5%</a:t>
            </a:r>
          </a:p>
        </p:txBody>
      </p:sp>
      <p:sp>
        <p:nvSpPr>
          <p:cNvPr id="65" name="Text Placeholder 39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907364" y="4658172"/>
            <a:ext cx="52705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1762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charset="0"/>
              <a:buChar char="›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9217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1800">
                <a:solidFill>
                  <a:schemeClr val="tx1"/>
                </a:solidFill>
                <a:latin typeface="+mn-lt"/>
              </a:defRPr>
            </a:lvl3pPr>
            <a:lvl4pPr marL="125253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1800">
                <a:solidFill>
                  <a:schemeClr val="tx1"/>
                </a:solidFill>
                <a:latin typeface="+mn-lt"/>
              </a:defRPr>
            </a:lvl4pPr>
            <a:lvl5pPr marL="16144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1800">
                <a:solidFill>
                  <a:schemeClr val="tx1"/>
                </a:solidFill>
                <a:latin typeface="+mn-lt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47069455-8E0D-40CE-8147-87A56FC346DE}" type="datetime'''''''''2''''''''''''''''0''''''''''''2''''''''''''''6'''">
              <a:rPr lang="en-US" altLang="en-US" sz="1800" smtClean="0">
                <a:sym typeface="+mn-lt"/>
              </a:rPr>
              <a:pPr/>
              <a:t>2026</a:t>
            </a:fld>
            <a:endParaRPr lang="en-US" sz="1800" dirty="0">
              <a:sym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9424" y="2090405"/>
            <a:ext cx="763351" cy="738664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1400" dirty="0" err="1">
                <a:latin typeface="+mn-lt"/>
              </a:rPr>
              <a:t>USDbn</a:t>
            </a:r>
            <a:endParaRPr lang="en-US" sz="1400" dirty="0"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latin typeface="+mn-lt"/>
              </a:rPr>
              <a:t>CAGR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+mn-lt"/>
              </a:rPr>
              <a:t>16´-26´</a:t>
            </a: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E9AA39A9-0A27-4161-B642-B30CBFCB1C9E}"/>
              </a:ext>
            </a:extLst>
          </p:cNvPr>
          <p:cNvSpPr/>
          <p:nvPr/>
        </p:nvSpPr>
        <p:spPr bwMode="auto">
          <a:xfrm>
            <a:off x="5653614" y="2046735"/>
            <a:ext cx="1388466" cy="3078753"/>
          </a:xfrm>
          <a:prstGeom prst="homePlate">
            <a:avLst/>
          </a:prstGeom>
          <a:solidFill>
            <a:schemeClr val="accent5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BBF5DE-31E1-4066-B843-4241AADD97E8}"/>
              </a:ext>
            </a:extLst>
          </p:cNvPr>
          <p:cNvSpPr txBox="1"/>
          <p:nvPr/>
        </p:nvSpPr>
        <p:spPr>
          <a:xfrm>
            <a:off x="5753915" y="2854245"/>
            <a:ext cx="1012539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Operator to seize emerging revenue potential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5EB13AA-4607-41E2-9C4C-792203238947}"/>
              </a:ext>
            </a:extLst>
          </p:cNvPr>
          <p:cNvCxnSpPr>
            <a:cxnSpLocks/>
          </p:cNvCxnSpPr>
          <p:nvPr/>
        </p:nvCxnSpPr>
        <p:spPr bwMode="auto">
          <a:xfrm flipV="1">
            <a:off x="984725" y="5013310"/>
            <a:ext cx="4117877" cy="1157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4680E5B-9BD0-4EDD-A474-99F8BD013974}"/>
              </a:ext>
            </a:extLst>
          </p:cNvPr>
          <p:cNvSpPr txBox="1"/>
          <p:nvPr/>
        </p:nvSpPr>
        <p:spPr>
          <a:xfrm>
            <a:off x="537095" y="5125488"/>
            <a:ext cx="5013136" cy="473300"/>
          </a:xfrm>
          <a:prstGeom prst="rect">
            <a:avLst/>
          </a:prstGeom>
          <a:noFill/>
        </p:spPr>
        <p:txBody>
          <a:bodyPr wrap="square" bIns="90000" rtlCol="0" anchor="b">
            <a:noAutofit/>
          </a:bodyPr>
          <a:lstStyle/>
          <a:p>
            <a:pPr algn="ctr"/>
            <a:r>
              <a:rPr lang="en-US" sz="1800" b="1" dirty="0">
                <a:latin typeface="+mn-lt"/>
              </a:rPr>
              <a:t>Challenge: current operator service revenues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AD0534-FF75-4A1F-8066-BC0B5F02160D}"/>
              </a:ext>
            </a:extLst>
          </p:cNvPr>
          <p:cNvSpPr txBox="1"/>
          <p:nvPr/>
        </p:nvSpPr>
        <p:spPr>
          <a:xfrm>
            <a:off x="6868126" y="5091790"/>
            <a:ext cx="4352548" cy="473300"/>
          </a:xfrm>
          <a:prstGeom prst="rect">
            <a:avLst/>
          </a:prstGeom>
          <a:noFill/>
        </p:spPr>
        <p:txBody>
          <a:bodyPr wrap="square" bIns="90000" rtlCol="0" anchor="b">
            <a:noAutofit/>
          </a:bodyPr>
          <a:lstStyle/>
          <a:p>
            <a:pPr algn="ctr"/>
            <a:r>
              <a:rPr lang="en-US" sz="1800" b="1" dirty="0">
                <a:latin typeface="+mn-lt"/>
              </a:rPr>
              <a:t>Opportunity: digitalization revenues*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F7070A1-6088-4699-AA10-3F94B1663C43}"/>
              </a:ext>
            </a:extLst>
          </p:cNvPr>
          <p:cNvCxnSpPr>
            <a:cxnSpLocks/>
          </p:cNvCxnSpPr>
          <p:nvPr/>
        </p:nvCxnSpPr>
        <p:spPr bwMode="auto">
          <a:xfrm flipV="1">
            <a:off x="6985462" y="4997512"/>
            <a:ext cx="4117877" cy="1157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DE92B42-2A3C-4352-9FFE-98F4AA993212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 flipV="1">
            <a:off x="7907132" y="2126748"/>
            <a:ext cx="2133600" cy="13017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3" name="Content_SM">
            <a:extLst>
              <a:ext uri="{FF2B5EF4-FFF2-40B4-BE49-F238E27FC236}">
                <a16:creationId xmlns:a16="http://schemas.microsoft.com/office/drawing/2014/main" id="{2F466A0D-CFF2-4262-A189-AD9F2D238B43}"/>
              </a:ext>
            </a:extLst>
          </p:cNvPr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8617210" y="2395715"/>
            <a:ext cx="715032" cy="70326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1762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charset="0"/>
              <a:buChar char="›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9217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1800">
                <a:solidFill>
                  <a:schemeClr val="tx1"/>
                </a:solidFill>
                <a:latin typeface="+mn-lt"/>
              </a:defRPr>
            </a:lvl3pPr>
            <a:lvl4pPr marL="125253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1800">
                <a:solidFill>
                  <a:schemeClr val="tx1"/>
                </a:solidFill>
                <a:latin typeface="+mn-lt"/>
              </a:defRPr>
            </a:lvl4pPr>
            <a:lvl5pPr marL="16144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1800">
                <a:solidFill>
                  <a:schemeClr val="tx1"/>
                </a:solidFill>
                <a:latin typeface="+mn-lt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1800" b="1" dirty="0"/>
              <a:t>13.6%</a:t>
            </a:r>
          </a:p>
        </p:txBody>
      </p:sp>
      <p:sp>
        <p:nvSpPr>
          <p:cNvPr id="34" name="Text Placeholder 39">
            <a:extLst>
              <a:ext uri="{FF2B5EF4-FFF2-40B4-BE49-F238E27FC236}">
                <a16:creationId xmlns:a16="http://schemas.microsoft.com/office/drawing/2014/main" id="{846A8697-9A9B-48A4-BAEB-9C9C64A91B3A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9896475" y="4648436"/>
            <a:ext cx="52705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1762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charset="0"/>
              <a:buChar char="›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9217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1800">
                <a:solidFill>
                  <a:schemeClr val="tx1"/>
                </a:solidFill>
                <a:latin typeface="+mn-lt"/>
              </a:defRPr>
            </a:lvl3pPr>
            <a:lvl4pPr marL="125253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1800">
                <a:solidFill>
                  <a:schemeClr val="tx1"/>
                </a:solidFill>
                <a:latin typeface="+mn-lt"/>
              </a:defRPr>
            </a:lvl4pPr>
            <a:lvl5pPr marL="16144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1800">
                <a:solidFill>
                  <a:schemeClr val="tx1"/>
                </a:solidFill>
                <a:latin typeface="+mn-lt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2616A7C9-9D2E-47EB-BD97-CECE3036A9CF}" type="datetime'''2''''''''''0''''''''26'''''''''''''''''''''''''''''''">
              <a:rPr lang="en-US" altLang="en-US" sz="1800" smtClean="0">
                <a:sym typeface="+mn-lt"/>
              </a:rPr>
              <a:pPr/>
              <a:t>2026</a:t>
            </a:fld>
            <a:endParaRPr lang="en-US" sz="1800" dirty="0">
              <a:sym typeface="+mn-lt"/>
            </a:endParaRP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ACC2F4A3-311E-4496-9DAD-072DCA66F2CC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7762875" y="4648436"/>
            <a:ext cx="52705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1762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charset="0"/>
              <a:buChar char="›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9217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1800">
                <a:solidFill>
                  <a:schemeClr val="tx1"/>
                </a:solidFill>
                <a:latin typeface="+mn-lt"/>
              </a:defRPr>
            </a:lvl3pPr>
            <a:lvl4pPr marL="125253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1800">
                <a:solidFill>
                  <a:schemeClr val="tx1"/>
                </a:solidFill>
                <a:latin typeface="+mn-lt"/>
              </a:defRPr>
            </a:lvl4pPr>
            <a:lvl5pPr marL="16144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1800">
                <a:solidFill>
                  <a:schemeClr val="tx1"/>
                </a:solidFill>
                <a:latin typeface="+mn-lt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57F041EE-1507-484F-A886-014494F29E38}" type="datetime'''''''2''''''''''''''''''''''''''''0''''''''''''''16'''''">
              <a:rPr lang="en-US" altLang="en-US" sz="1800" smtClean="0">
                <a:sym typeface="+mn-lt"/>
              </a:rPr>
              <a:pPr/>
              <a:t>2016</a:t>
            </a:fld>
            <a:endParaRPr lang="en-US" sz="1800" dirty="0">
              <a:sym typeface="+mn-lt"/>
            </a:endParaRPr>
          </a:p>
        </p:txBody>
      </p:sp>
      <p:sp>
        <p:nvSpPr>
          <p:cNvPr id="36" name="Content_SM">
            <a:extLst>
              <a:ext uri="{FF2B5EF4-FFF2-40B4-BE49-F238E27FC236}">
                <a16:creationId xmlns:a16="http://schemas.microsoft.com/office/drawing/2014/main" id="{9D9DFA96-46DD-4B0E-8EE5-E157A098F08E}"/>
              </a:ext>
            </a:extLst>
          </p:cNvPr>
          <p:cNvSpPr>
            <a:spLocks noGrp="1" noChangeArrowheads="1"/>
          </p:cNvSpPr>
          <p:nvPr/>
        </p:nvSpPr>
        <p:spPr bwMode="gray">
          <a:xfrm>
            <a:off x="9845675" y="2612046"/>
            <a:ext cx="628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33338" tIns="0" rIns="33338" bIns="0" numCol="1" spc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6858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10287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13716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fld id="{EA77F816-71D0-4015-B680-72F58A18138F}" type="datetime'3.''''''''''4''''58'''''''''''''''''''''''''''''''''''''''''">
              <a:rPr lang="sv-SE" altLang="en-US" sz="1800"/>
              <a:pPr/>
              <a:t>3.458</a:t>
            </a:fld>
            <a:endParaRPr lang="sv-SE" sz="1800" dirty="0">
              <a:sym typeface="+mn-lt"/>
            </a:endParaRPr>
          </a:p>
        </p:txBody>
      </p:sp>
      <p:sp>
        <p:nvSpPr>
          <p:cNvPr id="37" name="Content_SM">
            <a:extLst>
              <a:ext uri="{FF2B5EF4-FFF2-40B4-BE49-F238E27FC236}">
                <a16:creationId xmlns:a16="http://schemas.microsoft.com/office/drawing/2014/main" id="{6187AEBE-E23F-4D8B-ADA6-BEA91B0BCC77}"/>
              </a:ext>
            </a:extLst>
          </p:cNvPr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gray">
          <a:xfrm>
            <a:off x="7592807" y="3801560"/>
            <a:ext cx="628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33338" tIns="0" rIns="33338" bIns="0" numCol="1" spc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6858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10287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13716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sv-SE" altLang="en-US" sz="1800" dirty="0"/>
              <a:t>968</a:t>
            </a:r>
            <a:endParaRPr lang="sv-SE" sz="1800" dirty="0">
              <a:sym typeface="+mn-lt"/>
            </a:endParaRPr>
          </a:p>
        </p:txBody>
      </p:sp>
      <p:graphicFrame>
        <p:nvGraphicFramePr>
          <p:cNvPr id="4" name="Object 38">
            <a:extLst>
              <a:ext uri="{FF2B5EF4-FFF2-40B4-BE49-F238E27FC236}">
                <a16:creationId xmlns:a16="http://schemas.microsoft.com/office/drawing/2014/main" id="{746222DF-25C6-41F7-97A7-025ECB44F398}"/>
              </a:ext>
            </a:extLst>
          </p:cNvPr>
          <p:cNvGraphicFramePr>
            <a:graphicFrameLocks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343925298"/>
              </p:ext>
            </p:extLst>
          </p:nvPr>
        </p:nvGraphicFramePr>
        <p:xfrm>
          <a:off x="6709159" y="2300073"/>
          <a:ext cx="4663691" cy="2295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</p:spTree>
    <p:extLst>
      <p:ext uri="{BB962C8B-B14F-4D97-AF65-F5344CB8AC3E}">
        <p14:creationId xmlns:p14="http://schemas.microsoft.com/office/powerpoint/2010/main" val="358572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sv-SE" dirty="0"/>
              <a:t>5G use case categories</a:t>
            </a:r>
            <a:endParaRPr lang="en-US" dirty="0"/>
          </a:p>
        </p:txBody>
      </p:sp>
      <p:pic>
        <p:nvPicPr>
          <p:cNvPr id="4" name="Bildobjekt 14">
            <a:extLst/>
          </p:cNvPr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044" y="4149722"/>
            <a:ext cx="5448917" cy="2087565"/>
          </a:xfrm>
          <a:prstGeom prst="rect">
            <a:avLst/>
          </a:prstGeom>
          <a:ln>
            <a:noFill/>
          </a:ln>
        </p:spPr>
      </p:pic>
      <p:pic>
        <p:nvPicPr>
          <p:cNvPr id="5" name="Bildobjekt 23">
            <a:extLst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044" y="1856728"/>
            <a:ext cx="5448919" cy="2077096"/>
          </a:xfrm>
          <a:prstGeom prst="rect">
            <a:avLst/>
          </a:prstGeom>
        </p:spPr>
      </p:pic>
      <p:pic>
        <p:nvPicPr>
          <p:cNvPr id="6" name="Bildobjekt 14">
            <a:extLst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3225" y="1856727"/>
            <a:ext cx="5479349" cy="2077097"/>
          </a:xfrm>
          <a:prstGeom prst="rect">
            <a:avLst/>
          </a:prstGeom>
        </p:spPr>
      </p:pic>
      <p:pic>
        <p:nvPicPr>
          <p:cNvPr id="7" name="Bildobjekt 11">
            <a:extLst/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6233225" y="4149724"/>
            <a:ext cx="5479350" cy="2087564"/>
          </a:xfrm>
          <a:prstGeom prst="rect">
            <a:avLst/>
          </a:prstGeom>
        </p:spPr>
      </p:pic>
      <p:sp>
        <p:nvSpPr>
          <p:cNvPr id="8" name="TextBox 22">
            <a:extLst/>
          </p:cNvPr>
          <p:cNvSpPr txBox="1"/>
          <p:nvPr/>
        </p:nvSpPr>
        <p:spPr>
          <a:xfrm>
            <a:off x="8509000" y="1854200"/>
            <a:ext cx="3205163" cy="2089150"/>
          </a:xfrm>
          <a:prstGeom prst="rect">
            <a:avLst/>
          </a:prstGeom>
          <a:noFill/>
          <a:ln>
            <a:noFill/>
          </a:ln>
        </p:spPr>
        <p:txBody>
          <a:bodyPr lIns="72000" tIns="36000" rIns="72000" bIns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Ericsson Hilda Light"/>
              </a:rPr>
              <a:t>Critical Machine Type Communication</a:t>
            </a:r>
          </a:p>
        </p:txBody>
      </p:sp>
      <p:sp>
        <p:nvSpPr>
          <p:cNvPr id="9" name="TextBox 26">
            <a:extLst/>
          </p:cNvPr>
          <p:cNvSpPr txBox="1"/>
          <p:nvPr/>
        </p:nvSpPr>
        <p:spPr>
          <a:xfrm>
            <a:off x="477838" y="4148138"/>
            <a:ext cx="2592387" cy="2089150"/>
          </a:xfrm>
          <a:prstGeom prst="rect">
            <a:avLst/>
          </a:prstGeom>
          <a:noFill/>
          <a:ln>
            <a:noFill/>
          </a:ln>
        </p:spPr>
        <p:txBody>
          <a:bodyPr lIns="72000" tIns="3600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Ericsson Hilda Light"/>
              </a:rPr>
              <a:t>Enhanced Mobile Broadband</a:t>
            </a:r>
          </a:p>
        </p:txBody>
      </p:sp>
      <p:sp>
        <p:nvSpPr>
          <p:cNvPr id="10" name="TextBox 9">
            <a:extLst/>
          </p:cNvPr>
          <p:cNvSpPr txBox="1"/>
          <p:nvPr/>
        </p:nvSpPr>
        <p:spPr>
          <a:xfrm>
            <a:off x="479425" y="1854200"/>
            <a:ext cx="3309408" cy="2089150"/>
          </a:xfrm>
          <a:prstGeom prst="rect">
            <a:avLst/>
          </a:prstGeom>
          <a:noFill/>
          <a:ln>
            <a:noFill/>
          </a:ln>
        </p:spPr>
        <p:txBody>
          <a:bodyPr lIns="72000" tIns="3600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Ericsson Hilda Light"/>
              </a:rPr>
              <a:t>Massive Machine 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Ericsson Hilda Light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Ericsson Hilda Light"/>
              </a:rPr>
              <a:t>Type Communication</a:t>
            </a:r>
          </a:p>
        </p:txBody>
      </p:sp>
      <p:sp>
        <p:nvSpPr>
          <p:cNvPr id="11" name="TextBox 10">
            <a:extLst/>
          </p:cNvPr>
          <p:cNvSpPr txBox="1"/>
          <p:nvPr/>
        </p:nvSpPr>
        <p:spPr>
          <a:xfrm>
            <a:off x="8646584" y="4148138"/>
            <a:ext cx="3065992" cy="2089150"/>
          </a:xfrm>
          <a:prstGeom prst="rect">
            <a:avLst/>
          </a:prstGeom>
          <a:noFill/>
          <a:ln>
            <a:noFill/>
          </a:ln>
        </p:spPr>
        <p:txBody>
          <a:bodyPr lIns="72000" tIns="36000" rIns="72000" bIns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Ericsson Hilda Light"/>
              </a:rPr>
              <a:t>Fixed Wireless 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Ericsson Hilda Light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Ericsson Hilda Light"/>
              </a:rPr>
              <a:t>Access</a:t>
            </a:r>
          </a:p>
        </p:txBody>
      </p:sp>
    </p:spTree>
    <p:extLst>
      <p:ext uri="{BB962C8B-B14F-4D97-AF65-F5344CB8AC3E}">
        <p14:creationId xmlns:p14="http://schemas.microsoft.com/office/powerpoint/2010/main" val="2377504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objekt 14">
            <a:extLst>
              <a:ext uri="{FF2B5EF4-FFF2-40B4-BE49-F238E27FC236}">
                <a16:creationId xmlns:a16="http://schemas.microsoft.com/office/drawing/2014/main" id="{11E98EBA-2489-4182-AC12-B6DD98B71B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044" y="4149722"/>
            <a:ext cx="5448917" cy="2087565"/>
          </a:xfrm>
          <a:prstGeom prst="rect">
            <a:avLst/>
          </a:prstGeom>
        </p:spPr>
      </p:pic>
      <p:pic>
        <p:nvPicPr>
          <p:cNvPr id="25" name="Bildobjekt 23">
            <a:extLst>
              <a:ext uri="{FF2B5EF4-FFF2-40B4-BE49-F238E27FC236}">
                <a16:creationId xmlns:a16="http://schemas.microsoft.com/office/drawing/2014/main" id="{4F312B8C-7037-48D2-9C25-8254B03103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044" y="1856728"/>
            <a:ext cx="5448919" cy="2077096"/>
          </a:xfrm>
          <a:prstGeom prst="rect">
            <a:avLst/>
          </a:prstGeom>
        </p:spPr>
      </p:pic>
      <p:pic>
        <p:nvPicPr>
          <p:cNvPr id="26" name="Bildobjekt 14">
            <a:extLst>
              <a:ext uri="{FF2B5EF4-FFF2-40B4-BE49-F238E27FC236}">
                <a16:creationId xmlns:a16="http://schemas.microsoft.com/office/drawing/2014/main" id="{F79A3F55-D15B-419A-BCFB-9CF1CFF0FF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3225" y="1856727"/>
            <a:ext cx="5479349" cy="2077097"/>
          </a:xfrm>
          <a:prstGeom prst="rect">
            <a:avLst/>
          </a:prstGeom>
        </p:spPr>
      </p:pic>
      <p:pic>
        <p:nvPicPr>
          <p:cNvPr id="27" name="Bildobjekt 11">
            <a:extLst>
              <a:ext uri="{FF2B5EF4-FFF2-40B4-BE49-F238E27FC236}">
                <a16:creationId xmlns:a16="http://schemas.microsoft.com/office/drawing/2014/main" id="{287245D4-6A5E-4350-9A01-6CB08D9C82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6233225" y="4149724"/>
            <a:ext cx="5479350" cy="2087564"/>
          </a:xfrm>
          <a:prstGeom prst="rect">
            <a:avLst/>
          </a:prstGeom>
        </p:spPr>
      </p:pic>
      <p:sp>
        <p:nvSpPr>
          <p:cNvPr id="28" name="TextBox 22">
            <a:extLst>
              <a:ext uri="{FF2B5EF4-FFF2-40B4-BE49-F238E27FC236}">
                <a16:creationId xmlns:a16="http://schemas.microsoft.com/office/drawing/2014/main" id="{96FD100A-F3D4-42BD-8524-3133353F8194}"/>
              </a:ext>
            </a:extLst>
          </p:cNvPr>
          <p:cNvSpPr txBox="1"/>
          <p:nvPr/>
        </p:nvSpPr>
        <p:spPr>
          <a:xfrm>
            <a:off x="8509000" y="1854200"/>
            <a:ext cx="3205163" cy="2089150"/>
          </a:xfrm>
          <a:prstGeom prst="rect">
            <a:avLst/>
          </a:prstGeom>
          <a:noFill/>
          <a:ln>
            <a:noFill/>
          </a:ln>
        </p:spPr>
        <p:txBody>
          <a:bodyPr lIns="72000" tIns="36000" rIns="72000" bIns="0"/>
          <a:lstStyle/>
          <a:p>
            <a:pPr algn="r">
              <a:spcBef>
                <a:spcPts val="300"/>
              </a:spcBef>
              <a:defRPr/>
            </a:pPr>
            <a:r>
              <a:rPr lang="en-US" sz="2400" dirty="0">
                <a:solidFill>
                  <a:schemeClr val="bg1"/>
                </a:solidFill>
                <a:ea typeface="+mn-ea"/>
                <a:cs typeface="Ericsson Hilda Light"/>
              </a:rPr>
              <a:t>Critical Machine Type Communication</a:t>
            </a:r>
          </a:p>
        </p:txBody>
      </p:sp>
      <p:sp>
        <p:nvSpPr>
          <p:cNvPr id="32" name="TextBox 26">
            <a:extLst>
              <a:ext uri="{FF2B5EF4-FFF2-40B4-BE49-F238E27FC236}">
                <a16:creationId xmlns:a16="http://schemas.microsoft.com/office/drawing/2014/main" id="{A2009053-F962-434A-8F59-E44C43CAD204}"/>
              </a:ext>
            </a:extLst>
          </p:cNvPr>
          <p:cNvSpPr txBox="1"/>
          <p:nvPr/>
        </p:nvSpPr>
        <p:spPr>
          <a:xfrm>
            <a:off x="477838" y="4148138"/>
            <a:ext cx="2592387" cy="2089150"/>
          </a:xfrm>
          <a:prstGeom prst="rect">
            <a:avLst/>
          </a:prstGeom>
          <a:noFill/>
          <a:ln>
            <a:noFill/>
          </a:ln>
        </p:spPr>
        <p:txBody>
          <a:bodyPr lIns="72000" tIns="36000" rIns="0" bIns="0"/>
          <a:lstStyle/>
          <a:p>
            <a:pPr>
              <a:spcBef>
                <a:spcPts val="300"/>
              </a:spcBef>
              <a:defRPr/>
            </a:pPr>
            <a:r>
              <a:rPr lang="en-US" sz="2400" dirty="0">
                <a:solidFill>
                  <a:schemeClr val="bg1"/>
                </a:solidFill>
                <a:ea typeface="+mn-ea"/>
                <a:cs typeface="Ericsson Hilda Light"/>
              </a:rPr>
              <a:t>Enhanced Mobile Broadband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C6734F3-9134-4829-9DC5-8B2BB8585697}"/>
              </a:ext>
            </a:extLst>
          </p:cNvPr>
          <p:cNvSpPr txBox="1"/>
          <p:nvPr/>
        </p:nvSpPr>
        <p:spPr>
          <a:xfrm>
            <a:off x="479425" y="1854200"/>
            <a:ext cx="3309408" cy="2089150"/>
          </a:xfrm>
          <a:prstGeom prst="rect">
            <a:avLst/>
          </a:prstGeom>
          <a:noFill/>
          <a:ln>
            <a:noFill/>
          </a:ln>
        </p:spPr>
        <p:txBody>
          <a:bodyPr lIns="72000" tIns="36000" rIns="0" bIns="0"/>
          <a:lstStyle/>
          <a:p>
            <a:pPr>
              <a:spcBef>
                <a:spcPts val="300"/>
              </a:spcBef>
              <a:defRPr/>
            </a:pPr>
            <a:r>
              <a:rPr lang="en-US" sz="2400" dirty="0">
                <a:solidFill>
                  <a:schemeClr val="bg1"/>
                </a:solidFill>
                <a:ea typeface="+mn-ea"/>
                <a:cs typeface="Ericsson Hilda Light"/>
              </a:rPr>
              <a:t>Massive Machine </a:t>
            </a:r>
            <a:br>
              <a:rPr lang="en-US" sz="2400" dirty="0">
                <a:solidFill>
                  <a:schemeClr val="bg1"/>
                </a:solidFill>
                <a:ea typeface="+mn-ea"/>
                <a:cs typeface="Ericsson Hilda Light"/>
              </a:rPr>
            </a:br>
            <a:r>
              <a:rPr lang="en-US" sz="2400" dirty="0">
                <a:solidFill>
                  <a:schemeClr val="bg1"/>
                </a:solidFill>
                <a:ea typeface="+mn-ea"/>
                <a:cs typeface="Ericsson Hilda Light"/>
              </a:rPr>
              <a:t>Type Communication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0E1DAF1-DFF9-4B23-B914-B8A3D07C647B}"/>
              </a:ext>
            </a:extLst>
          </p:cNvPr>
          <p:cNvSpPr txBox="1"/>
          <p:nvPr/>
        </p:nvSpPr>
        <p:spPr>
          <a:xfrm>
            <a:off x="8646584" y="4148138"/>
            <a:ext cx="3065992" cy="2089150"/>
          </a:xfrm>
          <a:prstGeom prst="rect">
            <a:avLst/>
          </a:prstGeom>
          <a:noFill/>
          <a:ln>
            <a:noFill/>
          </a:ln>
        </p:spPr>
        <p:txBody>
          <a:bodyPr lIns="72000" tIns="36000" rIns="72000" bIns="0"/>
          <a:lstStyle/>
          <a:p>
            <a:pPr algn="r">
              <a:spcBef>
                <a:spcPts val="300"/>
              </a:spcBef>
              <a:defRPr/>
            </a:pPr>
            <a:r>
              <a:rPr lang="en-US" sz="2400" dirty="0">
                <a:solidFill>
                  <a:schemeClr val="bg1"/>
                </a:solidFill>
                <a:ea typeface="+mn-ea"/>
                <a:cs typeface="Ericsson Hilda Light"/>
              </a:rPr>
              <a:t>Fixed Wireless </a:t>
            </a:r>
            <a:br>
              <a:rPr lang="en-US" sz="2400" dirty="0">
                <a:solidFill>
                  <a:schemeClr val="bg1"/>
                </a:solidFill>
                <a:ea typeface="+mn-ea"/>
                <a:cs typeface="Ericsson Hilda Light"/>
              </a:rPr>
            </a:br>
            <a:r>
              <a:rPr lang="en-US" sz="2400" dirty="0">
                <a:solidFill>
                  <a:schemeClr val="bg1"/>
                </a:solidFill>
                <a:ea typeface="+mn-ea"/>
                <a:cs typeface="Ericsson Hilda Light"/>
              </a:rPr>
              <a:t>Access</a:t>
            </a:r>
          </a:p>
        </p:txBody>
      </p:sp>
      <p:sp>
        <p:nvSpPr>
          <p:cNvPr id="10" name="Rektangel 9"/>
          <p:cNvSpPr/>
          <p:nvPr/>
        </p:nvSpPr>
        <p:spPr bwMode="auto">
          <a:xfrm>
            <a:off x="3359150" y="1856729"/>
            <a:ext cx="5473700" cy="2077096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Rektangel 10"/>
          <p:cNvSpPr/>
          <p:nvPr/>
        </p:nvSpPr>
        <p:spPr bwMode="auto">
          <a:xfrm>
            <a:off x="3359150" y="4149725"/>
            <a:ext cx="2592389" cy="2087563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1" name="Rektangel 20"/>
          <p:cNvSpPr/>
          <p:nvPr/>
        </p:nvSpPr>
        <p:spPr bwMode="auto">
          <a:xfrm>
            <a:off x="6233226" y="4149723"/>
            <a:ext cx="2599624" cy="2087563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textruta 28"/>
          <p:cNvSpPr txBox="1"/>
          <p:nvPr/>
        </p:nvSpPr>
        <p:spPr bwMode="auto">
          <a:xfrm>
            <a:off x="3359150" y="2445236"/>
            <a:ext cx="5473700" cy="86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3200" dirty="0">
                <a:solidFill>
                  <a:srgbClr val="FFFFFF"/>
                </a:solidFill>
                <a:latin typeface="+mj-lt"/>
                <a:cs typeface="Ericsson Hilda Light"/>
              </a:rPr>
              <a:t>$ 200-600 Bn</a:t>
            </a:r>
            <a:r>
              <a:rPr lang="en-US" sz="3200" baseline="30000" dirty="0">
                <a:solidFill>
                  <a:srgbClr val="FFFFFF"/>
                </a:solidFill>
                <a:latin typeface="+mj-lt"/>
                <a:cs typeface="Ericsson Hilda Light"/>
              </a:rPr>
              <a:t>1</a:t>
            </a:r>
          </a:p>
          <a:p>
            <a:pPr algn="ctr">
              <a:buClr>
                <a:schemeClr val="tx1"/>
              </a:buClr>
            </a:pPr>
            <a:r>
              <a:rPr lang="en-US" sz="2000" dirty="0">
                <a:solidFill>
                  <a:srgbClr val="FFFFFF"/>
                </a:solidFill>
                <a:cs typeface="Ericsson Hilda Light"/>
              </a:rPr>
              <a:t>Industrial digitalization</a:t>
            </a:r>
          </a:p>
        </p:txBody>
      </p:sp>
      <p:sp>
        <p:nvSpPr>
          <p:cNvPr id="30" name="textruta 29"/>
          <p:cNvSpPr txBox="1"/>
          <p:nvPr/>
        </p:nvSpPr>
        <p:spPr bwMode="auto">
          <a:xfrm>
            <a:off x="3359150" y="4417114"/>
            <a:ext cx="2580813" cy="175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3200" dirty="0">
                <a:solidFill>
                  <a:srgbClr val="FFFFFF"/>
                </a:solidFill>
                <a:latin typeface="+mj-lt"/>
                <a:cs typeface="Ericsson Hilda Light"/>
              </a:rPr>
              <a:t>$ 900 Bn</a:t>
            </a:r>
            <a:r>
              <a:rPr lang="en-US" sz="3200" baseline="30000" dirty="0">
                <a:solidFill>
                  <a:srgbClr val="FFFFFF"/>
                </a:solidFill>
                <a:latin typeface="+mj-lt"/>
                <a:cs typeface="Ericsson Hilda Light"/>
              </a:rPr>
              <a:t>2</a:t>
            </a:r>
            <a:endParaRPr lang="en-US" sz="3200" dirty="0">
              <a:solidFill>
                <a:srgbClr val="FFFFFF"/>
              </a:solidFill>
              <a:latin typeface="+mj-lt"/>
              <a:cs typeface="Ericsson Hilda Light"/>
            </a:endParaRPr>
          </a:p>
          <a:p>
            <a:pPr algn="ctr">
              <a:buClr>
                <a:schemeClr val="tx1"/>
              </a:buClr>
            </a:pPr>
            <a:r>
              <a:rPr lang="en-US" sz="2000" dirty="0">
                <a:solidFill>
                  <a:srgbClr val="FFFFFF"/>
                </a:solidFill>
                <a:cs typeface="Ericsson Hilda Light"/>
              </a:rPr>
              <a:t>Capacity </a:t>
            </a:r>
            <a:br>
              <a:rPr lang="en-US" sz="2000" dirty="0">
                <a:solidFill>
                  <a:srgbClr val="FFFFFF"/>
                </a:solidFill>
                <a:cs typeface="Ericsson Hilda Light"/>
              </a:rPr>
            </a:br>
            <a:r>
              <a:rPr lang="en-US" sz="2000" dirty="0">
                <a:solidFill>
                  <a:srgbClr val="FFFFFF"/>
                </a:solidFill>
                <a:cs typeface="Ericsson Hilda Light"/>
              </a:rPr>
              <a:t>cost per bit</a:t>
            </a:r>
            <a:br>
              <a:rPr lang="en-US" sz="2000" dirty="0">
                <a:solidFill>
                  <a:srgbClr val="FFFFFF"/>
                </a:solidFill>
                <a:cs typeface="Ericsson Hilda Light"/>
              </a:rPr>
            </a:br>
            <a:r>
              <a:rPr lang="en-US" sz="2000" dirty="0">
                <a:solidFill>
                  <a:srgbClr val="FFFFFF"/>
                </a:solidFill>
                <a:cs typeface="Ericsson Hilda Light"/>
              </a:rPr>
              <a:t>performance</a:t>
            </a:r>
          </a:p>
          <a:p>
            <a:pPr algn="ctr">
              <a:buClr>
                <a:schemeClr val="tx1"/>
              </a:buClr>
            </a:pPr>
            <a:endParaRPr lang="en-US" sz="2000" dirty="0">
              <a:solidFill>
                <a:srgbClr val="FFFFFF"/>
              </a:solidFill>
              <a:latin typeface="Ericsson Hilda Light"/>
              <a:cs typeface="Ericsson Hilda Light"/>
            </a:endParaRPr>
          </a:p>
        </p:txBody>
      </p:sp>
      <p:sp>
        <p:nvSpPr>
          <p:cNvPr id="31" name="textruta 30"/>
          <p:cNvSpPr txBox="1"/>
          <p:nvPr/>
        </p:nvSpPr>
        <p:spPr bwMode="auto">
          <a:xfrm>
            <a:off x="6252037" y="4417114"/>
            <a:ext cx="2580813" cy="148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3200" dirty="0">
                <a:solidFill>
                  <a:srgbClr val="FFFFFF"/>
                </a:solidFill>
                <a:latin typeface="+mj-lt"/>
                <a:cs typeface="Ericsson Hilda Light"/>
              </a:rPr>
              <a:t>$ 10-100 Bn</a:t>
            </a:r>
            <a:r>
              <a:rPr lang="en-US" sz="3200" baseline="30000" dirty="0">
                <a:solidFill>
                  <a:srgbClr val="FFFFFF"/>
                </a:solidFill>
                <a:latin typeface="+mj-lt"/>
                <a:cs typeface="Ericsson Hilda Light"/>
              </a:rPr>
              <a:t>3</a:t>
            </a:r>
            <a:endParaRPr lang="en-US" sz="3200" dirty="0">
              <a:solidFill>
                <a:srgbClr val="FFFFFF"/>
              </a:solidFill>
              <a:latin typeface="+mj-lt"/>
              <a:cs typeface="Ericsson Hilda Light"/>
            </a:endParaRPr>
          </a:p>
          <a:p>
            <a:pPr algn="ctr">
              <a:buClr>
                <a:schemeClr val="tx1"/>
              </a:buClr>
            </a:pPr>
            <a:r>
              <a:rPr lang="en-US" sz="2000" dirty="0">
                <a:solidFill>
                  <a:srgbClr val="FFFFFF"/>
                </a:solidFill>
                <a:cs typeface="Ericsson Hilda Light"/>
              </a:rPr>
              <a:t>Underserved </a:t>
            </a:r>
            <a:br>
              <a:rPr lang="en-US" sz="2000" dirty="0">
                <a:solidFill>
                  <a:srgbClr val="FFFFFF"/>
                </a:solidFill>
                <a:cs typeface="Ericsson Hilda Light"/>
              </a:rPr>
            </a:br>
            <a:r>
              <a:rPr lang="en-US" sz="2000" dirty="0">
                <a:solidFill>
                  <a:srgbClr val="FFFFFF"/>
                </a:solidFill>
                <a:cs typeface="Ericsson Hilda Light"/>
              </a:rPr>
              <a:t>home &amp; SME </a:t>
            </a:r>
            <a:br>
              <a:rPr lang="en-US" sz="2000" dirty="0">
                <a:solidFill>
                  <a:srgbClr val="FFFFFF"/>
                </a:solidFill>
                <a:cs typeface="Ericsson Hilda Light"/>
              </a:rPr>
            </a:br>
            <a:r>
              <a:rPr lang="en-US" sz="2000" dirty="0">
                <a:solidFill>
                  <a:srgbClr val="FFFFFF"/>
                </a:solidFill>
                <a:cs typeface="Ericsson Hilda Light"/>
              </a:rPr>
              <a:t>markets</a:t>
            </a:r>
          </a:p>
        </p:txBody>
      </p:sp>
      <p:sp>
        <p:nvSpPr>
          <p:cNvPr id="22" name="txtfooterCopy">
            <a:extLst>
              <a:ext uri="{FF2B5EF4-FFF2-40B4-BE49-F238E27FC236}">
                <a16:creationId xmlns:a16="http://schemas.microsoft.com/office/drawing/2014/main" id="{B5D66844-3D70-468C-AC9F-76DF3D537153}"/>
              </a:ext>
            </a:extLst>
          </p:cNvPr>
          <p:cNvSpPr txBox="1"/>
          <p:nvPr/>
        </p:nvSpPr>
        <p:spPr>
          <a:xfrm>
            <a:off x="527050" y="6290202"/>
            <a:ext cx="11185525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050" u="none" baseline="30000" dirty="0">
                <a:cs typeface="Ericsson Hilda Light"/>
              </a:rPr>
              <a:t>1</a:t>
            </a:r>
            <a:r>
              <a:rPr lang="en-US" sz="1050" u="none" dirty="0">
                <a:cs typeface="Ericsson Hilda Light"/>
              </a:rPr>
              <a:t>Revenue potential 2026 from Massive and Critical MTC. </a:t>
            </a:r>
            <a:r>
              <a:rPr lang="en-US" sz="1050" u="none" baseline="30000" dirty="0">
                <a:cs typeface="Ericsson Hilda Light"/>
              </a:rPr>
              <a:t>2</a:t>
            </a:r>
            <a:r>
              <a:rPr lang="en-US" sz="1050" u="none" dirty="0">
                <a:cs typeface="Ericsson Hilda Light"/>
              </a:rPr>
              <a:t>Enhanced MBB is forecasted to add 910 BUSD by 2023</a:t>
            </a:r>
            <a:r>
              <a:rPr lang="en-US" sz="1050" dirty="0">
                <a:cs typeface="Ericsson Hilda Light"/>
              </a:rPr>
              <a:t>. </a:t>
            </a:r>
            <a:r>
              <a:rPr lang="en-US" sz="1050" baseline="30000" dirty="0">
                <a:cs typeface="Ericsson Hilda Light"/>
              </a:rPr>
              <a:t>3</a:t>
            </a:r>
            <a:r>
              <a:rPr lang="en-US" sz="1050" u="none" dirty="0">
                <a:cs typeface="Ericsson Hilda Light"/>
              </a:rPr>
              <a:t>Fixed Wireless Access to add 80-110 BUSD by 2026.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0F5BB6-9322-4EB6-9273-D45B52AAA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money in 5G</a:t>
            </a:r>
          </a:p>
        </p:txBody>
      </p:sp>
    </p:spTree>
    <p:extLst>
      <p:ext uri="{BB962C8B-B14F-4D97-AF65-F5344CB8AC3E}">
        <p14:creationId xmlns:p14="http://schemas.microsoft.com/office/powerpoint/2010/main" val="402176141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A4059-2C90-4DEF-8BB2-FD79CEFEB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challenges for regulating the digital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8223F-8EF3-4A0D-92A2-73391DA384E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3200" dirty="0">
                <a:solidFill>
                  <a:schemeClr val="accent1"/>
                </a:solidFill>
              </a:rPr>
              <a:t>The digital economy upends the view that consumer, privacy, security and competition protections can be linked to telco licensing.</a:t>
            </a:r>
          </a:p>
          <a:p>
            <a:pPr marL="0" lvl="0" indent="0">
              <a:buNone/>
            </a:pPr>
            <a:endParaRPr lang="en-US" sz="3200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r>
              <a:rPr lang="en-US" sz="3200" dirty="0">
                <a:solidFill>
                  <a:schemeClr val="accent1"/>
                </a:solidFill>
              </a:rPr>
              <a:t>Horizontal ICT policies impact both supply side and demand side ICT policy as they set the framework for demand (adoption) and supply (deployment) side market conditions.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411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645AEE-AD73-4928-B267-FFEFA4E688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3887" y="1844675"/>
            <a:ext cx="6706303" cy="4392613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en-US" sz="2800" dirty="0">
                <a:solidFill>
                  <a:schemeClr val="accent1"/>
                </a:solidFill>
              </a:rPr>
              <a:t>Trust / Cybersecurity</a:t>
            </a:r>
          </a:p>
          <a:p>
            <a:pPr>
              <a:lnSpc>
                <a:spcPct val="107000"/>
              </a:lnSpc>
            </a:pPr>
            <a:r>
              <a:rPr lang="en-US" sz="2800" dirty="0">
                <a:solidFill>
                  <a:schemeClr val="accent1"/>
                </a:solidFill>
              </a:rPr>
              <a:t>Privacy and Cross-Border Data Flows</a:t>
            </a:r>
          </a:p>
          <a:p>
            <a:pPr>
              <a:lnSpc>
                <a:spcPct val="107000"/>
              </a:lnSpc>
            </a:pPr>
            <a:r>
              <a:rPr lang="en-US" sz="2800" dirty="0">
                <a:solidFill>
                  <a:schemeClr val="accent1"/>
                </a:solidFill>
              </a:rPr>
              <a:t>Flexible Open Internet / Net Neutrality rules</a:t>
            </a:r>
          </a:p>
          <a:p>
            <a:pPr>
              <a:lnSpc>
                <a:spcPct val="107000"/>
              </a:lnSpc>
            </a:pPr>
            <a:r>
              <a:rPr lang="en-US" sz="2800" dirty="0"/>
              <a:t>Spectrum Policy</a:t>
            </a:r>
          </a:p>
          <a:p>
            <a:pPr>
              <a:lnSpc>
                <a:spcPct val="107000"/>
              </a:lnSpc>
            </a:pPr>
            <a:r>
              <a:rPr lang="en-US" sz="2800" dirty="0"/>
              <a:t>Pro-Deployment Infrastructure Policies</a:t>
            </a:r>
          </a:p>
          <a:p>
            <a:pPr>
              <a:lnSpc>
                <a:spcPct val="107000"/>
              </a:lnSpc>
            </a:pPr>
            <a:endParaRPr lang="en-US" sz="2800" dirty="0"/>
          </a:p>
          <a:p>
            <a:pPr>
              <a:lnSpc>
                <a:spcPct val="107000"/>
              </a:lnSpc>
            </a:pP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D763D6-5AA1-4A63-A804-D1275DB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Fueling the digital economy: some key policy levers</a:t>
            </a:r>
          </a:p>
        </p:txBody>
      </p:sp>
    </p:spTree>
    <p:extLst>
      <p:ext uri="{BB962C8B-B14F-4D97-AF65-F5344CB8AC3E}">
        <p14:creationId xmlns:p14="http://schemas.microsoft.com/office/powerpoint/2010/main" val="1288687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C0EA4FA-806B-4C35-9F50-A4230A8B87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12424082" cy="69233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D69FC-D7B6-4866-8E33-89CC597EB3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Networks are only as strong as their weakest links, which slows deployment of key infrastructure to areas perceived as less secure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5G security provides a level of trustworthiness that enables the 5G system to meet the requirements of the vast majority use cases from the end user, service provider and regulatory perspectives.</a:t>
            </a:r>
          </a:p>
          <a:p>
            <a:r>
              <a:rPr lang="en-US" dirty="0">
                <a:solidFill>
                  <a:schemeClr val="bg1"/>
                </a:solidFill>
              </a:rPr>
              <a:t>To promote further growth of the digital economy, stakeholders should work to shore up security concerns, developing common norms where possible.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B2F2CF-6823-4174-A3B2-99D7BD227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476250"/>
            <a:ext cx="9268425" cy="108108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Concerns over network security can inhibit the use of networks for commercial purposes</a:t>
            </a:r>
          </a:p>
        </p:txBody>
      </p:sp>
    </p:spTree>
    <p:extLst>
      <p:ext uri="{BB962C8B-B14F-4D97-AF65-F5344CB8AC3E}">
        <p14:creationId xmlns:p14="http://schemas.microsoft.com/office/powerpoint/2010/main" val="2674261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C7512BF-ED91-4E08-8E76-AFF365F11F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BD495D-92C6-4EEB-8C54-28B9CD7B3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Cross border data flows and consumer privacy – the two </a:t>
            </a:r>
            <a:r>
              <a:rPr lang="en-US" i="1" dirty="0">
                <a:solidFill>
                  <a:schemeClr val="bg1"/>
                </a:solidFill>
              </a:rPr>
              <a:t>can</a:t>
            </a:r>
            <a:r>
              <a:rPr lang="en-US" dirty="0">
                <a:solidFill>
                  <a:schemeClr val="bg1"/>
                </a:solidFill>
              </a:rPr>
              <a:t>  coexist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468C01-C518-46CA-A094-E1C7E5B2A9FE}"/>
              </a:ext>
            </a:extLst>
          </p:cNvPr>
          <p:cNvSpPr/>
          <p:nvPr/>
        </p:nvSpPr>
        <p:spPr>
          <a:xfrm>
            <a:off x="479423" y="1912053"/>
            <a:ext cx="75603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Ericsson Hilda" panose="00000500000000000000" pitchFamily="2" charset="0"/>
              </a:rPr>
              <a:t>Fast paced digitization of advanced and developing economies continues to elevate the importance of electronic data transfers to ensure that international trade continues to flourish.</a:t>
            </a:r>
          </a:p>
          <a:p>
            <a:r>
              <a:rPr lang="en-US" sz="2400" dirty="0">
                <a:solidFill>
                  <a:schemeClr val="bg1"/>
                </a:solidFill>
              </a:rPr>
              <a:t>Limitations to free data flows should be the limited to clearly defined exceptions</a:t>
            </a:r>
          </a:p>
          <a:p>
            <a:r>
              <a:rPr lang="en-US" sz="2400" dirty="0">
                <a:solidFill>
                  <a:schemeClr val="bg1"/>
                </a:solidFill>
              </a:rPr>
              <a:t>Regulators should avoid confusing the circumvention of privacy standards with the tools of transferring data. Circumvention is an illicit act that should be countered, and domestic rules must be enforced.</a:t>
            </a:r>
          </a:p>
        </p:txBody>
      </p:sp>
    </p:spTree>
    <p:extLst>
      <p:ext uri="{BB962C8B-B14F-4D97-AF65-F5344CB8AC3E}">
        <p14:creationId xmlns:p14="http://schemas.microsoft.com/office/powerpoint/2010/main" val="15967568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6eYTcQoSv.QIikG0DYYf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1RwbCB6QiG4ftOpAiyfx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E2z4gJSPWNArAIMOI1H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Bw8i6DTGif9AsvdCpOH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kFmR8zSuq0E8TOutVcv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4.GHguQqKRRr3rvnXgq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1oV.I5QP65DpCabraps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_u1prMSfWx0aUvR_sY5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C2qSyTTmG3iRF8vLVEk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acZLZiJTaq3UkG8x11fl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.JC_MqSrqb.bs4VQBVx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SB2XIVTsC9BUI_wKKVEQ"/>
</p:tagLst>
</file>

<file path=ppt/theme/theme1.xml><?xml version="1.0" encoding="utf-8"?>
<a:theme xmlns:a="http://schemas.openxmlformats.org/drawingml/2006/main" name="PresentationTemplate2017">
  <a:themeElements>
    <a:clrScheme name="Custom 6">
      <a:dk1>
        <a:srgbClr val="181818"/>
      </a:dk1>
      <a:lt1>
        <a:srgbClr val="FFFFFF"/>
      </a:lt1>
      <a:dk2>
        <a:srgbClr val="181818"/>
      </a:dk2>
      <a:lt2>
        <a:srgbClr val="E0E0E0"/>
      </a:lt2>
      <a:accent1>
        <a:srgbClr val="0082F0"/>
      </a:accent1>
      <a:accent2>
        <a:srgbClr val="0FC373"/>
      </a:accent2>
      <a:accent3>
        <a:srgbClr val="AF78D2"/>
      </a:accent3>
      <a:accent4>
        <a:srgbClr val="FAD22D"/>
      </a:accent4>
      <a:accent5>
        <a:srgbClr val="FF8C0A"/>
      </a:accent5>
      <a:accent6>
        <a:srgbClr val="FF3232"/>
      </a:accent6>
      <a:hlink>
        <a:srgbClr val="0A14D2"/>
      </a:hlink>
      <a:folHlink>
        <a:srgbClr val="040969"/>
      </a:folHlink>
    </a:clrScheme>
    <a:fontScheme name="Ericsson Brand 2.0">
      <a:majorFont>
        <a:latin typeface="Ericsson Hilda Light"/>
        <a:ea typeface=""/>
        <a:cs typeface=""/>
      </a:majorFont>
      <a:minorFont>
        <a:latin typeface="Ericsson Hild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<a:prstTxWarp prst="textNoShape">
          <a:avLst/>
        </a:prstTxWarp>
        <a:noAutofit/>
      </a:bodyPr>
      <a:lstStyle>
        <a:defPPr marL="357188" marR="0" indent="-357188" algn="l" defTabSz="914400" rtl="0" eaLnBrk="1" fontAlgn="base" latinLnBrk="0" hangingPunct="1">
          <a:lnSpc>
            <a:spcPct val="100000"/>
          </a:lnSpc>
          <a:spcBef>
            <a:spcPts val="300"/>
          </a:spcBef>
          <a:spcAft>
            <a:spcPct val="0"/>
          </a:spcAft>
          <a:buClrTx/>
          <a:buSzTx/>
          <a:buFont typeface="Ericsson Hilda" panose="00000500000000000000" pitchFamily="2" charset="0"/>
          <a:buChar char="—"/>
          <a:tabLst/>
          <a:defRPr kumimoji="0" sz="20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 bwMode="auto">
        <a:noFill/>
        <a:ln w="12700">
          <a:noFill/>
          <a:miter lim="800000"/>
          <a:headEnd/>
          <a:tailEnd/>
        </a:ln>
      </a:spPr>
      <a:bodyPr vert="horz" wrap="square" lIns="72000" tIns="36000" rIns="73152" bIns="36576" numCol="1" rtlCol="0" anchor="t" anchorCtr="0" compatLnSpc="1">
        <a:prstTxWarp prst="textNoShape">
          <a:avLst/>
        </a:prstTxWarp>
        <a:noAutofit/>
      </a:bodyPr>
      <a:lstStyle>
        <a:defPPr marL="344488" indent="-344488" algn="l">
          <a:buClr>
            <a:schemeClr val="tx1"/>
          </a:buClr>
          <a:buFont typeface="Ericsson Hilda Light" panose="00000400000000000000" pitchFamily="2" charset="0"/>
          <a:buChar char="—"/>
          <a:defRPr sz="2000" dirty="0" err="1" smtClean="0"/>
        </a:defPPr>
      </a:lstStyle>
    </a:txDef>
  </a:objectDefaults>
  <a:extraClrSchemeLst>
    <a:extraClrScheme>
      <a:clrScheme name="Landscape2009 1">
        <a:dk1>
          <a:srgbClr val="58585A"/>
        </a:dk1>
        <a:lt1>
          <a:srgbClr val="FFFFFF"/>
        </a:lt1>
        <a:dk2>
          <a:srgbClr val="00285E"/>
        </a:dk2>
        <a:lt2>
          <a:srgbClr val="B1B3B4"/>
        </a:lt2>
        <a:accent1>
          <a:srgbClr val="89BA17"/>
        </a:accent1>
        <a:accent2>
          <a:srgbClr val="F08A00"/>
        </a:accent2>
        <a:accent3>
          <a:srgbClr val="FFFFFF"/>
        </a:accent3>
        <a:accent4>
          <a:srgbClr val="4A4A4C"/>
        </a:accent4>
        <a:accent5>
          <a:srgbClr val="C4D9AB"/>
        </a:accent5>
        <a:accent6>
          <a:srgbClr val="D97D00"/>
        </a:accent6>
        <a:hlink>
          <a:srgbClr val="00A9D4"/>
        </a:hlink>
        <a:folHlink>
          <a:srgbClr val="0062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Template2017.potx" id="{775AD81A-0AF6-45CB-889B-779F764C8091}" vid="{622262D2-9439-4A46-819E-379D679C13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Ericsson Hilda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Ericsson Hilda"/>
        <a:font script="Hebr" typeface="Ericsson Hilda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 Light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Ericsson Hilda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Ericsson Hilda Light"/>
        <a:font script="Hebr" typeface="Ericsson Hilda Ligh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 Light"/>
        <a:font script="Uigh" typeface="Microsoft Uighur"/>
        <a:font script="Geor" typeface="Sylfaen"/>
        <a:font script="Armn" typeface="Ericsson Hilda Light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Ericsson Hilda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Ericsson Hilda"/>
        <a:font script="Hebr" typeface="Ericsson Hilda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Ericsson Hilda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Ericsson Hilda"/>
        <a:font script="Hebr" typeface="Ericsson Hilda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PresentationTemplate2017</Template>
  <TotalTime>0</TotalTime>
  <Words>502</Words>
  <Application>Microsoft Office PowerPoint</Application>
  <PresentationFormat>Widescreen</PresentationFormat>
  <Paragraphs>106</Paragraphs>
  <Slides>11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Ericsson Technical Icons</vt:lpstr>
      <vt:lpstr>Hilda Light</vt:lpstr>
      <vt:lpstr>Ericsson Hilda</vt:lpstr>
      <vt:lpstr>Ericsson Hilda Light</vt:lpstr>
      <vt:lpstr>PresentationTemplate2017</vt:lpstr>
      <vt:lpstr>think-cell Slide</vt:lpstr>
      <vt:lpstr>Microsoft Graph Chart</vt:lpstr>
      <vt:lpstr>Fueling the Digital Economy: Smart Regulation for a 5G World</vt:lpstr>
      <vt:lpstr>The strong momentum for 5G continues </vt:lpstr>
      <vt:lpstr>With industries going digital, new fast-growing revenue pools emerge</vt:lpstr>
      <vt:lpstr>5G use case categories</vt:lpstr>
      <vt:lpstr>The money in 5G</vt:lpstr>
      <vt:lpstr>Key challenges for regulating the digital economy</vt:lpstr>
      <vt:lpstr>Fueling the digital economy: some key policy levers</vt:lpstr>
      <vt:lpstr>Concerns over network security can inhibit the use of networks for commercial purposes</vt:lpstr>
      <vt:lpstr>Cross border data flows and consumer privacy – the two can  coexist</vt:lpstr>
      <vt:lpstr>Open Internet rules that promote investment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dc:description/>
  <cp:lastModifiedBy/>
  <cp:revision>1</cp:revision>
  <dcterms:created xsi:type="dcterms:W3CDTF">2019-07-22T18:58:05Z</dcterms:created>
  <dcterms:modified xsi:type="dcterms:W3CDTF">2019-07-22T19:02:44Z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pdateProcess">
    <vt:lpwstr>End</vt:lpwstr>
  </property>
</Properties>
</file>