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4" r:id="rId2"/>
    <p:sldId id="304" r:id="rId3"/>
    <p:sldId id="301" r:id="rId4"/>
    <p:sldId id="305" r:id="rId5"/>
    <p:sldId id="294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7">
          <p15:clr>
            <a:srgbClr val="A4A3A4"/>
          </p15:clr>
        </p15:guide>
        <p15:guide id="2" orient="horz" pos="3558">
          <p15:clr>
            <a:srgbClr val="A4A3A4"/>
          </p15:clr>
        </p15:guide>
        <p15:guide id="3" orient="horz" pos="255">
          <p15:clr>
            <a:srgbClr val="A4A3A4"/>
          </p15:clr>
        </p15:guide>
        <p15:guide id="4" orient="horz" pos="744">
          <p15:clr>
            <a:srgbClr val="A4A3A4"/>
          </p15:clr>
        </p15:guide>
        <p15:guide id="5" orient="horz" pos="1276">
          <p15:clr>
            <a:srgbClr val="A4A3A4"/>
          </p15:clr>
        </p15:guide>
        <p15:guide id="6" orient="horz" pos="1673">
          <p15:clr>
            <a:srgbClr val="A4A3A4"/>
          </p15:clr>
        </p15:guide>
        <p15:guide id="7" orient="horz" pos="3142">
          <p15:clr>
            <a:srgbClr val="A4A3A4"/>
          </p15:clr>
        </p15:guide>
        <p15:guide id="8" orient="horz" pos="2249">
          <p15:clr>
            <a:srgbClr val="A4A3A4"/>
          </p15:clr>
        </p15:guide>
        <p15:guide id="9" orient="horz" pos="1849">
          <p15:clr>
            <a:srgbClr val="A4A3A4"/>
          </p15:clr>
        </p15:guide>
        <p15:guide id="10" orient="horz" pos="3302">
          <p15:clr>
            <a:srgbClr val="A4A3A4"/>
          </p15:clr>
        </p15:guide>
        <p15:guide id="11" orient="horz" pos="2049">
          <p15:clr>
            <a:srgbClr val="A4A3A4"/>
          </p15:clr>
        </p15:guide>
        <p15:guide id="12" orient="horz" pos="1418">
          <p15:clr>
            <a:srgbClr val="A4A3A4"/>
          </p15:clr>
        </p15:guide>
        <p15:guide id="13" orient="horz" pos="627">
          <p15:clr>
            <a:srgbClr val="A4A3A4"/>
          </p15:clr>
        </p15:guide>
        <p15:guide id="14" orient="horz" pos="4095">
          <p15:clr>
            <a:srgbClr val="A4A3A4"/>
          </p15:clr>
        </p15:guide>
        <p15:guide id="15" orient="horz" pos="4198">
          <p15:clr>
            <a:srgbClr val="A4A3A4"/>
          </p15:clr>
        </p15:guide>
        <p15:guide id="16" pos="3120">
          <p15:clr>
            <a:srgbClr val="A4A3A4"/>
          </p15:clr>
        </p15:guide>
        <p15:guide id="17" pos="283">
          <p15:clr>
            <a:srgbClr val="A4A3A4"/>
          </p15:clr>
        </p15:guide>
        <p15:guide id="18" pos="5272">
          <p15:clr>
            <a:srgbClr val="A4A3A4"/>
          </p15:clr>
        </p15:guide>
        <p15:guide id="19" pos="3484">
          <p15:clr>
            <a:srgbClr val="A4A3A4"/>
          </p15:clr>
        </p15:guide>
        <p15:guide id="20" pos="357">
          <p15:clr>
            <a:srgbClr val="A4A3A4"/>
          </p15:clr>
        </p15:guide>
        <p15:guide id="21" pos="3922">
          <p15:clr>
            <a:srgbClr val="A4A3A4"/>
          </p15:clr>
        </p15:guide>
        <p15:guide id="22" pos="4130">
          <p15:clr>
            <a:srgbClr val="A4A3A4"/>
          </p15:clr>
        </p15:guide>
        <p15:guide id="23" pos="5976">
          <p15:clr>
            <a:srgbClr val="A4A3A4"/>
          </p15:clr>
        </p15:guide>
        <p15:guide id="24" pos="3028">
          <p15:clr>
            <a:srgbClr val="A4A3A4"/>
          </p15:clr>
        </p15:guide>
        <p15:guide id="25" pos="58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AD8"/>
    <a:srgbClr val="B9BABB"/>
    <a:srgbClr val="CACBCC"/>
    <a:srgbClr val="A5A7A9"/>
    <a:srgbClr val="C8C9C7"/>
    <a:srgbClr val="888B8D"/>
    <a:srgbClr val="53565A"/>
    <a:srgbClr val="E4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20" autoAdjust="0"/>
  </p:normalViewPr>
  <p:slideViewPr>
    <p:cSldViewPr snapToGrid="0" snapToObjects="1">
      <p:cViewPr varScale="1">
        <p:scale>
          <a:sx n="71" d="100"/>
          <a:sy n="71" d="100"/>
        </p:scale>
        <p:origin x="1104" y="60"/>
      </p:cViewPr>
      <p:guideLst>
        <p:guide orient="horz" pos="1227"/>
        <p:guide orient="horz" pos="3558"/>
        <p:guide orient="horz" pos="255"/>
        <p:guide orient="horz" pos="744"/>
        <p:guide orient="horz" pos="1276"/>
        <p:guide orient="horz" pos="1673"/>
        <p:guide orient="horz" pos="3142"/>
        <p:guide orient="horz" pos="2249"/>
        <p:guide orient="horz" pos="1849"/>
        <p:guide orient="horz" pos="3302"/>
        <p:guide orient="horz" pos="2049"/>
        <p:guide orient="horz" pos="1418"/>
        <p:guide orient="horz" pos="627"/>
        <p:guide orient="horz" pos="4095"/>
        <p:guide orient="horz" pos="4198"/>
        <p:guide pos="3120"/>
        <p:guide pos="283"/>
        <p:guide pos="5272"/>
        <p:guide pos="3484"/>
        <p:guide pos="357"/>
        <p:guide pos="3922"/>
        <p:guide pos="4130"/>
        <p:guide pos="5976"/>
        <p:guide pos="3028"/>
        <p:guide pos="58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55" d="100"/>
          <a:sy n="55" d="100"/>
        </p:scale>
        <p:origin x="-2736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B2F19-AD40-49A6-BBF1-A47CC31F9470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EE7CB-58F7-4AF5-B5E8-2C768056C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44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4D0F1-24FA-4A89-9ECF-33E99FEF8292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88332" y="745476"/>
            <a:ext cx="3881336" cy="268707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677055"/>
            <a:ext cx="5486400" cy="4781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A56F8-195E-4CA6-940A-17A33108C9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8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18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3838" indent="-223838" algn="l" defTabSz="914400" rtl="0" eaLnBrk="1" latinLnBrk="0" hangingPunct="1">
      <a:spcBef>
        <a:spcPts val="600"/>
      </a:spcBef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57200" indent="-223838" algn="l" defTabSz="914400" rtl="0" eaLnBrk="1" latinLnBrk="0" hangingPunct="1">
      <a:spcBef>
        <a:spcPts val="600"/>
      </a:spcBef>
      <a:buClr>
        <a:schemeClr val="accent1"/>
      </a:buClr>
      <a:buFont typeface="Tw Cen MT" panose="020B0602020104020603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96925" indent="-223838" algn="l" defTabSz="914400" rtl="0" eaLnBrk="1" latinLnBrk="0" hangingPunct="1">
      <a:spcBef>
        <a:spcPts val="600"/>
      </a:spcBef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47763" indent="-223838" algn="l" defTabSz="914400" rtl="0" eaLnBrk="1" latinLnBrk="0" hangingPunct="1">
      <a:spcBef>
        <a:spcPts val="600"/>
      </a:spcBef>
      <a:buClr>
        <a:schemeClr val="accent1"/>
      </a:buClr>
      <a:buFont typeface="Tw Cen MT" panose="020B0602020104020603" pitchFamily="34" charset="0"/>
      <a:buChar char="–"/>
      <a:tabLst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9075" y="746125"/>
            <a:ext cx="3879850" cy="2686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A56F8-195E-4CA6-940A-17A33108C94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68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9075" y="746125"/>
            <a:ext cx="3879850" cy="2686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A56F8-195E-4CA6-940A-17A33108C94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5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57200" y="2646361"/>
            <a:ext cx="6309360" cy="1706763"/>
          </a:xfrm>
        </p:spPr>
        <p:txBody>
          <a:bodyPr/>
          <a:lstStyle>
            <a:lvl1pPr marL="0" algn="l" defTabSz="456933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 lang="en-US" sz="4400" b="0" kern="1200" baseline="0" dirty="0">
                <a:solidFill>
                  <a:srgbClr val="FFFFFF"/>
                </a:solidFill>
                <a:latin typeface="+mj-lt"/>
                <a:ea typeface="ＭＳ Ｐゴシック" pitchFamily="34" charset="-128"/>
                <a:cs typeface="Tw Cen M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57200" y="2017711"/>
            <a:ext cx="5776913" cy="2951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2400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457200" y="4877854"/>
            <a:ext cx="4386262" cy="365125"/>
          </a:xfrm>
          <a:prstGeom prst="rect">
            <a:avLst/>
          </a:prstGeom>
        </p:spPr>
        <p:txBody>
          <a:bodyPr wrap="none" lIns="0" tIns="0" rIns="0" bIns="0"/>
          <a:lstStyle>
            <a:lvl1pPr marL="0" algn="l" defTabSz="457200" rtl="0" eaLnBrk="1" latinLnBrk="0" hangingPunct="1">
              <a:lnSpc>
                <a:spcPct val="80000"/>
              </a:lnSpc>
              <a:defRPr lang="en-US" sz="1800" b="1" kern="1200" cap="all" spc="1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enter date in header and footer menu</a:t>
            </a:r>
            <a:endParaRPr lang="en-US" dirty="0"/>
          </a:p>
        </p:txBody>
      </p:sp>
      <p:pic>
        <p:nvPicPr>
          <p:cNvPr id="14" name="Picture 13" descr="Digicel logo reverse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262" y="404813"/>
            <a:ext cx="1909104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7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Red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1"/>
          <p:cNvSpPr>
            <a:spLocks noGrp="1"/>
          </p:cNvSpPr>
          <p:nvPr>
            <p:ph type="sldNum" sz="quarter" idx="4"/>
          </p:nvPr>
        </p:nvSpPr>
        <p:spPr bwMode="gray">
          <a:xfrm>
            <a:off x="457200" y="6474872"/>
            <a:ext cx="466344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l"/>
            <a:fld id="{B12F0903-890B-4C35-9B9D-74D7E165CC5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7" name="Picture 6" descr="Digicel logo reverse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7179" y="6501481"/>
            <a:ext cx="526432" cy="16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457200" y="6474872"/>
            <a:ext cx="466344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B12F0903-890B-4C35-9B9D-74D7E165CC59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920240"/>
            <a:ext cx="8503920" cy="3749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0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ed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4"/>
          </p:nvPr>
        </p:nvSpPr>
        <p:spPr bwMode="gray">
          <a:xfrm>
            <a:off x="457200" y="6474872"/>
            <a:ext cx="466344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l"/>
            <a:fld id="{B12F0903-890B-4C35-9B9D-74D7E165CC5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11" name="Picture 10" descr="Digicel logo reverse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1976" y="6501481"/>
            <a:ext cx="526432" cy="16284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gray">
          <a:xfrm>
            <a:off x="457199" y="1920240"/>
            <a:ext cx="8503920" cy="374904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0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lterna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5-14 at 19.16.36_Network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2" t="6503" r="5785" b="16760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57200" y="2646361"/>
            <a:ext cx="5760720" cy="1706763"/>
          </a:xfrm>
        </p:spPr>
        <p:txBody>
          <a:bodyPr/>
          <a:lstStyle>
            <a:lvl1pPr marL="0" algn="l" defTabSz="456933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 lang="en-US" sz="4400" b="0" kern="1200" baseline="0" dirty="0">
                <a:solidFill>
                  <a:srgbClr val="FFFFFF"/>
                </a:solidFill>
                <a:latin typeface="+mj-lt"/>
                <a:ea typeface="ＭＳ Ｐゴシック" pitchFamily="34" charset="-128"/>
                <a:cs typeface="Tw Cen M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57200" y="2017711"/>
            <a:ext cx="5776913" cy="2951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2400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457200" y="4877854"/>
            <a:ext cx="4386262" cy="365125"/>
          </a:xfrm>
          <a:prstGeom prst="rect">
            <a:avLst/>
          </a:prstGeom>
        </p:spPr>
        <p:txBody>
          <a:bodyPr wrap="none" lIns="0" tIns="0" rIns="0" bIns="0"/>
          <a:lstStyle>
            <a:lvl1pPr marL="0" algn="l" defTabSz="457200" rtl="0" eaLnBrk="1" latinLnBrk="0" hangingPunct="1">
              <a:lnSpc>
                <a:spcPct val="80000"/>
              </a:lnSpc>
              <a:defRPr lang="en-US" sz="1800" b="1" kern="1200" cap="all" spc="1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enter date in header and footer menu</a:t>
            </a:r>
            <a:endParaRPr lang="en-US" dirty="0"/>
          </a:p>
        </p:txBody>
      </p:sp>
      <p:pic>
        <p:nvPicPr>
          <p:cNvPr id="7" name="Picture 6" descr="Digicel logo reversed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9262" y="404813"/>
            <a:ext cx="1909104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7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814"/>
            <a:ext cx="6093776" cy="2979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74720"/>
            <a:ext cx="5486400" cy="20838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Aft>
                <a:spcPts val="0"/>
              </a:spcAft>
              <a:buNone/>
              <a:defRPr lang="en-US" sz="1600" b="1" kern="1200" cap="all" spc="100" dirty="0" smtClean="0">
                <a:solidFill>
                  <a:srgbClr val="E4002B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rgbClr val="53565A"/>
                </a:solidFill>
                <a:latin typeface="+mn-lt"/>
                <a:ea typeface="+mn-ea"/>
                <a:cs typeface="Tw Cen MT"/>
              </a:defRPr>
            </a:lvl2pPr>
            <a:lvl3pPr marL="0" algn="l" defTabSz="457200" rtl="0" eaLnBrk="1" latinLnBrk="0" hangingPunct="1">
              <a:spcBef>
                <a:spcPts val="1800"/>
              </a:spcBef>
              <a:spcAft>
                <a:spcPts val="0"/>
              </a:spcAft>
              <a:buNone/>
              <a:defRPr lang="en-US" sz="1200" b="1" kern="1200" dirty="0" smtClean="0">
                <a:solidFill>
                  <a:srgbClr val="E4002B"/>
                </a:solidFill>
                <a:latin typeface="+mn-lt"/>
                <a:ea typeface="+mn-ea"/>
                <a:cs typeface="Tw Cen MT"/>
              </a:defRPr>
            </a:lvl3pPr>
            <a:lvl4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None/>
              <a:defRPr lang="en-US" sz="1200" kern="1200" dirty="0" smtClean="0">
                <a:solidFill>
                  <a:srgbClr val="53565A"/>
                </a:solidFill>
                <a:latin typeface="+mn-lt"/>
                <a:ea typeface="+mn-ea"/>
                <a:cs typeface="Tw Cen MT"/>
              </a:defRPr>
            </a:lvl4pPr>
            <a:lvl5pPr>
              <a:spcAft>
                <a:spcPts val="10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57200" y="1121831"/>
            <a:ext cx="6095364" cy="657225"/>
          </a:xfrm>
          <a:prstGeom prst="rect">
            <a:avLst/>
          </a:prstGeom>
        </p:spPr>
        <p:txBody>
          <a:bodyPr/>
          <a:lstStyle>
            <a:lvl1pPr marL="0" algn="l" defTabSz="456933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None/>
              <a:defRPr lang="en-US" sz="4400" b="0" kern="1200" baseline="0" dirty="0" smtClean="0">
                <a:solidFill>
                  <a:srgbClr val="E4002B"/>
                </a:solidFill>
                <a:latin typeface="+mj-lt"/>
                <a:ea typeface="ＭＳ Ｐゴシック" pitchFamily="34" charset="-128"/>
                <a:cs typeface="Tw Cen M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457200" y="6474872"/>
            <a:ext cx="466344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B12F0903-890B-4C35-9B9D-74D7E165CC59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0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5785" y="3197822"/>
            <a:ext cx="4401715" cy="26238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Aft>
                <a:spcPts val="0"/>
              </a:spcAft>
              <a:buNone/>
              <a:defRPr lang="en-US" sz="1600" b="1" kern="1200" cap="all" spc="100" dirty="0" smtClean="0">
                <a:solidFill>
                  <a:srgbClr val="E4002B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rgbClr val="53565A"/>
                </a:solidFill>
                <a:latin typeface="+mn-lt"/>
                <a:ea typeface="+mn-ea"/>
                <a:cs typeface="Tw Cen MT"/>
              </a:defRPr>
            </a:lvl2pPr>
            <a:lvl3pPr marL="0" algn="l" defTabSz="457200" rtl="0" eaLnBrk="1" latinLnBrk="0" hangingPunct="1">
              <a:spcBef>
                <a:spcPts val="1800"/>
              </a:spcBef>
              <a:spcAft>
                <a:spcPts val="0"/>
              </a:spcAft>
              <a:buNone/>
              <a:defRPr lang="en-US" sz="1200" b="1" kern="1200" dirty="0" smtClean="0">
                <a:solidFill>
                  <a:srgbClr val="E4002B"/>
                </a:solidFill>
                <a:latin typeface="+mn-lt"/>
                <a:ea typeface="+mn-ea"/>
                <a:cs typeface="Tw Cen MT"/>
              </a:defRPr>
            </a:lvl3pPr>
            <a:lvl4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None/>
              <a:defRPr lang="en-US" sz="1200" kern="1200" dirty="0" smtClean="0">
                <a:solidFill>
                  <a:srgbClr val="53565A"/>
                </a:solidFill>
                <a:latin typeface="+mn-lt"/>
                <a:ea typeface="+mn-ea"/>
                <a:cs typeface="Tw Cen MT"/>
              </a:defRPr>
            </a:lvl4pPr>
            <a:lvl5pPr>
              <a:spcAft>
                <a:spcPts val="10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814"/>
            <a:ext cx="6093776" cy="2979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806950" y="1181101"/>
            <a:ext cx="4400549" cy="1173162"/>
          </a:xfrm>
          <a:prstGeom prst="rect">
            <a:avLst/>
          </a:prstGeom>
        </p:spPr>
        <p:txBody>
          <a:bodyPr anchor="b" anchorCtr="0"/>
          <a:lstStyle>
            <a:lvl1pPr marL="0" algn="l" defTabSz="456933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None/>
              <a:defRPr lang="en-US" sz="4400" b="0" kern="1200" baseline="0" dirty="0" smtClean="0">
                <a:solidFill>
                  <a:srgbClr val="E4002B"/>
                </a:solidFill>
                <a:latin typeface="+mj-lt"/>
                <a:ea typeface="ＭＳ Ｐゴシック" pitchFamily="34" charset="-128"/>
                <a:cs typeface="Tw Cen M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/>
          </p:nvPr>
        </p:nvSpPr>
        <p:spPr>
          <a:xfrm>
            <a:off x="4805785" y="2612989"/>
            <a:ext cx="4401714" cy="322299"/>
          </a:xfrm>
          <a:prstGeom prst="rect">
            <a:avLst/>
          </a:prstGeom>
        </p:spPr>
        <p:txBody>
          <a:bodyPr/>
          <a:lstStyle>
            <a:lvl1pPr marL="0" indent="0" algn="l" defTabSz="456933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0" kern="1200" baseline="0" dirty="0" smtClean="0">
                <a:solidFill>
                  <a:srgbClr val="53565A"/>
                </a:solidFill>
                <a:latin typeface="+mn-lt"/>
                <a:ea typeface="ＭＳ Ｐゴシック" pitchFamily="34" charset="-128"/>
                <a:cs typeface="Tw Cen M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457200" y="6474872"/>
            <a:ext cx="466344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B12F0903-890B-4C35-9B9D-74D7E165CC59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0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814"/>
            <a:ext cx="6093776" cy="7762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56532" y="2655888"/>
            <a:ext cx="2706624" cy="25669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buNone/>
              <a:defRPr lang="en-US" sz="1600" b="1" kern="1200" cap="all" spc="100" baseline="0" dirty="0" smtClean="0">
                <a:solidFill>
                  <a:srgbClr val="E4002B"/>
                </a:solidFill>
                <a:latin typeface="+mn-lt"/>
                <a:ea typeface="+mn-ea"/>
                <a:cs typeface="+mn-cs"/>
              </a:defRPr>
            </a:lvl1pPr>
            <a:lvl2pPr marL="0" indent="0" algn="ctr">
              <a:lnSpc>
                <a:spcPct val="100000"/>
              </a:lnSpc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Tw Cen M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1"/>
          </p:nvPr>
        </p:nvSpPr>
        <p:spPr>
          <a:xfrm>
            <a:off x="3664174" y="2655888"/>
            <a:ext cx="2706624" cy="25669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buNone/>
              <a:defRPr lang="en-US" sz="1600" b="1" kern="1200" cap="all" spc="100" dirty="0" smtClean="0">
                <a:solidFill>
                  <a:srgbClr val="E4002B"/>
                </a:solidFill>
                <a:latin typeface="+mn-lt"/>
                <a:ea typeface="+mn-ea"/>
                <a:cs typeface="+mn-cs"/>
              </a:defRPr>
            </a:lvl1pPr>
            <a:lvl2pPr marL="0" indent="0" algn="ctr">
              <a:lnSpc>
                <a:spcPct val="100000"/>
              </a:lnSpc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Tw Cen M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2"/>
          </p:nvPr>
        </p:nvSpPr>
        <p:spPr>
          <a:xfrm>
            <a:off x="6771816" y="2655888"/>
            <a:ext cx="2706624" cy="25669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buNone/>
              <a:defRPr lang="en-US" sz="1600" b="1" kern="1200" cap="all" spc="100" dirty="0" smtClean="0">
                <a:solidFill>
                  <a:srgbClr val="E4002B"/>
                </a:solidFill>
                <a:latin typeface="+mn-lt"/>
                <a:ea typeface="+mn-ea"/>
                <a:cs typeface="+mn-cs"/>
              </a:defRPr>
            </a:lvl1pPr>
            <a:lvl2pPr marL="0" indent="0" algn="ctr">
              <a:lnSpc>
                <a:spcPct val="100000"/>
              </a:lnSpc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Tw Cen M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457200" y="6474872"/>
            <a:ext cx="466344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B12F0903-890B-4C35-9B9D-74D7E165CC59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0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57200" y="2304552"/>
            <a:ext cx="5760720" cy="1828800"/>
          </a:xfrm>
        </p:spPr>
        <p:txBody>
          <a:bodyPr anchor="ctr" anchorCtr="0"/>
          <a:lstStyle>
            <a:lvl1pPr marL="0" algn="l" defTabSz="456933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defRPr lang="en-US" sz="4400" b="0" kern="1200" baseline="0" dirty="0">
                <a:solidFill>
                  <a:srgbClr val="FFFFFF"/>
                </a:solidFill>
                <a:latin typeface="+mj-lt"/>
                <a:ea typeface="ＭＳ Ｐゴシック" pitchFamily="34" charset="-128"/>
                <a:cs typeface="Tw Cen M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Digicel logo reverse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1976" y="6501481"/>
            <a:ext cx="526432" cy="16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9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457200" y="6474872"/>
            <a:ext cx="466344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B12F0903-890B-4C35-9B9D-74D7E165CC59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404813"/>
            <a:ext cx="5486400" cy="7762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457200" y="6474872"/>
            <a:ext cx="466344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B12F0903-890B-4C35-9B9D-74D7E165CC5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15" name="Picture 14" descr="Digicel logo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51525" y="6499732"/>
            <a:ext cx="532086" cy="16459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920240"/>
            <a:ext cx="8503920" cy="37490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5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65" r:id="rId9"/>
    <p:sldLayoutId id="2147483655" r:id="rId10"/>
  </p:sldLayoutIdLst>
  <p:hf sldNum="0" hdr="0" ft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457200" rtl="0" eaLnBrk="1" latinLnBrk="0" hangingPunct="1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marR="0" indent="-274320" algn="l" defTabSz="4572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 typeface="Tw Cen MT" pitchFamily="34" charset="0"/>
        <a:buChar char="–"/>
        <a:defRPr sz="1400" kern="1200">
          <a:solidFill>
            <a:schemeClr val="tx1"/>
          </a:solidFill>
          <a:latin typeface="Tw Cen MT" pitchFamily="34" charset="0"/>
          <a:ea typeface="+mn-ea"/>
          <a:cs typeface="+mn-cs"/>
        </a:defRPr>
      </a:lvl4pPr>
      <a:lvl5pPr marL="1371600" indent="-27432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w Cen MT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Regulating the Digital Economy</a:t>
            </a:r>
            <a:br>
              <a:rPr lang="en-US" b="1" dirty="0" smtClean="0"/>
            </a:br>
            <a:r>
              <a:rPr lang="en-JM" dirty="0"/>
              <a:t/>
            </a:r>
            <a:br>
              <a:rPr lang="en-JM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Tobi-ann</a:t>
            </a:r>
            <a:r>
              <a:rPr lang="en-US" dirty="0" smtClean="0"/>
              <a:t> </a:t>
            </a:r>
            <a:r>
              <a:rPr lang="en-US" dirty="0" err="1" smtClean="0"/>
              <a:t>chang</a:t>
            </a:r>
            <a:endParaRPr lang="en-US" dirty="0" smtClean="0"/>
          </a:p>
          <a:p>
            <a:r>
              <a:rPr lang="en-US" dirty="0" smtClean="0"/>
              <a:t>July 22</a:t>
            </a:r>
            <a:r>
              <a:rPr lang="en-US" baseline="30000" dirty="0" smtClean="0"/>
              <a:t>nd</a:t>
            </a:r>
            <a:r>
              <a:rPr lang="en-US" dirty="0" smtClean="0"/>
              <a:t>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b="1" dirty="0" smtClean="0">
                <a:solidFill>
                  <a:srgbClr val="FF0000"/>
                </a:solidFill>
              </a:rPr>
              <a:t>Online Harms</a:t>
            </a:r>
            <a:endParaRPr lang="en-JM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9554"/>
            <a:ext cx="7004820" cy="1537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59" y="2419056"/>
            <a:ext cx="3633989" cy="2233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94" y="3535931"/>
            <a:ext cx="4067175" cy="1562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3153" y="5123789"/>
            <a:ext cx="63436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55835"/>
            <a:ext cx="8145887" cy="776287"/>
          </a:xfrm>
        </p:spPr>
        <p:txBody>
          <a:bodyPr/>
          <a:lstStyle/>
          <a:p>
            <a:r>
              <a:rPr lang="en-JM" sz="2600" b="1" dirty="0" smtClean="0">
                <a:solidFill>
                  <a:srgbClr val="FF0000"/>
                </a:solidFill>
              </a:rPr>
              <a:t>A Regulatory Reset for the Digital Economy </a:t>
            </a:r>
            <a:endParaRPr lang="en-JM" sz="2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032122"/>
            <a:ext cx="5773158" cy="14527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469" y="2847975"/>
            <a:ext cx="6581775" cy="1162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4373114"/>
            <a:ext cx="7029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58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b="1" dirty="0">
                <a:solidFill>
                  <a:srgbClr val="FF0000"/>
                </a:solidFill>
              </a:rPr>
              <a:t>Taxing the Digital Economy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17" y="1773797"/>
            <a:ext cx="6267450" cy="2228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250" y="1013406"/>
            <a:ext cx="6588524" cy="16026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13159"/>
            <a:ext cx="6886575" cy="1866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6781" y="4025722"/>
            <a:ext cx="5986993" cy="17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6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867" y="276024"/>
            <a:ext cx="8879984" cy="776287"/>
          </a:xfrm>
        </p:spPr>
        <p:txBody>
          <a:bodyPr/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Practical Steps Forward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49264" y="731520"/>
            <a:ext cx="9029588" cy="5891373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JM" sz="2800" dirty="0" smtClean="0">
                <a:solidFill>
                  <a:schemeClr val="tx1">
                    <a:lumMod val="50000"/>
                  </a:schemeClr>
                </a:solidFill>
              </a:rPr>
              <a:t>Include all actors in the economy in the taxation framework</a:t>
            </a:r>
            <a:endParaRPr lang="en-JM" sz="2800" dirty="0">
              <a:solidFill>
                <a:schemeClr val="tx1">
                  <a:lumMod val="50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Infrastructure is a partnership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-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all who provide services have a role 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in paying for networks - earmark a % or new DST for infrastructure, or incentivize partnership through “Pay or Play”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Give consumers confidence by addressing online 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harms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Widen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the definition of “telecommunications services” 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in legislation – so that competition law and other key protections apply to all providers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Review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and modernize wider legal frameworks 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to enable the digital economy</a:t>
            </a:r>
          </a:p>
        </p:txBody>
      </p:sp>
    </p:spTree>
    <p:extLst>
      <p:ext uri="{BB962C8B-B14F-4D97-AF65-F5344CB8AC3E}">
        <p14:creationId xmlns:p14="http://schemas.microsoft.com/office/powerpoint/2010/main" val="250212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60912_DIGICEL TEMPLATE">
  <a:themeElements>
    <a:clrScheme name="Digicel Colors">
      <a:dk1>
        <a:srgbClr val="53565A"/>
      </a:dk1>
      <a:lt1>
        <a:srgbClr val="FFFFFF"/>
      </a:lt1>
      <a:dk2>
        <a:srgbClr val="E4002B"/>
      </a:dk2>
      <a:lt2>
        <a:srgbClr val="FFFFFF"/>
      </a:lt2>
      <a:accent1>
        <a:srgbClr val="E4002B"/>
      </a:accent1>
      <a:accent2>
        <a:srgbClr val="53565A"/>
      </a:accent2>
      <a:accent3>
        <a:srgbClr val="888B8D"/>
      </a:accent3>
      <a:accent4>
        <a:srgbClr val="C8C9C7"/>
      </a:accent4>
      <a:accent5>
        <a:srgbClr val="A1A294"/>
      </a:accent5>
      <a:accent6>
        <a:srgbClr val="BCBDB3"/>
      </a:accent6>
      <a:hlink>
        <a:srgbClr val="E4002B"/>
      </a:hlink>
      <a:folHlink>
        <a:srgbClr val="CACBC3"/>
      </a:folHlink>
    </a:clrScheme>
    <a:fontScheme name="Digicel Fonts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spcBef>
            <a:spcPts val="1200"/>
          </a:spcBef>
          <a:defRPr sz="2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rtlCol="0">
        <a:spAutoFit/>
      </a:bodyPr>
      <a:lstStyle>
        <a:defPPr>
          <a:spcBef>
            <a:spcPts val="1200"/>
          </a:spcBef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Digicel Colors">
      <a:dk1>
        <a:srgbClr val="53565A"/>
      </a:dk1>
      <a:lt1>
        <a:srgbClr val="FFFFFF"/>
      </a:lt1>
      <a:dk2>
        <a:srgbClr val="E4002B"/>
      </a:dk2>
      <a:lt2>
        <a:srgbClr val="FFFFFF"/>
      </a:lt2>
      <a:accent1>
        <a:srgbClr val="E4002B"/>
      </a:accent1>
      <a:accent2>
        <a:srgbClr val="53565A"/>
      </a:accent2>
      <a:accent3>
        <a:srgbClr val="888B8D"/>
      </a:accent3>
      <a:accent4>
        <a:srgbClr val="C8C9C7"/>
      </a:accent4>
      <a:accent5>
        <a:srgbClr val="A1A294"/>
      </a:accent5>
      <a:accent6>
        <a:srgbClr val="BCBDB3"/>
      </a:accent6>
      <a:hlink>
        <a:srgbClr val="E4002B"/>
      </a:hlink>
      <a:folHlink>
        <a:srgbClr val="CACBC3"/>
      </a:folHlink>
    </a:clrScheme>
    <a:fontScheme name="Digicel Fonts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cel Colors">
      <a:dk1>
        <a:srgbClr val="53565A"/>
      </a:dk1>
      <a:lt1>
        <a:srgbClr val="FFFFFF"/>
      </a:lt1>
      <a:dk2>
        <a:srgbClr val="E4002B"/>
      </a:dk2>
      <a:lt2>
        <a:srgbClr val="FFFFFF"/>
      </a:lt2>
      <a:accent1>
        <a:srgbClr val="E4002B"/>
      </a:accent1>
      <a:accent2>
        <a:srgbClr val="53565A"/>
      </a:accent2>
      <a:accent3>
        <a:srgbClr val="888B8D"/>
      </a:accent3>
      <a:accent4>
        <a:srgbClr val="C8C9C7"/>
      </a:accent4>
      <a:accent5>
        <a:srgbClr val="A1A294"/>
      </a:accent5>
      <a:accent6>
        <a:srgbClr val="BCBDB3"/>
      </a:accent6>
      <a:hlink>
        <a:srgbClr val="E4002B"/>
      </a:hlink>
      <a:folHlink>
        <a:srgbClr val="CACBC3"/>
      </a:folHlink>
    </a:clrScheme>
    <a:fontScheme name="Digicel Fonts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20160912_DIGICEL TEMPLATE</Template>
  <TotalTime>4015</TotalTime>
  <Words>114</Words>
  <Application>Microsoft Office PowerPoint</Application>
  <PresentationFormat>A4 Paper (210x297 mm)</PresentationFormat>
  <Paragraphs>14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ＭＳ Ｐゴシック</vt:lpstr>
      <vt:lpstr>Arial</vt:lpstr>
      <vt:lpstr>Tw Cen MT</vt:lpstr>
      <vt:lpstr>20160912_DIGICEL TEMPLATE</vt:lpstr>
      <vt:lpstr>Regulating the Digital Economy  </vt:lpstr>
      <vt:lpstr>Online Harms</vt:lpstr>
      <vt:lpstr>A Regulatory Reset for the Digital Economy </vt:lpstr>
      <vt:lpstr>Taxing the Digital Economy</vt:lpstr>
      <vt:lpstr>Practical Steps Forward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McMahon</dc:creator>
  <cp:lastModifiedBy>Tobi-Ann Chang</cp:lastModifiedBy>
  <cp:revision>67</cp:revision>
  <dcterms:created xsi:type="dcterms:W3CDTF">2017-03-07T20:42:31Z</dcterms:created>
  <dcterms:modified xsi:type="dcterms:W3CDTF">2019-07-23T10:48:30Z</dcterms:modified>
</cp:coreProperties>
</file>