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1"/>
  </p:notesMasterIdLst>
  <p:sldIdLst>
    <p:sldId id="257" r:id="rId3"/>
    <p:sldId id="279" r:id="rId4"/>
    <p:sldId id="264" r:id="rId5"/>
    <p:sldId id="280" r:id="rId6"/>
    <p:sldId id="460" r:id="rId7"/>
    <p:sldId id="438" r:id="rId8"/>
    <p:sldId id="281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82385"/>
  </p:normalViewPr>
  <p:slideViewPr>
    <p:cSldViewPr snapToGrid="0">
      <p:cViewPr>
        <p:scale>
          <a:sx n="100" d="100"/>
          <a:sy n="100" d="100"/>
        </p:scale>
        <p:origin x="103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B2410-3780-1C40-82D1-F1D906AD1392}" type="datetimeFigureOut">
              <a:rPr lang="en-US" smtClean="0"/>
              <a:t>7/22/19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3D03A-A957-084C-B577-0FD78220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3D03A-A957-084C-B577-0FD7822056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3D03A-A957-084C-B577-0FD7822056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its launch in 2014, we care has launched with over 55 mobile operators world wide across Latin America and Africa, </a:t>
            </a:r>
          </a:p>
          <a:p>
            <a:r>
              <a:rPr lang="en-US" dirty="0"/>
              <a:t>Look forward to engaging 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3D03A-A957-084C-B577-0FD7822056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8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Launched in </a:t>
            </a:r>
            <a:r>
              <a:rPr lang="en-US" dirty="0" err="1"/>
              <a:t>latin</a:t>
            </a:r>
            <a:r>
              <a:rPr lang="en-US" dirty="0"/>
              <a:t> America region in 2014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3D03A-A957-084C-B577-0FD7822056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8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26F95-6645-4D84-B47C-E7B4E1A6F54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04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Launched in </a:t>
            </a:r>
            <a:r>
              <a:rPr lang="en-US" dirty="0" err="1"/>
              <a:t>latin</a:t>
            </a:r>
            <a:r>
              <a:rPr lang="en-US" dirty="0"/>
              <a:t> America region in 2014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3D03A-A957-084C-B577-0FD7822056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8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Launched in </a:t>
            </a:r>
            <a:r>
              <a:rPr lang="en-US" dirty="0" err="1"/>
              <a:t>latin</a:t>
            </a:r>
            <a:r>
              <a:rPr lang="en-US" dirty="0"/>
              <a:t> America region in 2014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3D03A-A957-084C-B577-0FD7822056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2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606848" y="1796819"/>
            <a:ext cx="9865749" cy="42244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96152" y="528000"/>
            <a:ext cx="9865749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2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2732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563860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563860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4482571" y="27000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8432800" y="2712740"/>
            <a:ext cx="3149600" cy="3022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4482571" y="19888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8432800" y="2001540"/>
            <a:ext cx="2645664" cy="463296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079776" y="24551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16213" y="2467848"/>
            <a:ext cx="0" cy="23368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596152" y="528000"/>
            <a:ext cx="9865749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2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393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569384" y="1796819"/>
            <a:ext cx="10999224" cy="412845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596152" y="528000"/>
            <a:ext cx="9865749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2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046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596152" y="2402691"/>
            <a:ext cx="9972456" cy="36185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596152" y="1796819"/>
            <a:ext cx="9972456" cy="4800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8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96152" y="528000"/>
            <a:ext cx="9865749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2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499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190240" y="2947201"/>
            <a:ext cx="8324427" cy="848783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92000" y="3796800"/>
            <a:ext cx="831088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29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981200"/>
            <a:ext cx="12192000" cy="4876800"/>
          </a:xfrm>
          <a:prstGeom prst="rect">
            <a:avLst/>
          </a:prstGeo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57698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BFDE-53A8-6F48-B5C2-667BC4B4C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40FED-D8C2-6141-BBD1-8806F36A0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2E96F-E948-5F4B-87FA-C2FE6475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9516-BBCF-2D49-8B8B-24C0E0C7BDFB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D3887-C824-AE49-BF54-E32B1175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2E703-33FB-074C-93DE-D0B41EC6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86E7B1-6CFC-EF41-A607-EF1CEEEF5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52" y="1796819"/>
            <a:ext cx="9865749" cy="4246861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560917" y="6435811"/>
            <a:ext cx="2844800" cy="365125"/>
          </a:xfrm>
        </p:spPr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596152" y="528000"/>
            <a:ext cx="9865749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2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795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52782" y="1796819"/>
            <a:ext cx="5386917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2782" y="2270887"/>
            <a:ext cx="5386917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96819"/>
            <a:ext cx="5389033" cy="474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70887"/>
            <a:ext cx="5389033" cy="37532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1pPr>
            <a:lvl2pPr marL="990575" indent="-380990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2pPr>
            <a:lvl3pPr marL="1523962" indent="-304792">
              <a:buClr>
                <a:srgbClr val="E30613"/>
              </a:buClr>
              <a:buSzPct val="90000"/>
              <a:buFont typeface="Wingdings" charset="2"/>
              <a:buChar char="§"/>
              <a:defRPr sz="1867">
                <a:solidFill>
                  <a:schemeClr val="tx1"/>
                </a:solidFill>
              </a:defRPr>
            </a:lvl3pPr>
            <a:lvl4pPr marL="2133547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4pPr>
            <a:lvl5pPr marL="2743131" indent="-304792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96152" y="528000"/>
            <a:ext cx="9865749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2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503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577515" y="2288674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416925" y="2277979"/>
            <a:ext cx="3310240" cy="3882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8288420" y="2288673"/>
            <a:ext cx="3310240" cy="387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1115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430525" y="1892831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302020" y="1892829"/>
            <a:ext cx="3296640" cy="3840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867" b="1" baseline="0">
                <a:solidFill>
                  <a:srgbClr val="57575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96152" y="528000"/>
            <a:ext cx="9865749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2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0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69384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4053306" y="1"/>
            <a:ext cx="4096084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8143825" y="1"/>
            <a:ext cx="4053305" cy="2084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59829" y="2468894"/>
            <a:ext cx="3097139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592277" y="2468894"/>
            <a:ext cx="3015523" cy="3648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26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673600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3945368" algn="l"/>
              </a:tabLst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23926" y="1124744"/>
            <a:ext cx="6158473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867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523962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2133547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743131" indent="-304792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27382" y="6213310"/>
            <a:ext cx="11137237" cy="19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/>
          </a:p>
        </p:txBody>
      </p:sp>
      <p:sp>
        <p:nvSpPr>
          <p:cNvPr id="5" name="Rectangle 4"/>
          <p:cNvSpPr/>
          <p:nvPr userDrawn="1"/>
        </p:nvSpPr>
        <p:spPr>
          <a:xfrm>
            <a:off x="5422899" y="6282267"/>
            <a:ext cx="2017183" cy="95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/>
          </a:p>
        </p:txBody>
      </p:sp>
      <p:sp>
        <p:nvSpPr>
          <p:cNvPr id="6" name="Rectangle 5"/>
          <p:cNvSpPr/>
          <p:nvPr userDrawn="1"/>
        </p:nvSpPr>
        <p:spPr>
          <a:xfrm>
            <a:off x="7440084" y="6282267"/>
            <a:ext cx="2127249" cy="9525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/>
          </a:p>
        </p:txBody>
      </p:sp>
      <p:sp>
        <p:nvSpPr>
          <p:cNvPr id="7" name="Rectangle 6"/>
          <p:cNvSpPr/>
          <p:nvPr userDrawn="1"/>
        </p:nvSpPr>
        <p:spPr>
          <a:xfrm>
            <a:off x="9552517" y="6282267"/>
            <a:ext cx="2133897" cy="95251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/>
          </a:p>
        </p:txBody>
      </p:sp>
    </p:spTree>
    <p:extLst>
      <p:ext uri="{BB962C8B-B14F-4D97-AF65-F5344CB8AC3E}">
        <p14:creationId xmlns:p14="http://schemas.microsoft.com/office/powerpoint/2010/main" val="422914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6096000" y="1671000"/>
            <a:ext cx="6096000" cy="5187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96152" y="528000"/>
            <a:ext cx="9865749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2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553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207509" y="164638"/>
            <a:ext cx="4440767" cy="27843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207509" y="3140968"/>
            <a:ext cx="4440767" cy="2976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4844718" y="164638"/>
            <a:ext cx="3619709" cy="59526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8656448" y="164637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8656448" y="2180862"/>
            <a:ext cx="3384649" cy="19202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8656448" y="4293096"/>
            <a:ext cx="3384649" cy="18242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414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671001"/>
            <a:ext cx="12192000" cy="518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96152" y="528000"/>
            <a:ext cx="9865749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2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138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917" y="6435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1500" y="6282267"/>
            <a:ext cx="11029952" cy="95251"/>
            <a:chOff x="428625" y="4711700"/>
            <a:chExt cx="8272464" cy="71438"/>
          </a:xfrm>
        </p:grpSpPr>
        <p:sp>
          <p:nvSpPr>
            <p:cNvPr id="3" name="Rectangle 2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24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548219"/>
            <a:ext cx="575733" cy="57573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819819" y="6436800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ZA" sz="1067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047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7DEC37-5A5F-DC42-BE81-619CE7E566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55"/>
            <a:ext cx="12192000" cy="6854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F9494-C4D8-DF4A-A40F-872885E6D2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069" y="430696"/>
            <a:ext cx="513521" cy="513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5BBE2-21AC-7D44-9E3F-48C9F62DF2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450" y="6178550"/>
            <a:ext cx="173355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9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emf"/><Relationship Id="rId5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9.jpg"/><Relationship Id="rId21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24" Type="http://schemas.openxmlformats.org/officeDocument/2006/relationships/image" Target="../media/image10.em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20.png"/><Relationship Id="rId19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Kid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>
          <a:xfrm>
            <a:off x="-9524" y="12781"/>
            <a:ext cx="12192000" cy="6858000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47488" y="4820358"/>
            <a:ext cx="8970236" cy="1752600"/>
          </a:xfrm>
        </p:spPr>
        <p:txBody>
          <a:bodyPr/>
          <a:lstStyle/>
          <a:p>
            <a:r>
              <a:rPr lang="en-US" sz="3200" b="1" dirty="0"/>
              <a:t>Ayana Bryan </a:t>
            </a:r>
          </a:p>
          <a:p>
            <a:r>
              <a:rPr lang="en-US" sz="3200" b="1" dirty="0"/>
              <a:t>Marketing Director, GSMA North America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1500" y="653978"/>
            <a:ext cx="11029952" cy="5723540"/>
            <a:chOff x="428625" y="490483"/>
            <a:chExt cx="8272464" cy="42926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1" y="490483"/>
              <a:ext cx="904240" cy="90424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28625" y="4711700"/>
              <a:ext cx="8272464" cy="71438"/>
              <a:chOff x="428625" y="4711700"/>
              <a:chExt cx="8272464" cy="7143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8625" y="4711700"/>
                <a:ext cx="2757488" cy="714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ZA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86113" y="4711700"/>
                <a:ext cx="2757488" cy="71438"/>
              </a:xfrm>
              <a:prstGeom prst="rect">
                <a:avLst/>
              </a:prstGeom>
              <a:solidFill>
                <a:srgbClr val="E306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ZA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943601" y="4711700"/>
                <a:ext cx="2757488" cy="71438"/>
              </a:xfrm>
              <a:prstGeom prst="rect">
                <a:avLst/>
              </a:prstGeom>
              <a:solidFill>
                <a:srgbClr val="94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ZA" sz="2400">
                  <a:solidFill>
                    <a:srgbClr val="FFFFFF"/>
                  </a:solidFill>
                  <a:latin typeface="Times New Roman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9" t="30845" r="22538" b="31277"/>
          <a:stretch/>
        </p:blipFill>
        <p:spPr>
          <a:xfrm>
            <a:off x="3285271" y="1595133"/>
            <a:ext cx="5256242" cy="23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" y="0"/>
            <a:ext cx="12188388" cy="6858000"/>
          </a:xfrm>
          <a:prstGeom prst="rect">
            <a:avLst/>
          </a:prstGeom>
        </p:spPr>
      </p:pic>
      <p:pic>
        <p:nvPicPr>
          <p:cNvPr id="9" name="Imagen 5">
            <a:extLst>
              <a:ext uri="{FF2B5EF4-FFF2-40B4-BE49-F238E27FC236}">
                <a16:creationId xmlns:a16="http://schemas.microsoft.com/office/drawing/2014/main" id="{1521DB11-2A65-7C45-B338-EE1A6788D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76" y="556348"/>
            <a:ext cx="2179231" cy="797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CBFBA3-2FD5-9446-9D93-35CC9CF61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0600" y="266038"/>
            <a:ext cx="1087344" cy="108734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E111BE-4FD0-3A4A-86E7-DA8A1BE6A5A0}"/>
              </a:ext>
            </a:extLst>
          </p:cNvPr>
          <p:cNvSpPr/>
          <p:nvPr/>
        </p:nvSpPr>
        <p:spPr>
          <a:xfrm>
            <a:off x="1125415" y="1726299"/>
            <a:ext cx="10255347" cy="4864373"/>
          </a:xfrm>
          <a:prstGeom prst="roundRect">
            <a:avLst>
              <a:gd name="adj" fmla="val 74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808B85-CB41-474C-9D56-2AB97743D403}"/>
              </a:ext>
            </a:extLst>
          </p:cNvPr>
          <p:cNvSpPr txBox="1"/>
          <p:nvPr/>
        </p:nvSpPr>
        <p:spPr>
          <a:xfrm>
            <a:off x="1651966" y="2327529"/>
            <a:ext cx="8104963" cy="453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700" algn="ctr">
              <a:lnSpc>
                <a:spcPct val="93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We Care is a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multi-stakeholder initiative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where mobile operators join forces as an industry and take on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series of commitments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so that the mobile phone and mobile networks can provide various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social problems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8530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12007304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4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pic>
        <p:nvPicPr>
          <p:cNvPr id="14" name="Imagen 5">
            <a:extLst>
              <a:ext uri="{FF2B5EF4-FFF2-40B4-BE49-F238E27FC236}">
                <a16:creationId xmlns:a16="http://schemas.microsoft.com/office/drawing/2014/main" id="{CAC67358-DB68-AB4F-B0B5-D95F18D4F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5" y="436098"/>
            <a:ext cx="2508016" cy="9172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86DB5-D876-BF45-BC5E-F10974016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0600" y="266038"/>
            <a:ext cx="1087344" cy="1087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65" y="2182771"/>
            <a:ext cx="11589846" cy="38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2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6068" cy="6867948"/>
          </a:xfrm>
          <a:prstGeom prst="rect">
            <a:avLst/>
          </a:prstGeom>
        </p:spPr>
      </p:pic>
      <p:pic>
        <p:nvPicPr>
          <p:cNvPr id="9" name="Imagen 5">
            <a:extLst>
              <a:ext uri="{FF2B5EF4-FFF2-40B4-BE49-F238E27FC236}">
                <a16:creationId xmlns:a16="http://schemas.microsoft.com/office/drawing/2014/main" id="{1521DB11-2A65-7C45-B338-EE1A6788D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5" y="436098"/>
            <a:ext cx="2508016" cy="917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CBFBA3-2FD5-9446-9D93-35CC9CF61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0600" y="266038"/>
            <a:ext cx="1087344" cy="1087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FA0297-C21F-4046-AD5B-EC21C4099A30}"/>
              </a:ext>
            </a:extLst>
          </p:cNvPr>
          <p:cNvSpPr txBox="1"/>
          <p:nvPr/>
        </p:nvSpPr>
        <p:spPr>
          <a:xfrm>
            <a:off x="3216466" y="575142"/>
            <a:ext cx="611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 and Online Protection Examples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A8EE133-8A99-0A4B-8D3B-8BCBF0630A73}"/>
              </a:ext>
            </a:extLst>
          </p:cNvPr>
          <p:cNvSpPr/>
          <p:nvPr/>
        </p:nvSpPr>
        <p:spPr>
          <a:xfrm>
            <a:off x="984200" y="1545994"/>
            <a:ext cx="10255347" cy="4864373"/>
          </a:xfrm>
          <a:prstGeom prst="roundRect">
            <a:avLst>
              <a:gd name="adj" fmla="val 74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3B76B-7145-4042-9B40-4EEA56383BAB}"/>
              </a:ext>
            </a:extLst>
          </p:cNvPr>
          <p:cNvSpPr/>
          <p:nvPr/>
        </p:nvSpPr>
        <p:spPr>
          <a:xfrm>
            <a:off x="2293437" y="1685043"/>
            <a:ext cx="85269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Mexico City, the GSMA, Mexican operators and ANATEL have committed to the following actions to help protect children online: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an agreement with ASI to support reporting of illegal online content to the ASI website using a mobile device;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the channels for reporting illegal content regarding child pornography, sex trafficking and exploitation via SMS and social networks;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 the scope of an agreement with El </a:t>
            </a:r>
            <a:r>
              <a:rPr lang="en-GB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Consejo</a:t>
            </a: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Ciudadano</a:t>
            </a: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include child protection in cases of bullying and abuse and the free *5533 helpline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6218A8-4506-2540-89D0-D20DEE0A4AD9}"/>
              </a:ext>
            </a:extLst>
          </p:cNvPr>
          <p:cNvSpPr/>
          <p:nvPr/>
        </p:nvSpPr>
        <p:spPr>
          <a:xfrm>
            <a:off x="2472319" y="4501867"/>
            <a:ext cx="86274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Claro, Movistar and </a:t>
            </a:r>
            <a:r>
              <a:rPr lang="en-GB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Tigo</a:t>
            </a: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directors pledged to: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 actions to promote safe, responsible and productive use of digital technologies by the general population.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Identify, prevent and mitigate the negative effects of ICT on child and adolescent rights and identify opportunities to support the promotion of child rights.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D4C2DA-B3F2-9644-B730-35425BA49B69}"/>
              </a:ext>
            </a:extLst>
          </p:cNvPr>
          <p:cNvSpPr txBox="1"/>
          <p:nvPr/>
        </p:nvSpPr>
        <p:spPr>
          <a:xfrm>
            <a:off x="1071535" y="2428088"/>
            <a:ext cx="106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Mexico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CD3C94-0343-2C4E-BDEA-120753E41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690" y="1876354"/>
            <a:ext cx="960316" cy="551733"/>
          </a:xfrm>
          <a:prstGeom prst="rect">
            <a:avLst/>
          </a:prstGeom>
        </p:spPr>
      </p:pic>
      <p:pic>
        <p:nvPicPr>
          <p:cNvPr id="21" name="Picture 14" descr="Image result for flag of guatemala">
            <a:extLst>
              <a:ext uri="{FF2B5EF4-FFF2-40B4-BE49-F238E27FC236}">
                <a16:creationId xmlns:a16="http://schemas.microsoft.com/office/drawing/2014/main" id="{BBFCC988-BCEE-7E42-ABCB-25659154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53" y="4798915"/>
            <a:ext cx="1160935" cy="7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C0BE79-930A-D04E-974E-2357ECF59C7D}"/>
              </a:ext>
            </a:extLst>
          </p:cNvPr>
          <p:cNvSpPr txBox="1"/>
          <p:nvPr/>
        </p:nvSpPr>
        <p:spPr>
          <a:xfrm>
            <a:off x="1015471" y="5572022"/>
            <a:ext cx="1456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Guatemala</a:t>
            </a:r>
          </a:p>
        </p:txBody>
      </p:sp>
    </p:spTree>
    <p:extLst>
      <p:ext uri="{BB962C8B-B14F-4D97-AF65-F5344CB8AC3E}">
        <p14:creationId xmlns:p14="http://schemas.microsoft.com/office/powerpoint/2010/main" val="49821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2">
            <a:extLst>
              <a:ext uri="{FF2B5EF4-FFF2-40B4-BE49-F238E27FC236}">
                <a16:creationId xmlns:a16="http://schemas.microsoft.com/office/drawing/2014/main" id="{4AFF1FF0-63DD-D042-B244-621C4B747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462" y="-93407"/>
            <a:ext cx="12527811" cy="70489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6676" y="2009832"/>
            <a:ext cx="5636909" cy="131114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2964315" y="613792"/>
            <a:ext cx="8160907" cy="447329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5757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 Handset Theft Examples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1478" y="1412777"/>
            <a:ext cx="3648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GSMA’s IMEI database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7235" y="1425901"/>
            <a:ext cx="4512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GSMA’s Device Check system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423662" y="1948357"/>
            <a:ext cx="5636909" cy="1838707"/>
            <a:chOff x="4828880" y="1459441"/>
            <a:chExt cx="4227682" cy="1150123"/>
          </a:xfrm>
        </p:grpSpPr>
        <p:sp>
          <p:nvSpPr>
            <p:cNvPr id="15" name="Rectangle 14"/>
            <p:cNvSpPr/>
            <p:nvPr/>
          </p:nvSpPr>
          <p:spPr>
            <a:xfrm>
              <a:off x="4828880" y="1459441"/>
              <a:ext cx="4227682" cy="9833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35230" y="1501568"/>
              <a:ext cx="403210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This system allows consumers and businesses to check a website (can be hosted by regulators or national association of mobile operators) in real time when buying a handset, to see whether it appears on the global list of stolen mobile devices</a:t>
              </a:r>
              <a:endParaRPr lang="en-GB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9403" y="2045608"/>
            <a:ext cx="4992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system allows MNOs to exchange IMEI (International Mobile Equipment Identity) information of reported lost and stolen phones, for blocking their future use</a:t>
            </a:r>
            <a:endParaRPr lang="en-GB" dirty="0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1350303" y="3304082"/>
            <a:ext cx="3552395" cy="288032"/>
          </a:xfrm>
          <a:prstGeom prst="triangle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10800000">
            <a:off x="7455208" y="3509949"/>
            <a:ext cx="3552395" cy="288032"/>
          </a:xfrm>
          <a:prstGeom prst="triangle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445696" y="3834230"/>
            <a:ext cx="938337" cy="707684"/>
            <a:chOff x="377017" y="2876008"/>
            <a:chExt cx="703753" cy="5307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862" y="2876008"/>
              <a:ext cx="564063" cy="32900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77017" y="3199022"/>
              <a:ext cx="70375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Costa Rica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8984" y="5457481"/>
            <a:ext cx="938337" cy="707684"/>
            <a:chOff x="1123542" y="2876008"/>
            <a:chExt cx="703753" cy="53076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4594" y="2876008"/>
              <a:ext cx="571612" cy="33341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23542" y="3199022"/>
              <a:ext cx="70375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Nicaragua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08428" y="4630062"/>
            <a:ext cx="786275" cy="711272"/>
            <a:chOff x="1894587" y="2879309"/>
            <a:chExt cx="589706" cy="53345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4587" y="2879309"/>
              <a:ext cx="574567" cy="3301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587" y="3205014"/>
              <a:ext cx="58970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Mexico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2016" y="3817214"/>
            <a:ext cx="917776" cy="697716"/>
            <a:chOff x="384727" y="3444696"/>
            <a:chExt cx="688332" cy="523287"/>
          </a:xfrm>
        </p:grpSpPr>
        <p:sp>
          <p:nvSpPr>
            <p:cNvPr id="26" name="TextBox 25"/>
            <p:cNvSpPr txBox="1"/>
            <p:nvPr/>
          </p:nvSpPr>
          <p:spPr>
            <a:xfrm>
              <a:off x="384727" y="3760234"/>
              <a:ext cx="68833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Argentina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698" y="3444696"/>
              <a:ext cx="556391" cy="329006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965593" y="3814803"/>
            <a:ext cx="917776" cy="695894"/>
            <a:chOff x="1115700" y="3442781"/>
            <a:chExt cx="688332" cy="52192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4155" y="3442781"/>
              <a:ext cx="550403" cy="32351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115700" y="3756952"/>
              <a:ext cx="68833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Bolivia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607849" y="4622583"/>
            <a:ext cx="917776" cy="697353"/>
            <a:chOff x="1837704" y="3435846"/>
            <a:chExt cx="688332" cy="523015"/>
          </a:xfrm>
        </p:grpSpPr>
        <p:sp>
          <p:nvSpPr>
            <p:cNvPr id="33" name="TextBox 32"/>
            <p:cNvSpPr txBox="1"/>
            <p:nvPr/>
          </p:nvSpPr>
          <p:spPr>
            <a:xfrm>
              <a:off x="1837704" y="3751112"/>
              <a:ext cx="68833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Honduras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98322" y="3435846"/>
              <a:ext cx="550403" cy="31920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651362" y="3829568"/>
            <a:ext cx="864724" cy="710056"/>
            <a:chOff x="2608842" y="2879309"/>
            <a:chExt cx="648543" cy="53254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43620" y="2879309"/>
              <a:ext cx="574567" cy="333232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608842" y="3204102"/>
              <a:ext cx="64854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Colombia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920348" y="4623536"/>
            <a:ext cx="1054875" cy="688106"/>
            <a:chOff x="2526036" y="3442781"/>
            <a:chExt cx="791156" cy="51608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43620" y="3442781"/>
              <a:ext cx="554138" cy="30833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526036" y="3751112"/>
              <a:ext cx="79115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 Salvador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14669" y="3822890"/>
            <a:ext cx="864724" cy="696380"/>
            <a:chOff x="3347237" y="2871455"/>
            <a:chExt cx="648543" cy="52228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92653" y="2871455"/>
              <a:ext cx="563878" cy="326213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3347237" y="3185991"/>
              <a:ext cx="64854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Brazil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5967" y="4615900"/>
            <a:ext cx="1054875" cy="824112"/>
            <a:chOff x="3257081" y="3452043"/>
            <a:chExt cx="791156" cy="61808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78197" y="3452043"/>
              <a:ext cx="565751" cy="31118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257081" y="3723878"/>
              <a:ext cx="7911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Dominican</a:t>
              </a:r>
            </a:p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Republic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860409" y="4584187"/>
            <a:ext cx="1054875" cy="836461"/>
            <a:chOff x="5630135" y="5881761"/>
            <a:chExt cx="791156" cy="62734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6191" y="5881761"/>
              <a:ext cx="565751" cy="311184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5630135" y="6162858"/>
              <a:ext cx="791156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Dominican</a:t>
              </a:r>
            </a:p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Republic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11035" y="3821837"/>
            <a:ext cx="917776" cy="693092"/>
            <a:chOff x="384727" y="4045072"/>
            <a:chExt cx="688332" cy="519819"/>
          </a:xfrm>
        </p:grpSpPr>
        <p:pic>
          <p:nvPicPr>
            <p:cNvPr id="1026" name="Picture 2" descr="Flag of the Bahamas.sv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08" y="4045072"/>
              <a:ext cx="563170" cy="326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384727" y="4357142"/>
              <a:ext cx="68833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Bahamas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771600" y="3813046"/>
            <a:ext cx="917776" cy="716806"/>
            <a:chOff x="1122065" y="4027287"/>
            <a:chExt cx="688332" cy="537604"/>
          </a:xfrm>
        </p:grpSpPr>
        <p:pic>
          <p:nvPicPr>
            <p:cNvPr id="1028" name="Picture 4" descr="Flag of Chile.sv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389" y="4027287"/>
              <a:ext cx="553749" cy="369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1122065" y="4357142"/>
              <a:ext cx="68833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Chile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65433" y="4622234"/>
            <a:ext cx="917776" cy="703720"/>
            <a:chOff x="1835696" y="4037101"/>
            <a:chExt cx="688332" cy="527790"/>
          </a:xfrm>
        </p:grpSpPr>
        <p:pic>
          <p:nvPicPr>
            <p:cNvPr id="1032" name="Picture 8" descr="Image result for ecuador fla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985" y="4037101"/>
              <a:ext cx="539163" cy="359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1835696" y="4357142"/>
              <a:ext cx="68833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Ecuador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69795" y="4628671"/>
            <a:ext cx="917776" cy="696995"/>
            <a:chOff x="2587524" y="4042145"/>
            <a:chExt cx="688332" cy="522746"/>
          </a:xfrm>
        </p:grpSpPr>
        <p:pic>
          <p:nvPicPr>
            <p:cNvPr id="1036" name="Picture 12" descr="Image result for Estonia fla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581" y="4042145"/>
              <a:ext cx="570218" cy="362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2587524" y="4357142"/>
              <a:ext cx="68833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Estonia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38427" y="4632414"/>
            <a:ext cx="985240" cy="693245"/>
            <a:chOff x="3289288" y="4034377"/>
            <a:chExt cx="738930" cy="519934"/>
          </a:xfrm>
        </p:grpSpPr>
        <p:pic>
          <p:nvPicPr>
            <p:cNvPr id="1038" name="Picture 14" descr="Image result for flag of guatemala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744" y="4034377"/>
              <a:ext cx="556443" cy="34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3289288" y="4346562"/>
              <a:ext cx="73893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Guatemala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849356" y="5432176"/>
            <a:ext cx="938337" cy="758926"/>
            <a:chOff x="1073059" y="4643769"/>
            <a:chExt cx="703753" cy="569194"/>
          </a:xfrm>
        </p:grpSpPr>
        <p:pic>
          <p:nvPicPr>
            <p:cNvPr id="1042" name="Picture 18" descr="Image result for flag of Peru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278" y="4643769"/>
              <a:ext cx="566928" cy="3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1073059" y="5005214"/>
              <a:ext cx="70375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Peru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125954" y="5459865"/>
            <a:ext cx="938337" cy="753575"/>
            <a:chOff x="2312543" y="4110759"/>
            <a:chExt cx="703753" cy="565181"/>
          </a:xfrm>
        </p:grpSpPr>
        <p:pic>
          <p:nvPicPr>
            <p:cNvPr id="1040" name="Picture 16" descr="Image result for flag of Panama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955" y="4110759"/>
              <a:ext cx="566928" cy="3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2312543" y="4468191"/>
              <a:ext cx="70375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Panama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835053" y="5402865"/>
            <a:ext cx="938337" cy="758925"/>
            <a:chOff x="1852023" y="4637929"/>
            <a:chExt cx="703753" cy="569194"/>
          </a:xfrm>
        </p:grpSpPr>
        <p:pic>
          <p:nvPicPr>
            <p:cNvPr id="1046" name="Picture 22" descr="Image result for flag of Uruguay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797" y="4637929"/>
              <a:ext cx="566928" cy="37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1852023" y="4999374"/>
              <a:ext cx="70375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Uruguay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712884" y="3835616"/>
            <a:ext cx="938337" cy="707684"/>
            <a:chOff x="377017" y="2876008"/>
            <a:chExt cx="703753" cy="530763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862" y="2876008"/>
              <a:ext cx="564063" cy="329006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377017" y="3199022"/>
              <a:ext cx="70375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Costa Rica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901000" y="3841500"/>
            <a:ext cx="917776" cy="697716"/>
            <a:chOff x="384727" y="3444696"/>
            <a:chExt cx="688332" cy="523287"/>
          </a:xfrm>
        </p:grpSpPr>
        <p:sp>
          <p:nvSpPr>
            <p:cNvPr id="104" name="TextBox 103"/>
            <p:cNvSpPr txBox="1"/>
            <p:nvPr/>
          </p:nvSpPr>
          <p:spPr>
            <a:xfrm>
              <a:off x="384727" y="3760234"/>
              <a:ext cx="68833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Argentina</a:t>
              </a: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698" y="3444696"/>
              <a:ext cx="556391" cy="329006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8794647" y="4584179"/>
            <a:ext cx="917776" cy="697353"/>
            <a:chOff x="1837704" y="3435846"/>
            <a:chExt cx="688332" cy="523015"/>
          </a:xfrm>
        </p:grpSpPr>
        <p:sp>
          <p:nvSpPr>
            <p:cNvPr id="110" name="TextBox 109"/>
            <p:cNvSpPr txBox="1"/>
            <p:nvPr/>
          </p:nvSpPr>
          <p:spPr>
            <a:xfrm>
              <a:off x="1837704" y="3751112"/>
              <a:ext cx="68833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Honduras</a:t>
              </a: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98322" y="3435846"/>
              <a:ext cx="550403" cy="319209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8801991" y="3838302"/>
            <a:ext cx="864724" cy="710056"/>
            <a:chOff x="2608842" y="2879309"/>
            <a:chExt cx="648543" cy="532542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43620" y="2879309"/>
              <a:ext cx="574567" cy="333232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2608842" y="3204102"/>
              <a:ext cx="64854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Colombia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9776507" y="4584179"/>
            <a:ext cx="786275" cy="711272"/>
            <a:chOff x="1910008" y="2879309"/>
            <a:chExt cx="589706" cy="533454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7578" y="2879309"/>
              <a:ext cx="574567" cy="330108"/>
            </a:xfrm>
            <a:prstGeom prst="rect">
              <a:avLst/>
            </a:prstGeom>
          </p:spPr>
        </p:pic>
        <p:sp>
          <p:nvSpPr>
            <p:cNvPr id="150" name="TextBox 149"/>
            <p:cNvSpPr txBox="1"/>
            <p:nvPr/>
          </p:nvSpPr>
          <p:spPr>
            <a:xfrm>
              <a:off x="1910008" y="3205014"/>
              <a:ext cx="58970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Mexico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78617" y="5436592"/>
            <a:ext cx="938337" cy="765681"/>
            <a:chOff x="353573" y="4693228"/>
            <a:chExt cx="703753" cy="574261"/>
          </a:xfrm>
        </p:grpSpPr>
        <p:sp>
          <p:nvSpPr>
            <p:cNvPr id="152" name="TextBox 151"/>
            <p:cNvSpPr txBox="1"/>
            <p:nvPr/>
          </p:nvSpPr>
          <p:spPr>
            <a:xfrm>
              <a:off x="353573" y="5059740"/>
              <a:ext cx="70375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Paraguay</a:t>
              </a:r>
            </a:p>
          </p:txBody>
        </p:sp>
        <p:pic>
          <p:nvPicPr>
            <p:cNvPr id="1048" name="Picture 24" descr="Image result for Paraguay fla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01" y="4693228"/>
              <a:ext cx="566928" cy="311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" name="Imagen 5">
            <a:extLst>
              <a:ext uri="{FF2B5EF4-FFF2-40B4-BE49-F238E27FC236}">
                <a16:creationId xmlns:a16="http://schemas.microsoft.com/office/drawing/2014/main" id="{870C887A-EEA6-3B43-BE80-5CF8B0E8154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3065" y="436098"/>
            <a:ext cx="2056360" cy="7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322" y="-48494"/>
            <a:ext cx="12315710" cy="6929640"/>
          </a:xfrm>
          <a:prstGeom prst="rect">
            <a:avLst/>
          </a:prstGeom>
        </p:spPr>
      </p:pic>
      <p:pic>
        <p:nvPicPr>
          <p:cNvPr id="9" name="Imagen 5">
            <a:extLst>
              <a:ext uri="{FF2B5EF4-FFF2-40B4-BE49-F238E27FC236}">
                <a16:creationId xmlns:a16="http://schemas.microsoft.com/office/drawing/2014/main" id="{1521DB11-2A65-7C45-B338-EE1A6788D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5" y="436098"/>
            <a:ext cx="2508016" cy="917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CBFBA3-2FD5-9446-9D93-35CC9CF61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0600" y="266038"/>
            <a:ext cx="1087344" cy="1087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35C3D-F8CC-BD4D-9B71-ED1E9264D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66" y="31806"/>
            <a:ext cx="6304024" cy="66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597" y="-1"/>
            <a:ext cx="12298665" cy="6920049"/>
          </a:xfrm>
          <a:prstGeom prst="rect">
            <a:avLst/>
          </a:prstGeom>
        </p:spPr>
      </p:pic>
      <p:pic>
        <p:nvPicPr>
          <p:cNvPr id="9" name="Imagen 5">
            <a:extLst>
              <a:ext uri="{FF2B5EF4-FFF2-40B4-BE49-F238E27FC236}">
                <a16:creationId xmlns:a16="http://schemas.microsoft.com/office/drawing/2014/main" id="{1521DB11-2A65-7C45-B338-EE1A6788D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5" y="436098"/>
            <a:ext cx="2508016" cy="917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CBFBA3-2FD5-9446-9D93-35CC9CF61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0600" y="266038"/>
            <a:ext cx="1087344" cy="108734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030489-09A4-5446-A4FE-DC8ADFF00CE8}"/>
              </a:ext>
            </a:extLst>
          </p:cNvPr>
          <p:cNvSpPr/>
          <p:nvPr/>
        </p:nvSpPr>
        <p:spPr>
          <a:xfrm>
            <a:off x="4334321" y="2088592"/>
            <a:ext cx="3510616" cy="4462272"/>
          </a:xfrm>
          <a:prstGeom prst="roundRect">
            <a:avLst>
              <a:gd name="adj" fmla="val 7425"/>
            </a:avLst>
          </a:prstGeom>
          <a:solidFill>
            <a:srgbClr val="23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5E111BE-4FD0-3A4A-86E7-DA8A1BE6A5A0}"/>
              </a:ext>
            </a:extLst>
          </p:cNvPr>
          <p:cNvSpPr/>
          <p:nvPr/>
        </p:nvSpPr>
        <p:spPr>
          <a:xfrm>
            <a:off x="625033" y="2088592"/>
            <a:ext cx="3548919" cy="4462272"/>
          </a:xfrm>
          <a:prstGeom prst="roundRect">
            <a:avLst>
              <a:gd name="adj" fmla="val 74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329EB4-4C73-DE43-B55E-126A86CC4778}"/>
              </a:ext>
            </a:extLst>
          </p:cNvPr>
          <p:cNvSpPr/>
          <p:nvPr/>
        </p:nvSpPr>
        <p:spPr>
          <a:xfrm>
            <a:off x="7963382" y="2088592"/>
            <a:ext cx="3542821" cy="4462272"/>
          </a:xfrm>
          <a:prstGeom prst="roundRect">
            <a:avLst>
              <a:gd name="adj" fmla="val 74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local media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53F8FD-3A6B-BA40-B2D5-8DF622993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5861" y="1945617"/>
            <a:ext cx="2755281" cy="26527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DC8ADE-22C0-6F44-B2E8-737B744C2FB3}"/>
              </a:ext>
            </a:extLst>
          </p:cNvPr>
          <p:cNvSpPr/>
          <p:nvPr/>
        </p:nvSpPr>
        <p:spPr>
          <a:xfrm>
            <a:off x="1058857" y="4077053"/>
            <a:ext cx="25896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solutions to social problems</a:t>
            </a:r>
            <a:endParaRPr lang="en-US" sz="3600" b="1" dirty="0">
              <a:solidFill>
                <a:srgbClr val="D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CE13C-539A-6549-96A3-C30E2D8ABF4B}"/>
              </a:ext>
            </a:extLst>
          </p:cNvPr>
          <p:cNvSpPr txBox="1"/>
          <p:nvPr/>
        </p:nvSpPr>
        <p:spPr>
          <a:xfrm>
            <a:off x="4919708" y="4220307"/>
            <a:ext cx="2719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 Industry and government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F964CB-4DAD-1548-8351-6FAA66A2CC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6" y="2064103"/>
            <a:ext cx="2012950" cy="2012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7166F1-6B90-3944-95B4-517F97C89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45" y="2118842"/>
            <a:ext cx="1903471" cy="190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11604"/>
      </p:ext>
    </p:extLst>
  </p:cSld>
  <p:clrMapOvr>
    <a:masterClrMapping/>
  </p:clrMapOvr>
</p:sld>
</file>

<file path=ppt/theme/theme1.xml><?xml version="1.0" encoding="utf-8"?>
<a:theme xmlns:a="http://schemas.openxmlformats.org/drawingml/2006/main" name="1_GSMA">
  <a:themeElements>
    <a:clrScheme name="GSMA Colours">
      <a:dk1>
        <a:srgbClr val="5C5C5C"/>
      </a:dk1>
      <a:lt1>
        <a:srgbClr val="FFFFFF"/>
      </a:lt1>
      <a:dk2>
        <a:srgbClr val="262626"/>
      </a:dk2>
      <a:lt2>
        <a:srgbClr val="FFFFFF"/>
      </a:lt2>
      <a:accent1>
        <a:srgbClr val="FF0000"/>
      </a:accent1>
      <a:accent2>
        <a:srgbClr val="000000"/>
      </a:accent2>
      <a:accent3>
        <a:srgbClr val="94C0BE"/>
      </a:accent3>
      <a:accent4>
        <a:srgbClr val="878787"/>
      </a:accent4>
      <a:accent5>
        <a:srgbClr val="FF0000"/>
      </a:accent5>
      <a:accent6>
        <a:srgbClr val="000000"/>
      </a:accent6>
      <a:hlink>
        <a:srgbClr val="94C0BE"/>
      </a:hlink>
      <a:folHlink>
        <a:srgbClr val="87878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8654</TotalTime>
  <Words>378</Words>
  <Application>Microsoft Macintosh PowerPoint</Application>
  <PresentationFormat>Widescreen</PresentationFormat>
  <Paragraphs>66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Futura LT Book</vt:lpstr>
      <vt:lpstr>Sketch Rockwell</vt:lpstr>
      <vt:lpstr>Times New Roman</vt:lpstr>
      <vt:lpstr>Wingdings</vt:lpstr>
      <vt:lpstr>1_GSMA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GSMA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 Massie</dc:creator>
  <cp:lastModifiedBy>Ayana Bryan</cp:lastModifiedBy>
  <cp:revision>59</cp:revision>
  <dcterms:created xsi:type="dcterms:W3CDTF">2019-07-15T19:28:41Z</dcterms:created>
  <dcterms:modified xsi:type="dcterms:W3CDTF">2019-07-24T10:49:52Z</dcterms:modified>
</cp:coreProperties>
</file>