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
  </p:notesMasterIdLst>
  <p:handoutMasterIdLst>
    <p:handoutMasterId r:id="rId10"/>
  </p:handoutMasterIdLst>
  <p:sldIdLst>
    <p:sldId id="328" r:id="rId2"/>
    <p:sldId id="321" r:id="rId3"/>
    <p:sldId id="326" r:id="rId4"/>
    <p:sldId id="323" r:id="rId5"/>
    <p:sldId id="324" r:id="rId6"/>
    <p:sldId id="327" r:id="rId7"/>
    <p:sldId id="32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3246">
          <p15:clr>
            <a:srgbClr val="A4A3A4"/>
          </p15:clr>
        </p15:guide>
        <p15:guide id="3" orient="horz" pos="1991">
          <p15:clr>
            <a:srgbClr val="A4A3A4"/>
          </p15:clr>
        </p15:guide>
        <p15:guide id="4" orient="horz" pos="3168">
          <p15:clr>
            <a:srgbClr val="A4A3A4"/>
          </p15:clr>
        </p15:guide>
        <p15:guide id="5" orient="horz" pos="1532">
          <p15:clr>
            <a:srgbClr val="A4A3A4"/>
          </p15:clr>
        </p15:guide>
        <p15:guide id="6" orient="horz" pos="2256">
          <p15:clr>
            <a:srgbClr val="A4A3A4"/>
          </p15:clr>
        </p15:guide>
        <p15:guide id="7" orient="horz" pos="1008">
          <p15:clr>
            <a:srgbClr val="A4A3A4"/>
          </p15:clr>
        </p15:guide>
        <p15:guide id="8" pos="2880">
          <p15:clr>
            <a:srgbClr val="A4A3A4"/>
          </p15:clr>
        </p15:guide>
        <p15:guide id="9" pos="144">
          <p15:clr>
            <a:srgbClr val="A4A3A4"/>
          </p15:clr>
        </p15:guide>
        <p15:guide id="10" pos="5616">
          <p15:clr>
            <a:srgbClr val="A4A3A4"/>
          </p15:clr>
        </p15:guide>
        <p15:guide id="11" pos="5310">
          <p15:clr>
            <a:srgbClr val="A4A3A4"/>
          </p15:clr>
        </p15:guide>
        <p15:guide id="12" pos="2832">
          <p15:clr>
            <a:srgbClr val="A4A3A4"/>
          </p15:clr>
        </p15:guide>
        <p15:guide id="13" pos="2928">
          <p15:clr>
            <a:srgbClr val="A4A3A4"/>
          </p15:clr>
        </p15:guide>
        <p15:guide id="14" pos="438">
          <p15:clr>
            <a:srgbClr val="A4A3A4"/>
          </p15:clr>
        </p15:guide>
        <p15:guide id="15" pos="2208">
          <p15:clr>
            <a:srgbClr val="A4A3A4"/>
          </p15:clr>
        </p15:guide>
        <p15:guide id="16" pos="544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139"/>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1761" autoAdjust="0"/>
  </p:normalViewPr>
  <p:slideViewPr>
    <p:cSldViewPr showGuides="1">
      <p:cViewPr varScale="1">
        <p:scale>
          <a:sx n="68" d="100"/>
          <a:sy n="68" d="100"/>
        </p:scale>
        <p:origin x="1344" y="72"/>
      </p:cViewPr>
      <p:guideLst>
        <p:guide orient="horz" pos="4224"/>
        <p:guide orient="horz" pos="3246"/>
        <p:guide orient="horz" pos="1991"/>
        <p:guide orient="horz" pos="3168"/>
        <p:guide orient="horz" pos="1532"/>
        <p:guide orient="horz" pos="2256"/>
        <p:guide orient="horz" pos="1008"/>
        <p:guide pos="2880"/>
        <p:guide pos="144"/>
        <p:guide pos="5616"/>
        <p:guide pos="5310"/>
        <p:guide pos="2832"/>
        <p:guide pos="2928"/>
        <p:guide pos="438"/>
        <p:guide pos="2208"/>
        <p:guide pos="5442"/>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p:scale>
          <a:sx n="70" d="100"/>
          <a:sy n="70" d="100"/>
        </p:scale>
        <p:origin x="2184" y="-3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506686" cy="465500"/>
          </a:xfrm>
          <a:prstGeom prst="rect">
            <a:avLst/>
          </a:prstGeom>
        </p:spPr>
        <p:txBody>
          <a:bodyPr vert="horz" lIns="98828" tIns="49414" rIns="98828" bIns="49414" rtlCol="0"/>
          <a:lstStyle>
            <a:lvl1pPr algn="l">
              <a:defRPr sz="1300"/>
            </a:lvl1pPr>
          </a:lstStyle>
          <a:p>
            <a:endParaRPr lang="en-CA" sz="1400" b="1" dirty="0">
              <a:solidFill>
                <a:schemeClr val="accent6"/>
              </a:solidFill>
            </a:endParaRPr>
          </a:p>
        </p:txBody>
      </p:sp>
      <p:sp>
        <p:nvSpPr>
          <p:cNvPr id="3" name="Date Placeholder 2"/>
          <p:cNvSpPr>
            <a:spLocks noGrp="1"/>
          </p:cNvSpPr>
          <p:nvPr>
            <p:ph type="dt" sz="quarter" idx="1"/>
          </p:nvPr>
        </p:nvSpPr>
        <p:spPr>
          <a:xfrm>
            <a:off x="5005691" y="0"/>
            <a:ext cx="2002971" cy="465500"/>
          </a:xfrm>
          <a:prstGeom prst="rect">
            <a:avLst/>
          </a:prstGeom>
        </p:spPr>
        <p:txBody>
          <a:bodyPr vert="horz" lIns="98828" tIns="49414" rIns="98828" bIns="49414" rtlCol="0"/>
          <a:lstStyle>
            <a:lvl1pPr algn="r">
              <a:defRPr sz="1300"/>
            </a:lvl1pPr>
          </a:lstStyle>
          <a:p>
            <a:fld id="{8A6ED68D-B788-4E33-A60F-F865E6092191}" type="datetimeFigureOut">
              <a:rPr lang="en-CA" sz="1200"/>
              <a:t>24/07/2019</a:t>
            </a:fld>
            <a:endParaRPr lang="en-CA" sz="1200" dirty="0"/>
          </a:p>
        </p:txBody>
      </p:sp>
      <p:sp>
        <p:nvSpPr>
          <p:cNvPr id="4" name="Footer Placeholder 3"/>
          <p:cNvSpPr>
            <a:spLocks noGrp="1"/>
          </p:cNvSpPr>
          <p:nvPr>
            <p:ph type="ftr" sz="quarter" idx="2"/>
          </p:nvPr>
        </p:nvSpPr>
        <p:spPr>
          <a:xfrm>
            <a:off x="-1" y="8829202"/>
            <a:ext cx="3505200" cy="465500"/>
          </a:xfrm>
          <a:prstGeom prst="rect">
            <a:avLst/>
          </a:prstGeom>
        </p:spPr>
        <p:txBody>
          <a:bodyPr vert="horz" lIns="98828" tIns="49414" rIns="98828" bIns="49414" rtlCol="0" anchor="b"/>
          <a:lstStyle>
            <a:lvl1pPr algn="l">
              <a:defRPr sz="1300"/>
            </a:lvl1pPr>
          </a:lstStyle>
          <a:p>
            <a:endParaRPr lang="en-CA" sz="1100" b="1" dirty="0">
              <a:solidFill>
                <a:schemeClr val="tx2"/>
              </a:solidFill>
            </a:endParaRPr>
          </a:p>
        </p:txBody>
      </p:sp>
      <p:sp>
        <p:nvSpPr>
          <p:cNvPr id="5" name="Slide Number Placeholder 4"/>
          <p:cNvSpPr>
            <a:spLocks noGrp="1"/>
          </p:cNvSpPr>
          <p:nvPr>
            <p:ph type="sldNum" sz="quarter" idx="3"/>
          </p:nvPr>
        </p:nvSpPr>
        <p:spPr>
          <a:xfrm>
            <a:off x="6007176" y="8829202"/>
            <a:ext cx="1001486" cy="465500"/>
          </a:xfrm>
          <a:prstGeom prst="rect">
            <a:avLst/>
          </a:prstGeom>
        </p:spPr>
        <p:txBody>
          <a:bodyPr vert="horz" lIns="98828" tIns="49414" rIns="98828" bIns="49414" rtlCol="0" anchor="b"/>
          <a:lstStyle>
            <a:lvl1pPr algn="r">
              <a:defRPr sz="1300"/>
            </a:lvl1pPr>
          </a:lstStyle>
          <a:p>
            <a:fld id="{23872CF2-5CAC-4B97-AE92-46FA3B0ADFC7}" type="slidenum">
              <a:rPr lang="en-CA" sz="1000">
                <a:solidFill>
                  <a:schemeClr val="tx2"/>
                </a:solidFill>
              </a:rPr>
              <a:t>‹#›</a:t>
            </a:fld>
            <a:endParaRPr lang="en-CA" sz="1000" dirty="0">
              <a:solidFill>
                <a:schemeClr val="tx2"/>
              </a:solidFill>
            </a:endParaRPr>
          </a:p>
        </p:txBody>
      </p:sp>
    </p:spTree>
    <p:extLst>
      <p:ext uri="{BB962C8B-B14F-4D97-AF65-F5344CB8AC3E}">
        <p14:creationId xmlns:p14="http://schemas.microsoft.com/office/powerpoint/2010/main" val="130359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506686" cy="464820"/>
          </a:xfrm>
          <a:prstGeom prst="rect">
            <a:avLst/>
          </a:prstGeom>
        </p:spPr>
        <p:txBody>
          <a:bodyPr vert="horz" lIns="93149" tIns="46575" rIns="93149" bIns="46575" rtlCol="0"/>
          <a:lstStyle>
            <a:lvl1pPr algn="l">
              <a:defRPr sz="1400" b="1">
                <a:solidFill>
                  <a:schemeClr val="accent6"/>
                </a:solidFill>
              </a:defRPr>
            </a:lvl1pPr>
          </a:lstStyle>
          <a:p>
            <a:endParaRPr lang="en-CA" dirty="0"/>
          </a:p>
        </p:txBody>
      </p:sp>
      <p:sp>
        <p:nvSpPr>
          <p:cNvPr id="3" name="Date Placeholder 2"/>
          <p:cNvSpPr>
            <a:spLocks noGrp="1"/>
          </p:cNvSpPr>
          <p:nvPr>
            <p:ph type="dt" idx="1"/>
          </p:nvPr>
        </p:nvSpPr>
        <p:spPr>
          <a:xfrm>
            <a:off x="5005807" y="0"/>
            <a:ext cx="2002971" cy="464820"/>
          </a:xfrm>
          <a:prstGeom prst="rect">
            <a:avLst/>
          </a:prstGeom>
        </p:spPr>
        <p:txBody>
          <a:bodyPr vert="horz" lIns="93149" tIns="46575" rIns="93149" bIns="46575" rtlCol="0"/>
          <a:lstStyle>
            <a:lvl1pPr algn="r">
              <a:defRPr sz="1200"/>
            </a:lvl1pPr>
          </a:lstStyle>
          <a:p>
            <a:fld id="{076C7D1E-CE8A-43D6-B698-4592113FF582}" type="datetimeFigureOut">
              <a:rPr lang="en-CA" smtClean="0"/>
              <a:t>24/07/2019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9" tIns="46575" rIns="93149" bIns="46575" rtlCol="0" anchor="ctr"/>
          <a:lstStyle/>
          <a:p>
            <a:endParaRPr lang="en-CA" dirty="0"/>
          </a:p>
        </p:txBody>
      </p:sp>
      <p:sp>
        <p:nvSpPr>
          <p:cNvPr id="5" name="Notes Placeholder 4"/>
          <p:cNvSpPr>
            <a:spLocks noGrp="1"/>
          </p:cNvSpPr>
          <p:nvPr>
            <p:ph type="body" sz="quarter" idx="3"/>
          </p:nvPr>
        </p:nvSpPr>
        <p:spPr>
          <a:xfrm>
            <a:off x="250372" y="4415790"/>
            <a:ext cx="6509657" cy="4183380"/>
          </a:xfrm>
          <a:prstGeom prst="rect">
            <a:avLst/>
          </a:prstGeom>
        </p:spPr>
        <p:txBody>
          <a:bodyPr vert="horz" lIns="93149" tIns="46575" rIns="93149" bIns="4657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7"/>
            <a:ext cx="3505200" cy="464820"/>
          </a:xfrm>
          <a:prstGeom prst="rect">
            <a:avLst/>
          </a:prstGeom>
        </p:spPr>
        <p:txBody>
          <a:bodyPr vert="horz" lIns="93149" tIns="46575" rIns="93149" bIns="46575" rtlCol="0" anchor="b"/>
          <a:lstStyle>
            <a:lvl1pPr algn="l">
              <a:defRPr sz="1100" b="1">
                <a:solidFill>
                  <a:schemeClr val="tx2"/>
                </a:solidFill>
              </a:defRPr>
            </a:lvl1pPr>
          </a:lstStyle>
          <a:p>
            <a:endParaRPr lang="en-CA" dirty="0"/>
          </a:p>
        </p:txBody>
      </p:sp>
      <p:sp>
        <p:nvSpPr>
          <p:cNvPr id="7" name="Slide Number Placeholder 6"/>
          <p:cNvSpPr>
            <a:spLocks noGrp="1"/>
          </p:cNvSpPr>
          <p:nvPr>
            <p:ph type="sldNum" sz="quarter" idx="5"/>
          </p:nvPr>
        </p:nvSpPr>
        <p:spPr>
          <a:xfrm>
            <a:off x="6007292" y="8829967"/>
            <a:ext cx="1001486" cy="464820"/>
          </a:xfrm>
          <a:prstGeom prst="rect">
            <a:avLst/>
          </a:prstGeom>
        </p:spPr>
        <p:txBody>
          <a:bodyPr vert="horz" lIns="93149" tIns="46575" rIns="93149" bIns="46575" rtlCol="0" anchor="b"/>
          <a:lstStyle>
            <a:lvl1pPr algn="r">
              <a:defRPr sz="1000">
                <a:solidFill>
                  <a:schemeClr val="tx2"/>
                </a:solidFill>
              </a:defRPr>
            </a:lvl1pPr>
          </a:lstStyle>
          <a:p>
            <a:fld id="{1B427486-0A82-44CF-BBB2-E689C440DD6F}" type="slidenum">
              <a:rPr lang="en-CA" smtClean="0"/>
              <a:pPr/>
              <a:t>‹#›</a:t>
            </a:fld>
            <a:endParaRPr lang="en-CA" dirty="0"/>
          </a:p>
        </p:txBody>
      </p:sp>
    </p:spTree>
    <p:extLst>
      <p:ext uri="{BB962C8B-B14F-4D97-AF65-F5344CB8AC3E}">
        <p14:creationId xmlns:p14="http://schemas.microsoft.com/office/powerpoint/2010/main" val="410608148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spcAft>
        <a:spcPts val="600"/>
      </a:spcAft>
      <a:defRPr sz="1300" b="1" kern="1200">
        <a:solidFill>
          <a:schemeClr val="accent6"/>
        </a:solidFill>
        <a:latin typeface="+mn-lt"/>
        <a:ea typeface="+mn-ea"/>
        <a:cs typeface="+mn-cs"/>
      </a:defRPr>
    </a:lvl1pPr>
    <a:lvl2pPr marL="233363" indent="-233363" algn="l" defTabSz="914400" rtl="0" eaLnBrk="1" latinLnBrk="0" hangingPunct="1">
      <a:spcBef>
        <a:spcPts val="300"/>
      </a:spcBef>
      <a:spcAft>
        <a:spcPts val="300"/>
      </a:spcAft>
      <a:buClr>
        <a:schemeClr val="accent6"/>
      </a:buClr>
      <a:buFont typeface="Trebuchet MS" panose="020B0603020202020204" pitchFamily="34" charset="0"/>
      <a:buChar char="•"/>
      <a:defRPr sz="1100" kern="1200">
        <a:solidFill>
          <a:schemeClr val="tx1"/>
        </a:solidFill>
        <a:latin typeface="+mn-lt"/>
        <a:ea typeface="+mn-ea"/>
        <a:cs typeface="+mn-cs"/>
      </a:defRPr>
    </a:lvl2pPr>
    <a:lvl3pPr marL="457200" indent="-233363" algn="l" defTabSz="914400" rtl="0" eaLnBrk="1" latinLnBrk="0" hangingPunct="1">
      <a:spcBef>
        <a:spcPts val="300"/>
      </a:spcBef>
      <a:spcAft>
        <a:spcPts val="300"/>
      </a:spcAft>
      <a:buClr>
        <a:schemeClr val="accent6"/>
      </a:buClr>
      <a:buFont typeface="Trebuchet MS" panose="020B0603020202020204" pitchFamily="34" charset="0"/>
      <a:buChar char="−"/>
      <a:defRPr sz="1100" kern="1200">
        <a:solidFill>
          <a:schemeClr val="tx1"/>
        </a:solidFill>
        <a:latin typeface="+mn-lt"/>
        <a:ea typeface="+mn-ea"/>
        <a:cs typeface="+mn-cs"/>
      </a:defRPr>
    </a:lvl3pPr>
    <a:lvl4pPr marL="690563" indent="-233363" algn="l" defTabSz="914400" rtl="0" eaLnBrk="1" latinLnBrk="0" hangingPunct="1">
      <a:spcBef>
        <a:spcPts val="300"/>
      </a:spcBef>
      <a:spcAft>
        <a:spcPts val="300"/>
      </a:spcAft>
      <a:buClr>
        <a:schemeClr val="accent6"/>
      </a:buClr>
      <a:buFont typeface="Trebuchet MS" panose="020B0603020202020204" pitchFamily="34" charset="0"/>
      <a:buChar char="▪"/>
      <a:defRPr sz="1100" kern="1200">
        <a:solidFill>
          <a:schemeClr val="tx1"/>
        </a:solidFill>
        <a:latin typeface="+mn-lt"/>
        <a:ea typeface="+mn-ea"/>
        <a:cs typeface="+mn-cs"/>
      </a:defRPr>
    </a:lvl4pPr>
    <a:lvl5pPr marL="914400" indent="-233363" algn="l" defTabSz="914400" rtl="0" eaLnBrk="1" latinLnBrk="0" hangingPunct="1">
      <a:spcBef>
        <a:spcPts val="300"/>
      </a:spcBef>
      <a:spcAft>
        <a:spcPts val="300"/>
      </a:spcAft>
      <a:buClr>
        <a:schemeClr val="accent6"/>
      </a:buClr>
      <a:buFont typeface="Trebuchet MS" panose="020B0603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remember when I first started in the bank in the early 1990s, it was all about manual payment settlements, receiving and post client mortgage or lease payments and typing bank drafts via the electronic typewriter.  Those days are long gone and like many other industries technology has affected financial services in a multitude of ways.  </a:t>
            </a:r>
          </a:p>
          <a:p>
            <a:r>
              <a:rPr lang="en-US" b="0" dirty="0"/>
              <a:t>Commercial banks have been continuously investing in technology but with where we are at now with fintech, artificial intelligence and automated process robotics, may financial companies are reassessing their operating models and retail banking channels, with a view to optimization, digitization and automation.</a:t>
            </a:r>
          </a:p>
          <a:p>
            <a:endParaRPr lang="en-US" dirty="0"/>
          </a:p>
        </p:txBody>
      </p:sp>
      <p:sp>
        <p:nvSpPr>
          <p:cNvPr id="4" name="Slide Number Placeholder 3"/>
          <p:cNvSpPr>
            <a:spLocks noGrp="1"/>
          </p:cNvSpPr>
          <p:nvPr>
            <p:ph type="sldNum" sz="quarter" idx="10"/>
          </p:nvPr>
        </p:nvSpPr>
        <p:spPr/>
        <p:txBody>
          <a:bodyPr/>
          <a:lstStyle/>
          <a:p>
            <a:fld id="{1B427486-0A82-44CF-BBB2-E689C440DD6F}" type="slidenum">
              <a:rPr lang="en-CA" smtClean="0"/>
              <a:pPr/>
              <a:t>1</a:t>
            </a:fld>
            <a:endParaRPr lang="en-CA" dirty="0"/>
          </a:p>
        </p:txBody>
      </p:sp>
    </p:spTree>
    <p:extLst>
      <p:ext uri="{BB962C8B-B14F-4D97-AF65-F5344CB8AC3E}">
        <p14:creationId xmlns:p14="http://schemas.microsoft.com/office/powerpoint/2010/main" val="67604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0372" y="4267200"/>
            <a:ext cx="6509657" cy="4183380"/>
          </a:xfrm>
        </p:spPr>
        <p:txBody>
          <a:bodyPr/>
          <a:lstStyle/>
          <a:p>
            <a:r>
              <a:rPr lang="en-US" sz="1400" b="0" dirty="0"/>
              <a:t>Fintech’s have shifted  from being a major threat to strong partnerships being developed compared to the prior 3 years.  Financial services continues to evolve with a much more consumer focus drive aimed at improving the client experience and maintaining a competitive and profitable position.</a:t>
            </a:r>
          </a:p>
          <a:p>
            <a:r>
              <a:rPr lang="en-US" sz="1400" b="0" dirty="0"/>
              <a:t>Quoting the PWC 2019 CEO Survey from the banking and capital markets sector from over 90 countries with 235 respondents indicated the digital transformation of the sector is gathering pace and creating significant opportunities for innovation and differentiation.  Some of the stats indicate that</a:t>
            </a:r>
          </a:p>
          <a:p>
            <a:pPr marL="285750" indent="-285750">
              <a:buFont typeface="Arial" panose="020B0604020202020204" pitchFamily="34" charset="0"/>
              <a:buChar char="•"/>
            </a:pPr>
            <a:r>
              <a:rPr lang="en-US" sz="1400" b="0" dirty="0"/>
              <a:t>75% of respondents expect that the deployment of emerging technology will separate high performers from average over the next 3 years.</a:t>
            </a:r>
          </a:p>
          <a:p>
            <a:pPr marL="285750" indent="-285750">
              <a:buFont typeface="Arial" panose="020B0604020202020204" pitchFamily="34" charset="0"/>
              <a:buChar char="•"/>
            </a:pPr>
            <a:r>
              <a:rPr lang="en-US" sz="1400" b="0" dirty="0"/>
              <a:t>90% indicate that AI will significantly change the way we do business in 5 years. , the following key messages were flagged by and Global Fintech Report from a survey based on responses from 1308 senior executives in 71 countries.</a:t>
            </a:r>
          </a:p>
          <a:p>
            <a:r>
              <a:rPr lang="en-US" sz="1400" b="0" dirty="0"/>
              <a:t>Banks are investing billions of dollars in technology worldwide to digitize various aspects of the business operations to remain competitive</a:t>
            </a:r>
          </a:p>
        </p:txBody>
      </p:sp>
      <p:sp>
        <p:nvSpPr>
          <p:cNvPr id="4" name="Slide Number Placeholder 3"/>
          <p:cNvSpPr>
            <a:spLocks noGrp="1"/>
          </p:cNvSpPr>
          <p:nvPr>
            <p:ph type="sldNum" sz="quarter" idx="10"/>
          </p:nvPr>
        </p:nvSpPr>
        <p:spPr/>
        <p:txBody>
          <a:bodyPr/>
          <a:lstStyle/>
          <a:p>
            <a:fld id="{1B427486-0A82-44CF-BBB2-E689C440DD6F}" type="slidenum">
              <a:rPr lang="en-CA" smtClean="0"/>
              <a:pPr/>
              <a:t>2</a:t>
            </a:fld>
            <a:endParaRPr lang="en-CA" dirty="0"/>
          </a:p>
        </p:txBody>
      </p:sp>
    </p:spTree>
    <p:extLst>
      <p:ext uri="{BB962C8B-B14F-4D97-AF65-F5344CB8AC3E}">
        <p14:creationId xmlns:p14="http://schemas.microsoft.com/office/powerpoint/2010/main" val="284660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One of the primary areas that have seen significant change in financial services is payments and the ability to deliver faster payment applications.  </a:t>
            </a:r>
          </a:p>
          <a:p>
            <a:r>
              <a:rPr lang="en-US" sz="1400" b="0" dirty="0"/>
              <a:t>When you consider the changes over the last few years to electronic payment transfers which could take up to several days for processing and could only be done via banks or money transfer companies compared to now where payment settlements can be done immediately utilizing online banking, mobile payments and without even having a bank account once you have an email address or mobile number.   </a:t>
            </a:r>
          </a:p>
          <a:p>
            <a:r>
              <a:rPr lang="en-US" sz="1400" b="0" dirty="0"/>
              <a:t>The biggest threat to the traditional banking is the development of blockchain technology and cryptocurrencies.</a:t>
            </a:r>
          </a:p>
          <a:p>
            <a:r>
              <a:rPr lang="en-US" sz="1400" b="0" dirty="0"/>
              <a:t>International banks have actively partnered with Fintech companies to create digital cash models for payments and settlements on block chain and currently there is a consortium of 10 banks including CIBC that have partnered with UBS and Clearmatics UK based blockchain R &amp; D company. </a:t>
            </a:r>
          </a:p>
        </p:txBody>
      </p:sp>
      <p:sp>
        <p:nvSpPr>
          <p:cNvPr id="4" name="Slide Number Placeholder 3"/>
          <p:cNvSpPr>
            <a:spLocks noGrp="1"/>
          </p:cNvSpPr>
          <p:nvPr>
            <p:ph type="sldNum" sz="quarter" idx="10"/>
          </p:nvPr>
        </p:nvSpPr>
        <p:spPr/>
        <p:txBody>
          <a:bodyPr/>
          <a:lstStyle/>
          <a:p>
            <a:fld id="{1B427486-0A82-44CF-BBB2-E689C440DD6F}" type="slidenum">
              <a:rPr lang="en-CA" smtClean="0"/>
              <a:pPr/>
              <a:t>3</a:t>
            </a:fld>
            <a:endParaRPr lang="en-CA" dirty="0"/>
          </a:p>
        </p:txBody>
      </p:sp>
    </p:spTree>
    <p:extLst>
      <p:ext uri="{BB962C8B-B14F-4D97-AF65-F5344CB8AC3E}">
        <p14:creationId xmlns:p14="http://schemas.microsoft.com/office/powerpoint/2010/main" val="334597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t>Many international banks are reassessing their retail banking channels are seeking to either digitize or automate activities.</a:t>
            </a:r>
          </a:p>
          <a:p>
            <a:pPr marL="285750" indent="-285750">
              <a:buFont typeface="Arial" panose="020B0604020202020204" pitchFamily="34" charset="0"/>
              <a:buChar char="•"/>
            </a:pPr>
            <a:r>
              <a:rPr lang="en-US" sz="1200" b="0" dirty="0"/>
              <a:t>Traditional brick and mortar bank branches with tellers are being replaced by intelligent ATM and a reorganized banking centers more focused on different client experience other than transaction processing.</a:t>
            </a:r>
          </a:p>
          <a:p>
            <a:pPr marL="285750" indent="-285750">
              <a:buFont typeface="Arial" panose="020B0604020202020204" pitchFamily="34" charset="0"/>
              <a:buChar char="•"/>
            </a:pPr>
            <a:r>
              <a:rPr lang="en-US" sz="1200" b="0" dirty="0"/>
              <a:t>More transactions are being channeled towards online banking such as wire payments, supplier payments and epay services.</a:t>
            </a:r>
          </a:p>
          <a:p>
            <a:pPr marL="285750" indent="-285750">
              <a:buFont typeface="Arial" panose="020B0604020202020204" pitchFamily="34" charset="0"/>
              <a:buChar char="•"/>
            </a:pPr>
            <a:r>
              <a:rPr lang="en-US" sz="1200" b="0" dirty="0"/>
              <a:t>Bank of America voice assistant “Erica” allows you to do certain financial transactions </a:t>
            </a:r>
          </a:p>
          <a:p>
            <a:pPr marL="285750" indent="-285750">
              <a:buFont typeface="Arial" panose="020B0604020202020204" pitchFamily="34" charset="0"/>
              <a:buChar char="•"/>
            </a:pPr>
            <a:r>
              <a:rPr lang="en-US" sz="1200" b="0" dirty="0"/>
              <a:t>Banks are now partnering with technology/mobile providers to provide certain banking transaction activity</a:t>
            </a:r>
          </a:p>
          <a:p>
            <a:pPr marL="285750" indent="-285750">
              <a:buFont typeface="Arial" panose="020B0604020202020204" pitchFamily="34" charset="0"/>
              <a:buChar char="•"/>
            </a:pPr>
            <a:r>
              <a:rPr lang="en-US" sz="1200" b="0" dirty="0"/>
              <a:t>Improving the client experience via convenience also includes areas such as proof of identity verification which takes up a lot of manual time.  In May 2019, Canada launched its first e-identity verification (Verify.me using blockchain technology adopted by 5 Canadian banks including CIBC, RBC and Scotiabank and an additional 3 banks to be signed up.  This partnership was with Secure Technologies an identity and authentication provider – to verify bank record and also covers health , telephone and government service records.   It is only a matter of time for it to reach the Caribbean space</a:t>
            </a:r>
          </a:p>
          <a:p>
            <a:pPr marL="285750" indent="-285750">
              <a:buFont typeface="Arial" panose="020B0604020202020204" pitchFamily="34" charset="0"/>
              <a:buChar char="•"/>
            </a:pPr>
            <a:endParaRPr lang="en-US" sz="1200" b="0" dirty="0"/>
          </a:p>
          <a:p>
            <a:pPr marL="285750" indent="-285750">
              <a:buFont typeface="Arial" panose="020B0604020202020204" pitchFamily="34" charset="0"/>
              <a:buChar char="•"/>
            </a:pPr>
            <a:endParaRPr lang="en-US" sz="1200" b="0" dirty="0"/>
          </a:p>
        </p:txBody>
      </p:sp>
      <p:sp>
        <p:nvSpPr>
          <p:cNvPr id="4" name="Slide Number Placeholder 3"/>
          <p:cNvSpPr>
            <a:spLocks noGrp="1"/>
          </p:cNvSpPr>
          <p:nvPr>
            <p:ph type="sldNum" sz="quarter" idx="10"/>
          </p:nvPr>
        </p:nvSpPr>
        <p:spPr/>
        <p:txBody>
          <a:bodyPr/>
          <a:lstStyle/>
          <a:p>
            <a:fld id="{1B427486-0A82-44CF-BBB2-E689C440DD6F}" type="slidenum">
              <a:rPr lang="en-CA" smtClean="0"/>
              <a:pPr/>
              <a:t>4</a:t>
            </a:fld>
            <a:endParaRPr lang="en-CA" dirty="0"/>
          </a:p>
        </p:txBody>
      </p:sp>
    </p:spTree>
    <p:extLst>
      <p:ext uri="{BB962C8B-B14F-4D97-AF65-F5344CB8AC3E}">
        <p14:creationId xmlns:p14="http://schemas.microsoft.com/office/powerpoint/2010/main" val="329736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r>
              <a:rPr lang="en-US" b="0" dirty="0"/>
              <a:t>A major area of change for the banking industry is in artificial intelligence and robotic process automation.  Some financial institutions globally are already deploying these by streamlining work processes and routine or repetitive activities. Another area where technology is transforming banking and financial services is the area of improved data gathering and an ability to better monitor client behavior for both improved client service experience and protection.  </a:t>
            </a:r>
          </a:p>
          <a:p>
            <a:r>
              <a:rPr lang="en-US" b="0" dirty="0"/>
              <a:t>Currently when you look at the way financial institutions are designed or structured to provide services, it is all built up on platforms and tools that are technology based, whether it is the telecommunication companies, technology and ecommerce service, Fis/banks are pretty much ring-fenced already and they only way to move forward is to partner and collaborate with Fintech companies to strengthen their position in the future or we will be left behind or swallowed up </a:t>
            </a:r>
          </a:p>
          <a:p>
            <a:r>
              <a:rPr lang="en-US" b="0" dirty="0"/>
              <a:t>The majority of regional banks get this and are investing in the required technology </a:t>
            </a:r>
          </a:p>
        </p:txBody>
      </p:sp>
      <p:sp>
        <p:nvSpPr>
          <p:cNvPr id="4" name="Slide Number Placeholder 3"/>
          <p:cNvSpPr>
            <a:spLocks noGrp="1"/>
          </p:cNvSpPr>
          <p:nvPr>
            <p:ph type="sldNum" sz="quarter" idx="10"/>
          </p:nvPr>
        </p:nvSpPr>
        <p:spPr/>
        <p:txBody>
          <a:bodyPr/>
          <a:lstStyle/>
          <a:p>
            <a:fld id="{1B427486-0A82-44CF-BBB2-E689C440DD6F}" type="slidenum">
              <a:rPr lang="en-CA" smtClean="0"/>
              <a:pPr/>
              <a:t>5</a:t>
            </a:fld>
            <a:endParaRPr lang="en-CA" dirty="0"/>
          </a:p>
        </p:txBody>
      </p:sp>
    </p:spTree>
    <p:extLst>
      <p:ext uri="{BB962C8B-B14F-4D97-AF65-F5344CB8AC3E}">
        <p14:creationId xmlns:p14="http://schemas.microsoft.com/office/powerpoint/2010/main" val="85488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Artificial Intelligence is now helping financial institutions to significantly improve fraud prevention measures, moving it away from a highly manual resource intensive process.  </a:t>
            </a:r>
          </a:p>
          <a:p>
            <a:r>
              <a:rPr lang="en-US" sz="1400" b="0" dirty="0"/>
              <a:t>With the introduction of AI in credit card fraud prevention, AI can now use client data and behaviors, as well as location activity to trigger fraud detection and implement security measures if something is an exception or is out of order.</a:t>
            </a:r>
          </a:p>
          <a:p>
            <a:r>
              <a:rPr lang="en-US" sz="1400" b="0" dirty="0"/>
              <a:t>AI is also being used to reveal and prevent money laundering, with increased ability to analyze data and automate transaction monitoring activities  using AI and data analytics, client buying habits and ability for client alerts for potential fraud to reduce the risk.</a:t>
            </a:r>
            <a:endParaRPr lang="en-US" b="0" dirty="0"/>
          </a:p>
        </p:txBody>
      </p:sp>
      <p:sp>
        <p:nvSpPr>
          <p:cNvPr id="4" name="Slide Number Placeholder 3"/>
          <p:cNvSpPr>
            <a:spLocks noGrp="1"/>
          </p:cNvSpPr>
          <p:nvPr>
            <p:ph type="sldNum" sz="quarter" idx="10"/>
          </p:nvPr>
        </p:nvSpPr>
        <p:spPr/>
        <p:txBody>
          <a:bodyPr/>
          <a:lstStyle/>
          <a:p>
            <a:fld id="{1B427486-0A82-44CF-BBB2-E689C440DD6F}" type="slidenum">
              <a:rPr lang="en-CA" smtClean="0"/>
              <a:pPr/>
              <a:t>6</a:t>
            </a:fld>
            <a:endParaRPr lang="en-CA" dirty="0"/>
          </a:p>
        </p:txBody>
      </p:sp>
    </p:spTree>
    <p:extLst>
      <p:ext uri="{BB962C8B-B14F-4D97-AF65-F5344CB8AC3E}">
        <p14:creationId xmlns:p14="http://schemas.microsoft.com/office/powerpoint/2010/main" val="3630603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06040"/>
            <a:ext cx="8686800" cy="738664"/>
          </a:xfrm>
        </p:spPr>
        <p:txBody>
          <a:bodyPr bIns="0">
            <a:spAutoFit/>
          </a:bodyPr>
          <a:lstStyle>
            <a:lvl1pPr>
              <a:defRPr sz="4800" b="1"/>
            </a:lvl1pPr>
          </a:lstStyle>
          <a:p>
            <a:r>
              <a:rPr lang="en-US"/>
              <a:t>Click to edit Master title style</a:t>
            </a:r>
            <a:endParaRPr lang="en-CA" dirty="0"/>
          </a:p>
        </p:txBody>
      </p:sp>
      <p:sp>
        <p:nvSpPr>
          <p:cNvPr id="3" name="Subtitle 2"/>
          <p:cNvSpPr>
            <a:spLocks noGrp="1"/>
          </p:cNvSpPr>
          <p:nvPr>
            <p:ph type="subTitle" idx="1"/>
          </p:nvPr>
        </p:nvSpPr>
        <p:spPr>
          <a:xfrm>
            <a:off x="228600" y="3585210"/>
            <a:ext cx="8686800" cy="492443"/>
          </a:xfrm>
        </p:spPr>
        <p:txBody>
          <a:bodyPr/>
          <a:lstStyle>
            <a:lvl1pPr marL="0" indent="0" algn="l">
              <a:buNone/>
              <a:defRPr sz="32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a:xfrm>
            <a:off x="228600" y="4279392"/>
            <a:ext cx="4343400" cy="307777"/>
          </a:xfrm>
          <a:prstGeom prst="rect">
            <a:avLst/>
          </a:prstGeom>
        </p:spPr>
        <p:txBody>
          <a:bodyPr lIns="0" tIns="0" rIns="0" bIns="0">
            <a:spAutoFit/>
          </a:bodyPr>
          <a:lstStyle>
            <a:lvl1pPr>
              <a:defRPr sz="2000"/>
            </a:lvl1pPr>
          </a:lstStyle>
          <a:p>
            <a:r>
              <a:rPr lang="en-US" dirty="0"/>
              <a:t>Presented by: Jude Pinto, Chief Information Officer &amp; MD – TO&amp;CS </a:t>
            </a:r>
            <a:endParaRPr lang="en-CA" dirty="0"/>
          </a:p>
        </p:txBody>
      </p:sp>
      <p:sp>
        <p:nvSpPr>
          <p:cNvPr id="6"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404741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E633FACB-E57B-4CDC-9F3B-D7F03E444374}" type="slidenum">
              <a:rPr lang="en-CA" smtClean="0"/>
              <a:t>‹#›</a:t>
            </a:fld>
            <a:endParaRPr lang="en-CA" dirty="0"/>
          </a:p>
        </p:txBody>
      </p:sp>
      <p:sp>
        <p:nvSpPr>
          <p:cNvPr id="8" name="Text Placeholder 7"/>
          <p:cNvSpPr>
            <a:spLocks noGrp="1"/>
          </p:cNvSpPr>
          <p:nvPr>
            <p:ph type="body" sz="quarter" idx="13" hasCustomPrompt="1"/>
          </p:nvPr>
        </p:nvSpPr>
        <p:spPr>
          <a:xfrm>
            <a:off x="228600" y="6241048"/>
            <a:ext cx="5715000" cy="169277"/>
          </a:xfrm>
        </p:spPr>
        <p:txBody>
          <a:bodyPr anchor="b" anchorCtr="0"/>
          <a:lstStyle>
            <a:lvl1pPr marL="171450" indent="-171450">
              <a:spcBef>
                <a:spcPts val="0"/>
              </a:spcBef>
              <a:spcAft>
                <a:spcPts val="0"/>
              </a:spcAft>
              <a:defRPr sz="1100" b="0" baseline="0">
                <a:solidFill>
                  <a:schemeClr val="tx1"/>
                </a:solidFill>
              </a:defRPr>
            </a:lvl1pPr>
          </a:lstStyle>
          <a:p>
            <a:pPr lvl="0"/>
            <a:r>
              <a:rPr lang="en-US" dirty="0"/>
              <a:t>Click to add footnote</a:t>
            </a:r>
            <a:endParaRPr lang="en-CA" dirty="0"/>
          </a:p>
        </p:txBody>
      </p:sp>
      <p:sp>
        <p:nvSpPr>
          <p:cNvPr id="9"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259472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606040"/>
            <a:ext cx="8686800" cy="738664"/>
          </a:xfrm>
        </p:spPr>
        <p:txBody>
          <a:bodyPr wrap="square" bIns="0" anchor="b" anchorCtr="0">
            <a:spAutoFit/>
          </a:bodyPr>
          <a:lstStyle>
            <a:lvl1pPr algn="l">
              <a:defRPr sz="4800" b="1" cap="none"/>
            </a:lvl1pPr>
          </a:lstStyle>
          <a:p>
            <a:r>
              <a:rPr lang="en-US" dirty="0"/>
              <a:t>Click To Edit Master Title Style</a:t>
            </a:r>
            <a:endParaRPr lang="en-CA" dirty="0"/>
          </a:p>
        </p:txBody>
      </p:sp>
      <p:sp>
        <p:nvSpPr>
          <p:cNvPr id="3" name="Text Placeholder 2"/>
          <p:cNvSpPr>
            <a:spLocks noGrp="1"/>
          </p:cNvSpPr>
          <p:nvPr>
            <p:ph type="body" idx="1"/>
          </p:nvPr>
        </p:nvSpPr>
        <p:spPr>
          <a:xfrm>
            <a:off x="228600" y="3566160"/>
            <a:ext cx="8686800" cy="492443"/>
          </a:xfrm>
        </p:spPr>
        <p:txBody>
          <a:bodyPr anchor="t" anchorCtr="0"/>
          <a:lstStyle>
            <a:lvl1pPr marL="0" indent="0">
              <a:buNone/>
              <a:defRPr sz="32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227894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228600" y="1463040"/>
            <a:ext cx="4267200" cy="1762021"/>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1" y="1463040"/>
            <a:ext cx="4267200" cy="1762021"/>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6"/>
          <p:cNvSpPr>
            <a:spLocks noGrp="1"/>
          </p:cNvSpPr>
          <p:nvPr>
            <p:ph type="sldNum" sz="quarter" idx="12"/>
          </p:nvPr>
        </p:nvSpPr>
        <p:spPr/>
        <p:txBody>
          <a:bodyPr/>
          <a:lstStyle/>
          <a:p>
            <a:fld id="{E633FACB-E57B-4CDC-9F3B-D7F03E444374}" type="slidenum">
              <a:rPr lang="en-CA" smtClean="0"/>
              <a:t>‹#›</a:t>
            </a:fld>
            <a:endParaRPr lang="en-CA" dirty="0"/>
          </a:p>
        </p:txBody>
      </p:sp>
      <p:sp>
        <p:nvSpPr>
          <p:cNvPr id="8" name="Text Placeholder 7"/>
          <p:cNvSpPr>
            <a:spLocks noGrp="1"/>
          </p:cNvSpPr>
          <p:nvPr>
            <p:ph type="body" sz="quarter" idx="13" hasCustomPrompt="1"/>
          </p:nvPr>
        </p:nvSpPr>
        <p:spPr>
          <a:xfrm>
            <a:off x="228600" y="6242453"/>
            <a:ext cx="5715000" cy="169277"/>
          </a:xfrm>
        </p:spPr>
        <p:txBody>
          <a:bodyPr vert="horz" lIns="0" tIns="0" rIns="0" bIns="0" rtlCol="0" anchor="b" anchorCtr="0">
            <a:spAutoFit/>
          </a:bodyPr>
          <a:lstStyle>
            <a:lvl1pPr>
              <a:defRPr lang="en-CA" sz="1100" b="0" baseline="0" dirty="0">
                <a:solidFill>
                  <a:schemeClr val="tx1"/>
                </a:solidFill>
              </a:defRPr>
            </a:lvl1pPr>
          </a:lstStyle>
          <a:p>
            <a:pPr marL="58738" lvl="0" indent="-58738">
              <a:spcBef>
                <a:spcPts val="0"/>
              </a:spcBef>
              <a:spcAft>
                <a:spcPts val="0"/>
              </a:spcAft>
            </a:pPr>
            <a:r>
              <a:rPr lang="en-US" dirty="0"/>
              <a:t>Click to add footnote</a:t>
            </a:r>
            <a:endParaRPr lang="en-CA" dirty="0"/>
          </a:p>
        </p:txBody>
      </p:sp>
      <p:sp>
        <p:nvSpPr>
          <p:cNvPr id="10"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123229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4" name="Content Placeholder 3"/>
          <p:cNvSpPr>
            <a:spLocks noGrp="1"/>
          </p:cNvSpPr>
          <p:nvPr>
            <p:ph sz="half" idx="2"/>
          </p:nvPr>
        </p:nvSpPr>
        <p:spPr>
          <a:xfrm>
            <a:off x="228600" y="3658004"/>
            <a:ext cx="4114800" cy="1762021"/>
          </a:xfrm>
        </p:spPr>
        <p:txBody>
          <a:bodyPr anchor="t" anchorCtr="0"/>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Content Placeholder 5"/>
          <p:cNvSpPr>
            <a:spLocks noGrp="1"/>
          </p:cNvSpPr>
          <p:nvPr>
            <p:ph sz="quarter" idx="4"/>
          </p:nvPr>
        </p:nvSpPr>
        <p:spPr>
          <a:xfrm>
            <a:off x="4800600" y="3658004"/>
            <a:ext cx="4114800" cy="1762021"/>
          </a:xfrm>
        </p:spPr>
        <p:txBody>
          <a:bodyPr anchor="t" anchorCtr="0"/>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8"/>
          <p:cNvSpPr>
            <a:spLocks noGrp="1"/>
          </p:cNvSpPr>
          <p:nvPr>
            <p:ph type="sldNum" sz="quarter" idx="12"/>
          </p:nvPr>
        </p:nvSpPr>
        <p:spPr/>
        <p:txBody>
          <a:bodyPr/>
          <a:lstStyle/>
          <a:p>
            <a:fld id="{E633FACB-E57B-4CDC-9F3B-D7F03E444374}" type="slidenum">
              <a:rPr lang="en-CA" smtClean="0"/>
              <a:t>‹#›</a:t>
            </a:fld>
            <a:endParaRPr lang="en-CA" dirty="0"/>
          </a:p>
        </p:txBody>
      </p:sp>
      <p:sp>
        <p:nvSpPr>
          <p:cNvPr id="10" name="Content Placeholder 3"/>
          <p:cNvSpPr>
            <a:spLocks noGrp="1"/>
          </p:cNvSpPr>
          <p:nvPr>
            <p:ph sz="half" idx="13"/>
          </p:nvPr>
        </p:nvSpPr>
        <p:spPr>
          <a:xfrm>
            <a:off x="228600" y="1463040"/>
            <a:ext cx="4114800" cy="1762021"/>
          </a:xfrm>
        </p:spPr>
        <p:txBody>
          <a:bodyPr anchor="t" anchorCtr="0"/>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5"/>
          <p:cNvSpPr>
            <a:spLocks noGrp="1"/>
          </p:cNvSpPr>
          <p:nvPr>
            <p:ph sz="quarter" idx="14"/>
          </p:nvPr>
        </p:nvSpPr>
        <p:spPr>
          <a:xfrm>
            <a:off x="4800600" y="1463040"/>
            <a:ext cx="4114800" cy="1762021"/>
          </a:xfrm>
        </p:spPr>
        <p:txBody>
          <a:bodyPr anchor="t" anchorCtr="0"/>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ext Placeholder 7"/>
          <p:cNvSpPr>
            <a:spLocks noGrp="1"/>
          </p:cNvSpPr>
          <p:nvPr>
            <p:ph type="body" sz="quarter" idx="15" hasCustomPrompt="1"/>
          </p:nvPr>
        </p:nvSpPr>
        <p:spPr>
          <a:xfrm>
            <a:off x="228600" y="6242453"/>
            <a:ext cx="5715000" cy="169277"/>
          </a:xfrm>
        </p:spPr>
        <p:txBody>
          <a:bodyPr vert="horz" lIns="0" tIns="0" rIns="0" bIns="0" rtlCol="0" anchor="b" anchorCtr="0">
            <a:spAutoFit/>
          </a:bodyPr>
          <a:lstStyle>
            <a:lvl1pPr>
              <a:defRPr lang="en-CA" sz="1100" b="0" baseline="0" dirty="0">
                <a:solidFill>
                  <a:schemeClr val="tx1"/>
                </a:solidFill>
              </a:defRPr>
            </a:lvl1pPr>
          </a:lstStyle>
          <a:p>
            <a:pPr marL="58738" lvl="0" indent="-58738">
              <a:spcBef>
                <a:spcPts val="0"/>
              </a:spcBef>
              <a:spcAft>
                <a:spcPts val="0"/>
              </a:spcAft>
            </a:pPr>
            <a:r>
              <a:rPr lang="en-US" dirty="0"/>
              <a:t>Click to add footnote</a:t>
            </a:r>
            <a:endParaRPr lang="en-CA" dirty="0"/>
          </a:p>
        </p:txBody>
      </p:sp>
      <p:sp>
        <p:nvSpPr>
          <p:cNvPr id="14"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39970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E633FACB-E57B-4CDC-9F3B-D7F03E444374}" type="slidenum">
              <a:rPr lang="en-CA" smtClean="0"/>
              <a:t>‹#›</a:t>
            </a:fld>
            <a:endParaRPr lang="en-CA" dirty="0"/>
          </a:p>
        </p:txBody>
      </p:sp>
      <p:sp>
        <p:nvSpPr>
          <p:cNvPr id="6" name="Text Placeholder 7"/>
          <p:cNvSpPr>
            <a:spLocks noGrp="1"/>
          </p:cNvSpPr>
          <p:nvPr>
            <p:ph type="body" sz="quarter" idx="13" hasCustomPrompt="1"/>
          </p:nvPr>
        </p:nvSpPr>
        <p:spPr>
          <a:xfrm>
            <a:off x="228600" y="6242453"/>
            <a:ext cx="5715000" cy="169277"/>
          </a:xfrm>
        </p:spPr>
        <p:txBody>
          <a:bodyPr vert="horz" lIns="0" tIns="0" rIns="0" bIns="0" rtlCol="0" anchor="b" anchorCtr="0">
            <a:spAutoFit/>
          </a:bodyPr>
          <a:lstStyle>
            <a:lvl1pPr>
              <a:defRPr lang="en-CA" sz="1100" b="0" baseline="0" dirty="0">
                <a:solidFill>
                  <a:schemeClr val="tx1"/>
                </a:solidFill>
              </a:defRPr>
            </a:lvl1pPr>
          </a:lstStyle>
          <a:p>
            <a:pPr marL="58738" lvl="0" indent="-58738">
              <a:spcBef>
                <a:spcPts val="0"/>
              </a:spcBef>
              <a:spcAft>
                <a:spcPts val="0"/>
              </a:spcAft>
            </a:pPr>
            <a:r>
              <a:rPr lang="en-US" dirty="0"/>
              <a:t>Click to add footnote</a:t>
            </a:r>
            <a:endParaRPr lang="en-CA" dirty="0"/>
          </a:p>
        </p:txBody>
      </p:sp>
      <p:sp>
        <p:nvSpPr>
          <p:cNvPr id="8"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122041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410575" cy="841248"/>
          </a:xfrm>
        </p:spPr>
        <p:txBody>
          <a:bodyPr/>
          <a:lstStyle>
            <a:lvl1pPr>
              <a:defRPr b="1"/>
            </a:lvl1pPr>
          </a:lstStyle>
          <a:p>
            <a:r>
              <a:rPr lang="en-US"/>
              <a:t>Click to edit Master title style</a:t>
            </a:r>
            <a:endParaRPr lang="en-CA" dirty="0"/>
          </a:p>
        </p:txBody>
      </p:sp>
      <p:sp>
        <p:nvSpPr>
          <p:cNvPr id="3" name="Content Placeholder 2"/>
          <p:cNvSpPr>
            <a:spLocks noGrp="1"/>
          </p:cNvSpPr>
          <p:nvPr>
            <p:ph idx="1"/>
          </p:nvPr>
        </p:nvSpPr>
        <p:spPr>
          <a:xfrm>
            <a:off x="228599" y="1443990"/>
            <a:ext cx="8674217" cy="307777"/>
          </a:xfrm>
        </p:spPr>
        <p:txBody>
          <a:bodyPr/>
          <a:lstStyle>
            <a:lvl1pPr marL="457200" indent="-457200">
              <a:spcBef>
                <a:spcPts val="600"/>
              </a:spcBef>
              <a:spcAft>
                <a:spcPts val="600"/>
              </a:spcAft>
              <a:buFont typeface="+mj-lt"/>
              <a:buAutoNum type="arabicPeriod"/>
              <a:defRPr>
                <a:latin typeface="+mn-lt"/>
              </a:defRPr>
            </a:lvl1pPr>
          </a:lstStyle>
          <a:p>
            <a:pPr lvl="0"/>
            <a:r>
              <a:rPr lang="en-US"/>
              <a:t>Edit Master text styles</a:t>
            </a:r>
          </a:p>
        </p:txBody>
      </p:sp>
      <p:sp>
        <p:nvSpPr>
          <p:cNvPr id="9" name="Text Placeholder 8"/>
          <p:cNvSpPr>
            <a:spLocks noGrp="1"/>
          </p:cNvSpPr>
          <p:nvPr>
            <p:ph type="body" sz="quarter" idx="13" hasCustomPrompt="1"/>
          </p:nvPr>
        </p:nvSpPr>
        <p:spPr>
          <a:xfrm>
            <a:off x="228600" y="3914775"/>
            <a:ext cx="8686800" cy="307777"/>
          </a:xfrm>
        </p:spPr>
        <p:txBody>
          <a:bodyPr/>
          <a:lstStyle>
            <a:lvl1pPr marL="457200" indent="-457200">
              <a:buFont typeface="+mj-lt"/>
              <a:buAutoNum type="alphaUcPeriod"/>
              <a:defRPr/>
            </a:lvl1pPr>
          </a:lstStyle>
          <a:p>
            <a:pPr lvl="0"/>
            <a:r>
              <a:rPr lang="en-US" dirty="0"/>
              <a:t>Click to add Appendices</a:t>
            </a:r>
          </a:p>
        </p:txBody>
      </p:sp>
      <p:sp>
        <p:nvSpPr>
          <p:cNvPr id="8"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344172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E633FACB-E57B-4CDC-9F3B-D7F03E444374}" type="slidenum">
              <a:rPr lang="en-CA" smtClean="0"/>
              <a:t>‹#›</a:t>
            </a:fld>
            <a:endParaRPr lang="en-CA" dirty="0"/>
          </a:p>
        </p:txBody>
      </p:sp>
      <p:sp>
        <p:nvSpPr>
          <p:cNvPr id="6" name="Text Placeholder 7"/>
          <p:cNvSpPr>
            <a:spLocks noGrp="1"/>
          </p:cNvSpPr>
          <p:nvPr>
            <p:ph type="body" sz="quarter" idx="13" hasCustomPrompt="1"/>
          </p:nvPr>
        </p:nvSpPr>
        <p:spPr>
          <a:xfrm>
            <a:off x="228600" y="6242453"/>
            <a:ext cx="5715000" cy="169277"/>
          </a:xfrm>
        </p:spPr>
        <p:txBody>
          <a:bodyPr vert="horz" lIns="0" tIns="0" rIns="0" bIns="0" rtlCol="0" anchor="b" anchorCtr="0">
            <a:spAutoFit/>
          </a:bodyPr>
          <a:lstStyle>
            <a:lvl1pPr>
              <a:defRPr lang="en-CA" sz="1100" b="0" baseline="0" dirty="0">
                <a:solidFill>
                  <a:schemeClr val="tx1"/>
                </a:solidFill>
              </a:defRPr>
            </a:lvl1pPr>
          </a:lstStyle>
          <a:p>
            <a:pPr marL="58738" lvl="0" indent="-58738">
              <a:spcBef>
                <a:spcPts val="0"/>
              </a:spcBef>
              <a:spcAft>
                <a:spcPts val="0"/>
              </a:spcAft>
            </a:pPr>
            <a:r>
              <a:rPr lang="en-US" dirty="0"/>
              <a:t>Click to add footnote</a:t>
            </a:r>
            <a:endParaRPr lang="en-CA" dirty="0"/>
          </a:p>
        </p:txBody>
      </p:sp>
      <p:sp>
        <p:nvSpPr>
          <p:cNvPr id="7" name="Text Placeholder 10"/>
          <p:cNvSpPr>
            <a:spLocks noGrp="1"/>
          </p:cNvSpPr>
          <p:nvPr>
            <p:ph type="body" sz="quarter" idx="10" hasCustomPrompt="1"/>
          </p:nvPr>
        </p:nvSpPr>
        <p:spPr>
          <a:xfrm>
            <a:off x="666750" y="1595935"/>
            <a:ext cx="2395756" cy="1077218"/>
          </a:xfrm>
        </p:spPr>
        <p:txBody>
          <a:bodyPr/>
          <a:lstStyle>
            <a:lvl1pPr>
              <a:spcBef>
                <a:spcPts val="0"/>
              </a:spcBef>
              <a:spcAft>
                <a:spcPts val="0"/>
              </a:spcAft>
              <a:defRPr sz="1400" b="0">
                <a:solidFill>
                  <a:schemeClr val="tx1"/>
                </a:solidFill>
              </a:defRPr>
            </a:lvl1pPr>
            <a:lvl2pPr marL="0" indent="0">
              <a:spcBef>
                <a:spcPts val="72"/>
              </a:spcBef>
              <a:spcAft>
                <a:spcPts val="72"/>
              </a:spcAft>
              <a:buNone/>
              <a:defRPr sz="900"/>
            </a:lvl2pPr>
            <a:lvl3pPr marL="0" indent="0">
              <a:spcBef>
                <a:spcPts val="72"/>
              </a:spcBef>
              <a:spcAft>
                <a:spcPts val="72"/>
              </a:spcAft>
              <a:buNone/>
              <a:defRPr sz="900" baseline="0"/>
            </a:lvl3pPr>
            <a:lvl4pPr marL="0" indent="0">
              <a:spcBef>
                <a:spcPts val="72"/>
              </a:spcBef>
              <a:spcAft>
                <a:spcPts val="72"/>
              </a:spcAft>
              <a:buNone/>
              <a:defRPr sz="900"/>
            </a:lvl4pPr>
            <a:lvl5pPr marL="0" indent="0">
              <a:spcBef>
                <a:spcPts val="72"/>
              </a:spcBef>
              <a:spcAft>
                <a:spcPts val="72"/>
              </a:spcAft>
              <a:buNone/>
              <a:defRPr sz="900"/>
            </a:lvl5pPr>
          </a:lstStyle>
          <a:p>
            <a:pPr lvl="0"/>
            <a:r>
              <a:rPr lang="en-US" dirty="0"/>
              <a:t>[Name]</a:t>
            </a:r>
          </a:p>
          <a:p>
            <a:pPr lvl="0"/>
            <a:r>
              <a:rPr lang="en-US" dirty="0"/>
              <a:t>[Title]</a:t>
            </a:r>
          </a:p>
          <a:p>
            <a:pPr lvl="0"/>
            <a:r>
              <a:rPr lang="en-US" dirty="0"/>
              <a:t>[Line of Business]</a:t>
            </a:r>
          </a:p>
          <a:p>
            <a:pPr lvl="0"/>
            <a:r>
              <a:rPr lang="en-US" dirty="0"/>
              <a:t>[Phone#]</a:t>
            </a:r>
          </a:p>
          <a:p>
            <a:pPr lvl="0"/>
            <a:r>
              <a:rPr lang="en-US" dirty="0"/>
              <a:t>[email]</a:t>
            </a:r>
          </a:p>
        </p:txBody>
      </p:sp>
      <p:sp>
        <p:nvSpPr>
          <p:cNvPr id="8" name="Text Placeholder 10"/>
          <p:cNvSpPr>
            <a:spLocks noGrp="1"/>
          </p:cNvSpPr>
          <p:nvPr>
            <p:ph type="body" sz="quarter" idx="11" hasCustomPrompt="1"/>
          </p:nvPr>
        </p:nvSpPr>
        <p:spPr>
          <a:xfrm>
            <a:off x="3333812" y="1595935"/>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9" name="Text Placeholder 10"/>
          <p:cNvSpPr>
            <a:spLocks noGrp="1"/>
          </p:cNvSpPr>
          <p:nvPr>
            <p:ph type="body" sz="quarter" idx="14" hasCustomPrompt="1"/>
          </p:nvPr>
        </p:nvSpPr>
        <p:spPr>
          <a:xfrm>
            <a:off x="6000874" y="1595935"/>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0" name="Text Placeholder 10"/>
          <p:cNvSpPr>
            <a:spLocks noGrp="1"/>
          </p:cNvSpPr>
          <p:nvPr>
            <p:ph type="body" sz="quarter" idx="15" hasCustomPrompt="1"/>
          </p:nvPr>
        </p:nvSpPr>
        <p:spPr>
          <a:xfrm>
            <a:off x="666750" y="2978390"/>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1" name="Text Placeholder 10"/>
          <p:cNvSpPr>
            <a:spLocks noGrp="1"/>
          </p:cNvSpPr>
          <p:nvPr>
            <p:ph type="body" sz="quarter" idx="16" hasCustomPrompt="1"/>
          </p:nvPr>
        </p:nvSpPr>
        <p:spPr>
          <a:xfrm>
            <a:off x="3333812" y="2978390"/>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2" name="Text Placeholder 10"/>
          <p:cNvSpPr>
            <a:spLocks noGrp="1"/>
          </p:cNvSpPr>
          <p:nvPr>
            <p:ph type="body" sz="quarter" idx="17" hasCustomPrompt="1"/>
          </p:nvPr>
        </p:nvSpPr>
        <p:spPr>
          <a:xfrm>
            <a:off x="6000874" y="2978390"/>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3" name="Text Placeholder 10"/>
          <p:cNvSpPr>
            <a:spLocks noGrp="1"/>
          </p:cNvSpPr>
          <p:nvPr>
            <p:ph type="body" sz="quarter" idx="18" hasCustomPrompt="1"/>
          </p:nvPr>
        </p:nvSpPr>
        <p:spPr>
          <a:xfrm>
            <a:off x="666750" y="4382790"/>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4" name="Text Placeholder 10"/>
          <p:cNvSpPr>
            <a:spLocks noGrp="1"/>
          </p:cNvSpPr>
          <p:nvPr>
            <p:ph type="body" sz="quarter" idx="19" hasCustomPrompt="1"/>
          </p:nvPr>
        </p:nvSpPr>
        <p:spPr>
          <a:xfrm>
            <a:off x="3333812" y="4382790"/>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5" name="Text Placeholder 10"/>
          <p:cNvSpPr>
            <a:spLocks noGrp="1"/>
          </p:cNvSpPr>
          <p:nvPr>
            <p:ph type="body" sz="quarter" idx="20" hasCustomPrompt="1"/>
          </p:nvPr>
        </p:nvSpPr>
        <p:spPr>
          <a:xfrm>
            <a:off x="6000874" y="4382790"/>
            <a:ext cx="2395756" cy="1077218"/>
          </a:xfrm>
        </p:spPr>
        <p:txBody>
          <a:bodyPr/>
          <a:lstStyle>
            <a:lvl1pPr>
              <a:spcBef>
                <a:spcPts val="0"/>
              </a:spcBef>
              <a:spcAft>
                <a:spcPts val="0"/>
              </a:spcAft>
              <a:defRPr sz="1400" b="0">
                <a:solidFill>
                  <a:schemeClr val="tx1"/>
                </a:solidFill>
              </a:defRPr>
            </a:lvl1pPr>
            <a:lvl2pPr marL="0" indent="0">
              <a:spcBef>
                <a:spcPts val="0"/>
              </a:spcBef>
              <a:spcAft>
                <a:spcPts val="0"/>
              </a:spcAft>
              <a:buNone/>
              <a:defRPr sz="1400" b="0"/>
            </a:lvl2pPr>
            <a:lvl3pPr marL="0" indent="0">
              <a:spcBef>
                <a:spcPts val="0"/>
              </a:spcBef>
              <a:spcAft>
                <a:spcPts val="0"/>
              </a:spcAft>
              <a:buNone/>
              <a:defRPr sz="1400" b="0" baseline="0"/>
            </a:lvl3pPr>
            <a:lvl4pPr marL="0" indent="0">
              <a:spcBef>
                <a:spcPts val="0"/>
              </a:spcBef>
              <a:spcAft>
                <a:spcPts val="0"/>
              </a:spcAft>
              <a:buNone/>
              <a:defRPr sz="1400" b="0"/>
            </a:lvl4pPr>
            <a:lvl5pPr marL="0" indent="0">
              <a:spcBef>
                <a:spcPts val="0"/>
              </a:spcBef>
              <a:spcAft>
                <a:spcPts val="0"/>
              </a:spcAft>
              <a:buNone/>
              <a:defRPr sz="1400" b="0"/>
            </a:lvl5pPr>
          </a:lstStyle>
          <a:p>
            <a:pPr lvl="0"/>
            <a:r>
              <a:rPr lang="en-US" dirty="0"/>
              <a:t>[Name]</a:t>
            </a:r>
          </a:p>
          <a:p>
            <a:pPr lvl="1"/>
            <a:r>
              <a:rPr lang="en-US" dirty="0"/>
              <a:t>[Title]</a:t>
            </a:r>
          </a:p>
          <a:p>
            <a:pPr lvl="2"/>
            <a:r>
              <a:rPr lang="en-US" dirty="0"/>
              <a:t>[Line of Business]</a:t>
            </a:r>
          </a:p>
          <a:p>
            <a:pPr lvl="3"/>
            <a:r>
              <a:rPr lang="en-US" dirty="0"/>
              <a:t>[Phone#]</a:t>
            </a:r>
          </a:p>
          <a:p>
            <a:pPr lvl="4"/>
            <a:r>
              <a:rPr lang="en-US" dirty="0"/>
              <a:t>[email]</a:t>
            </a:r>
          </a:p>
        </p:txBody>
      </p:sp>
      <p:sp>
        <p:nvSpPr>
          <p:cNvPr id="17"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340449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E633FACB-E57B-4CDC-9F3B-D7F03E444374}" type="slidenum">
              <a:rPr lang="en-CA" smtClean="0"/>
              <a:t>‹#›</a:t>
            </a:fld>
            <a:endParaRPr lang="en-CA" dirty="0"/>
          </a:p>
        </p:txBody>
      </p:sp>
      <p:sp>
        <p:nvSpPr>
          <p:cNvPr id="6" name="Text Placeholder 7"/>
          <p:cNvSpPr>
            <a:spLocks noGrp="1"/>
          </p:cNvSpPr>
          <p:nvPr>
            <p:ph type="body" sz="quarter" idx="13" hasCustomPrompt="1"/>
          </p:nvPr>
        </p:nvSpPr>
        <p:spPr>
          <a:xfrm>
            <a:off x="228600" y="6252289"/>
            <a:ext cx="5715000" cy="123111"/>
          </a:xfrm>
        </p:spPr>
        <p:txBody>
          <a:bodyPr vert="horz" lIns="0" tIns="0" rIns="0" bIns="0" rtlCol="0" anchor="b" anchorCtr="0">
            <a:spAutoFit/>
          </a:bodyPr>
          <a:lstStyle>
            <a:lvl1pPr>
              <a:defRPr lang="en-CA" sz="800" b="0" baseline="0" dirty="0">
                <a:solidFill>
                  <a:schemeClr val="tx1"/>
                </a:solidFill>
              </a:defRPr>
            </a:lvl1pPr>
          </a:lstStyle>
          <a:p>
            <a:pPr marL="111125" lvl="0" indent="-111125">
              <a:spcBef>
                <a:spcPts val="0"/>
              </a:spcBef>
              <a:spcAft>
                <a:spcPts val="0"/>
              </a:spcAft>
            </a:pPr>
            <a:r>
              <a:rPr lang="en-US" dirty="0"/>
              <a:t>Click to add footnote</a:t>
            </a:r>
            <a:endParaRPr lang="en-CA" dirty="0"/>
          </a:p>
        </p:txBody>
      </p:sp>
      <p:sp>
        <p:nvSpPr>
          <p:cNvPr id="8" name="Footer Placeholder 3"/>
          <p:cNvSpPr>
            <a:spLocks noGrp="1"/>
          </p:cNvSpPr>
          <p:nvPr>
            <p:ph type="ftr" sz="quarter" idx="3"/>
          </p:nvPr>
        </p:nvSpPr>
        <p:spPr>
          <a:xfrm>
            <a:off x="228600" y="6510528"/>
            <a:ext cx="6080760" cy="153888"/>
          </a:xfrm>
          <a:prstGeom prst="rect">
            <a:avLst/>
          </a:prstGeom>
          <a:noFill/>
        </p:spPr>
        <p:txBody>
          <a:bodyPr wrap="square" lIns="0" tIns="0" rIns="0" bIns="0" rtlCol="0" anchor="b" anchorCtr="0">
            <a:spAutoFit/>
          </a:bodyPr>
          <a:lstStyle>
            <a:lvl1pPr>
              <a:defRPr lang="en-US" sz="10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spTree>
    <p:extLst>
      <p:ext uri="{BB962C8B-B14F-4D97-AF65-F5344CB8AC3E}">
        <p14:creationId xmlns:p14="http://schemas.microsoft.com/office/powerpoint/2010/main" val="286853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228600"/>
            <a:ext cx="8410575" cy="841248"/>
          </a:xfrm>
          <a:prstGeom prst="rect">
            <a:avLst/>
          </a:prstGeom>
        </p:spPr>
        <p:txBody>
          <a:bodyPr vert="horz" lIns="0" tIns="0" rIns="0" bIns="109728" rtlCol="0" anchor="b"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228600" y="1444752"/>
            <a:ext cx="8686800" cy="176202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8229600" y="228600"/>
            <a:ext cx="685800" cy="841248"/>
          </a:xfrm>
          <a:prstGeom prst="rect">
            <a:avLst/>
          </a:prstGeom>
        </p:spPr>
        <p:txBody>
          <a:bodyPr vert="horz" lIns="0" tIns="0" rIns="0" bIns="0" rtlCol="0" anchor="t" anchorCtr="0"/>
          <a:lstStyle>
            <a:lvl1pPr algn="r">
              <a:defRPr sz="1100">
                <a:solidFill>
                  <a:schemeClr val="tx2"/>
                </a:solidFill>
              </a:defRPr>
            </a:lvl1pPr>
          </a:lstStyle>
          <a:p>
            <a:fld id="{E633FACB-E57B-4CDC-9F3B-D7F03E444374}" type="slidenum">
              <a:rPr lang="en-CA" smtClean="0"/>
              <a:pPr/>
              <a:t>‹#›</a:t>
            </a:fld>
            <a:endParaRPr lang="en-CA" dirty="0"/>
          </a:p>
        </p:txBody>
      </p:sp>
      <p:sp>
        <p:nvSpPr>
          <p:cNvPr id="4" name="Footer Placeholder 3"/>
          <p:cNvSpPr>
            <a:spLocks noGrp="1"/>
          </p:cNvSpPr>
          <p:nvPr>
            <p:ph type="ftr" sz="quarter" idx="3"/>
          </p:nvPr>
        </p:nvSpPr>
        <p:spPr>
          <a:xfrm>
            <a:off x="228600" y="6538407"/>
            <a:ext cx="5715000" cy="169277"/>
          </a:xfrm>
          <a:prstGeom prst="rect">
            <a:avLst/>
          </a:prstGeom>
          <a:noFill/>
        </p:spPr>
        <p:txBody>
          <a:bodyPr wrap="square" lIns="0" tIns="0" rIns="0" bIns="0" rtlCol="0" anchor="b" anchorCtr="0">
            <a:spAutoFit/>
          </a:bodyPr>
          <a:lstStyle>
            <a:lvl1pPr>
              <a:defRPr lang="en-US" sz="1100" b="1">
                <a:solidFill>
                  <a:schemeClr val="tx2"/>
                </a:solidFill>
              </a:defRPr>
            </a:lvl1pPr>
          </a:lstStyle>
          <a:p>
            <a:pPr>
              <a:spcBef>
                <a:spcPts val="600"/>
              </a:spcBef>
              <a:spcAft>
                <a:spcPts val="600"/>
              </a:spcAft>
              <a:buFont typeface="Arial" panose="020B0604020202020204" pitchFamily="34" charset="0"/>
              <a:buNone/>
            </a:pPr>
            <a:r>
              <a:rPr lang="en-CA" dirty="0"/>
              <a:t>CONFIDENTIAL | Board Document. Do not circulate</a:t>
            </a:r>
            <a:endParaRPr lang="en-US" dirty="0"/>
          </a:p>
        </p:txBody>
      </p:sp>
      <p:pic>
        <p:nvPicPr>
          <p:cNvPr id="8" name="Picture 2" descr="L:\Logos\CIBC Logos\CIBC First Caribbean\CIBC First Caribbean\No_Keyline\WMF Format\CIBC_FC_2C_RGB.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21661" y="6111868"/>
            <a:ext cx="2035534" cy="73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1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spcBef>
          <a:spcPct val="0"/>
        </a:spcBef>
        <a:buNone/>
        <a:defRPr sz="3200" b="1" kern="1200">
          <a:solidFill>
            <a:schemeClr val="accent6"/>
          </a:solidFill>
          <a:latin typeface="+mj-lt"/>
          <a:ea typeface="+mj-ea"/>
          <a:cs typeface="+mj-cs"/>
        </a:defRPr>
      </a:lvl1pPr>
    </p:titleStyle>
    <p:bodyStyle>
      <a:lvl1pPr marL="0" indent="0" algn="l" defTabSz="914400" rtl="0" eaLnBrk="1" latinLnBrk="0" hangingPunct="1">
        <a:spcBef>
          <a:spcPts val="600"/>
        </a:spcBef>
        <a:spcAft>
          <a:spcPts val="600"/>
        </a:spcAft>
        <a:buFont typeface="Arial" panose="020B0604020202020204" pitchFamily="34" charset="0"/>
        <a:buNone/>
        <a:defRPr sz="2000" b="1" kern="1200">
          <a:solidFill>
            <a:schemeClr val="accent6"/>
          </a:solidFill>
          <a:latin typeface="+mn-lt"/>
          <a:ea typeface="+mn-ea"/>
          <a:cs typeface="+mn-cs"/>
        </a:defRPr>
      </a:lvl1pPr>
      <a:lvl2pPr marL="228600" indent="-228600" algn="l" defTabSz="914400" rtl="0" eaLnBrk="1" latinLnBrk="0" hangingPunct="1">
        <a:spcBef>
          <a:spcPts val="300"/>
        </a:spcBef>
        <a:spcAft>
          <a:spcPts val="300"/>
        </a:spcAft>
        <a:buClr>
          <a:schemeClr val="accent6"/>
        </a:buClr>
        <a:buFont typeface="Trebuchet MS" panose="020B0603020202020204" pitchFamily="34" charset="0"/>
        <a:buChar char="•"/>
        <a:defRPr sz="1800" kern="1200">
          <a:solidFill>
            <a:schemeClr val="tx1"/>
          </a:solidFill>
          <a:latin typeface="+mn-lt"/>
          <a:ea typeface="+mn-ea"/>
          <a:cs typeface="+mn-cs"/>
        </a:defRPr>
      </a:lvl2pPr>
      <a:lvl3pPr marL="457200" indent="-223838" algn="l" defTabSz="914400" rtl="0" eaLnBrk="1" latinLnBrk="0" hangingPunct="1">
        <a:spcBef>
          <a:spcPts val="300"/>
        </a:spcBef>
        <a:spcAft>
          <a:spcPts val="300"/>
        </a:spcAft>
        <a:buClr>
          <a:schemeClr val="accent6"/>
        </a:buClr>
        <a:buFont typeface="Trebuchet MS" panose="020B0603020202020204" pitchFamily="34" charset="0"/>
        <a:buChar char="−"/>
        <a:defRPr sz="1800" kern="1200">
          <a:solidFill>
            <a:schemeClr val="tx1"/>
          </a:solidFill>
          <a:latin typeface="+mn-lt"/>
          <a:ea typeface="+mn-ea"/>
          <a:cs typeface="+mn-cs"/>
        </a:defRPr>
      </a:lvl3pPr>
      <a:lvl4pPr marL="685800" indent="-231775" algn="l" defTabSz="914400" rtl="0" eaLnBrk="1" latinLnBrk="0" hangingPunct="1">
        <a:spcBef>
          <a:spcPts val="300"/>
        </a:spcBef>
        <a:spcAft>
          <a:spcPts val="300"/>
        </a:spcAft>
        <a:buClr>
          <a:schemeClr val="accent6"/>
        </a:buClr>
        <a:buFont typeface="Trebuchet MS" panose="020B0603020202020204" pitchFamily="34" charset="0"/>
        <a:buChar char="▪"/>
        <a:defRPr sz="1800" kern="1200">
          <a:solidFill>
            <a:schemeClr val="tx1"/>
          </a:solidFill>
          <a:latin typeface="+mn-lt"/>
          <a:ea typeface="+mn-ea"/>
          <a:cs typeface="+mn-cs"/>
        </a:defRPr>
      </a:lvl4pPr>
      <a:lvl5pPr marL="915988" indent="-230188" algn="l" defTabSz="914400" rtl="0" eaLnBrk="1" latinLnBrk="0" hangingPunct="1">
        <a:spcBef>
          <a:spcPts val="300"/>
        </a:spcBef>
        <a:spcAft>
          <a:spcPts val="300"/>
        </a:spcAft>
        <a:buClr>
          <a:schemeClr val="accent6"/>
        </a:buClr>
        <a:buFont typeface="Trebuchet MS" panose="020B0603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8EA9C8-4909-4E93-B1DB-E3BC0D25FEA3}"/>
              </a:ext>
            </a:extLst>
          </p:cNvPr>
          <p:cNvPicPr>
            <a:picLocks noChangeAspect="1"/>
          </p:cNvPicPr>
          <p:nvPr/>
        </p:nvPicPr>
        <p:blipFill rotWithShape="1">
          <a:blip r:embed="rId2"/>
          <a:srcRect t="24" b="15706"/>
          <a:stretch/>
        </p:blipFill>
        <p:spPr>
          <a:xfrm>
            <a:off x="15" y="857250"/>
            <a:ext cx="9143985" cy="5143493"/>
          </a:xfrm>
          <a:prstGeom prst="rect">
            <a:avLst/>
          </a:prstGeom>
        </p:spPr>
      </p:pic>
      <p:sp>
        <p:nvSpPr>
          <p:cNvPr id="5" name="TextBox 4">
            <a:extLst>
              <a:ext uri="{FF2B5EF4-FFF2-40B4-BE49-F238E27FC236}">
                <a16:creationId xmlns="" xmlns:a16="http://schemas.microsoft.com/office/drawing/2014/main" id="{03251653-A41C-4B1C-9735-E3992B7A8FD4}"/>
              </a:ext>
            </a:extLst>
          </p:cNvPr>
          <p:cNvSpPr txBox="1"/>
          <p:nvPr/>
        </p:nvSpPr>
        <p:spPr>
          <a:xfrm>
            <a:off x="1321904" y="1508539"/>
            <a:ext cx="4452731" cy="300082"/>
          </a:xfrm>
          <a:prstGeom prst="rect">
            <a:avLst/>
          </a:prstGeom>
          <a:noFill/>
        </p:spPr>
        <p:txBody>
          <a:bodyPr wrap="square" rtlCol="0">
            <a:spAutoFit/>
          </a:bodyPr>
          <a:lstStyle/>
          <a:p>
            <a:pPr algn="ctr"/>
            <a:r>
              <a:rPr lang="en-TT" sz="1350" b="1" dirty="0"/>
              <a:t>Tuesday 23</a:t>
            </a:r>
            <a:r>
              <a:rPr lang="en-TT" sz="1350" b="1" baseline="30000" dirty="0"/>
              <a:t>rd</a:t>
            </a:r>
            <a:r>
              <a:rPr lang="en-TT" sz="1350" b="1" dirty="0"/>
              <a:t> July, 2019</a:t>
            </a:r>
          </a:p>
        </p:txBody>
      </p:sp>
      <p:sp>
        <p:nvSpPr>
          <p:cNvPr id="18" name="TextBox 17">
            <a:extLst>
              <a:ext uri="{FF2B5EF4-FFF2-40B4-BE49-F238E27FC236}">
                <a16:creationId xmlns="" xmlns:a16="http://schemas.microsoft.com/office/drawing/2014/main" id="{4E9E8146-1047-465D-B646-A7EA431E25B2}"/>
              </a:ext>
            </a:extLst>
          </p:cNvPr>
          <p:cNvSpPr txBox="1"/>
          <p:nvPr/>
        </p:nvSpPr>
        <p:spPr>
          <a:xfrm>
            <a:off x="1496156" y="905379"/>
            <a:ext cx="4098529" cy="784830"/>
          </a:xfrm>
          <a:prstGeom prst="rect">
            <a:avLst/>
          </a:prstGeom>
          <a:noFill/>
        </p:spPr>
        <p:txBody>
          <a:bodyPr wrap="square" rtlCol="0">
            <a:spAutoFit/>
          </a:bodyPr>
          <a:lstStyle/>
          <a:p>
            <a:pPr algn="ctr"/>
            <a:r>
              <a:rPr lang="en-TT" sz="4500" b="1" dirty="0"/>
              <a:t>#CANTO2019</a:t>
            </a:r>
          </a:p>
        </p:txBody>
      </p:sp>
      <p:sp>
        <p:nvSpPr>
          <p:cNvPr id="19" name="TextBox 18">
            <a:extLst>
              <a:ext uri="{FF2B5EF4-FFF2-40B4-BE49-F238E27FC236}">
                <a16:creationId xmlns="" xmlns:a16="http://schemas.microsoft.com/office/drawing/2014/main" id="{C9A98DD4-F7EA-4222-A4AC-3D2A6EF6ED2B}"/>
              </a:ext>
            </a:extLst>
          </p:cNvPr>
          <p:cNvSpPr txBox="1"/>
          <p:nvPr/>
        </p:nvSpPr>
        <p:spPr>
          <a:xfrm>
            <a:off x="302909" y="1784314"/>
            <a:ext cx="6485021" cy="646331"/>
          </a:xfrm>
          <a:prstGeom prst="rect">
            <a:avLst/>
          </a:prstGeom>
          <a:noFill/>
        </p:spPr>
        <p:txBody>
          <a:bodyPr wrap="square" rtlCol="0">
            <a:spAutoFit/>
          </a:bodyPr>
          <a:lstStyle/>
          <a:p>
            <a:pPr algn="ctr"/>
            <a:r>
              <a:rPr lang="en-US" dirty="0"/>
              <a:t>H</a:t>
            </a:r>
            <a:r>
              <a:rPr lang="en-TT" dirty="0"/>
              <a:t>ow Technology is Transforming Business – A Look at Transformation in the Energy, Health, Finance and Airline </a:t>
            </a:r>
          </a:p>
        </p:txBody>
      </p:sp>
      <p:pic>
        <p:nvPicPr>
          <p:cNvPr id="8" name="Picture 7">
            <a:extLst>
              <a:ext uri="{FF2B5EF4-FFF2-40B4-BE49-F238E27FC236}">
                <a16:creationId xmlns="" xmlns:a16="http://schemas.microsoft.com/office/drawing/2014/main" id="{3D0E4C61-2131-4D1E-81E1-8C15061A393C}"/>
              </a:ext>
            </a:extLst>
          </p:cNvPr>
          <p:cNvPicPr>
            <a:picLocks noChangeAspect="1"/>
          </p:cNvPicPr>
          <p:nvPr/>
        </p:nvPicPr>
        <p:blipFill rotWithShape="1">
          <a:blip r:embed="rId3"/>
          <a:srcRect l="5681" t="7165" r="13131" b="12662"/>
          <a:stretch/>
        </p:blipFill>
        <p:spPr>
          <a:xfrm flipH="1">
            <a:off x="3571880" y="2557575"/>
            <a:ext cx="1600200" cy="2134713"/>
          </a:xfrm>
          <a:prstGeom prst="rect">
            <a:avLst/>
          </a:prstGeom>
        </p:spPr>
      </p:pic>
      <p:sp>
        <p:nvSpPr>
          <p:cNvPr id="12" name="TextBox 11">
            <a:extLst>
              <a:ext uri="{FF2B5EF4-FFF2-40B4-BE49-F238E27FC236}">
                <a16:creationId xmlns="" xmlns:a16="http://schemas.microsoft.com/office/drawing/2014/main" id="{74A6D513-DADE-4D28-A5B1-1E40C952DEDE}"/>
              </a:ext>
            </a:extLst>
          </p:cNvPr>
          <p:cNvSpPr txBox="1"/>
          <p:nvPr/>
        </p:nvSpPr>
        <p:spPr>
          <a:xfrm>
            <a:off x="3461314" y="4931017"/>
            <a:ext cx="1821332" cy="830997"/>
          </a:xfrm>
          <a:prstGeom prst="rect">
            <a:avLst/>
          </a:prstGeom>
          <a:noFill/>
        </p:spPr>
        <p:txBody>
          <a:bodyPr wrap="none" rtlCol="0">
            <a:spAutoFit/>
          </a:bodyPr>
          <a:lstStyle/>
          <a:p>
            <a:pPr algn="ctr"/>
            <a:r>
              <a:rPr lang="en-US" sz="1200" b="1" dirty="0"/>
              <a:t>Gillian Charles – Gallop</a:t>
            </a:r>
          </a:p>
          <a:p>
            <a:pPr algn="ctr"/>
            <a:r>
              <a:rPr lang="en-US" sz="1200" b="1" dirty="0"/>
              <a:t>Executive Director </a:t>
            </a:r>
          </a:p>
          <a:p>
            <a:pPr algn="ctr"/>
            <a:r>
              <a:rPr lang="en-US" sz="1200" b="1" dirty="0"/>
              <a:t>CIBC First Caribbean </a:t>
            </a:r>
          </a:p>
          <a:p>
            <a:pPr algn="ctr"/>
            <a:r>
              <a:rPr lang="en-US" sz="1200" b="1" dirty="0"/>
              <a:t>Barbados </a:t>
            </a:r>
            <a:endParaRPr lang="en-TT" sz="1200" b="1" dirty="0"/>
          </a:p>
        </p:txBody>
      </p:sp>
    </p:spTree>
    <p:extLst>
      <p:ext uri="{BB962C8B-B14F-4D97-AF65-F5344CB8AC3E}">
        <p14:creationId xmlns:p14="http://schemas.microsoft.com/office/powerpoint/2010/main" val="2320095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10928"/>
            <a:ext cx="8382000" cy="4308872"/>
          </a:xfrm>
        </p:spPr>
        <p:txBody>
          <a:bodyPr/>
          <a:lstStyle/>
          <a:p>
            <a:r>
              <a:rPr lang="en-US" sz="3200" dirty="0">
                <a:solidFill>
                  <a:srgbClr val="C00000"/>
                </a:solidFill>
                <a:latin typeface="Calibri"/>
              </a:rPr>
              <a:t>How is Technology Transforming Business:</a:t>
            </a:r>
            <a:br>
              <a:rPr lang="en-US" sz="3200" dirty="0">
                <a:solidFill>
                  <a:srgbClr val="C00000"/>
                </a:solidFill>
                <a:latin typeface="Calibri"/>
              </a:rPr>
            </a:br>
            <a:r>
              <a:rPr lang="en-US" sz="3200" dirty="0">
                <a:solidFill>
                  <a:srgbClr val="C00000"/>
                </a:solidFill>
                <a:latin typeface="Calibri"/>
              </a:rPr>
              <a:t>A look at the  Finance Industry</a:t>
            </a:r>
            <a:br>
              <a:rPr lang="en-US" sz="3200" dirty="0">
                <a:solidFill>
                  <a:srgbClr val="C00000"/>
                </a:solidFill>
                <a:latin typeface="Calibri"/>
              </a:rPr>
            </a:br>
            <a:r>
              <a:rPr lang="en-US" sz="3200" dirty="0">
                <a:solidFill>
                  <a:srgbClr val="C00000"/>
                </a:solidFill>
                <a:latin typeface="Calibri"/>
              </a:rPr>
              <a:t/>
            </a:r>
            <a:br>
              <a:rPr lang="en-US" sz="3200" dirty="0">
                <a:solidFill>
                  <a:srgbClr val="C00000"/>
                </a:solidFill>
                <a:latin typeface="Calibri"/>
              </a:rPr>
            </a:br>
            <a:r>
              <a:rPr lang="en-US" sz="2000" dirty="0">
                <a:solidFill>
                  <a:srgbClr val="C00000"/>
                </a:solidFill>
                <a:latin typeface="Calibri"/>
              </a:rPr>
              <a:t>Presented by:</a:t>
            </a:r>
            <a:br>
              <a:rPr lang="en-US" sz="2000" dirty="0">
                <a:solidFill>
                  <a:srgbClr val="C00000"/>
                </a:solidFill>
                <a:latin typeface="Calibri"/>
              </a:rPr>
            </a:br>
            <a:r>
              <a:rPr lang="en-US" sz="2000" dirty="0">
                <a:solidFill>
                  <a:srgbClr val="C00000"/>
                </a:solidFill>
                <a:latin typeface="Calibri"/>
              </a:rPr>
              <a:t/>
            </a:r>
            <a:br>
              <a:rPr lang="en-US" sz="2000" dirty="0">
                <a:solidFill>
                  <a:srgbClr val="C00000"/>
                </a:solidFill>
                <a:latin typeface="Calibri"/>
              </a:rPr>
            </a:br>
            <a:r>
              <a:rPr lang="en-US" sz="2000" dirty="0">
                <a:solidFill>
                  <a:srgbClr val="C00000"/>
                </a:solidFill>
                <a:latin typeface="Calibri"/>
              </a:rPr>
              <a:t>Gillian Charles-Gollop</a:t>
            </a:r>
            <a:br>
              <a:rPr lang="en-US" sz="2000" dirty="0">
                <a:solidFill>
                  <a:srgbClr val="C00000"/>
                </a:solidFill>
                <a:latin typeface="Calibri"/>
              </a:rPr>
            </a:br>
            <a:r>
              <a:rPr lang="en-US" sz="2000" dirty="0">
                <a:solidFill>
                  <a:srgbClr val="C00000"/>
                </a:solidFill>
                <a:latin typeface="Calibri"/>
              </a:rPr>
              <a:t>Executive Director, Corporate Investment Banking &amp; Advisory</a:t>
            </a:r>
            <a:br>
              <a:rPr lang="en-US" sz="2000" dirty="0">
                <a:solidFill>
                  <a:srgbClr val="C00000"/>
                </a:solidFill>
                <a:latin typeface="Calibri"/>
              </a:rPr>
            </a:br>
            <a:r>
              <a:rPr lang="en-US" sz="2000" dirty="0">
                <a:solidFill>
                  <a:srgbClr val="C00000"/>
                </a:solidFill>
                <a:latin typeface="Calibri"/>
              </a:rPr>
              <a:t>July 24, 2019</a:t>
            </a:r>
            <a:r>
              <a:rPr lang="en-US" sz="3600" dirty="0">
                <a:solidFill>
                  <a:srgbClr val="C00000"/>
                </a:solidFill>
                <a:latin typeface="Calibri"/>
              </a:rPr>
              <a:t/>
            </a:r>
            <a:br>
              <a:rPr lang="en-US" sz="3600" dirty="0">
                <a:solidFill>
                  <a:srgbClr val="C00000"/>
                </a:solidFill>
                <a:latin typeface="Calibri"/>
              </a:rPr>
            </a:br>
            <a:r>
              <a:rPr lang="en-US" sz="3200" dirty="0">
                <a:solidFill>
                  <a:srgbClr val="C00000"/>
                </a:solidFill>
                <a:latin typeface="Calibri"/>
              </a:rPr>
              <a:t/>
            </a:r>
            <a:br>
              <a:rPr lang="en-US" sz="3200" dirty="0">
                <a:solidFill>
                  <a:srgbClr val="C00000"/>
                </a:solidFill>
                <a:latin typeface="Calibri"/>
              </a:rPr>
            </a:br>
            <a:r>
              <a:rPr lang="fr-CA" sz="2000" dirty="0">
                <a:solidFill>
                  <a:prstClr val="black"/>
                </a:solidFill>
                <a:latin typeface="Calibri"/>
              </a:rPr>
              <a:t/>
            </a:r>
            <a:br>
              <a:rPr lang="fr-CA" sz="2000" dirty="0">
                <a:solidFill>
                  <a:prstClr val="black"/>
                </a:solidFill>
                <a:latin typeface="Calibri"/>
              </a:rPr>
            </a:br>
            <a:endParaRPr lang="en-CA" sz="3200" dirty="0"/>
          </a:p>
        </p:txBody>
      </p:sp>
    </p:spTree>
    <p:extLst>
      <p:ext uri="{BB962C8B-B14F-4D97-AF65-F5344CB8AC3E}">
        <p14:creationId xmlns:p14="http://schemas.microsoft.com/office/powerpoint/2010/main" val="485195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33FACB-E57B-4CDC-9F3B-D7F03E444374}" type="slidenum">
              <a:rPr lang="en-CA" smtClean="0"/>
              <a:t>2</a:t>
            </a:fld>
            <a:endParaRPr lang="en-CA" dirty="0"/>
          </a:p>
        </p:txBody>
      </p:sp>
      <p:grpSp>
        <p:nvGrpSpPr>
          <p:cNvPr id="7" name="Group 6"/>
          <p:cNvGrpSpPr/>
          <p:nvPr/>
        </p:nvGrpSpPr>
        <p:grpSpPr>
          <a:xfrm>
            <a:off x="415045" y="3335302"/>
            <a:ext cx="817175" cy="504332"/>
            <a:chOff x="-985838" y="2259013"/>
            <a:chExt cx="394588" cy="389376"/>
          </a:xfrm>
          <a:solidFill>
            <a:srgbClr val="C00000"/>
          </a:solidFill>
        </p:grpSpPr>
        <p:sp>
          <p:nvSpPr>
            <p:cNvPr id="8" name="Freeform 82"/>
            <p:cNvSpPr>
              <a:spLocks/>
            </p:cNvSpPr>
            <p:nvPr/>
          </p:nvSpPr>
          <p:spPr bwMode="auto">
            <a:xfrm>
              <a:off x="-981076" y="2259013"/>
              <a:ext cx="389826" cy="389376"/>
            </a:xfrm>
            <a:custGeom>
              <a:avLst/>
              <a:gdLst>
                <a:gd name="T0" fmla="*/ 2763 w 2912"/>
                <a:gd name="T1" fmla="*/ 0 h 3309"/>
                <a:gd name="T2" fmla="*/ 2820 w 2912"/>
                <a:gd name="T3" fmla="*/ 12 h 3309"/>
                <a:gd name="T4" fmla="*/ 2868 w 2912"/>
                <a:gd name="T5" fmla="*/ 44 h 3309"/>
                <a:gd name="T6" fmla="*/ 2900 w 2912"/>
                <a:gd name="T7" fmla="*/ 92 h 3309"/>
                <a:gd name="T8" fmla="*/ 2912 w 2912"/>
                <a:gd name="T9" fmla="*/ 151 h 3309"/>
                <a:gd name="T10" fmla="*/ 2902 w 2912"/>
                <a:gd name="T11" fmla="*/ 203 h 3309"/>
                <a:gd name="T12" fmla="*/ 2876 w 2912"/>
                <a:gd name="T13" fmla="*/ 248 h 3309"/>
                <a:gd name="T14" fmla="*/ 2837 w 2912"/>
                <a:gd name="T15" fmla="*/ 280 h 3309"/>
                <a:gd name="T16" fmla="*/ 2835 w 2912"/>
                <a:gd name="T17" fmla="*/ 2050 h 3309"/>
                <a:gd name="T18" fmla="*/ 2815 w 2912"/>
                <a:gd name="T19" fmla="*/ 2083 h 3309"/>
                <a:gd name="T20" fmla="*/ 2782 w 2912"/>
                <a:gd name="T21" fmla="*/ 2103 h 3309"/>
                <a:gd name="T22" fmla="*/ 2153 w 2912"/>
                <a:gd name="T23" fmla="*/ 2105 h 3309"/>
                <a:gd name="T24" fmla="*/ 2426 w 2912"/>
                <a:gd name="T25" fmla="*/ 3146 h 3309"/>
                <a:gd name="T26" fmla="*/ 2421 w 2912"/>
                <a:gd name="T27" fmla="*/ 3198 h 3309"/>
                <a:gd name="T28" fmla="*/ 2400 w 2912"/>
                <a:gd name="T29" fmla="*/ 3245 h 3309"/>
                <a:gd name="T30" fmla="*/ 2364 w 2912"/>
                <a:gd name="T31" fmla="*/ 3282 h 3309"/>
                <a:gd name="T32" fmla="*/ 2315 w 2912"/>
                <a:gd name="T33" fmla="*/ 3304 h 3309"/>
                <a:gd name="T34" fmla="*/ 2277 w 2912"/>
                <a:gd name="T35" fmla="*/ 3309 h 3309"/>
                <a:gd name="T36" fmla="*/ 2223 w 2912"/>
                <a:gd name="T37" fmla="*/ 3298 h 3309"/>
                <a:gd name="T38" fmla="*/ 2176 w 2912"/>
                <a:gd name="T39" fmla="*/ 3269 h 3309"/>
                <a:gd name="T40" fmla="*/ 2143 w 2912"/>
                <a:gd name="T41" fmla="*/ 3224 h 3309"/>
                <a:gd name="T42" fmla="*/ 1864 w 2912"/>
                <a:gd name="T43" fmla="*/ 2181 h 3309"/>
                <a:gd name="T44" fmla="*/ 779 w 2912"/>
                <a:gd name="T45" fmla="*/ 3197 h 3309"/>
                <a:gd name="T46" fmla="*/ 756 w 2912"/>
                <a:gd name="T47" fmla="*/ 3245 h 3309"/>
                <a:gd name="T48" fmla="*/ 720 w 2912"/>
                <a:gd name="T49" fmla="*/ 3282 h 3309"/>
                <a:gd name="T50" fmla="*/ 673 w 2912"/>
                <a:gd name="T51" fmla="*/ 3303 h 3309"/>
                <a:gd name="T52" fmla="*/ 623 w 2912"/>
                <a:gd name="T53" fmla="*/ 3309 h 3309"/>
                <a:gd name="T54" fmla="*/ 570 w 2912"/>
                <a:gd name="T55" fmla="*/ 3295 h 3309"/>
                <a:gd name="T56" fmla="*/ 528 w 2912"/>
                <a:gd name="T57" fmla="*/ 3265 h 3309"/>
                <a:gd name="T58" fmla="*/ 499 w 2912"/>
                <a:gd name="T59" fmla="*/ 3222 h 3309"/>
                <a:gd name="T60" fmla="*/ 486 w 2912"/>
                <a:gd name="T61" fmla="*/ 3173 h 3309"/>
                <a:gd name="T62" fmla="*/ 491 w 2912"/>
                <a:gd name="T63" fmla="*/ 3119 h 3309"/>
                <a:gd name="T64" fmla="*/ 627 w 2912"/>
                <a:gd name="T65" fmla="*/ 2105 h 3309"/>
                <a:gd name="T66" fmla="*/ 715 w 2912"/>
                <a:gd name="T67" fmla="*/ 2009 h 3309"/>
                <a:gd name="T68" fmla="*/ 2688 w 2912"/>
                <a:gd name="T69" fmla="*/ 1956 h 3309"/>
                <a:gd name="T70" fmla="*/ 223 w 2912"/>
                <a:gd name="T71" fmla="*/ 301 h 3309"/>
                <a:gd name="T72" fmla="*/ 181 w 2912"/>
                <a:gd name="T73" fmla="*/ 1915 h 3309"/>
                <a:gd name="T74" fmla="*/ 107 w 2912"/>
                <a:gd name="T75" fmla="*/ 1984 h 3309"/>
                <a:gd name="T76" fmla="*/ 75 w 2912"/>
                <a:gd name="T77" fmla="*/ 280 h 3309"/>
                <a:gd name="T78" fmla="*/ 35 w 2912"/>
                <a:gd name="T79" fmla="*/ 248 h 3309"/>
                <a:gd name="T80" fmla="*/ 9 w 2912"/>
                <a:gd name="T81" fmla="*/ 203 h 3309"/>
                <a:gd name="T82" fmla="*/ 0 w 2912"/>
                <a:gd name="T83" fmla="*/ 151 h 3309"/>
                <a:gd name="T84" fmla="*/ 12 w 2912"/>
                <a:gd name="T85" fmla="*/ 92 h 3309"/>
                <a:gd name="T86" fmla="*/ 44 w 2912"/>
                <a:gd name="T87" fmla="*/ 44 h 3309"/>
                <a:gd name="T88" fmla="*/ 91 w 2912"/>
                <a:gd name="T89" fmla="*/ 12 h 3309"/>
                <a:gd name="T90" fmla="*/ 149 w 2912"/>
                <a:gd name="T91"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2" h="3309">
                  <a:moveTo>
                    <a:pt x="149" y="0"/>
                  </a:moveTo>
                  <a:lnTo>
                    <a:pt x="2763" y="0"/>
                  </a:lnTo>
                  <a:lnTo>
                    <a:pt x="2793" y="3"/>
                  </a:lnTo>
                  <a:lnTo>
                    <a:pt x="2820" y="12"/>
                  </a:lnTo>
                  <a:lnTo>
                    <a:pt x="2846" y="26"/>
                  </a:lnTo>
                  <a:lnTo>
                    <a:pt x="2868" y="44"/>
                  </a:lnTo>
                  <a:lnTo>
                    <a:pt x="2887" y="67"/>
                  </a:lnTo>
                  <a:lnTo>
                    <a:pt x="2900" y="92"/>
                  </a:lnTo>
                  <a:lnTo>
                    <a:pt x="2909" y="121"/>
                  </a:lnTo>
                  <a:lnTo>
                    <a:pt x="2912" y="151"/>
                  </a:lnTo>
                  <a:lnTo>
                    <a:pt x="2909" y="178"/>
                  </a:lnTo>
                  <a:lnTo>
                    <a:pt x="2902" y="203"/>
                  </a:lnTo>
                  <a:lnTo>
                    <a:pt x="2892" y="227"/>
                  </a:lnTo>
                  <a:lnTo>
                    <a:pt x="2876" y="248"/>
                  </a:lnTo>
                  <a:lnTo>
                    <a:pt x="2859" y="266"/>
                  </a:lnTo>
                  <a:lnTo>
                    <a:pt x="2837" y="280"/>
                  </a:lnTo>
                  <a:lnTo>
                    <a:pt x="2837" y="2030"/>
                  </a:lnTo>
                  <a:lnTo>
                    <a:pt x="2835" y="2050"/>
                  </a:lnTo>
                  <a:lnTo>
                    <a:pt x="2827" y="2069"/>
                  </a:lnTo>
                  <a:lnTo>
                    <a:pt x="2815" y="2083"/>
                  </a:lnTo>
                  <a:lnTo>
                    <a:pt x="2800" y="2096"/>
                  </a:lnTo>
                  <a:lnTo>
                    <a:pt x="2782" y="2103"/>
                  </a:lnTo>
                  <a:lnTo>
                    <a:pt x="2763" y="2105"/>
                  </a:lnTo>
                  <a:lnTo>
                    <a:pt x="2153" y="2105"/>
                  </a:lnTo>
                  <a:lnTo>
                    <a:pt x="2422" y="3119"/>
                  </a:lnTo>
                  <a:lnTo>
                    <a:pt x="2426" y="3146"/>
                  </a:lnTo>
                  <a:lnTo>
                    <a:pt x="2426" y="3172"/>
                  </a:lnTo>
                  <a:lnTo>
                    <a:pt x="2421" y="3198"/>
                  </a:lnTo>
                  <a:lnTo>
                    <a:pt x="2413" y="3222"/>
                  </a:lnTo>
                  <a:lnTo>
                    <a:pt x="2400" y="3245"/>
                  </a:lnTo>
                  <a:lnTo>
                    <a:pt x="2384" y="3265"/>
                  </a:lnTo>
                  <a:lnTo>
                    <a:pt x="2364" y="3282"/>
                  </a:lnTo>
                  <a:lnTo>
                    <a:pt x="2341" y="3295"/>
                  </a:lnTo>
                  <a:lnTo>
                    <a:pt x="2315" y="3304"/>
                  </a:lnTo>
                  <a:lnTo>
                    <a:pt x="2297" y="3308"/>
                  </a:lnTo>
                  <a:lnTo>
                    <a:pt x="2277" y="3309"/>
                  </a:lnTo>
                  <a:lnTo>
                    <a:pt x="2249" y="3307"/>
                  </a:lnTo>
                  <a:lnTo>
                    <a:pt x="2223" y="3298"/>
                  </a:lnTo>
                  <a:lnTo>
                    <a:pt x="2199" y="3286"/>
                  </a:lnTo>
                  <a:lnTo>
                    <a:pt x="2176" y="3269"/>
                  </a:lnTo>
                  <a:lnTo>
                    <a:pt x="2157" y="3249"/>
                  </a:lnTo>
                  <a:lnTo>
                    <a:pt x="2143" y="3224"/>
                  </a:lnTo>
                  <a:lnTo>
                    <a:pt x="2133" y="3197"/>
                  </a:lnTo>
                  <a:lnTo>
                    <a:pt x="1864" y="2181"/>
                  </a:lnTo>
                  <a:lnTo>
                    <a:pt x="1048" y="2181"/>
                  </a:lnTo>
                  <a:lnTo>
                    <a:pt x="779" y="3197"/>
                  </a:lnTo>
                  <a:lnTo>
                    <a:pt x="770" y="3223"/>
                  </a:lnTo>
                  <a:lnTo>
                    <a:pt x="756" y="3245"/>
                  </a:lnTo>
                  <a:lnTo>
                    <a:pt x="740" y="3265"/>
                  </a:lnTo>
                  <a:lnTo>
                    <a:pt x="720" y="3282"/>
                  </a:lnTo>
                  <a:lnTo>
                    <a:pt x="698" y="3295"/>
                  </a:lnTo>
                  <a:lnTo>
                    <a:pt x="673" y="3303"/>
                  </a:lnTo>
                  <a:lnTo>
                    <a:pt x="649" y="3309"/>
                  </a:lnTo>
                  <a:lnTo>
                    <a:pt x="623" y="3309"/>
                  </a:lnTo>
                  <a:lnTo>
                    <a:pt x="596" y="3304"/>
                  </a:lnTo>
                  <a:lnTo>
                    <a:pt x="570" y="3295"/>
                  </a:lnTo>
                  <a:lnTo>
                    <a:pt x="547" y="3282"/>
                  </a:lnTo>
                  <a:lnTo>
                    <a:pt x="528" y="3265"/>
                  </a:lnTo>
                  <a:lnTo>
                    <a:pt x="512" y="3245"/>
                  </a:lnTo>
                  <a:lnTo>
                    <a:pt x="499" y="3222"/>
                  </a:lnTo>
                  <a:lnTo>
                    <a:pt x="491" y="3198"/>
                  </a:lnTo>
                  <a:lnTo>
                    <a:pt x="486" y="3173"/>
                  </a:lnTo>
                  <a:lnTo>
                    <a:pt x="486" y="3146"/>
                  </a:lnTo>
                  <a:lnTo>
                    <a:pt x="491" y="3119"/>
                  </a:lnTo>
                  <a:lnTo>
                    <a:pt x="758" y="2105"/>
                  </a:lnTo>
                  <a:lnTo>
                    <a:pt x="627" y="2105"/>
                  </a:lnTo>
                  <a:lnTo>
                    <a:pt x="669" y="2059"/>
                  </a:lnTo>
                  <a:lnTo>
                    <a:pt x="715" y="2009"/>
                  </a:lnTo>
                  <a:lnTo>
                    <a:pt x="763" y="1956"/>
                  </a:lnTo>
                  <a:lnTo>
                    <a:pt x="2688" y="1956"/>
                  </a:lnTo>
                  <a:lnTo>
                    <a:pt x="2688" y="301"/>
                  </a:lnTo>
                  <a:lnTo>
                    <a:pt x="223" y="301"/>
                  </a:lnTo>
                  <a:lnTo>
                    <a:pt x="223" y="1875"/>
                  </a:lnTo>
                  <a:lnTo>
                    <a:pt x="181" y="1915"/>
                  </a:lnTo>
                  <a:lnTo>
                    <a:pt x="142" y="1950"/>
                  </a:lnTo>
                  <a:lnTo>
                    <a:pt x="107" y="1984"/>
                  </a:lnTo>
                  <a:lnTo>
                    <a:pt x="75" y="2013"/>
                  </a:lnTo>
                  <a:lnTo>
                    <a:pt x="75" y="280"/>
                  </a:lnTo>
                  <a:lnTo>
                    <a:pt x="54" y="266"/>
                  </a:lnTo>
                  <a:lnTo>
                    <a:pt x="35" y="248"/>
                  </a:lnTo>
                  <a:lnTo>
                    <a:pt x="21" y="227"/>
                  </a:lnTo>
                  <a:lnTo>
                    <a:pt x="9" y="203"/>
                  </a:lnTo>
                  <a:lnTo>
                    <a:pt x="2" y="178"/>
                  </a:lnTo>
                  <a:lnTo>
                    <a:pt x="0" y="151"/>
                  </a:lnTo>
                  <a:lnTo>
                    <a:pt x="3" y="121"/>
                  </a:lnTo>
                  <a:lnTo>
                    <a:pt x="12" y="92"/>
                  </a:lnTo>
                  <a:lnTo>
                    <a:pt x="25" y="67"/>
                  </a:lnTo>
                  <a:lnTo>
                    <a:pt x="44" y="44"/>
                  </a:lnTo>
                  <a:lnTo>
                    <a:pt x="65" y="26"/>
                  </a:lnTo>
                  <a:lnTo>
                    <a:pt x="91" y="12"/>
                  </a:lnTo>
                  <a:lnTo>
                    <a:pt x="119"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9" name="Freeform 83"/>
            <p:cNvSpPr>
              <a:spLocks/>
            </p:cNvSpPr>
            <p:nvPr/>
          </p:nvSpPr>
          <p:spPr bwMode="auto">
            <a:xfrm>
              <a:off x="-796926" y="2397125"/>
              <a:ext cx="42863" cy="125413"/>
            </a:xfrm>
            <a:custGeom>
              <a:avLst/>
              <a:gdLst>
                <a:gd name="T0" fmla="*/ 150 w 299"/>
                <a:gd name="T1" fmla="*/ 0 h 864"/>
                <a:gd name="T2" fmla="*/ 180 w 299"/>
                <a:gd name="T3" fmla="*/ 3 h 864"/>
                <a:gd name="T4" fmla="*/ 208 w 299"/>
                <a:gd name="T5" fmla="*/ 12 h 864"/>
                <a:gd name="T6" fmla="*/ 233 w 299"/>
                <a:gd name="T7" fmla="*/ 25 h 864"/>
                <a:gd name="T8" fmla="*/ 255 w 299"/>
                <a:gd name="T9" fmla="*/ 44 h 864"/>
                <a:gd name="T10" fmla="*/ 273 w 299"/>
                <a:gd name="T11" fmla="*/ 67 h 864"/>
                <a:gd name="T12" fmla="*/ 287 w 299"/>
                <a:gd name="T13" fmla="*/ 92 h 864"/>
                <a:gd name="T14" fmla="*/ 296 w 299"/>
                <a:gd name="T15" fmla="*/ 120 h 864"/>
                <a:gd name="T16" fmla="*/ 299 w 299"/>
                <a:gd name="T17" fmla="*/ 151 h 864"/>
                <a:gd name="T18" fmla="*/ 299 w 299"/>
                <a:gd name="T19" fmla="*/ 715 h 864"/>
                <a:gd name="T20" fmla="*/ 296 w 299"/>
                <a:gd name="T21" fmla="*/ 745 h 864"/>
                <a:gd name="T22" fmla="*/ 287 w 299"/>
                <a:gd name="T23" fmla="*/ 773 h 864"/>
                <a:gd name="T24" fmla="*/ 273 w 299"/>
                <a:gd name="T25" fmla="*/ 799 h 864"/>
                <a:gd name="T26" fmla="*/ 255 w 299"/>
                <a:gd name="T27" fmla="*/ 821 h 864"/>
                <a:gd name="T28" fmla="*/ 233 w 299"/>
                <a:gd name="T29" fmla="*/ 840 h 864"/>
                <a:gd name="T30" fmla="*/ 208 w 299"/>
                <a:gd name="T31" fmla="*/ 853 h 864"/>
                <a:gd name="T32" fmla="*/ 180 w 299"/>
                <a:gd name="T33" fmla="*/ 861 h 864"/>
                <a:gd name="T34" fmla="*/ 150 w 299"/>
                <a:gd name="T35" fmla="*/ 864 h 864"/>
                <a:gd name="T36" fmla="*/ 119 w 299"/>
                <a:gd name="T37" fmla="*/ 861 h 864"/>
                <a:gd name="T38" fmla="*/ 91 w 299"/>
                <a:gd name="T39" fmla="*/ 853 h 864"/>
                <a:gd name="T40" fmla="*/ 66 w 299"/>
                <a:gd name="T41" fmla="*/ 840 h 864"/>
                <a:gd name="T42" fmla="*/ 44 w 299"/>
                <a:gd name="T43" fmla="*/ 821 h 864"/>
                <a:gd name="T44" fmla="*/ 26 w 299"/>
                <a:gd name="T45" fmla="*/ 799 h 864"/>
                <a:gd name="T46" fmla="*/ 12 w 299"/>
                <a:gd name="T47" fmla="*/ 773 h 864"/>
                <a:gd name="T48" fmla="*/ 3 w 299"/>
                <a:gd name="T49" fmla="*/ 745 h 864"/>
                <a:gd name="T50" fmla="*/ 0 w 299"/>
                <a:gd name="T51" fmla="*/ 715 h 864"/>
                <a:gd name="T52" fmla="*/ 0 w 299"/>
                <a:gd name="T53" fmla="*/ 151 h 864"/>
                <a:gd name="T54" fmla="*/ 3 w 299"/>
                <a:gd name="T55" fmla="*/ 120 h 864"/>
                <a:gd name="T56" fmla="*/ 12 w 299"/>
                <a:gd name="T57" fmla="*/ 92 h 864"/>
                <a:gd name="T58" fmla="*/ 26 w 299"/>
                <a:gd name="T59" fmla="*/ 67 h 864"/>
                <a:gd name="T60" fmla="*/ 44 w 299"/>
                <a:gd name="T61" fmla="*/ 44 h 864"/>
                <a:gd name="T62" fmla="*/ 66 w 299"/>
                <a:gd name="T63" fmla="*/ 25 h 864"/>
                <a:gd name="T64" fmla="*/ 91 w 299"/>
                <a:gd name="T65" fmla="*/ 12 h 864"/>
                <a:gd name="T66" fmla="*/ 119 w 299"/>
                <a:gd name="T67" fmla="*/ 3 h 864"/>
                <a:gd name="T68" fmla="*/ 150 w 299"/>
                <a:gd name="T6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864">
                  <a:moveTo>
                    <a:pt x="150" y="0"/>
                  </a:moveTo>
                  <a:lnTo>
                    <a:pt x="180" y="3"/>
                  </a:lnTo>
                  <a:lnTo>
                    <a:pt x="208" y="12"/>
                  </a:lnTo>
                  <a:lnTo>
                    <a:pt x="233" y="25"/>
                  </a:lnTo>
                  <a:lnTo>
                    <a:pt x="255" y="44"/>
                  </a:lnTo>
                  <a:lnTo>
                    <a:pt x="273" y="67"/>
                  </a:lnTo>
                  <a:lnTo>
                    <a:pt x="287" y="92"/>
                  </a:lnTo>
                  <a:lnTo>
                    <a:pt x="296" y="120"/>
                  </a:lnTo>
                  <a:lnTo>
                    <a:pt x="299" y="151"/>
                  </a:lnTo>
                  <a:lnTo>
                    <a:pt x="299" y="715"/>
                  </a:lnTo>
                  <a:lnTo>
                    <a:pt x="296" y="745"/>
                  </a:lnTo>
                  <a:lnTo>
                    <a:pt x="287" y="773"/>
                  </a:lnTo>
                  <a:lnTo>
                    <a:pt x="273" y="799"/>
                  </a:lnTo>
                  <a:lnTo>
                    <a:pt x="255" y="821"/>
                  </a:lnTo>
                  <a:lnTo>
                    <a:pt x="233" y="840"/>
                  </a:lnTo>
                  <a:lnTo>
                    <a:pt x="208" y="853"/>
                  </a:lnTo>
                  <a:lnTo>
                    <a:pt x="180" y="861"/>
                  </a:lnTo>
                  <a:lnTo>
                    <a:pt x="150" y="864"/>
                  </a:lnTo>
                  <a:lnTo>
                    <a:pt x="119" y="861"/>
                  </a:lnTo>
                  <a:lnTo>
                    <a:pt x="91" y="853"/>
                  </a:lnTo>
                  <a:lnTo>
                    <a:pt x="66" y="840"/>
                  </a:lnTo>
                  <a:lnTo>
                    <a:pt x="44" y="821"/>
                  </a:lnTo>
                  <a:lnTo>
                    <a:pt x="26" y="799"/>
                  </a:lnTo>
                  <a:lnTo>
                    <a:pt x="12" y="773"/>
                  </a:lnTo>
                  <a:lnTo>
                    <a:pt x="3" y="745"/>
                  </a:lnTo>
                  <a:lnTo>
                    <a:pt x="0" y="715"/>
                  </a:lnTo>
                  <a:lnTo>
                    <a:pt x="0" y="151"/>
                  </a:lnTo>
                  <a:lnTo>
                    <a:pt x="3" y="120"/>
                  </a:lnTo>
                  <a:lnTo>
                    <a:pt x="12" y="92"/>
                  </a:lnTo>
                  <a:lnTo>
                    <a:pt x="26" y="67"/>
                  </a:lnTo>
                  <a:lnTo>
                    <a:pt x="44" y="44"/>
                  </a:lnTo>
                  <a:lnTo>
                    <a:pt x="66" y="25"/>
                  </a:lnTo>
                  <a:lnTo>
                    <a:pt x="91" y="12"/>
                  </a:lnTo>
                  <a:lnTo>
                    <a:pt x="119"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0" name="Freeform 84"/>
            <p:cNvSpPr>
              <a:spLocks/>
            </p:cNvSpPr>
            <p:nvPr/>
          </p:nvSpPr>
          <p:spPr bwMode="auto">
            <a:xfrm>
              <a:off x="-727076" y="2322513"/>
              <a:ext cx="42863" cy="200025"/>
            </a:xfrm>
            <a:custGeom>
              <a:avLst/>
              <a:gdLst>
                <a:gd name="T0" fmla="*/ 149 w 298"/>
                <a:gd name="T1" fmla="*/ 0 h 1390"/>
                <a:gd name="T2" fmla="*/ 179 w 298"/>
                <a:gd name="T3" fmla="*/ 3 h 1390"/>
                <a:gd name="T4" fmla="*/ 207 w 298"/>
                <a:gd name="T5" fmla="*/ 11 h 1390"/>
                <a:gd name="T6" fmla="*/ 232 w 298"/>
                <a:gd name="T7" fmla="*/ 25 h 1390"/>
                <a:gd name="T8" fmla="*/ 255 w 298"/>
                <a:gd name="T9" fmla="*/ 44 h 1390"/>
                <a:gd name="T10" fmla="*/ 272 w 298"/>
                <a:gd name="T11" fmla="*/ 66 h 1390"/>
                <a:gd name="T12" fmla="*/ 287 w 298"/>
                <a:gd name="T13" fmla="*/ 92 h 1390"/>
                <a:gd name="T14" fmla="*/ 295 w 298"/>
                <a:gd name="T15" fmla="*/ 120 h 1390"/>
                <a:gd name="T16" fmla="*/ 298 w 298"/>
                <a:gd name="T17" fmla="*/ 150 h 1390"/>
                <a:gd name="T18" fmla="*/ 298 w 298"/>
                <a:gd name="T19" fmla="*/ 1241 h 1390"/>
                <a:gd name="T20" fmla="*/ 295 w 298"/>
                <a:gd name="T21" fmla="*/ 1271 h 1390"/>
                <a:gd name="T22" fmla="*/ 287 w 298"/>
                <a:gd name="T23" fmla="*/ 1299 h 1390"/>
                <a:gd name="T24" fmla="*/ 272 w 298"/>
                <a:gd name="T25" fmla="*/ 1325 h 1390"/>
                <a:gd name="T26" fmla="*/ 255 w 298"/>
                <a:gd name="T27" fmla="*/ 1347 h 1390"/>
                <a:gd name="T28" fmla="*/ 232 w 298"/>
                <a:gd name="T29" fmla="*/ 1366 h 1390"/>
                <a:gd name="T30" fmla="*/ 207 w 298"/>
                <a:gd name="T31" fmla="*/ 1379 h 1390"/>
                <a:gd name="T32" fmla="*/ 179 w 298"/>
                <a:gd name="T33" fmla="*/ 1387 h 1390"/>
                <a:gd name="T34" fmla="*/ 149 w 298"/>
                <a:gd name="T35" fmla="*/ 1390 h 1390"/>
                <a:gd name="T36" fmla="*/ 118 w 298"/>
                <a:gd name="T37" fmla="*/ 1387 h 1390"/>
                <a:gd name="T38" fmla="*/ 91 w 298"/>
                <a:gd name="T39" fmla="*/ 1379 h 1390"/>
                <a:gd name="T40" fmla="*/ 66 w 298"/>
                <a:gd name="T41" fmla="*/ 1366 h 1390"/>
                <a:gd name="T42" fmla="*/ 43 w 298"/>
                <a:gd name="T43" fmla="*/ 1347 h 1390"/>
                <a:gd name="T44" fmla="*/ 26 w 298"/>
                <a:gd name="T45" fmla="*/ 1325 h 1390"/>
                <a:gd name="T46" fmla="*/ 11 w 298"/>
                <a:gd name="T47" fmla="*/ 1299 h 1390"/>
                <a:gd name="T48" fmla="*/ 3 w 298"/>
                <a:gd name="T49" fmla="*/ 1271 h 1390"/>
                <a:gd name="T50" fmla="*/ 0 w 298"/>
                <a:gd name="T51" fmla="*/ 1241 h 1390"/>
                <a:gd name="T52" fmla="*/ 0 w 298"/>
                <a:gd name="T53" fmla="*/ 150 h 1390"/>
                <a:gd name="T54" fmla="*/ 3 w 298"/>
                <a:gd name="T55" fmla="*/ 120 h 1390"/>
                <a:gd name="T56" fmla="*/ 11 w 298"/>
                <a:gd name="T57" fmla="*/ 92 h 1390"/>
                <a:gd name="T58" fmla="*/ 26 w 298"/>
                <a:gd name="T59" fmla="*/ 66 h 1390"/>
                <a:gd name="T60" fmla="*/ 43 w 298"/>
                <a:gd name="T61" fmla="*/ 44 h 1390"/>
                <a:gd name="T62" fmla="*/ 66 w 298"/>
                <a:gd name="T63" fmla="*/ 25 h 1390"/>
                <a:gd name="T64" fmla="*/ 91 w 298"/>
                <a:gd name="T65" fmla="*/ 11 h 1390"/>
                <a:gd name="T66" fmla="*/ 118 w 298"/>
                <a:gd name="T67" fmla="*/ 3 h 1390"/>
                <a:gd name="T68" fmla="*/ 149 w 298"/>
                <a:gd name="T69"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8" h="1390">
                  <a:moveTo>
                    <a:pt x="149" y="0"/>
                  </a:moveTo>
                  <a:lnTo>
                    <a:pt x="179" y="3"/>
                  </a:lnTo>
                  <a:lnTo>
                    <a:pt x="207" y="11"/>
                  </a:lnTo>
                  <a:lnTo>
                    <a:pt x="232" y="25"/>
                  </a:lnTo>
                  <a:lnTo>
                    <a:pt x="255" y="44"/>
                  </a:lnTo>
                  <a:lnTo>
                    <a:pt x="272" y="66"/>
                  </a:lnTo>
                  <a:lnTo>
                    <a:pt x="287" y="92"/>
                  </a:lnTo>
                  <a:lnTo>
                    <a:pt x="295" y="120"/>
                  </a:lnTo>
                  <a:lnTo>
                    <a:pt x="298" y="150"/>
                  </a:lnTo>
                  <a:lnTo>
                    <a:pt x="298" y="1241"/>
                  </a:lnTo>
                  <a:lnTo>
                    <a:pt x="295" y="1271"/>
                  </a:lnTo>
                  <a:lnTo>
                    <a:pt x="287" y="1299"/>
                  </a:lnTo>
                  <a:lnTo>
                    <a:pt x="272" y="1325"/>
                  </a:lnTo>
                  <a:lnTo>
                    <a:pt x="255" y="1347"/>
                  </a:lnTo>
                  <a:lnTo>
                    <a:pt x="232" y="1366"/>
                  </a:lnTo>
                  <a:lnTo>
                    <a:pt x="207" y="1379"/>
                  </a:lnTo>
                  <a:lnTo>
                    <a:pt x="179" y="1387"/>
                  </a:lnTo>
                  <a:lnTo>
                    <a:pt x="149" y="1390"/>
                  </a:lnTo>
                  <a:lnTo>
                    <a:pt x="118" y="1387"/>
                  </a:lnTo>
                  <a:lnTo>
                    <a:pt x="91" y="1379"/>
                  </a:lnTo>
                  <a:lnTo>
                    <a:pt x="66" y="1366"/>
                  </a:lnTo>
                  <a:lnTo>
                    <a:pt x="43" y="1347"/>
                  </a:lnTo>
                  <a:lnTo>
                    <a:pt x="26" y="1325"/>
                  </a:lnTo>
                  <a:lnTo>
                    <a:pt x="11" y="1299"/>
                  </a:lnTo>
                  <a:lnTo>
                    <a:pt x="3" y="1271"/>
                  </a:lnTo>
                  <a:lnTo>
                    <a:pt x="0" y="1241"/>
                  </a:lnTo>
                  <a:lnTo>
                    <a:pt x="0" y="150"/>
                  </a:lnTo>
                  <a:lnTo>
                    <a:pt x="3" y="120"/>
                  </a:lnTo>
                  <a:lnTo>
                    <a:pt x="11" y="92"/>
                  </a:lnTo>
                  <a:lnTo>
                    <a:pt x="26" y="66"/>
                  </a:lnTo>
                  <a:lnTo>
                    <a:pt x="43" y="44"/>
                  </a:lnTo>
                  <a:lnTo>
                    <a:pt x="66" y="25"/>
                  </a:lnTo>
                  <a:lnTo>
                    <a:pt x="91" y="11"/>
                  </a:lnTo>
                  <a:lnTo>
                    <a:pt x="118" y="3"/>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1" name="Freeform 85"/>
            <p:cNvSpPr>
              <a:spLocks/>
            </p:cNvSpPr>
            <p:nvPr/>
          </p:nvSpPr>
          <p:spPr bwMode="auto">
            <a:xfrm>
              <a:off x="-657226" y="2365375"/>
              <a:ext cx="42863" cy="157163"/>
            </a:xfrm>
            <a:custGeom>
              <a:avLst/>
              <a:gdLst>
                <a:gd name="T0" fmla="*/ 150 w 299"/>
                <a:gd name="T1" fmla="*/ 0 h 1089"/>
                <a:gd name="T2" fmla="*/ 180 w 299"/>
                <a:gd name="T3" fmla="*/ 3 h 1089"/>
                <a:gd name="T4" fmla="*/ 208 w 299"/>
                <a:gd name="T5" fmla="*/ 11 h 1089"/>
                <a:gd name="T6" fmla="*/ 232 w 299"/>
                <a:gd name="T7" fmla="*/ 26 h 1089"/>
                <a:gd name="T8" fmla="*/ 255 w 299"/>
                <a:gd name="T9" fmla="*/ 43 h 1089"/>
                <a:gd name="T10" fmla="*/ 273 w 299"/>
                <a:gd name="T11" fmla="*/ 66 h 1089"/>
                <a:gd name="T12" fmla="*/ 287 w 299"/>
                <a:gd name="T13" fmla="*/ 91 h 1089"/>
                <a:gd name="T14" fmla="*/ 295 w 299"/>
                <a:gd name="T15" fmla="*/ 119 h 1089"/>
                <a:gd name="T16" fmla="*/ 299 w 299"/>
                <a:gd name="T17" fmla="*/ 149 h 1089"/>
                <a:gd name="T18" fmla="*/ 299 w 299"/>
                <a:gd name="T19" fmla="*/ 940 h 1089"/>
                <a:gd name="T20" fmla="*/ 295 w 299"/>
                <a:gd name="T21" fmla="*/ 970 h 1089"/>
                <a:gd name="T22" fmla="*/ 287 w 299"/>
                <a:gd name="T23" fmla="*/ 998 h 1089"/>
                <a:gd name="T24" fmla="*/ 273 w 299"/>
                <a:gd name="T25" fmla="*/ 1024 h 1089"/>
                <a:gd name="T26" fmla="*/ 255 w 299"/>
                <a:gd name="T27" fmla="*/ 1046 h 1089"/>
                <a:gd name="T28" fmla="*/ 232 w 299"/>
                <a:gd name="T29" fmla="*/ 1065 h 1089"/>
                <a:gd name="T30" fmla="*/ 208 w 299"/>
                <a:gd name="T31" fmla="*/ 1078 h 1089"/>
                <a:gd name="T32" fmla="*/ 180 w 299"/>
                <a:gd name="T33" fmla="*/ 1086 h 1089"/>
                <a:gd name="T34" fmla="*/ 150 w 299"/>
                <a:gd name="T35" fmla="*/ 1089 h 1089"/>
                <a:gd name="T36" fmla="*/ 119 w 299"/>
                <a:gd name="T37" fmla="*/ 1086 h 1089"/>
                <a:gd name="T38" fmla="*/ 91 w 299"/>
                <a:gd name="T39" fmla="*/ 1078 h 1089"/>
                <a:gd name="T40" fmla="*/ 66 w 299"/>
                <a:gd name="T41" fmla="*/ 1065 h 1089"/>
                <a:gd name="T42" fmla="*/ 43 w 299"/>
                <a:gd name="T43" fmla="*/ 1046 h 1089"/>
                <a:gd name="T44" fmla="*/ 26 w 299"/>
                <a:gd name="T45" fmla="*/ 1024 h 1089"/>
                <a:gd name="T46" fmla="*/ 11 w 299"/>
                <a:gd name="T47" fmla="*/ 998 h 1089"/>
                <a:gd name="T48" fmla="*/ 3 w 299"/>
                <a:gd name="T49" fmla="*/ 970 h 1089"/>
                <a:gd name="T50" fmla="*/ 0 w 299"/>
                <a:gd name="T51" fmla="*/ 940 h 1089"/>
                <a:gd name="T52" fmla="*/ 0 w 299"/>
                <a:gd name="T53" fmla="*/ 149 h 1089"/>
                <a:gd name="T54" fmla="*/ 3 w 299"/>
                <a:gd name="T55" fmla="*/ 119 h 1089"/>
                <a:gd name="T56" fmla="*/ 11 w 299"/>
                <a:gd name="T57" fmla="*/ 91 h 1089"/>
                <a:gd name="T58" fmla="*/ 26 w 299"/>
                <a:gd name="T59" fmla="*/ 66 h 1089"/>
                <a:gd name="T60" fmla="*/ 43 w 299"/>
                <a:gd name="T61" fmla="*/ 43 h 1089"/>
                <a:gd name="T62" fmla="*/ 66 w 299"/>
                <a:gd name="T63" fmla="*/ 26 h 1089"/>
                <a:gd name="T64" fmla="*/ 91 w 299"/>
                <a:gd name="T65" fmla="*/ 11 h 1089"/>
                <a:gd name="T66" fmla="*/ 119 w 299"/>
                <a:gd name="T67" fmla="*/ 3 h 1089"/>
                <a:gd name="T68" fmla="*/ 150 w 299"/>
                <a:gd name="T69"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1089">
                  <a:moveTo>
                    <a:pt x="150" y="0"/>
                  </a:moveTo>
                  <a:lnTo>
                    <a:pt x="180" y="3"/>
                  </a:lnTo>
                  <a:lnTo>
                    <a:pt x="208" y="11"/>
                  </a:lnTo>
                  <a:lnTo>
                    <a:pt x="232" y="26"/>
                  </a:lnTo>
                  <a:lnTo>
                    <a:pt x="255" y="43"/>
                  </a:lnTo>
                  <a:lnTo>
                    <a:pt x="273" y="66"/>
                  </a:lnTo>
                  <a:lnTo>
                    <a:pt x="287" y="91"/>
                  </a:lnTo>
                  <a:lnTo>
                    <a:pt x="295" y="119"/>
                  </a:lnTo>
                  <a:lnTo>
                    <a:pt x="299" y="149"/>
                  </a:lnTo>
                  <a:lnTo>
                    <a:pt x="299" y="940"/>
                  </a:lnTo>
                  <a:lnTo>
                    <a:pt x="295" y="970"/>
                  </a:lnTo>
                  <a:lnTo>
                    <a:pt x="287" y="998"/>
                  </a:lnTo>
                  <a:lnTo>
                    <a:pt x="273" y="1024"/>
                  </a:lnTo>
                  <a:lnTo>
                    <a:pt x="255" y="1046"/>
                  </a:lnTo>
                  <a:lnTo>
                    <a:pt x="232" y="1065"/>
                  </a:lnTo>
                  <a:lnTo>
                    <a:pt x="208" y="1078"/>
                  </a:lnTo>
                  <a:lnTo>
                    <a:pt x="180" y="1086"/>
                  </a:lnTo>
                  <a:lnTo>
                    <a:pt x="150" y="1089"/>
                  </a:lnTo>
                  <a:lnTo>
                    <a:pt x="119" y="1086"/>
                  </a:lnTo>
                  <a:lnTo>
                    <a:pt x="91" y="1078"/>
                  </a:lnTo>
                  <a:lnTo>
                    <a:pt x="66" y="1065"/>
                  </a:lnTo>
                  <a:lnTo>
                    <a:pt x="43" y="1046"/>
                  </a:lnTo>
                  <a:lnTo>
                    <a:pt x="26" y="1024"/>
                  </a:lnTo>
                  <a:lnTo>
                    <a:pt x="11" y="998"/>
                  </a:lnTo>
                  <a:lnTo>
                    <a:pt x="3" y="970"/>
                  </a:lnTo>
                  <a:lnTo>
                    <a:pt x="0" y="940"/>
                  </a:lnTo>
                  <a:lnTo>
                    <a:pt x="0" y="149"/>
                  </a:lnTo>
                  <a:lnTo>
                    <a:pt x="3" y="119"/>
                  </a:lnTo>
                  <a:lnTo>
                    <a:pt x="11" y="91"/>
                  </a:lnTo>
                  <a:lnTo>
                    <a:pt x="26" y="66"/>
                  </a:lnTo>
                  <a:lnTo>
                    <a:pt x="43" y="43"/>
                  </a:lnTo>
                  <a:lnTo>
                    <a:pt x="66" y="26"/>
                  </a:lnTo>
                  <a:lnTo>
                    <a:pt x="91" y="11"/>
                  </a:lnTo>
                  <a:lnTo>
                    <a:pt x="119"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2" name="Freeform 86"/>
            <p:cNvSpPr>
              <a:spLocks/>
            </p:cNvSpPr>
            <p:nvPr/>
          </p:nvSpPr>
          <p:spPr bwMode="auto">
            <a:xfrm>
              <a:off x="-985838" y="2455863"/>
              <a:ext cx="158750" cy="158750"/>
            </a:xfrm>
            <a:custGeom>
              <a:avLst/>
              <a:gdLst>
                <a:gd name="T0" fmla="*/ 1064 w 1095"/>
                <a:gd name="T1" fmla="*/ 0 h 1101"/>
                <a:gd name="T2" fmla="*/ 1084 w 1095"/>
                <a:gd name="T3" fmla="*/ 9 h 1101"/>
                <a:gd name="T4" fmla="*/ 1095 w 1095"/>
                <a:gd name="T5" fmla="*/ 30 h 1101"/>
                <a:gd name="T6" fmla="*/ 1091 w 1095"/>
                <a:gd name="T7" fmla="*/ 52 h 1101"/>
                <a:gd name="T8" fmla="*/ 1082 w 1095"/>
                <a:gd name="T9" fmla="*/ 64 h 1101"/>
                <a:gd name="T10" fmla="*/ 1068 w 1095"/>
                <a:gd name="T11" fmla="*/ 80 h 1101"/>
                <a:gd name="T12" fmla="*/ 1041 w 1095"/>
                <a:gd name="T13" fmla="*/ 109 h 1101"/>
                <a:gd name="T14" fmla="*/ 1003 w 1095"/>
                <a:gd name="T15" fmla="*/ 151 h 1101"/>
                <a:gd name="T16" fmla="*/ 954 w 1095"/>
                <a:gd name="T17" fmla="*/ 204 h 1101"/>
                <a:gd name="T18" fmla="*/ 898 w 1095"/>
                <a:gd name="T19" fmla="*/ 266 h 1101"/>
                <a:gd name="T20" fmla="*/ 836 w 1095"/>
                <a:gd name="T21" fmla="*/ 334 h 1101"/>
                <a:gd name="T22" fmla="*/ 769 w 1095"/>
                <a:gd name="T23" fmla="*/ 408 h 1101"/>
                <a:gd name="T24" fmla="*/ 698 w 1095"/>
                <a:gd name="T25" fmla="*/ 486 h 1101"/>
                <a:gd name="T26" fmla="*/ 627 w 1095"/>
                <a:gd name="T27" fmla="*/ 565 h 1101"/>
                <a:gd name="T28" fmla="*/ 555 w 1095"/>
                <a:gd name="T29" fmla="*/ 644 h 1101"/>
                <a:gd name="T30" fmla="*/ 484 w 1095"/>
                <a:gd name="T31" fmla="*/ 722 h 1101"/>
                <a:gd name="T32" fmla="*/ 416 w 1095"/>
                <a:gd name="T33" fmla="*/ 796 h 1101"/>
                <a:gd name="T34" fmla="*/ 354 w 1095"/>
                <a:gd name="T35" fmla="*/ 866 h 1101"/>
                <a:gd name="T36" fmla="*/ 297 w 1095"/>
                <a:gd name="T37" fmla="*/ 927 h 1101"/>
                <a:gd name="T38" fmla="*/ 249 w 1095"/>
                <a:gd name="T39" fmla="*/ 981 h 1101"/>
                <a:gd name="T40" fmla="*/ 211 w 1095"/>
                <a:gd name="T41" fmla="*/ 1024 h 1101"/>
                <a:gd name="T42" fmla="*/ 183 w 1095"/>
                <a:gd name="T43" fmla="*/ 1054 h 1101"/>
                <a:gd name="T44" fmla="*/ 167 w 1095"/>
                <a:gd name="T45" fmla="*/ 1071 h 1101"/>
                <a:gd name="T46" fmla="*/ 148 w 1095"/>
                <a:gd name="T47" fmla="*/ 1087 h 1101"/>
                <a:gd name="T48" fmla="*/ 107 w 1095"/>
                <a:gd name="T49" fmla="*/ 1101 h 1101"/>
                <a:gd name="T50" fmla="*/ 65 w 1095"/>
                <a:gd name="T51" fmla="*/ 1097 h 1101"/>
                <a:gd name="T52" fmla="*/ 28 w 1095"/>
                <a:gd name="T53" fmla="*/ 1073 h 1101"/>
                <a:gd name="T54" fmla="*/ 5 w 1095"/>
                <a:gd name="T55" fmla="*/ 1035 h 1101"/>
                <a:gd name="T56" fmla="*/ 0 w 1095"/>
                <a:gd name="T57" fmla="*/ 993 h 1101"/>
                <a:gd name="T58" fmla="*/ 13 w 1095"/>
                <a:gd name="T59" fmla="*/ 952 h 1101"/>
                <a:gd name="T60" fmla="*/ 30 w 1095"/>
                <a:gd name="T61" fmla="*/ 932 h 1101"/>
                <a:gd name="T62" fmla="*/ 46 w 1095"/>
                <a:gd name="T63" fmla="*/ 917 h 1101"/>
                <a:gd name="T64" fmla="*/ 76 w 1095"/>
                <a:gd name="T65" fmla="*/ 890 h 1101"/>
                <a:gd name="T66" fmla="*/ 120 w 1095"/>
                <a:gd name="T67" fmla="*/ 850 h 1101"/>
                <a:gd name="T68" fmla="*/ 172 w 1095"/>
                <a:gd name="T69" fmla="*/ 801 h 1101"/>
                <a:gd name="T70" fmla="*/ 233 w 1095"/>
                <a:gd name="T71" fmla="*/ 745 h 1101"/>
                <a:gd name="T72" fmla="*/ 303 w 1095"/>
                <a:gd name="T73" fmla="*/ 682 h 1101"/>
                <a:gd name="T74" fmla="*/ 376 w 1095"/>
                <a:gd name="T75" fmla="*/ 614 h 1101"/>
                <a:gd name="T76" fmla="*/ 453 w 1095"/>
                <a:gd name="T77" fmla="*/ 542 h 1101"/>
                <a:gd name="T78" fmla="*/ 532 w 1095"/>
                <a:gd name="T79" fmla="*/ 471 h 1101"/>
                <a:gd name="T80" fmla="*/ 610 w 1095"/>
                <a:gd name="T81" fmla="*/ 398 h 1101"/>
                <a:gd name="T82" fmla="*/ 688 w 1095"/>
                <a:gd name="T83" fmla="*/ 327 h 1101"/>
                <a:gd name="T84" fmla="*/ 761 w 1095"/>
                <a:gd name="T85" fmla="*/ 260 h 1101"/>
                <a:gd name="T86" fmla="*/ 829 w 1095"/>
                <a:gd name="T87" fmla="*/ 196 h 1101"/>
                <a:gd name="T88" fmla="*/ 890 w 1095"/>
                <a:gd name="T89" fmla="*/ 140 h 1101"/>
                <a:gd name="T90" fmla="*/ 943 w 1095"/>
                <a:gd name="T91" fmla="*/ 92 h 1101"/>
                <a:gd name="T92" fmla="*/ 985 w 1095"/>
                <a:gd name="T93" fmla="*/ 53 h 1101"/>
                <a:gd name="T94" fmla="*/ 1015 w 1095"/>
                <a:gd name="T95" fmla="*/ 26 h 1101"/>
                <a:gd name="T96" fmla="*/ 1031 w 1095"/>
                <a:gd name="T97" fmla="*/ 11 h 1101"/>
                <a:gd name="T98" fmla="*/ 1042 w 1095"/>
                <a:gd name="T99" fmla="*/ 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101">
                  <a:moveTo>
                    <a:pt x="1052" y="0"/>
                  </a:moveTo>
                  <a:lnTo>
                    <a:pt x="1064" y="0"/>
                  </a:lnTo>
                  <a:lnTo>
                    <a:pt x="1074" y="3"/>
                  </a:lnTo>
                  <a:lnTo>
                    <a:pt x="1084" y="9"/>
                  </a:lnTo>
                  <a:lnTo>
                    <a:pt x="1091" y="19"/>
                  </a:lnTo>
                  <a:lnTo>
                    <a:pt x="1095" y="30"/>
                  </a:lnTo>
                  <a:lnTo>
                    <a:pt x="1095" y="41"/>
                  </a:lnTo>
                  <a:lnTo>
                    <a:pt x="1091" y="52"/>
                  </a:lnTo>
                  <a:lnTo>
                    <a:pt x="1084" y="62"/>
                  </a:lnTo>
                  <a:lnTo>
                    <a:pt x="1082" y="64"/>
                  </a:lnTo>
                  <a:lnTo>
                    <a:pt x="1077" y="69"/>
                  </a:lnTo>
                  <a:lnTo>
                    <a:pt x="1068" y="80"/>
                  </a:lnTo>
                  <a:lnTo>
                    <a:pt x="1055" y="93"/>
                  </a:lnTo>
                  <a:lnTo>
                    <a:pt x="1041" y="109"/>
                  </a:lnTo>
                  <a:lnTo>
                    <a:pt x="1022" y="129"/>
                  </a:lnTo>
                  <a:lnTo>
                    <a:pt x="1003" y="151"/>
                  </a:lnTo>
                  <a:lnTo>
                    <a:pt x="979" y="176"/>
                  </a:lnTo>
                  <a:lnTo>
                    <a:pt x="954" y="204"/>
                  </a:lnTo>
                  <a:lnTo>
                    <a:pt x="927" y="235"/>
                  </a:lnTo>
                  <a:lnTo>
                    <a:pt x="898" y="266"/>
                  </a:lnTo>
                  <a:lnTo>
                    <a:pt x="867" y="299"/>
                  </a:lnTo>
                  <a:lnTo>
                    <a:pt x="836" y="334"/>
                  </a:lnTo>
                  <a:lnTo>
                    <a:pt x="803" y="371"/>
                  </a:lnTo>
                  <a:lnTo>
                    <a:pt x="769" y="408"/>
                  </a:lnTo>
                  <a:lnTo>
                    <a:pt x="734" y="447"/>
                  </a:lnTo>
                  <a:lnTo>
                    <a:pt x="698" y="486"/>
                  </a:lnTo>
                  <a:lnTo>
                    <a:pt x="663" y="526"/>
                  </a:lnTo>
                  <a:lnTo>
                    <a:pt x="627" y="565"/>
                  </a:lnTo>
                  <a:lnTo>
                    <a:pt x="591" y="605"/>
                  </a:lnTo>
                  <a:lnTo>
                    <a:pt x="555" y="644"/>
                  </a:lnTo>
                  <a:lnTo>
                    <a:pt x="518" y="684"/>
                  </a:lnTo>
                  <a:lnTo>
                    <a:pt x="484" y="722"/>
                  </a:lnTo>
                  <a:lnTo>
                    <a:pt x="449" y="760"/>
                  </a:lnTo>
                  <a:lnTo>
                    <a:pt x="416" y="796"/>
                  </a:lnTo>
                  <a:lnTo>
                    <a:pt x="384" y="832"/>
                  </a:lnTo>
                  <a:lnTo>
                    <a:pt x="354" y="866"/>
                  </a:lnTo>
                  <a:lnTo>
                    <a:pt x="325" y="898"/>
                  </a:lnTo>
                  <a:lnTo>
                    <a:pt x="297" y="927"/>
                  </a:lnTo>
                  <a:lnTo>
                    <a:pt x="273" y="955"/>
                  </a:lnTo>
                  <a:lnTo>
                    <a:pt x="249" y="981"/>
                  </a:lnTo>
                  <a:lnTo>
                    <a:pt x="228" y="1003"/>
                  </a:lnTo>
                  <a:lnTo>
                    <a:pt x="211" y="1024"/>
                  </a:lnTo>
                  <a:lnTo>
                    <a:pt x="195" y="1041"/>
                  </a:lnTo>
                  <a:lnTo>
                    <a:pt x="183" y="1054"/>
                  </a:lnTo>
                  <a:lnTo>
                    <a:pt x="173" y="1065"/>
                  </a:lnTo>
                  <a:lnTo>
                    <a:pt x="167" y="1071"/>
                  </a:lnTo>
                  <a:lnTo>
                    <a:pt x="165" y="1073"/>
                  </a:lnTo>
                  <a:lnTo>
                    <a:pt x="148" y="1087"/>
                  </a:lnTo>
                  <a:lnTo>
                    <a:pt x="128" y="1097"/>
                  </a:lnTo>
                  <a:lnTo>
                    <a:pt x="107" y="1101"/>
                  </a:lnTo>
                  <a:lnTo>
                    <a:pt x="86" y="1101"/>
                  </a:lnTo>
                  <a:lnTo>
                    <a:pt x="65" y="1097"/>
                  </a:lnTo>
                  <a:lnTo>
                    <a:pt x="45" y="1087"/>
                  </a:lnTo>
                  <a:lnTo>
                    <a:pt x="28" y="1073"/>
                  </a:lnTo>
                  <a:lnTo>
                    <a:pt x="13" y="1055"/>
                  </a:lnTo>
                  <a:lnTo>
                    <a:pt x="5" y="1035"/>
                  </a:lnTo>
                  <a:lnTo>
                    <a:pt x="0" y="1015"/>
                  </a:lnTo>
                  <a:lnTo>
                    <a:pt x="0" y="993"/>
                  </a:lnTo>
                  <a:lnTo>
                    <a:pt x="5" y="972"/>
                  </a:lnTo>
                  <a:lnTo>
                    <a:pt x="13" y="952"/>
                  </a:lnTo>
                  <a:lnTo>
                    <a:pt x="28" y="935"/>
                  </a:lnTo>
                  <a:lnTo>
                    <a:pt x="30" y="932"/>
                  </a:lnTo>
                  <a:lnTo>
                    <a:pt x="36" y="926"/>
                  </a:lnTo>
                  <a:lnTo>
                    <a:pt x="46" y="917"/>
                  </a:lnTo>
                  <a:lnTo>
                    <a:pt x="60" y="905"/>
                  </a:lnTo>
                  <a:lnTo>
                    <a:pt x="76" y="890"/>
                  </a:lnTo>
                  <a:lnTo>
                    <a:pt x="97" y="871"/>
                  </a:lnTo>
                  <a:lnTo>
                    <a:pt x="120" y="850"/>
                  </a:lnTo>
                  <a:lnTo>
                    <a:pt x="145" y="827"/>
                  </a:lnTo>
                  <a:lnTo>
                    <a:pt x="172" y="801"/>
                  </a:lnTo>
                  <a:lnTo>
                    <a:pt x="202" y="774"/>
                  </a:lnTo>
                  <a:lnTo>
                    <a:pt x="233" y="745"/>
                  </a:lnTo>
                  <a:lnTo>
                    <a:pt x="267" y="714"/>
                  </a:lnTo>
                  <a:lnTo>
                    <a:pt x="303" y="682"/>
                  </a:lnTo>
                  <a:lnTo>
                    <a:pt x="339" y="649"/>
                  </a:lnTo>
                  <a:lnTo>
                    <a:pt x="376" y="614"/>
                  </a:lnTo>
                  <a:lnTo>
                    <a:pt x="414" y="579"/>
                  </a:lnTo>
                  <a:lnTo>
                    <a:pt x="453" y="542"/>
                  </a:lnTo>
                  <a:lnTo>
                    <a:pt x="493" y="507"/>
                  </a:lnTo>
                  <a:lnTo>
                    <a:pt x="532" y="471"/>
                  </a:lnTo>
                  <a:lnTo>
                    <a:pt x="571" y="434"/>
                  </a:lnTo>
                  <a:lnTo>
                    <a:pt x="610" y="398"/>
                  </a:lnTo>
                  <a:lnTo>
                    <a:pt x="650" y="362"/>
                  </a:lnTo>
                  <a:lnTo>
                    <a:pt x="688" y="327"/>
                  </a:lnTo>
                  <a:lnTo>
                    <a:pt x="725" y="293"/>
                  </a:lnTo>
                  <a:lnTo>
                    <a:pt x="761" y="260"/>
                  </a:lnTo>
                  <a:lnTo>
                    <a:pt x="796" y="227"/>
                  </a:lnTo>
                  <a:lnTo>
                    <a:pt x="829" y="196"/>
                  </a:lnTo>
                  <a:lnTo>
                    <a:pt x="861" y="167"/>
                  </a:lnTo>
                  <a:lnTo>
                    <a:pt x="890" y="140"/>
                  </a:lnTo>
                  <a:lnTo>
                    <a:pt x="918" y="115"/>
                  </a:lnTo>
                  <a:lnTo>
                    <a:pt x="943" y="92"/>
                  </a:lnTo>
                  <a:lnTo>
                    <a:pt x="966" y="71"/>
                  </a:lnTo>
                  <a:lnTo>
                    <a:pt x="985" y="53"/>
                  </a:lnTo>
                  <a:lnTo>
                    <a:pt x="1002" y="38"/>
                  </a:lnTo>
                  <a:lnTo>
                    <a:pt x="1015" y="26"/>
                  </a:lnTo>
                  <a:lnTo>
                    <a:pt x="1024" y="17"/>
                  </a:lnTo>
                  <a:lnTo>
                    <a:pt x="1031" y="11"/>
                  </a:lnTo>
                  <a:lnTo>
                    <a:pt x="1033" y="9"/>
                  </a:lnTo>
                  <a:lnTo>
                    <a:pt x="1042" y="3"/>
                  </a:lnTo>
                  <a:lnTo>
                    <a:pt x="10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grpSp>
      <p:grpSp>
        <p:nvGrpSpPr>
          <p:cNvPr id="13" name="Group 4"/>
          <p:cNvGrpSpPr>
            <a:grpSpLocks noChangeAspect="1"/>
          </p:cNvGrpSpPr>
          <p:nvPr/>
        </p:nvGrpSpPr>
        <p:grpSpPr bwMode="auto">
          <a:xfrm>
            <a:off x="421313" y="2321744"/>
            <a:ext cx="699681" cy="698502"/>
            <a:chOff x="889" y="817"/>
            <a:chExt cx="714" cy="786"/>
          </a:xfrm>
          <a:solidFill>
            <a:srgbClr val="C00000"/>
          </a:solidFill>
        </p:grpSpPr>
        <p:sp>
          <p:nvSpPr>
            <p:cNvPr id="14" name="Freeform 6"/>
            <p:cNvSpPr>
              <a:spLocks/>
            </p:cNvSpPr>
            <p:nvPr/>
          </p:nvSpPr>
          <p:spPr bwMode="auto">
            <a:xfrm>
              <a:off x="972" y="817"/>
              <a:ext cx="169" cy="169"/>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grpFill/>
            <a:ln w="0">
              <a:solidFill>
                <a:schemeClr val="accent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5" name="Freeform 7"/>
            <p:cNvSpPr>
              <a:spLocks/>
            </p:cNvSpPr>
            <p:nvPr/>
          </p:nvSpPr>
          <p:spPr bwMode="auto">
            <a:xfrm>
              <a:off x="1252" y="817"/>
              <a:ext cx="170" cy="170"/>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grpFill/>
            <a:ln w="0">
              <a:solidFill>
                <a:schemeClr val="accent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6" name="Freeform 8"/>
            <p:cNvSpPr>
              <a:spLocks/>
            </p:cNvSpPr>
            <p:nvPr/>
          </p:nvSpPr>
          <p:spPr bwMode="auto">
            <a:xfrm>
              <a:off x="1390" y="1497"/>
              <a:ext cx="90" cy="106"/>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grpFill/>
            <a:ln w="0">
              <a:solidFill>
                <a:schemeClr val="accent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7" name="Freeform 9"/>
            <p:cNvSpPr>
              <a:spLocks noEditPoints="1"/>
            </p:cNvSpPr>
            <p:nvPr/>
          </p:nvSpPr>
          <p:spPr bwMode="auto">
            <a:xfrm>
              <a:off x="889" y="982"/>
              <a:ext cx="714" cy="621"/>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grpFill/>
            <a:ln w="0">
              <a:solidFill>
                <a:schemeClr val="accent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Trebuchet MS"/>
                <a:ea typeface="+mn-ea"/>
                <a:cs typeface="+mn-cs"/>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48" y="4108596"/>
            <a:ext cx="658659" cy="66083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72813"/>
            <a:ext cx="780309" cy="746788"/>
          </a:xfrm>
          <a:prstGeom prst="rect">
            <a:avLst/>
          </a:prstGeom>
        </p:spPr>
      </p:pic>
      <p:sp>
        <p:nvSpPr>
          <p:cNvPr id="20" name="TextBox 19"/>
          <p:cNvSpPr txBox="1"/>
          <p:nvPr/>
        </p:nvSpPr>
        <p:spPr>
          <a:xfrm>
            <a:off x="1490376" y="1536479"/>
            <a:ext cx="2321854" cy="369332"/>
          </a:xfrm>
          <a:prstGeom prst="rect">
            <a:avLst/>
          </a:prstGeom>
          <a:noFill/>
        </p:spPr>
        <p:txBody>
          <a:bodyPr wrap="none" rtlCol="0">
            <a:spAutoFit/>
          </a:bodyPr>
          <a:lstStyle/>
          <a:p>
            <a:r>
              <a:rPr lang="en-US" b="1" dirty="0"/>
              <a:t>Payment Processing</a:t>
            </a:r>
          </a:p>
        </p:txBody>
      </p:sp>
      <p:sp>
        <p:nvSpPr>
          <p:cNvPr id="21" name="TextBox 20"/>
          <p:cNvSpPr txBox="1"/>
          <p:nvPr/>
        </p:nvSpPr>
        <p:spPr>
          <a:xfrm>
            <a:off x="1447800" y="3440668"/>
            <a:ext cx="2502608" cy="369332"/>
          </a:xfrm>
          <a:prstGeom prst="rect">
            <a:avLst/>
          </a:prstGeom>
          <a:noFill/>
        </p:spPr>
        <p:txBody>
          <a:bodyPr wrap="none" rtlCol="0">
            <a:spAutoFit/>
          </a:bodyPr>
          <a:lstStyle/>
          <a:p>
            <a:r>
              <a:rPr lang="en-US" b="1" dirty="0"/>
              <a:t>Analytics and Insights</a:t>
            </a:r>
          </a:p>
        </p:txBody>
      </p:sp>
      <p:sp>
        <p:nvSpPr>
          <p:cNvPr id="22" name="TextBox 21"/>
          <p:cNvSpPr txBox="1"/>
          <p:nvPr/>
        </p:nvSpPr>
        <p:spPr>
          <a:xfrm>
            <a:off x="1447800" y="2526268"/>
            <a:ext cx="2499402" cy="369332"/>
          </a:xfrm>
          <a:prstGeom prst="rect">
            <a:avLst/>
          </a:prstGeom>
          <a:noFill/>
        </p:spPr>
        <p:txBody>
          <a:bodyPr wrap="none" rtlCol="0">
            <a:spAutoFit/>
          </a:bodyPr>
          <a:lstStyle/>
          <a:p>
            <a:r>
              <a:rPr lang="en-US" b="1" dirty="0"/>
              <a:t>Customer Experience</a:t>
            </a:r>
          </a:p>
        </p:txBody>
      </p:sp>
      <p:sp>
        <p:nvSpPr>
          <p:cNvPr id="23" name="TextBox 22"/>
          <p:cNvSpPr txBox="1"/>
          <p:nvPr/>
        </p:nvSpPr>
        <p:spPr>
          <a:xfrm>
            <a:off x="1520451" y="4355068"/>
            <a:ext cx="2060949" cy="369332"/>
          </a:xfrm>
          <a:prstGeom prst="rect">
            <a:avLst/>
          </a:prstGeom>
          <a:noFill/>
        </p:spPr>
        <p:txBody>
          <a:bodyPr wrap="none" rtlCol="0">
            <a:spAutoFit/>
          </a:bodyPr>
          <a:lstStyle/>
          <a:p>
            <a:r>
              <a:rPr lang="en-US" b="1" dirty="0"/>
              <a:t>Fraud Prevention</a:t>
            </a:r>
          </a:p>
        </p:txBody>
      </p:sp>
      <p:sp>
        <p:nvSpPr>
          <p:cNvPr id="24" name="Title 1"/>
          <p:cNvSpPr>
            <a:spLocks noGrp="1"/>
          </p:cNvSpPr>
          <p:nvPr>
            <p:ph type="title"/>
          </p:nvPr>
        </p:nvSpPr>
        <p:spPr>
          <a:xfrm>
            <a:off x="228599" y="228600"/>
            <a:ext cx="8410575" cy="841248"/>
          </a:xfrm>
        </p:spPr>
        <p:txBody>
          <a:bodyPr/>
          <a:lstStyle/>
          <a:p>
            <a:r>
              <a:rPr lang="en-US" sz="2000" dirty="0"/>
              <a:t>Key Areas that Technology is impacting Financial Services</a:t>
            </a:r>
          </a:p>
        </p:txBody>
      </p:sp>
      <p:sp>
        <p:nvSpPr>
          <p:cNvPr id="25" name="TextBox 24"/>
          <p:cNvSpPr txBox="1"/>
          <p:nvPr/>
        </p:nvSpPr>
        <p:spPr>
          <a:xfrm>
            <a:off x="714293" y="5641776"/>
            <a:ext cx="6839692" cy="738664"/>
          </a:xfrm>
          <a:prstGeom prst="rect">
            <a:avLst/>
          </a:prstGeom>
          <a:noFill/>
        </p:spPr>
        <p:txBody>
          <a:bodyPr wrap="square" rtlCol="0">
            <a:spAutoFit/>
          </a:bodyPr>
          <a:lstStyle/>
          <a:p>
            <a:r>
              <a:rPr lang="en-US" sz="1400" dirty="0"/>
              <a:t>“The pace of change has never been this fast, yet it will never be this slow again.”</a:t>
            </a:r>
          </a:p>
          <a:p>
            <a:r>
              <a:rPr lang="en-US" sz="1400" dirty="0"/>
              <a:t> </a:t>
            </a:r>
          </a:p>
          <a:p>
            <a:r>
              <a:rPr lang="en-US" sz="1400" dirty="0"/>
              <a:t>– Hon. Justin Trudeau, PM Canada </a:t>
            </a:r>
          </a:p>
        </p:txBody>
      </p:sp>
    </p:spTree>
    <p:extLst>
      <p:ext uri="{BB962C8B-B14F-4D97-AF65-F5344CB8AC3E}">
        <p14:creationId xmlns:p14="http://schemas.microsoft.com/office/powerpoint/2010/main" val="49821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has technology transformed the payments industry?</a:t>
            </a:r>
          </a:p>
        </p:txBody>
      </p:sp>
      <p:sp>
        <p:nvSpPr>
          <p:cNvPr id="4" name="Slide Number Placeholder 3"/>
          <p:cNvSpPr>
            <a:spLocks noGrp="1"/>
          </p:cNvSpPr>
          <p:nvPr>
            <p:ph type="sldNum" sz="quarter" idx="12"/>
          </p:nvPr>
        </p:nvSpPr>
        <p:spPr/>
        <p:txBody>
          <a:bodyPr/>
          <a:lstStyle/>
          <a:p>
            <a:fld id="{E633FACB-E57B-4CDC-9F3B-D7F03E444374}" type="slidenum">
              <a:rPr lang="en-CA" smtClean="0"/>
              <a:t>3</a:t>
            </a:fld>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281297"/>
            <a:ext cx="3118010" cy="3128903"/>
          </a:xfrm>
          <a:prstGeom prst="rect">
            <a:avLst/>
          </a:prstGeom>
        </p:spPr>
      </p:pic>
      <p:sp>
        <p:nvSpPr>
          <p:cNvPr id="3" name="TextBox 2"/>
          <p:cNvSpPr txBox="1"/>
          <p:nvPr/>
        </p:nvSpPr>
        <p:spPr>
          <a:xfrm>
            <a:off x="3505200" y="2133600"/>
            <a:ext cx="5562600" cy="4401205"/>
          </a:xfrm>
          <a:prstGeom prst="rect">
            <a:avLst/>
          </a:prstGeom>
          <a:noFill/>
          <a:ln>
            <a:noFill/>
          </a:ln>
        </p:spPr>
        <p:txBody>
          <a:bodyPr wrap="square" rtlCol="0">
            <a:spAutoFit/>
          </a:bodyPr>
          <a:lstStyle/>
          <a:p>
            <a:pPr marL="285750" indent="-285750">
              <a:lnSpc>
                <a:spcPct val="200000"/>
              </a:lnSpc>
              <a:buFont typeface="Wingdings" panose="05000000000000000000" pitchFamily="2" charset="2"/>
              <a:buChar char="Ø"/>
            </a:pPr>
            <a:r>
              <a:rPr lang="en-US" sz="1600" dirty="0"/>
              <a:t>Faster Payment Processing</a:t>
            </a:r>
          </a:p>
          <a:p>
            <a:pPr marL="285750" indent="-285750">
              <a:lnSpc>
                <a:spcPct val="200000"/>
              </a:lnSpc>
              <a:buFont typeface="Wingdings" panose="05000000000000000000" pitchFamily="2" charset="2"/>
              <a:buChar char="Ø"/>
            </a:pPr>
            <a:r>
              <a:rPr lang="en-US" sz="1600" dirty="0"/>
              <a:t>Online Banking</a:t>
            </a:r>
          </a:p>
          <a:p>
            <a:pPr marL="285750" indent="-285750">
              <a:lnSpc>
                <a:spcPct val="200000"/>
              </a:lnSpc>
              <a:buFont typeface="Wingdings" panose="05000000000000000000" pitchFamily="2" charset="2"/>
              <a:buChar char="Ø"/>
            </a:pPr>
            <a:r>
              <a:rPr lang="en-US" sz="1600" dirty="0"/>
              <a:t>Removal of Manual Cheques</a:t>
            </a:r>
          </a:p>
          <a:p>
            <a:pPr marL="285750" indent="-285750">
              <a:lnSpc>
                <a:spcPct val="200000"/>
              </a:lnSpc>
              <a:buFont typeface="Wingdings" panose="05000000000000000000" pitchFamily="2" charset="2"/>
              <a:buChar char="Ø"/>
            </a:pPr>
            <a:r>
              <a:rPr lang="en-US" sz="1600" dirty="0"/>
              <a:t>Introduction of Wallets</a:t>
            </a:r>
          </a:p>
          <a:p>
            <a:pPr marL="285750" indent="-285750">
              <a:lnSpc>
                <a:spcPct val="200000"/>
              </a:lnSpc>
              <a:buFont typeface="Wingdings" panose="05000000000000000000" pitchFamily="2" charset="2"/>
              <a:buChar char="Ø"/>
            </a:pPr>
            <a:r>
              <a:rPr lang="en-US" sz="1600" dirty="0"/>
              <a:t>Entrance of Non-traditional Players (Paypal Facebook, Amazon, Apple pay)</a:t>
            </a:r>
          </a:p>
          <a:p>
            <a:pPr marL="285750" indent="-285750">
              <a:lnSpc>
                <a:spcPct val="200000"/>
              </a:lnSpc>
              <a:buFont typeface="Wingdings" panose="05000000000000000000" pitchFamily="2" charset="2"/>
              <a:buChar char="Ø"/>
            </a:pPr>
            <a:r>
              <a:rPr lang="en-US" sz="1600" dirty="0"/>
              <a:t>Digital Sovereign Currencies (ECCB, Curacao based on blockchain)</a:t>
            </a:r>
          </a:p>
          <a:p>
            <a:pPr marL="285750" indent="-285750">
              <a:lnSpc>
                <a:spcPct val="150000"/>
              </a:lnSpc>
              <a:buFont typeface="Arial" panose="020B0604020202020204" pitchFamily="34" charset="0"/>
              <a:buChar char="•"/>
            </a:pPr>
            <a:endParaRPr lang="en-US" sz="1600" dirty="0"/>
          </a:p>
        </p:txBody>
      </p:sp>
      <p:sp>
        <p:nvSpPr>
          <p:cNvPr id="7" name="TextBox 6"/>
          <p:cNvSpPr txBox="1"/>
          <p:nvPr/>
        </p:nvSpPr>
        <p:spPr>
          <a:xfrm>
            <a:off x="228599" y="1194610"/>
            <a:ext cx="8686801" cy="584775"/>
          </a:xfrm>
          <a:prstGeom prst="rect">
            <a:avLst/>
          </a:prstGeom>
          <a:noFill/>
        </p:spPr>
        <p:txBody>
          <a:bodyPr wrap="square" rtlCol="0">
            <a:spAutoFit/>
          </a:bodyPr>
          <a:lstStyle/>
          <a:p>
            <a:r>
              <a:rPr lang="en-US" sz="1600" dirty="0"/>
              <a:t>The payments space has been the area with the most disruption due to block chain technology, with new entrants such as Fintechs and mobile payment</a:t>
            </a:r>
          </a:p>
        </p:txBody>
      </p:sp>
    </p:spTree>
    <p:extLst>
      <p:ext uri="{BB962C8B-B14F-4D97-AF65-F5344CB8AC3E}">
        <p14:creationId xmlns:p14="http://schemas.microsoft.com/office/powerpoint/2010/main" val="2166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has technology transformed client experience?</a:t>
            </a:r>
          </a:p>
        </p:txBody>
      </p:sp>
      <p:sp>
        <p:nvSpPr>
          <p:cNvPr id="4" name="Slide Number Placeholder 3"/>
          <p:cNvSpPr>
            <a:spLocks noGrp="1"/>
          </p:cNvSpPr>
          <p:nvPr>
            <p:ph type="sldNum" sz="quarter" idx="12"/>
          </p:nvPr>
        </p:nvSpPr>
        <p:spPr/>
        <p:txBody>
          <a:bodyPr/>
          <a:lstStyle/>
          <a:p>
            <a:fld id="{E633FACB-E57B-4CDC-9F3B-D7F03E444374}" type="slidenum">
              <a:rPr lang="en-CA" smtClean="0"/>
              <a:t>4</a:t>
            </a:fld>
            <a:endParaRPr lang="en-CA" dirty="0"/>
          </a:p>
        </p:txBody>
      </p:sp>
      <p:sp>
        <p:nvSpPr>
          <p:cNvPr id="3" name="TextBox 2"/>
          <p:cNvSpPr txBox="1"/>
          <p:nvPr/>
        </p:nvSpPr>
        <p:spPr>
          <a:xfrm>
            <a:off x="244414" y="1968297"/>
            <a:ext cx="7086600" cy="230832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600" dirty="0"/>
              <a:t>Clients have greater convenience in doing banking around the clock </a:t>
            </a:r>
          </a:p>
          <a:p>
            <a:pPr marL="285750" indent="-285750" algn="just">
              <a:lnSpc>
                <a:spcPct val="150000"/>
              </a:lnSpc>
              <a:buFont typeface="Wingdings" panose="05000000000000000000" pitchFamily="2" charset="2"/>
              <a:buChar char="Ø"/>
            </a:pPr>
            <a:r>
              <a:rPr lang="en-US" sz="1600" dirty="0"/>
              <a:t>Increased use of Artificial Intelligence and chat bot services to enhance client service interaction </a:t>
            </a:r>
          </a:p>
          <a:p>
            <a:pPr marL="285750" indent="-285750" algn="just">
              <a:lnSpc>
                <a:spcPct val="150000"/>
              </a:lnSpc>
              <a:buFont typeface="Wingdings" panose="05000000000000000000" pitchFamily="2" charset="2"/>
              <a:buChar char="Ø"/>
            </a:pPr>
            <a:r>
              <a:rPr lang="en-US" sz="1600" dirty="0"/>
              <a:t>Online client onboarding/account opening with improved data capture</a:t>
            </a:r>
          </a:p>
          <a:p>
            <a:pPr marL="285750" indent="-285750" algn="just">
              <a:lnSpc>
                <a:spcPct val="150000"/>
              </a:lnSpc>
              <a:buFont typeface="Wingdings" panose="05000000000000000000" pitchFamily="2" charset="2"/>
              <a:buChar char="Ø"/>
            </a:pPr>
            <a:r>
              <a:rPr lang="en-US" sz="1600" dirty="0"/>
              <a:t>Ability to access own data online</a:t>
            </a:r>
          </a:p>
          <a:p>
            <a:pPr marL="285750" indent="-285750" algn="just">
              <a:lnSpc>
                <a:spcPct val="150000"/>
              </a:lnSpc>
              <a:buFont typeface="Wingdings" panose="05000000000000000000" pitchFamily="2" charset="2"/>
              <a:buChar char="Ø"/>
            </a:pPr>
            <a:r>
              <a:rPr lang="en-US" sz="1600" dirty="0"/>
              <a:t>Ability to automate credit decision making using credit scoring tools </a:t>
            </a:r>
          </a:p>
        </p:txBody>
      </p:sp>
      <p:sp>
        <p:nvSpPr>
          <p:cNvPr id="8" name="TextBox 7"/>
          <p:cNvSpPr txBox="1"/>
          <p:nvPr/>
        </p:nvSpPr>
        <p:spPr>
          <a:xfrm>
            <a:off x="128585" y="1238407"/>
            <a:ext cx="8610601" cy="584775"/>
          </a:xfrm>
          <a:prstGeom prst="rect">
            <a:avLst/>
          </a:prstGeom>
          <a:noFill/>
        </p:spPr>
        <p:txBody>
          <a:bodyPr wrap="square" rtlCol="0">
            <a:spAutoFit/>
          </a:bodyPr>
          <a:lstStyle/>
          <a:p>
            <a:r>
              <a:rPr lang="en-US" sz="1600" dirty="0"/>
              <a:t>Enabling improvement in client experiences and ability to provide the same level of functionality in all of their online interactions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680194"/>
            <a:ext cx="3448050" cy="1949206"/>
          </a:xfrm>
          <a:prstGeom prst="rect">
            <a:avLst/>
          </a:prstGeom>
        </p:spPr>
      </p:pic>
    </p:spTree>
    <p:extLst>
      <p:ext uri="{BB962C8B-B14F-4D97-AF65-F5344CB8AC3E}">
        <p14:creationId xmlns:p14="http://schemas.microsoft.com/office/powerpoint/2010/main" val="40732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has technology transformation improved analytics and created insights for the Finance sector?</a:t>
            </a:r>
          </a:p>
        </p:txBody>
      </p:sp>
      <p:sp>
        <p:nvSpPr>
          <p:cNvPr id="4" name="Slide Number Placeholder 3"/>
          <p:cNvSpPr>
            <a:spLocks noGrp="1"/>
          </p:cNvSpPr>
          <p:nvPr>
            <p:ph type="sldNum" sz="quarter" idx="12"/>
          </p:nvPr>
        </p:nvSpPr>
        <p:spPr/>
        <p:txBody>
          <a:bodyPr/>
          <a:lstStyle/>
          <a:p>
            <a:fld id="{E633FACB-E57B-4CDC-9F3B-D7F03E444374}" type="slidenum">
              <a:rPr lang="en-CA" smtClean="0"/>
              <a:t>5</a:t>
            </a:fld>
            <a:endParaRPr lang="en-CA" dirty="0"/>
          </a:p>
        </p:txBody>
      </p:sp>
      <p:sp>
        <p:nvSpPr>
          <p:cNvPr id="7" name="TextBox 6"/>
          <p:cNvSpPr txBox="1"/>
          <p:nvPr/>
        </p:nvSpPr>
        <p:spPr>
          <a:xfrm>
            <a:off x="228599" y="1295400"/>
            <a:ext cx="8343901" cy="267765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600" dirty="0"/>
              <a:t>Artificial Intelligence and Machine learning enables predictive analysis of client behavior including:</a:t>
            </a:r>
          </a:p>
          <a:p>
            <a:pPr marL="742950" lvl="1" indent="-285750" algn="just">
              <a:lnSpc>
                <a:spcPct val="150000"/>
              </a:lnSpc>
              <a:buFont typeface="Wingdings" panose="05000000000000000000" pitchFamily="2" charset="2"/>
              <a:buChar char="Ø"/>
            </a:pPr>
            <a:r>
              <a:rPr lang="en-US" sz="1600" dirty="0"/>
              <a:t>Improved customer intelligence </a:t>
            </a:r>
          </a:p>
          <a:p>
            <a:pPr marL="742950" lvl="1" indent="-285750" algn="just">
              <a:lnSpc>
                <a:spcPct val="150000"/>
              </a:lnSpc>
              <a:buFont typeface="Wingdings" panose="05000000000000000000" pitchFamily="2" charset="2"/>
              <a:buChar char="Ø"/>
            </a:pPr>
            <a:r>
              <a:rPr lang="en-US" sz="1600" dirty="0"/>
              <a:t>Ability to better market offers and services based on client behavior</a:t>
            </a:r>
          </a:p>
          <a:p>
            <a:pPr marL="285750" indent="-285750" algn="just">
              <a:lnSpc>
                <a:spcPct val="150000"/>
              </a:lnSpc>
              <a:buFont typeface="Wingdings" panose="05000000000000000000" pitchFamily="2" charset="2"/>
              <a:buChar char="Ø"/>
            </a:pPr>
            <a:r>
              <a:rPr lang="en-US" sz="1600" dirty="0"/>
              <a:t>Automation of repetitive tasks using robotic process automation and AI</a:t>
            </a:r>
          </a:p>
          <a:p>
            <a:pPr marL="742950" lvl="1" indent="-285750" algn="just">
              <a:lnSpc>
                <a:spcPct val="150000"/>
              </a:lnSpc>
              <a:buFont typeface="Wingdings" panose="05000000000000000000" pitchFamily="2" charset="2"/>
              <a:buChar char="Ø"/>
            </a:pPr>
            <a:r>
              <a:rPr lang="en-US" sz="1600" dirty="0"/>
              <a:t>Improved auto-adjudication or credit decision making</a:t>
            </a:r>
          </a:p>
          <a:p>
            <a:pPr marL="742950" lvl="1" indent="-285750" algn="just">
              <a:lnSpc>
                <a:spcPct val="150000"/>
              </a:lnSpc>
              <a:buFont typeface="Wingdings" panose="05000000000000000000" pitchFamily="2" charset="2"/>
              <a:buChar char="Ø"/>
            </a:pPr>
            <a:r>
              <a:rPr lang="en-US" sz="1600" dirty="0"/>
              <a:t>Reduced processing timelines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343400"/>
            <a:ext cx="4572000" cy="2269757"/>
          </a:xfrm>
          <a:prstGeom prst="rect">
            <a:avLst/>
          </a:prstGeom>
        </p:spPr>
      </p:pic>
    </p:spTree>
    <p:extLst>
      <p:ext uri="{BB962C8B-B14F-4D97-AF65-F5344CB8AC3E}">
        <p14:creationId xmlns:p14="http://schemas.microsoft.com/office/powerpoint/2010/main" val="814594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How has technology transformation impacted Fraud?</a:t>
            </a:r>
          </a:p>
        </p:txBody>
      </p:sp>
      <p:sp>
        <p:nvSpPr>
          <p:cNvPr id="4" name="Slide Number Placeholder 3"/>
          <p:cNvSpPr>
            <a:spLocks noGrp="1"/>
          </p:cNvSpPr>
          <p:nvPr>
            <p:ph type="sldNum" sz="quarter" idx="12"/>
          </p:nvPr>
        </p:nvSpPr>
        <p:spPr/>
        <p:txBody>
          <a:bodyPr/>
          <a:lstStyle/>
          <a:p>
            <a:fld id="{E633FACB-E57B-4CDC-9F3B-D7F03E444374}" type="slidenum">
              <a:rPr lang="en-CA" smtClean="0"/>
              <a:t>6</a:t>
            </a:fld>
            <a:endParaRPr lang="en-CA" dirty="0"/>
          </a:p>
        </p:txBody>
      </p:sp>
      <p:sp>
        <p:nvSpPr>
          <p:cNvPr id="7" name="TextBox 6"/>
          <p:cNvSpPr txBox="1"/>
          <p:nvPr/>
        </p:nvSpPr>
        <p:spPr>
          <a:xfrm>
            <a:off x="152400" y="1143000"/>
            <a:ext cx="8534400"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600" dirty="0"/>
              <a:t>With increased use of technology, fraud has moved from non digital channels to the digital space </a:t>
            </a:r>
          </a:p>
          <a:p>
            <a:pPr marL="285750" indent="-285750" algn="just">
              <a:lnSpc>
                <a:spcPct val="150000"/>
              </a:lnSpc>
              <a:buFont typeface="Wingdings" panose="05000000000000000000" pitchFamily="2" charset="2"/>
              <a:buChar char="Ø"/>
            </a:pPr>
            <a:r>
              <a:rPr lang="en-US" sz="1600" dirty="0"/>
              <a:t>Financial institutions now have to spend more on enhanced security measures to prevent online fraud.</a:t>
            </a:r>
          </a:p>
          <a:p>
            <a:pPr marL="285750" indent="-285750" algn="just">
              <a:lnSpc>
                <a:spcPct val="150000"/>
              </a:lnSpc>
              <a:buFont typeface="Wingdings" panose="05000000000000000000" pitchFamily="2" charset="2"/>
              <a:buChar char="Ø"/>
            </a:pPr>
            <a:r>
              <a:rPr lang="en-US" sz="1600" dirty="0"/>
              <a:t>Technology now delivering improved credit card fraud prevention</a:t>
            </a:r>
          </a:p>
          <a:p>
            <a:pPr marL="285750" indent="-285750" algn="just">
              <a:lnSpc>
                <a:spcPct val="150000"/>
              </a:lnSpc>
              <a:buFont typeface="Wingdings" panose="05000000000000000000" pitchFamily="2" charset="2"/>
              <a:buChar char="Ø"/>
            </a:pPr>
            <a:r>
              <a:rPr lang="en-US" sz="1600" dirty="0"/>
              <a:t>Ability now to have clients participate in the own security controls so that they can respond faster </a:t>
            </a:r>
          </a:p>
          <a:p>
            <a:pPr marL="285750" indent="-285750" algn="just">
              <a:lnSpc>
                <a:spcPct val="150000"/>
              </a:lnSpc>
              <a:buFont typeface="Wingdings" panose="05000000000000000000" pitchFamily="2" charset="2"/>
              <a:buChar char="Ø"/>
            </a:pPr>
            <a:r>
              <a:rPr lang="en-US" sz="1600" dirty="0"/>
              <a:t>Increased fraud prevention with Ability to use AI to help support fraud prevention with better data analytics.</a:t>
            </a:r>
          </a:p>
        </p:txBody>
      </p:sp>
      <p:pic>
        <p:nvPicPr>
          <p:cNvPr id="3" name="Picture 2"/>
          <p:cNvPicPr>
            <a:picLocks noChangeAspect="1"/>
          </p:cNvPicPr>
          <p:nvPr/>
        </p:nvPicPr>
        <p:blipFill>
          <a:blip r:embed="rId3"/>
          <a:stretch>
            <a:fillRect/>
          </a:stretch>
        </p:blipFill>
        <p:spPr>
          <a:xfrm>
            <a:off x="3083037" y="4419600"/>
            <a:ext cx="2955813" cy="2133600"/>
          </a:xfrm>
          <a:prstGeom prst="rect">
            <a:avLst/>
          </a:prstGeom>
        </p:spPr>
      </p:pic>
    </p:spTree>
    <p:extLst>
      <p:ext uri="{BB962C8B-B14F-4D97-AF65-F5344CB8AC3E}">
        <p14:creationId xmlns:p14="http://schemas.microsoft.com/office/powerpoint/2010/main" val="217593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IBC New Palette 3">
      <a:dk1>
        <a:sysClr val="windowText" lastClr="000000"/>
      </a:dk1>
      <a:lt1>
        <a:sysClr val="window" lastClr="FFFFFF"/>
      </a:lt1>
      <a:dk2>
        <a:srgbClr val="AAAAAA"/>
      </a:dk2>
      <a:lt2>
        <a:srgbClr val="D2ECF2"/>
      </a:lt2>
      <a:accent1>
        <a:srgbClr val="AF0B1C"/>
      </a:accent1>
      <a:accent2>
        <a:srgbClr val="FFD400"/>
      </a:accent2>
      <a:accent3>
        <a:srgbClr val="006C97"/>
      </a:accent3>
      <a:accent4>
        <a:srgbClr val="74A855"/>
      </a:accent4>
      <a:accent5>
        <a:srgbClr val="A6DAE6"/>
      </a:accent5>
      <a:accent6>
        <a:srgbClr val="D40139"/>
      </a:accent6>
      <a:hlink>
        <a:srgbClr val="686868"/>
      </a:hlink>
      <a:folHlink>
        <a:srgbClr val="0000FF"/>
      </a:folHlink>
    </a:clrScheme>
    <a:fontScheme name="CIB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E7E7"/>
        </a:solidFill>
      </a:spPr>
      <a:bodyPr wrap="none" rtlCol="0" anchor="ctr">
        <a:spAutoFit/>
      </a:bodyPr>
      <a:lstStyle>
        <a:defPPr algn="ctr">
          <a:defRPr sz="1100" dirty="0"/>
        </a:defPPr>
      </a:lst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rgbClr val="E7E7E7"/>
        </a:solidFill>
      </a:spPr>
      <a:bodyPr wrap="square" rtlCol="0">
        <a:spAutoFit/>
      </a:bodyPr>
      <a:lstStyle>
        <a:defPPr>
          <a:defRPr sz="2000" dirty="0"/>
        </a:defPPr>
      </a:lstStyle>
    </a:txDef>
  </a:objectDefaults>
  <a:extraClrSchemeLst/>
</a:theme>
</file>

<file path=ppt/theme/theme2.xml><?xml version="1.0" encoding="utf-8"?>
<a:theme xmlns:a="http://schemas.openxmlformats.org/drawingml/2006/main" name="Office Theme">
  <a:themeElements>
    <a:clrScheme name="CIBC New Palette 3">
      <a:dk1>
        <a:sysClr val="windowText" lastClr="000000"/>
      </a:dk1>
      <a:lt1>
        <a:sysClr val="window" lastClr="FFFFFF"/>
      </a:lt1>
      <a:dk2>
        <a:srgbClr val="AAAAAA"/>
      </a:dk2>
      <a:lt2>
        <a:srgbClr val="D2ECF2"/>
      </a:lt2>
      <a:accent1>
        <a:srgbClr val="AF0B1C"/>
      </a:accent1>
      <a:accent2>
        <a:srgbClr val="FFD400"/>
      </a:accent2>
      <a:accent3>
        <a:srgbClr val="006C97"/>
      </a:accent3>
      <a:accent4>
        <a:srgbClr val="74A855"/>
      </a:accent4>
      <a:accent5>
        <a:srgbClr val="A6DAE6"/>
      </a:accent5>
      <a:accent6>
        <a:srgbClr val="D40139"/>
      </a:accent6>
      <a:hlink>
        <a:srgbClr val="D8D1CA"/>
      </a:hlink>
      <a:folHlink>
        <a:srgbClr val="0000FF"/>
      </a:folHlink>
    </a:clrScheme>
    <a:fontScheme name="CIB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IBC New Palette 3">
      <a:dk1>
        <a:sysClr val="windowText" lastClr="000000"/>
      </a:dk1>
      <a:lt1>
        <a:sysClr val="window" lastClr="FFFFFF"/>
      </a:lt1>
      <a:dk2>
        <a:srgbClr val="AAAAAA"/>
      </a:dk2>
      <a:lt2>
        <a:srgbClr val="D2ECF2"/>
      </a:lt2>
      <a:accent1>
        <a:srgbClr val="AF0B1C"/>
      </a:accent1>
      <a:accent2>
        <a:srgbClr val="FFD400"/>
      </a:accent2>
      <a:accent3>
        <a:srgbClr val="006C97"/>
      </a:accent3>
      <a:accent4>
        <a:srgbClr val="74A855"/>
      </a:accent4>
      <a:accent5>
        <a:srgbClr val="A6DAE6"/>
      </a:accent5>
      <a:accent6>
        <a:srgbClr val="D40139"/>
      </a:accent6>
      <a:hlink>
        <a:srgbClr val="D8D1CA"/>
      </a:hlink>
      <a:folHlink>
        <a:srgbClr val="0000FF"/>
      </a:folHlink>
    </a:clrScheme>
    <a:fontScheme name="CIB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7528</TotalTime>
  <Words>1300</Words>
  <Application>Microsoft Office PowerPoint</Application>
  <PresentationFormat>On-screen Show (4:3)</PresentationFormat>
  <Paragraphs>78</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vt:lpstr>
      <vt:lpstr>Blank</vt:lpstr>
      <vt:lpstr>PowerPoint Presentation</vt:lpstr>
      <vt:lpstr>How is Technology Transforming Business: A look at the  Finance Industry  Presented by:  Gillian Charles-Gollop Executive Director, Corporate Investment Banking &amp; Advisory July 24, 2019   </vt:lpstr>
      <vt:lpstr>Key Areas that Technology is impacting Financial Services</vt:lpstr>
      <vt:lpstr>How has technology transformed the payments industry?</vt:lpstr>
      <vt:lpstr>How has technology transformed client experience?</vt:lpstr>
      <vt:lpstr>How has technology transformation improved analytics and created insights for the Finance sector?</vt:lpstr>
      <vt:lpstr>How has technology transformation impacted Fraud?</vt:lpstr>
    </vt:vector>
  </TitlesOfParts>
  <Company>CIBC FirstCaribbean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Technology Transforming Business – A look at the  Finance Industry</dc:title>
  <dc:creator>Asus03</dc:creator>
  <cp:lastModifiedBy>Vistrac Limited</cp:lastModifiedBy>
  <cp:revision>48</cp:revision>
  <cp:lastPrinted>2016-09-20T19:02:14Z</cp:lastPrinted>
  <dcterms:created xsi:type="dcterms:W3CDTF">2019-07-04T20:13:57Z</dcterms:created>
  <dcterms:modified xsi:type="dcterms:W3CDTF">2019-07-24T15:00:57Z</dcterms:modified>
</cp:coreProperties>
</file>