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3" r:id="rId2"/>
  </p:sldMasterIdLst>
  <p:notesMasterIdLst>
    <p:notesMasterId r:id="rId13"/>
  </p:notesMasterIdLst>
  <p:handoutMasterIdLst>
    <p:handoutMasterId r:id="rId14"/>
  </p:handoutMasterIdLst>
  <p:sldIdLst>
    <p:sldId id="266" r:id="rId3"/>
    <p:sldId id="607" r:id="rId4"/>
    <p:sldId id="393" r:id="rId5"/>
    <p:sldId id="385" r:id="rId6"/>
    <p:sldId id="386" r:id="rId7"/>
    <p:sldId id="387" r:id="rId8"/>
    <p:sldId id="388" r:id="rId9"/>
    <p:sldId id="389" r:id="rId10"/>
    <p:sldId id="390" r:id="rId11"/>
    <p:sldId id="273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2DD4CD-AF1D-3548-A8DF-28BD801AA225}">
          <p14:sldIdLst>
            <p14:sldId id="266"/>
            <p14:sldId id="607"/>
            <p14:sldId id="393"/>
            <p14:sldId id="385"/>
            <p14:sldId id="386"/>
            <p14:sldId id="387"/>
            <p14:sldId id="388"/>
            <p14:sldId id="389"/>
            <p14:sldId id="390"/>
          </p14:sldIdLst>
        </p14:section>
        <p14:section name="Untitled Section" id="{DF5F552C-599B-D142-80C5-6158C5AF01AA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434" autoAdjust="0"/>
  </p:normalViewPr>
  <p:slideViewPr>
    <p:cSldViewPr snapToGrid="0" snapToObjects="1">
      <p:cViewPr varScale="1">
        <p:scale>
          <a:sx n="72" d="100"/>
          <a:sy n="72" d="100"/>
        </p:scale>
        <p:origin x="10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24/07/2019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34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111875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2010-05-10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4400" y="6111875"/>
            <a:ext cx="53848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Open-internetworking: From technology to policy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92A03-68B2-964A-9801-DEE6F117C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004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11121775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0694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22"/>
          </p:nvPr>
        </p:nvSpPr>
        <p:spPr>
          <a:xfrm>
            <a:off x="6179485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6774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0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A76B3F0-9F3C-DE45-BFE9-2ED2B8F83AF3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14" r:id="rId9"/>
    <p:sldLayoutId id="2147483715" r:id="rId10"/>
    <p:sldLayoutId id="2147483731" r:id="rId11"/>
    <p:sldLayoutId id="2147483716" r:id="rId12"/>
    <p:sldLayoutId id="2147483732" r:id="rId13"/>
    <p:sldLayoutId id="2147483733" r:id="rId14"/>
    <p:sldLayoutId id="2147483717" r:id="rId15"/>
    <p:sldLayoutId id="2147483734" r:id="rId16"/>
    <p:sldLayoutId id="2147483735" r:id="rId17"/>
    <p:sldLayoutId id="2147483751" r:id="rId18"/>
    <p:sldLayoutId id="2147483755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47" r:id="rId14"/>
    <p:sldLayoutId id="2147483721" r:id="rId15"/>
    <p:sldLayoutId id="2147483748" r:id="rId16"/>
    <p:sldLayoutId id="2147483750" r:id="rId17"/>
    <p:sldLayoutId id="2147483749" r:id="rId18"/>
    <p:sldLayoutId id="214748375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Hind Medium" charset="0"/>
          <a:ea typeface="Hind Medium" charset="0"/>
          <a:cs typeface="Hind Medium" charset="0"/>
        </a:defRPr>
      </a:lvl1pPr>
      <a:lvl2pPr marL="0" marR="0" indent="0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.AppleSystemUIFont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marR="0" indent="-27000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72000"/>
        <a:buFont typeface=".AppleSystemUIFont" charset="0"/>
        <a:buChar char="—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marR="0" indent="-233925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.AppleSystemUIFont" charset="0"/>
        <a:buChar char="–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marR="0" indent="-197925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90500" y="2855914"/>
            <a:ext cx="9664700" cy="500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a typeface="+mj-ea"/>
              </a:rPr>
              <a:t>The Internet Ecosystem</a:t>
            </a:r>
            <a:br>
              <a:rPr lang="en-US" b="1" dirty="0">
                <a:ea typeface="+mj-ea"/>
              </a:rPr>
            </a:br>
            <a:r>
              <a:rPr lang="en-US" sz="2800" b="1" i="1" dirty="0">
                <a:ea typeface="+mj-ea"/>
              </a:rPr>
              <a:t>actors and players</a:t>
            </a:r>
            <a:br>
              <a:rPr lang="en-US" sz="3600" b="1" dirty="0">
                <a:ea typeface="+mj-ea"/>
              </a:rPr>
            </a:br>
            <a:endParaRPr lang="en-GB" b="1" i="1" dirty="0">
              <a:ea typeface="+mj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4680626"/>
            <a:ext cx="7364730" cy="1575031"/>
          </a:xfrm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Hind Medium" charset="0"/>
                <a:ea typeface="Hind Medium" charset="0"/>
                <a:cs typeface="Hind Medium" charset="0"/>
              </a:rPr>
              <a:t>Shernon Osepa,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Hind Medium" charset="0"/>
                <a:ea typeface="+mn-ea"/>
              </a:rPr>
              <a:t>Manager Regional Affairs Latin America and Caribbean</a:t>
            </a:r>
            <a:endParaRPr lang="en-GB" sz="2000" b="1" dirty="0">
              <a:ea typeface="+mn-ea"/>
            </a:endParaRPr>
          </a:p>
          <a:p>
            <a:pPr lvl="2" fontAlgn="auto">
              <a:spcBef>
                <a:spcPts val="0"/>
              </a:spcBef>
              <a:buFont typeface=".AppleSystemUIFont" charset="-120"/>
              <a:buNone/>
              <a:defRPr/>
            </a:pPr>
            <a:r>
              <a:rPr lang="en-GB" sz="2000" b="1" dirty="0">
                <a:solidFill>
                  <a:srgbClr val="FFFF00"/>
                </a:solidFill>
                <a:ea typeface="+mn-ea"/>
              </a:rPr>
              <a:t>osepa@isoc.org</a:t>
            </a:r>
          </a:p>
          <a:p>
            <a:pPr lvl="2" fontAlgn="auto">
              <a:spcBef>
                <a:spcPts val="0"/>
              </a:spcBef>
              <a:buFont typeface=".AppleSystemUIFont" charset="-120"/>
              <a:buNone/>
              <a:defRPr/>
            </a:pPr>
            <a:r>
              <a:rPr lang="en-GB" sz="2000" b="1" dirty="0">
                <a:solidFill>
                  <a:srgbClr val="FFFF00"/>
                </a:solidFill>
                <a:ea typeface="+mn-ea"/>
              </a:rPr>
              <a:t>@</a:t>
            </a:r>
            <a:r>
              <a:rPr lang="en-GB" sz="2000" b="1" dirty="0" err="1">
                <a:solidFill>
                  <a:srgbClr val="FFFF00"/>
                </a:solidFill>
                <a:ea typeface="+mn-ea"/>
              </a:rPr>
              <a:t>ShernonOsepa</a:t>
            </a:r>
            <a:endParaRPr lang="en-GB" sz="2000" b="1" dirty="0">
              <a:solidFill>
                <a:srgbClr val="FFFF00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3544" y="485632"/>
            <a:ext cx="7391400" cy="129631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err="1">
                <a:solidFill>
                  <a:srgbClr val="FFFF00"/>
                </a:solidFill>
              </a:rPr>
              <a:t>CANTO‘s</a:t>
            </a:r>
            <a:r>
              <a:rPr lang="de-DE" sz="2400" b="1" dirty="0">
                <a:solidFill>
                  <a:srgbClr val="FFFF00"/>
                </a:solidFill>
              </a:rPr>
              <a:t> 35th Annual Conference </a:t>
            </a:r>
            <a:r>
              <a:rPr lang="de-DE" sz="2400" b="1" dirty="0" err="1">
                <a:solidFill>
                  <a:srgbClr val="FFFF00"/>
                </a:solidFill>
              </a:rPr>
              <a:t>and</a:t>
            </a:r>
            <a:r>
              <a:rPr lang="de-DE" sz="2400" b="1" dirty="0">
                <a:solidFill>
                  <a:srgbClr val="FFFF00"/>
                </a:solidFill>
              </a:rPr>
              <a:t> Trade Exhibition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00"/>
                </a:solidFill>
              </a:rPr>
              <a:t>Port </a:t>
            </a:r>
            <a:r>
              <a:rPr lang="de-DE" sz="2400" b="1" dirty="0" err="1">
                <a:solidFill>
                  <a:srgbClr val="FFFF00"/>
                </a:solidFill>
              </a:rPr>
              <a:t>of</a:t>
            </a:r>
            <a:r>
              <a:rPr lang="de-DE" sz="2400" b="1" dirty="0">
                <a:solidFill>
                  <a:srgbClr val="FFFF00"/>
                </a:solidFill>
              </a:rPr>
              <a:t> Spain, Trinidad &amp; Tobago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00"/>
                </a:solidFill>
              </a:rPr>
              <a:t> 23 </a:t>
            </a:r>
            <a:r>
              <a:rPr lang="de-DE" sz="2400" b="1" dirty="0" err="1">
                <a:solidFill>
                  <a:srgbClr val="FFFF00"/>
                </a:solidFill>
              </a:rPr>
              <a:t>July</a:t>
            </a:r>
            <a:r>
              <a:rPr lang="de-DE" sz="2400" b="1" dirty="0">
                <a:solidFill>
                  <a:srgbClr val="FFFF00"/>
                </a:solidFill>
              </a:rPr>
              <a:t>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982" y="4051299"/>
            <a:ext cx="7883236" cy="1961573"/>
          </a:xfrm>
        </p:spPr>
        <p:txBody>
          <a:bodyPr/>
          <a:lstStyle/>
          <a:p>
            <a:r>
              <a:rPr lang="en-GB" sz="2000" b="1" dirty="0" err="1"/>
              <a:t>Shernon</a:t>
            </a:r>
            <a:r>
              <a:rPr lang="en-GB" sz="2000" b="1" dirty="0"/>
              <a:t> </a:t>
            </a:r>
            <a:r>
              <a:rPr lang="en-GB" sz="2000" b="1" dirty="0" err="1"/>
              <a:t>Osepa</a:t>
            </a:r>
            <a:endParaRPr lang="en-GB" sz="2000" b="1" dirty="0"/>
          </a:p>
          <a:p>
            <a:pPr lvl="1"/>
            <a:r>
              <a:rPr lang="en-GB" sz="2000" b="1" dirty="0"/>
              <a:t>Manager Regional Affairs LAC</a:t>
            </a:r>
          </a:p>
          <a:p>
            <a:pPr lvl="2" fontAlgn="auto">
              <a:spcBef>
                <a:spcPts val="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osepa@isoc.org</a:t>
            </a:r>
          </a:p>
          <a:p>
            <a:pPr lvl="2" fontAlgn="auto">
              <a:spcBef>
                <a:spcPts val="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@</a:t>
            </a:r>
            <a:r>
              <a:rPr lang="en-GB" sz="2000" b="1" dirty="0" err="1">
                <a:solidFill>
                  <a:srgbClr val="FFFF00"/>
                </a:solidFill>
              </a:rPr>
              <a:t>ShernonOsepa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CDAEE6C3-4240-A546-A11D-82311338D72F}" type="slidenum">
              <a:rPr lang="uk-UA" altLang="en-US" smtClean="0">
                <a:solidFill>
                  <a:schemeClr val="bg1"/>
                </a:solidFill>
              </a:rPr>
              <a:pPr/>
              <a:t>10</a:t>
            </a:fld>
            <a:endParaRPr lang="uk-UA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0000" y="863600"/>
            <a:ext cx="9404100" cy="5712205"/>
          </a:xfrm>
        </p:spPr>
        <p:txBody>
          <a:bodyPr/>
          <a:lstStyle/>
          <a:p>
            <a:endParaRPr lang="en-US" altLang="en-US" b="1" dirty="0"/>
          </a:p>
          <a:p>
            <a:pPr lvl="1">
              <a:buFont typeface="Arial" charset="0"/>
              <a:buChar char="•"/>
            </a:pPr>
            <a:r>
              <a:rPr lang="en-US" altLang="en-US" sz="2000" b="1" dirty="0">
                <a:solidFill>
                  <a:srgbClr val="FFFF00"/>
                </a:solidFill>
              </a:rPr>
              <a:t>Thousands of autonomous networks connected</a:t>
            </a:r>
          </a:p>
          <a:p>
            <a:pPr lvl="1">
              <a:buFont typeface="Arial" charset="0"/>
              <a:buChar char="•"/>
            </a:pPr>
            <a:r>
              <a:rPr lang="en-US" altLang="en-US" sz="2000" b="1" dirty="0">
                <a:solidFill>
                  <a:srgbClr val="FFFF00"/>
                </a:solidFill>
              </a:rPr>
              <a:t>330 million domain names registered (&gt;100 million .com, &gt;100 million ccTLDs)</a:t>
            </a:r>
          </a:p>
          <a:p>
            <a:pPr>
              <a:buFont typeface="Arial" charset="0"/>
              <a:buChar char="•"/>
            </a:pPr>
            <a:r>
              <a:rPr lang="en-US" altLang="en-US" b="1" dirty="0"/>
              <a:t>No central control body (chaos?)</a:t>
            </a:r>
          </a:p>
          <a:p>
            <a:pPr lvl="1">
              <a:buFont typeface="Arial" charset="0"/>
              <a:buChar char="•"/>
            </a:pPr>
            <a:r>
              <a:rPr lang="en-US" altLang="en-US" sz="2000" b="1" dirty="0">
                <a:solidFill>
                  <a:srgbClr val="FFFF00"/>
                </a:solidFill>
              </a:rPr>
              <a:t>Initial focus was not on control but to create something that could grow to a much larger scale</a:t>
            </a:r>
          </a:p>
          <a:p>
            <a:pPr lvl="1">
              <a:buFont typeface="Arial" charset="0"/>
              <a:buChar char="•"/>
            </a:pPr>
            <a:endParaRPr lang="en-US" altLang="en-US" sz="2000" b="1" dirty="0">
              <a:solidFill>
                <a:srgbClr val="FFFF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b="1" dirty="0"/>
              <a:t>Multi-stakeholder model (openness, collaboration and consensus-oriented decision-making)</a:t>
            </a:r>
          </a:p>
          <a:p>
            <a:pPr lvl="1">
              <a:buFont typeface="Arial" charset="0"/>
              <a:buChar char="•"/>
            </a:pPr>
            <a:r>
              <a:rPr lang="en-US" altLang="en-US" sz="2000" b="1" dirty="0">
                <a:solidFill>
                  <a:srgbClr val="FFFF00"/>
                </a:solidFill>
              </a:rPr>
              <a:t>Governments, Businesses, Civil Society, Technical Community, Academia</a:t>
            </a:r>
          </a:p>
          <a:p>
            <a:pPr lvl="1">
              <a:buFont typeface="Arial" charset="0"/>
              <a:buChar char="•"/>
            </a:pPr>
            <a:r>
              <a:rPr lang="en-US" altLang="en-US" sz="2000" b="1" dirty="0">
                <a:solidFill>
                  <a:srgbClr val="FFFF00"/>
                </a:solidFill>
              </a:rPr>
              <a:t>“Power” is gained by merits not hierarchy</a:t>
            </a:r>
          </a:p>
          <a:p>
            <a:pPr>
              <a:buFont typeface="Arial" charset="0"/>
              <a:buChar char="•"/>
            </a:pPr>
            <a:r>
              <a:rPr lang="en-US" altLang="en-US" b="1" dirty="0"/>
              <a:t>Effectiveness</a:t>
            </a:r>
          </a:p>
          <a:p>
            <a:pPr lvl="1">
              <a:buFont typeface="Arial" charset="0"/>
              <a:buChar char="•"/>
            </a:pPr>
            <a:r>
              <a:rPr lang="en-US" altLang="en-US" sz="2000" b="1" dirty="0">
                <a:solidFill>
                  <a:srgbClr val="FFFF00"/>
                </a:solidFill>
              </a:rPr>
              <a:t>How it has grown and how stable it is!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0" y="152401"/>
            <a:ext cx="7301973" cy="482600"/>
          </a:xfrm>
        </p:spPr>
        <p:txBody>
          <a:bodyPr/>
          <a:lstStyle/>
          <a:p>
            <a:r>
              <a:rPr lang="en-US" altLang="en-US" sz="3200" b="1" dirty="0"/>
              <a:t>Some facts regarding the Internet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7014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0" y="330199"/>
            <a:ext cx="11127883" cy="660401"/>
          </a:xfrm>
        </p:spPr>
        <p:txBody>
          <a:bodyPr/>
          <a:lstStyle/>
          <a:p>
            <a:r>
              <a:rPr lang="en-US" sz="3200" b="1" dirty="0"/>
              <a:t>The Internet Ecosystem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3</a:t>
            </a:fld>
            <a:endParaRPr lang="uk-UA" altLang="en-US" dirty="0"/>
          </a:p>
        </p:txBody>
      </p:sp>
      <p:pic>
        <p:nvPicPr>
          <p:cNvPr id="5" name="Picture 4" descr="Internet-Ecosystem-core-cropp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82" y="749300"/>
            <a:ext cx="8034454" cy="567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Education-and-capacity-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r="7829"/>
          <a:stretch>
            <a:fillRect/>
          </a:stretch>
        </p:blipFill>
        <p:spPr bwMode="auto">
          <a:xfrm>
            <a:off x="2957514" y="457201"/>
            <a:ext cx="7177087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0694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olicy-dev-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 r="6284"/>
          <a:stretch>
            <a:fillRect/>
          </a:stretch>
        </p:blipFill>
        <p:spPr bwMode="auto">
          <a:xfrm>
            <a:off x="2971800" y="38100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597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hared-services-&amp;-oper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6902"/>
          <a:stretch>
            <a:fillRect/>
          </a:stretch>
        </p:blipFill>
        <p:spPr bwMode="auto">
          <a:xfrm>
            <a:off x="2971800" y="457200"/>
            <a:ext cx="7194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4663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Shared-services-&amp;-oper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r="11429"/>
          <a:stretch>
            <a:fillRect/>
          </a:stretch>
        </p:blipFill>
        <p:spPr bwMode="auto">
          <a:xfrm>
            <a:off x="2971800" y="381000"/>
            <a:ext cx="7086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521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hared-services-&amp;-oper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8029" r="13710" b="9854"/>
          <a:stretch>
            <a:fillRect/>
          </a:stretch>
        </p:blipFill>
        <p:spPr bwMode="auto">
          <a:xfrm>
            <a:off x="2819400" y="304800"/>
            <a:ext cx="723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887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hared-services-&amp;-oper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780" r="5833" b="11092"/>
          <a:stretch>
            <a:fillRect/>
          </a:stretch>
        </p:blipFill>
        <p:spPr bwMode="auto">
          <a:xfrm>
            <a:off x="2667000" y="381000"/>
            <a:ext cx="7924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116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A822C970-8AC5-F64D-9031-5FB6A741FE2F}"/>
    </a:ext>
  </a:extLst>
</a:theme>
</file>

<file path=ppt/theme/theme2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601FD1F2-0986-124C-93D2-021F5AF625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Presentation_Template_2016-08-01_EN_FINAL_v01</Template>
  <TotalTime>43686</TotalTime>
  <Words>152</Words>
  <Application>Microsoft Office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.AppleSystemUIFont</vt:lpstr>
      <vt:lpstr>Arial</vt:lpstr>
      <vt:lpstr>Calibri</vt:lpstr>
      <vt:lpstr>Hind Light</vt:lpstr>
      <vt:lpstr>Hind Medium</vt:lpstr>
      <vt:lpstr>ISOC - Blue template</vt:lpstr>
      <vt:lpstr>ISOC - Green template</vt:lpstr>
      <vt:lpstr>The Internet Ecosystem actors and players </vt:lpstr>
      <vt:lpstr>Some facts regarding the Internet</vt:lpstr>
      <vt:lpstr>The Internet Ecosystem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Asus03</cp:lastModifiedBy>
  <cp:revision>433</cp:revision>
  <cp:lastPrinted>2016-06-14T17:50:38Z</cp:lastPrinted>
  <dcterms:created xsi:type="dcterms:W3CDTF">2016-10-21T13:11:11Z</dcterms:created>
  <dcterms:modified xsi:type="dcterms:W3CDTF">2019-07-24T14:15:12Z</dcterms:modified>
</cp:coreProperties>
</file>