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73" r:id="rId3"/>
    <p:sldId id="275" r:id="rId4"/>
    <p:sldId id="277" r:id="rId5"/>
    <p:sldId id="297" r:id="rId6"/>
    <p:sldId id="332" r:id="rId7"/>
    <p:sldId id="331" r:id="rId8"/>
    <p:sldId id="267" r:id="rId9"/>
    <p:sldId id="266" r:id="rId10"/>
    <p:sldId id="333" r:id="rId11"/>
    <p:sldId id="274" r:id="rId12"/>
    <p:sldId id="271" r:id="rId13"/>
    <p:sldId id="272" r:id="rId14"/>
    <p:sldId id="334" r:id="rId15"/>
    <p:sldId id="270" r:id="rId1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9" autoAdjust="0"/>
    <p:restoredTop sz="90287" autoAdjust="0"/>
  </p:normalViewPr>
  <p:slideViewPr>
    <p:cSldViewPr snapToGrid="0">
      <p:cViewPr varScale="1">
        <p:scale>
          <a:sx n="59" d="100"/>
          <a:sy n="59" d="100"/>
        </p:scale>
        <p:origin x="10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D2EF8CA-8F5D-4940-BC5D-5F7134C32754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94F6852-D393-4757-A1B5-98F18029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Private Sector and the Sustainable Development Goals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C82C-70D4-42A6-9893-DB34A5EBF6FB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571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algn="ctr">
              <a:spcAft>
                <a:spcPts val="1200"/>
              </a:spcAft>
            </a:pPr>
            <a:r>
              <a:rPr lang="en-US" sz="1600" b="1" dirty="0">
                <a:solidFill>
                  <a:srgbClr val="990033"/>
                </a:solidFill>
                <a:latin typeface="Segoe Print" panose="02000600000000000000" pitchFamily="2" charset="0"/>
              </a:rPr>
              <a:t>Demand Opportunities</a:t>
            </a:r>
          </a:p>
          <a:p>
            <a:pPr marL="357188" lvl="2">
              <a:spcAft>
                <a:spcPts val="1200"/>
              </a:spcAft>
            </a:pPr>
            <a:r>
              <a:rPr lang="en-US" dirty="0">
                <a:solidFill>
                  <a:srgbClr val="990033"/>
                </a:solidFill>
              </a:rPr>
              <a:t>Create new revenue streams – US$5 trillion market</a:t>
            </a:r>
          </a:p>
          <a:p>
            <a:pPr marL="357188" lvl="2">
              <a:spcAft>
                <a:spcPts val="1200"/>
              </a:spcAft>
            </a:pPr>
            <a:r>
              <a:rPr lang="en-US" dirty="0">
                <a:solidFill>
                  <a:srgbClr val="990033"/>
                </a:solidFill>
              </a:rPr>
              <a:t>Strengthen competitive position – positive social and environmental impact important to consumers</a:t>
            </a:r>
          </a:p>
          <a:p>
            <a:pPr marL="357188" lvl="2">
              <a:spcAft>
                <a:spcPts val="1200"/>
              </a:spcAft>
            </a:pPr>
            <a:r>
              <a:rPr lang="en-US" dirty="0">
                <a:solidFill>
                  <a:srgbClr val="990033"/>
                </a:solidFill>
              </a:rPr>
              <a:t>Improve corporate reputation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/>
          </a:p>
          <a:p>
            <a:pPr marL="0" lvl="2" algn="ctr">
              <a:spcAft>
                <a:spcPts val="1200"/>
              </a:spcAft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Supply Opportunities</a:t>
            </a:r>
          </a:p>
          <a:p>
            <a:pPr marL="357188" lvl="2">
              <a:spcAft>
                <a:spcPts val="1200"/>
              </a:spcAft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Lower operating costs</a:t>
            </a:r>
          </a:p>
          <a:p>
            <a:pPr marL="357188" lvl="2">
              <a:spcAft>
                <a:spcPts val="1200"/>
              </a:spcAft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Recruit and retain talent – millennials want to work for a company that makes a positive impact</a:t>
            </a:r>
          </a:p>
          <a:p>
            <a:pPr marL="357188" lvl="2">
              <a:spcAft>
                <a:spcPts val="1200"/>
              </a:spcAft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Mitigate supply and operating risks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1200" dirty="0"/>
              <a:t>Why should private sector be interested in the SDGs? </a:t>
            </a: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Incentives for the private sector: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300" b="1" dirty="0"/>
              <a:t>Markets </a:t>
            </a:r>
            <a:r>
              <a:rPr lang="en-US" sz="1300" dirty="0"/>
              <a:t>– BOP consumer market US$ 5 trillion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300" b="1" dirty="0"/>
              <a:t>Gain a competitive edge</a:t>
            </a:r>
            <a:r>
              <a:rPr lang="en-US" sz="1300" dirty="0"/>
              <a:t> – 55% of online consumers surveyed from 60 countries would pay more for products and services provided by companies which are committed to positive social and environmental impact.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300" b="1" dirty="0"/>
              <a:t>Governments are making inclusion a priority</a:t>
            </a:r>
            <a:r>
              <a:rPr lang="en-US" sz="1300" dirty="0"/>
              <a:t> – the G20 countries, together representing 80% of the world economy, endorsed an Inclusive Business Framework which encourages governments to support and create incentives for business activities which help the poor.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300" b="1" dirty="0"/>
              <a:t>Financing is increasingly favoring sustainable investments</a:t>
            </a:r>
            <a:r>
              <a:rPr lang="en-US" sz="1300" dirty="0"/>
              <a:t> – e.g. the biggest sovereign wealth fund of the world is divesting from energy companies which derive more than 30% of their revenues from coal, and from companies in other sectors which do not comply with their ethical guidelines.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300" b="1" dirty="0"/>
              <a:t>Reputation and values</a:t>
            </a:r>
            <a:r>
              <a:rPr lang="en-US" sz="1300" dirty="0"/>
              <a:t> – Companies representing over 90% of the market share of palm oil have committed to removing deforestation from their supply chains by 2020.</a:t>
            </a:r>
            <a:endParaRPr lang="en-US" sz="13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300" b="1" dirty="0">
                <a:latin typeface="Calibri" panose="020F0502020204030204" pitchFamily="34" charset="0"/>
              </a:rPr>
              <a:t>Employee motivation </a:t>
            </a:r>
            <a:r>
              <a:rPr lang="en-US" sz="1300" dirty="0">
                <a:latin typeface="Calibri" panose="020F0502020204030204" pitchFamily="34" charset="0"/>
              </a:rPr>
              <a:t>– </a:t>
            </a:r>
            <a:r>
              <a:rPr lang="en-GB" sz="1300" dirty="0"/>
              <a:t>62% of the millennials surveyed in the United Kingdom reported wanting to work for a company that makes a positive impact; half preferred purposeful work to a high salary; and 53 percent would work harder if they were making a difference to others.</a:t>
            </a:r>
            <a:endParaRPr lang="en-US" sz="1300" dirty="0"/>
          </a:p>
          <a:p>
            <a:endParaRPr lang="en-US" b="1" dirty="0"/>
          </a:p>
          <a:p>
            <a:r>
              <a:rPr lang="en-US" b="1" dirty="0"/>
              <a:t>Demand</a:t>
            </a:r>
            <a:r>
              <a:rPr lang="en-US" dirty="0"/>
              <a:t> for inclusive businesses offers companies opportunities…</a:t>
            </a:r>
            <a:endParaRPr lang="tr-TR" dirty="0"/>
          </a:p>
          <a:p>
            <a:pPr marL="0" indent="0">
              <a:buNone/>
            </a:pPr>
            <a:r>
              <a:rPr lang="tr-TR" dirty="0">
                <a:solidFill>
                  <a:schemeClr val="accent1"/>
                </a:solidFill>
              </a:rPr>
              <a:t>1. </a:t>
            </a:r>
            <a:r>
              <a:rPr lang="en-US" dirty="0">
                <a:solidFill>
                  <a:schemeClr val="accent1"/>
                </a:solidFill>
              </a:rPr>
              <a:t>Create new revenue streams</a:t>
            </a:r>
            <a:r>
              <a:rPr lang="tr-TR" dirty="0">
                <a:solidFill>
                  <a:schemeClr val="accent1"/>
                </a:solidFill>
              </a:rPr>
              <a:t>:</a:t>
            </a:r>
            <a:r>
              <a:rPr lang="tr-TR" baseline="0" dirty="0">
                <a:solidFill>
                  <a:schemeClr val="accent1"/>
                </a:solidFill>
              </a:rPr>
              <a:t> </a:t>
            </a:r>
          </a:p>
          <a:p>
            <a:pPr marL="631825" lvl="2" indent="-171450">
              <a:spcBef>
                <a:spcPts val="225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Expansion into new markets</a:t>
            </a:r>
          </a:p>
          <a:p>
            <a:pPr marL="631825" lvl="2" indent="-171450">
              <a:spcBef>
                <a:spcPts val="225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Development of new product lines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olidFill>
                  <a:schemeClr val="accent1"/>
                </a:solidFill>
              </a:rPr>
              <a:t>2. </a:t>
            </a:r>
            <a:r>
              <a:rPr lang="en-US" dirty="0">
                <a:solidFill>
                  <a:schemeClr val="accent1"/>
                </a:solidFill>
              </a:rPr>
              <a:t>Strengthen competitive position</a:t>
            </a:r>
            <a:endParaRPr lang="tr-TR" dirty="0">
              <a:solidFill>
                <a:schemeClr val="accent1"/>
              </a:solidFill>
            </a:endParaRPr>
          </a:p>
          <a:p>
            <a:pPr marL="6286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Engaging in IB may lead to customer willingness to pay premium prices, increased customer loyalty or greater trust</a:t>
            </a:r>
            <a:endParaRPr lang="tr-TR" sz="1200" dirty="0">
              <a:solidFill>
                <a:prstClr val="black"/>
              </a:solidFill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>
                <a:solidFill>
                  <a:prstClr val="black"/>
                </a:solidFill>
              </a:rPr>
              <a:t>3.</a:t>
            </a:r>
            <a:r>
              <a:rPr lang="tr-TR" sz="1200" baseline="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Improve corporate reputation</a:t>
            </a:r>
            <a:endParaRPr lang="tr-TR" dirty="0">
              <a:solidFill>
                <a:schemeClr val="accent1"/>
              </a:solidFill>
            </a:endParaRPr>
          </a:p>
          <a:p>
            <a:pPr marL="6286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Corporate reputation affects buyers’ evaluation of the company’s offering and their perceived value of its products</a:t>
            </a:r>
          </a:p>
          <a:p>
            <a:pPr marL="4572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tr-TR" sz="1200" dirty="0">
              <a:solidFill>
                <a:prstClr val="black"/>
              </a:solidFill>
            </a:endParaRPr>
          </a:p>
          <a:p>
            <a:pPr marL="6286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228600" indent="-228600">
              <a:buAutoNum type="arabicPeriod"/>
            </a:pPr>
            <a:endParaRPr lang="en-US" dirty="0">
              <a:solidFill>
                <a:schemeClr val="accent1"/>
              </a:solidFill>
            </a:endParaRPr>
          </a:p>
          <a:p>
            <a:endParaRPr lang="tr-TR" dirty="0"/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F7DCB-6D72-43B6-A5E6-D03764806C8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285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C82C-70D4-42A6-9893-DB34A5EBF6FB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948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dirty="0"/>
              <a:t>2. </a:t>
            </a:r>
            <a:r>
              <a:rPr lang="en-GB" sz="1200" b="0" dirty="0"/>
              <a:t>Fish to 2030: Prospects for Fisheries and Aquaculture, The World Bank, December 2013.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dirty="0"/>
              <a:t>3.</a:t>
            </a:r>
            <a:r>
              <a:rPr lang="en-US" sz="1200" b="0" baseline="0" dirty="0"/>
              <a:t> </a:t>
            </a:r>
            <a:r>
              <a:rPr lang="en-US" sz="1200" b="0" dirty="0"/>
              <a:t>http://www.wri.org/publication/creating-sustainable-food-future-interim-findings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dirty="0"/>
              <a:t>4. </a:t>
            </a:r>
            <a:r>
              <a:rPr lang="en-GB" sz="1200" b="0" dirty="0"/>
              <a:t>Resource Revolution: Meeting the world’s energy, materials, food, and water needs, McKinsey Global Institute, November 2011.</a:t>
            </a:r>
            <a:endParaRPr lang="en-US" sz="1200" b="0" dirty="0"/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dirty="0"/>
              <a:t>5. </a:t>
            </a:r>
            <a:r>
              <a:rPr lang="en-GB" sz="1200" b="0" dirty="0"/>
              <a:t>The Business Case for Green &amp; Sustainable Chemistry, </a:t>
            </a:r>
            <a:r>
              <a:rPr lang="en-GB" sz="1200" b="0" dirty="0" err="1"/>
              <a:t>Ecochem</a:t>
            </a:r>
            <a:r>
              <a:rPr lang="en-GB" sz="1200" b="0" dirty="0"/>
              <a:t>, 2013.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GB" sz="1200" b="0" dirty="0"/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0" dirty="0"/>
              <a:t>Numbers in 2015 value</a:t>
            </a:r>
            <a:endParaRPr lang="en-US" sz="1200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9172-6100-1E48-8024-E282360C29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63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dirty="0"/>
              <a:t>2. </a:t>
            </a:r>
            <a:r>
              <a:rPr lang="en-GB" sz="1200" b="0" dirty="0"/>
              <a:t>Towards the Circular Economy Vol. 1, Ellen MacArthur Foundation, 2011; Towards the Circular Economy Vol. 2: opportunities for the consumer goods sector, Ellen MacArthur Foundation, 2013.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0" dirty="0"/>
              <a:t>3. Global Status Report on Road Safety, WHO, 2015.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dirty="0"/>
              <a:t>4.</a:t>
            </a:r>
            <a:r>
              <a:rPr lang="en-GB" sz="1200" b="0" dirty="0"/>
              <a:t> Trends and outlook of the auto electronics industry, Deloitte, October 2013.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0" dirty="0"/>
              <a:t>5. Autonomous Vehicle Adoption Study, Boston Consulting Group, 2015.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0" dirty="0"/>
              <a:t>6. Resource Revolution: Meeting the world’s energy, materials, food, and water needs, McKinsey Global Institute, November 2011.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9172-6100-1E48-8024-E282360C29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64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9172-6100-1E48-8024-E282360C29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43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dirty="0"/>
              <a:t>2. </a:t>
            </a:r>
            <a:r>
              <a:rPr lang="en-GB" sz="1200" b="0" dirty="0"/>
              <a:t>Health in 2015 from MDGs to Global Goals, World Health Organisation, 2015.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0" dirty="0"/>
              <a:t>3. Human genomics in global health, WHO, 2016.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dirty="0"/>
              <a:t>4.</a:t>
            </a:r>
            <a:r>
              <a:rPr lang="en-GB" sz="1200" b="0" dirty="0"/>
              <a:t> “Technologies for Detecting Falsified and Substandard Drugs in Low and Middle Income Countries”, </a:t>
            </a:r>
            <a:r>
              <a:rPr lang="en-GB" sz="1200" b="0" dirty="0" err="1"/>
              <a:t>PLoS</a:t>
            </a:r>
            <a:r>
              <a:rPr lang="en-GB" sz="1200" b="0" dirty="0"/>
              <a:t> One, Vol 9, March 2014.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0" dirty="0"/>
              <a:t>5. India’s tech opportunity: Transforming work, empowering people, McKinsey Global Institute, December 2014.</a:t>
            </a:r>
          </a:p>
          <a:p>
            <a:r>
              <a:rPr lang="en-GB" dirty="0"/>
              <a:t>Numbers in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 value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9172-6100-1E48-8024-E282360C29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41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F6852-D393-4757-A1B5-98F1802949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0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CF7BB-3334-4652-97B0-4915CCB7C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995C5-5FBA-4193-9D34-BDFEB1CE6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DA32E-0D3F-459F-8D9D-BA5CF28F5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5A65-E8DE-4433-97C6-A3286577C4B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4EDD3-9687-43AB-B031-87FF1885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9A378-11E9-47E7-AE4A-6149D5479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21A2-5872-4649-899C-97897308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8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ABCC4-C599-49F9-94B0-37F3DA49E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3C646-2EF8-4870-A1E1-32B685946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699D7-07AE-4A65-9675-DEEB6629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5A65-E8DE-4433-97C6-A3286577C4B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C8708-75A1-4769-A790-64A5D27D8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C358C-1147-4C06-803C-9DA04F723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21A2-5872-4649-899C-97897308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6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708C7D-52B4-41E2-B377-D0C32CD10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563C8-7C9B-4F1D-BD6E-2B4DD362D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87C8C-AB14-4124-9BD9-464A14A7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5A65-E8DE-4433-97C6-A3286577C4B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ABDEE-B48B-4166-A47D-09682F296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8CCA8-C3B5-47C2-88F7-D22FE727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21A2-5872-4649-899C-97897308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73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7680" y="1611313"/>
            <a:ext cx="11216640" cy="4734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615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s / 1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4" imgW="393" imgH="394" progId="TCLayout.ActiveDocument.1">
                  <p:embed/>
                </p:oleObj>
              </mc:Choice>
              <mc:Fallback>
                <p:oleObj name="think-cell Slide" r:id="rId4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 userDrawn="1"/>
        </p:nvSpPr>
        <p:spPr>
          <a:xfrm>
            <a:off x="0" y="-1"/>
            <a:ext cx="12192000" cy="1212575"/>
          </a:xfrm>
          <a:prstGeom prst="rect">
            <a:avLst/>
          </a:prstGeom>
          <a:solidFill>
            <a:srgbClr val="EAE7DF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338AAE"/>
          </a:solidFill>
          <a:ln>
            <a:noFill/>
          </a:ln>
          <a:effectLst>
            <a:innerShdw blurRad="63500" dist="50800" dir="16200000">
              <a:prstClr val="black">
                <a:alpha val="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Franklin Gothic Medium" charset="0"/>
              </a:defRPr>
            </a:lvl1pPr>
          </a:lstStyle>
          <a:p>
            <a:fld id="{FB7F34BB-A814-BD40-BA21-6711EA910D9A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cap="all" baseline="0">
                <a:solidFill>
                  <a:schemeClr val="bg1"/>
                </a:solidFill>
                <a:latin typeface="Franklin Gothic Demi" charset="0"/>
              </a:defRPr>
            </a:lvl1pPr>
          </a:lstStyle>
          <a:p>
            <a:r>
              <a:rPr lang="en-US" dirty="0"/>
              <a:t>Business &amp; Sustainable Development Commission</a:t>
            </a:r>
          </a:p>
        </p:txBody>
      </p:sp>
      <p:sp>
        <p:nvSpPr>
          <p:cNvPr id="11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3256936" y="1955851"/>
            <a:ext cx="5678128" cy="16000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INSERT</a:t>
            </a:r>
            <a:r>
              <a:rPr lang="en-US" sz="1200" baseline="0" dirty="0">
                <a:solidFill>
                  <a:schemeClr val="bg1">
                    <a:lumMod val="75000"/>
                  </a:schemeClr>
                </a:solidFill>
              </a:rPr>
              <a:t> IMAGERY ON THIS SIDE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88228" y="289229"/>
            <a:ext cx="9016824" cy="94377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2nd line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745416" y="5878858"/>
            <a:ext cx="4096578" cy="24847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b="1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Source: Add source name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1821" y="6446690"/>
            <a:ext cx="218805" cy="218805"/>
          </a:xfrm>
          <a:prstGeom prst="rect">
            <a:avLst/>
          </a:prstGeom>
        </p:spPr>
      </p:pic>
      <p:sp>
        <p:nvSpPr>
          <p:cNvPr id="16" name="Slide Number"/>
          <p:cNvSpPr txBox="1">
            <a:spLocks/>
          </p:cNvSpPr>
          <p:nvPr userDrawn="1"/>
        </p:nvSpPr>
        <p:spPr>
          <a:xfrm>
            <a:off x="11734858" y="6467702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00" baseline="0" smtClean="0">
                <a:solidFill>
                  <a:srgbClr val="FFFFFF"/>
                </a:solidFill>
                <a:latin typeface="+mn-lt"/>
              </a:rPr>
              <a:pPr/>
              <a:t>‹#›</a:t>
            </a:fld>
            <a:endParaRPr lang="en-US" sz="1000" baseline="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1950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4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7056">
          <p15:clr>
            <a:srgbClr val="FBAE40"/>
          </p15:clr>
        </p15:guide>
        <p15:guide id="5" pos="1296">
          <p15:clr>
            <a:srgbClr val="FBAE40"/>
          </p15:clr>
        </p15:guide>
        <p15:guide id="6" pos="6408">
          <p15:clr>
            <a:srgbClr val="FBAE40"/>
          </p15:clr>
        </p15:guide>
        <p15:guide id="15" orient="horz" pos="2160">
          <p15:clr>
            <a:srgbClr val="FBAE40"/>
          </p15:clr>
        </p15:guide>
        <p15:guide id="16" pos="1944">
          <p15:clr>
            <a:srgbClr val="FBAE40"/>
          </p15:clr>
        </p15:guide>
        <p15:guide id="17" pos="5760">
          <p15:clr>
            <a:srgbClr val="FBAE40"/>
          </p15:clr>
        </p15:guide>
        <p15:guide id="18" pos="5112">
          <p15:clr>
            <a:srgbClr val="FBAE40"/>
          </p15:clr>
        </p15:guide>
        <p15:guide id="19" pos="2592">
          <p15:clr>
            <a:srgbClr val="FBAE40"/>
          </p15:clr>
        </p15:guide>
        <p15:guide id="20" pos="4464">
          <p15:clr>
            <a:srgbClr val="FBAE40"/>
          </p15:clr>
        </p15:guide>
        <p15:guide id="21" pos="3240">
          <p15:clr>
            <a:srgbClr val="FBAE40"/>
          </p15:clr>
        </p15:guide>
        <p15:guide id="2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s / 2 sub / 2 Images / des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4" imgW="393" imgH="394" progId="TCLayout.ActiveDocument.1">
                  <p:embed/>
                </p:oleObj>
              </mc:Choice>
              <mc:Fallback>
                <p:oleObj name="think-cell Slide" r:id="rId4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>
          <a:xfrm>
            <a:off x="0" y="1212574"/>
            <a:ext cx="6096000" cy="5073926"/>
          </a:xfrm>
          <a:prstGeom prst="rect">
            <a:avLst/>
          </a:prstGeom>
          <a:solidFill>
            <a:srgbClr val="F8F8F8"/>
          </a:solidFill>
          <a:ln>
            <a:noFill/>
          </a:ln>
          <a:effectLst>
            <a:innerShdw blurRad="63500" dist="50800">
              <a:prstClr val="black">
                <a:alpha val="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095454" y="1212574"/>
            <a:ext cx="6096000" cy="5073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0" y="-1"/>
            <a:ext cx="12192000" cy="1212575"/>
          </a:xfrm>
          <a:prstGeom prst="rect">
            <a:avLst/>
          </a:prstGeom>
          <a:solidFill>
            <a:srgbClr val="EAE7DF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338AAE"/>
          </a:solidFill>
          <a:ln>
            <a:noFill/>
          </a:ln>
          <a:effectLst>
            <a:innerShdw blurRad="63500" dist="50800" dir="16200000">
              <a:prstClr val="black">
                <a:alpha val="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Franklin Gothic Medium" charset="0"/>
              </a:defRPr>
            </a:lvl1pPr>
          </a:lstStyle>
          <a:p>
            <a:fld id="{5497FFE2-E714-264C-A33C-77F56608C3FB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cap="all" baseline="0">
                <a:solidFill>
                  <a:schemeClr val="bg1"/>
                </a:solidFill>
                <a:latin typeface="Franklin Gothic Demi" charset="0"/>
              </a:defRPr>
            </a:lvl1pPr>
          </a:lstStyle>
          <a:p>
            <a:r>
              <a:rPr lang="en-US" dirty="0"/>
              <a:t>Business &amp; Sustainable Development Commission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 hasCustomPrompt="1"/>
          </p:nvPr>
        </p:nvSpPr>
        <p:spPr>
          <a:xfrm>
            <a:off x="6304663" y="1953591"/>
            <a:ext cx="5678128" cy="2116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INSERT</a:t>
            </a:r>
            <a:r>
              <a:rPr lang="en-US" sz="1200" baseline="0" dirty="0">
                <a:solidFill>
                  <a:schemeClr val="bg1">
                    <a:lumMod val="75000"/>
                  </a:schemeClr>
                </a:solidFill>
              </a:rPr>
              <a:t> IMAGERY ON THIS SIDE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208663" y="1955851"/>
            <a:ext cx="5678128" cy="21142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INSERT</a:t>
            </a:r>
            <a:r>
              <a:rPr lang="en-US" sz="1200" baseline="0" dirty="0">
                <a:solidFill>
                  <a:schemeClr val="bg1">
                    <a:lumMod val="75000"/>
                  </a:schemeClr>
                </a:solidFill>
              </a:rPr>
              <a:t> IMAGERY ON THIS SIDE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88228" y="289229"/>
            <a:ext cx="9016824" cy="92334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2nd line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095710" y="5878858"/>
            <a:ext cx="4105689" cy="24847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b="1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Sources: Add source name here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1821" y="6446690"/>
            <a:ext cx="218805" cy="2188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028701" y="1555750"/>
            <a:ext cx="4114800" cy="397841"/>
          </a:xfrm>
        </p:spPr>
        <p:txBody>
          <a:bodyPr>
            <a:normAutofit/>
          </a:bodyPr>
          <a:lstStyle>
            <a:lvl1pPr marL="0" indent="0" algn="ctr">
              <a:buNone/>
              <a:defRPr sz="1800" b="1" cap="all" baseline="0">
                <a:latin typeface="+mj-lt"/>
                <a:ea typeface="Franklin Gothic Book" charset="0"/>
                <a:cs typeface="Franklin Gothic Book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095711" y="1555750"/>
            <a:ext cx="4105689" cy="397841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kern="1200" cap="all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ranklin Gothic Book" charset="0"/>
                <a:cs typeface="Franklin Gothic Book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1028700" y="4352344"/>
            <a:ext cx="4114801" cy="1695529"/>
          </a:xfrm>
        </p:spPr>
        <p:txBody>
          <a:bodyPr>
            <a:normAutofit/>
          </a:bodyPr>
          <a:lstStyle>
            <a:lvl1pPr marL="0" indent="0">
              <a:buNone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ranklin Gothic Book" charset="0"/>
                <a:cs typeface="Franklin Gothic Book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7095709" y="4435475"/>
            <a:ext cx="4105691" cy="1071563"/>
          </a:xfrm>
        </p:spPr>
        <p:txBody>
          <a:bodyPr>
            <a:normAutofit/>
          </a:bodyPr>
          <a:lstStyle>
            <a:lvl1pPr marL="0" indent="0">
              <a:buNone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ranklin Gothic Book" charset="0"/>
                <a:cs typeface="Franklin Gothic Book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0" name="Slide Number"/>
          <p:cNvSpPr txBox="1">
            <a:spLocks/>
          </p:cNvSpPr>
          <p:nvPr userDrawn="1"/>
        </p:nvSpPr>
        <p:spPr>
          <a:xfrm>
            <a:off x="11734858" y="6467702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00" baseline="0" smtClean="0">
                <a:solidFill>
                  <a:srgbClr val="FFFFFF"/>
                </a:solidFill>
                <a:latin typeface="+mn-lt"/>
              </a:rPr>
              <a:pPr/>
              <a:t>‹#›</a:t>
            </a:fld>
            <a:endParaRPr lang="en-US" sz="1000" baseline="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3476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4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7056">
          <p15:clr>
            <a:srgbClr val="FBAE40"/>
          </p15:clr>
        </p15:guide>
        <p15:guide id="5" pos="1296">
          <p15:clr>
            <a:srgbClr val="FBAE40"/>
          </p15:clr>
        </p15:guide>
        <p15:guide id="6" pos="6408">
          <p15:clr>
            <a:srgbClr val="FBAE40"/>
          </p15:clr>
        </p15:guide>
        <p15:guide id="15" orient="horz" pos="2160">
          <p15:clr>
            <a:srgbClr val="FBAE40"/>
          </p15:clr>
        </p15:guide>
        <p15:guide id="16" pos="1944">
          <p15:clr>
            <a:srgbClr val="FBAE40"/>
          </p15:clr>
        </p15:guide>
        <p15:guide id="17" pos="5760">
          <p15:clr>
            <a:srgbClr val="FBAE40"/>
          </p15:clr>
        </p15:guide>
        <p15:guide id="18" pos="5112">
          <p15:clr>
            <a:srgbClr val="FBAE40"/>
          </p15:clr>
        </p15:guide>
        <p15:guide id="19" pos="2592">
          <p15:clr>
            <a:srgbClr val="FBAE40"/>
          </p15:clr>
        </p15:guide>
        <p15:guide id="20" pos="4464">
          <p15:clr>
            <a:srgbClr val="FBAE40"/>
          </p15:clr>
        </p15:guide>
        <p15:guide id="21" pos="3240">
          <p15:clr>
            <a:srgbClr val="FBAE40"/>
          </p15:clr>
        </p15:guide>
        <p15:guide id="2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itle / Multiple imager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4" imgW="393" imgH="394" progId="TCLayout.ActiveDocument.1">
                  <p:embed/>
                </p:oleObj>
              </mc:Choice>
              <mc:Fallback>
                <p:oleObj name="think-cell Slide" r:id="rId4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 userDrawn="1"/>
        </p:nvSpPr>
        <p:spPr>
          <a:xfrm>
            <a:off x="0" y="-1"/>
            <a:ext cx="12192000" cy="1212575"/>
          </a:xfrm>
          <a:prstGeom prst="rect">
            <a:avLst/>
          </a:prstGeom>
          <a:solidFill>
            <a:srgbClr val="EAE7DF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338AAE"/>
          </a:solidFill>
          <a:ln>
            <a:noFill/>
          </a:ln>
          <a:effectLst>
            <a:innerShdw blurRad="63500" dist="50800" dir="16200000">
              <a:prstClr val="black">
                <a:alpha val="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Franklin Gothic Medium" charset="0"/>
              </a:defRPr>
            </a:lvl1pPr>
          </a:lstStyle>
          <a:p>
            <a:fld id="{EEB30AC1-96E7-684D-BE5F-CC8BEE4B4F6D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cap="all" baseline="0">
                <a:solidFill>
                  <a:schemeClr val="bg1"/>
                </a:solidFill>
                <a:latin typeface="Franklin Gothic Demi" charset="0"/>
              </a:defRPr>
            </a:lvl1pPr>
          </a:lstStyle>
          <a:p>
            <a:r>
              <a:rPr lang="en-US" dirty="0"/>
              <a:t>Business &amp; Sustainable Development Commission</a:t>
            </a:r>
          </a:p>
        </p:txBody>
      </p:sp>
      <p:sp>
        <p:nvSpPr>
          <p:cNvPr id="11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1588228" y="1586885"/>
            <a:ext cx="2654909" cy="16000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INSERT</a:t>
            </a:r>
            <a:r>
              <a:rPr lang="en-US" sz="1200" baseline="0" dirty="0">
                <a:solidFill>
                  <a:schemeClr val="bg1">
                    <a:lumMod val="75000"/>
                  </a:schemeClr>
                </a:solidFill>
              </a:rPr>
              <a:t> IMAGERY ON THIS SIDE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88228" y="289229"/>
            <a:ext cx="9016824" cy="94377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2nd line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745416" y="5878858"/>
            <a:ext cx="4096578" cy="24847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b="1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Source: Add source name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1821" y="6446690"/>
            <a:ext cx="218805" cy="218805"/>
          </a:xfrm>
          <a:prstGeom prst="rect">
            <a:avLst/>
          </a:prstGeom>
        </p:spPr>
      </p:pic>
      <p:sp>
        <p:nvSpPr>
          <p:cNvPr id="14" name="Content Placeholder 26"/>
          <p:cNvSpPr>
            <a:spLocks noGrp="1"/>
          </p:cNvSpPr>
          <p:nvPr>
            <p:ph sz="quarter" idx="16" hasCustomPrompt="1"/>
          </p:nvPr>
        </p:nvSpPr>
        <p:spPr>
          <a:xfrm>
            <a:off x="4768545" y="1586885"/>
            <a:ext cx="2654909" cy="16000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INSERT</a:t>
            </a:r>
            <a:r>
              <a:rPr lang="en-US" sz="1200" baseline="0" dirty="0">
                <a:solidFill>
                  <a:schemeClr val="bg1">
                    <a:lumMod val="75000"/>
                  </a:schemeClr>
                </a:solidFill>
              </a:rPr>
              <a:t> IMAGERY ON THIS SIDE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7" hasCustomPrompt="1"/>
          </p:nvPr>
        </p:nvSpPr>
        <p:spPr>
          <a:xfrm>
            <a:off x="7950143" y="1586885"/>
            <a:ext cx="2654909" cy="16000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INSERT</a:t>
            </a:r>
            <a:r>
              <a:rPr lang="en-US" sz="1200" baseline="0" dirty="0">
                <a:solidFill>
                  <a:schemeClr val="bg1">
                    <a:lumMod val="75000"/>
                  </a:schemeClr>
                </a:solidFill>
              </a:rPr>
              <a:t> IMAGERY ON THIS SIDE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Content Placeholder 26"/>
          <p:cNvSpPr>
            <a:spLocks noGrp="1"/>
          </p:cNvSpPr>
          <p:nvPr>
            <p:ph sz="quarter" idx="18" hasCustomPrompt="1"/>
          </p:nvPr>
        </p:nvSpPr>
        <p:spPr>
          <a:xfrm>
            <a:off x="1588228" y="3576106"/>
            <a:ext cx="2654909" cy="16000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INSERT</a:t>
            </a:r>
            <a:r>
              <a:rPr lang="en-US" sz="1200" baseline="0" dirty="0">
                <a:solidFill>
                  <a:schemeClr val="bg1">
                    <a:lumMod val="75000"/>
                  </a:schemeClr>
                </a:solidFill>
              </a:rPr>
              <a:t> IMAGERY ON THIS SIDE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Content Placeholder 26"/>
          <p:cNvSpPr>
            <a:spLocks noGrp="1"/>
          </p:cNvSpPr>
          <p:nvPr>
            <p:ph sz="quarter" idx="19" hasCustomPrompt="1"/>
          </p:nvPr>
        </p:nvSpPr>
        <p:spPr>
          <a:xfrm>
            <a:off x="4768545" y="3576106"/>
            <a:ext cx="2654909" cy="16000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INSERT</a:t>
            </a:r>
            <a:r>
              <a:rPr lang="en-US" sz="1200" baseline="0" dirty="0">
                <a:solidFill>
                  <a:schemeClr val="bg1">
                    <a:lumMod val="75000"/>
                  </a:schemeClr>
                </a:solidFill>
              </a:rPr>
              <a:t> IMAGERY ON THIS SIDE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Content Placeholder 26"/>
          <p:cNvSpPr>
            <a:spLocks noGrp="1"/>
          </p:cNvSpPr>
          <p:nvPr>
            <p:ph sz="quarter" idx="20" hasCustomPrompt="1"/>
          </p:nvPr>
        </p:nvSpPr>
        <p:spPr>
          <a:xfrm>
            <a:off x="7950143" y="3576106"/>
            <a:ext cx="2654909" cy="16000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INSERT</a:t>
            </a:r>
            <a:r>
              <a:rPr lang="en-US" sz="1200" baseline="0" dirty="0">
                <a:solidFill>
                  <a:schemeClr val="bg1">
                    <a:lumMod val="75000"/>
                  </a:schemeClr>
                </a:solidFill>
              </a:rPr>
              <a:t> IMAGERY ON THIS SIDE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Slide Number"/>
          <p:cNvSpPr txBox="1">
            <a:spLocks/>
          </p:cNvSpPr>
          <p:nvPr userDrawn="1"/>
        </p:nvSpPr>
        <p:spPr>
          <a:xfrm>
            <a:off x="11734858" y="6467702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00" baseline="0" smtClean="0">
                <a:solidFill>
                  <a:srgbClr val="FFFFFF"/>
                </a:solidFill>
                <a:latin typeface="+mn-lt"/>
              </a:rPr>
              <a:pPr/>
              <a:t>‹#›</a:t>
            </a:fld>
            <a:endParaRPr lang="en-US" sz="1000" baseline="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1483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4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7056">
          <p15:clr>
            <a:srgbClr val="FBAE40"/>
          </p15:clr>
        </p15:guide>
        <p15:guide id="5" pos="1296">
          <p15:clr>
            <a:srgbClr val="FBAE40"/>
          </p15:clr>
        </p15:guide>
        <p15:guide id="6" pos="6408">
          <p15:clr>
            <a:srgbClr val="FBAE40"/>
          </p15:clr>
        </p15:guide>
        <p15:guide id="15" orient="horz" pos="2160">
          <p15:clr>
            <a:srgbClr val="FBAE40"/>
          </p15:clr>
        </p15:guide>
        <p15:guide id="16" pos="1944">
          <p15:clr>
            <a:srgbClr val="FBAE40"/>
          </p15:clr>
        </p15:guide>
        <p15:guide id="17" pos="5760">
          <p15:clr>
            <a:srgbClr val="FBAE40"/>
          </p15:clr>
        </p15:guide>
        <p15:guide id="18" pos="5112">
          <p15:clr>
            <a:srgbClr val="FBAE40"/>
          </p15:clr>
        </p15:guide>
        <p15:guide id="19" pos="2592">
          <p15:clr>
            <a:srgbClr val="FBAE40"/>
          </p15:clr>
        </p15:guide>
        <p15:guide id="20" pos="4464">
          <p15:clr>
            <a:srgbClr val="FBAE40"/>
          </p15:clr>
        </p15:guide>
        <p15:guide id="21" pos="3240">
          <p15:clr>
            <a:srgbClr val="FBAE40"/>
          </p15:clr>
        </p15:guide>
        <p15:guide id="2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85946-9CBF-437D-AC80-9607E6B9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2F9BF-7951-487C-B56A-F460D0BE3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0E0BB-008A-456B-BFA6-77219E51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5A65-E8DE-4433-97C6-A3286577C4B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5E5CA-8AF2-42E0-A648-92A99F20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24BD3-45A7-41C3-A407-8C75A4F4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21A2-5872-4649-899C-97897308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0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4B9AC-4801-448C-AEF3-C78F3522A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D58E4-265F-4367-91BD-ABEA847F1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E5772-7963-4947-AD79-729A4B49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5A65-E8DE-4433-97C6-A3286577C4B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8D970-CCA3-4DAC-A6E4-5157BCEC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00E1B-B662-4314-B78A-1631915B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21A2-5872-4649-899C-97897308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2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BCFA-158F-4B25-B39A-755AF799B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498B3-2C9D-4FDE-8BE8-10F3AEAE5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7EE2B-CA32-4E02-9B79-AEE19F1AB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917A4-0991-45BA-B152-54C1B817E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5A65-E8DE-4433-97C6-A3286577C4B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5D736-AB0C-4777-B840-7C360012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5CAD8-377B-4BA6-996F-8E794065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21A2-5872-4649-899C-97897308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7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B735-94B4-4289-92EC-DB469D5A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5436E-A921-4BBC-8C65-D167BD62B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F7D85-4B93-42D7-9A9B-35486754A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ED1E1-FBDF-4133-9C8B-A5379920C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357B20-59DD-4077-92EE-AC15751D5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65EF29-B491-49E7-86A7-9C4F7E7C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5A65-E8DE-4433-97C6-A3286577C4B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72A1B8-1ED5-448D-8940-87B1A31B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AE05DA-15D0-4B7F-A886-73B3E7470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21A2-5872-4649-899C-97897308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8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BF2B0-BCC1-4598-A757-9EFAB82E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8DF76-1CFF-43A2-8125-D054E4F6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5A65-E8DE-4433-97C6-A3286577C4B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68BBE-7008-4B47-A7A2-DD73EEF1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1019D-C531-4E25-836C-35D8066D9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21A2-5872-4649-899C-97897308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2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0CFDBF-BE22-433A-9348-CCBE14CE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5A65-E8DE-4433-97C6-A3286577C4B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522E9-1A15-4871-AA8D-56E2693B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4AD2E-7CA9-40E3-8392-EE9B3DF1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21A2-5872-4649-899C-97897308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8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464C-AB89-451F-82F5-C97A1839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D1C4F-6902-480D-A8E1-BF88D84E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3BFB8-747D-4FDC-9661-6C4C1431E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0D752-FF3A-4815-B39C-A015C713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5A65-E8DE-4433-97C6-A3286577C4B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3DB1E-419D-4CEF-B185-4CD6B79C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EED99-AA6F-4389-9E65-002A0442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21A2-5872-4649-899C-97897308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9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9D752-465A-4276-9106-3F5CCBE11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264B5-EB64-4106-8555-907F03920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6A838-A6C6-4CD0-949E-11553AE62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8069E-1C98-411E-95D8-523ADA318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5A65-E8DE-4433-97C6-A3286577C4B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15A88-564C-4A2E-99A7-B7EE1B99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2D143-004B-4DDA-A5BF-12E74EE5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21A2-5872-4649-899C-97897308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2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39C66-6CB8-474C-B609-CC87B9C3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01F27-EB92-4B51-AD36-33A057D3C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E36CA-2E45-4707-A7CE-1DCB33A03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5A65-E8DE-4433-97C6-A3286577C4B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DE5B6-916F-4B39-8014-309BA7EF6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21D5F-06E3-4939-8981-3916D23D2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B21A2-5872-4649-899C-97897308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3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emf"/><Relationship Id="rId10" Type="http://schemas.microsoft.com/office/2007/relationships/hdphoto" Target="../media/hdphoto2.wdp"/><Relationship Id="rId4" Type="http://schemas.openxmlformats.org/officeDocument/2006/relationships/oleObject" Target="../embeddings/oleObject4.bin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notesSlide" Target="../notesSlides/notesSlide4.xml"/><Relationship Id="rId18" Type="http://schemas.openxmlformats.org/officeDocument/2006/relationships/image" Target="../media/image33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32.emf"/><Relationship Id="rId2" Type="http://schemas.openxmlformats.org/officeDocument/2006/relationships/tags" Target="../tags/tag5.xml"/><Relationship Id="rId16" Type="http://schemas.openxmlformats.org/officeDocument/2006/relationships/oleObject" Target="../embeddings/oleObject6.bin"/><Relationship Id="rId20" Type="http://schemas.openxmlformats.org/officeDocument/2006/relationships/image" Target="../media/image35.jpeg"/><Relationship Id="rId1" Type="http://schemas.openxmlformats.org/officeDocument/2006/relationships/vmlDrawing" Target="../drawings/vmlDrawing5.v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1.emf"/><Relationship Id="rId10" Type="http://schemas.openxmlformats.org/officeDocument/2006/relationships/tags" Target="../tags/tag13.xml"/><Relationship Id="rId19" Type="http://schemas.openxmlformats.org/officeDocument/2006/relationships/image" Target="../media/image34.jpe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notesSlide" Target="../notesSlides/notesSlide5.xml"/><Relationship Id="rId18" Type="http://schemas.openxmlformats.org/officeDocument/2006/relationships/image" Target="../media/image37.jpeg"/><Relationship Id="rId3" Type="http://schemas.openxmlformats.org/officeDocument/2006/relationships/tags" Target="../tags/tag16.xml"/><Relationship Id="rId21" Type="http://schemas.openxmlformats.org/officeDocument/2006/relationships/image" Target="../media/image40.jpeg"/><Relationship Id="rId7" Type="http://schemas.openxmlformats.org/officeDocument/2006/relationships/tags" Target="../tags/tag20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36.emf"/><Relationship Id="rId2" Type="http://schemas.openxmlformats.org/officeDocument/2006/relationships/tags" Target="../tags/tag15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39.png"/><Relationship Id="rId1" Type="http://schemas.openxmlformats.org/officeDocument/2006/relationships/vmlDrawing" Target="../drawings/vmlDrawing6.v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image" Target="../media/image1.emf"/><Relationship Id="rId10" Type="http://schemas.openxmlformats.org/officeDocument/2006/relationships/tags" Target="../tags/tag23.xml"/><Relationship Id="rId19" Type="http://schemas.openxmlformats.org/officeDocument/2006/relationships/image" Target="../media/image38.jpe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18" Type="http://schemas.openxmlformats.org/officeDocument/2006/relationships/image" Target="../media/image5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tags" Target="../tags/tag25.xml"/><Relationship Id="rId16" Type="http://schemas.openxmlformats.org/officeDocument/2006/relationships/image" Target="../media/image50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emf"/><Relationship Id="rId11" Type="http://schemas.openxmlformats.org/officeDocument/2006/relationships/image" Target="../media/image45.pn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image" Target="../media/image1.emf"/><Relationship Id="rId3" Type="http://schemas.openxmlformats.org/officeDocument/2006/relationships/tags" Target="../tags/tag27.xml"/><Relationship Id="rId21" Type="http://schemas.openxmlformats.org/officeDocument/2006/relationships/image" Target="../media/image54.pn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oleObject" Target="../embeddings/oleObject10.bin"/><Relationship Id="rId2" Type="http://schemas.openxmlformats.org/officeDocument/2006/relationships/tags" Target="../tags/tag26.xml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53.emf"/><Relationship Id="rId1" Type="http://schemas.openxmlformats.org/officeDocument/2006/relationships/vmlDrawing" Target="../drawings/vmlDrawing8.v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image" Target="../media/image57.png"/><Relationship Id="rId5" Type="http://schemas.openxmlformats.org/officeDocument/2006/relationships/tags" Target="../tags/tag29.xml"/><Relationship Id="rId15" Type="http://schemas.openxmlformats.org/officeDocument/2006/relationships/slideLayout" Target="../slideLayouts/slideLayout14.xml"/><Relationship Id="rId23" Type="http://schemas.openxmlformats.org/officeDocument/2006/relationships/image" Target="../media/image56.png"/><Relationship Id="rId10" Type="http://schemas.openxmlformats.org/officeDocument/2006/relationships/tags" Target="../tags/tag34.xml"/><Relationship Id="rId19" Type="http://schemas.openxmlformats.org/officeDocument/2006/relationships/oleObject" Target="../embeddings/oleObject11.bin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dghub.com/wp-content/uploads/2017/03/AF_CEO-Guide-to-the-SDGs_3.04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AC08-C995-4B88-B195-EADCC4F30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0" y="591451"/>
            <a:ext cx="9567670" cy="11079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SDGs –Global Development Agenda- Vision 2030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-17 Goals</a:t>
            </a:r>
            <a:b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i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F0B130-FB57-4450-90F7-CEF8B1CC2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857" y="1699447"/>
            <a:ext cx="11550572" cy="51585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68A857-03E7-4A73-84D3-7AF0C0808234}"/>
              </a:ext>
            </a:extLst>
          </p:cNvPr>
          <p:cNvSpPr/>
          <p:nvPr/>
        </p:nvSpPr>
        <p:spPr>
          <a:xfrm>
            <a:off x="295950" y="3064617"/>
            <a:ext cx="340497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AU" sz="2200" i="1" dirty="0">
                <a:solidFill>
                  <a:schemeClr val="accent1">
                    <a:lumMod val="75000"/>
                  </a:schemeClr>
                </a:solidFill>
              </a:rPr>
              <a:t>“Sustainable Development </a:t>
            </a:r>
          </a:p>
          <a:p>
            <a:pPr algn="ctr"/>
            <a:r>
              <a:rPr lang="en-AU" sz="2200" i="1" dirty="0">
                <a:solidFill>
                  <a:schemeClr val="accent1">
                    <a:lumMod val="75000"/>
                  </a:schemeClr>
                </a:solidFill>
              </a:rPr>
              <a:t>Goals </a:t>
            </a:r>
            <a:r>
              <a:rPr lang="en-AU" sz="2200" i="1" dirty="0">
                <a:solidFill>
                  <a:srgbClr val="00B0F0"/>
                </a:solidFill>
              </a:rPr>
              <a:t>“Inclusive and for all” </a:t>
            </a:r>
            <a:endParaRPr lang="en-US" sz="2200" i="1" dirty="0">
              <a:solidFill>
                <a:srgbClr val="00B0F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D8BFB2-88F5-46D8-BBFC-6266FBDCD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1" y="233150"/>
            <a:ext cx="1242203" cy="1066110"/>
          </a:xfrm>
          <a:prstGeom prst="rect">
            <a:avLst/>
          </a:prstGeom>
        </p:spPr>
      </p:pic>
      <p:pic>
        <p:nvPicPr>
          <p:cNvPr id="6" name="Picture 1" descr="cid:image001.png@01D15347.DD4A9110">
            <a:extLst>
              <a:ext uri="{FF2B5EF4-FFF2-40B4-BE49-F238E27FC236}">
                <a16:creationId xmlns:a16="http://schemas.microsoft.com/office/drawing/2014/main" id="{E5206DC0-90A5-4344-951A-FFB11AD48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732" y="143698"/>
            <a:ext cx="7239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B03B81-E762-4516-A271-C5B1D23F9D8F}"/>
              </a:ext>
            </a:extLst>
          </p:cNvPr>
          <p:cNvSpPr/>
          <p:nvPr/>
        </p:nvSpPr>
        <p:spPr>
          <a:xfrm>
            <a:off x="8507753" y="3030475"/>
            <a:ext cx="3745707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“Sustainable development is our responsibility to </a:t>
            </a:r>
            <a:r>
              <a:rPr lang="en-US" sz="2200" i="1" dirty="0">
                <a:solidFill>
                  <a:srgbClr val="00B0F0"/>
                </a:solidFill>
              </a:rPr>
              <a:t>our planet and future generations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”  </a:t>
            </a:r>
          </a:p>
        </p:txBody>
      </p:sp>
    </p:spTree>
    <p:extLst>
      <p:ext uri="{BB962C8B-B14F-4D97-AF65-F5344CB8AC3E}">
        <p14:creationId xmlns:p14="http://schemas.microsoft.com/office/powerpoint/2010/main" val="1219547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Object 11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119" name="Object 11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&amp; Sustainable Development Commission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1564" y="289648"/>
            <a:ext cx="11560640" cy="943777"/>
          </a:xfrm>
        </p:spPr>
        <p:txBody>
          <a:bodyPr>
            <a:normAutofit/>
          </a:bodyPr>
          <a:lstStyle/>
          <a:p>
            <a:pPr marL="358775" algn="l"/>
            <a:r>
              <a:rPr lang="en-GB" dirty="0"/>
              <a:t>60 Global Goal hotspots that can grow 2-3x faster than the global  economy</a:t>
            </a:r>
          </a:p>
        </p:txBody>
      </p:sp>
      <p:sp>
        <p:nvSpPr>
          <p:cNvPr id="25" name="LegendRectangle1"/>
          <p:cNvSpPr>
            <a:spLocks noChangeArrowheads="1"/>
          </p:cNvSpPr>
          <p:nvPr/>
        </p:nvSpPr>
        <p:spPr bwMode="auto">
          <a:xfrm>
            <a:off x="468196" y="2489600"/>
            <a:ext cx="283953" cy="21637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" name="LegendRectangle1"/>
          <p:cNvSpPr>
            <a:spLocks noChangeArrowheads="1"/>
          </p:cNvSpPr>
          <p:nvPr/>
        </p:nvSpPr>
        <p:spPr bwMode="auto">
          <a:xfrm>
            <a:off x="468196" y="2739771"/>
            <a:ext cx="283953" cy="21637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7" name="LegendRectangle1"/>
          <p:cNvSpPr>
            <a:spLocks noChangeArrowheads="1"/>
          </p:cNvSpPr>
          <p:nvPr/>
        </p:nvSpPr>
        <p:spPr bwMode="auto">
          <a:xfrm>
            <a:off x="468196" y="2989940"/>
            <a:ext cx="283953" cy="21637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8" name="LegendRectangle1"/>
          <p:cNvSpPr>
            <a:spLocks noChangeArrowheads="1"/>
          </p:cNvSpPr>
          <p:nvPr/>
        </p:nvSpPr>
        <p:spPr bwMode="auto">
          <a:xfrm>
            <a:off x="468196" y="3240109"/>
            <a:ext cx="283953" cy="21637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9" name="LegendRectangle1"/>
          <p:cNvSpPr>
            <a:spLocks noChangeArrowheads="1"/>
          </p:cNvSpPr>
          <p:nvPr/>
        </p:nvSpPr>
        <p:spPr bwMode="auto">
          <a:xfrm>
            <a:off x="468196" y="3490278"/>
            <a:ext cx="283953" cy="21637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0" name="LegendRectangle1"/>
          <p:cNvSpPr>
            <a:spLocks noChangeArrowheads="1"/>
          </p:cNvSpPr>
          <p:nvPr/>
        </p:nvSpPr>
        <p:spPr bwMode="auto">
          <a:xfrm>
            <a:off x="468196" y="3740449"/>
            <a:ext cx="283953" cy="21637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1" name="LegendRectangle1"/>
          <p:cNvSpPr>
            <a:spLocks noChangeArrowheads="1"/>
          </p:cNvSpPr>
          <p:nvPr/>
        </p:nvSpPr>
        <p:spPr bwMode="auto">
          <a:xfrm>
            <a:off x="468196" y="3990619"/>
            <a:ext cx="283953" cy="21637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2" name="LegendRectangle1"/>
          <p:cNvSpPr>
            <a:spLocks noChangeArrowheads="1"/>
          </p:cNvSpPr>
          <p:nvPr/>
        </p:nvSpPr>
        <p:spPr bwMode="auto">
          <a:xfrm>
            <a:off x="468196" y="4240790"/>
            <a:ext cx="283953" cy="21637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3" name="LegendRectangle1"/>
          <p:cNvSpPr>
            <a:spLocks noChangeArrowheads="1"/>
          </p:cNvSpPr>
          <p:nvPr/>
        </p:nvSpPr>
        <p:spPr bwMode="auto">
          <a:xfrm>
            <a:off x="468196" y="4490960"/>
            <a:ext cx="283953" cy="21637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4" name="LegendRectangle1"/>
          <p:cNvSpPr>
            <a:spLocks noChangeArrowheads="1"/>
          </p:cNvSpPr>
          <p:nvPr/>
        </p:nvSpPr>
        <p:spPr bwMode="auto">
          <a:xfrm>
            <a:off x="468196" y="4739785"/>
            <a:ext cx="283953" cy="21637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5" name="LegendRectangle1"/>
          <p:cNvSpPr>
            <a:spLocks noChangeArrowheads="1"/>
          </p:cNvSpPr>
          <p:nvPr/>
        </p:nvSpPr>
        <p:spPr bwMode="auto">
          <a:xfrm>
            <a:off x="468196" y="4995375"/>
            <a:ext cx="283953" cy="21637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6" name="LegendRectangle1"/>
          <p:cNvSpPr>
            <a:spLocks noChangeArrowheads="1"/>
          </p:cNvSpPr>
          <p:nvPr/>
        </p:nvSpPr>
        <p:spPr bwMode="auto">
          <a:xfrm>
            <a:off x="468196" y="5241468"/>
            <a:ext cx="283953" cy="21637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7" name="LegendRectangle1"/>
          <p:cNvSpPr>
            <a:spLocks noChangeArrowheads="1"/>
          </p:cNvSpPr>
          <p:nvPr/>
        </p:nvSpPr>
        <p:spPr bwMode="auto">
          <a:xfrm>
            <a:off x="468196" y="5491638"/>
            <a:ext cx="283953" cy="21637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97" name="LegendRectangle1"/>
          <p:cNvSpPr>
            <a:spLocks noChangeArrowheads="1"/>
          </p:cNvSpPr>
          <p:nvPr/>
        </p:nvSpPr>
        <p:spPr bwMode="auto">
          <a:xfrm>
            <a:off x="468196" y="5741808"/>
            <a:ext cx="283953" cy="21637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99" name="LegendRectangle1"/>
          <p:cNvSpPr>
            <a:spLocks noChangeArrowheads="1"/>
          </p:cNvSpPr>
          <p:nvPr/>
        </p:nvSpPr>
        <p:spPr bwMode="auto">
          <a:xfrm>
            <a:off x="468196" y="5973019"/>
            <a:ext cx="283953" cy="21637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9" name="LegendRectangle1"/>
          <p:cNvSpPr>
            <a:spLocks noChangeArrowheads="1"/>
          </p:cNvSpPr>
          <p:nvPr/>
        </p:nvSpPr>
        <p:spPr bwMode="auto">
          <a:xfrm>
            <a:off x="6261209" y="1479885"/>
            <a:ext cx="2929223" cy="47291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>
                <a:solidFill>
                  <a:schemeClr val="bg1"/>
                </a:solidFill>
              </a:rPr>
              <a:t>Energy and Materials</a:t>
            </a:r>
          </a:p>
        </p:txBody>
      </p:sp>
      <p:sp>
        <p:nvSpPr>
          <p:cNvPr id="48" name="Shape_2"/>
          <p:cNvSpPr txBox="1">
            <a:spLocks/>
          </p:cNvSpPr>
          <p:nvPr/>
        </p:nvSpPr>
        <p:spPr bwMode="gray">
          <a:xfrm>
            <a:off x="6261209" y="2488607"/>
            <a:ext cx="2929223" cy="216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Circular models - Appliances</a:t>
            </a:r>
          </a:p>
        </p:txBody>
      </p:sp>
      <p:sp>
        <p:nvSpPr>
          <p:cNvPr id="52" name="Shape_2"/>
          <p:cNvSpPr txBox="1">
            <a:spLocks/>
          </p:cNvSpPr>
          <p:nvPr/>
        </p:nvSpPr>
        <p:spPr bwMode="gray">
          <a:xfrm>
            <a:off x="6261209" y="2738279"/>
            <a:ext cx="2929223" cy="216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Circular models - Electronics</a:t>
            </a:r>
          </a:p>
        </p:txBody>
      </p:sp>
      <p:sp>
        <p:nvSpPr>
          <p:cNvPr id="56" name="Shape_2"/>
          <p:cNvSpPr txBox="1">
            <a:spLocks/>
          </p:cNvSpPr>
          <p:nvPr/>
        </p:nvSpPr>
        <p:spPr bwMode="gray">
          <a:xfrm>
            <a:off x="6261209" y="2987950"/>
            <a:ext cx="2929223" cy="216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lnSpc>
                <a:spcPts val="900"/>
              </a:lnSpc>
            </a:pPr>
            <a:r>
              <a:rPr lang="en-US" sz="1000" dirty="0"/>
              <a:t>Energy efficiency. Non-energy intensive industries</a:t>
            </a:r>
          </a:p>
        </p:txBody>
      </p:sp>
      <p:sp>
        <p:nvSpPr>
          <p:cNvPr id="60" name="Shape_2"/>
          <p:cNvSpPr txBox="1">
            <a:spLocks/>
          </p:cNvSpPr>
          <p:nvPr/>
        </p:nvSpPr>
        <p:spPr bwMode="gray">
          <a:xfrm>
            <a:off x="6261209" y="3237622"/>
            <a:ext cx="2929223" cy="216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Energy storage systems</a:t>
            </a:r>
          </a:p>
        </p:txBody>
      </p:sp>
      <p:sp>
        <p:nvSpPr>
          <p:cNvPr id="64" name="Shape_2"/>
          <p:cNvSpPr txBox="1">
            <a:spLocks/>
          </p:cNvSpPr>
          <p:nvPr/>
        </p:nvSpPr>
        <p:spPr bwMode="gray">
          <a:xfrm>
            <a:off x="6261209" y="3487295"/>
            <a:ext cx="2929223" cy="216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Resource recovery</a:t>
            </a:r>
          </a:p>
        </p:txBody>
      </p:sp>
      <p:sp>
        <p:nvSpPr>
          <p:cNvPr id="68" name="Shape_2"/>
          <p:cNvSpPr txBox="1">
            <a:spLocks/>
          </p:cNvSpPr>
          <p:nvPr/>
        </p:nvSpPr>
        <p:spPr bwMode="gray">
          <a:xfrm>
            <a:off x="6261209" y="3736967"/>
            <a:ext cx="2929223" cy="216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End-use steel efficiency</a:t>
            </a:r>
          </a:p>
        </p:txBody>
      </p:sp>
      <p:sp>
        <p:nvSpPr>
          <p:cNvPr id="72" name="Shape_2"/>
          <p:cNvSpPr txBox="1">
            <a:spLocks/>
          </p:cNvSpPr>
          <p:nvPr/>
        </p:nvSpPr>
        <p:spPr bwMode="gray">
          <a:xfrm>
            <a:off x="6261209" y="3986639"/>
            <a:ext cx="2929223" cy="216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lnSpc>
                <a:spcPts val="900"/>
              </a:lnSpc>
            </a:pPr>
            <a:r>
              <a:rPr lang="en-US" sz="1000" dirty="0"/>
              <a:t>Energy efficiency-Energy intensive industries</a:t>
            </a:r>
          </a:p>
        </p:txBody>
      </p:sp>
      <p:sp>
        <p:nvSpPr>
          <p:cNvPr id="76" name="Shape_2"/>
          <p:cNvSpPr txBox="1">
            <a:spLocks/>
          </p:cNvSpPr>
          <p:nvPr/>
        </p:nvSpPr>
        <p:spPr bwMode="gray">
          <a:xfrm>
            <a:off x="6261209" y="4485983"/>
            <a:ext cx="2929223" cy="216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Energy access</a:t>
            </a:r>
          </a:p>
        </p:txBody>
      </p:sp>
      <p:sp>
        <p:nvSpPr>
          <p:cNvPr id="80" name="Shape_2"/>
          <p:cNvSpPr txBox="1">
            <a:spLocks/>
          </p:cNvSpPr>
          <p:nvPr/>
        </p:nvSpPr>
        <p:spPr bwMode="gray">
          <a:xfrm>
            <a:off x="6261209" y="4735655"/>
            <a:ext cx="2929223" cy="216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Green chemicals</a:t>
            </a:r>
          </a:p>
        </p:txBody>
      </p:sp>
      <p:sp>
        <p:nvSpPr>
          <p:cNvPr id="84" name="Shape_2"/>
          <p:cNvSpPr txBox="1">
            <a:spLocks/>
          </p:cNvSpPr>
          <p:nvPr/>
        </p:nvSpPr>
        <p:spPr bwMode="gray">
          <a:xfrm>
            <a:off x="6261209" y="4995375"/>
            <a:ext cx="2929223" cy="216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Additive manufacturing</a:t>
            </a:r>
          </a:p>
        </p:txBody>
      </p:sp>
      <p:sp>
        <p:nvSpPr>
          <p:cNvPr id="88" name="Shape_2"/>
          <p:cNvSpPr txBox="1">
            <a:spLocks/>
          </p:cNvSpPr>
          <p:nvPr/>
        </p:nvSpPr>
        <p:spPr bwMode="gray">
          <a:xfrm>
            <a:off x="6261209" y="5241468"/>
            <a:ext cx="2929223" cy="216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Local content in extractives</a:t>
            </a:r>
          </a:p>
        </p:txBody>
      </p:sp>
      <p:sp>
        <p:nvSpPr>
          <p:cNvPr id="10" name="LegendRectangle1"/>
          <p:cNvSpPr>
            <a:spLocks noChangeArrowheads="1"/>
          </p:cNvSpPr>
          <p:nvPr/>
        </p:nvSpPr>
        <p:spPr bwMode="auto">
          <a:xfrm>
            <a:off x="9258769" y="1479885"/>
            <a:ext cx="2799551" cy="4729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>
                <a:solidFill>
                  <a:schemeClr val="bg1"/>
                </a:solidFill>
              </a:rPr>
              <a:t>Health and Well-being</a:t>
            </a:r>
          </a:p>
        </p:txBody>
      </p:sp>
      <p:sp>
        <p:nvSpPr>
          <p:cNvPr id="49" name="Shape_2"/>
          <p:cNvSpPr txBox="1">
            <a:spLocks/>
          </p:cNvSpPr>
          <p:nvPr/>
        </p:nvSpPr>
        <p:spPr bwMode="gray">
          <a:xfrm>
            <a:off x="9258769" y="2489901"/>
            <a:ext cx="2799551" cy="2163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Telehealth</a:t>
            </a:r>
          </a:p>
        </p:txBody>
      </p:sp>
      <p:sp>
        <p:nvSpPr>
          <p:cNvPr id="53" name="Shape_2"/>
          <p:cNvSpPr txBox="1">
            <a:spLocks/>
          </p:cNvSpPr>
          <p:nvPr/>
        </p:nvSpPr>
        <p:spPr bwMode="gray">
          <a:xfrm>
            <a:off x="9258769" y="2740220"/>
            <a:ext cx="2799551" cy="2163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Advanced genomics</a:t>
            </a:r>
          </a:p>
        </p:txBody>
      </p:sp>
      <p:sp>
        <p:nvSpPr>
          <p:cNvPr id="57" name="Shape_2"/>
          <p:cNvSpPr txBox="1">
            <a:spLocks/>
          </p:cNvSpPr>
          <p:nvPr/>
        </p:nvSpPr>
        <p:spPr bwMode="gray">
          <a:xfrm>
            <a:off x="9258769" y="2990540"/>
            <a:ext cx="2799551" cy="2163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Activity services</a:t>
            </a:r>
          </a:p>
        </p:txBody>
      </p:sp>
      <p:sp>
        <p:nvSpPr>
          <p:cNvPr id="61" name="Shape_2"/>
          <p:cNvSpPr txBox="1">
            <a:spLocks/>
          </p:cNvSpPr>
          <p:nvPr/>
        </p:nvSpPr>
        <p:spPr bwMode="gray">
          <a:xfrm>
            <a:off x="9258769" y="3240859"/>
            <a:ext cx="2799551" cy="2163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Detection of counterfeit drugs</a:t>
            </a:r>
          </a:p>
        </p:txBody>
      </p:sp>
      <p:sp>
        <p:nvSpPr>
          <p:cNvPr id="65" name="Shape_2"/>
          <p:cNvSpPr txBox="1">
            <a:spLocks/>
          </p:cNvSpPr>
          <p:nvPr/>
        </p:nvSpPr>
        <p:spPr bwMode="gray">
          <a:xfrm>
            <a:off x="9258769" y="3491179"/>
            <a:ext cx="2799551" cy="2163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Tobacco control</a:t>
            </a:r>
          </a:p>
        </p:txBody>
      </p:sp>
      <p:sp>
        <p:nvSpPr>
          <p:cNvPr id="69" name="Shape_2"/>
          <p:cNvSpPr txBox="1">
            <a:spLocks/>
          </p:cNvSpPr>
          <p:nvPr/>
        </p:nvSpPr>
        <p:spPr bwMode="gray">
          <a:xfrm>
            <a:off x="9258769" y="3741499"/>
            <a:ext cx="2799551" cy="2163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Weight management programs</a:t>
            </a:r>
          </a:p>
        </p:txBody>
      </p:sp>
      <p:sp>
        <p:nvSpPr>
          <p:cNvPr id="73" name="Shape_2"/>
          <p:cNvSpPr txBox="1">
            <a:spLocks/>
          </p:cNvSpPr>
          <p:nvPr/>
        </p:nvSpPr>
        <p:spPr bwMode="gray">
          <a:xfrm>
            <a:off x="9258769" y="3991819"/>
            <a:ext cx="2799551" cy="2163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Better disease management</a:t>
            </a:r>
          </a:p>
        </p:txBody>
      </p:sp>
      <p:sp>
        <p:nvSpPr>
          <p:cNvPr id="77" name="Shape_2"/>
          <p:cNvSpPr txBox="1">
            <a:spLocks/>
          </p:cNvSpPr>
          <p:nvPr/>
        </p:nvSpPr>
        <p:spPr bwMode="gray">
          <a:xfrm>
            <a:off x="9258769" y="4242138"/>
            <a:ext cx="2799551" cy="2163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Electronic medical records</a:t>
            </a:r>
          </a:p>
        </p:txBody>
      </p:sp>
      <p:sp>
        <p:nvSpPr>
          <p:cNvPr id="81" name="Shape_2"/>
          <p:cNvSpPr txBox="1">
            <a:spLocks/>
          </p:cNvSpPr>
          <p:nvPr/>
        </p:nvSpPr>
        <p:spPr bwMode="gray">
          <a:xfrm>
            <a:off x="9258769" y="4738650"/>
            <a:ext cx="2799551" cy="2163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Healthcare training</a:t>
            </a:r>
          </a:p>
        </p:txBody>
      </p:sp>
      <p:sp>
        <p:nvSpPr>
          <p:cNvPr id="85" name="Shape_2"/>
          <p:cNvSpPr txBox="1">
            <a:spLocks/>
          </p:cNvSpPr>
          <p:nvPr/>
        </p:nvSpPr>
        <p:spPr bwMode="gray">
          <a:xfrm>
            <a:off x="9258769" y="4995375"/>
            <a:ext cx="2799551" cy="2163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Low-cost surgery</a:t>
            </a:r>
          </a:p>
        </p:txBody>
      </p:sp>
      <p:sp>
        <p:nvSpPr>
          <p:cNvPr id="89" name="Shape_2"/>
          <p:cNvSpPr txBox="1">
            <a:spLocks/>
          </p:cNvSpPr>
          <p:nvPr/>
        </p:nvSpPr>
        <p:spPr bwMode="gray">
          <a:xfrm>
            <a:off x="9258769" y="4485731"/>
            <a:ext cx="2799551" cy="2163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Better maternal and child health</a:t>
            </a:r>
          </a:p>
        </p:txBody>
      </p:sp>
      <p:sp>
        <p:nvSpPr>
          <p:cNvPr id="91" name="Shape_2"/>
          <p:cNvSpPr txBox="1">
            <a:spLocks/>
          </p:cNvSpPr>
          <p:nvPr/>
        </p:nvSpPr>
        <p:spPr bwMode="gray">
          <a:xfrm>
            <a:off x="6261209" y="5484672"/>
            <a:ext cx="2929223" cy="216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Shared infrastructure</a:t>
            </a:r>
          </a:p>
        </p:txBody>
      </p:sp>
      <p:sp>
        <p:nvSpPr>
          <p:cNvPr id="93" name="Shape_2"/>
          <p:cNvSpPr txBox="1">
            <a:spLocks/>
          </p:cNvSpPr>
          <p:nvPr/>
        </p:nvSpPr>
        <p:spPr bwMode="gray">
          <a:xfrm>
            <a:off x="6261209" y="5734344"/>
            <a:ext cx="2929223" cy="216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Mine rehabilitation</a:t>
            </a:r>
          </a:p>
        </p:txBody>
      </p:sp>
      <p:sp>
        <p:nvSpPr>
          <p:cNvPr id="98" name="Shape_2"/>
          <p:cNvSpPr txBox="1">
            <a:spLocks/>
          </p:cNvSpPr>
          <p:nvPr/>
        </p:nvSpPr>
        <p:spPr bwMode="gray">
          <a:xfrm>
            <a:off x="6261209" y="4236311"/>
            <a:ext cx="2929223" cy="216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lnSpc>
                <a:spcPts val="1000"/>
              </a:lnSpc>
            </a:pPr>
            <a:r>
              <a:rPr lang="en-US" sz="1000" dirty="0"/>
              <a:t>Carbon capture and storage</a:t>
            </a: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468196" y="2715988"/>
            <a:ext cx="11599478" cy="1032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468196" y="4223876"/>
            <a:ext cx="11599478" cy="1032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468196" y="4963665"/>
            <a:ext cx="11599478" cy="1032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468196" y="5721965"/>
            <a:ext cx="11599478" cy="1032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468196" y="3471218"/>
            <a:ext cx="11599478" cy="1032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Shape_2"/>
          <p:cNvSpPr txBox="1">
            <a:spLocks/>
          </p:cNvSpPr>
          <p:nvPr/>
        </p:nvSpPr>
        <p:spPr bwMode="gray">
          <a:xfrm>
            <a:off x="6261209" y="5973055"/>
            <a:ext cx="2929223" cy="216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Grid interconnection</a:t>
            </a:r>
          </a:p>
        </p:txBody>
      </p:sp>
      <p:sp>
        <p:nvSpPr>
          <p:cNvPr id="8" name="LegendRectangle1"/>
          <p:cNvSpPr>
            <a:spLocks noChangeArrowheads="1"/>
          </p:cNvSpPr>
          <p:nvPr/>
        </p:nvSpPr>
        <p:spPr bwMode="auto">
          <a:xfrm>
            <a:off x="3468193" y="1479883"/>
            <a:ext cx="2718326" cy="47291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b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>
                <a:solidFill>
                  <a:schemeClr val="bg1"/>
                </a:solidFill>
              </a:rPr>
              <a:t>Cities and Urban Mobility</a:t>
            </a:r>
          </a:p>
        </p:txBody>
      </p:sp>
      <p:sp>
        <p:nvSpPr>
          <p:cNvPr id="47" name="Shape_2"/>
          <p:cNvSpPr txBox="1">
            <a:spLocks/>
          </p:cNvSpPr>
          <p:nvPr/>
        </p:nvSpPr>
        <p:spPr bwMode="gray">
          <a:xfrm>
            <a:off x="3468193" y="2489356"/>
            <a:ext cx="2718326" cy="2163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Electric and hybrid vehicles</a:t>
            </a:r>
          </a:p>
        </p:txBody>
      </p:sp>
      <p:sp>
        <p:nvSpPr>
          <p:cNvPr id="51" name="Shape_2"/>
          <p:cNvSpPr txBox="1">
            <a:spLocks/>
          </p:cNvSpPr>
          <p:nvPr/>
        </p:nvSpPr>
        <p:spPr bwMode="gray">
          <a:xfrm>
            <a:off x="3468193" y="2739403"/>
            <a:ext cx="2718326" cy="2163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Public transport in urban areas</a:t>
            </a:r>
          </a:p>
        </p:txBody>
      </p:sp>
      <p:sp>
        <p:nvSpPr>
          <p:cNvPr id="55" name="Shape_2"/>
          <p:cNvSpPr txBox="1">
            <a:spLocks/>
          </p:cNvSpPr>
          <p:nvPr/>
        </p:nvSpPr>
        <p:spPr bwMode="gray">
          <a:xfrm>
            <a:off x="3468193" y="2989450"/>
            <a:ext cx="2718326" cy="2163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Car sharing </a:t>
            </a:r>
          </a:p>
        </p:txBody>
      </p:sp>
      <p:sp>
        <p:nvSpPr>
          <p:cNvPr id="59" name="Shape_2"/>
          <p:cNvSpPr txBox="1">
            <a:spLocks/>
          </p:cNvSpPr>
          <p:nvPr/>
        </p:nvSpPr>
        <p:spPr bwMode="gray">
          <a:xfrm>
            <a:off x="3468193" y="3239497"/>
            <a:ext cx="2718326" cy="2163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Road safety equipment </a:t>
            </a:r>
          </a:p>
        </p:txBody>
      </p:sp>
      <p:sp>
        <p:nvSpPr>
          <p:cNvPr id="63" name="Shape_2"/>
          <p:cNvSpPr txBox="1">
            <a:spLocks/>
          </p:cNvSpPr>
          <p:nvPr/>
        </p:nvSpPr>
        <p:spPr bwMode="gray">
          <a:xfrm>
            <a:off x="3468193" y="3489545"/>
            <a:ext cx="2718326" cy="2163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Autonomous vehicles </a:t>
            </a:r>
          </a:p>
        </p:txBody>
      </p:sp>
      <p:sp>
        <p:nvSpPr>
          <p:cNvPr id="67" name="Shape_2"/>
          <p:cNvSpPr txBox="1">
            <a:spLocks/>
          </p:cNvSpPr>
          <p:nvPr/>
        </p:nvSpPr>
        <p:spPr bwMode="gray">
          <a:xfrm>
            <a:off x="3468193" y="3739593"/>
            <a:ext cx="2718326" cy="2163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ICE vehicle fuel efficiency </a:t>
            </a:r>
          </a:p>
        </p:txBody>
      </p:sp>
      <p:sp>
        <p:nvSpPr>
          <p:cNvPr id="71" name="Shape_2"/>
          <p:cNvSpPr txBox="1">
            <a:spLocks/>
          </p:cNvSpPr>
          <p:nvPr/>
        </p:nvSpPr>
        <p:spPr bwMode="gray">
          <a:xfrm>
            <a:off x="3468193" y="3989641"/>
            <a:ext cx="2718326" cy="2163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Building resilient cities </a:t>
            </a:r>
          </a:p>
        </p:txBody>
      </p:sp>
      <p:sp>
        <p:nvSpPr>
          <p:cNvPr id="75" name="Shape_2"/>
          <p:cNvSpPr txBox="1">
            <a:spLocks/>
          </p:cNvSpPr>
          <p:nvPr/>
        </p:nvSpPr>
        <p:spPr bwMode="gray">
          <a:xfrm>
            <a:off x="3468193" y="4239689"/>
            <a:ext cx="2718326" cy="2163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Municipal water leakage</a:t>
            </a:r>
          </a:p>
        </p:txBody>
      </p:sp>
      <p:sp>
        <p:nvSpPr>
          <p:cNvPr id="79" name="Shape_2"/>
          <p:cNvSpPr txBox="1">
            <a:spLocks/>
          </p:cNvSpPr>
          <p:nvPr/>
        </p:nvSpPr>
        <p:spPr bwMode="gray">
          <a:xfrm>
            <a:off x="3468193" y="4489737"/>
            <a:ext cx="2718326" cy="2163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Cultural tourism</a:t>
            </a:r>
          </a:p>
        </p:txBody>
      </p:sp>
      <p:sp>
        <p:nvSpPr>
          <p:cNvPr id="83" name="Shape_2"/>
          <p:cNvSpPr txBox="1">
            <a:spLocks/>
          </p:cNvSpPr>
          <p:nvPr/>
        </p:nvSpPr>
        <p:spPr bwMode="gray">
          <a:xfrm>
            <a:off x="3468193" y="4739785"/>
            <a:ext cx="2718326" cy="2163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Smart metering</a:t>
            </a:r>
          </a:p>
        </p:txBody>
      </p:sp>
      <p:sp>
        <p:nvSpPr>
          <p:cNvPr id="87" name="Shape_2"/>
          <p:cNvSpPr txBox="1">
            <a:spLocks/>
          </p:cNvSpPr>
          <p:nvPr/>
        </p:nvSpPr>
        <p:spPr bwMode="gray">
          <a:xfrm>
            <a:off x="3468193" y="4995375"/>
            <a:ext cx="2718326" cy="2163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Water &amp; sanitation infrastructure  </a:t>
            </a:r>
          </a:p>
        </p:txBody>
      </p:sp>
      <p:sp>
        <p:nvSpPr>
          <p:cNvPr id="90" name="Shape_2"/>
          <p:cNvSpPr txBox="1">
            <a:spLocks/>
          </p:cNvSpPr>
          <p:nvPr/>
        </p:nvSpPr>
        <p:spPr bwMode="gray">
          <a:xfrm>
            <a:off x="3468193" y="5241468"/>
            <a:ext cx="2718326" cy="2163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Office sharing</a:t>
            </a:r>
          </a:p>
        </p:txBody>
      </p:sp>
      <p:sp>
        <p:nvSpPr>
          <p:cNvPr id="92" name="Shape_2"/>
          <p:cNvSpPr txBox="1">
            <a:spLocks/>
          </p:cNvSpPr>
          <p:nvPr/>
        </p:nvSpPr>
        <p:spPr bwMode="gray">
          <a:xfrm>
            <a:off x="3468193" y="5489927"/>
            <a:ext cx="2718326" cy="2163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Timber buildings</a:t>
            </a:r>
          </a:p>
        </p:txBody>
      </p:sp>
      <p:sp>
        <p:nvSpPr>
          <p:cNvPr id="103" name="Shape_2"/>
          <p:cNvSpPr txBox="1">
            <a:spLocks/>
          </p:cNvSpPr>
          <p:nvPr/>
        </p:nvSpPr>
        <p:spPr bwMode="gray">
          <a:xfrm>
            <a:off x="3468193" y="5746493"/>
            <a:ext cx="2718326" cy="2163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Durable and modular buildings</a:t>
            </a:r>
          </a:p>
        </p:txBody>
      </p:sp>
      <p:sp>
        <p:nvSpPr>
          <p:cNvPr id="7" name="LegendRectangle1"/>
          <p:cNvSpPr>
            <a:spLocks noChangeArrowheads="1"/>
          </p:cNvSpPr>
          <p:nvPr/>
        </p:nvSpPr>
        <p:spPr bwMode="auto">
          <a:xfrm>
            <a:off x="794596" y="1479885"/>
            <a:ext cx="2624128" cy="4729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b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>
                <a:solidFill>
                  <a:schemeClr val="bg1"/>
                </a:solidFill>
              </a:rPr>
              <a:t>Food and Agriculture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8196" y="1989262"/>
            <a:ext cx="11590124" cy="216371"/>
            <a:chOff x="468196" y="1989262"/>
            <a:chExt cx="11590124" cy="216371"/>
          </a:xfrm>
        </p:grpSpPr>
        <p:sp>
          <p:nvSpPr>
            <p:cNvPr id="23" name="LegendRectangle1"/>
            <p:cNvSpPr>
              <a:spLocks noChangeArrowheads="1"/>
            </p:cNvSpPr>
            <p:nvPr/>
          </p:nvSpPr>
          <p:spPr bwMode="auto">
            <a:xfrm>
              <a:off x="468196" y="1989262"/>
              <a:ext cx="283953" cy="216371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b="1" kern="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0" name="Shape_2"/>
            <p:cNvSpPr txBox="1">
              <a:spLocks/>
            </p:cNvSpPr>
            <p:nvPr/>
          </p:nvSpPr>
          <p:spPr bwMode="gray">
            <a:xfrm>
              <a:off x="6261209" y="1989262"/>
              <a:ext cx="2929223" cy="2163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000" dirty="0"/>
                <a:t>Circular models - Automotive</a:t>
              </a:r>
            </a:p>
          </p:txBody>
        </p:sp>
        <p:sp>
          <p:nvSpPr>
            <p:cNvPr id="41" name="Shape_2"/>
            <p:cNvSpPr txBox="1">
              <a:spLocks/>
            </p:cNvSpPr>
            <p:nvPr/>
          </p:nvSpPr>
          <p:spPr bwMode="gray">
            <a:xfrm>
              <a:off x="9258769" y="1989262"/>
              <a:ext cx="2799551" cy="2163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000" dirty="0"/>
                <a:t>Risk pooling</a:t>
              </a:r>
            </a:p>
          </p:txBody>
        </p:sp>
        <p:sp>
          <p:nvSpPr>
            <p:cNvPr id="39" name="Shape_2"/>
            <p:cNvSpPr txBox="1">
              <a:spLocks/>
            </p:cNvSpPr>
            <p:nvPr/>
          </p:nvSpPr>
          <p:spPr bwMode="gray">
            <a:xfrm>
              <a:off x="3468193" y="1989262"/>
              <a:ext cx="2718326" cy="21633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000" dirty="0"/>
                <a:t>Affordable housing </a:t>
              </a:r>
            </a:p>
          </p:txBody>
        </p:sp>
        <p:sp>
          <p:nvSpPr>
            <p:cNvPr id="38" name="Shape_2"/>
            <p:cNvSpPr txBox="1">
              <a:spLocks/>
            </p:cNvSpPr>
            <p:nvPr/>
          </p:nvSpPr>
          <p:spPr bwMode="gray">
            <a:xfrm>
              <a:off x="792318" y="1989262"/>
              <a:ext cx="2624128" cy="2163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000" dirty="0"/>
                <a:t>Reducing food waste in value chain</a:t>
              </a:r>
            </a:p>
          </p:txBody>
        </p:sp>
      </p:grpSp>
      <p:sp>
        <p:nvSpPr>
          <p:cNvPr id="42" name="Shape_2"/>
          <p:cNvSpPr txBox="1">
            <a:spLocks/>
          </p:cNvSpPr>
          <p:nvPr/>
        </p:nvSpPr>
        <p:spPr bwMode="gray">
          <a:xfrm>
            <a:off x="792318" y="2496654"/>
            <a:ext cx="2624128" cy="2163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Low-income food markets</a:t>
            </a:r>
          </a:p>
        </p:txBody>
      </p:sp>
      <p:sp>
        <p:nvSpPr>
          <p:cNvPr id="46" name="Shape_2"/>
          <p:cNvSpPr txBox="1">
            <a:spLocks/>
          </p:cNvSpPr>
          <p:nvPr/>
        </p:nvSpPr>
        <p:spPr bwMode="gray">
          <a:xfrm>
            <a:off x="792318" y="2746973"/>
            <a:ext cx="2624128" cy="2163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Reducing consumer food waste</a:t>
            </a:r>
          </a:p>
        </p:txBody>
      </p:sp>
      <p:sp>
        <p:nvSpPr>
          <p:cNvPr id="50" name="Shape_2"/>
          <p:cNvSpPr txBox="1">
            <a:spLocks/>
          </p:cNvSpPr>
          <p:nvPr/>
        </p:nvSpPr>
        <p:spPr bwMode="gray">
          <a:xfrm>
            <a:off x="792318" y="2997292"/>
            <a:ext cx="2624128" cy="2163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Product reformulation</a:t>
            </a:r>
          </a:p>
        </p:txBody>
      </p:sp>
      <p:sp>
        <p:nvSpPr>
          <p:cNvPr id="54" name="Shape_2"/>
          <p:cNvSpPr txBox="1">
            <a:spLocks/>
          </p:cNvSpPr>
          <p:nvPr/>
        </p:nvSpPr>
        <p:spPr bwMode="gray">
          <a:xfrm>
            <a:off x="792318" y="3247612"/>
            <a:ext cx="2624128" cy="2163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Technology in large scale farms</a:t>
            </a:r>
          </a:p>
        </p:txBody>
      </p:sp>
      <p:sp>
        <p:nvSpPr>
          <p:cNvPr id="58" name="Shape_2"/>
          <p:cNvSpPr txBox="1">
            <a:spLocks/>
          </p:cNvSpPr>
          <p:nvPr/>
        </p:nvSpPr>
        <p:spPr bwMode="gray">
          <a:xfrm>
            <a:off x="792318" y="3497931"/>
            <a:ext cx="2624128" cy="2163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Dietary switch</a:t>
            </a:r>
          </a:p>
        </p:txBody>
      </p:sp>
      <p:sp>
        <p:nvSpPr>
          <p:cNvPr id="62" name="Shape_2"/>
          <p:cNvSpPr txBox="1">
            <a:spLocks/>
          </p:cNvSpPr>
          <p:nvPr/>
        </p:nvSpPr>
        <p:spPr bwMode="gray">
          <a:xfrm>
            <a:off x="792318" y="3748251"/>
            <a:ext cx="2624128" cy="2163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Sustainable aquaculture</a:t>
            </a:r>
          </a:p>
        </p:txBody>
      </p:sp>
      <p:sp>
        <p:nvSpPr>
          <p:cNvPr id="66" name="Shape_2"/>
          <p:cNvSpPr txBox="1">
            <a:spLocks/>
          </p:cNvSpPr>
          <p:nvPr/>
        </p:nvSpPr>
        <p:spPr bwMode="gray">
          <a:xfrm>
            <a:off x="786969" y="3998570"/>
            <a:ext cx="2624128" cy="2163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Technology in smallholder farms</a:t>
            </a:r>
          </a:p>
        </p:txBody>
      </p:sp>
      <p:sp>
        <p:nvSpPr>
          <p:cNvPr id="70" name="Shape_2"/>
          <p:cNvSpPr txBox="1">
            <a:spLocks/>
          </p:cNvSpPr>
          <p:nvPr/>
        </p:nvSpPr>
        <p:spPr bwMode="gray">
          <a:xfrm>
            <a:off x="792318" y="4248890"/>
            <a:ext cx="2624128" cy="2163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Micro-irrigation</a:t>
            </a:r>
          </a:p>
        </p:txBody>
      </p:sp>
      <p:sp>
        <p:nvSpPr>
          <p:cNvPr id="74" name="Shape_2"/>
          <p:cNvSpPr txBox="1">
            <a:spLocks/>
          </p:cNvSpPr>
          <p:nvPr/>
        </p:nvSpPr>
        <p:spPr bwMode="gray">
          <a:xfrm>
            <a:off x="786969" y="4490960"/>
            <a:ext cx="2624128" cy="2163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Restoring degraded land</a:t>
            </a:r>
          </a:p>
        </p:txBody>
      </p:sp>
      <p:sp>
        <p:nvSpPr>
          <p:cNvPr id="78" name="Shape_2"/>
          <p:cNvSpPr txBox="1">
            <a:spLocks/>
          </p:cNvSpPr>
          <p:nvPr/>
        </p:nvSpPr>
        <p:spPr bwMode="gray">
          <a:xfrm>
            <a:off x="786969" y="4739785"/>
            <a:ext cx="2624128" cy="2163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Reducing packaging waste</a:t>
            </a:r>
          </a:p>
        </p:txBody>
      </p:sp>
      <p:sp>
        <p:nvSpPr>
          <p:cNvPr id="82" name="Shape_2"/>
          <p:cNvSpPr txBox="1">
            <a:spLocks/>
          </p:cNvSpPr>
          <p:nvPr/>
        </p:nvSpPr>
        <p:spPr bwMode="gray">
          <a:xfrm>
            <a:off x="786969" y="4995375"/>
            <a:ext cx="2624128" cy="2163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Cattle intensification</a:t>
            </a:r>
          </a:p>
        </p:txBody>
      </p:sp>
      <p:sp>
        <p:nvSpPr>
          <p:cNvPr id="86" name="Shape_2"/>
          <p:cNvSpPr txBox="1">
            <a:spLocks/>
          </p:cNvSpPr>
          <p:nvPr/>
        </p:nvSpPr>
        <p:spPr bwMode="gray">
          <a:xfrm>
            <a:off x="786969" y="5241468"/>
            <a:ext cx="2624128" cy="2163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/>
              <a:t>Urban agriculture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8196" y="2238934"/>
            <a:ext cx="11590124" cy="216371"/>
            <a:chOff x="468196" y="2238934"/>
            <a:chExt cx="11590124" cy="216371"/>
          </a:xfrm>
        </p:grpSpPr>
        <p:sp>
          <p:nvSpPr>
            <p:cNvPr id="24" name="LegendRectangle1"/>
            <p:cNvSpPr>
              <a:spLocks noChangeArrowheads="1"/>
            </p:cNvSpPr>
            <p:nvPr/>
          </p:nvSpPr>
          <p:spPr bwMode="auto">
            <a:xfrm>
              <a:off x="468196" y="2238934"/>
              <a:ext cx="283953" cy="216371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b="1" kern="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4" name="Shape_2"/>
            <p:cNvSpPr txBox="1">
              <a:spLocks/>
            </p:cNvSpPr>
            <p:nvPr/>
          </p:nvSpPr>
          <p:spPr bwMode="gray">
            <a:xfrm>
              <a:off x="6261209" y="2238934"/>
              <a:ext cx="2929223" cy="2163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000" dirty="0"/>
                <a:t>Expansion of renewables</a:t>
              </a:r>
            </a:p>
          </p:txBody>
        </p:sp>
        <p:sp>
          <p:nvSpPr>
            <p:cNvPr id="45" name="Shape_2"/>
            <p:cNvSpPr txBox="1">
              <a:spLocks/>
            </p:cNvSpPr>
            <p:nvPr/>
          </p:nvSpPr>
          <p:spPr bwMode="gray">
            <a:xfrm>
              <a:off x="9258769" y="2238934"/>
              <a:ext cx="2799551" cy="2163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000" dirty="0"/>
                <a:t>Remote patient monitoring</a:t>
              </a:r>
            </a:p>
          </p:txBody>
        </p:sp>
        <p:sp>
          <p:nvSpPr>
            <p:cNvPr id="43" name="Shape_2"/>
            <p:cNvSpPr txBox="1">
              <a:spLocks/>
            </p:cNvSpPr>
            <p:nvPr/>
          </p:nvSpPr>
          <p:spPr bwMode="gray">
            <a:xfrm>
              <a:off x="3468193" y="2238934"/>
              <a:ext cx="2718326" cy="21633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000" dirty="0"/>
                <a:t>Energy efficiency-buildings</a:t>
              </a:r>
            </a:p>
          </p:txBody>
        </p:sp>
        <p:sp>
          <p:nvSpPr>
            <p:cNvPr id="104" name="Shape_2"/>
            <p:cNvSpPr txBox="1">
              <a:spLocks/>
            </p:cNvSpPr>
            <p:nvPr/>
          </p:nvSpPr>
          <p:spPr bwMode="gray">
            <a:xfrm>
              <a:off x="792318" y="2238934"/>
              <a:ext cx="2624128" cy="2163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000" dirty="0"/>
                <a:t>Forest ecosystem services</a:t>
              </a:r>
            </a:p>
          </p:txBody>
        </p:sp>
      </p:grpSp>
      <p:grpSp>
        <p:nvGrpSpPr>
          <p:cNvPr id="14" name="Group 13"/>
          <p:cNvGrpSpPr/>
          <p:nvPr/>
        </p:nvGrpSpPr>
        <p:grpSpPr bwMode="gray">
          <a:xfrm>
            <a:off x="4634710" y="1264654"/>
            <a:ext cx="430461" cy="430461"/>
            <a:chOff x="4726226" y="4864442"/>
            <a:chExt cx="505166" cy="505166"/>
          </a:xfrm>
        </p:grpSpPr>
        <p:sp>
          <p:nvSpPr>
            <p:cNvPr id="15" name="Oval 14"/>
            <p:cNvSpPr/>
            <p:nvPr/>
          </p:nvSpPr>
          <p:spPr bwMode="gray">
            <a:xfrm>
              <a:off x="4726226" y="4864442"/>
              <a:ext cx="505166" cy="50516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pic>
          <p:nvPicPr>
            <p:cNvPr id="16" name="Picture 15"/>
            <p:cNvPicPr>
              <a:picLocks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811113" y="4914964"/>
              <a:ext cx="337150" cy="337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/>
          <p:cNvGrpSpPr/>
          <p:nvPr/>
        </p:nvGrpSpPr>
        <p:grpSpPr bwMode="gray">
          <a:xfrm>
            <a:off x="7539011" y="1264654"/>
            <a:ext cx="430461" cy="430461"/>
            <a:chOff x="5870404" y="5007317"/>
            <a:chExt cx="505166" cy="505166"/>
          </a:xfrm>
        </p:grpSpPr>
        <p:sp>
          <p:nvSpPr>
            <p:cNvPr id="18" name="Oval 17"/>
            <p:cNvSpPr/>
            <p:nvPr/>
          </p:nvSpPr>
          <p:spPr bwMode="gray">
            <a:xfrm>
              <a:off x="5870404" y="5007317"/>
              <a:ext cx="505166" cy="505166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pic>
          <p:nvPicPr>
            <p:cNvPr id="19" name="Picture 18" descr="factory icon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40708" y="5075448"/>
              <a:ext cx="365578" cy="365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 bwMode="gray">
          <a:xfrm>
            <a:off x="10443313" y="1264654"/>
            <a:ext cx="430461" cy="430461"/>
            <a:chOff x="2000081" y="4864442"/>
            <a:chExt cx="505166" cy="505166"/>
          </a:xfrm>
        </p:grpSpPr>
        <p:sp>
          <p:nvSpPr>
            <p:cNvPr id="21" name="Oval 20"/>
            <p:cNvSpPr/>
            <p:nvPr/>
          </p:nvSpPr>
          <p:spPr bwMode="gray">
            <a:xfrm>
              <a:off x="2000081" y="4864442"/>
              <a:ext cx="505166" cy="50516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pic>
          <p:nvPicPr>
            <p:cNvPr id="22" name="Picture 22" descr="health, medicine icon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055022" y="4924423"/>
              <a:ext cx="395284" cy="34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 bwMode="gray">
          <a:xfrm>
            <a:off x="1891429" y="1264654"/>
            <a:ext cx="430461" cy="430461"/>
            <a:chOff x="2905046" y="4864442"/>
            <a:chExt cx="505166" cy="505166"/>
          </a:xfrm>
        </p:grpSpPr>
        <p:sp>
          <p:nvSpPr>
            <p:cNvPr id="12" name="Oval 11"/>
            <p:cNvSpPr/>
            <p:nvPr/>
          </p:nvSpPr>
          <p:spPr bwMode="gray">
            <a:xfrm>
              <a:off x="2905046" y="4864442"/>
              <a:ext cx="505166" cy="5051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pic>
          <p:nvPicPr>
            <p:cNvPr id="13" name="Picture 57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98177" y="4954002"/>
              <a:ext cx="318904" cy="318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2" name="Group 111"/>
          <p:cNvGrpSpPr/>
          <p:nvPr/>
        </p:nvGrpSpPr>
        <p:grpSpPr>
          <a:xfrm>
            <a:off x="9636802" y="0"/>
            <a:ext cx="2555200" cy="204788"/>
            <a:chOff x="9636802" y="0"/>
            <a:chExt cx="2555200" cy="204788"/>
          </a:xfrm>
        </p:grpSpPr>
        <p:sp>
          <p:nvSpPr>
            <p:cNvPr id="113" name="AutoShape 27"/>
            <p:cNvSpPr>
              <a:spLocks noChangeArrowheads="1"/>
            </p:cNvSpPr>
            <p:nvPr/>
          </p:nvSpPr>
          <p:spPr bwMode="gray">
            <a:xfrm flipV="1">
              <a:off x="9636802" y="0"/>
              <a:ext cx="375544" cy="204788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ffectLst/>
          </p:spPr>
          <p:txBody>
            <a:bodyPr rot="10800000" wrap="none" lIns="0" tIns="0" rIns="0" bIns="0" anchor="ctr"/>
            <a:lstStyle/>
            <a:p>
              <a:pPr eaLnBrk="1" hangingPunct="1">
                <a:lnSpc>
                  <a:spcPct val="100000"/>
                </a:lnSpc>
              </a:pPr>
              <a:endParaRPr lang="de-DE" altLang="de-DE" b="1">
                <a:solidFill>
                  <a:schemeClr val="tx1"/>
                </a:solidFill>
              </a:endParaRPr>
            </a:p>
          </p:txBody>
        </p:sp>
        <p:sp>
          <p:nvSpPr>
            <p:cNvPr id="120" name="Rectangle 28"/>
            <p:cNvSpPr>
              <a:spLocks noChangeArrowheads="1"/>
            </p:cNvSpPr>
            <p:nvPr/>
          </p:nvSpPr>
          <p:spPr bwMode="gray">
            <a:xfrm>
              <a:off x="9824085" y="0"/>
              <a:ext cx="2367917" cy="2047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eaLnBrk="1" hangingPunct="1">
                <a:lnSpc>
                  <a:spcPct val="100000"/>
                </a:lnSpc>
              </a:pPr>
              <a:endParaRPr lang="de-DE" altLang="de-DE" b="1">
                <a:solidFill>
                  <a:schemeClr val="tx1"/>
                </a:solidFill>
              </a:endParaRPr>
            </a:p>
          </p:txBody>
        </p:sp>
        <p:sp>
          <p:nvSpPr>
            <p:cNvPr id="121" name="Rectangle 29"/>
            <p:cNvSpPr>
              <a:spLocks noChangeArrowheads="1"/>
            </p:cNvSpPr>
            <p:nvPr/>
          </p:nvSpPr>
          <p:spPr bwMode="gray">
            <a:xfrm>
              <a:off x="9779823" y="3175"/>
              <a:ext cx="2382960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93700"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88988"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82688"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76388"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033588" defTabSz="7889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90788" defTabSz="7889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947988" defTabSz="7889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405188" defTabSz="7889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altLang="de-DE" sz="1200" b="1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KEY FINDINGS OF THE REPORT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53936" y="372714"/>
            <a:ext cx="360948" cy="360948"/>
            <a:chOff x="322085" y="3018772"/>
            <a:chExt cx="360948" cy="360948"/>
          </a:xfrm>
        </p:grpSpPr>
        <p:sp>
          <p:nvSpPr>
            <p:cNvPr id="123" name="Oval 122"/>
            <p:cNvSpPr/>
            <p:nvPr/>
          </p:nvSpPr>
          <p:spPr>
            <a:xfrm>
              <a:off x="322085" y="3018772"/>
              <a:ext cx="360948" cy="360948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Content Placeholder 3"/>
            <p:cNvSpPr txBox="1">
              <a:spLocks/>
            </p:cNvSpPr>
            <p:nvPr/>
          </p:nvSpPr>
          <p:spPr>
            <a:xfrm>
              <a:off x="418927" y="3030804"/>
              <a:ext cx="180473" cy="3323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C000"/>
                </a:buClr>
                <a:buSzPct val="75000"/>
                <a:buFont typeface="Arial"/>
                <a:buNone/>
                <a:defRPr sz="2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Demi" charset="0"/>
                  <a:ea typeface="Franklin Gothic Demi" charset="0"/>
                  <a:cs typeface="Franklin Gothic Demi" charset="0"/>
                </a:defRPr>
              </a:lvl1pPr>
              <a:lvl2pPr marL="1828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C000"/>
                </a:buClr>
                <a:buSzPct val="75000"/>
                <a:buFont typeface="Arial"/>
                <a:buChar char="•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828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C000"/>
                </a:buClr>
                <a:buSzPct val="75000"/>
                <a:buFont typeface="Arial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C000"/>
                </a:buClr>
                <a:buSzPct val="75000"/>
                <a:buFont typeface="Arial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C000"/>
                </a:buClr>
                <a:buSzPct val="75000"/>
                <a:buFont typeface="Arial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539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think-cell Slide" r:id="rId14" imgW="393" imgH="394" progId="TCLayout.ActiveDocument.1">
                  <p:embed/>
                </p:oleObj>
              </mc:Choice>
              <mc:Fallback>
                <p:oleObj name="think-cell Slide" r:id="rId14" imgW="393" imgH="394" progId="TCLayout.ActiveDocument.1">
                  <p:embed/>
                  <p:pic>
                    <p:nvPicPr>
                      <p:cNvPr id="20" name="Object 19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e-DE" sz="1400" dirty="0">
              <a:sym typeface="+mn-l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230101" y="1822261"/>
            <a:ext cx="5961899" cy="1118028"/>
            <a:chOff x="6230101" y="2369839"/>
            <a:chExt cx="5961899" cy="1118028"/>
          </a:xfrm>
        </p:grpSpPr>
        <p:sp>
          <p:nvSpPr>
            <p:cNvPr id="47" name="Rectangle 46"/>
            <p:cNvSpPr>
              <a:spLocks/>
            </p:cNvSpPr>
            <p:nvPr/>
          </p:nvSpPr>
          <p:spPr>
            <a:xfrm>
              <a:off x="6821905" y="2369839"/>
              <a:ext cx="5370095" cy="11180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Oval 47"/>
            <p:cNvSpPr>
              <a:spLocks/>
            </p:cNvSpPr>
            <p:nvPr/>
          </p:nvSpPr>
          <p:spPr>
            <a:xfrm>
              <a:off x="6230101" y="2369839"/>
              <a:ext cx="1119600" cy="1118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230101" y="4548129"/>
            <a:ext cx="5961899" cy="1118028"/>
            <a:chOff x="6230101" y="2369839"/>
            <a:chExt cx="5961899" cy="1118028"/>
          </a:xfrm>
        </p:grpSpPr>
        <p:sp>
          <p:nvSpPr>
            <p:cNvPr id="50" name="Rectangle 49"/>
            <p:cNvSpPr>
              <a:spLocks/>
            </p:cNvSpPr>
            <p:nvPr/>
          </p:nvSpPr>
          <p:spPr>
            <a:xfrm>
              <a:off x="6821905" y="2369839"/>
              <a:ext cx="5370095" cy="11180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Oval 50"/>
            <p:cNvSpPr>
              <a:spLocks/>
            </p:cNvSpPr>
            <p:nvPr/>
          </p:nvSpPr>
          <p:spPr>
            <a:xfrm>
              <a:off x="6230101" y="2369839"/>
              <a:ext cx="1119600" cy="1118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30101" y="3177339"/>
            <a:ext cx="5961899" cy="1118028"/>
            <a:chOff x="6230101" y="2369839"/>
            <a:chExt cx="5961899" cy="1118028"/>
          </a:xfrm>
        </p:grpSpPr>
        <p:sp>
          <p:nvSpPr>
            <p:cNvPr id="33" name="Rectangle 32"/>
            <p:cNvSpPr>
              <a:spLocks/>
            </p:cNvSpPr>
            <p:nvPr/>
          </p:nvSpPr>
          <p:spPr>
            <a:xfrm>
              <a:off x="6821905" y="2369839"/>
              <a:ext cx="5370095" cy="11180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Oval 43"/>
            <p:cNvSpPr>
              <a:spLocks/>
            </p:cNvSpPr>
            <p:nvPr/>
          </p:nvSpPr>
          <p:spPr>
            <a:xfrm>
              <a:off x="6230101" y="2369839"/>
              <a:ext cx="1119600" cy="1118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9240" y="6356350"/>
            <a:ext cx="4114800" cy="365125"/>
          </a:xfrm>
        </p:spPr>
        <p:txBody>
          <a:bodyPr/>
          <a:lstStyle/>
          <a:p>
            <a:r>
              <a:rPr lang="en-US" dirty="0"/>
              <a:t>Business &amp; Sustainable Development Commission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66750" y="289229"/>
            <a:ext cx="9938302" cy="923345"/>
          </a:xfrm>
        </p:spPr>
        <p:txBody>
          <a:bodyPr/>
          <a:lstStyle/>
          <a:p>
            <a:pPr algn="l"/>
            <a:r>
              <a:rPr lang="en-GB" dirty="0"/>
              <a:t>Opportunities within agricultural solutions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7753872" y="2058732"/>
            <a:ext cx="4018676" cy="664797"/>
          </a:xfrm>
        </p:spPr>
        <p:txBody>
          <a:bodyPr lIns="0" tIns="0" rIns="0" bIns="0">
            <a:spAutoFit/>
          </a:bodyPr>
          <a:lstStyle/>
          <a:p>
            <a:r>
              <a:rPr lang="en-GB" b="1" dirty="0">
                <a:latin typeface="+mn-lt"/>
              </a:rPr>
              <a:t>Technology in small scale farms: </a:t>
            </a:r>
            <a:r>
              <a:rPr lang="en-GB" dirty="0">
                <a:latin typeface="+mn-lt"/>
              </a:rPr>
              <a:t>technology could offer a 40% improvement in yields on smallholder farm yields.</a:t>
            </a:r>
            <a:r>
              <a:rPr lang="en-GB" baseline="30000" dirty="0">
                <a:latin typeface="+mn-lt"/>
              </a:rPr>
              <a:t>3</a:t>
            </a:r>
            <a:endParaRPr lang="en-GB" dirty="0">
              <a:latin typeface="+mn-lt"/>
            </a:endParaRPr>
          </a:p>
        </p:txBody>
      </p:sp>
      <p:graphicFrame>
        <p:nvGraphicFramePr>
          <p:cNvPr id="12" name="Object 11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2438400" y="2209800"/>
          <a:ext cx="3543177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hart" r:id="rId16" imgW="3543177" imgH="3200268" progId="MSGraph.Chart.8">
                  <p:embed followColorScheme="full"/>
                </p:oleObj>
              </mc:Choice>
              <mc:Fallback>
                <p:oleObj name="Chart" r:id="rId16" imgW="3543177" imgH="3200268" progId="MSGraph.Chart.8">
                  <p:embed followColorScheme="full"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38400" y="2209800"/>
                        <a:ext cx="3543177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74625" y="2498725"/>
            <a:ext cx="22907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898B6F17-C84E-430B-97B6-06067EE18D06}" type="datetime'Tech''''n''''o''l''ogy in l''ar''ge'' scale'' f''arms'">
              <a:rPr lang="en-GB" altLang="en-US" sz="1400" smtClean="0"/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Technology in large scale farms</a:t>
            </a:fld>
            <a:endParaRPr lang="en-GB" sz="1400" dirty="0">
              <a:sym typeface="+mn-lt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74625" y="2903538"/>
            <a:ext cx="17684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6B12E3B6-00E0-4867-BDAA-E373DBBE0525}" type="datetime'''''S''''u''''st''ainabl''''''''e a''''qua''c''ul''tu''re'''">
              <a:rPr lang="en-GB" altLang="en-US" sz="1400"/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Sustainable aquaculture</a:t>
            </a:fld>
            <a:endParaRPr lang="en-GB" sz="1400" dirty="0">
              <a:sym typeface="+mn-lt"/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74625" y="3713163"/>
            <a:ext cx="11557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03A756E3-B3E5-4DDD-A3DE-9182373DA3D1}" type="datetime'''M''''''''''''''i''cr''o''-''i''''''rriga''''''ti''on'">
              <a:rPr lang="en-GB" altLang="en-US" sz="1400" smtClean="0"/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Micro-irrigation</a:t>
            </a:fld>
            <a:endParaRPr lang="en-GB" sz="1400" dirty="0">
              <a:sym typeface="+mn-lt"/>
            </a:endParaRPr>
          </a:p>
        </p:txBody>
      </p:sp>
      <p:sp>
        <p:nvSpPr>
          <p:cNvPr id="28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74625" y="4927600"/>
            <a:ext cx="12874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A2554666-F338-40E2-ABCE-383587FF09FD}" type="datetime'U''rb''a''n'' a''''''''''''gri''cu''l''tu''r''e'">
              <a:rPr lang="en-GB" altLang="en-US" sz="1400"/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Urban agriculture</a:t>
            </a:fld>
            <a:endParaRPr lang="en-GB" sz="1400" dirty="0">
              <a:sym typeface="+mn-lt"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74625" y="4117975"/>
            <a:ext cx="1800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C7C4C209-F5E1-4AC4-A1FD-9065EBA0B5F1}" type="datetime'''''''Rest''ori''n''''g'''''' degrad''''e''''''''d'''' land'''">
              <a:rPr lang="en-GB" altLang="en-US" sz="1400"/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Restoring degraded land</a:t>
            </a:fld>
            <a:endParaRPr lang="en-GB" sz="1400" dirty="0">
              <a:sym typeface="+mn-lt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74625" y="4522788"/>
            <a:ext cx="15287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4768C728-0C5C-404A-B275-D765A3156973}" type="datetime'''Cat''tl''''e ''''i''''n''t''ensif''i''''cati''''on'''''''">
              <a:rPr lang="en-GB" altLang="en-US" sz="1400" smtClean="0"/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Cattle intensification</a:t>
            </a:fld>
            <a:endParaRPr lang="en-GB" sz="1400" dirty="0">
              <a:sym typeface="+mn-lt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74625" y="3308350"/>
            <a:ext cx="23828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EE9904DF-C799-439F-967D-2FDB012257B4}" type="datetime'T''''e''''ch''''n''ology in'' s''mal''lho''l''der'' farm''s'">
              <a:rPr lang="en-GB" altLang="en-US" sz="1400" smtClean="0"/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Technology in smallholder farms</a:t>
            </a:fld>
            <a:endParaRPr lang="en-GB" sz="1400" dirty="0">
              <a:sym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42877" y="2290341"/>
            <a:ext cx="2414586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633870" y="2290341"/>
            <a:ext cx="322766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2876" y="1667954"/>
            <a:ext cx="24145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Opportunities in </a:t>
            </a:r>
          </a:p>
          <a:p>
            <a:r>
              <a:rPr lang="en-GB" b="1" dirty="0">
                <a:solidFill>
                  <a:schemeClr val="accent5"/>
                </a:solidFill>
              </a:rPr>
              <a:t>agricultural solutions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33870" y="1667954"/>
            <a:ext cx="32028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Size of incremental opportunity </a:t>
            </a:r>
          </a:p>
          <a:p>
            <a:r>
              <a:rPr lang="en-GB" b="1" dirty="0">
                <a:solidFill>
                  <a:schemeClr val="accent5"/>
                </a:solidFill>
              </a:rPr>
              <a:t>in 2030</a:t>
            </a:r>
            <a:r>
              <a:rPr lang="en-GB" b="1" baseline="30000" dirty="0">
                <a:solidFill>
                  <a:schemeClr val="accent5"/>
                </a:solidFill>
              </a:rPr>
              <a:t>1</a:t>
            </a:r>
            <a:r>
              <a:rPr lang="en-GB" dirty="0">
                <a:solidFill>
                  <a:schemeClr val="accent5"/>
                </a:solidFill>
              </a:rPr>
              <a:t>,</a:t>
            </a:r>
            <a:r>
              <a:rPr lang="en-GB" b="1" baseline="30000" dirty="0">
                <a:solidFill>
                  <a:schemeClr val="accent5"/>
                </a:solidFill>
              </a:rPr>
              <a:t>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USD billions 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1146" y="5661685"/>
            <a:ext cx="4721479" cy="623132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dirty="0"/>
              <a:t>1. Based on estimated savings or projected market </a:t>
            </a:r>
            <a:r>
              <a:rPr lang="en-US" b="0" dirty="0" err="1"/>
              <a:t>sizings</a:t>
            </a:r>
            <a:r>
              <a:rPr lang="en-US" b="0" dirty="0"/>
              <a:t> in each area. Only the high case opportunity is shown here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dirty="0"/>
              <a:t>Rounded to nearest $5 billion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dirty="0"/>
              <a:t>SOURCE: Literature search </a:t>
            </a:r>
            <a:r>
              <a:rPr lang="en-US" b="0" dirty="0" err="1"/>
              <a:t>alphabeta</a:t>
            </a:r>
            <a:r>
              <a:rPr lang="en-US" b="0" dirty="0"/>
              <a:t> analysis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111" y="1839816"/>
            <a:ext cx="1124644" cy="1105309"/>
          </a:xfrm>
          <a:prstGeom prst="rect">
            <a:avLst/>
          </a:prstGeom>
        </p:spPr>
      </p:pic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264711" y="371717"/>
            <a:ext cx="361950" cy="36195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022567" y="0"/>
            <a:ext cx="2169435" cy="204788"/>
            <a:chOff x="10022567" y="0"/>
            <a:chExt cx="2169435" cy="204788"/>
          </a:xfrm>
        </p:grpSpPr>
        <p:sp>
          <p:nvSpPr>
            <p:cNvPr id="36" name="AutoShape 27"/>
            <p:cNvSpPr>
              <a:spLocks noChangeArrowheads="1"/>
            </p:cNvSpPr>
            <p:nvPr/>
          </p:nvSpPr>
          <p:spPr bwMode="gray">
            <a:xfrm flipV="1">
              <a:off x="10022567" y="0"/>
              <a:ext cx="375544" cy="204788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ffectLst/>
          </p:spPr>
          <p:txBody>
            <a:bodyPr rot="10800000" wrap="none" lIns="0" tIns="0" rIns="0" bIns="0" anchor="ctr"/>
            <a:lstStyle/>
            <a:p>
              <a:pPr eaLnBrk="1" hangingPunct="1">
                <a:lnSpc>
                  <a:spcPct val="100000"/>
                </a:lnSpc>
              </a:pPr>
              <a:endParaRPr lang="de-DE" altLang="de-DE" b="1">
                <a:solidFill>
                  <a:schemeClr val="tx1"/>
                </a:solidFill>
              </a:endParaRPr>
            </a:p>
          </p:txBody>
        </p:sp>
        <p:sp>
          <p:nvSpPr>
            <p:cNvPr id="37" name="Rectangle 28"/>
            <p:cNvSpPr>
              <a:spLocks noChangeArrowheads="1"/>
            </p:cNvSpPr>
            <p:nvPr/>
          </p:nvSpPr>
          <p:spPr bwMode="gray">
            <a:xfrm>
              <a:off x="10210339" y="0"/>
              <a:ext cx="1981663" cy="2047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eaLnBrk="1" hangingPunct="1">
                <a:lnSpc>
                  <a:spcPct val="100000"/>
                </a:lnSpc>
              </a:pPr>
              <a:endParaRPr lang="de-DE" altLang="de-DE" b="1">
                <a:solidFill>
                  <a:schemeClr val="tx1"/>
                </a:solidFill>
              </a:endParaRPr>
            </a:p>
          </p:txBody>
        </p:sp>
        <p:sp>
          <p:nvSpPr>
            <p:cNvPr id="38" name="Rectangle 29"/>
            <p:cNvSpPr>
              <a:spLocks noChangeArrowheads="1"/>
            </p:cNvSpPr>
            <p:nvPr/>
          </p:nvSpPr>
          <p:spPr bwMode="gray">
            <a:xfrm>
              <a:off x="10675198" y="3175"/>
              <a:ext cx="148758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93700"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88988"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82688"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76388"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033588" defTabSz="7889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90788" defTabSz="7889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947988" defTabSz="7889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405188" defTabSz="7889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altLang="de-DE" sz="1200" b="1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ACTION: MARKETS</a:t>
              </a:r>
            </a:p>
          </p:txBody>
        </p:sp>
      </p:grpSp>
      <p:sp>
        <p:nvSpPr>
          <p:cNvPr id="4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7753872" y="4677898"/>
            <a:ext cx="4018676" cy="886397"/>
          </a:xfrm>
        </p:spPr>
        <p:txBody>
          <a:bodyPr lIns="0" tIns="0" rIns="0" bIns="0">
            <a:spAutoFit/>
          </a:bodyPr>
          <a:lstStyle/>
          <a:p>
            <a:r>
              <a:rPr lang="en-GB" b="1" dirty="0">
                <a:latin typeface="+mn-lt"/>
              </a:rPr>
              <a:t>Micro-irrigation: </a:t>
            </a:r>
            <a:r>
              <a:rPr lang="en-GB" dirty="0">
                <a:latin typeface="+mn-lt"/>
              </a:rPr>
              <a:t>Drip irrigation and sprinklers have the potential to save net withdrawals of 250 billion to 300 billion cubic meters of water in 2030.</a:t>
            </a:r>
            <a:r>
              <a:rPr lang="en-GB" baseline="30000" dirty="0">
                <a:latin typeface="+mn-lt"/>
              </a:rPr>
              <a:t>4</a:t>
            </a:r>
            <a:endParaRPr lang="en-GB" dirty="0">
              <a:latin typeface="+mn-lt"/>
            </a:endParaRPr>
          </a:p>
        </p:txBody>
      </p:sp>
      <p:pic>
        <p:nvPicPr>
          <p:cNvPr id="41" name="Picture 10" descr="Image result for flat icon farm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8337" y="4598014"/>
            <a:ext cx="1019451" cy="10424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7736116" y="3293155"/>
            <a:ext cx="4018676" cy="886397"/>
          </a:xfrm>
        </p:spPr>
        <p:txBody>
          <a:bodyPr lIns="0" tIns="0" rIns="0" bIns="0">
            <a:spAutoFit/>
          </a:bodyPr>
          <a:lstStyle/>
          <a:p>
            <a:r>
              <a:rPr lang="en-GB" b="1" dirty="0">
                <a:latin typeface="+mn-lt"/>
              </a:rPr>
              <a:t>Sustainable aquaculture: </a:t>
            </a:r>
            <a:r>
              <a:rPr lang="en-GB" dirty="0">
                <a:latin typeface="+mn-lt"/>
              </a:rPr>
              <a:t>Aquaculture is a growing industry, projected to almost double in size in the next </a:t>
            </a:r>
            <a:r>
              <a:rPr lang="en-GB">
                <a:latin typeface="+mn-lt"/>
              </a:rPr>
              <a:t>15 years; </a:t>
            </a:r>
            <a:r>
              <a:rPr lang="en-GB" dirty="0">
                <a:latin typeface="+mn-lt"/>
              </a:rPr>
              <a:t>will become an increasingly important source of protein.</a:t>
            </a:r>
            <a:r>
              <a:rPr lang="en-GB" baseline="30000" dirty="0">
                <a:latin typeface="+mn-lt"/>
              </a:rPr>
              <a:t>2</a:t>
            </a:r>
            <a:endParaRPr lang="en-GB" dirty="0">
              <a:latin typeface="+mn-lt"/>
            </a:endParaRPr>
          </a:p>
        </p:txBody>
      </p:sp>
      <p:pic>
        <p:nvPicPr>
          <p:cNvPr id="43" name="Picture 2" descr="Image result for flat icon fishing"/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4168" y="3232389"/>
            <a:ext cx="1049023" cy="10490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25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think-cell Slide" r:id="rId14" imgW="393" imgH="394" progId="TCLayout.ActiveDocument.1">
                  <p:embed/>
                </p:oleObj>
              </mc:Choice>
              <mc:Fallback>
                <p:oleObj name="think-cell Slide" r:id="rId14" imgW="393" imgH="394" progId="TCLayout.ActiveDocument.1">
                  <p:embed/>
                  <p:pic>
                    <p:nvPicPr>
                      <p:cNvPr id="20" name="Object 19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e-DE" sz="1400" dirty="0">
              <a:sym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30101" y="2560824"/>
            <a:ext cx="5961899" cy="1118028"/>
            <a:chOff x="6230101" y="2369839"/>
            <a:chExt cx="5961899" cy="1118028"/>
          </a:xfrm>
        </p:grpSpPr>
        <p:sp>
          <p:nvSpPr>
            <p:cNvPr id="5" name="Rectangle 4"/>
            <p:cNvSpPr>
              <a:spLocks/>
            </p:cNvSpPr>
            <p:nvPr/>
          </p:nvSpPr>
          <p:spPr>
            <a:xfrm>
              <a:off x="6821905" y="2369839"/>
              <a:ext cx="5370095" cy="11180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Oval 7"/>
            <p:cNvSpPr>
              <a:spLocks/>
            </p:cNvSpPr>
            <p:nvPr/>
          </p:nvSpPr>
          <p:spPr>
            <a:xfrm>
              <a:off x="6230101" y="2369839"/>
              <a:ext cx="1119600" cy="1118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30101" y="3803723"/>
            <a:ext cx="5961899" cy="1118028"/>
            <a:chOff x="6230101" y="2369839"/>
            <a:chExt cx="5961899" cy="1118028"/>
          </a:xfrm>
        </p:grpSpPr>
        <p:sp>
          <p:nvSpPr>
            <p:cNvPr id="40" name="Rectangle 39"/>
            <p:cNvSpPr>
              <a:spLocks/>
            </p:cNvSpPr>
            <p:nvPr/>
          </p:nvSpPr>
          <p:spPr>
            <a:xfrm>
              <a:off x="6821905" y="2369839"/>
              <a:ext cx="5370095" cy="11180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Oval 41"/>
            <p:cNvSpPr>
              <a:spLocks/>
            </p:cNvSpPr>
            <p:nvPr/>
          </p:nvSpPr>
          <p:spPr>
            <a:xfrm>
              <a:off x="6230101" y="2369839"/>
              <a:ext cx="1119600" cy="1118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30101" y="5046621"/>
            <a:ext cx="5961899" cy="1118028"/>
            <a:chOff x="6230101" y="2369839"/>
            <a:chExt cx="5961899" cy="1118028"/>
          </a:xfrm>
        </p:grpSpPr>
        <p:sp>
          <p:nvSpPr>
            <p:cNvPr id="44" name="Rectangle 43"/>
            <p:cNvSpPr>
              <a:spLocks/>
            </p:cNvSpPr>
            <p:nvPr/>
          </p:nvSpPr>
          <p:spPr>
            <a:xfrm>
              <a:off x="6821905" y="2369839"/>
              <a:ext cx="5370095" cy="11180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Oval 44"/>
            <p:cNvSpPr>
              <a:spLocks/>
            </p:cNvSpPr>
            <p:nvPr/>
          </p:nvSpPr>
          <p:spPr>
            <a:xfrm>
              <a:off x="6230101" y="2369839"/>
              <a:ext cx="1119600" cy="1118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9240" y="6356350"/>
            <a:ext cx="4114800" cy="365125"/>
          </a:xfrm>
        </p:spPr>
        <p:txBody>
          <a:bodyPr/>
          <a:lstStyle/>
          <a:p>
            <a:r>
              <a:rPr lang="en-US"/>
              <a:t>Business &amp; Sustainable Development Commission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4846" y="289229"/>
            <a:ext cx="10446302" cy="923345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     Hotspot deep-dive: Opportunities in mobility systems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1146" y="5661685"/>
            <a:ext cx="4721479" cy="623132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dirty="0"/>
              <a:t>1. Based on estimated savings or projected market </a:t>
            </a:r>
            <a:r>
              <a:rPr lang="en-US" b="0" dirty="0" err="1"/>
              <a:t>sizings</a:t>
            </a:r>
            <a:r>
              <a:rPr lang="en-US" b="0" dirty="0"/>
              <a:t> in each area. Only the high case opportunity is shown here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dirty="0"/>
              <a:t>Rounded to nearest $5 billion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dirty="0"/>
              <a:t>SOURCE: Literature search </a:t>
            </a:r>
            <a:r>
              <a:rPr lang="en-US" b="0" dirty="0" err="1"/>
              <a:t>alphabeta</a:t>
            </a:r>
            <a:r>
              <a:rPr lang="en-US" b="0" dirty="0"/>
              <a:t> analysis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7502839" y="5238999"/>
            <a:ext cx="4500665" cy="763800"/>
          </a:xfrm>
        </p:spPr>
        <p:txBody>
          <a:bodyPr lIns="0" tIns="0" rIns="0" bIns="0">
            <a:noAutofit/>
          </a:bodyPr>
          <a:lstStyle/>
          <a:p>
            <a:r>
              <a:rPr lang="en-GB" b="1" dirty="0">
                <a:latin typeface="+mn-lt"/>
              </a:rPr>
              <a:t>ICE vehicle fuel efficiency: </a:t>
            </a:r>
            <a:r>
              <a:rPr lang="en-GB" dirty="0">
                <a:latin typeface="+mn-lt"/>
              </a:rPr>
              <a:t>By 2030, automakers could reduce fuel consumption to 4.3 litres per 100 kilometres, (nearly 40% below today’s levels).</a:t>
            </a:r>
            <a:r>
              <a:rPr lang="en-GB" baseline="30000" dirty="0">
                <a:latin typeface="+mn-lt"/>
              </a:rPr>
              <a:t>5</a:t>
            </a:r>
            <a:endParaRPr lang="en-GB" dirty="0">
              <a:latin typeface="+mn-lt"/>
            </a:endParaRP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7502839" y="4138121"/>
            <a:ext cx="4427983" cy="443198"/>
          </a:xfrm>
        </p:spPr>
        <p:txBody>
          <a:bodyPr lIns="0" tIns="0" rIns="0" bIns="0">
            <a:noAutofit/>
          </a:bodyPr>
          <a:lstStyle/>
          <a:p>
            <a:r>
              <a:rPr lang="en-GB" b="1" dirty="0">
                <a:latin typeface="+mn-lt"/>
              </a:rPr>
              <a:t>Autonomous vehicles: </a:t>
            </a:r>
            <a:r>
              <a:rPr lang="en-GB" dirty="0">
                <a:latin typeface="+mn-lt"/>
              </a:rPr>
              <a:t>12 million fully autonomous vehicles are expected to be sold globally by 2035.</a:t>
            </a:r>
            <a:r>
              <a:rPr lang="en-GB" baseline="30000" dirty="0">
                <a:latin typeface="+mn-lt"/>
              </a:rPr>
              <a:t>4</a:t>
            </a:r>
            <a:endParaRPr lang="en-GB" dirty="0">
              <a:latin typeface="+mn-lt"/>
            </a:endParaRPr>
          </a:p>
        </p:txBody>
      </p:sp>
      <p:graphicFrame>
        <p:nvGraphicFramePr>
          <p:cNvPr id="28" name="Object 27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2286000" y="2057400"/>
          <a:ext cx="3734047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Chart" r:id="rId16" imgW="3733751" imgH="3629190" progId="MSGraph.Chart.8">
                  <p:embed followColorScheme="full"/>
                </p:oleObj>
              </mc:Choice>
              <mc:Fallback>
                <p:oleObj name="Chart" r:id="rId16" imgW="3733751" imgH="3629190" progId="MSGraph.Chart.8">
                  <p:embed followColorScheme="full"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86000" y="2057400"/>
                        <a:ext cx="3734047" cy="362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80975" y="3789363"/>
            <a:ext cx="14620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C49D0235-39FE-4CF1-8A25-0158ECD615A4}" type="datetime'C''a''''''''''''r and'''' ''r''id''''''e''sha''r''i''ng '">
              <a:rPr lang="en-GB" altLang="en-US" sz="1400"/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Car and ridesharing </a:t>
            </a:fld>
            <a:endParaRPr lang="en-GB" sz="1400" dirty="0">
              <a:sym typeface="+mn-lt"/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80975" y="2851150"/>
            <a:ext cx="19891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5861767-AA87-4C8E-8F85-0815116E6ECF}" type="datetime'Ele''ct''ri''''c a''nd ''hy''''''b''ri''''d v''''ehic''''les'">
              <a:rPr lang="en-GB" altLang="en-US" sz="1400"/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Electric and hybrid vehicles</a:t>
            </a:fld>
            <a:endParaRPr lang="en-GB" sz="1400" dirty="0">
              <a:sym typeface="+mn-lt"/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80975" y="2384425"/>
            <a:ext cx="21224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4C7DB1CE-74A6-433D-86FD-177A10E82BCF}" type="datetime'''C''irc''ul''a''r'' mo''d''el''s ''- autom''o''ti''v''''''e'">
              <a:rPr lang="en-GB" altLang="en-US" sz="1400" smtClean="0"/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Circular models - automotive</a:t>
            </a:fld>
            <a:endParaRPr lang="en-GB" altLang="en-US" sz="1400" dirty="0"/>
          </a:p>
        </p:txBody>
      </p:sp>
      <p:sp>
        <p:nvSpPr>
          <p:cNvPr id="32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80975" y="5194300"/>
            <a:ext cx="18923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261382F4-8B02-40D7-BCF9-6C6F5C9C4780}" type="datetime'''I''CE ''''''v''ehi''''cle'' fuel'' ''''''effi''cie''''ncy '">
              <a:rPr lang="en-GB" altLang="en-US" sz="1400"/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ICE vehicle fuel efficiency </a:t>
            </a:fld>
            <a:endParaRPr lang="en-GB" sz="1400" dirty="0">
              <a:sym typeface="+mn-lt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80975" y="3317875"/>
            <a:ext cx="22336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241A6A50-7715-4AA6-A163-B6E06A6868B6}" type="datetime'Pu''b''l''''i''c'' t''''ransp''o''r''''t in urban'' are''as'''">
              <a:rPr lang="en-GB" altLang="en-US" sz="1400"/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Public transport in urban areas</a:t>
            </a:fld>
            <a:endParaRPr lang="en-GB" sz="1400" dirty="0">
              <a:sym typeface="+mn-lt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80975" y="4727575"/>
            <a:ext cx="16144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899270FC-67C7-4B73-8764-86B098A3C112}" type="datetime'''''''''''''''A''''''uton''o''mo''us v''''''e''''h''icl''es '">
              <a:rPr lang="en-GB" altLang="en-US" sz="1400" smtClean="0"/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Autonomous vehicles </a:t>
            </a:fld>
            <a:endParaRPr lang="en-GB" sz="1400" dirty="0">
              <a:sym typeface="+mn-lt"/>
            </a:endParaRPr>
          </a:p>
        </p:txBody>
      </p:sp>
      <p:sp>
        <p:nvSpPr>
          <p:cNvPr id="31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80975" y="4260850"/>
            <a:ext cx="17383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E7C17A46-CE0F-4738-85EE-8A4A77F8CEB1}" type="datetime'Road ''s''af''''e''t''y e''q''''''''''u''i''''pmen''''t '''">
              <a:rPr lang="en-GB" altLang="en-US" sz="1400"/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Road safety equipment </a:t>
            </a:fld>
            <a:endParaRPr lang="en-GB" sz="1400" dirty="0">
              <a:sym typeface="+mn-lt"/>
            </a:endParaRPr>
          </a:p>
        </p:txBody>
      </p:sp>
      <p:pic>
        <p:nvPicPr>
          <p:cNvPr id="8201" name="Picture 9" descr="Image result for car autonomous icon flat circle free"/>
          <p:cNvPicPr>
            <a:picLocks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9901" y="3852178"/>
            <a:ext cx="1029969" cy="1029969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285092" y="5090254"/>
            <a:ext cx="1034042" cy="1057233"/>
            <a:chOff x="12192000" y="4844373"/>
            <a:chExt cx="1034042" cy="1080000"/>
          </a:xfrm>
        </p:grpSpPr>
        <p:pic>
          <p:nvPicPr>
            <p:cNvPr id="8203" name="Picture 11" descr="Image result for engine icon flat circle free"/>
            <p:cNvPicPr>
              <a:picLocks noChangeAspect="1" noChangeArrowheads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192000" y="4844373"/>
              <a:ext cx="1034042" cy="108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2447206" y="5295364"/>
              <a:ext cx="618549" cy="165628"/>
            </a:xfrm>
            <a:prstGeom prst="rect">
              <a:avLst/>
            </a:prstGeom>
            <a:solidFill>
              <a:srgbClr val="595C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8207" name="Picture 15" descr="Image result for car accident icon flat circle"/>
          <p:cNvPicPr>
            <a:picLocks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3885" y="2553400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179388" y="2101850"/>
            <a:ext cx="2124075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481944" y="2103438"/>
            <a:ext cx="3472289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9388" y="1509713"/>
            <a:ext cx="14318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Opportunities </a:t>
            </a:r>
            <a:br>
              <a:rPr lang="en-GB" b="1" dirty="0">
                <a:solidFill>
                  <a:schemeClr val="accent5"/>
                </a:solidFill>
              </a:rPr>
            </a:br>
            <a:r>
              <a:rPr lang="en-GB" b="1" dirty="0">
                <a:solidFill>
                  <a:schemeClr val="accent5"/>
                </a:solidFill>
              </a:rPr>
              <a:t>in mobility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81944" y="1503363"/>
            <a:ext cx="32255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Size of incremental opportunity </a:t>
            </a:r>
          </a:p>
          <a:p>
            <a:r>
              <a:rPr lang="en-GB" b="1" dirty="0">
                <a:solidFill>
                  <a:schemeClr val="accent5"/>
                </a:solidFill>
              </a:rPr>
              <a:t>in 2030</a:t>
            </a:r>
            <a:r>
              <a:rPr lang="en-GB" b="1" baseline="30000" dirty="0">
                <a:solidFill>
                  <a:schemeClr val="accent5"/>
                </a:solidFill>
              </a:rPr>
              <a:t>1</a:t>
            </a:r>
            <a:r>
              <a:rPr lang="en-GB" dirty="0">
                <a:solidFill>
                  <a:schemeClr val="accent5"/>
                </a:solidFill>
              </a:rPr>
              <a:t>,</a:t>
            </a:r>
            <a:r>
              <a:rPr lang="en-GB" b="1" baseline="30000" dirty="0">
                <a:solidFill>
                  <a:schemeClr val="accent5"/>
                </a:solidFill>
              </a:rPr>
              <a:t>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USD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billions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9636802" y="0"/>
            <a:ext cx="2555200" cy="204788"/>
            <a:chOff x="9636802" y="0"/>
            <a:chExt cx="2555200" cy="204788"/>
          </a:xfrm>
        </p:grpSpPr>
        <p:sp>
          <p:nvSpPr>
            <p:cNvPr id="47" name="AutoShape 27"/>
            <p:cNvSpPr>
              <a:spLocks noChangeArrowheads="1"/>
            </p:cNvSpPr>
            <p:nvPr/>
          </p:nvSpPr>
          <p:spPr bwMode="gray">
            <a:xfrm flipV="1">
              <a:off x="9636802" y="0"/>
              <a:ext cx="375544" cy="204788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ffectLst/>
          </p:spPr>
          <p:txBody>
            <a:bodyPr rot="10800000" wrap="none" lIns="0" tIns="0" rIns="0" bIns="0" anchor="ctr"/>
            <a:lstStyle/>
            <a:p>
              <a:pPr eaLnBrk="1" hangingPunct="1">
                <a:lnSpc>
                  <a:spcPct val="100000"/>
                </a:lnSpc>
              </a:pPr>
              <a:endParaRPr lang="de-DE" altLang="de-DE" b="1">
                <a:solidFill>
                  <a:schemeClr val="tx1"/>
                </a:solidFill>
              </a:endParaRPr>
            </a:p>
          </p:txBody>
        </p:sp>
        <p:sp>
          <p:nvSpPr>
            <p:cNvPr id="48" name="Rectangle 28"/>
            <p:cNvSpPr>
              <a:spLocks noChangeArrowheads="1"/>
            </p:cNvSpPr>
            <p:nvPr/>
          </p:nvSpPr>
          <p:spPr bwMode="gray">
            <a:xfrm>
              <a:off x="9824085" y="0"/>
              <a:ext cx="2367917" cy="2047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eaLnBrk="1" hangingPunct="1">
                <a:lnSpc>
                  <a:spcPct val="100000"/>
                </a:lnSpc>
              </a:pPr>
              <a:endParaRPr lang="de-DE" altLang="de-DE" b="1">
                <a:solidFill>
                  <a:schemeClr val="tx1"/>
                </a:solidFill>
              </a:endParaRPr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gray">
            <a:xfrm>
              <a:off x="9779823" y="3175"/>
              <a:ext cx="2382960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93700"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88988"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82688"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76388"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033588" defTabSz="7889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90788" defTabSz="7889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947988" defTabSz="7889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405188" defTabSz="7889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altLang="de-DE" sz="1200" b="1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KEY FINDINGS OF THE REPORT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64952" y="354097"/>
            <a:ext cx="360948" cy="360948"/>
            <a:chOff x="322085" y="3018772"/>
            <a:chExt cx="360948" cy="360948"/>
          </a:xfrm>
        </p:grpSpPr>
        <p:sp>
          <p:nvSpPr>
            <p:cNvPr id="51" name="Oval 50"/>
            <p:cNvSpPr/>
            <p:nvPr/>
          </p:nvSpPr>
          <p:spPr>
            <a:xfrm>
              <a:off x="322085" y="3018772"/>
              <a:ext cx="360948" cy="360948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Content Placeholder 3"/>
            <p:cNvSpPr txBox="1">
              <a:spLocks/>
            </p:cNvSpPr>
            <p:nvPr/>
          </p:nvSpPr>
          <p:spPr>
            <a:xfrm>
              <a:off x="418927" y="3030804"/>
              <a:ext cx="180473" cy="3323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C000"/>
                </a:buClr>
                <a:buSzPct val="75000"/>
                <a:buFont typeface="Arial"/>
                <a:buNone/>
                <a:defRPr sz="2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Demi" charset="0"/>
                  <a:ea typeface="Franklin Gothic Demi" charset="0"/>
                  <a:cs typeface="Franklin Gothic Demi" charset="0"/>
                </a:defRPr>
              </a:lvl1pPr>
              <a:lvl2pPr marL="1828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C000"/>
                </a:buClr>
                <a:buSzPct val="75000"/>
                <a:buFont typeface="Arial"/>
                <a:buChar char="•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828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C000"/>
                </a:buClr>
                <a:buSzPct val="75000"/>
                <a:buFont typeface="Arial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C000"/>
                </a:buClr>
                <a:buSzPct val="75000"/>
                <a:buFont typeface="Arial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C000"/>
                </a:buClr>
                <a:buSzPct val="75000"/>
                <a:buFont typeface="Arial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231579" y="1328307"/>
            <a:ext cx="5961899" cy="1118028"/>
            <a:chOff x="6230101" y="2369839"/>
            <a:chExt cx="5961899" cy="1118028"/>
          </a:xfrm>
        </p:grpSpPr>
        <p:sp>
          <p:nvSpPr>
            <p:cNvPr id="55" name="Rectangle 54"/>
            <p:cNvSpPr>
              <a:spLocks/>
            </p:cNvSpPr>
            <p:nvPr/>
          </p:nvSpPr>
          <p:spPr>
            <a:xfrm>
              <a:off x="6821905" y="2369839"/>
              <a:ext cx="5370095" cy="11180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Oval 55"/>
            <p:cNvSpPr>
              <a:spLocks/>
            </p:cNvSpPr>
            <p:nvPr/>
          </p:nvSpPr>
          <p:spPr>
            <a:xfrm>
              <a:off x="6230101" y="2369839"/>
              <a:ext cx="1119600" cy="1118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7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7502839" y="2712887"/>
            <a:ext cx="4427983" cy="913513"/>
          </a:xfrm>
        </p:spPr>
        <p:txBody>
          <a:bodyPr lIns="0" tIns="0" rIns="0" bIns="0">
            <a:noAutofit/>
          </a:bodyPr>
          <a:lstStyle/>
          <a:p>
            <a:r>
              <a:rPr lang="en-GB" b="1" dirty="0">
                <a:latin typeface="+mn-lt"/>
              </a:rPr>
              <a:t>Road safety:</a:t>
            </a:r>
            <a:r>
              <a:rPr lang="en-GB" dirty="0">
                <a:latin typeface="+mn-lt"/>
              </a:rPr>
              <a:t> Road accidents are responsible for economic losses of up to 5% of GDP in developing countries.</a:t>
            </a:r>
            <a:r>
              <a:rPr lang="en-GB" baseline="30000" dirty="0">
                <a:latin typeface="+mn-lt"/>
              </a:rPr>
              <a:t>3 </a:t>
            </a:r>
            <a:r>
              <a:rPr lang="en-GB" dirty="0">
                <a:latin typeface="+mn-lt"/>
              </a:rPr>
              <a:t>Safety control devices constitute 32% of auto electronics sales in 2016.</a:t>
            </a:r>
            <a:r>
              <a:rPr lang="en-GB" baseline="30000" dirty="0">
                <a:latin typeface="+mn-lt"/>
              </a:rPr>
              <a:t>3</a:t>
            </a:r>
            <a:endParaRPr lang="en-GB" dirty="0">
              <a:latin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7502839" y="1532822"/>
            <a:ext cx="4500665" cy="913513"/>
          </a:xfrm>
        </p:spPr>
        <p:txBody>
          <a:bodyPr lIns="0" tIns="0" rIns="0" bIns="0">
            <a:noAutofit/>
          </a:bodyPr>
          <a:lstStyle/>
          <a:p>
            <a:r>
              <a:rPr lang="en-GB" b="1" dirty="0">
                <a:latin typeface="+mn-lt"/>
              </a:rPr>
              <a:t>Circular models - automotive:</a:t>
            </a:r>
            <a:r>
              <a:rPr lang="en-GB" dirty="0">
                <a:latin typeface="+mn-lt"/>
              </a:rPr>
              <a:t> 12 million vehicles are taken off the roads every year in the EU – 12 tonnes of valuable resource.</a:t>
            </a:r>
            <a:r>
              <a:rPr lang="en-GB" baseline="30000" dirty="0">
                <a:latin typeface="+mn-lt"/>
              </a:rPr>
              <a:t>2</a:t>
            </a:r>
          </a:p>
        </p:txBody>
      </p:sp>
      <p:pic>
        <p:nvPicPr>
          <p:cNvPr id="31323" name="Picture 603" descr="Image result for car part flat icon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3271" y="1373057"/>
            <a:ext cx="1029600" cy="10441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69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4175675" y="1412127"/>
            <a:ext cx="3601163" cy="441487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tangle 42"/>
          <p:cNvSpPr/>
          <p:nvPr/>
        </p:nvSpPr>
        <p:spPr>
          <a:xfrm>
            <a:off x="7970256" y="1412127"/>
            <a:ext cx="3601163" cy="441487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407210" y="1412127"/>
            <a:ext cx="3601163" cy="441487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&amp; Sustainable Development Commission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3673" y="289229"/>
            <a:ext cx="9016824" cy="943777"/>
          </a:xfrm>
        </p:spPr>
        <p:txBody>
          <a:bodyPr/>
          <a:lstStyle/>
          <a:p>
            <a:pPr algn="l"/>
            <a:r>
              <a:rPr lang="en-GB" dirty="0"/>
              <a:t>     Mobility systems: 3 new business models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3268" y="1412127"/>
            <a:ext cx="3451704" cy="61555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accent5"/>
                </a:solidFill>
                <a:ea typeface="Franklin Gothic Demi" charset="0"/>
                <a:cs typeface="Franklin Gothic Demi" charset="0"/>
              </a:rPr>
              <a:t>Transforming cars into mobile batteries with “Vehicle to Grid”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72361" y="1412127"/>
            <a:ext cx="3391877" cy="61555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lvl="0"/>
            <a:r>
              <a:rPr lang="en-GB" sz="2000" b="1" dirty="0">
                <a:solidFill>
                  <a:schemeClr val="accent5"/>
                </a:solidFill>
                <a:ea typeface="Franklin Gothic Demi" charset="0"/>
                <a:cs typeface="Franklin Gothic Demi" charset="0"/>
              </a:rPr>
              <a:t>Improving driving habits through a ride-hailing app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sz="quarter" idx="14"/>
          </p:nvPr>
        </p:nvSpPr>
        <p:spPr>
          <a:xfrm>
            <a:off x="493402" y="1412127"/>
            <a:ext cx="3329354" cy="615553"/>
          </a:xfrm>
        </p:spPr>
        <p:txBody>
          <a:bodyPr vert="horz"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chemeClr val="accent5"/>
                </a:solidFill>
                <a:latin typeface="+mn-lt"/>
              </a:rPr>
              <a:t>Optimizing resource use through carpooling app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3402" y="2110663"/>
            <a:ext cx="3514971" cy="29392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GB" sz="1600" dirty="0" err="1"/>
              <a:t>GoMyWay</a:t>
            </a:r>
            <a:r>
              <a:rPr lang="en-GB" sz="1600" dirty="0"/>
              <a:t> is a Nigerian carpooling app that allows vetted users to see who’s driving on their route so that drivers can offer a ride. </a:t>
            </a:r>
          </a:p>
          <a:p>
            <a:pPr marL="285750" indent="-285750"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GB" sz="1600" dirty="0" err="1"/>
              <a:t>GoMyWay</a:t>
            </a:r>
            <a:r>
              <a:rPr lang="en-GB" sz="1600" dirty="0"/>
              <a:t> recommends a fare based on distance and fuel cost, but the rider and driver can agree on a different amount.</a:t>
            </a:r>
          </a:p>
          <a:p>
            <a:pPr marL="285750" indent="-285750"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The app is launching in South America, Kenya and Ghana soon.</a:t>
            </a:r>
          </a:p>
          <a:p>
            <a:pPr marL="285750" indent="-285750"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GB" sz="1600" dirty="0"/>
          </a:p>
        </p:txBody>
      </p:sp>
      <p:sp>
        <p:nvSpPr>
          <p:cNvPr id="23" name="Rectangle 22"/>
          <p:cNvSpPr/>
          <p:nvPr/>
        </p:nvSpPr>
        <p:spPr>
          <a:xfrm>
            <a:off x="4269826" y="2110663"/>
            <a:ext cx="3508413" cy="229293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Together, Nissan &amp; Enel are allowing electric vehicle owners to sell energy back to the grid, empowering consumers and improving mass clean energy availability.</a:t>
            </a:r>
          </a:p>
          <a:p>
            <a:pPr marL="285750" lvl="0" indent="-285750"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If all UK vehicles were electric, added storage capacity would be enough to power the UK, Germany &amp; France, saving the UK £2.4bn by 2030.</a:t>
            </a:r>
          </a:p>
        </p:txBody>
      </p:sp>
      <p:sp>
        <p:nvSpPr>
          <p:cNvPr id="6" name="AutoShape 2" descr="Image result for bla bla ca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22" name="Picture 6" descr="Image result for nissan logo vector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9035" y="4595385"/>
            <a:ext cx="703277" cy="60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enel logo vector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604" y="4563855"/>
            <a:ext cx="1262918" cy="63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93402" y="2081462"/>
            <a:ext cx="3514971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63268" y="2081462"/>
            <a:ext cx="35149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072361" y="2081462"/>
            <a:ext cx="35149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Image result for sustainable development goals"/>
          <p:cNvPicPr>
            <a:picLocks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4347" y="5445603"/>
            <a:ext cx="770400" cy="7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sustainable development goals"/>
          <p:cNvPicPr>
            <a:picLocks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0100" y="5431003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sustainable development goals"/>
          <p:cNvPicPr>
            <a:picLocks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0440" y="5434845"/>
            <a:ext cx="774993" cy="77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9636802" y="0"/>
            <a:ext cx="2555200" cy="204788"/>
            <a:chOff x="9636802" y="0"/>
            <a:chExt cx="2555200" cy="204788"/>
          </a:xfrm>
        </p:grpSpPr>
        <p:sp>
          <p:nvSpPr>
            <p:cNvPr id="39" name="AutoShape 27"/>
            <p:cNvSpPr>
              <a:spLocks noChangeArrowheads="1"/>
            </p:cNvSpPr>
            <p:nvPr/>
          </p:nvSpPr>
          <p:spPr bwMode="gray">
            <a:xfrm flipV="1">
              <a:off x="9636802" y="0"/>
              <a:ext cx="375544" cy="204788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ffectLst/>
          </p:spPr>
          <p:txBody>
            <a:bodyPr rot="10800000" wrap="none" lIns="0" tIns="0" rIns="0" bIns="0" anchor="ctr"/>
            <a:lstStyle/>
            <a:p>
              <a:pPr eaLnBrk="1" hangingPunct="1">
                <a:lnSpc>
                  <a:spcPct val="100000"/>
                </a:lnSpc>
              </a:pPr>
              <a:endParaRPr lang="de-DE" altLang="de-DE" b="1">
                <a:solidFill>
                  <a:schemeClr val="tx1"/>
                </a:solidFill>
              </a:endParaRPr>
            </a:p>
          </p:txBody>
        </p:sp>
        <p:sp>
          <p:nvSpPr>
            <p:cNvPr id="40" name="Rectangle 28"/>
            <p:cNvSpPr>
              <a:spLocks noChangeArrowheads="1"/>
            </p:cNvSpPr>
            <p:nvPr/>
          </p:nvSpPr>
          <p:spPr bwMode="gray">
            <a:xfrm>
              <a:off x="9824085" y="0"/>
              <a:ext cx="2367917" cy="2047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eaLnBrk="1" hangingPunct="1">
                <a:lnSpc>
                  <a:spcPct val="100000"/>
                </a:lnSpc>
              </a:pPr>
              <a:endParaRPr lang="de-DE" altLang="de-DE" b="1">
                <a:solidFill>
                  <a:schemeClr val="tx1"/>
                </a:solidFill>
              </a:endParaRPr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gray">
            <a:xfrm>
              <a:off x="9779823" y="3175"/>
              <a:ext cx="2382960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93700"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88988"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82688"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76388"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033588" defTabSz="7889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90788" defTabSz="7889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947988" defTabSz="7889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405188" defTabSz="7889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altLang="de-DE" sz="1200" b="1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KEY FINDINGS OF THE REPORT</a:t>
              </a:r>
            </a:p>
          </p:txBody>
        </p:sp>
      </p:grpSp>
      <p:pic>
        <p:nvPicPr>
          <p:cNvPr id="29" name="Picture 2" descr="Image result for sustainable development goals"/>
          <p:cNvPicPr>
            <a:picLocks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05723" y="5434557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age result for safemotos logo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4139" y="4250695"/>
            <a:ext cx="1048729" cy="104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8072361" y="2110663"/>
            <a:ext cx="3514971" cy="204671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GB" sz="1600" dirty="0" err="1"/>
              <a:t>SafeMotos</a:t>
            </a:r>
            <a:r>
              <a:rPr lang="en-GB" sz="1600" dirty="0"/>
              <a:t> is a ride-hailing app that makes Rwanda’s motorcycle taxis more efficient and less dangerous.  </a:t>
            </a:r>
          </a:p>
          <a:p>
            <a:pPr marL="285750" indent="-285750"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They install smartphones on motorbike taxis to track drivers’ behaviour and register data, pushing bad drivers to the outskirts of the system.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64952" y="354097"/>
            <a:ext cx="360948" cy="360948"/>
            <a:chOff x="322085" y="3018772"/>
            <a:chExt cx="360948" cy="360948"/>
          </a:xfrm>
        </p:grpSpPr>
        <p:sp>
          <p:nvSpPr>
            <p:cNvPr id="33" name="Oval 32"/>
            <p:cNvSpPr/>
            <p:nvPr/>
          </p:nvSpPr>
          <p:spPr>
            <a:xfrm>
              <a:off x="322085" y="3018772"/>
              <a:ext cx="360948" cy="360948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Content Placeholder 3"/>
            <p:cNvSpPr txBox="1">
              <a:spLocks/>
            </p:cNvSpPr>
            <p:nvPr/>
          </p:nvSpPr>
          <p:spPr>
            <a:xfrm>
              <a:off x="418927" y="3030804"/>
              <a:ext cx="180473" cy="3323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C000"/>
                </a:buClr>
                <a:buSzPct val="75000"/>
                <a:buFont typeface="Arial"/>
                <a:buNone/>
                <a:defRPr sz="2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Demi" charset="0"/>
                  <a:ea typeface="Franklin Gothic Demi" charset="0"/>
                  <a:cs typeface="Franklin Gothic Demi" charset="0"/>
                </a:defRPr>
              </a:lvl1pPr>
              <a:lvl2pPr marL="1828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C000"/>
                </a:buClr>
                <a:buSzPct val="75000"/>
                <a:buFont typeface="Arial"/>
                <a:buChar char="•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828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C000"/>
                </a:buClr>
                <a:buSzPct val="75000"/>
                <a:buFont typeface="Arial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C000"/>
                </a:buClr>
                <a:buSzPct val="75000"/>
                <a:buFont typeface="Arial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C000"/>
                </a:buClr>
                <a:buSzPct val="75000"/>
                <a:buFont typeface="Arial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37" name="Picture 2" descr="Image result for sustainable development goals"/>
          <p:cNvPicPr>
            <a:picLocks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24475" y="5437177"/>
            <a:ext cx="772916" cy="7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Image result for sustainable development goals"/>
          <p:cNvPicPr>
            <a:picLocks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34582" y="5444540"/>
            <a:ext cx="766411" cy="7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Image result for sustainable development goals"/>
          <p:cNvPicPr>
            <a:picLocks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7453" y="5437177"/>
            <a:ext cx="772916" cy="7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Image result for sustainable development goals"/>
          <p:cNvPicPr>
            <a:picLocks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73505" y="5428290"/>
            <a:ext cx="774000" cy="7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Image result for sustainable development goals"/>
          <p:cNvPicPr>
            <a:picLocks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01428" y="5431003"/>
            <a:ext cx="785000" cy="7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8"/>
          <a:srcRect l="2652" t="16191" r="5892" b="23250"/>
          <a:stretch/>
        </p:blipFill>
        <p:spPr>
          <a:xfrm>
            <a:off x="1055346" y="4799681"/>
            <a:ext cx="2084090" cy="50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73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think-cell Slide" r:id="rId17" imgW="393" imgH="394" progId="TCLayout.ActiveDocument.1">
                  <p:embed/>
                </p:oleObj>
              </mc:Choice>
              <mc:Fallback>
                <p:oleObj name="think-cell Slide" r:id="rId17" imgW="393" imgH="394" progId="TCLayout.ActiveDocument.1">
                  <p:embed/>
                  <p:pic>
                    <p:nvPicPr>
                      <p:cNvPr id="20" name="Object 19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e-DE" sz="1400" dirty="0">
              <a:sym typeface="+mn-lt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230101" y="1340864"/>
            <a:ext cx="5961899" cy="1118028"/>
            <a:chOff x="6230101" y="2369839"/>
            <a:chExt cx="5961899" cy="1118028"/>
          </a:xfrm>
        </p:grpSpPr>
        <p:sp>
          <p:nvSpPr>
            <p:cNvPr id="65" name="Rectangle 64"/>
            <p:cNvSpPr>
              <a:spLocks/>
            </p:cNvSpPr>
            <p:nvPr/>
          </p:nvSpPr>
          <p:spPr>
            <a:xfrm>
              <a:off x="6821905" y="2369839"/>
              <a:ext cx="5370095" cy="11180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Oval 69"/>
            <p:cNvSpPr>
              <a:spLocks/>
            </p:cNvSpPr>
            <p:nvPr/>
          </p:nvSpPr>
          <p:spPr>
            <a:xfrm>
              <a:off x="6230101" y="2369839"/>
              <a:ext cx="1119600" cy="1118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230101" y="2637795"/>
            <a:ext cx="5961899" cy="1118028"/>
            <a:chOff x="6230101" y="2369839"/>
            <a:chExt cx="5961899" cy="1118028"/>
          </a:xfrm>
        </p:grpSpPr>
        <p:sp>
          <p:nvSpPr>
            <p:cNvPr id="49" name="Rectangle 48"/>
            <p:cNvSpPr>
              <a:spLocks/>
            </p:cNvSpPr>
            <p:nvPr/>
          </p:nvSpPr>
          <p:spPr>
            <a:xfrm>
              <a:off x="6821905" y="2369839"/>
              <a:ext cx="5370095" cy="11180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Oval 49"/>
            <p:cNvSpPr>
              <a:spLocks/>
            </p:cNvSpPr>
            <p:nvPr/>
          </p:nvSpPr>
          <p:spPr>
            <a:xfrm>
              <a:off x="6230101" y="2369839"/>
              <a:ext cx="1119600" cy="1118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230101" y="3880694"/>
            <a:ext cx="5961899" cy="1118028"/>
            <a:chOff x="6230101" y="2369839"/>
            <a:chExt cx="5961899" cy="1118028"/>
          </a:xfrm>
        </p:grpSpPr>
        <p:sp>
          <p:nvSpPr>
            <p:cNvPr id="52" name="Rectangle 51"/>
            <p:cNvSpPr>
              <a:spLocks/>
            </p:cNvSpPr>
            <p:nvPr/>
          </p:nvSpPr>
          <p:spPr>
            <a:xfrm>
              <a:off x="6821905" y="2369839"/>
              <a:ext cx="5370095" cy="11180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Oval 52"/>
            <p:cNvSpPr>
              <a:spLocks/>
            </p:cNvSpPr>
            <p:nvPr/>
          </p:nvSpPr>
          <p:spPr>
            <a:xfrm>
              <a:off x="6230101" y="2369839"/>
              <a:ext cx="1119600" cy="1118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230101" y="5123592"/>
            <a:ext cx="5961899" cy="1118028"/>
            <a:chOff x="6230101" y="2369839"/>
            <a:chExt cx="5961899" cy="1118028"/>
          </a:xfrm>
        </p:grpSpPr>
        <p:sp>
          <p:nvSpPr>
            <p:cNvPr id="55" name="Rectangle 54"/>
            <p:cNvSpPr>
              <a:spLocks/>
            </p:cNvSpPr>
            <p:nvPr/>
          </p:nvSpPr>
          <p:spPr>
            <a:xfrm>
              <a:off x="6821905" y="2369839"/>
              <a:ext cx="5370095" cy="11180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Oval 55"/>
            <p:cNvSpPr>
              <a:spLocks/>
            </p:cNvSpPr>
            <p:nvPr/>
          </p:nvSpPr>
          <p:spPr>
            <a:xfrm>
              <a:off x="6230101" y="2369839"/>
              <a:ext cx="1119600" cy="1118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9240" y="6356350"/>
            <a:ext cx="4114800" cy="365125"/>
          </a:xfrm>
        </p:spPr>
        <p:txBody>
          <a:bodyPr/>
          <a:lstStyle/>
          <a:p>
            <a:r>
              <a:rPr lang="en-US"/>
              <a:t>Business &amp; Sustainable Development Commission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0DD9EB-EB2A-8046-A641-CC707702257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4846" y="289229"/>
            <a:ext cx="11195050" cy="923345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     Hotspot deep-dive: Opportunities in new healthcare solutions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7441770" y="2888481"/>
            <a:ext cx="4604309" cy="664797"/>
          </a:xfrm>
        </p:spPr>
        <p:txBody>
          <a:bodyPr vert="horz" wrap="square" lIns="0" tIns="0" rIns="0" bIns="0">
            <a:spAutoFit/>
          </a:bodyPr>
          <a:lstStyle/>
          <a:p>
            <a:r>
              <a:rPr lang="en-GB" b="1" dirty="0">
                <a:latin typeface="+mn-lt"/>
              </a:rPr>
              <a:t>Advanced genomics: </a:t>
            </a:r>
            <a:r>
              <a:rPr lang="en-GB" dirty="0">
                <a:latin typeface="+mn-lt"/>
              </a:rPr>
              <a:t>Research on genetic mutations and markers underlying non-communicable diseases is starting to facilitate tailored medicines.</a:t>
            </a:r>
            <a:r>
              <a:rPr lang="en-GB" baseline="30000" dirty="0">
                <a:latin typeface="+mn-lt"/>
              </a:rPr>
              <a:t> 3</a:t>
            </a:r>
            <a:endParaRPr lang="en-GB" dirty="0">
              <a:latin typeface="+mn-lt"/>
            </a:endParaRPr>
          </a:p>
        </p:txBody>
      </p:sp>
      <p:graphicFrame>
        <p:nvGraphicFramePr>
          <p:cNvPr id="12" name="Object 11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2552701" y="1752600"/>
          <a:ext cx="3333565" cy="4276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Chart" r:id="rId19" imgW="3333664" imgH="4276538" progId="MSGraph.Chart.8">
                  <p:embed followColorScheme="full"/>
                </p:oleObj>
              </mc:Choice>
              <mc:Fallback>
                <p:oleObj name="Chart" r:id="rId19" imgW="3333664" imgH="4276538" progId="MSGraph.Chart.8">
                  <p:embed followColorScheme="full"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552701" y="1752600"/>
                        <a:ext cx="3333565" cy="4276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00038" y="5565775"/>
            <a:ext cx="12668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607D7577-6B7F-4EA9-977D-39D547858B24}" type="datetime'''''L''''''''ow''-c''''o''''s''''''t'''' ''su''rgery'''''''''">
              <a:rPr lang="en-GB" altLang="en-US" sz="1400"/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Low-cost surgery</a:t>
            </a:fld>
            <a:endParaRPr lang="en-GB" sz="1400" dirty="0">
              <a:sym typeface="+mn-lt"/>
            </a:endParaRPr>
          </a:p>
        </p:txBody>
      </p:sp>
      <p:sp>
        <p:nvSpPr>
          <p:cNvPr id="31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00038" y="5175250"/>
            <a:ext cx="14160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58D94A8F-5F81-4482-AF7F-266EBBED0468}" type="datetime'''Hea''l''''t''hca''''''r''''''''''''e'''' t''rai''nin''g'">
              <a:rPr lang="en-GB" altLang="en-US" sz="1400"/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Healthcare training</a:t>
            </a:fld>
            <a:endParaRPr lang="en-GB" sz="1400" dirty="0">
              <a:sym typeface="+mn-lt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00038" y="2032000"/>
            <a:ext cx="8937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400" dirty="0">
                <a:sym typeface="+mn-lt"/>
              </a:rPr>
              <a:t>Risk pooling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00038" y="2422525"/>
            <a:ext cx="2173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536549B5-2600-4211-8192-E3071F0A3840}" type="datetime'''R''e''m''o''''t''e pati''''en''t'''' ma''na''''g''em''en''t'">
              <a:rPr lang="en-GB" altLang="en-US" sz="1400" smtClean="0"/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Remote patient management</a:t>
            </a:fld>
            <a:endParaRPr lang="en-GB" sz="1400" dirty="0">
              <a:sym typeface="+mn-lt"/>
            </a:endParaRPr>
          </a:p>
        </p:txBody>
      </p:sp>
      <p:sp>
        <p:nvSpPr>
          <p:cNvPr id="28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00038" y="4384675"/>
            <a:ext cx="19351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F61B06A2-B5FC-49FA-A769-74BD3DB144B6}" type="datetime'''E''lect''''''ronic ''medic''a''''l ''r''''e''''''cords'">
              <a:rPr lang="en-GB" altLang="en-US" sz="1400"/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Electronic medical records</a:t>
            </a:fld>
            <a:endParaRPr lang="en-GB" sz="1400" dirty="0">
              <a:sym typeface="+mn-lt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00038" y="2817813"/>
            <a:ext cx="776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3E3CA1DF-BCA9-41FA-8748-A0A438C68965}" type="datetime'''''T''el''e''''''''h''''''''e''a''''''''''''''''''''''lth'''">
              <a:rPr lang="en-GB" altLang="en-US" sz="1400"/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Telehealth</a:t>
            </a:fld>
            <a:endParaRPr lang="en-GB" sz="1400" dirty="0">
              <a:sym typeface="+mn-lt"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300038" y="3603625"/>
            <a:ext cx="22177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398A6DE-A120-4B52-98A3-E9FF09922D10}" type="datetime'''Det''ecti''''''on'' of ''c''''ou''nterfeit d''rug''s'''''">
              <a:rPr lang="en-GB" altLang="en-US" sz="1400" smtClean="0"/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Detection of counterfeit drugs</a:t>
            </a:fld>
            <a:endParaRPr lang="en-GB" altLang="en-US" sz="1400" dirty="0"/>
          </a:p>
        </p:txBody>
      </p:sp>
      <p:sp>
        <p:nvSpPr>
          <p:cNvPr id="30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00038" y="4779963"/>
            <a:ext cx="23717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10AFC41A-F6BC-4F2F-A39D-10A0F41D5B17}" type="datetime'Bette''r ''ma''te''''''rna''l an''d child'' he''''a''lth'''''">
              <a:rPr lang="en-GB" altLang="en-US" sz="1400" smtClean="0"/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Better maternal and child health</a:t>
            </a:fld>
            <a:endParaRPr lang="en-GB" sz="1400" dirty="0">
              <a:sym typeface="+mn-lt"/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00038" y="3213100"/>
            <a:ext cx="14779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0E351347-B930-4406-871C-72D9B3619E27}" type="datetime'Ad''v''''''an''c''''ed'''''''' ''''g''''''en''om''''ics'">
              <a:rPr lang="en-GB" altLang="en-US" sz="1400"/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Advanced genomics</a:t>
            </a:fld>
            <a:endParaRPr lang="en-GB" sz="1400" dirty="0">
              <a:sym typeface="+mn-lt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300038" y="3994150"/>
            <a:ext cx="20716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75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73F149D5-2E0F-4EDE-BD26-DD1B8C27A2AB}" type="datetime'''B''''et''t''er ''d''i''''s''ease'' m''a''nage''me''''n''t'''">
              <a:rPr lang="en-GB" altLang="en-US" sz="1400" smtClean="0"/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Better disease management</a:t>
            </a:fld>
            <a:endParaRPr lang="en-GB" sz="1400" dirty="0"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528" y="1275991"/>
            <a:ext cx="1508200" cy="5539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Opportunities </a:t>
            </a:r>
            <a:br>
              <a:rPr lang="en-GB" b="1" dirty="0">
                <a:solidFill>
                  <a:schemeClr val="accent5"/>
                </a:solidFill>
              </a:rPr>
            </a:br>
            <a:r>
              <a:rPr lang="en-GB" b="1" dirty="0">
                <a:solidFill>
                  <a:schemeClr val="accent5"/>
                </a:solidFill>
              </a:rPr>
              <a:t>in healthcare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50613" y="1275991"/>
            <a:ext cx="3202800" cy="5539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Size of incremental opportunity </a:t>
            </a:r>
          </a:p>
          <a:p>
            <a:r>
              <a:rPr lang="en-GB" b="1" dirty="0">
                <a:solidFill>
                  <a:schemeClr val="accent5"/>
                </a:solidFill>
              </a:rPr>
              <a:t>in 2030</a:t>
            </a:r>
            <a:r>
              <a:rPr lang="en-GB" b="1" baseline="30000" dirty="0">
                <a:solidFill>
                  <a:schemeClr val="accent5"/>
                </a:solidFill>
              </a:rPr>
              <a:t>1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USD billions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-4184" y="5868919"/>
            <a:ext cx="6208229" cy="623132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dirty="0"/>
              <a:t>1. Based on estimated savings or projected market </a:t>
            </a:r>
            <a:r>
              <a:rPr lang="en-US" b="0" dirty="0" err="1"/>
              <a:t>sizings</a:t>
            </a:r>
            <a:r>
              <a:rPr lang="en-US" b="0" dirty="0"/>
              <a:t> in each area. Only the high case opportunity is shown here Rounded to nearest $5 billion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dirty="0"/>
              <a:t>SOURCE: Literature search </a:t>
            </a:r>
            <a:r>
              <a:rPr lang="en-US" b="0" dirty="0" err="1"/>
              <a:t>alphabeta</a:t>
            </a:r>
            <a:r>
              <a:rPr lang="en-US" b="0" dirty="0"/>
              <a:t> analysis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7432031" y="5268716"/>
            <a:ext cx="4728536" cy="886397"/>
          </a:xfrm>
        </p:spPr>
        <p:txBody>
          <a:bodyPr vert="horz" lIns="0" tIns="0" rIns="0" bIns="0">
            <a:spAutoFit/>
          </a:bodyPr>
          <a:lstStyle/>
          <a:p>
            <a:r>
              <a:rPr lang="en-GB" b="1" dirty="0">
                <a:latin typeface="+mn-lt"/>
              </a:rPr>
              <a:t>Electronic medical records: </a:t>
            </a:r>
            <a:r>
              <a:rPr lang="en-GB" dirty="0">
                <a:latin typeface="+mn-lt"/>
              </a:rPr>
              <a:t>In India, over 100 million redundant tests are ordered annually.</a:t>
            </a:r>
            <a:r>
              <a:rPr lang="en-GB" baseline="30000" dirty="0">
                <a:latin typeface="+mn-lt"/>
              </a:rPr>
              <a:t>5</a:t>
            </a:r>
            <a:r>
              <a:rPr lang="en-GB" dirty="0">
                <a:latin typeface="+mn-lt"/>
              </a:rPr>
              <a:t> Cloud-based systems that store easily accessible and consistent records can address this.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7452653" y="4090355"/>
            <a:ext cx="4604310" cy="664797"/>
          </a:xfrm>
        </p:spPr>
        <p:txBody>
          <a:bodyPr vert="horz" wrap="square" lIns="0" tIns="0" rIns="0" bIns="0">
            <a:spAutoFit/>
          </a:bodyPr>
          <a:lstStyle/>
          <a:p>
            <a:r>
              <a:rPr lang="en-GB" b="1" dirty="0">
                <a:latin typeface="+mn-lt"/>
              </a:rPr>
              <a:t>Detection of counterfeit drugs: </a:t>
            </a:r>
            <a:r>
              <a:rPr lang="en-GB" dirty="0">
                <a:latin typeface="+mn-lt"/>
              </a:rPr>
              <a:t>Estimated 1 million people die annually from counterfeit drugs and that ~30% of drugs are counterfeit.</a:t>
            </a:r>
            <a:r>
              <a:rPr lang="en-GB" baseline="30000" dirty="0">
                <a:latin typeface="+mn-lt"/>
              </a:rPr>
              <a:t>4</a:t>
            </a:r>
            <a:endParaRPr lang="en-GB" dirty="0"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90362" y="2701441"/>
            <a:ext cx="1008000" cy="100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8" name="Picture 13" descr="Image result for flat icon remote health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9074" y="2731225"/>
            <a:ext cx="856092" cy="86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256044" y="3919289"/>
            <a:ext cx="1042318" cy="1109286"/>
            <a:chOff x="6332969" y="2950534"/>
            <a:chExt cx="972000" cy="1030268"/>
          </a:xfrm>
        </p:grpSpPr>
        <p:sp>
          <p:nvSpPr>
            <p:cNvPr id="5" name="Oval 4"/>
            <p:cNvSpPr/>
            <p:nvPr/>
          </p:nvSpPr>
          <p:spPr>
            <a:xfrm>
              <a:off x="6332969" y="2950534"/>
              <a:ext cx="972000" cy="9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2" name="Picture 13" descr="Image result for flat icon remote health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44553" y="3001629"/>
              <a:ext cx="923163" cy="979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Oval 42"/>
          <p:cNvSpPr/>
          <p:nvPr/>
        </p:nvSpPr>
        <p:spPr>
          <a:xfrm>
            <a:off x="6301608" y="5178845"/>
            <a:ext cx="1008000" cy="10080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4" name="Picture 11" descr="Image result for flat icon remote health"/>
          <p:cNvPicPr>
            <a:picLocks noChangeAspect="1" noChangeArrowheads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9983" y="5296960"/>
            <a:ext cx="550107" cy="74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/>
          <p:nvPr/>
        </p:nvCxnSpPr>
        <p:spPr>
          <a:xfrm flipH="1">
            <a:off x="283693" y="1851203"/>
            <a:ext cx="238807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750613" y="1853279"/>
            <a:ext cx="312155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9636802" y="0"/>
            <a:ext cx="2555200" cy="204788"/>
            <a:chOff x="9636802" y="0"/>
            <a:chExt cx="2555200" cy="204788"/>
          </a:xfrm>
        </p:grpSpPr>
        <p:sp>
          <p:nvSpPr>
            <p:cNvPr id="62" name="AutoShape 27"/>
            <p:cNvSpPr>
              <a:spLocks noChangeArrowheads="1"/>
            </p:cNvSpPr>
            <p:nvPr/>
          </p:nvSpPr>
          <p:spPr bwMode="gray">
            <a:xfrm flipV="1">
              <a:off x="9636802" y="0"/>
              <a:ext cx="375544" cy="204788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ffectLst/>
          </p:spPr>
          <p:txBody>
            <a:bodyPr rot="10800000" wrap="none" lIns="0" tIns="0" rIns="0" bIns="0" anchor="ctr"/>
            <a:lstStyle/>
            <a:p>
              <a:pPr eaLnBrk="1" hangingPunct="1">
                <a:lnSpc>
                  <a:spcPct val="100000"/>
                </a:lnSpc>
              </a:pPr>
              <a:endParaRPr lang="de-DE" altLang="de-DE" b="1">
                <a:solidFill>
                  <a:schemeClr val="tx1"/>
                </a:solidFill>
              </a:endParaRPr>
            </a:p>
          </p:txBody>
        </p:sp>
        <p:sp>
          <p:nvSpPr>
            <p:cNvPr id="63" name="Rectangle 28"/>
            <p:cNvSpPr>
              <a:spLocks noChangeArrowheads="1"/>
            </p:cNvSpPr>
            <p:nvPr/>
          </p:nvSpPr>
          <p:spPr bwMode="gray">
            <a:xfrm>
              <a:off x="9824085" y="0"/>
              <a:ext cx="2367917" cy="2047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eaLnBrk="1" hangingPunct="1">
                <a:lnSpc>
                  <a:spcPct val="100000"/>
                </a:lnSpc>
              </a:pPr>
              <a:endParaRPr lang="de-DE" altLang="de-DE" b="1">
                <a:solidFill>
                  <a:schemeClr val="tx1"/>
                </a:solidFill>
              </a:endParaRPr>
            </a:p>
          </p:txBody>
        </p:sp>
        <p:sp>
          <p:nvSpPr>
            <p:cNvPr id="64" name="Rectangle 29"/>
            <p:cNvSpPr>
              <a:spLocks noChangeArrowheads="1"/>
            </p:cNvSpPr>
            <p:nvPr/>
          </p:nvSpPr>
          <p:spPr bwMode="gray">
            <a:xfrm>
              <a:off x="9779823" y="3175"/>
              <a:ext cx="2382960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93700"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88988"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82688"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76388" algn="l" defTabSz="7889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033588" defTabSz="7889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90788" defTabSz="7889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947988" defTabSz="7889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405188" defTabSz="7889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altLang="de-DE" sz="1200" b="1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KEY FINDINGS OF THE REPORT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64952" y="354097"/>
            <a:ext cx="360948" cy="360948"/>
            <a:chOff x="322085" y="3018772"/>
            <a:chExt cx="360948" cy="360948"/>
          </a:xfrm>
        </p:grpSpPr>
        <p:sp>
          <p:nvSpPr>
            <p:cNvPr id="58" name="Oval 57"/>
            <p:cNvSpPr/>
            <p:nvPr/>
          </p:nvSpPr>
          <p:spPr>
            <a:xfrm>
              <a:off x="322085" y="3018772"/>
              <a:ext cx="360948" cy="360948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Content Placeholder 3"/>
            <p:cNvSpPr txBox="1">
              <a:spLocks/>
            </p:cNvSpPr>
            <p:nvPr/>
          </p:nvSpPr>
          <p:spPr>
            <a:xfrm>
              <a:off x="418927" y="3030804"/>
              <a:ext cx="180473" cy="3323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C000"/>
                </a:buClr>
                <a:buSzPct val="75000"/>
                <a:buFont typeface="Arial"/>
                <a:buNone/>
                <a:defRPr sz="2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Demi" charset="0"/>
                  <a:ea typeface="Franklin Gothic Demi" charset="0"/>
                  <a:cs typeface="Franklin Gothic Demi" charset="0"/>
                </a:defRPr>
              </a:lvl1pPr>
              <a:lvl2pPr marL="1828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C000"/>
                </a:buClr>
                <a:buSzPct val="75000"/>
                <a:buFont typeface="Arial"/>
                <a:buChar char="•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828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C000"/>
                </a:buClr>
                <a:buSzPct val="75000"/>
                <a:buFont typeface="Arial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C000"/>
                </a:buClr>
                <a:buSzPct val="75000"/>
                <a:buFont typeface="Arial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C000"/>
                </a:buClr>
                <a:buSzPct val="75000"/>
                <a:buFont typeface="Arial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6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7441770" y="1479224"/>
            <a:ext cx="4849038" cy="717157"/>
          </a:xfrm>
        </p:spPr>
        <p:txBody>
          <a:bodyPr lIns="0" tIns="0" rIns="0" bIns="0">
            <a:noAutofit/>
          </a:bodyPr>
          <a:lstStyle/>
          <a:p>
            <a:r>
              <a:rPr lang="en-GB" b="1" dirty="0">
                <a:latin typeface="+mn-lt"/>
              </a:rPr>
              <a:t>Remote monitoring: </a:t>
            </a:r>
            <a:r>
              <a:rPr lang="en-GB" dirty="0">
                <a:latin typeface="+mn-lt"/>
              </a:rPr>
              <a:t>Remote monitoring could reduce the cost of treating chronic diseases by 10-20% by lowering the frequency of emergency room visits and unnecessary hospitalisation.</a:t>
            </a:r>
            <a:r>
              <a:rPr lang="en-GB" baseline="30000" dirty="0">
                <a:latin typeface="+mn-lt"/>
              </a:rPr>
              <a:t>4</a:t>
            </a:r>
            <a:endParaRPr lang="en-GB" dirty="0"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286046" y="1391477"/>
            <a:ext cx="1008647" cy="1008647"/>
            <a:chOff x="6233315" y="2979011"/>
            <a:chExt cx="1080000" cy="1112656"/>
          </a:xfrm>
        </p:grpSpPr>
        <p:sp>
          <p:nvSpPr>
            <p:cNvPr id="68" name="Oval 67"/>
            <p:cNvSpPr/>
            <p:nvPr/>
          </p:nvSpPr>
          <p:spPr>
            <a:xfrm>
              <a:off x="6233315" y="2997432"/>
              <a:ext cx="1080000" cy="108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9" name="Picture 13" descr="Image result for flat icon remote health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53825" y="2979011"/>
              <a:ext cx="1043097" cy="111265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3383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may contain: 23 people, including Saied Al-Rawi, Ghassan Alabdallah, Ali Abdullah and Yasser Drei, people smiling, indoor">
            <a:extLst>
              <a:ext uri="{FF2B5EF4-FFF2-40B4-BE49-F238E27FC236}">
                <a16:creationId xmlns:a16="http://schemas.microsoft.com/office/drawing/2014/main" id="{67D50E18-5D2D-4121-B552-6969BDF51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5" y="1681655"/>
            <a:ext cx="6369270" cy="49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E031E9-634C-4BEC-8569-ECC014B3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110" y="216534"/>
            <a:ext cx="5172360" cy="6404983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            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Through the </a:t>
            </a:r>
            <a:r>
              <a:rPr lang="en-US" b="1" dirty="0">
                <a:solidFill>
                  <a:srgbClr val="00B0F0"/>
                </a:solidFill>
              </a:rPr>
              <a:t>SDGs, Together </a:t>
            </a:r>
            <a:r>
              <a:rPr lang="en-US" b="1" dirty="0">
                <a:solidFill>
                  <a:srgbClr val="0070C0"/>
                </a:solidFill>
              </a:rPr>
              <a:t>we can Transfer challenge into </a:t>
            </a:r>
            <a:r>
              <a:rPr lang="en-US" b="1" dirty="0">
                <a:solidFill>
                  <a:srgbClr val="00B0F0"/>
                </a:solidFill>
              </a:rPr>
              <a:t>HOPE</a:t>
            </a:r>
            <a:r>
              <a:rPr lang="en-US" b="1" dirty="0">
                <a:solidFill>
                  <a:srgbClr val="0070C0"/>
                </a:solidFill>
              </a:rPr>
              <a:t> of a better life for every one</a:t>
            </a:r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r>
              <a:rPr lang="en-US" sz="40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Thank you</a:t>
            </a:r>
            <a:br>
              <a:rPr lang="en-US" sz="40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</a:br>
            <a:br>
              <a:rPr lang="en-US" sz="40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</a:br>
            <a:endParaRPr lang="en-US" sz="40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4" name="Picture 1" descr="cid:image001.png@01D15347.DD4A9110">
            <a:extLst>
              <a:ext uri="{FF2B5EF4-FFF2-40B4-BE49-F238E27FC236}">
                <a16:creationId xmlns:a16="http://schemas.microsoft.com/office/drawing/2014/main" id="{55FCB4C9-ECA6-4D63-828D-CC3ACB31D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" y="216535"/>
            <a:ext cx="7239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3708A5D-8452-46B2-B7BF-92A18A208387}"/>
              </a:ext>
            </a:extLst>
          </p:cNvPr>
          <p:cNvSpPr txBox="1">
            <a:spLocks/>
          </p:cNvSpPr>
          <p:nvPr/>
        </p:nvSpPr>
        <p:spPr>
          <a:xfrm>
            <a:off x="1345324" y="558026"/>
            <a:ext cx="5002923" cy="78213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Final word from us</a:t>
            </a:r>
            <a:b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en-US" sz="2400" b="1" dirty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7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9287" y="355686"/>
            <a:ext cx="9203635" cy="113306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sz="2800" b="1" dirty="0">
                <a:latin typeface="Georgia" pitchFamily="18" charset="0"/>
                <a:cs typeface="Tahoma" pitchFamily="34" charset="0"/>
              </a:rPr>
            </a:br>
            <a:r>
              <a:rPr lang="en-US" sz="2800" b="1" dirty="0">
                <a:latin typeface="Georgia" pitchFamily="18" charset="0"/>
                <a:cs typeface="Tahoma" pitchFamily="34" charset="0"/>
              </a:rPr>
              <a:t>UNFINISHED BUSINESS </a:t>
            </a:r>
            <a:br>
              <a:rPr lang="en-US" sz="2800" b="1" dirty="0">
                <a:latin typeface="Georgia" pitchFamily="18" charset="0"/>
                <a:cs typeface="Tahoma" pitchFamily="34" charset="0"/>
              </a:rPr>
            </a:br>
            <a:r>
              <a:rPr lang="en-US" sz="2800" b="1" dirty="0">
                <a:latin typeface="Georgia" pitchFamily="18" charset="0"/>
                <a:cs typeface="Tahoma" pitchFamily="34" charset="0"/>
              </a:rPr>
              <a:t>OF THE MDGS (SDGS 1-5)</a:t>
            </a:r>
            <a:br>
              <a:rPr lang="en-US" sz="2800" b="1" dirty="0">
                <a:latin typeface="Georgia" pitchFamily="18" charset="0"/>
                <a:cs typeface="Tahoma" pitchFamily="34" charset="0"/>
              </a:rPr>
            </a:br>
            <a:endParaRPr lang="en-US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1" y="1699448"/>
            <a:ext cx="2517912" cy="211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852" y="3544861"/>
            <a:ext cx="2554356" cy="243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8651BDF-50A8-4EFF-8F3F-CE1C6547B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3" y="294169"/>
            <a:ext cx="1242203" cy="1066110"/>
          </a:xfrm>
          <a:prstGeom prst="rect">
            <a:avLst/>
          </a:prstGeom>
        </p:spPr>
      </p:pic>
      <p:pic>
        <p:nvPicPr>
          <p:cNvPr id="7" name="Picture 1" descr="cid:image001.png@01D15347.DD4A9110">
            <a:extLst>
              <a:ext uri="{FF2B5EF4-FFF2-40B4-BE49-F238E27FC236}">
                <a16:creationId xmlns:a16="http://schemas.microsoft.com/office/drawing/2014/main" id="{FCA8EE34-9105-4719-AE83-2CA9772E8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732" y="143698"/>
            <a:ext cx="7239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617F1B5-40BF-4750-B628-24995B8C7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6" y="1594097"/>
            <a:ext cx="6025044" cy="465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65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8" y="1408386"/>
            <a:ext cx="5239501" cy="52731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43ECEEE-8EE4-46C5-9A48-3017EF3EA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92" y="573150"/>
            <a:ext cx="4097897" cy="42445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EB17A11-DF93-4DFA-8D6C-ED08D653E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98"/>
            <a:ext cx="1242203" cy="1066110"/>
          </a:xfrm>
          <a:prstGeom prst="rect">
            <a:avLst/>
          </a:prstGeom>
        </p:spPr>
      </p:pic>
      <p:pic>
        <p:nvPicPr>
          <p:cNvPr id="9" name="Picture 1" descr="cid:image001.png@01D15347.DD4A9110">
            <a:extLst>
              <a:ext uri="{FF2B5EF4-FFF2-40B4-BE49-F238E27FC236}">
                <a16:creationId xmlns:a16="http://schemas.microsoft.com/office/drawing/2014/main" id="{9C3A11D4-B623-461A-94F3-CE0DE0AFC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732" y="143698"/>
            <a:ext cx="7239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1050FF3-5891-46CF-ACA1-8A0B4DA36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412" y="2695413"/>
            <a:ext cx="2283388" cy="196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7EAB9AF-7815-4290-BD1B-E94BE9D74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07" y="4822595"/>
            <a:ext cx="2913994" cy="185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8138" y="312710"/>
            <a:ext cx="8696960" cy="96647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latin typeface="Georgia" pitchFamily="18" charset="0"/>
                <a:cs typeface="Tahoma" pitchFamily="34" charset="0"/>
              </a:rPr>
            </a:br>
            <a:r>
              <a:rPr lang="en-US" b="1" dirty="0">
                <a:latin typeface="Georgia" pitchFamily="18" charset="0"/>
                <a:cs typeface="Tahoma" pitchFamily="34" charset="0"/>
              </a:rPr>
              <a:t>GREEN AGENDA - (SDGS 12-15)</a:t>
            </a:r>
            <a:br>
              <a:rPr lang="en-US" b="1" dirty="0">
                <a:latin typeface="Georgia" pitchFamily="18" charset="0"/>
                <a:cs typeface="Tahoma" pitchFamily="34" charset="0"/>
              </a:rPr>
            </a:b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1" y="1600201"/>
            <a:ext cx="10489324" cy="485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C58BA9-E503-49DD-B871-324F6E050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262890"/>
            <a:ext cx="1242203" cy="1066110"/>
          </a:xfrm>
          <a:prstGeom prst="rect">
            <a:avLst/>
          </a:prstGeom>
        </p:spPr>
      </p:pic>
      <p:pic>
        <p:nvPicPr>
          <p:cNvPr id="6" name="Picture 1" descr="cid:image001.png@01D15347.DD4A9110">
            <a:extLst>
              <a:ext uri="{FF2B5EF4-FFF2-40B4-BE49-F238E27FC236}">
                <a16:creationId xmlns:a16="http://schemas.microsoft.com/office/drawing/2014/main" id="{083CF3E5-CC09-4BF2-8262-FEA51603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732" y="143698"/>
            <a:ext cx="7239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58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E04341-3D6C-413E-B4F5-370E4675F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338" y="1699448"/>
            <a:ext cx="11142157" cy="49843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2C8F19-CA4E-4939-98E9-102D0C9EB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476" y="470106"/>
            <a:ext cx="8975834" cy="71960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SDGs Accelerators and Creative disruptions</a:t>
            </a:r>
          </a:p>
        </p:txBody>
      </p:sp>
      <p:pic>
        <p:nvPicPr>
          <p:cNvPr id="5" name="Picture 1" descr="cid:image001.png@01D15347.DD4A9110">
            <a:extLst>
              <a:ext uri="{FF2B5EF4-FFF2-40B4-BE49-F238E27FC236}">
                <a16:creationId xmlns:a16="http://schemas.microsoft.com/office/drawing/2014/main" id="{C49BCC7C-2320-43A5-BEE7-8DFA2B391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732" y="143698"/>
            <a:ext cx="7239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3F10E08-8459-4355-9613-6D6E4FCE1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9" y="470106"/>
            <a:ext cx="1242203" cy="106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4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9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7175" y="3286762"/>
            <a:ext cx="1440000" cy="955038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434" y="3286762"/>
            <a:ext cx="1440000" cy="957446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3286762"/>
            <a:ext cx="1440000" cy="955038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536739" y="3286762"/>
            <a:ext cx="1440000" cy="955038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6956" y="3286762"/>
            <a:ext cx="1440000" cy="955038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217" y="3286762"/>
            <a:ext cx="1440000" cy="958168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3478" y="3286762"/>
            <a:ext cx="1440000" cy="957446"/>
          </a:xfrm>
          <a:prstGeom prst="rect">
            <a:avLst/>
          </a:prstGeom>
        </p:spPr>
      </p:pic>
      <p:pic>
        <p:nvPicPr>
          <p:cNvPr id="201" name="Picture 200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695" y="3286762"/>
            <a:ext cx="1440000" cy="955038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0AC23DF0-0590-40AB-A76A-D30C145285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91067"/>
            <a:ext cx="12192000" cy="25774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39999" y="819006"/>
            <a:ext cx="1034922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i="1" dirty="0">
                <a:solidFill>
                  <a:schemeClr val="bg1"/>
                </a:solidFill>
                <a:latin typeface="+mj-lt"/>
              </a:rPr>
              <a:t>SDGs, Private Sector and ICT</a:t>
            </a:r>
          </a:p>
          <a:p>
            <a:pPr>
              <a:defRPr/>
            </a:pPr>
            <a:r>
              <a:rPr lang="tr-TR" sz="4000" dirty="0">
                <a:solidFill>
                  <a:schemeClr val="bg1"/>
                </a:solidFill>
                <a:latin typeface="+mj-lt"/>
              </a:rPr>
              <a:t>Better Business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-</a:t>
            </a:r>
            <a:r>
              <a:rPr lang="tr-TR" sz="4000" dirty="0">
                <a:solidFill>
                  <a:schemeClr val="bg1"/>
                </a:solidFill>
                <a:latin typeface="+mj-lt"/>
              </a:rPr>
              <a:t> Better World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+mj-lt"/>
              </a:rPr>
              <a:t>Better World – Better Business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B00AF0C-7617-4466-83C2-925C16BDEA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39956" y="4460033"/>
            <a:ext cx="3200599" cy="203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3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30E6-60E7-4C5F-BF5B-666E20D3D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768" y="143698"/>
            <a:ext cx="9080938" cy="74897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ndalus" panose="02020603050405020304" pitchFamily="18" charset="-78"/>
              </a:rPr>
              <a:t>SDGs &amp; the Private Sector</a:t>
            </a:r>
            <a:endParaRPr lang="en-US" sz="3600" b="1" dirty="0">
              <a:solidFill>
                <a:srgbClr val="00B0F0"/>
              </a:solidFill>
              <a:cs typeface="Andalus" panose="02020603050405020304" pitchFamily="18" charset="-78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14923A0-3F59-47F9-8FD4-539902823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65" y="1699448"/>
            <a:ext cx="10624167" cy="510041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n-US" sz="112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11200" i="1" dirty="0">
                <a:solidFill>
                  <a:schemeClr val="accent1">
                    <a:lumMod val="75000"/>
                  </a:schemeClr>
                </a:solidFill>
              </a:rPr>
              <a:t>UNDP is looking at ways in which the private sector authenticates its role in helping the world achieve the SDGs, through:</a:t>
            </a:r>
          </a:p>
          <a:p>
            <a:pPr marL="0" indent="0" algn="just">
              <a:buNone/>
            </a:pPr>
            <a:endParaRPr lang="en-US" sz="80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sz="11200" i="1" dirty="0">
                <a:solidFill>
                  <a:schemeClr val="accent1">
                    <a:lumMod val="75000"/>
                  </a:schemeClr>
                </a:solidFill>
              </a:rPr>
              <a:t>Bridge </a:t>
            </a:r>
            <a:r>
              <a:rPr lang="en-US" sz="11200" i="1" dirty="0">
                <a:solidFill>
                  <a:srgbClr val="00B0F0"/>
                </a:solidFill>
              </a:rPr>
              <a:t>financial and technical gaps</a:t>
            </a:r>
            <a:r>
              <a:rPr lang="en-US" sz="112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en-US" sz="11200" i="1" dirty="0">
                <a:solidFill>
                  <a:schemeClr val="accent1">
                    <a:lumMod val="75000"/>
                  </a:schemeClr>
                </a:solidFill>
              </a:rPr>
              <a:t>Private Sector’ </a:t>
            </a:r>
            <a:r>
              <a:rPr lang="en-US" sz="11200" i="1" dirty="0">
                <a:solidFill>
                  <a:srgbClr val="00B0F0"/>
                </a:solidFill>
              </a:rPr>
              <a:t>ability to adapt and innovate.</a:t>
            </a:r>
            <a:r>
              <a:rPr lang="en-US" sz="11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en-US" sz="11200" i="1" dirty="0">
                <a:solidFill>
                  <a:schemeClr val="accent1">
                    <a:lumMod val="75000"/>
                  </a:schemeClr>
                </a:solidFill>
              </a:rPr>
              <a:t>The private sector to bring </a:t>
            </a:r>
            <a:r>
              <a:rPr lang="en-US" sz="11200" i="1" dirty="0">
                <a:solidFill>
                  <a:srgbClr val="00B0F0"/>
                </a:solidFill>
              </a:rPr>
              <a:t>new solutions </a:t>
            </a:r>
            <a:r>
              <a:rPr lang="en-US" sz="11200" i="1" dirty="0">
                <a:solidFill>
                  <a:schemeClr val="accent1">
                    <a:lumMod val="75000"/>
                  </a:schemeClr>
                </a:solidFill>
              </a:rPr>
              <a:t>to achieving the SDGs </a:t>
            </a:r>
          </a:p>
          <a:p>
            <a:pPr algn="just"/>
            <a:r>
              <a:rPr lang="en-US" sz="11200" i="1" dirty="0">
                <a:solidFill>
                  <a:schemeClr val="accent1">
                    <a:lumMod val="75000"/>
                  </a:schemeClr>
                </a:solidFill>
              </a:rPr>
              <a:t>In addition, the SDGs present significant opportunities for the Private Sector to open up </a:t>
            </a:r>
            <a:r>
              <a:rPr lang="en-US" sz="11200" i="1" dirty="0">
                <a:solidFill>
                  <a:srgbClr val="00B0F0"/>
                </a:solidFill>
              </a:rPr>
              <a:t>new markets opportunities and attract investments</a:t>
            </a:r>
            <a:endParaRPr lang="en-US" sz="112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sz="11200" i="1" dirty="0">
                <a:solidFill>
                  <a:schemeClr val="accent1">
                    <a:lumMod val="75000"/>
                  </a:schemeClr>
                </a:solidFill>
              </a:rPr>
              <a:t>To deliver </a:t>
            </a:r>
            <a:r>
              <a:rPr lang="en-US" sz="11200" i="1" dirty="0">
                <a:solidFill>
                  <a:srgbClr val="00B0F0"/>
                </a:solidFill>
              </a:rPr>
              <a:t>not only financial results, but social and environmental ones </a:t>
            </a:r>
            <a:r>
              <a:rPr lang="en-US" sz="11200" i="1" dirty="0">
                <a:solidFill>
                  <a:schemeClr val="accent1">
                    <a:lumMod val="75000"/>
                  </a:schemeClr>
                </a:solidFill>
              </a:rPr>
              <a:t>as well </a:t>
            </a:r>
          </a:p>
          <a:p>
            <a:pPr algn="just"/>
            <a:r>
              <a:rPr lang="en-US" sz="11200" i="1" dirty="0">
                <a:solidFill>
                  <a:schemeClr val="accent1">
                    <a:lumMod val="75000"/>
                  </a:schemeClr>
                </a:solidFill>
              </a:rPr>
              <a:t>To support </a:t>
            </a:r>
            <a:r>
              <a:rPr lang="en-US" sz="11200" i="1" dirty="0">
                <a:solidFill>
                  <a:srgbClr val="00B0F0"/>
                </a:solidFill>
              </a:rPr>
              <a:t>SDG-enabling investments</a:t>
            </a:r>
            <a:endParaRPr lang="en-US" sz="112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763586-C3E8-451E-8A5D-8A0D515EB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39" y="58142"/>
            <a:ext cx="1242203" cy="1066110"/>
          </a:xfrm>
          <a:prstGeom prst="rect">
            <a:avLst/>
          </a:prstGeom>
        </p:spPr>
      </p:pic>
      <p:pic>
        <p:nvPicPr>
          <p:cNvPr id="6" name="Picture 1" descr="cid:image001.png@01D15347.DD4A9110">
            <a:extLst>
              <a:ext uri="{FF2B5EF4-FFF2-40B4-BE49-F238E27FC236}">
                <a16:creationId xmlns:a16="http://schemas.microsoft.com/office/drawing/2014/main" id="{BC3F57AB-5A5F-4BDF-8D62-2BA754926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732" y="143698"/>
            <a:ext cx="7239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37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/>
          <p:nvPr/>
        </p:nvSpPr>
        <p:spPr bwMode="gray">
          <a:xfrm>
            <a:off x="0" y="6462419"/>
            <a:ext cx="7231224" cy="39558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66675" tIns="66675" rIns="66675" bIns="666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spcBef>
                <a:spcPts val="225"/>
              </a:spcBef>
              <a:buSzPct val="100000"/>
            </a:pPr>
            <a:r>
              <a:rPr lang="en-US" sz="1050" b="1" i="1" dirty="0"/>
              <a:t>Source </a:t>
            </a:r>
            <a:r>
              <a:rPr lang="en-US" sz="1050" i="1" dirty="0"/>
              <a:t>–</a:t>
            </a:r>
            <a:r>
              <a:rPr lang="fr-FR" sz="1050" i="1" dirty="0"/>
              <a:t>-</a:t>
            </a:r>
            <a:r>
              <a:rPr lang="tr-TR" sz="1050" dirty="0"/>
              <a:t>Business &amp; Sustainable  Development Commission (2017). </a:t>
            </a:r>
            <a:r>
              <a:rPr lang="tr-TR" sz="1050" i="1" dirty="0"/>
              <a:t>Better Business, Better World Report.</a:t>
            </a:r>
            <a:r>
              <a:rPr lang="en-US" sz="1050" i="1" dirty="0"/>
              <a:t> </a:t>
            </a:r>
            <a:endParaRPr lang="tr-TR" sz="1050" i="1" dirty="0"/>
          </a:p>
          <a:p>
            <a:pPr marL="0" lvl="1">
              <a:spcBef>
                <a:spcPts val="225"/>
              </a:spcBef>
              <a:buSzPct val="100000"/>
            </a:pPr>
            <a:r>
              <a:rPr lang="tr-TR" sz="1050" b="1" dirty="0"/>
              <a:t>Prepared by </a:t>
            </a:r>
            <a:r>
              <a:rPr lang="tr-TR" sz="1050" dirty="0"/>
              <a:t>SDG Business Hub</a:t>
            </a:r>
            <a:r>
              <a:rPr lang="fr-FR" sz="1050" dirty="0"/>
              <a:t> </a:t>
            </a:r>
            <a:r>
              <a:rPr lang="fr-FR" sz="1050" i="1" dirty="0">
                <a:hlinkClick r:id="rId3"/>
              </a:rPr>
              <a:t>http://sdghub.com/wp-content/uploads/2017/03/AF_CEO-Guide-to-the-SDGs_3.04.png</a:t>
            </a:r>
            <a:r>
              <a:rPr lang="tr-TR" sz="1050" i="1" dirty="0"/>
              <a:t> </a:t>
            </a:r>
            <a:endParaRPr lang="en-US" sz="1050" i="1" dirty="0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40CD7C4A-DA46-4486-976E-E03AE53C4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339" y="0"/>
            <a:ext cx="12210339" cy="13156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91883" y="121766"/>
            <a:ext cx="8302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schemeClr val="bg1"/>
                </a:solidFill>
              </a:rPr>
              <a:t>Why should </a:t>
            </a:r>
            <a:r>
              <a:rPr lang="fr-FR" sz="3200" b="1" dirty="0">
                <a:solidFill>
                  <a:schemeClr val="bg1"/>
                </a:solidFill>
              </a:rPr>
              <a:t>the </a:t>
            </a:r>
            <a:r>
              <a:rPr lang="tr-TR" sz="3200" b="1" dirty="0">
                <a:solidFill>
                  <a:schemeClr val="bg1"/>
                </a:solidFill>
              </a:rPr>
              <a:t>private sector be interested in the SDGs?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50" y="1394604"/>
            <a:ext cx="7215371" cy="506781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CF0A559-55CE-4525-B516-759F9E1EA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1943" y="121765"/>
            <a:ext cx="1625244" cy="98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5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5FEF88-EC45-42FA-A717-44B229C45E0D}"/>
              </a:ext>
            </a:extLst>
          </p:cNvPr>
          <p:cNvSpPr/>
          <p:nvPr/>
        </p:nvSpPr>
        <p:spPr>
          <a:xfrm>
            <a:off x="0" y="6604084"/>
            <a:ext cx="594906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spcBef>
                <a:spcPts val="225"/>
              </a:spcBef>
              <a:buSzPct val="100000"/>
            </a:pPr>
            <a:r>
              <a:rPr lang="en-US" sz="1050" b="1" i="1" dirty="0"/>
              <a:t>Source </a:t>
            </a:r>
            <a:r>
              <a:rPr lang="en-US" sz="1050" i="1" dirty="0"/>
              <a:t>– </a:t>
            </a:r>
            <a:r>
              <a:rPr lang="tr-TR" sz="1050" dirty="0"/>
              <a:t>Business &amp; Sustainable  Development Commission (2017). </a:t>
            </a:r>
            <a:r>
              <a:rPr lang="tr-TR" sz="1050" i="1" dirty="0"/>
              <a:t>Better Business, Better World Report.</a:t>
            </a:r>
            <a:r>
              <a:rPr lang="en-US" sz="1050" i="1" dirty="0"/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12" y="586410"/>
            <a:ext cx="8749356" cy="6017674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3B8F241-DED6-4B8D-AE3A-188240850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3346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D893A9E-CAF2-4A61-8353-BD0116222D1C}"/>
              </a:ext>
            </a:extLst>
          </p:cNvPr>
          <p:cNvSpPr/>
          <p:nvPr/>
        </p:nvSpPr>
        <p:spPr>
          <a:xfrm>
            <a:off x="1810140" y="257416"/>
            <a:ext cx="80149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schemeClr val="bg1"/>
                </a:solidFill>
              </a:rPr>
              <a:t>12 largest business themes in world economy heading for  the Global Goals</a:t>
            </a:r>
            <a:endParaRPr lang="fi-FI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DBFAE52-6620-48C9-9A08-1C6D47860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6717" y="141583"/>
            <a:ext cx="1735952" cy="10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3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f6S2VSSnSa.NlBXDCdf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sVpwoLRQaZUKHXwNhH2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oLeHicSAGEvEg0gO9xg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WLx9sTTY.RlAasl0.28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mD8O2YQYKUkD23uuYaA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1wpxVHTp6ollt7UR2ea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ELkYyGTM6VqdvHMHT4j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Wzguq0RvKezcKoSFOUZ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43Jsh7Qb6v3htCuQMZ5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axk1v4QgaUt3BSMitOR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73cA8YSxGlbd8tuoK.f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CKjKiVTyqI5bznVkgX2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RUE1jAT8enTemdP06AR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go.lFJTVu8asxkF9_PK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1wpxVHTp6ollt7UR2ea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wgfwmERK2LvvKUATRAp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d3CpcJTtqXUmI6s__9S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qaA8uKTi6zp2rpZUkuf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LvZAbjQpCe_Uc12EKfe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70oBzdQDmVjh3mPePR7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pGuSNxTiybt6W1ro.BM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mg83NKR2K1cNRzYEPnE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j2xFccTdac8v3Zdd1Qv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o1ko9BR1.y5QOHW60k4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NTLHnfR9qZfZYqwp6Dl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R528BLTNGFJHR8qIaDK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1wpxVHTp6ollt7UR2ea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wgfwmERK2LvvKUATRAp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LvZAbjQpCe_Uc12EKfe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70oBzdQDmVjh3mPePR7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1615</Words>
  <Application>Microsoft Office PowerPoint</Application>
  <PresentationFormat>Widescreen</PresentationFormat>
  <Paragraphs>255</Paragraphs>
  <Slides>15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Bell MT</vt:lpstr>
      <vt:lpstr>Calibri</vt:lpstr>
      <vt:lpstr>Calibri Light</vt:lpstr>
      <vt:lpstr>Franklin Gothic Book</vt:lpstr>
      <vt:lpstr>Franklin Gothic Demi</vt:lpstr>
      <vt:lpstr>Franklin Gothic Medium</vt:lpstr>
      <vt:lpstr>Georgia</vt:lpstr>
      <vt:lpstr>Segoe Print</vt:lpstr>
      <vt:lpstr>Wingdings</vt:lpstr>
      <vt:lpstr>Office Theme</vt:lpstr>
      <vt:lpstr>think-cell Slide</vt:lpstr>
      <vt:lpstr>Chart</vt:lpstr>
      <vt:lpstr>SDGs –Global Development Agenda- Vision 2030 -17 Goals </vt:lpstr>
      <vt:lpstr> UNFINISHED BUSINESS  OF THE MDGS (SDGS 1-5) </vt:lpstr>
      <vt:lpstr>PowerPoint Presentation</vt:lpstr>
      <vt:lpstr> GREEN AGENDA - (SDGS 12-15) </vt:lpstr>
      <vt:lpstr>SDGs Accelerators and Creative disruptions</vt:lpstr>
      <vt:lpstr>PowerPoint Presentation</vt:lpstr>
      <vt:lpstr>SDGs &amp; the Private Sector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Through the SDGs, Together we can Transfer challenge into HOPE of a better life for every one  Thank you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Etab Altaki</dc:creator>
  <cp:lastModifiedBy>David Akopyan</cp:lastModifiedBy>
  <cp:revision>283</cp:revision>
  <cp:lastPrinted>2018-12-04T10:28:43Z</cp:lastPrinted>
  <dcterms:created xsi:type="dcterms:W3CDTF">2018-02-27T10:34:27Z</dcterms:created>
  <dcterms:modified xsi:type="dcterms:W3CDTF">2019-07-24T08:38:02Z</dcterms:modified>
</cp:coreProperties>
</file>