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0" r:id="rId5"/>
    <p:sldId id="267" r:id="rId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41" y="2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59660" cy="6858000"/>
          </a:xfrm>
          <a:custGeom>
            <a:avLst/>
            <a:gdLst/>
            <a:ahLst/>
            <a:cxnLst/>
            <a:rect l="l" t="t" r="r" b="b"/>
            <a:pathLst>
              <a:path w="2359660" h="6858000">
                <a:moveTo>
                  <a:pt x="0" y="6858000"/>
                </a:moveTo>
                <a:lnTo>
                  <a:pt x="2359152" y="6858000"/>
                </a:lnTo>
                <a:lnTo>
                  <a:pt x="23591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152400" y="135157"/>
            <a:ext cx="11819467" cy="65172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152400" y="135157"/>
            <a:ext cx="11819467" cy="65172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9832847" y="0"/>
            <a:ext cx="2359660" cy="135255"/>
          </a:xfrm>
          <a:custGeom>
            <a:avLst/>
            <a:gdLst/>
            <a:ahLst/>
            <a:cxnLst/>
            <a:rect l="l" t="t" r="r" b="b"/>
            <a:pathLst>
              <a:path w="2359659" h="135255">
                <a:moveTo>
                  <a:pt x="0" y="135156"/>
                </a:moveTo>
                <a:lnTo>
                  <a:pt x="2359152" y="135156"/>
                </a:lnTo>
                <a:lnTo>
                  <a:pt x="2359152" y="0"/>
                </a:lnTo>
                <a:lnTo>
                  <a:pt x="0" y="0"/>
                </a:lnTo>
                <a:lnTo>
                  <a:pt x="0" y="13515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11971866" y="135155"/>
            <a:ext cx="220345" cy="1892935"/>
          </a:xfrm>
          <a:custGeom>
            <a:avLst/>
            <a:gdLst/>
            <a:ahLst/>
            <a:cxnLst/>
            <a:rect l="l" t="t" r="r" b="b"/>
            <a:pathLst>
              <a:path w="220345" h="1892935">
                <a:moveTo>
                  <a:pt x="0" y="1892808"/>
                </a:moveTo>
                <a:lnTo>
                  <a:pt x="220133" y="1892808"/>
                </a:lnTo>
                <a:lnTo>
                  <a:pt x="220133" y="0"/>
                </a:lnTo>
                <a:lnTo>
                  <a:pt x="0" y="0"/>
                </a:lnTo>
                <a:lnTo>
                  <a:pt x="0" y="189280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10186416" y="5690365"/>
            <a:ext cx="2005964" cy="1167765"/>
          </a:xfrm>
          <a:custGeom>
            <a:avLst/>
            <a:gdLst/>
            <a:ahLst/>
            <a:cxnLst/>
            <a:rect l="l" t="t" r="r" b="b"/>
            <a:pathLst>
              <a:path w="2005965" h="1167765">
                <a:moveTo>
                  <a:pt x="1810974" y="0"/>
                </a:moveTo>
                <a:lnTo>
                  <a:pt x="194609" y="0"/>
                </a:lnTo>
                <a:lnTo>
                  <a:pt x="149987" y="5139"/>
                </a:lnTo>
                <a:lnTo>
                  <a:pt x="109025" y="19780"/>
                </a:lnTo>
                <a:lnTo>
                  <a:pt x="72891" y="42753"/>
                </a:lnTo>
                <a:lnTo>
                  <a:pt x="42753" y="72891"/>
                </a:lnTo>
                <a:lnTo>
                  <a:pt x="19780" y="109025"/>
                </a:lnTo>
                <a:lnTo>
                  <a:pt x="5139" y="149988"/>
                </a:lnTo>
                <a:lnTo>
                  <a:pt x="0" y="194610"/>
                </a:lnTo>
                <a:lnTo>
                  <a:pt x="0" y="973023"/>
                </a:lnTo>
                <a:lnTo>
                  <a:pt x="5139" y="1017645"/>
                </a:lnTo>
                <a:lnTo>
                  <a:pt x="19780" y="1058608"/>
                </a:lnTo>
                <a:lnTo>
                  <a:pt x="42753" y="1094742"/>
                </a:lnTo>
                <a:lnTo>
                  <a:pt x="72891" y="1124880"/>
                </a:lnTo>
                <a:lnTo>
                  <a:pt x="109025" y="1147853"/>
                </a:lnTo>
                <a:lnTo>
                  <a:pt x="149987" y="1162494"/>
                </a:lnTo>
                <a:lnTo>
                  <a:pt x="194609" y="1167634"/>
                </a:lnTo>
                <a:lnTo>
                  <a:pt x="1810974" y="1167634"/>
                </a:lnTo>
                <a:lnTo>
                  <a:pt x="1855596" y="1162494"/>
                </a:lnTo>
                <a:lnTo>
                  <a:pt x="1896558" y="1147853"/>
                </a:lnTo>
                <a:lnTo>
                  <a:pt x="1932692" y="1124880"/>
                </a:lnTo>
                <a:lnTo>
                  <a:pt x="1962830" y="1094742"/>
                </a:lnTo>
                <a:lnTo>
                  <a:pt x="1985803" y="1058608"/>
                </a:lnTo>
                <a:lnTo>
                  <a:pt x="2000444" y="1017645"/>
                </a:lnTo>
                <a:lnTo>
                  <a:pt x="2005583" y="973023"/>
                </a:lnTo>
                <a:lnTo>
                  <a:pt x="2005583" y="194610"/>
                </a:lnTo>
                <a:lnTo>
                  <a:pt x="2000444" y="149988"/>
                </a:lnTo>
                <a:lnTo>
                  <a:pt x="1985803" y="109025"/>
                </a:lnTo>
                <a:lnTo>
                  <a:pt x="1962830" y="72891"/>
                </a:lnTo>
                <a:lnTo>
                  <a:pt x="1932692" y="42753"/>
                </a:lnTo>
                <a:lnTo>
                  <a:pt x="1896558" y="19780"/>
                </a:lnTo>
                <a:lnTo>
                  <a:pt x="1855596" y="5139"/>
                </a:lnTo>
                <a:lnTo>
                  <a:pt x="18109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10557565" y="5753244"/>
            <a:ext cx="1263282" cy="899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24031" y="630725"/>
            <a:ext cx="27940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7/24/2019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7/24/2019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59660" cy="6858000"/>
          </a:xfrm>
          <a:custGeom>
            <a:avLst/>
            <a:gdLst/>
            <a:ahLst/>
            <a:cxnLst/>
            <a:rect l="l" t="t" r="r" b="b"/>
            <a:pathLst>
              <a:path w="2359660" h="6858000">
                <a:moveTo>
                  <a:pt x="0" y="6858000"/>
                </a:moveTo>
                <a:lnTo>
                  <a:pt x="2359152" y="6858000"/>
                </a:lnTo>
                <a:lnTo>
                  <a:pt x="23591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152400" y="135156"/>
            <a:ext cx="11819467" cy="65172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152400" y="135156"/>
            <a:ext cx="11819467" cy="65172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9832847" y="0"/>
            <a:ext cx="2359660" cy="135255"/>
          </a:xfrm>
          <a:custGeom>
            <a:avLst/>
            <a:gdLst/>
            <a:ahLst/>
            <a:cxnLst/>
            <a:rect l="l" t="t" r="r" b="b"/>
            <a:pathLst>
              <a:path w="2359659" h="135255">
                <a:moveTo>
                  <a:pt x="0" y="135156"/>
                </a:moveTo>
                <a:lnTo>
                  <a:pt x="2359152" y="135156"/>
                </a:lnTo>
                <a:lnTo>
                  <a:pt x="2359152" y="0"/>
                </a:lnTo>
                <a:lnTo>
                  <a:pt x="0" y="0"/>
                </a:lnTo>
                <a:lnTo>
                  <a:pt x="0" y="13515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11971866" y="135155"/>
            <a:ext cx="220345" cy="1892935"/>
          </a:xfrm>
          <a:custGeom>
            <a:avLst/>
            <a:gdLst/>
            <a:ahLst/>
            <a:cxnLst/>
            <a:rect l="l" t="t" r="r" b="b"/>
            <a:pathLst>
              <a:path w="220345" h="1892935">
                <a:moveTo>
                  <a:pt x="0" y="1892808"/>
                </a:moveTo>
                <a:lnTo>
                  <a:pt x="220133" y="1892808"/>
                </a:lnTo>
                <a:lnTo>
                  <a:pt x="220133" y="0"/>
                </a:lnTo>
                <a:lnTo>
                  <a:pt x="0" y="0"/>
                </a:lnTo>
                <a:lnTo>
                  <a:pt x="0" y="189280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10186416" y="5690365"/>
            <a:ext cx="2005964" cy="1167765"/>
          </a:xfrm>
          <a:custGeom>
            <a:avLst/>
            <a:gdLst/>
            <a:ahLst/>
            <a:cxnLst/>
            <a:rect l="l" t="t" r="r" b="b"/>
            <a:pathLst>
              <a:path w="2005965" h="1167765">
                <a:moveTo>
                  <a:pt x="1810974" y="0"/>
                </a:moveTo>
                <a:lnTo>
                  <a:pt x="194609" y="0"/>
                </a:lnTo>
                <a:lnTo>
                  <a:pt x="149987" y="5139"/>
                </a:lnTo>
                <a:lnTo>
                  <a:pt x="109025" y="19780"/>
                </a:lnTo>
                <a:lnTo>
                  <a:pt x="72891" y="42753"/>
                </a:lnTo>
                <a:lnTo>
                  <a:pt x="42753" y="72891"/>
                </a:lnTo>
                <a:lnTo>
                  <a:pt x="19780" y="109025"/>
                </a:lnTo>
                <a:lnTo>
                  <a:pt x="5139" y="149988"/>
                </a:lnTo>
                <a:lnTo>
                  <a:pt x="0" y="194610"/>
                </a:lnTo>
                <a:lnTo>
                  <a:pt x="0" y="973023"/>
                </a:lnTo>
                <a:lnTo>
                  <a:pt x="5139" y="1017645"/>
                </a:lnTo>
                <a:lnTo>
                  <a:pt x="19780" y="1058608"/>
                </a:lnTo>
                <a:lnTo>
                  <a:pt x="42753" y="1094742"/>
                </a:lnTo>
                <a:lnTo>
                  <a:pt x="72891" y="1124880"/>
                </a:lnTo>
                <a:lnTo>
                  <a:pt x="109025" y="1147853"/>
                </a:lnTo>
                <a:lnTo>
                  <a:pt x="149987" y="1162494"/>
                </a:lnTo>
                <a:lnTo>
                  <a:pt x="194609" y="1167634"/>
                </a:lnTo>
                <a:lnTo>
                  <a:pt x="1810974" y="1167634"/>
                </a:lnTo>
                <a:lnTo>
                  <a:pt x="1855596" y="1162494"/>
                </a:lnTo>
                <a:lnTo>
                  <a:pt x="1896558" y="1147853"/>
                </a:lnTo>
                <a:lnTo>
                  <a:pt x="1932692" y="1124880"/>
                </a:lnTo>
                <a:lnTo>
                  <a:pt x="1962830" y="1094742"/>
                </a:lnTo>
                <a:lnTo>
                  <a:pt x="1985803" y="1058608"/>
                </a:lnTo>
                <a:lnTo>
                  <a:pt x="2000444" y="1017645"/>
                </a:lnTo>
                <a:lnTo>
                  <a:pt x="2005583" y="973023"/>
                </a:lnTo>
                <a:lnTo>
                  <a:pt x="2005583" y="194610"/>
                </a:lnTo>
                <a:lnTo>
                  <a:pt x="2000444" y="149988"/>
                </a:lnTo>
                <a:lnTo>
                  <a:pt x="1985803" y="109025"/>
                </a:lnTo>
                <a:lnTo>
                  <a:pt x="1962830" y="72891"/>
                </a:lnTo>
                <a:lnTo>
                  <a:pt x="1932692" y="42753"/>
                </a:lnTo>
                <a:lnTo>
                  <a:pt x="1896558" y="19780"/>
                </a:lnTo>
                <a:lnTo>
                  <a:pt x="1855596" y="5139"/>
                </a:lnTo>
                <a:lnTo>
                  <a:pt x="18109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10557565" y="5753244"/>
            <a:ext cx="1263282" cy="899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2824962" y="1516341"/>
            <a:ext cx="133985" cy="3005455"/>
          </a:xfrm>
          <a:custGeom>
            <a:avLst/>
            <a:gdLst/>
            <a:ahLst/>
            <a:cxnLst/>
            <a:rect l="l" t="t" r="r" b="b"/>
            <a:pathLst>
              <a:path w="133985" h="3005454">
                <a:moveTo>
                  <a:pt x="0" y="3004858"/>
                </a:moveTo>
                <a:lnTo>
                  <a:pt x="133359" y="3004858"/>
                </a:lnTo>
                <a:lnTo>
                  <a:pt x="133359" y="0"/>
                </a:lnTo>
                <a:lnTo>
                  <a:pt x="0" y="0"/>
                </a:lnTo>
                <a:lnTo>
                  <a:pt x="0" y="3004858"/>
                </a:lnTo>
                <a:close/>
              </a:path>
            </a:pathLst>
          </a:custGeom>
          <a:solidFill>
            <a:srgbClr val="F4812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7/24/2019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59660" cy="6858000"/>
          </a:xfrm>
          <a:custGeom>
            <a:avLst/>
            <a:gdLst/>
            <a:ahLst/>
            <a:cxnLst/>
            <a:rect l="l" t="t" r="r" b="b"/>
            <a:pathLst>
              <a:path w="2359660" h="6858000">
                <a:moveTo>
                  <a:pt x="0" y="6858000"/>
                </a:moveTo>
                <a:lnTo>
                  <a:pt x="2359152" y="6858000"/>
                </a:lnTo>
                <a:lnTo>
                  <a:pt x="23591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152400" y="135156"/>
            <a:ext cx="11819467" cy="65172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152400" y="135156"/>
            <a:ext cx="11819467" cy="65172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4775" y="774082"/>
            <a:ext cx="5751830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27053" y="2100410"/>
            <a:ext cx="8137893" cy="3792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reynolds@gtt.co.g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6060" y="2049837"/>
            <a:ext cx="9612630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dirty="0" smtClean="0">
                <a:latin typeface="Arial"/>
                <a:cs typeface="Arial"/>
              </a:rPr>
              <a:t>ADVANCED A.I. INSIGHTS : Legal  &amp; Regulatory Considerations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832847" y="0"/>
            <a:ext cx="2359660" cy="135255"/>
          </a:xfrm>
          <a:custGeom>
            <a:avLst/>
            <a:gdLst/>
            <a:ahLst/>
            <a:cxnLst/>
            <a:rect l="l" t="t" r="r" b="b"/>
            <a:pathLst>
              <a:path w="2359659" h="135255">
                <a:moveTo>
                  <a:pt x="0" y="135156"/>
                </a:moveTo>
                <a:lnTo>
                  <a:pt x="2359152" y="135156"/>
                </a:lnTo>
                <a:lnTo>
                  <a:pt x="2359152" y="0"/>
                </a:lnTo>
                <a:lnTo>
                  <a:pt x="0" y="0"/>
                </a:lnTo>
                <a:lnTo>
                  <a:pt x="0" y="13515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1971866" y="135155"/>
            <a:ext cx="220345" cy="1892935"/>
          </a:xfrm>
          <a:custGeom>
            <a:avLst/>
            <a:gdLst/>
            <a:ahLst/>
            <a:cxnLst/>
            <a:rect l="l" t="t" r="r" b="b"/>
            <a:pathLst>
              <a:path w="220345" h="1892935">
                <a:moveTo>
                  <a:pt x="0" y="1892808"/>
                </a:moveTo>
                <a:lnTo>
                  <a:pt x="220133" y="1892808"/>
                </a:lnTo>
                <a:lnTo>
                  <a:pt x="220133" y="0"/>
                </a:lnTo>
                <a:lnTo>
                  <a:pt x="0" y="0"/>
                </a:lnTo>
                <a:lnTo>
                  <a:pt x="0" y="189280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7692142" y="3893035"/>
            <a:ext cx="3943985" cy="137986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2581275" algn="r">
              <a:lnSpc>
                <a:spcPts val="1670"/>
              </a:lnSpc>
              <a:spcBef>
                <a:spcPts val="160"/>
              </a:spcBef>
            </a:pPr>
            <a:r>
              <a:rPr lang="en-US" sz="1400" dirty="0" smtClean="0">
                <a:solidFill>
                  <a:schemeClr val="bg1"/>
                </a:solidFill>
                <a:latin typeface="Calibri"/>
                <a:cs typeface="Calibri"/>
              </a:rPr>
              <a:t>Mark  Reynolds    ,</a:t>
            </a:r>
            <a:r>
              <a:rPr lang="en-US" sz="1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Calibri"/>
                <a:cs typeface="Calibri"/>
              </a:rPr>
              <a:t>Vice President, Legal &amp; Regulatory  Affairs, GT&amp;T     CANTO   35</a:t>
            </a:r>
            <a:r>
              <a:rPr lang="en-US" sz="1400" baseline="30000" dirty="0" smtClean="0">
                <a:solidFill>
                  <a:schemeClr val="bg1"/>
                </a:solidFill>
                <a:latin typeface="Calibri"/>
                <a:cs typeface="Calibri"/>
              </a:rPr>
              <a:t>TH</a:t>
            </a:r>
            <a:r>
              <a:rPr lang="en-US" sz="1400" dirty="0" smtClean="0">
                <a:solidFill>
                  <a:schemeClr val="bg1"/>
                </a:solidFill>
                <a:latin typeface="Calibri"/>
                <a:cs typeface="Calibri"/>
              </a:rPr>
              <a:t> Annual   Conference</a:t>
            </a:r>
          </a:p>
          <a:p>
            <a:pPr marL="12700" marR="5080" indent="2581275" algn="r">
              <a:lnSpc>
                <a:spcPts val="1670"/>
              </a:lnSpc>
              <a:spcBef>
                <a:spcPts val="160"/>
              </a:spcBef>
            </a:pPr>
            <a:r>
              <a:rPr lang="en-US" sz="1400" dirty="0" smtClean="0">
                <a:solidFill>
                  <a:schemeClr val="bg1"/>
                </a:solidFill>
                <a:latin typeface="Calibri"/>
                <a:cs typeface="Calibri"/>
              </a:rPr>
              <a:t>Port of Spain, Trinidad  and Tobago </a:t>
            </a:r>
          </a:p>
          <a:p>
            <a:pPr marL="12700" marR="5080" indent="2581275" algn="r">
              <a:lnSpc>
                <a:spcPts val="1670"/>
              </a:lnSpc>
              <a:spcBef>
                <a:spcPts val="160"/>
              </a:spcBef>
            </a:pPr>
            <a:r>
              <a:rPr lang="en-US" sz="1400" dirty="0" smtClean="0">
                <a:solidFill>
                  <a:schemeClr val="bg1"/>
                </a:solidFill>
                <a:latin typeface="Calibri"/>
                <a:cs typeface="Calibri"/>
              </a:rPr>
              <a:t>July 24, 2019 </a:t>
            </a:r>
            <a:endParaRPr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24796" y="2046470"/>
            <a:ext cx="144780" cy="1466215"/>
          </a:xfrm>
          <a:custGeom>
            <a:avLst/>
            <a:gdLst/>
            <a:ahLst/>
            <a:cxnLst/>
            <a:rect l="l" t="t" r="r" b="b"/>
            <a:pathLst>
              <a:path w="144780" h="1466214">
                <a:moveTo>
                  <a:pt x="0" y="1466136"/>
                </a:moveTo>
                <a:lnTo>
                  <a:pt x="144780" y="1466136"/>
                </a:lnTo>
                <a:lnTo>
                  <a:pt x="144780" y="0"/>
                </a:lnTo>
                <a:lnTo>
                  <a:pt x="0" y="0"/>
                </a:lnTo>
                <a:lnTo>
                  <a:pt x="0" y="1466136"/>
                </a:lnTo>
                <a:close/>
              </a:path>
            </a:pathLst>
          </a:custGeom>
          <a:solidFill>
            <a:srgbClr val="F4812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1742027" y="3947576"/>
            <a:ext cx="0" cy="442595"/>
          </a:xfrm>
          <a:custGeom>
            <a:avLst/>
            <a:gdLst/>
            <a:ahLst/>
            <a:cxnLst/>
            <a:rect l="l" t="t" r="r" b="b"/>
            <a:pathLst>
              <a:path h="442595">
                <a:moveTo>
                  <a:pt x="0" y="0"/>
                </a:moveTo>
                <a:lnTo>
                  <a:pt x="0" y="442043"/>
                </a:lnTo>
              </a:path>
            </a:pathLst>
          </a:custGeom>
          <a:ln w="53008">
            <a:solidFill>
              <a:srgbClr val="F4812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0186416" y="5690365"/>
            <a:ext cx="2005964" cy="1167765"/>
          </a:xfrm>
          <a:custGeom>
            <a:avLst/>
            <a:gdLst/>
            <a:ahLst/>
            <a:cxnLst/>
            <a:rect l="l" t="t" r="r" b="b"/>
            <a:pathLst>
              <a:path w="2005965" h="1167765">
                <a:moveTo>
                  <a:pt x="1810974" y="0"/>
                </a:moveTo>
                <a:lnTo>
                  <a:pt x="194609" y="0"/>
                </a:lnTo>
                <a:lnTo>
                  <a:pt x="149987" y="5139"/>
                </a:lnTo>
                <a:lnTo>
                  <a:pt x="109025" y="19780"/>
                </a:lnTo>
                <a:lnTo>
                  <a:pt x="72891" y="42753"/>
                </a:lnTo>
                <a:lnTo>
                  <a:pt x="42753" y="72891"/>
                </a:lnTo>
                <a:lnTo>
                  <a:pt x="19780" y="109025"/>
                </a:lnTo>
                <a:lnTo>
                  <a:pt x="5139" y="149988"/>
                </a:lnTo>
                <a:lnTo>
                  <a:pt x="0" y="194610"/>
                </a:lnTo>
                <a:lnTo>
                  <a:pt x="0" y="973023"/>
                </a:lnTo>
                <a:lnTo>
                  <a:pt x="5139" y="1017645"/>
                </a:lnTo>
                <a:lnTo>
                  <a:pt x="19780" y="1058608"/>
                </a:lnTo>
                <a:lnTo>
                  <a:pt x="42753" y="1094742"/>
                </a:lnTo>
                <a:lnTo>
                  <a:pt x="72891" y="1124880"/>
                </a:lnTo>
                <a:lnTo>
                  <a:pt x="109025" y="1147853"/>
                </a:lnTo>
                <a:lnTo>
                  <a:pt x="149987" y="1162494"/>
                </a:lnTo>
                <a:lnTo>
                  <a:pt x="194609" y="1167634"/>
                </a:lnTo>
                <a:lnTo>
                  <a:pt x="1810974" y="1167634"/>
                </a:lnTo>
                <a:lnTo>
                  <a:pt x="1855596" y="1162494"/>
                </a:lnTo>
                <a:lnTo>
                  <a:pt x="1896558" y="1147853"/>
                </a:lnTo>
                <a:lnTo>
                  <a:pt x="1932692" y="1124880"/>
                </a:lnTo>
                <a:lnTo>
                  <a:pt x="1962830" y="1094742"/>
                </a:lnTo>
                <a:lnTo>
                  <a:pt x="1985803" y="1058608"/>
                </a:lnTo>
                <a:lnTo>
                  <a:pt x="2000444" y="1017645"/>
                </a:lnTo>
                <a:lnTo>
                  <a:pt x="2005583" y="973023"/>
                </a:lnTo>
                <a:lnTo>
                  <a:pt x="2005583" y="194610"/>
                </a:lnTo>
                <a:lnTo>
                  <a:pt x="2000444" y="149988"/>
                </a:lnTo>
                <a:lnTo>
                  <a:pt x="1985803" y="109025"/>
                </a:lnTo>
                <a:lnTo>
                  <a:pt x="1962830" y="72891"/>
                </a:lnTo>
                <a:lnTo>
                  <a:pt x="1932692" y="42753"/>
                </a:lnTo>
                <a:lnTo>
                  <a:pt x="1896558" y="19780"/>
                </a:lnTo>
                <a:lnTo>
                  <a:pt x="1855596" y="5139"/>
                </a:lnTo>
                <a:lnTo>
                  <a:pt x="18109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0557565" y="5753244"/>
            <a:ext cx="1263282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32847" y="0"/>
            <a:ext cx="2359660" cy="135255"/>
          </a:xfrm>
          <a:custGeom>
            <a:avLst/>
            <a:gdLst/>
            <a:ahLst/>
            <a:cxnLst/>
            <a:rect l="l" t="t" r="r" b="b"/>
            <a:pathLst>
              <a:path w="2359659" h="135255">
                <a:moveTo>
                  <a:pt x="0" y="135156"/>
                </a:moveTo>
                <a:lnTo>
                  <a:pt x="2359152" y="135156"/>
                </a:lnTo>
                <a:lnTo>
                  <a:pt x="2359152" y="0"/>
                </a:lnTo>
                <a:lnTo>
                  <a:pt x="0" y="0"/>
                </a:lnTo>
                <a:lnTo>
                  <a:pt x="0" y="13515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1971866" y="135155"/>
            <a:ext cx="220345" cy="1892935"/>
          </a:xfrm>
          <a:custGeom>
            <a:avLst/>
            <a:gdLst/>
            <a:ahLst/>
            <a:cxnLst/>
            <a:rect l="l" t="t" r="r" b="b"/>
            <a:pathLst>
              <a:path w="220345" h="1892935">
                <a:moveTo>
                  <a:pt x="0" y="1892808"/>
                </a:moveTo>
                <a:lnTo>
                  <a:pt x="220133" y="1892808"/>
                </a:lnTo>
                <a:lnTo>
                  <a:pt x="220133" y="0"/>
                </a:lnTo>
                <a:lnTo>
                  <a:pt x="0" y="0"/>
                </a:lnTo>
                <a:lnTo>
                  <a:pt x="0" y="189280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0186416" y="5690365"/>
            <a:ext cx="2005964" cy="1167765"/>
          </a:xfrm>
          <a:custGeom>
            <a:avLst/>
            <a:gdLst/>
            <a:ahLst/>
            <a:cxnLst/>
            <a:rect l="l" t="t" r="r" b="b"/>
            <a:pathLst>
              <a:path w="2005965" h="1167765">
                <a:moveTo>
                  <a:pt x="1810974" y="0"/>
                </a:moveTo>
                <a:lnTo>
                  <a:pt x="194609" y="0"/>
                </a:lnTo>
                <a:lnTo>
                  <a:pt x="149987" y="5139"/>
                </a:lnTo>
                <a:lnTo>
                  <a:pt x="109025" y="19780"/>
                </a:lnTo>
                <a:lnTo>
                  <a:pt x="72891" y="42753"/>
                </a:lnTo>
                <a:lnTo>
                  <a:pt x="42753" y="72891"/>
                </a:lnTo>
                <a:lnTo>
                  <a:pt x="19780" y="109025"/>
                </a:lnTo>
                <a:lnTo>
                  <a:pt x="5139" y="149988"/>
                </a:lnTo>
                <a:lnTo>
                  <a:pt x="0" y="194610"/>
                </a:lnTo>
                <a:lnTo>
                  <a:pt x="0" y="973023"/>
                </a:lnTo>
                <a:lnTo>
                  <a:pt x="5139" y="1017645"/>
                </a:lnTo>
                <a:lnTo>
                  <a:pt x="19780" y="1058608"/>
                </a:lnTo>
                <a:lnTo>
                  <a:pt x="42753" y="1094742"/>
                </a:lnTo>
                <a:lnTo>
                  <a:pt x="72891" y="1124880"/>
                </a:lnTo>
                <a:lnTo>
                  <a:pt x="109025" y="1147853"/>
                </a:lnTo>
                <a:lnTo>
                  <a:pt x="149987" y="1162494"/>
                </a:lnTo>
                <a:lnTo>
                  <a:pt x="194609" y="1167634"/>
                </a:lnTo>
                <a:lnTo>
                  <a:pt x="1810974" y="1167634"/>
                </a:lnTo>
                <a:lnTo>
                  <a:pt x="1855596" y="1162494"/>
                </a:lnTo>
                <a:lnTo>
                  <a:pt x="1896558" y="1147853"/>
                </a:lnTo>
                <a:lnTo>
                  <a:pt x="1932692" y="1124880"/>
                </a:lnTo>
                <a:lnTo>
                  <a:pt x="1962830" y="1094742"/>
                </a:lnTo>
                <a:lnTo>
                  <a:pt x="1985803" y="1058608"/>
                </a:lnTo>
                <a:lnTo>
                  <a:pt x="2000444" y="1017645"/>
                </a:lnTo>
                <a:lnTo>
                  <a:pt x="2005583" y="973023"/>
                </a:lnTo>
                <a:lnTo>
                  <a:pt x="2005583" y="194610"/>
                </a:lnTo>
                <a:lnTo>
                  <a:pt x="2000444" y="149988"/>
                </a:lnTo>
                <a:lnTo>
                  <a:pt x="1985803" y="109025"/>
                </a:lnTo>
                <a:lnTo>
                  <a:pt x="1962830" y="72891"/>
                </a:lnTo>
                <a:lnTo>
                  <a:pt x="1932692" y="42753"/>
                </a:lnTo>
                <a:lnTo>
                  <a:pt x="1896558" y="19780"/>
                </a:lnTo>
                <a:lnTo>
                  <a:pt x="1855596" y="5139"/>
                </a:lnTo>
                <a:lnTo>
                  <a:pt x="18109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0557565" y="5753244"/>
            <a:ext cx="1263282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2172493" y="2534963"/>
            <a:ext cx="7749540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spc="20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Ex post rules – Flexible and consultative</a:t>
            </a:r>
            <a:endParaRPr sz="1600" dirty="0">
              <a:latin typeface="Albertus Medium" pitchFamily="34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D966"/>
              </a:buClr>
              <a:buFont typeface="Wingdings"/>
              <a:buChar char=""/>
            </a:pPr>
            <a:endParaRPr sz="1600" dirty="0">
              <a:latin typeface="Albertus Medium" pitchFamily="34" charset="0"/>
              <a:cs typeface="Times New Roman"/>
            </a:endParaRPr>
          </a:p>
          <a:p>
            <a:pPr marL="298450" indent="-285750">
              <a:lnSpc>
                <a:spcPct val="100000"/>
              </a:lnSpc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dirty="0" smtClean="0">
                <a:solidFill>
                  <a:schemeClr val="bg1"/>
                </a:solidFill>
                <a:latin typeface="Albertus Medium" pitchFamily="34" charset="0"/>
                <a:cs typeface="Calibri"/>
              </a:rPr>
              <a:t>Review of National Laws </a:t>
            </a:r>
            <a:r>
              <a:rPr lang="en-US" sz="1600" dirty="0">
                <a:solidFill>
                  <a:schemeClr val="bg1"/>
                </a:solidFill>
                <a:latin typeface="Albertus Medium" pitchFamily="34" charset="0"/>
                <a:cs typeface="Calibri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lbertus Medium" pitchFamily="34" charset="0"/>
                <a:cs typeface="Calibri"/>
              </a:rPr>
              <a:t>have taken place in some jurisdictions. </a:t>
            </a:r>
          </a:p>
          <a:p>
            <a:pPr marL="12700">
              <a:lnSpc>
                <a:spcPct val="100000"/>
              </a:lnSpc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lang="en-US" sz="1600" dirty="0" smtClean="0">
              <a:solidFill>
                <a:schemeClr val="bg1"/>
              </a:solidFill>
              <a:latin typeface="Albertus Medium" pitchFamily="34" charset="0"/>
              <a:cs typeface="Calibri"/>
            </a:endParaRPr>
          </a:p>
          <a:p>
            <a:pPr marL="298450" indent="-285750">
              <a:lnSpc>
                <a:spcPct val="100000"/>
              </a:lnSpc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dirty="0" smtClean="0">
                <a:solidFill>
                  <a:schemeClr val="bg1"/>
                </a:solidFill>
                <a:latin typeface="Albertus Medium" pitchFamily="34" charset="0"/>
                <a:cs typeface="Calibri"/>
              </a:rPr>
              <a:t>System of  Codes and  Practice at the  Agency  ( Quasi- Judicial Level)</a:t>
            </a:r>
          </a:p>
          <a:p>
            <a:pPr marL="12700">
              <a:lnSpc>
                <a:spcPct val="100000"/>
              </a:lnSpc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lang="en-US" sz="1600" dirty="0" smtClean="0">
              <a:solidFill>
                <a:schemeClr val="bg1"/>
              </a:solidFill>
              <a:latin typeface="Albertus Medium" pitchFamily="34" charset="0"/>
              <a:cs typeface="Calibri"/>
            </a:endParaRPr>
          </a:p>
          <a:p>
            <a:pPr marL="298450" indent="-285750">
              <a:lnSpc>
                <a:spcPct val="100000"/>
              </a:lnSpc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dirty="0" smtClean="0">
                <a:solidFill>
                  <a:schemeClr val="bg1"/>
                </a:solidFill>
                <a:latin typeface="Albertus Medium" pitchFamily="34" charset="0"/>
                <a:cs typeface="Calibri"/>
              </a:rPr>
              <a:t>Increased  focus on  Intellectual Property Rights ( ‘IPR’)</a:t>
            </a:r>
            <a:endParaRPr sz="1600" dirty="0">
              <a:solidFill>
                <a:schemeClr val="bg1"/>
              </a:solidFill>
              <a:latin typeface="Albertus Medium" pitchFamily="34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D966"/>
              </a:buClr>
              <a:buFont typeface="Wingdings"/>
              <a:buChar char=""/>
            </a:pPr>
            <a:endParaRPr sz="1600" dirty="0">
              <a:latin typeface="Albertus Medium" pitchFamily="34" charset="0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spc="21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Determination of liability of operators vs. creators of  A.I. </a:t>
            </a:r>
            <a:endParaRPr sz="1600" dirty="0">
              <a:latin typeface="Albertus Medium" pitchFamily="34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D966"/>
              </a:buClr>
              <a:buFont typeface="Wingdings"/>
              <a:buChar char=""/>
            </a:pPr>
            <a:endParaRPr dirty="0">
              <a:cs typeface="Times New Roman"/>
            </a:endParaRPr>
          </a:p>
          <a:p>
            <a:pPr marL="12700">
              <a:lnSpc>
                <a:spcPct val="100000"/>
              </a:lnSpc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sz="1800" dirty="0"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84523" y="956461"/>
            <a:ext cx="7768590" cy="1245235"/>
          </a:xfrm>
          <a:custGeom>
            <a:avLst/>
            <a:gdLst/>
            <a:ahLst/>
            <a:cxnLst/>
            <a:rect l="l" t="t" r="r" b="b"/>
            <a:pathLst>
              <a:path w="7768590" h="1245235">
                <a:moveTo>
                  <a:pt x="7561080" y="0"/>
                </a:moveTo>
                <a:lnTo>
                  <a:pt x="207467" y="0"/>
                </a:lnTo>
                <a:lnTo>
                  <a:pt x="159896" y="5479"/>
                </a:lnTo>
                <a:lnTo>
                  <a:pt x="116227" y="21087"/>
                </a:lnTo>
                <a:lnTo>
                  <a:pt x="77706" y="45578"/>
                </a:lnTo>
                <a:lnTo>
                  <a:pt x="45577" y="77707"/>
                </a:lnTo>
                <a:lnTo>
                  <a:pt x="21087" y="116228"/>
                </a:lnTo>
                <a:lnTo>
                  <a:pt x="5479" y="159896"/>
                </a:lnTo>
                <a:lnTo>
                  <a:pt x="0" y="207467"/>
                </a:lnTo>
                <a:lnTo>
                  <a:pt x="0" y="1037313"/>
                </a:lnTo>
                <a:lnTo>
                  <a:pt x="5479" y="1084883"/>
                </a:lnTo>
                <a:lnTo>
                  <a:pt x="21087" y="1128551"/>
                </a:lnTo>
                <a:lnTo>
                  <a:pt x="45577" y="1167073"/>
                </a:lnTo>
                <a:lnTo>
                  <a:pt x="77706" y="1199202"/>
                </a:lnTo>
                <a:lnTo>
                  <a:pt x="116227" y="1223693"/>
                </a:lnTo>
                <a:lnTo>
                  <a:pt x="159896" y="1239300"/>
                </a:lnTo>
                <a:lnTo>
                  <a:pt x="207467" y="1244780"/>
                </a:lnTo>
                <a:lnTo>
                  <a:pt x="7561080" y="1244780"/>
                </a:lnTo>
                <a:lnTo>
                  <a:pt x="7608651" y="1239300"/>
                </a:lnTo>
                <a:lnTo>
                  <a:pt x="7652320" y="1223693"/>
                </a:lnTo>
                <a:lnTo>
                  <a:pt x="7690841" y="1199202"/>
                </a:lnTo>
                <a:lnTo>
                  <a:pt x="7722970" y="1167073"/>
                </a:lnTo>
                <a:lnTo>
                  <a:pt x="7747461" y="1128551"/>
                </a:lnTo>
                <a:lnTo>
                  <a:pt x="7763068" y="1084883"/>
                </a:lnTo>
                <a:lnTo>
                  <a:pt x="7768548" y="1037313"/>
                </a:lnTo>
                <a:lnTo>
                  <a:pt x="7768548" y="207467"/>
                </a:lnTo>
                <a:lnTo>
                  <a:pt x="7763068" y="159896"/>
                </a:lnTo>
                <a:lnTo>
                  <a:pt x="7747461" y="116228"/>
                </a:lnTo>
                <a:lnTo>
                  <a:pt x="7722970" y="77707"/>
                </a:lnTo>
                <a:lnTo>
                  <a:pt x="7690841" y="45578"/>
                </a:lnTo>
                <a:lnTo>
                  <a:pt x="7652320" y="21087"/>
                </a:lnTo>
                <a:lnTo>
                  <a:pt x="7608651" y="5479"/>
                </a:lnTo>
                <a:lnTo>
                  <a:pt x="7561080" y="0"/>
                </a:lnTo>
                <a:close/>
              </a:path>
            </a:pathLst>
          </a:custGeom>
          <a:solidFill>
            <a:srgbClr val="F4812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484523" y="956461"/>
            <a:ext cx="7768590" cy="1245235"/>
          </a:xfrm>
          <a:custGeom>
            <a:avLst/>
            <a:gdLst/>
            <a:ahLst/>
            <a:cxnLst/>
            <a:rect l="l" t="t" r="r" b="b"/>
            <a:pathLst>
              <a:path w="7768590" h="1245235">
                <a:moveTo>
                  <a:pt x="0" y="207467"/>
                </a:moveTo>
                <a:lnTo>
                  <a:pt x="5479" y="159897"/>
                </a:lnTo>
                <a:lnTo>
                  <a:pt x="21087" y="116228"/>
                </a:lnTo>
                <a:lnTo>
                  <a:pt x="45578" y="77707"/>
                </a:lnTo>
                <a:lnTo>
                  <a:pt x="77707" y="45578"/>
                </a:lnTo>
                <a:lnTo>
                  <a:pt x="116228" y="21087"/>
                </a:lnTo>
                <a:lnTo>
                  <a:pt x="159896" y="5479"/>
                </a:lnTo>
                <a:lnTo>
                  <a:pt x="207467" y="0"/>
                </a:lnTo>
                <a:lnTo>
                  <a:pt x="7561082" y="0"/>
                </a:lnTo>
                <a:lnTo>
                  <a:pt x="7608652" y="5479"/>
                </a:lnTo>
                <a:lnTo>
                  <a:pt x="7652320" y="21087"/>
                </a:lnTo>
                <a:lnTo>
                  <a:pt x="7690842" y="45578"/>
                </a:lnTo>
                <a:lnTo>
                  <a:pt x="7722970" y="77707"/>
                </a:lnTo>
                <a:lnTo>
                  <a:pt x="7747461" y="116228"/>
                </a:lnTo>
                <a:lnTo>
                  <a:pt x="7763069" y="159897"/>
                </a:lnTo>
                <a:lnTo>
                  <a:pt x="7768549" y="207467"/>
                </a:lnTo>
                <a:lnTo>
                  <a:pt x="7768549" y="1037313"/>
                </a:lnTo>
                <a:lnTo>
                  <a:pt x="7763069" y="1084883"/>
                </a:lnTo>
                <a:lnTo>
                  <a:pt x="7747461" y="1128552"/>
                </a:lnTo>
                <a:lnTo>
                  <a:pt x="7722970" y="1167073"/>
                </a:lnTo>
                <a:lnTo>
                  <a:pt x="7690842" y="1199202"/>
                </a:lnTo>
                <a:lnTo>
                  <a:pt x="7652320" y="1223693"/>
                </a:lnTo>
                <a:lnTo>
                  <a:pt x="7608652" y="1239301"/>
                </a:lnTo>
                <a:lnTo>
                  <a:pt x="7561082" y="1244781"/>
                </a:lnTo>
                <a:lnTo>
                  <a:pt x="207467" y="1244781"/>
                </a:lnTo>
                <a:lnTo>
                  <a:pt x="159896" y="1239301"/>
                </a:lnTo>
                <a:lnTo>
                  <a:pt x="116228" y="1223693"/>
                </a:lnTo>
                <a:lnTo>
                  <a:pt x="77707" y="1199202"/>
                </a:lnTo>
                <a:lnTo>
                  <a:pt x="45578" y="1167073"/>
                </a:lnTo>
                <a:lnTo>
                  <a:pt x="21087" y="1128552"/>
                </a:lnTo>
                <a:lnTo>
                  <a:pt x="5479" y="1084883"/>
                </a:lnTo>
                <a:lnTo>
                  <a:pt x="0" y="1037313"/>
                </a:lnTo>
                <a:lnTo>
                  <a:pt x="0" y="207467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884775" y="1054734"/>
            <a:ext cx="594614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pc="-105" dirty="0" smtClean="0"/>
              <a:t>Checklist for A.I.  Governance </a:t>
            </a:r>
            <a:br>
              <a:rPr lang="en-US" spc="-105" dirty="0" smtClean="0"/>
            </a:br>
            <a:r>
              <a:rPr lang="en-US" spc="-105" dirty="0" smtClean="0"/>
              <a:t>&amp; Regulation </a:t>
            </a:r>
            <a:endParaRPr spc="-105" dirty="0"/>
          </a:p>
        </p:txBody>
      </p:sp>
      <p:sp>
        <p:nvSpPr>
          <p:cNvPr id="11" name="object 11"/>
          <p:cNvSpPr/>
          <p:nvPr/>
        </p:nvSpPr>
        <p:spPr>
          <a:xfrm>
            <a:off x="1739067" y="1131681"/>
            <a:ext cx="0" cy="539750"/>
          </a:xfrm>
          <a:custGeom>
            <a:avLst/>
            <a:gdLst/>
            <a:ahLst/>
            <a:cxnLst/>
            <a:rect l="l" t="t" r="r" b="b"/>
            <a:pathLst>
              <a:path h="539750">
                <a:moveTo>
                  <a:pt x="0" y="0"/>
                </a:moveTo>
                <a:lnTo>
                  <a:pt x="0" y="539403"/>
                </a:lnTo>
              </a:path>
            </a:pathLst>
          </a:custGeom>
          <a:ln w="68603">
            <a:solidFill>
              <a:srgbClr val="0D4D9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04765" y="1131680"/>
            <a:ext cx="69215" cy="539750"/>
          </a:xfrm>
          <a:custGeom>
            <a:avLst/>
            <a:gdLst/>
            <a:ahLst/>
            <a:cxnLst/>
            <a:rect l="l" t="t" r="r" b="b"/>
            <a:pathLst>
              <a:path w="69214" h="539750">
                <a:moveTo>
                  <a:pt x="0" y="0"/>
                </a:moveTo>
                <a:lnTo>
                  <a:pt x="68604" y="0"/>
                </a:lnTo>
                <a:lnTo>
                  <a:pt x="68604" y="539404"/>
                </a:lnTo>
                <a:lnTo>
                  <a:pt x="0" y="539404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32847" y="0"/>
            <a:ext cx="2359660" cy="135255"/>
          </a:xfrm>
          <a:custGeom>
            <a:avLst/>
            <a:gdLst/>
            <a:ahLst/>
            <a:cxnLst/>
            <a:rect l="l" t="t" r="r" b="b"/>
            <a:pathLst>
              <a:path w="2359659" h="135255">
                <a:moveTo>
                  <a:pt x="0" y="135156"/>
                </a:moveTo>
                <a:lnTo>
                  <a:pt x="2359152" y="135156"/>
                </a:lnTo>
                <a:lnTo>
                  <a:pt x="2359152" y="0"/>
                </a:lnTo>
                <a:lnTo>
                  <a:pt x="0" y="0"/>
                </a:lnTo>
                <a:lnTo>
                  <a:pt x="0" y="13515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1971866" y="135155"/>
            <a:ext cx="220345" cy="1892935"/>
          </a:xfrm>
          <a:custGeom>
            <a:avLst/>
            <a:gdLst/>
            <a:ahLst/>
            <a:cxnLst/>
            <a:rect l="l" t="t" r="r" b="b"/>
            <a:pathLst>
              <a:path w="220345" h="1892935">
                <a:moveTo>
                  <a:pt x="0" y="1892808"/>
                </a:moveTo>
                <a:lnTo>
                  <a:pt x="220133" y="1892808"/>
                </a:lnTo>
                <a:lnTo>
                  <a:pt x="220133" y="0"/>
                </a:lnTo>
                <a:lnTo>
                  <a:pt x="0" y="0"/>
                </a:lnTo>
                <a:lnTo>
                  <a:pt x="0" y="189280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0186416" y="5690365"/>
            <a:ext cx="2005964" cy="1167765"/>
          </a:xfrm>
          <a:custGeom>
            <a:avLst/>
            <a:gdLst/>
            <a:ahLst/>
            <a:cxnLst/>
            <a:rect l="l" t="t" r="r" b="b"/>
            <a:pathLst>
              <a:path w="2005965" h="1167765">
                <a:moveTo>
                  <a:pt x="1810974" y="0"/>
                </a:moveTo>
                <a:lnTo>
                  <a:pt x="194609" y="0"/>
                </a:lnTo>
                <a:lnTo>
                  <a:pt x="149987" y="5139"/>
                </a:lnTo>
                <a:lnTo>
                  <a:pt x="109025" y="19780"/>
                </a:lnTo>
                <a:lnTo>
                  <a:pt x="72891" y="42753"/>
                </a:lnTo>
                <a:lnTo>
                  <a:pt x="42753" y="72891"/>
                </a:lnTo>
                <a:lnTo>
                  <a:pt x="19780" y="109025"/>
                </a:lnTo>
                <a:lnTo>
                  <a:pt x="5139" y="149988"/>
                </a:lnTo>
                <a:lnTo>
                  <a:pt x="0" y="194610"/>
                </a:lnTo>
                <a:lnTo>
                  <a:pt x="0" y="973023"/>
                </a:lnTo>
                <a:lnTo>
                  <a:pt x="5139" y="1017645"/>
                </a:lnTo>
                <a:lnTo>
                  <a:pt x="19780" y="1058608"/>
                </a:lnTo>
                <a:lnTo>
                  <a:pt x="42753" y="1094742"/>
                </a:lnTo>
                <a:lnTo>
                  <a:pt x="72891" y="1124880"/>
                </a:lnTo>
                <a:lnTo>
                  <a:pt x="109025" y="1147853"/>
                </a:lnTo>
                <a:lnTo>
                  <a:pt x="149987" y="1162494"/>
                </a:lnTo>
                <a:lnTo>
                  <a:pt x="194609" y="1167634"/>
                </a:lnTo>
                <a:lnTo>
                  <a:pt x="1810974" y="1167634"/>
                </a:lnTo>
                <a:lnTo>
                  <a:pt x="1855596" y="1162494"/>
                </a:lnTo>
                <a:lnTo>
                  <a:pt x="1896558" y="1147853"/>
                </a:lnTo>
                <a:lnTo>
                  <a:pt x="1932692" y="1124880"/>
                </a:lnTo>
                <a:lnTo>
                  <a:pt x="1962830" y="1094742"/>
                </a:lnTo>
                <a:lnTo>
                  <a:pt x="1985803" y="1058608"/>
                </a:lnTo>
                <a:lnTo>
                  <a:pt x="2000444" y="1017645"/>
                </a:lnTo>
                <a:lnTo>
                  <a:pt x="2005583" y="973023"/>
                </a:lnTo>
                <a:lnTo>
                  <a:pt x="2005583" y="194610"/>
                </a:lnTo>
                <a:lnTo>
                  <a:pt x="2000444" y="149988"/>
                </a:lnTo>
                <a:lnTo>
                  <a:pt x="1985803" y="109025"/>
                </a:lnTo>
                <a:lnTo>
                  <a:pt x="1962830" y="72891"/>
                </a:lnTo>
                <a:lnTo>
                  <a:pt x="1932692" y="42753"/>
                </a:lnTo>
                <a:lnTo>
                  <a:pt x="1896558" y="19780"/>
                </a:lnTo>
                <a:lnTo>
                  <a:pt x="1855596" y="5139"/>
                </a:lnTo>
                <a:lnTo>
                  <a:pt x="18109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0557565" y="5753244"/>
            <a:ext cx="1263282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2172493" y="2534963"/>
            <a:ext cx="7749540" cy="34727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spc="20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Impact on the  Human  Capital – What are programs implemented to  address? – </a:t>
            </a:r>
            <a:r>
              <a:rPr lang="en-US" sz="1600" spc="20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Labour</a:t>
            </a:r>
            <a:r>
              <a:rPr lang="en-US" sz="1600" spc="20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 Laws are  important.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sz="1600" dirty="0">
              <a:latin typeface="Albertus Medium" pitchFamily="34" charset="0"/>
              <a:cs typeface="Times New Roman"/>
            </a:endParaRPr>
          </a:p>
          <a:p>
            <a:pPr marL="298450" indent="-285750">
              <a:lnSpc>
                <a:spcPct val="100000"/>
              </a:lnSpc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dirty="0" smtClean="0">
                <a:solidFill>
                  <a:schemeClr val="bg1"/>
                </a:solidFill>
                <a:latin typeface="Albertus Medium" pitchFamily="34" charset="0"/>
                <a:cs typeface="Calibri"/>
              </a:rPr>
              <a:t>Where  is the data  stored and  how is it being used? What contractual terms are in place?  What is the level of  human control needed? </a:t>
            </a:r>
          </a:p>
          <a:p>
            <a:pPr marL="12700">
              <a:lnSpc>
                <a:spcPct val="100000"/>
              </a:lnSpc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lang="en-US" sz="1600" dirty="0" smtClean="0">
              <a:solidFill>
                <a:schemeClr val="bg1"/>
              </a:solidFill>
              <a:latin typeface="Albertus Medium" pitchFamily="34" charset="0"/>
              <a:cs typeface="Calibri"/>
            </a:endParaRPr>
          </a:p>
          <a:p>
            <a:pPr marL="298450" indent="-285750">
              <a:lnSpc>
                <a:spcPct val="100000"/>
              </a:lnSpc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dirty="0" smtClean="0">
                <a:solidFill>
                  <a:schemeClr val="bg1"/>
                </a:solidFill>
                <a:latin typeface="Albertus Medium" pitchFamily="34" charset="0"/>
                <a:cs typeface="Calibri"/>
              </a:rPr>
              <a:t>Read, check </a:t>
            </a:r>
            <a:r>
              <a:rPr lang="en-US" sz="1600" dirty="0" smtClean="0">
                <a:solidFill>
                  <a:schemeClr val="bg1"/>
                </a:solidFill>
                <a:latin typeface="Albertus Medium" pitchFamily="34" charset="0"/>
                <a:cs typeface="Calibri"/>
              </a:rPr>
              <a:t>and engage in cross functional dialogue  regarding the implementation of the  program</a:t>
            </a:r>
            <a:endParaRPr sz="1600" dirty="0">
              <a:solidFill>
                <a:schemeClr val="bg1"/>
              </a:solidFill>
              <a:latin typeface="Albertus Medium" pitchFamily="34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D966"/>
              </a:buClr>
              <a:buFont typeface="Wingdings"/>
              <a:buChar char=""/>
            </a:pPr>
            <a:endParaRPr sz="1600" dirty="0">
              <a:latin typeface="Albertus Medium" pitchFamily="34" charset="0"/>
              <a:cs typeface="Times New Roman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spc="21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Are there patents and/or copyrights attached to the program?. </a:t>
            </a: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endParaRPr lang="en-US" sz="1600" spc="210" dirty="0">
              <a:solidFill>
                <a:srgbClr val="FFFFFF"/>
              </a:solidFill>
              <a:latin typeface="Albertus Medium" pitchFamily="34" charset="0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spc="21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Determination of Liability – Creators  vs. Operators?</a:t>
            </a:r>
            <a:endParaRPr sz="1600" dirty="0">
              <a:latin typeface="Albertus Medium" pitchFamily="34" charset="0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D966"/>
              </a:buClr>
              <a:buFont typeface="Wingdings"/>
              <a:buChar char=""/>
            </a:pPr>
            <a:endParaRPr sz="1600" dirty="0">
              <a:latin typeface="Albertus Medium" pitchFamily="34" charset="0"/>
              <a:cs typeface="Times New Roman"/>
            </a:endParaRPr>
          </a:p>
          <a:p>
            <a:pPr marL="12700">
              <a:lnSpc>
                <a:spcPct val="100000"/>
              </a:lnSpc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sz="1600" dirty="0">
              <a:latin typeface="Albertus Medium" pitchFamily="34" charset="0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84523" y="956461"/>
            <a:ext cx="7768590" cy="1245235"/>
          </a:xfrm>
          <a:custGeom>
            <a:avLst/>
            <a:gdLst/>
            <a:ahLst/>
            <a:cxnLst/>
            <a:rect l="l" t="t" r="r" b="b"/>
            <a:pathLst>
              <a:path w="7768590" h="1245235">
                <a:moveTo>
                  <a:pt x="7561080" y="0"/>
                </a:moveTo>
                <a:lnTo>
                  <a:pt x="207467" y="0"/>
                </a:lnTo>
                <a:lnTo>
                  <a:pt x="159896" y="5479"/>
                </a:lnTo>
                <a:lnTo>
                  <a:pt x="116227" y="21087"/>
                </a:lnTo>
                <a:lnTo>
                  <a:pt x="77706" y="45578"/>
                </a:lnTo>
                <a:lnTo>
                  <a:pt x="45577" y="77707"/>
                </a:lnTo>
                <a:lnTo>
                  <a:pt x="21087" y="116228"/>
                </a:lnTo>
                <a:lnTo>
                  <a:pt x="5479" y="159896"/>
                </a:lnTo>
                <a:lnTo>
                  <a:pt x="0" y="207467"/>
                </a:lnTo>
                <a:lnTo>
                  <a:pt x="0" y="1037313"/>
                </a:lnTo>
                <a:lnTo>
                  <a:pt x="5479" y="1084883"/>
                </a:lnTo>
                <a:lnTo>
                  <a:pt x="21087" y="1128551"/>
                </a:lnTo>
                <a:lnTo>
                  <a:pt x="45577" y="1167073"/>
                </a:lnTo>
                <a:lnTo>
                  <a:pt x="77706" y="1199202"/>
                </a:lnTo>
                <a:lnTo>
                  <a:pt x="116227" y="1223693"/>
                </a:lnTo>
                <a:lnTo>
                  <a:pt x="159896" y="1239300"/>
                </a:lnTo>
                <a:lnTo>
                  <a:pt x="207467" y="1244780"/>
                </a:lnTo>
                <a:lnTo>
                  <a:pt x="7561080" y="1244780"/>
                </a:lnTo>
                <a:lnTo>
                  <a:pt x="7608651" y="1239300"/>
                </a:lnTo>
                <a:lnTo>
                  <a:pt x="7652320" y="1223693"/>
                </a:lnTo>
                <a:lnTo>
                  <a:pt x="7690841" y="1199202"/>
                </a:lnTo>
                <a:lnTo>
                  <a:pt x="7722970" y="1167073"/>
                </a:lnTo>
                <a:lnTo>
                  <a:pt x="7747461" y="1128551"/>
                </a:lnTo>
                <a:lnTo>
                  <a:pt x="7763068" y="1084883"/>
                </a:lnTo>
                <a:lnTo>
                  <a:pt x="7768548" y="1037313"/>
                </a:lnTo>
                <a:lnTo>
                  <a:pt x="7768548" y="207467"/>
                </a:lnTo>
                <a:lnTo>
                  <a:pt x="7763068" y="159896"/>
                </a:lnTo>
                <a:lnTo>
                  <a:pt x="7747461" y="116228"/>
                </a:lnTo>
                <a:lnTo>
                  <a:pt x="7722970" y="77707"/>
                </a:lnTo>
                <a:lnTo>
                  <a:pt x="7690841" y="45578"/>
                </a:lnTo>
                <a:lnTo>
                  <a:pt x="7652320" y="21087"/>
                </a:lnTo>
                <a:lnTo>
                  <a:pt x="7608651" y="5479"/>
                </a:lnTo>
                <a:lnTo>
                  <a:pt x="7561080" y="0"/>
                </a:lnTo>
                <a:close/>
              </a:path>
            </a:pathLst>
          </a:custGeom>
          <a:solidFill>
            <a:srgbClr val="F4812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484523" y="956461"/>
            <a:ext cx="7768590" cy="1245235"/>
          </a:xfrm>
          <a:custGeom>
            <a:avLst/>
            <a:gdLst/>
            <a:ahLst/>
            <a:cxnLst/>
            <a:rect l="l" t="t" r="r" b="b"/>
            <a:pathLst>
              <a:path w="7768590" h="1245235">
                <a:moveTo>
                  <a:pt x="0" y="207467"/>
                </a:moveTo>
                <a:lnTo>
                  <a:pt x="5479" y="159897"/>
                </a:lnTo>
                <a:lnTo>
                  <a:pt x="21087" y="116228"/>
                </a:lnTo>
                <a:lnTo>
                  <a:pt x="45578" y="77707"/>
                </a:lnTo>
                <a:lnTo>
                  <a:pt x="77707" y="45578"/>
                </a:lnTo>
                <a:lnTo>
                  <a:pt x="116228" y="21087"/>
                </a:lnTo>
                <a:lnTo>
                  <a:pt x="159896" y="5479"/>
                </a:lnTo>
                <a:lnTo>
                  <a:pt x="207467" y="0"/>
                </a:lnTo>
                <a:lnTo>
                  <a:pt x="7561082" y="0"/>
                </a:lnTo>
                <a:lnTo>
                  <a:pt x="7608652" y="5479"/>
                </a:lnTo>
                <a:lnTo>
                  <a:pt x="7652320" y="21087"/>
                </a:lnTo>
                <a:lnTo>
                  <a:pt x="7690842" y="45578"/>
                </a:lnTo>
                <a:lnTo>
                  <a:pt x="7722970" y="77707"/>
                </a:lnTo>
                <a:lnTo>
                  <a:pt x="7747461" y="116228"/>
                </a:lnTo>
                <a:lnTo>
                  <a:pt x="7763069" y="159897"/>
                </a:lnTo>
                <a:lnTo>
                  <a:pt x="7768549" y="207467"/>
                </a:lnTo>
                <a:lnTo>
                  <a:pt x="7768549" y="1037313"/>
                </a:lnTo>
                <a:lnTo>
                  <a:pt x="7763069" y="1084883"/>
                </a:lnTo>
                <a:lnTo>
                  <a:pt x="7747461" y="1128552"/>
                </a:lnTo>
                <a:lnTo>
                  <a:pt x="7722970" y="1167073"/>
                </a:lnTo>
                <a:lnTo>
                  <a:pt x="7690842" y="1199202"/>
                </a:lnTo>
                <a:lnTo>
                  <a:pt x="7652320" y="1223693"/>
                </a:lnTo>
                <a:lnTo>
                  <a:pt x="7608652" y="1239301"/>
                </a:lnTo>
                <a:lnTo>
                  <a:pt x="7561082" y="1244781"/>
                </a:lnTo>
                <a:lnTo>
                  <a:pt x="207467" y="1244781"/>
                </a:lnTo>
                <a:lnTo>
                  <a:pt x="159896" y="1239301"/>
                </a:lnTo>
                <a:lnTo>
                  <a:pt x="116228" y="1223693"/>
                </a:lnTo>
                <a:lnTo>
                  <a:pt x="77707" y="1199202"/>
                </a:lnTo>
                <a:lnTo>
                  <a:pt x="45578" y="1167073"/>
                </a:lnTo>
                <a:lnTo>
                  <a:pt x="21087" y="1128552"/>
                </a:lnTo>
                <a:lnTo>
                  <a:pt x="5479" y="1084883"/>
                </a:lnTo>
                <a:lnTo>
                  <a:pt x="0" y="1037313"/>
                </a:lnTo>
                <a:lnTo>
                  <a:pt x="0" y="207467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884775" y="1054734"/>
            <a:ext cx="594614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pc="-105" dirty="0" smtClean="0"/>
              <a:t>      Checklist for  Operators and     </a:t>
            </a:r>
            <a:br>
              <a:rPr lang="en-US" spc="-105" dirty="0" smtClean="0"/>
            </a:br>
            <a:r>
              <a:rPr lang="en-US" spc="-105" dirty="0"/>
              <a:t> </a:t>
            </a:r>
            <a:r>
              <a:rPr lang="en-US" spc="-105" dirty="0" smtClean="0"/>
              <a:t>     </a:t>
            </a:r>
            <a:r>
              <a:rPr lang="en-US" spc="-105" dirty="0" smtClean="0"/>
              <a:t>Purchasers of  A.I.</a:t>
            </a:r>
            <a:endParaRPr spc="-105" dirty="0"/>
          </a:p>
        </p:txBody>
      </p:sp>
      <p:sp>
        <p:nvSpPr>
          <p:cNvPr id="11" name="object 11"/>
          <p:cNvSpPr/>
          <p:nvPr/>
        </p:nvSpPr>
        <p:spPr>
          <a:xfrm>
            <a:off x="1739067" y="1131681"/>
            <a:ext cx="0" cy="539750"/>
          </a:xfrm>
          <a:custGeom>
            <a:avLst/>
            <a:gdLst/>
            <a:ahLst/>
            <a:cxnLst/>
            <a:rect l="l" t="t" r="r" b="b"/>
            <a:pathLst>
              <a:path h="539750">
                <a:moveTo>
                  <a:pt x="0" y="0"/>
                </a:moveTo>
                <a:lnTo>
                  <a:pt x="0" y="539403"/>
                </a:lnTo>
              </a:path>
            </a:pathLst>
          </a:custGeom>
          <a:ln w="68603">
            <a:solidFill>
              <a:srgbClr val="0D4D9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04765" y="1131680"/>
            <a:ext cx="69215" cy="539750"/>
          </a:xfrm>
          <a:custGeom>
            <a:avLst/>
            <a:gdLst/>
            <a:ahLst/>
            <a:cxnLst/>
            <a:rect l="l" t="t" r="r" b="b"/>
            <a:pathLst>
              <a:path w="69214" h="539750">
                <a:moveTo>
                  <a:pt x="0" y="0"/>
                </a:moveTo>
                <a:lnTo>
                  <a:pt x="68604" y="0"/>
                </a:lnTo>
                <a:lnTo>
                  <a:pt x="68604" y="539404"/>
                </a:lnTo>
                <a:lnTo>
                  <a:pt x="0" y="539404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722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32847" y="0"/>
            <a:ext cx="2359660" cy="135255"/>
          </a:xfrm>
          <a:custGeom>
            <a:avLst/>
            <a:gdLst/>
            <a:ahLst/>
            <a:cxnLst/>
            <a:rect l="l" t="t" r="r" b="b"/>
            <a:pathLst>
              <a:path w="2359659" h="135255">
                <a:moveTo>
                  <a:pt x="0" y="135156"/>
                </a:moveTo>
                <a:lnTo>
                  <a:pt x="2359152" y="135156"/>
                </a:lnTo>
                <a:lnTo>
                  <a:pt x="2359152" y="0"/>
                </a:lnTo>
                <a:lnTo>
                  <a:pt x="0" y="0"/>
                </a:lnTo>
                <a:lnTo>
                  <a:pt x="0" y="13515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1971866" y="135155"/>
            <a:ext cx="220345" cy="1892935"/>
          </a:xfrm>
          <a:custGeom>
            <a:avLst/>
            <a:gdLst/>
            <a:ahLst/>
            <a:cxnLst/>
            <a:rect l="l" t="t" r="r" b="b"/>
            <a:pathLst>
              <a:path w="220345" h="1892935">
                <a:moveTo>
                  <a:pt x="0" y="1892808"/>
                </a:moveTo>
                <a:lnTo>
                  <a:pt x="220133" y="1892808"/>
                </a:lnTo>
                <a:lnTo>
                  <a:pt x="220133" y="0"/>
                </a:lnTo>
                <a:lnTo>
                  <a:pt x="0" y="0"/>
                </a:lnTo>
                <a:lnTo>
                  <a:pt x="0" y="189280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0186416" y="5690365"/>
            <a:ext cx="2005964" cy="1167765"/>
          </a:xfrm>
          <a:custGeom>
            <a:avLst/>
            <a:gdLst/>
            <a:ahLst/>
            <a:cxnLst/>
            <a:rect l="l" t="t" r="r" b="b"/>
            <a:pathLst>
              <a:path w="2005965" h="1167765">
                <a:moveTo>
                  <a:pt x="1810974" y="0"/>
                </a:moveTo>
                <a:lnTo>
                  <a:pt x="194609" y="0"/>
                </a:lnTo>
                <a:lnTo>
                  <a:pt x="149987" y="5139"/>
                </a:lnTo>
                <a:lnTo>
                  <a:pt x="109025" y="19780"/>
                </a:lnTo>
                <a:lnTo>
                  <a:pt x="72891" y="42753"/>
                </a:lnTo>
                <a:lnTo>
                  <a:pt x="42753" y="72891"/>
                </a:lnTo>
                <a:lnTo>
                  <a:pt x="19780" y="109025"/>
                </a:lnTo>
                <a:lnTo>
                  <a:pt x="5139" y="149988"/>
                </a:lnTo>
                <a:lnTo>
                  <a:pt x="0" y="194610"/>
                </a:lnTo>
                <a:lnTo>
                  <a:pt x="0" y="973023"/>
                </a:lnTo>
                <a:lnTo>
                  <a:pt x="5139" y="1017645"/>
                </a:lnTo>
                <a:lnTo>
                  <a:pt x="19780" y="1058608"/>
                </a:lnTo>
                <a:lnTo>
                  <a:pt x="42753" y="1094742"/>
                </a:lnTo>
                <a:lnTo>
                  <a:pt x="72891" y="1124880"/>
                </a:lnTo>
                <a:lnTo>
                  <a:pt x="109025" y="1147853"/>
                </a:lnTo>
                <a:lnTo>
                  <a:pt x="149987" y="1162494"/>
                </a:lnTo>
                <a:lnTo>
                  <a:pt x="194609" y="1167634"/>
                </a:lnTo>
                <a:lnTo>
                  <a:pt x="1810974" y="1167634"/>
                </a:lnTo>
                <a:lnTo>
                  <a:pt x="1855596" y="1162494"/>
                </a:lnTo>
                <a:lnTo>
                  <a:pt x="1896558" y="1147853"/>
                </a:lnTo>
                <a:lnTo>
                  <a:pt x="1932692" y="1124880"/>
                </a:lnTo>
                <a:lnTo>
                  <a:pt x="1962830" y="1094742"/>
                </a:lnTo>
                <a:lnTo>
                  <a:pt x="1985803" y="1058608"/>
                </a:lnTo>
                <a:lnTo>
                  <a:pt x="2000444" y="1017645"/>
                </a:lnTo>
                <a:lnTo>
                  <a:pt x="2005583" y="973023"/>
                </a:lnTo>
                <a:lnTo>
                  <a:pt x="2005583" y="194610"/>
                </a:lnTo>
                <a:lnTo>
                  <a:pt x="2000444" y="149988"/>
                </a:lnTo>
                <a:lnTo>
                  <a:pt x="1985803" y="109025"/>
                </a:lnTo>
                <a:lnTo>
                  <a:pt x="1962830" y="72891"/>
                </a:lnTo>
                <a:lnTo>
                  <a:pt x="1932692" y="42753"/>
                </a:lnTo>
                <a:lnTo>
                  <a:pt x="1896558" y="19780"/>
                </a:lnTo>
                <a:lnTo>
                  <a:pt x="1855596" y="5139"/>
                </a:lnTo>
                <a:lnTo>
                  <a:pt x="18109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0557565" y="5753244"/>
            <a:ext cx="1263282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484523" y="956461"/>
            <a:ext cx="7768590" cy="1652270"/>
          </a:xfrm>
          <a:custGeom>
            <a:avLst/>
            <a:gdLst/>
            <a:ahLst/>
            <a:cxnLst/>
            <a:rect l="l" t="t" r="r" b="b"/>
            <a:pathLst>
              <a:path w="7768590" h="1652270">
                <a:moveTo>
                  <a:pt x="7493233" y="0"/>
                </a:moveTo>
                <a:lnTo>
                  <a:pt x="275314" y="0"/>
                </a:lnTo>
                <a:lnTo>
                  <a:pt x="225826" y="4435"/>
                </a:lnTo>
                <a:lnTo>
                  <a:pt x="179248" y="17224"/>
                </a:lnTo>
                <a:lnTo>
                  <a:pt x="136357" y="37588"/>
                </a:lnTo>
                <a:lnTo>
                  <a:pt x="97932" y="64750"/>
                </a:lnTo>
                <a:lnTo>
                  <a:pt x="64750" y="97933"/>
                </a:lnTo>
                <a:lnTo>
                  <a:pt x="37588" y="136358"/>
                </a:lnTo>
                <a:lnTo>
                  <a:pt x="17224" y="179248"/>
                </a:lnTo>
                <a:lnTo>
                  <a:pt x="4435" y="225827"/>
                </a:lnTo>
                <a:lnTo>
                  <a:pt x="0" y="275315"/>
                </a:lnTo>
                <a:lnTo>
                  <a:pt x="0" y="1376551"/>
                </a:lnTo>
                <a:lnTo>
                  <a:pt x="4435" y="1426040"/>
                </a:lnTo>
                <a:lnTo>
                  <a:pt x="17224" y="1472618"/>
                </a:lnTo>
                <a:lnTo>
                  <a:pt x="37588" y="1515509"/>
                </a:lnTo>
                <a:lnTo>
                  <a:pt x="64750" y="1553934"/>
                </a:lnTo>
                <a:lnTo>
                  <a:pt x="97932" y="1587116"/>
                </a:lnTo>
                <a:lnTo>
                  <a:pt x="136357" y="1614278"/>
                </a:lnTo>
                <a:lnTo>
                  <a:pt x="179248" y="1634643"/>
                </a:lnTo>
                <a:lnTo>
                  <a:pt x="225826" y="1647431"/>
                </a:lnTo>
                <a:lnTo>
                  <a:pt x="275314" y="1651867"/>
                </a:lnTo>
                <a:lnTo>
                  <a:pt x="7493233" y="1651867"/>
                </a:lnTo>
                <a:lnTo>
                  <a:pt x="7542721" y="1647431"/>
                </a:lnTo>
                <a:lnTo>
                  <a:pt x="7589299" y="1634643"/>
                </a:lnTo>
                <a:lnTo>
                  <a:pt x="7632190" y="1614278"/>
                </a:lnTo>
                <a:lnTo>
                  <a:pt x="7670615" y="1587116"/>
                </a:lnTo>
                <a:lnTo>
                  <a:pt x="7703797" y="1553934"/>
                </a:lnTo>
                <a:lnTo>
                  <a:pt x="7730959" y="1515509"/>
                </a:lnTo>
                <a:lnTo>
                  <a:pt x="7751323" y="1472618"/>
                </a:lnTo>
                <a:lnTo>
                  <a:pt x="7764112" y="1426040"/>
                </a:lnTo>
                <a:lnTo>
                  <a:pt x="7768548" y="1376551"/>
                </a:lnTo>
                <a:lnTo>
                  <a:pt x="7768548" y="275315"/>
                </a:lnTo>
                <a:lnTo>
                  <a:pt x="7764112" y="225827"/>
                </a:lnTo>
                <a:lnTo>
                  <a:pt x="7751323" y="179248"/>
                </a:lnTo>
                <a:lnTo>
                  <a:pt x="7730959" y="136358"/>
                </a:lnTo>
                <a:lnTo>
                  <a:pt x="7703797" y="97933"/>
                </a:lnTo>
                <a:lnTo>
                  <a:pt x="7670615" y="64750"/>
                </a:lnTo>
                <a:lnTo>
                  <a:pt x="7632190" y="37588"/>
                </a:lnTo>
                <a:lnTo>
                  <a:pt x="7589299" y="17224"/>
                </a:lnTo>
                <a:lnTo>
                  <a:pt x="7542721" y="4435"/>
                </a:lnTo>
                <a:lnTo>
                  <a:pt x="7493233" y="0"/>
                </a:lnTo>
                <a:close/>
              </a:path>
            </a:pathLst>
          </a:custGeom>
          <a:solidFill>
            <a:srgbClr val="F4812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1484523" y="956461"/>
            <a:ext cx="7768590" cy="1652270"/>
          </a:xfrm>
          <a:custGeom>
            <a:avLst/>
            <a:gdLst/>
            <a:ahLst/>
            <a:cxnLst/>
            <a:rect l="l" t="t" r="r" b="b"/>
            <a:pathLst>
              <a:path w="7768590" h="1652270">
                <a:moveTo>
                  <a:pt x="0" y="275315"/>
                </a:moveTo>
                <a:lnTo>
                  <a:pt x="4435" y="225827"/>
                </a:lnTo>
                <a:lnTo>
                  <a:pt x="17224" y="179249"/>
                </a:lnTo>
                <a:lnTo>
                  <a:pt x="37588" y="136358"/>
                </a:lnTo>
                <a:lnTo>
                  <a:pt x="64750" y="97933"/>
                </a:lnTo>
                <a:lnTo>
                  <a:pt x="97932" y="64750"/>
                </a:lnTo>
                <a:lnTo>
                  <a:pt x="136358" y="37588"/>
                </a:lnTo>
                <a:lnTo>
                  <a:pt x="179248" y="17224"/>
                </a:lnTo>
                <a:lnTo>
                  <a:pt x="225826" y="4435"/>
                </a:lnTo>
                <a:lnTo>
                  <a:pt x="275314" y="0"/>
                </a:lnTo>
                <a:lnTo>
                  <a:pt x="7493235" y="0"/>
                </a:lnTo>
                <a:lnTo>
                  <a:pt x="7542722" y="4435"/>
                </a:lnTo>
                <a:lnTo>
                  <a:pt x="7589300" y="17224"/>
                </a:lnTo>
                <a:lnTo>
                  <a:pt x="7632191" y="37588"/>
                </a:lnTo>
                <a:lnTo>
                  <a:pt x="7670616" y="64750"/>
                </a:lnTo>
                <a:lnTo>
                  <a:pt x="7703798" y="97933"/>
                </a:lnTo>
                <a:lnTo>
                  <a:pt x="7730960" y="136358"/>
                </a:lnTo>
                <a:lnTo>
                  <a:pt x="7751324" y="179249"/>
                </a:lnTo>
                <a:lnTo>
                  <a:pt x="7764113" y="225827"/>
                </a:lnTo>
                <a:lnTo>
                  <a:pt x="7768549" y="275315"/>
                </a:lnTo>
                <a:lnTo>
                  <a:pt x="7768549" y="1376552"/>
                </a:lnTo>
                <a:lnTo>
                  <a:pt x="7764113" y="1426040"/>
                </a:lnTo>
                <a:lnTo>
                  <a:pt x="7751324" y="1472618"/>
                </a:lnTo>
                <a:lnTo>
                  <a:pt x="7730960" y="1515509"/>
                </a:lnTo>
                <a:lnTo>
                  <a:pt x="7703798" y="1553934"/>
                </a:lnTo>
                <a:lnTo>
                  <a:pt x="7670616" y="1587117"/>
                </a:lnTo>
                <a:lnTo>
                  <a:pt x="7632191" y="1614279"/>
                </a:lnTo>
                <a:lnTo>
                  <a:pt x="7589300" y="1634643"/>
                </a:lnTo>
                <a:lnTo>
                  <a:pt x="7542722" y="1647432"/>
                </a:lnTo>
                <a:lnTo>
                  <a:pt x="7493235" y="1651868"/>
                </a:lnTo>
                <a:lnTo>
                  <a:pt x="275314" y="1651868"/>
                </a:lnTo>
                <a:lnTo>
                  <a:pt x="225826" y="1647432"/>
                </a:lnTo>
                <a:lnTo>
                  <a:pt x="179248" y="1634643"/>
                </a:lnTo>
                <a:lnTo>
                  <a:pt x="136358" y="1614279"/>
                </a:lnTo>
                <a:lnTo>
                  <a:pt x="97932" y="1587117"/>
                </a:lnTo>
                <a:lnTo>
                  <a:pt x="64750" y="1553934"/>
                </a:lnTo>
                <a:lnTo>
                  <a:pt x="37588" y="1515509"/>
                </a:lnTo>
                <a:lnTo>
                  <a:pt x="17224" y="1472618"/>
                </a:lnTo>
                <a:lnTo>
                  <a:pt x="4435" y="1426040"/>
                </a:lnTo>
                <a:lnTo>
                  <a:pt x="0" y="1376552"/>
                </a:lnTo>
                <a:lnTo>
                  <a:pt x="0" y="275315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84775" y="1054734"/>
            <a:ext cx="625475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pc="-80" dirty="0"/>
              <a:t> </a:t>
            </a:r>
            <a:r>
              <a:rPr lang="en-US" spc="-80" dirty="0" smtClean="0"/>
              <a:t>Collective Next Steps for Regulators and  Operators</a:t>
            </a:r>
            <a:endParaRPr spc="-125" dirty="0"/>
          </a:p>
        </p:txBody>
      </p:sp>
      <p:sp>
        <p:nvSpPr>
          <p:cNvPr id="10" name="object 10"/>
          <p:cNvSpPr/>
          <p:nvPr/>
        </p:nvSpPr>
        <p:spPr>
          <a:xfrm>
            <a:off x="1739067" y="1131681"/>
            <a:ext cx="0" cy="539750"/>
          </a:xfrm>
          <a:custGeom>
            <a:avLst/>
            <a:gdLst/>
            <a:ahLst/>
            <a:cxnLst/>
            <a:rect l="l" t="t" r="r" b="b"/>
            <a:pathLst>
              <a:path h="539750">
                <a:moveTo>
                  <a:pt x="0" y="0"/>
                </a:moveTo>
                <a:lnTo>
                  <a:pt x="0" y="539403"/>
                </a:lnTo>
              </a:path>
            </a:pathLst>
          </a:custGeom>
          <a:ln w="68603">
            <a:solidFill>
              <a:srgbClr val="0D4D9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1704765" y="1131680"/>
            <a:ext cx="69215" cy="539750"/>
          </a:xfrm>
          <a:custGeom>
            <a:avLst/>
            <a:gdLst/>
            <a:ahLst/>
            <a:cxnLst/>
            <a:rect l="l" t="t" r="r" b="b"/>
            <a:pathLst>
              <a:path w="69214" h="539750">
                <a:moveTo>
                  <a:pt x="0" y="0"/>
                </a:moveTo>
                <a:lnTo>
                  <a:pt x="68604" y="0"/>
                </a:lnTo>
                <a:lnTo>
                  <a:pt x="68604" y="539404"/>
                </a:lnTo>
                <a:lnTo>
                  <a:pt x="0" y="539404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1901553" y="2743997"/>
            <a:ext cx="7044690" cy="27289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1">
              <a:spcBef>
                <a:spcPts val="20"/>
              </a:spcBef>
              <a:buClr>
                <a:srgbClr val="FFD966"/>
              </a:buClr>
            </a:pPr>
            <a:endParaRPr sz="1650" dirty="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b="1" spc="15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Reinforcement of Light Touch &amp; Ex-Post principles  of Regulations.</a:t>
            </a:r>
          </a:p>
          <a:p>
            <a:pPr marL="12700">
              <a:lnSpc>
                <a:spcPct val="100000"/>
              </a:lnSpc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lang="en-US" sz="1600" b="1" spc="150" dirty="0" smtClean="0">
              <a:solidFill>
                <a:srgbClr val="FFFFFF"/>
              </a:solidFill>
              <a:latin typeface="Albertus Medium" pitchFamily="34" charset="0"/>
              <a:cs typeface="Calibri"/>
            </a:endParaRPr>
          </a:p>
          <a:p>
            <a:pPr marL="298450" indent="-285750">
              <a:lnSpc>
                <a:spcPct val="100000"/>
              </a:lnSpc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b="1" spc="15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Updating of Patent and Copyright Laws Regionally.</a:t>
            </a:r>
          </a:p>
          <a:p>
            <a:pPr marL="12700">
              <a:lnSpc>
                <a:spcPct val="100000"/>
              </a:lnSpc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lang="en-US" sz="1600" b="1" spc="150" dirty="0" smtClean="0">
              <a:solidFill>
                <a:srgbClr val="FFFFFF"/>
              </a:solidFill>
              <a:latin typeface="Albertus Medium" pitchFamily="34" charset="0"/>
              <a:cs typeface="Calibri"/>
            </a:endParaRPr>
          </a:p>
          <a:p>
            <a:pPr marL="298450" lvl="0" indent="-285750"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b="1" spc="150" dirty="0">
                <a:solidFill>
                  <a:srgbClr val="FFFFFF"/>
                </a:solidFill>
                <a:latin typeface="Albertus Medium" pitchFamily="34" charset="0"/>
                <a:cs typeface="Calibri"/>
              </a:rPr>
              <a:t>Pooled Investment Scheme Regarding  A.I. Programming.</a:t>
            </a:r>
          </a:p>
          <a:p>
            <a:pPr marL="12700">
              <a:lnSpc>
                <a:spcPct val="100000"/>
              </a:lnSpc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lang="en-US" sz="1600" b="1" spc="150" dirty="0" smtClean="0">
              <a:solidFill>
                <a:srgbClr val="FFFFFF"/>
              </a:solidFill>
              <a:latin typeface="Albertus Medium" pitchFamily="34" charset="0"/>
              <a:cs typeface="Calibri"/>
            </a:endParaRPr>
          </a:p>
          <a:p>
            <a:pPr marL="298450" indent="-285750">
              <a:lnSpc>
                <a:spcPct val="100000"/>
              </a:lnSpc>
              <a:buClr>
                <a:srgbClr val="FFD966"/>
              </a:buClr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lang="en-US" sz="1600" b="1" spc="15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Public  and Private  Sector  Capacity   Building regarding the implementation and effects of  A.I. </a:t>
            </a:r>
            <a:r>
              <a:rPr lang="en-US" sz="1600" b="1" spc="150" dirty="0" smtClean="0">
                <a:solidFill>
                  <a:srgbClr val="FFFFFF"/>
                </a:solidFill>
                <a:latin typeface="Albertus Medium" pitchFamily="34" charset="0"/>
                <a:cs typeface="Calibri"/>
              </a:rPr>
              <a:t>Programs and Practices.</a:t>
            </a:r>
          </a:p>
          <a:p>
            <a:pPr marL="12700">
              <a:lnSpc>
                <a:spcPct val="100000"/>
              </a:lnSpc>
              <a:buClr>
                <a:srgbClr val="FFD966"/>
              </a:buClr>
              <a:tabLst>
                <a:tab pos="297815" algn="l"/>
                <a:tab pos="298450" algn="l"/>
              </a:tabLst>
            </a:pPr>
            <a:endParaRPr sz="1600" dirty="0">
              <a:latin typeface="Albertus Medium" pitchFamily="34" charset="0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79133" y="5481677"/>
            <a:ext cx="2976245" cy="147955"/>
          </a:xfrm>
          <a:custGeom>
            <a:avLst/>
            <a:gdLst/>
            <a:ahLst/>
            <a:cxnLst/>
            <a:rect l="l" t="t" r="r" b="b"/>
            <a:pathLst>
              <a:path w="2976245" h="147954">
                <a:moveTo>
                  <a:pt x="0" y="147630"/>
                </a:moveTo>
                <a:lnTo>
                  <a:pt x="2975879" y="147630"/>
                </a:lnTo>
                <a:lnTo>
                  <a:pt x="2975879" y="0"/>
                </a:lnTo>
                <a:lnTo>
                  <a:pt x="0" y="0"/>
                </a:lnTo>
                <a:lnTo>
                  <a:pt x="0" y="14763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179133" y="5481678"/>
            <a:ext cx="2976245" cy="147955"/>
          </a:xfrm>
          <a:custGeom>
            <a:avLst/>
            <a:gdLst/>
            <a:ahLst/>
            <a:cxnLst/>
            <a:rect l="l" t="t" r="r" b="b"/>
            <a:pathLst>
              <a:path w="2976245" h="147954">
                <a:moveTo>
                  <a:pt x="0" y="0"/>
                </a:moveTo>
                <a:lnTo>
                  <a:pt x="2975879" y="0"/>
                </a:lnTo>
                <a:lnTo>
                  <a:pt x="2975879" y="147630"/>
                </a:lnTo>
                <a:lnTo>
                  <a:pt x="0" y="14763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32847" y="0"/>
            <a:ext cx="2359660" cy="135255"/>
          </a:xfrm>
          <a:custGeom>
            <a:avLst/>
            <a:gdLst/>
            <a:ahLst/>
            <a:cxnLst/>
            <a:rect l="l" t="t" r="r" b="b"/>
            <a:pathLst>
              <a:path w="2359659" h="135255">
                <a:moveTo>
                  <a:pt x="0" y="135156"/>
                </a:moveTo>
                <a:lnTo>
                  <a:pt x="2359152" y="135156"/>
                </a:lnTo>
                <a:lnTo>
                  <a:pt x="2359152" y="0"/>
                </a:lnTo>
                <a:lnTo>
                  <a:pt x="0" y="0"/>
                </a:lnTo>
                <a:lnTo>
                  <a:pt x="0" y="13515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1971866" y="135155"/>
            <a:ext cx="220345" cy="1892935"/>
          </a:xfrm>
          <a:custGeom>
            <a:avLst/>
            <a:gdLst/>
            <a:ahLst/>
            <a:cxnLst/>
            <a:rect l="l" t="t" r="r" b="b"/>
            <a:pathLst>
              <a:path w="220345" h="1892935">
                <a:moveTo>
                  <a:pt x="0" y="1892808"/>
                </a:moveTo>
                <a:lnTo>
                  <a:pt x="220133" y="1892808"/>
                </a:lnTo>
                <a:lnTo>
                  <a:pt x="220133" y="0"/>
                </a:lnTo>
                <a:lnTo>
                  <a:pt x="0" y="0"/>
                </a:lnTo>
                <a:lnTo>
                  <a:pt x="0" y="189280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0186416" y="5690365"/>
            <a:ext cx="2005964" cy="1167765"/>
          </a:xfrm>
          <a:custGeom>
            <a:avLst/>
            <a:gdLst/>
            <a:ahLst/>
            <a:cxnLst/>
            <a:rect l="l" t="t" r="r" b="b"/>
            <a:pathLst>
              <a:path w="2005965" h="1167765">
                <a:moveTo>
                  <a:pt x="1810974" y="0"/>
                </a:moveTo>
                <a:lnTo>
                  <a:pt x="194609" y="0"/>
                </a:lnTo>
                <a:lnTo>
                  <a:pt x="149987" y="5139"/>
                </a:lnTo>
                <a:lnTo>
                  <a:pt x="109025" y="19780"/>
                </a:lnTo>
                <a:lnTo>
                  <a:pt x="72891" y="42753"/>
                </a:lnTo>
                <a:lnTo>
                  <a:pt x="42753" y="72891"/>
                </a:lnTo>
                <a:lnTo>
                  <a:pt x="19780" y="109025"/>
                </a:lnTo>
                <a:lnTo>
                  <a:pt x="5139" y="149988"/>
                </a:lnTo>
                <a:lnTo>
                  <a:pt x="0" y="194610"/>
                </a:lnTo>
                <a:lnTo>
                  <a:pt x="0" y="973023"/>
                </a:lnTo>
                <a:lnTo>
                  <a:pt x="5139" y="1017645"/>
                </a:lnTo>
                <a:lnTo>
                  <a:pt x="19780" y="1058608"/>
                </a:lnTo>
                <a:lnTo>
                  <a:pt x="42753" y="1094742"/>
                </a:lnTo>
                <a:lnTo>
                  <a:pt x="72891" y="1124880"/>
                </a:lnTo>
                <a:lnTo>
                  <a:pt x="109025" y="1147853"/>
                </a:lnTo>
                <a:lnTo>
                  <a:pt x="149987" y="1162494"/>
                </a:lnTo>
                <a:lnTo>
                  <a:pt x="194609" y="1167634"/>
                </a:lnTo>
                <a:lnTo>
                  <a:pt x="1810974" y="1167634"/>
                </a:lnTo>
                <a:lnTo>
                  <a:pt x="1855596" y="1162494"/>
                </a:lnTo>
                <a:lnTo>
                  <a:pt x="1896558" y="1147853"/>
                </a:lnTo>
                <a:lnTo>
                  <a:pt x="1932692" y="1124880"/>
                </a:lnTo>
                <a:lnTo>
                  <a:pt x="1962830" y="1094742"/>
                </a:lnTo>
                <a:lnTo>
                  <a:pt x="1985803" y="1058608"/>
                </a:lnTo>
                <a:lnTo>
                  <a:pt x="2000444" y="1017645"/>
                </a:lnTo>
                <a:lnTo>
                  <a:pt x="2005583" y="973023"/>
                </a:lnTo>
                <a:lnTo>
                  <a:pt x="2005583" y="194610"/>
                </a:lnTo>
                <a:lnTo>
                  <a:pt x="2000444" y="149988"/>
                </a:lnTo>
                <a:lnTo>
                  <a:pt x="1985803" y="109025"/>
                </a:lnTo>
                <a:lnTo>
                  <a:pt x="1962830" y="72891"/>
                </a:lnTo>
                <a:lnTo>
                  <a:pt x="1932692" y="42753"/>
                </a:lnTo>
                <a:lnTo>
                  <a:pt x="1896558" y="19780"/>
                </a:lnTo>
                <a:lnTo>
                  <a:pt x="1855596" y="5139"/>
                </a:lnTo>
                <a:lnTo>
                  <a:pt x="18109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10557565" y="5753244"/>
            <a:ext cx="1263282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3387986" y="957306"/>
            <a:ext cx="5166995" cy="1410335"/>
          </a:xfrm>
          <a:custGeom>
            <a:avLst/>
            <a:gdLst/>
            <a:ahLst/>
            <a:cxnLst/>
            <a:rect l="l" t="t" r="r" b="b"/>
            <a:pathLst>
              <a:path w="5166995" h="1410335">
                <a:moveTo>
                  <a:pt x="4931606" y="0"/>
                </a:moveTo>
                <a:lnTo>
                  <a:pt x="235036" y="0"/>
                </a:lnTo>
                <a:lnTo>
                  <a:pt x="187668" y="4775"/>
                </a:lnTo>
                <a:lnTo>
                  <a:pt x="143549" y="18470"/>
                </a:lnTo>
                <a:lnTo>
                  <a:pt x="103625" y="40140"/>
                </a:lnTo>
                <a:lnTo>
                  <a:pt x="68840" y="68840"/>
                </a:lnTo>
                <a:lnTo>
                  <a:pt x="40140" y="103625"/>
                </a:lnTo>
                <a:lnTo>
                  <a:pt x="18470" y="143549"/>
                </a:lnTo>
                <a:lnTo>
                  <a:pt x="4775" y="187668"/>
                </a:lnTo>
                <a:lnTo>
                  <a:pt x="0" y="235036"/>
                </a:lnTo>
                <a:lnTo>
                  <a:pt x="0" y="1175146"/>
                </a:lnTo>
                <a:lnTo>
                  <a:pt x="4775" y="1222514"/>
                </a:lnTo>
                <a:lnTo>
                  <a:pt x="18470" y="1266633"/>
                </a:lnTo>
                <a:lnTo>
                  <a:pt x="40140" y="1306557"/>
                </a:lnTo>
                <a:lnTo>
                  <a:pt x="68840" y="1341342"/>
                </a:lnTo>
                <a:lnTo>
                  <a:pt x="103625" y="1370042"/>
                </a:lnTo>
                <a:lnTo>
                  <a:pt x="143549" y="1391712"/>
                </a:lnTo>
                <a:lnTo>
                  <a:pt x="187668" y="1405407"/>
                </a:lnTo>
                <a:lnTo>
                  <a:pt x="235036" y="1410182"/>
                </a:lnTo>
                <a:lnTo>
                  <a:pt x="4931606" y="1410182"/>
                </a:lnTo>
                <a:lnTo>
                  <a:pt x="4978974" y="1405407"/>
                </a:lnTo>
                <a:lnTo>
                  <a:pt x="5023093" y="1391712"/>
                </a:lnTo>
                <a:lnTo>
                  <a:pt x="5063017" y="1370042"/>
                </a:lnTo>
                <a:lnTo>
                  <a:pt x="5097802" y="1341342"/>
                </a:lnTo>
                <a:lnTo>
                  <a:pt x="5126502" y="1306557"/>
                </a:lnTo>
                <a:lnTo>
                  <a:pt x="5148172" y="1266633"/>
                </a:lnTo>
                <a:lnTo>
                  <a:pt x="5161868" y="1222514"/>
                </a:lnTo>
                <a:lnTo>
                  <a:pt x="5166643" y="1175146"/>
                </a:lnTo>
                <a:lnTo>
                  <a:pt x="5166643" y="235036"/>
                </a:lnTo>
                <a:lnTo>
                  <a:pt x="5161868" y="187668"/>
                </a:lnTo>
                <a:lnTo>
                  <a:pt x="5148172" y="143549"/>
                </a:lnTo>
                <a:lnTo>
                  <a:pt x="5126502" y="103625"/>
                </a:lnTo>
                <a:lnTo>
                  <a:pt x="5097802" y="68840"/>
                </a:lnTo>
                <a:lnTo>
                  <a:pt x="5063017" y="40140"/>
                </a:lnTo>
                <a:lnTo>
                  <a:pt x="5023093" y="18470"/>
                </a:lnTo>
                <a:lnTo>
                  <a:pt x="4978974" y="4775"/>
                </a:lnTo>
                <a:lnTo>
                  <a:pt x="4931606" y="0"/>
                </a:lnTo>
                <a:close/>
              </a:path>
            </a:pathLst>
          </a:custGeom>
          <a:solidFill>
            <a:srgbClr val="F4812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3387986" y="957306"/>
            <a:ext cx="5166995" cy="1410335"/>
          </a:xfrm>
          <a:custGeom>
            <a:avLst/>
            <a:gdLst/>
            <a:ahLst/>
            <a:cxnLst/>
            <a:rect l="l" t="t" r="r" b="b"/>
            <a:pathLst>
              <a:path w="5166995" h="1410335">
                <a:moveTo>
                  <a:pt x="0" y="235036"/>
                </a:moveTo>
                <a:lnTo>
                  <a:pt x="4775" y="187668"/>
                </a:lnTo>
                <a:lnTo>
                  <a:pt x="18470" y="143549"/>
                </a:lnTo>
                <a:lnTo>
                  <a:pt x="40140" y="103625"/>
                </a:lnTo>
                <a:lnTo>
                  <a:pt x="68840" y="68840"/>
                </a:lnTo>
                <a:lnTo>
                  <a:pt x="103625" y="40140"/>
                </a:lnTo>
                <a:lnTo>
                  <a:pt x="143549" y="18470"/>
                </a:lnTo>
                <a:lnTo>
                  <a:pt x="187667" y="4775"/>
                </a:lnTo>
                <a:lnTo>
                  <a:pt x="235035" y="0"/>
                </a:lnTo>
                <a:lnTo>
                  <a:pt x="4931607" y="0"/>
                </a:lnTo>
                <a:lnTo>
                  <a:pt x="4978975" y="4775"/>
                </a:lnTo>
                <a:lnTo>
                  <a:pt x="5023093" y="18470"/>
                </a:lnTo>
                <a:lnTo>
                  <a:pt x="5063018" y="40140"/>
                </a:lnTo>
                <a:lnTo>
                  <a:pt x="5097802" y="68840"/>
                </a:lnTo>
                <a:lnTo>
                  <a:pt x="5126502" y="103625"/>
                </a:lnTo>
                <a:lnTo>
                  <a:pt x="5148172" y="143549"/>
                </a:lnTo>
                <a:lnTo>
                  <a:pt x="5161867" y="187668"/>
                </a:lnTo>
                <a:lnTo>
                  <a:pt x="5166643" y="235036"/>
                </a:lnTo>
                <a:lnTo>
                  <a:pt x="5166643" y="1175147"/>
                </a:lnTo>
                <a:lnTo>
                  <a:pt x="5161867" y="1222515"/>
                </a:lnTo>
                <a:lnTo>
                  <a:pt x="5148172" y="1266633"/>
                </a:lnTo>
                <a:lnTo>
                  <a:pt x="5126502" y="1306557"/>
                </a:lnTo>
                <a:lnTo>
                  <a:pt x="5097802" y="1341342"/>
                </a:lnTo>
                <a:lnTo>
                  <a:pt x="5063018" y="1370042"/>
                </a:lnTo>
                <a:lnTo>
                  <a:pt x="5023093" y="1391712"/>
                </a:lnTo>
                <a:lnTo>
                  <a:pt x="4978975" y="1405407"/>
                </a:lnTo>
                <a:lnTo>
                  <a:pt x="4931607" y="1410183"/>
                </a:lnTo>
                <a:lnTo>
                  <a:pt x="235035" y="1410183"/>
                </a:lnTo>
                <a:lnTo>
                  <a:pt x="187667" y="1405407"/>
                </a:lnTo>
                <a:lnTo>
                  <a:pt x="143549" y="1391712"/>
                </a:lnTo>
                <a:lnTo>
                  <a:pt x="103625" y="1370042"/>
                </a:lnTo>
                <a:lnTo>
                  <a:pt x="68840" y="1341342"/>
                </a:lnTo>
                <a:lnTo>
                  <a:pt x="40140" y="1306557"/>
                </a:lnTo>
                <a:lnTo>
                  <a:pt x="18470" y="1266633"/>
                </a:lnTo>
                <a:lnTo>
                  <a:pt x="4775" y="1222515"/>
                </a:lnTo>
                <a:lnTo>
                  <a:pt x="0" y="1175147"/>
                </a:lnTo>
                <a:lnTo>
                  <a:pt x="0" y="235036"/>
                </a:lnTo>
                <a:close/>
              </a:path>
            </a:pathLst>
          </a:custGeom>
          <a:ln w="12700">
            <a:solidFill>
              <a:srgbClr val="2F528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88238" y="1223440"/>
            <a:ext cx="440182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40" dirty="0"/>
              <a:t>QUESTIONS?</a:t>
            </a:r>
            <a:endParaRPr sz="5400" dirty="0"/>
          </a:p>
        </p:txBody>
      </p:sp>
      <p:sp>
        <p:nvSpPr>
          <p:cNvPr id="9" name="object 9"/>
          <p:cNvSpPr/>
          <p:nvPr/>
        </p:nvSpPr>
        <p:spPr>
          <a:xfrm>
            <a:off x="3597272" y="1215819"/>
            <a:ext cx="112395" cy="882650"/>
          </a:xfrm>
          <a:custGeom>
            <a:avLst/>
            <a:gdLst/>
            <a:ahLst/>
            <a:cxnLst/>
            <a:rect l="l" t="t" r="r" b="b"/>
            <a:pathLst>
              <a:path w="112395" h="882650">
                <a:moveTo>
                  <a:pt x="0" y="882386"/>
                </a:moveTo>
                <a:lnTo>
                  <a:pt x="112226" y="882386"/>
                </a:lnTo>
                <a:lnTo>
                  <a:pt x="112226" y="0"/>
                </a:lnTo>
                <a:lnTo>
                  <a:pt x="0" y="0"/>
                </a:lnTo>
                <a:lnTo>
                  <a:pt x="0" y="882386"/>
                </a:lnTo>
                <a:close/>
              </a:path>
            </a:pathLst>
          </a:custGeom>
          <a:solidFill>
            <a:srgbClr val="0D4D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4049640" y="2593407"/>
            <a:ext cx="3843020" cy="2262158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065" marR="5080" algn="ctr">
              <a:lnSpc>
                <a:spcPts val="2870"/>
              </a:lnSpc>
              <a:spcBef>
                <a:spcPts val="200"/>
              </a:spcBef>
              <a:tabLst>
                <a:tab pos="1112520" algn="l"/>
                <a:tab pos="3134360" algn="l"/>
              </a:tabLst>
            </a:pPr>
            <a:r>
              <a:rPr sz="2400" spc="3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400" spc="37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spc="18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35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400" spc="26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400" spc="50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400" spc="1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400" spc="254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400" spc="35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2400" spc="305" dirty="0">
                <a:solidFill>
                  <a:srgbClr val="FFFFFF"/>
                </a:solidFill>
                <a:latin typeface="Calibri"/>
                <a:cs typeface="Calibri"/>
              </a:rPr>
              <a:t>us</a:t>
            </a:r>
            <a:r>
              <a:rPr sz="2400" spc="26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4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285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spc="37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spc="375" dirty="0" smtClean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lang="en-US" sz="2400" spc="37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420" dirty="0" smtClean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400" spc="120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400" spc="37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spc="229" dirty="0" smtClean="0">
                <a:solidFill>
                  <a:srgbClr val="FFFFFF"/>
                </a:solidFill>
                <a:latin typeface="Calibri"/>
                <a:cs typeface="Calibri"/>
              </a:rPr>
              <a:t>d  </a:t>
            </a:r>
            <a:r>
              <a:rPr sz="2400" spc="240" dirty="0">
                <a:solidFill>
                  <a:srgbClr val="FFFFFF"/>
                </a:solidFill>
                <a:latin typeface="Calibri"/>
                <a:cs typeface="Calibri"/>
              </a:rPr>
              <a:t>solutions</a:t>
            </a:r>
            <a:r>
              <a:rPr sz="24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275" dirty="0">
                <a:solidFill>
                  <a:srgbClr val="FFFFFF"/>
                </a:solidFill>
                <a:latin typeface="Calibri"/>
                <a:cs typeface="Calibri"/>
              </a:rPr>
              <a:t>together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50" dirty="0">
                <a:solidFill>
                  <a:srgbClr val="FFD966"/>
                </a:solidFill>
                <a:latin typeface="Verdana"/>
                <a:cs typeface="Verdana"/>
              </a:rPr>
              <a:t>Thank</a:t>
            </a:r>
            <a:r>
              <a:rPr sz="2400" b="1" spc="-130" dirty="0">
                <a:solidFill>
                  <a:srgbClr val="FFD966"/>
                </a:solidFill>
                <a:latin typeface="Verdana"/>
                <a:cs typeface="Verdana"/>
              </a:rPr>
              <a:t> </a:t>
            </a:r>
            <a:r>
              <a:rPr sz="2400" b="1" spc="-70" dirty="0">
                <a:solidFill>
                  <a:srgbClr val="FFD966"/>
                </a:solidFill>
                <a:latin typeface="Verdana"/>
                <a:cs typeface="Verdana"/>
              </a:rPr>
              <a:t>You</a:t>
            </a:r>
            <a:endParaRPr sz="24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400" spc="270" dirty="0">
                <a:solidFill>
                  <a:srgbClr val="FFFFFF"/>
                </a:solidFill>
                <a:latin typeface="Calibri"/>
                <a:cs typeface="Calibri"/>
                <a:hlinkClick r:id="rId3"/>
              </a:rPr>
              <a:t>mreynolds@gtt.co.gy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235</Words>
  <Application>Microsoft Office PowerPoint</Application>
  <PresentationFormat>Custom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ADVANCED A.I. INSIGHTS : Legal  &amp; Regulatory Considerations</vt:lpstr>
      <vt:lpstr>Checklist for A.I.  Governance  &amp; Regulation </vt:lpstr>
      <vt:lpstr>      Checklist for  Operators and            Purchasers of  A.I.</vt:lpstr>
      <vt:lpstr> Collective Next Steps for Regulators and  Operators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CANTO  2019 - A  Case for Light Touch  Regulation in the Caribbean</dc:title>
  <dc:creator>Mark Reynolds</dc:creator>
  <cp:lastModifiedBy>Mark Reynolds</cp:lastModifiedBy>
  <cp:revision>7</cp:revision>
  <dcterms:created xsi:type="dcterms:W3CDTF">2019-07-24T12:49:13Z</dcterms:created>
  <dcterms:modified xsi:type="dcterms:W3CDTF">2019-07-24T15:29:04Z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2019-01-28T00:00:00Z</vt:filetime>
  </property>
  <property fmtid="{D5CDD505-2E9C-101B-9397-08002B2CF9AE}" pid="3" name="Creator">
    <vt:lpwstr>PowerPoint</vt:lpwstr>
  </property>
  <property fmtid="{D5CDD505-2E9C-101B-9397-08002B2CF9AE}" pid="4" name="LastSaved">
    <vt:filetime>2019-07-24T00:00:00Z</vt:filetime>
  </property>
</Properties>
</file>