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41" r:id="rId3"/>
    <p:sldId id="349" r:id="rId4"/>
    <p:sldId id="351" r:id="rId5"/>
    <p:sldId id="347" r:id="rId6"/>
    <p:sldId id="350" r:id="rId7"/>
    <p:sldId id="337" r:id="rId8"/>
    <p:sldId id="348" r:id="rId9"/>
    <p:sldId id="346" r:id="rId10"/>
    <p:sldId id="352" r:id="rId11"/>
    <p:sldId id="290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063">
          <p15:clr>
            <a:srgbClr val="A4A3A4"/>
          </p15:clr>
        </p15:guide>
        <p15:guide id="4" pos="10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7880"/>
    <a:srgbClr val="70B932"/>
    <a:srgbClr val="08468A"/>
    <a:srgbClr val="005A9C"/>
    <a:srgbClr val="7EC61F"/>
    <a:srgbClr val="85C7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89876" autoAdjust="0"/>
  </p:normalViewPr>
  <p:slideViewPr>
    <p:cSldViewPr snapToGrid="0">
      <p:cViewPr varScale="1">
        <p:scale>
          <a:sx n="67" d="100"/>
          <a:sy n="67" d="100"/>
        </p:scale>
        <p:origin x="780" y="66"/>
      </p:cViewPr>
      <p:guideLst>
        <p:guide orient="horz" pos="2160"/>
        <p:guide pos="3840"/>
        <p:guide orient="horz" pos="4063"/>
        <p:guide pos="10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D9B2C-79FF-405F-8A62-0911C49FFF2B}" type="datetimeFigureOut">
              <a:rPr lang="x-none" smtClean="0"/>
              <a:t>7/24/2019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D3016-9CAE-4DFA-8DAE-3CBB55A883D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34969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3016-9CAE-4DFA-8DAE-3CBB55A883DB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82446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3016-9CAE-4DFA-8DAE-3CBB55A883DB}" type="slidenum">
              <a:rPr lang="x-none" smtClean="0"/>
              <a:t>10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10280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3016-9CAE-4DFA-8DAE-3CBB55A883DB}" type="slidenum">
              <a:rPr lang="x-none" smtClean="0"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08500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3016-9CAE-4DFA-8DAE-3CBB55A883DB}" type="slidenum">
              <a:rPr lang="x-none" smtClean="0"/>
              <a:t>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6926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3016-9CAE-4DFA-8DAE-3CBB55A883DB}" type="slidenum">
              <a:rPr lang="x-none" smtClean="0"/>
              <a:t>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07958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3016-9CAE-4DFA-8DAE-3CBB55A883DB}" type="slidenum">
              <a:rPr lang="x-none" smtClean="0"/>
              <a:t>5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95144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3016-9CAE-4DFA-8DAE-3CBB55A883DB}" type="slidenum">
              <a:rPr lang="x-none" smtClean="0"/>
              <a:t>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45418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3016-9CAE-4DFA-8DAE-3CBB55A883DB}" type="slidenum">
              <a:rPr lang="x-none" smtClean="0"/>
              <a:t>7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10141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3016-9CAE-4DFA-8DAE-3CBB55A883DB}" type="slidenum">
              <a:rPr lang="x-none" smtClean="0"/>
              <a:t>8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87919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3016-9CAE-4DFA-8DAE-3CBB55A883DB}" type="slidenum">
              <a:rPr lang="x-none" smtClean="0"/>
              <a:t>9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11015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solidFill>
          <a:srgbClr val="005A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8-09-21 at 12.52.36 P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1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1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8525933" cy="1057275"/>
          </a:xfrm>
        </p:spPr>
        <p:txBody>
          <a:bodyPr/>
          <a:lstStyle>
            <a:lvl1pPr>
              <a:defRPr>
                <a:solidFill>
                  <a:srgbClr val="005A9C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848E-FCF2-4376-A0C0-EEC258600DC4}" type="datetimeFigureOut">
              <a:rPr lang="es-ES" smtClean="0"/>
              <a:t>24/07/2019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25F2-3D33-431C-A8DD-34D7B5F44622}" type="slidenum">
              <a:rPr lang="es-ES" smtClean="0"/>
              <a:t>‹#›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2581" y="365126"/>
            <a:ext cx="2264619" cy="816336"/>
          </a:xfrm>
          <a:prstGeom prst="rect">
            <a:avLst/>
          </a:prstGeom>
        </p:spPr>
      </p:pic>
      <p:sp>
        <p:nvSpPr>
          <p:cNvPr id="8" name="Rectángulo 7"/>
          <p:cNvSpPr/>
          <p:nvPr userDrawn="1"/>
        </p:nvSpPr>
        <p:spPr>
          <a:xfrm>
            <a:off x="113206" y="0"/>
            <a:ext cx="199132" cy="6862764"/>
          </a:xfrm>
          <a:prstGeom prst="rect">
            <a:avLst/>
          </a:prstGeom>
          <a:solidFill>
            <a:srgbClr val="005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9" name="Rectángulo 8"/>
          <p:cNvSpPr/>
          <p:nvPr userDrawn="1"/>
        </p:nvSpPr>
        <p:spPr>
          <a:xfrm>
            <a:off x="113198" y="365127"/>
            <a:ext cx="199132" cy="1057274"/>
          </a:xfrm>
          <a:prstGeom prst="rect">
            <a:avLst/>
          </a:prstGeom>
          <a:solidFill>
            <a:srgbClr val="85C7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cxnSp>
        <p:nvCxnSpPr>
          <p:cNvPr id="10" name="Conector recto 9"/>
          <p:cNvCxnSpPr/>
          <p:nvPr userDrawn="1"/>
        </p:nvCxnSpPr>
        <p:spPr>
          <a:xfrm>
            <a:off x="838200" y="1470025"/>
            <a:ext cx="10515600" cy="0"/>
          </a:xfrm>
          <a:prstGeom prst="line">
            <a:avLst/>
          </a:prstGeom>
          <a:ln>
            <a:solidFill>
              <a:srgbClr val="005A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035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3969112"/>
          </a:xfrm>
        </p:spPr>
        <p:txBody>
          <a:bodyPr vert="eaVert"/>
          <a:lstStyle>
            <a:lvl1pPr>
              <a:defRPr>
                <a:solidFill>
                  <a:srgbClr val="005A9C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848E-FCF2-4376-A0C0-EEC258600DC4}" type="datetimeFigureOut">
              <a:rPr lang="es-ES" smtClean="0"/>
              <a:t>24/07/2019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25F2-3D33-431C-A8DD-34D7B5F44622}" type="slidenum">
              <a:rPr lang="es-ES" smtClean="0"/>
              <a:t>‹#›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007259" y="4801070"/>
            <a:ext cx="1698464" cy="1088448"/>
          </a:xfrm>
          <a:prstGeom prst="rect">
            <a:avLst/>
          </a:prstGeom>
        </p:spPr>
      </p:pic>
      <p:sp>
        <p:nvSpPr>
          <p:cNvPr id="8" name="Rectángulo 7"/>
          <p:cNvSpPr/>
          <p:nvPr userDrawn="1"/>
        </p:nvSpPr>
        <p:spPr>
          <a:xfrm>
            <a:off x="113206" y="0"/>
            <a:ext cx="199132" cy="6862764"/>
          </a:xfrm>
          <a:prstGeom prst="rect">
            <a:avLst/>
          </a:prstGeom>
          <a:solidFill>
            <a:srgbClr val="005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9" name="Rectángulo 8"/>
          <p:cNvSpPr/>
          <p:nvPr userDrawn="1"/>
        </p:nvSpPr>
        <p:spPr>
          <a:xfrm>
            <a:off x="113198" y="365127"/>
            <a:ext cx="199132" cy="1057274"/>
          </a:xfrm>
          <a:prstGeom prst="rect">
            <a:avLst/>
          </a:prstGeom>
          <a:solidFill>
            <a:srgbClr val="85C7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2645873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GA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563563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>
            <a:lvl1pPr>
              <a:spcBef>
                <a:spcPts val="0"/>
              </a:spcBef>
              <a:defRPr sz="20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11409055" y="6333135"/>
            <a:ext cx="7315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976280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8-09-21 at 12.54.41 P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11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0998" y="323483"/>
            <a:ext cx="9795239" cy="1057274"/>
          </a:xfrm>
        </p:spPr>
        <p:txBody>
          <a:bodyPr>
            <a:noAutofit/>
          </a:bodyPr>
          <a:lstStyle>
            <a:lvl1pPr>
              <a:defRPr sz="3600">
                <a:solidFill>
                  <a:srgbClr val="005A9C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1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creen Shot 2018-09-21 at 12.54.41 P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11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3455" y="1709740"/>
            <a:ext cx="9733995" cy="2852737"/>
          </a:xfrm>
        </p:spPr>
        <p:txBody>
          <a:bodyPr anchor="b">
            <a:normAutofit/>
          </a:bodyPr>
          <a:lstStyle>
            <a:lvl1pPr>
              <a:defRPr sz="3600">
                <a:solidFill>
                  <a:srgbClr val="005A9C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848E-FCF2-4376-A0C0-EEC258600DC4}" type="datetimeFigureOut">
              <a:rPr lang="es-ES" smtClean="0"/>
              <a:t>24/07/2019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25F2-3D33-431C-A8DD-34D7B5F4462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217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creen Shot 2018-09-21 at 12.54.41 P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11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952" y="323483"/>
            <a:ext cx="9857694" cy="1057275"/>
          </a:xfrm>
        </p:spPr>
        <p:txBody>
          <a:bodyPr>
            <a:noAutofit/>
          </a:bodyPr>
          <a:lstStyle>
            <a:lvl1pPr>
              <a:defRPr sz="3600">
                <a:solidFill>
                  <a:srgbClr val="005A9C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848E-FCF2-4376-A0C0-EEC258600DC4}" type="datetimeFigureOut">
              <a:rPr lang="es-ES" smtClean="0"/>
              <a:t>24/07/2019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25F2-3D33-431C-A8DD-34D7B5F4462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59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Screen Shot 2018-09-21 at 12.54.41 P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11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9361" y="333894"/>
            <a:ext cx="9847285" cy="1057275"/>
          </a:xfrm>
        </p:spPr>
        <p:txBody>
          <a:bodyPr>
            <a:noAutofit/>
          </a:bodyPr>
          <a:lstStyle>
            <a:lvl1pPr>
              <a:defRPr sz="3600">
                <a:solidFill>
                  <a:srgbClr val="005A9C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848E-FCF2-4376-A0C0-EEC258600DC4}" type="datetimeFigureOut">
              <a:rPr lang="es-ES" smtClean="0"/>
              <a:t>24/07/2019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25F2-3D33-431C-A8DD-34D7B5F4462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6074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creen Shot 2018-09-21 at 12.54.41 P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11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7724" y="333894"/>
            <a:ext cx="9774419" cy="1057275"/>
          </a:xfrm>
        </p:spPr>
        <p:txBody>
          <a:bodyPr>
            <a:noAutofit/>
          </a:bodyPr>
          <a:lstStyle>
            <a:lvl1pPr>
              <a:defRPr sz="3600">
                <a:solidFill>
                  <a:srgbClr val="005A9C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848E-FCF2-4376-A0C0-EEC258600DC4}" type="datetimeFigureOut">
              <a:rPr lang="es-ES" smtClean="0"/>
              <a:t>24/07/2019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25F2-3D33-431C-A8DD-34D7B5F4462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654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8-09-21 at 12.54.41 P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116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848E-FCF2-4376-A0C0-EEC258600DC4}" type="datetimeFigureOut">
              <a:rPr lang="es-ES" smtClean="0"/>
              <a:t>24/07/2019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25F2-3D33-431C-A8DD-34D7B5F4462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614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5A9C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08100"/>
            <a:ext cx="6172200" cy="45529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848E-FCF2-4376-A0C0-EEC258600DC4}" type="datetimeFigureOut">
              <a:rPr lang="es-ES" smtClean="0"/>
              <a:t>24/07/2019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25F2-3D33-431C-A8DD-34D7B5F44622}" type="slidenum">
              <a:rPr lang="es-ES" smtClean="0"/>
              <a:t>‹#›</a:t>
            </a:fld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2581" y="365126"/>
            <a:ext cx="2264619" cy="816336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113206" y="0"/>
            <a:ext cx="199132" cy="6862764"/>
          </a:xfrm>
          <a:prstGeom prst="rect">
            <a:avLst/>
          </a:prstGeom>
          <a:solidFill>
            <a:srgbClr val="005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10" name="Rectángulo 9"/>
          <p:cNvSpPr/>
          <p:nvPr userDrawn="1"/>
        </p:nvSpPr>
        <p:spPr>
          <a:xfrm>
            <a:off x="113198" y="365127"/>
            <a:ext cx="199132" cy="1057274"/>
          </a:xfrm>
          <a:prstGeom prst="rect">
            <a:avLst/>
          </a:prstGeom>
          <a:solidFill>
            <a:srgbClr val="85C7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cxnSp>
        <p:nvCxnSpPr>
          <p:cNvPr id="11" name="Conector recto 10"/>
          <p:cNvCxnSpPr/>
          <p:nvPr userDrawn="1"/>
        </p:nvCxnSpPr>
        <p:spPr>
          <a:xfrm>
            <a:off x="838201" y="2054225"/>
            <a:ext cx="3933825" cy="0"/>
          </a:xfrm>
          <a:prstGeom prst="line">
            <a:avLst/>
          </a:prstGeom>
          <a:ln>
            <a:solidFill>
              <a:srgbClr val="005A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17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5A9C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282701"/>
            <a:ext cx="6172200" cy="457835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848E-FCF2-4376-A0C0-EEC258600DC4}" type="datetimeFigureOut">
              <a:rPr lang="es-ES" smtClean="0"/>
              <a:t>24/07/2019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25F2-3D33-431C-A8DD-34D7B5F44622}" type="slidenum">
              <a:rPr lang="es-ES" smtClean="0"/>
              <a:t>‹#›</a:t>
            </a:fld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2581" y="365126"/>
            <a:ext cx="2264619" cy="816336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113206" y="0"/>
            <a:ext cx="199132" cy="6862764"/>
          </a:xfrm>
          <a:prstGeom prst="rect">
            <a:avLst/>
          </a:prstGeom>
          <a:solidFill>
            <a:srgbClr val="005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10" name="Rectángulo 9"/>
          <p:cNvSpPr/>
          <p:nvPr userDrawn="1"/>
        </p:nvSpPr>
        <p:spPr>
          <a:xfrm>
            <a:off x="113198" y="365127"/>
            <a:ext cx="199132" cy="1057274"/>
          </a:xfrm>
          <a:prstGeom prst="rect">
            <a:avLst/>
          </a:prstGeom>
          <a:solidFill>
            <a:srgbClr val="85C7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cxnSp>
        <p:nvCxnSpPr>
          <p:cNvPr id="11" name="Conector recto 10"/>
          <p:cNvCxnSpPr/>
          <p:nvPr userDrawn="1"/>
        </p:nvCxnSpPr>
        <p:spPr>
          <a:xfrm>
            <a:off x="838201" y="2054225"/>
            <a:ext cx="3933825" cy="0"/>
          </a:xfrm>
          <a:prstGeom prst="line">
            <a:avLst/>
          </a:prstGeom>
          <a:ln>
            <a:solidFill>
              <a:srgbClr val="005A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97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C848E-FCF2-4376-A0C0-EEC258600DC4}" type="datetimeFigureOut">
              <a:rPr lang="es-ES" smtClean="0"/>
              <a:t>24/07/2019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D25F2-3D33-431C-A8DD-34D7B5F4462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057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1"/>
          </a:solidFill>
          <a:latin typeface="Roboto Black"/>
          <a:ea typeface="+mj-ea"/>
          <a:cs typeface="Roboto Black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A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7978877" y="826649"/>
            <a:ext cx="4788771" cy="373816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/>
            </a:r>
            <a:br>
              <a:rPr lang="en-US" b="1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</a:br>
            <a:r>
              <a:rPr lang="en-US" b="1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GSMA Workshop</a:t>
            </a:r>
            <a:br>
              <a:rPr lang="en-US" b="1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</a:br>
            <a:r>
              <a:rPr lang="en-US" b="1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CANTO 2019</a:t>
            </a:r>
            <a:endParaRPr lang="es" sz="2400" b="1" dirty="0">
              <a:solidFill>
                <a:srgbClr val="FFFFFF"/>
              </a:solidFill>
              <a:ea typeface="Oswald"/>
              <a:cs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182575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511140" y="333894"/>
            <a:ext cx="9774419" cy="1057275"/>
          </a:xfrm>
        </p:spPr>
        <p:txBody>
          <a:bodyPr/>
          <a:lstStyle/>
          <a:p>
            <a:r>
              <a:rPr lang="en-US" b="1" dirty="0" smtClean="0"/>
              <a:t>Looking Forward…</a:t>
            </a:r>
            <a:endParaRPr lang="en-US" b="1" dirty="0"/>
          </a:p>
        </p:txBody>
      </p:sp>
      <p:sp>
        <p:nvSpPr>
          <p:cNvPr id="4" name="Shape 144"/>
          <p:cNvSpPr txBox="1"/>
          <p:nvPr/>
        </p:nvSpPr>
        <p:spPr>
          <a:xfrm>
            <a:off x="1778931" y="1320990"/>
            <a:ext cx="4215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s-419" b="1" dirty="0">
                <a:latin typeface="PT Sans"/>
                <a:ea typeface="PT Sans"/>
                <a:cs typeface="PT Sans"/>
                <a:sym typeface="PT Sans"/>
              </a:rPr>
              <a:t>CHALLENGES</a:t>
            </a:r>
          </a:p>
        </p:txBody>
      </p:sp>
      <p:sp>
        <p:nvSpPr>
          <p:cNvPr id="5" name="Shape 145"/>
          <p:cNvSpPr txBox="1"/>
          <p:nvPr/>
        </p:nvSpPr>
        <p:spPr>
          <a:xfrm>
            <a:off x="6572986" y="1320990"/>
            <a:ext cx="40950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s-419" b="1">
                <a:latin typeface="PT Sans"/>
                <a:ea typeface="PT Sans"/>
                <a:cs typeface="PT Sans"/>
                <a:sym typeface="PT Sans"/>
              </a:rPr>
              <a:t>OPPORTUNITIES</a:t>
            </a:r>
          </a:p>
        </p:txBody>
      </p:sp>
      <p:sp>
        <p:nvSpPr>
          <p:cNvPr id="6" name="Shape 146"/>
          <p:cNvSpPr txBox="1"/>
          <p:nvPr/>
        </p:nvSpPr>
        <p:spPr>
          <a:xfrm>
            <a:off x="1265679" y="1850523"/>
            <a:ext cx="4513500" cy="433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indent="-342900">
              <a:buSzPct val="100000"/>
              <a:buFont typeface="PT Sans"/>
              <a:buChar char="★"/>
            </a:pPr>
            <a:r>
              <a:rPr lang="en-US" sz="2000" dirty="0">
                <a:latin typeface="PT Sans"/>
                <a:ea typeface="PT Sans"/>
                <a:cs typeface="PT Sans"/>
                <a:sym typeface="PT Sans"/>
              </a:rPr>
              <a:t>Authorities need to be proactive in their efforts to allocate more spectrum</a:t>
            </a:r>
          </a:p>
          <a:p>
            <a:endParaRPr sz="2000" dirty="0">
              <a:latin typeface="PT Sans"/>
              <a:ea typeface="PT Sans"/>
              <a:cs typeface="PT Sans"/>
              <a:sym typeface="PT Sans"/>
            </a:endParaRPr>
          </a:p>
          <a:p>
            <a:pPr marL="457200" indent="-342900">
              <a:buSzPct val="100000"/>
              <a:buFont typeface="PT Sans"/>
              <a:buChar char="★"/>
            </a:pPr>
            <a:r>
              <a:rPr lang="es-419" sz="2000" dirty="0">
                <a:latin typeface="PT Sans"/>
                <a:ea typeface="PT Sans"/>
                <a:cs typeface="PT Sans"/>
                <a:sym typeface="PT Sans"/>
              </a:rPr>
              <a:t>International </a:t>
            </a:r>
            <a:r>
              <a:rPr lang="en-US" sz="2000" dirty="0">
                <a:latin typeface="PT Sans"/>
                <a:ea typeface="PT Sans"/>
                <a:cs typeface="PT Sans"/>
                <a:sym typeface="PT Sans"/>
              </a:rPr>
              <a:t>capacity</a:t>
            </a:r>
            <a:r>
              <a:rPr lang="es-419" sz="2000" dirty="0"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s-419" sz="2000" dirty="0" smtClean="0">
                <a:latin typeface="PT Sans"/>
                <a:ea typeface="PT Sans"/>
                <a:cs typeface="PT Sans"/>
                <a:sym typeface="PT Sans"/>
              </a:rPr>
              <a:t>i</a:t>
            </a:r>
            <a:r>
              <a:rPr lang="en-US" sz="2000" dirty="0" smtClean="0">
                <a:latin typeface="PT Sans"/>
                <a:ea typeface="PT Sans"/>
                <a:cs typeface="PT Sans"/>
                <a:sym typeface="PT Sans"/>
              </a:rPr>
              <a:t>s expensive</a:t>
            </a:r>
          </a:p>
          <a:p>
            <a:endParaRPr sz="2000" dirty="0">
              <a:latin typeface="PT Sans"/>
              <a:ea typeface="PT Sans"/>
              <a:cs typeface="PT Sans"/>
              <a:sym typeface="PT Sans"/>
            </a:endParaRPr>
          </a:p>
          <a:p>
            <a:pPr marL="457200" indent="-342900">
              <a:buSzPct val="100000"/>
              <a:buFont typeface="PT Sans"/>
              <a:buChar char="★"/>
            </a:pPr>
            <a:r>
              <a:rPr lang="en-US" sz="2000" dirty="0" smtClean="0">
                <a:latin typeface="PT Sans"/>
                <a:ea typeface="PT Sans"/>
                <a:cs typeface="PT Sans"/>
                <a:sym typeface="PT Sans"/>
              </a:rPr>
              <a:t>Political and demographic issues have a direct impact operators’ business strategy</a:t>
            </a:r>
          </a:p>
          <a:p>
            <a:pPr marL="457200" indent="-342900">
              <a:buSzPct val="100000"/>
              <a:buFont typeface="PT Sans"/>
              <a:buChar char="★"/>
            </a:pPr>
            <a:endParaRPr lang="es-419" sz="2000" dirty="0">
              <a:latin typeface="PT Sans"/>
              <a:ea typeface="PT Sans"/>
              <a:cs typeface="PT Sans"/>
              <a:sym typeface="PT Sans"/>
            </a:endParaRPr>
          </a:p>
          <a:p>
            <a:pPr marL="457200" indent="-342900">
              <a:buSzPct val="100000"/>
              <a:buFont typeface="PT Sans"/>
              <a:buChar char="★"/>
            </a:pPr>
            <a:r>
              <a:rPr lang="en-US" sz="2000" dirty="0" smtClean="0">
                <a:latin typeface="PT Sans"/>
                <a:ea typeface="PT Sans"/>
                <a:cs typeface="PT Sans"/>
                <a:sym typeface="PT Sans"/>
              </a:rPr>
              <a:t>Need to replace legacy mobile telecom networks with 4G and 5G technologies</a:t>
            </a:r>
            <a:endParaRPr lang="en-US" sz="2000" dirty="0"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8" name="Shape 147"/>
          <p:cNvSpPr txBox="1"/>
          <p:nvPr/>
        </p:nvSpPr>
        <p:spPr>
          <a:xfrm>
            <a:off x="6205234" y="1982524"/>
            <a:ext cx="4095000" cy="4067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indent="-342900">
              <a:buSzPct val="100000"/>
              <a:buFont typeface="PT Sans"/>
              <a:buChar char="★"/>
            </a:pPr>
            <a:r>
              <a:rPr lang="en-US" dirty="0">
                <a:latin typeface="PT Sans"/>
                <a:ea typeface="PT Sans"/>
                <a:cs typeface="PT Sans"/>
                <a:sym typeface="PT Sans"/>
              </a:rPr>
              <a:t>Wireless </a:t>
            </a:r>
            <a:r>
              <a:rPr lang="en-US" dirty="0" smtClean="0">
                <a:latin typeface="PT Sans"/>
                <a:ea typeface="PT Sans"/>
                <a:cs typeface="PT Sans"/>
                <a:sym typeface="PT Sans"/>
              </a:rPr>
              <a:t>technologies </a:t>
            </a:r>
            <a:r>
              <a:rPr lang="en-US" dirty="0">
                <a:latin typeface="PT Sans"/>
                <a:ea typeface="PT Sans"/>
                <a:cs typeface="PT Sans"/>
                <a:sym typeface="PT Sans"/>
              </a:rPr>
              <a:t>are key to government initiatives of expanding broadband adoption in larger countries</a:t>
            </a:r>
          </a:p>
          <a:p>
            <a:endParaRPr lang="en-US" dirty="0">
              <a:latin typeface="PT Sans"/>
              <a:ea typeface="PT Sans"/>
              <a:cs typeface="PT Sans"/>
              <a:sym typeface="PT Sans"/>
            </a:endParaRPr>
          </a:p>
          <a:p>
            <a:pPr marL="457200" indent="-342900">
              <a:buSzPct val="100000"/>
              <a:buFont typeface="PT Sans"/>
              <a:buChar char="★"/>
            </a:pPr>
            <a:r>
              <a:rPr lang="en-US" dirty="0">
                <a:latin typeface="PT Sans"/>
                <a:ea typeface="PT Sans"/>
                <a:cs typeface="PT Sans"/>
                <a:sym typeface="PT Sans"/>
              </a:rPr>
              <a:t>Enhanced</a:t>
            </a:r>
            <a:r>
              <a:rPr lang="es-419" dirty="0">
                <a:latin typeface="PT Sans"/>
                <a:ea typeface="PT Sans"/>
                <a:cs typeface="PT Sans"/>
                <a:sym typeface="PT Sans"/>
              </a:rPr>
              <a:t> mobile broadband </a:t>
            </a:r>
            <a:r>
              <a:rPr lang="en-US" dirty="0">
                <a:latin typeface="PT Sans"/>
                <a:ea typeface="PT Sans"/>
                <a:cs typeface="PT Sans"/>
                <a:sym typeface="PT Sans"/>
              </a:rPr>
              <a:t>facilitates</a:t>
            </a:r>
            <a:r>
              <a:rPr lang="es-419" dirty="0"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s-419" dirty="0" err="1">
                <a:latin typeface="PT Sans"/>
                <a:ea typeface="PT Sans"/>
                <a:cs typeface="PT Sans"/>
                <a:sym typeface="PT Sans"/>
              </a:rPr>
              <a:t>the</a:t>
            </a:r>
            <a:r>
              <a:rPr lang="es-419" dirty="0"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dirty="0" smtClean="0">
                <a:latin typeface="PT Sans"/>
                <a:ea typeface="PT Sans"/>
                <a:cs typeface="PT Sans"/>
                <a:sym typeface="PT Sans"/>
              </a:rPr>
              <a:t>implementation</a:t>
            </a:r>
            <a:r>
              <a:rPr lang="es-419" dirty="0" smtClean="0">
                <a:latin typeface="PT Sans"/>
                <a:ea typeface="PT Sans"/>
                <a:cs typeface="PT Sans"/>
                <a:sym typeface="PT Sans"/>
              </a:rPr>
              <a:t> of </a:t>
            </a:r>
            <a:r>
              <a:rPr lang="en-US" dirty="0" smtClean="0">
                <a:latin typeface="PT Sans"/>
                <a:ea typeface="PT Sans"/>
                <a:cs typeface="PT Sans"/>
                <a:sym typeface="PT Sans"/>
              </a:rPr>
              <a:t>development initiatives such as eHealth</a:t>
            </a:r>
            <a:r>
              <a:rPr lang="es-419" dirty="0" smtClean="0">
                <a:latin typeface="PT Sans"/>
                <a:ea typeface="PT Sans"/>
                <a:cs typeface="PT Sans"/>
                <a:sym typeface="PT Sans"/>
              </a:rPr>
              <a:t>, eGovernment </a:t>
            </a:r>
            <a:r>
              <a:rPr lang="es-419" dirty="0">
                <a:latin typeface="PT Sans"/>
                <a:ea typeface="PT Sans"/>
                <a:cs typeface="PT Sans"/>
                <a:sym typeface="PT Sans"/>
              </a:rPr>
              <a:t>and eLearning.</a:t>
            </a:r>
          </a:p>
          <a:p>
            <a:pPr marL="457200" indent="-342900">
              <a:buSzPct val="100000"/>
              <a:buFont typeface="PT Sans"/>
              <a:buChar char="★"/>
            </a:pPr>
            <a:endParaRPr lang="es-419" dirty="0">
              <a:latin typeface="PT Sans"/>
              <a:ea typeface="PT Sans"/>
              <a:cs typeface="PT Sans"/>
              <a:sym typeface="PT Sans"/>
            </a:endParaRPr>
          </a:p>
          <a:p>
            <a:pPr marL="457200" indent="-342900">
              <a:buSzPct val="100000"/>
              <a:buFont typeface="PT Sans"/>
              <a:buChar char="★"/>
            </a:pPr>
            <a:r>
              <a:rPr lang="en-US" dirty="0" smtClean="0">
                <a:latin typeface="PT Sans"/>
                <a:ea typeface="PT Sans"/>
                <a:cs typeface="PT Sans"/>
                <a:sym typeface="PT Sans"/>
              </a:rPr>
              <a:t>Internet of Things</a:t>
            </a:r>
          </a:p>
          <a:p>
            <a:pPr marL="457200" indent="-342900">
              <a:buSzPct val="100000"/>
              <a:buFont typeface="PT Sans"/>
              <a:buChar char="★"/>
            </a:pPr>
            <a:endParaRPr lang="es-419" dirty="0" smtClean="0">
              <a:latin typeface="PT Sans"/>
              <a:ea typeface="PT Sans"/>
              <a:cs typeface="PT Sans"/>
              <a:sym typeface="PT Sans"/>
            </a:endParaRPr>
          </a:p>
          <a:p>
            <a:pPr marL="457200" indent="-342900">
              <a:buSzPct val="100000"/>
              <a:buFont typeface="PT Sans"/>
              <a:buChar char="★"/>
            </a:pPr>
            <a:r>
              <a:rPr lang="en-US" dirty="0" smtClean="0">
                <a:latin typeface="PT Sans"/>
                <a:ea typeface="PT Sans"/>
                <a:cs typeface="PT Sans"/>
                <a:sym typeface="PT Sans"/>
              </a:rPr>
              <a:t>Need for development of local content and applications.</a:t>
            </a:r>
          </a:p>
          <a:p>
            <a:pPr marL="457200" indent="-342900">
              <a:buSzPct val="100000"/>
              <a:buFont typeface="PT Sans"/>
              <a:buChar char="★"/>
            </a:pPr>
            <a:endParaRPr lang="es-419" dirty="0">
              <a:latin typeface="PT Sans"/>
              <a:ea typeface="PT Sans"/>
              <a:cs typeface="PT Sans"/>
              <a:sym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345466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 txBox="1">
            <a:spLocks noGrp="1"/>
          </p:cNvSpPr>
          <p:nvPr>
            <p:ph type="ctrTitle" idx="4294967295"/>
          </p:nvPr>
        </p:nvSpPr>
        <p:spPr>
          <a:xfrm>
            <a:off x="6188982" y="5279451"/>
            <a:ext cx="4818062" cy="176212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Roboto Condensed" pitchFamily="2" charset="0"/>
                <a:ea typeface="Roboto Condensed" pitchFamily="2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Roboto Condensed" pitchFamily="2" charset="0"/>
                <a:ea typeface="Roboto Condensed" pitchFamily="2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Roboto Condensed" pitchFamily="2" charset="0"/>
                <a:ea typeface="Roboto Condensed" pitchFamily="2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Roboto Condensed" pitchFamily="2" charset="0"/>
                <a:ea typeface="Roboto Condensed" pitchFamily="2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Roboto Condensed" pitchFamily="2" charset="0"/>
                <a:ea typeface="Roboto Condensed" pitchFamily="2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60000"/>
              </a:lnSpc>
              <a:buNone/>
            </a:pPr>
            <a:r>
              <a:rPr lang="es-ES" sz="2200" b="1" dirty="0" smtClean="0"/>
              <a:t>@5GA_CALA</a:t>
            </a:r>
            <a:r>
              <a:rPr lang="es-ES" sz="2200" b="1" dirty="0"/>
              <a:t/>
            </a:r>
            <a:br>
              <a:rPr lang="es-ES" sz="2200" b="1" dirty="0"/>
            </a:br>
            <a:r>
              <a:rPr lang="es-AR" sz="2200" b="1" dirty="0" smtClean="0"/>
              <a:t>@5GA_Brasil</a:t>
            </a:r>
            <a:endParaRPr lang="es-ES" sz="2200" b="1" dirty="0"/>
          </a:p>
        </p:txBody>
      </p:sp>
      <p:pic>
        <p:nvPicPr>
          <p:cNvPr id="4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1988" y="5609619"/>
            <a:ext cx="1320249" cy="1101790"/>
          </a:xfrm>
          <a:prstGeom prst="rect">
            <a:avLst/>
          </a:prstGeom>
        </p:spPr>
      </p:pic>
      <p:sp>
        <p:nvSpPr>
          <p:cNvPr id="5" name="Marcador de contenido 2"/>
          <p:cNvSpPr txBox="1">
            <a:spLocks/>
          </p:cNvSpPr>
          <p:nvPr/>
        </p:nvSpPr>
        <p:spPr>
          <a:xfrm>
            <a:off x="7789587" y="424644"/>
            <a:ext cx="4925865" cy="12652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Roboto Condensed" pitchFamily="2" charset="0"/>
                <a:ea typeface="Roboto Condensed" pitchFamily="2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Roboto Condensed" pitchFamily="2" charset="0"/>
                <a:ea typeface="Roboto Condensed" pitchFamily="2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Roboto Condensed" pitchFamily="2" charset="0"/>
                <a:ea typeface="Roboto Condensed" pitchFamily="2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Roboto Condensed" pitchFamily="2" charset="0"/>
                <a:ea typeface="Roboto Condensed" pitchFamily="2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Roboto Condensed" pitchFamily="2" charset="0"/>
                <a:ea typeface="Roboto Condensed" pitchFamily="2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60000"/>
              </a:lnSpc>
              <a:buFont typeface="Arial" panose="020B0604020202020204" pitchFamily="34" charset="0"/>
              <a:buNone/>
            </a:pPr>
            <a:r>
              <a:rPr lang="es-AR" sz="2400" b="1" dirty="0" smtClean="0"/>
              <a:t/>
            </a:r>
            <a:br>
              <a:rPr lang="es-AR" sz="2400" b="1" dirty="0" smtClean="0"/>
            </a:br>
            <a:r>
              <a:rPr lang="es-AR" sz="2400" b="1" dirty="0" smtClean="0"/>
              <a:t>5G </a:t>
            </a:r>
            <a:r>
              <a:rPr lang="es-AR" sz="2400" b="1" dirty="0" err="1" smtClean="0"/>
              <a:t>Americas</a:t>
            </a:r>
            <a:r>
              <a:rPr lang="es-AR" sz="2400" b="1" dirty="0" smtClean="0"/>
              <a:t> - </a:t>
            </a:r>
            <a:r>
              <a:rPr lang="es-AR" sz="2400" b="1" dirty="0" err="1" smtClean="0"/>
              <a:t>Latin</a:t>
            </a:r>
            <a:r>
              <a:rPr lang="es-AR" sz="2400" b="1" dirty="0" smtClean="0"/>
              <a:t> </a:t>
            </a:r>
            <a:r>
              <a:rPr lang="es-AR" sz="2400" b="1" dirty="0" err="1" smtClean="0"/>
              <a:t>America</a:t>
            </a:r>
            <a:r>
              <a:rPr lang="es-AR" sz="2400" b="1" dirty="0" smtClean="0"/>
              <a:t> &amp; </a:t>
            </a:r>
            <a:r>
              <a:rPr lang="es-AR" sz="2400" b="1" dirty="0" err="1" smtClean="0"/>
              <a:t>Caribbean</a:t>
            </a:r>
            <a:endParaRPr lang="es-ES" sz="2400" b="1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ES" sz="2400" b="1" dirty="0"/>
          </a:p>
        </p:txBody>
      </p:sp>
      <p:pic>
        <p:nvPicPr>
          <p:cNvPr id="6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3922" y="666268"/>
            <a:ext cx="1031082" cy="1023611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7373257" y="2045549"/>
            <a:ext cx="4818743" cy="1762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i="0" kern="1200">
                <a:solidFill>
                  <a:schemeClr val="tx1"/>
                </a:solidFill>
                <a:latin typeface="Roboto Black"/>
                <a:ea typeface="+mj-ea"/>
                <a:cs typeface="Roboto Black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s-AR" sz="5000" dirty="0" err="1" smtClean="0">
                <a:solidFill>
                  <a:srgbClr val="FFFFFF"/>
                </a:solidFill>
                <a:ea typeface="Oswald"/>
                <a:sym typeface="Oswald"/>
              </a:rPr>
              <a:t>Thank</a:t>
            </a:r>
            <a:r>
              <a:rPr lang="es-AR" sz="5000" dirty="0" smtClean="0">
                <a:solidFill>
                  <a:srgbClr val="FFFFFF"/>
                </a:solidFill>
                <a:ea typeface="Oswald"/>
                <a:sym typeface="Oswald"/>
              </a:rPr>
              <a:t> </a:t>
            </a:r>
            <a:r>
              <a:rPr lang="es-AR" sz="5000" dirty="0" err="1" smtClean="0">
                <a:solidFill>
                  <a:srgbClr val="FFFFFF"/>
                </a:solidFill>
                <a:ea typeface="Oswald"/>
                <a:sym typeface="Oswald"/>
              </a:rPr>
              <a:t>You</a:t>
            </a:r>
            <a:r>
              <a:rPr lang="es-AR" sz="5000" dirty="0" smtClean="0">
                <a:solidFill>
                  <a:srgbClr val="FFFFFF"/>
                </a:solidFill>
                <a:ea typeface="Oswald"/>
                <a:sym typeface="Oswald"/>
              </a:rPr>
              <a:t>!</a:t>
            </a:r>
            <a:br>
              <a:rPr lang="es-AR" sz="5000" dirty="0" smtClean="0">
                <a:solidFill>
                  <a:srgbClr val="FFFFFF"/>
                </a:solidFill>
                <a:ea typeface="Oswald"/>
                <a:sym typeface="Oswald"/>
              </a:rPr>
            </a:br>
            <a:endParaRPr lang="es" sz="5000" b="1" dirty="0">
              <a:solidFill>
                <a:srgbClr val="FFFFFF"/>
              </a:solidFill>
              <a:ea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360525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511140" y="333894"/>
            <a:ext cx="9774419" cy="1057275"/>
          </a:xfrm>
        </p:spPr>
        <p:txBody>
          <a:bodyPr/>
          <a:lstStyle/>
          <a:p>
            <a:r>
              <a:rPr lang="en-US" b="1" dirty="0"/>
              <a:t>Background</a:t>
            </a:r>
            <a:endParaRPr lang="es-ES" b="1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398349" y="1509556"/>
            <a:ext cx="5704511" cy="50038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The Caribbean is the most diverse region in the Americas with 30 markets speaking 6 languages (Spanish, English, French, Dutch, Creole and Papiamento).</a:t>
            </a:r>
          </a:p>
          <a:p>
            <a:r>
              <a:rPr lang="en-US" sz="2000" dirty="0" smtClean="0"/>
              <a:t>Small countries in most cases with less than 1 million inhabitants;</a:t>
            </a:r>
          </a:p>
          <a:p>
            <a:r>
              <a:rPr lang="en-US" sz="2000" dirty="0" smtClean="0"/>
              <a:t>Diverse political and cultural backgrounds;</a:t>
            </a:r>
          </a:p>
          <a:p>
            <a:r>
              <a:rPr lang="en-US" sz="2000" dirty="0" smtClean="0"/>
              <a:t>Most countries considering using ICT to improve the living standards and quality of life of their constituents.</a:t>
            </a:r>
          </a:p>
          <a:p>
            <a:r>
              <a:rPr lang="en-US" sz="2000" dirty="0" smtClean="0"/>
              <a:t>eHealth, telecommuting and eLearning are some of the initiatives that are taking place in the region. </a:t>
            </a:r>
          </a:p>
          <a:p>
            <a:endParaRPr lang="en-US" sz="20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467" y="1509556"/>
            <a:ext cx="5613882" cy="468364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Rectangle 7"/>
          <p:cNvSpPr/>
          <p:nvPr/>
        </p:nvSpPr>
        <p:spPr>
          <a:xfrm>
            <a:off x="8619257" y="6193202"/>
            <a:ext cx="1085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latin typeface="Roboto Condensed"/>
                <a:ea typeface="Calibri" panose="020F0502020204030204" pitchFamily="34" charset="0"/>
                <a:cs typeface="Times New Roman" panose="02020603050405020304" pitchFamily="18" charset="0"/>
              </a:rPr>
              <a:t>Source: ECLAC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63409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511140" y="333894"/>
            <a:ext cx="9774419" cy="1057275"/>
          </a:xfrm>
        </p:spPr>
        <p:txBody>
          <a:bodyPr/>
          <a:lstStyle/>
          <a:p>
            <a:r>
              <a:rPr lang="en-US" b="1" dirty="0" smtClean="0"/>
              <a:t>Caribbean Undersea Fiber Optic Cables</a:t>
            </a:r>
            <a:endParaRPr lang="en-US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886" y="1020161"/>
            <a:ext cx="8938260" cy="5136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hape 87"/>
          <p:cNvSpPr txBox="1"/>
          <p:nvPr/>
        </p:nvSpPr>
        <p:spPr>
          <a:xfrm>
            <a:off x="7944802" y="6317541"/>
            <a:ext cx="2058344" cy="33525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es-419" sz="1000" dirty="0" err="1">
                <a:latin typeface="PT Sans"/>
                <a:ea typeface="PT Sans"/>
                <a:cs typeface="PT Sans"/>
                <a:sym typeface="PT Sans"/>
              </a:rPr>
              <a:t>Source</a:t>
            </a:r>
            <a:r>
              <a:rPr lang="es-419" sz="1000" dirty="0">
                <a:latin typeface="PT Sans"/>
                <a:ea typeface="PT Sans"/>
                <a:cs typeface="PT Sans"/>
                <a:sym typeface="PT Sans"/>
              </a:rPr>
              <a:t>: Telegeography, 2017</a:t>
            </a:r>
          </a:p>
        </p:txBody>
      </p:sp>
    </p:spTree>
    <p:extLst>
      <p:ext uri="{BB962C8B-B14F-4D97-AF65-F5344CB8AC3E}">
        <p14:creationId xmlns:p14="http://schemas.microsoft.com/office/powerpoint/2010/main" val="287254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511140" y="333894"/>
            <a:ext cx="9774419" cy="1057275"/>
          </a:xfrm>
        </p:spPr>
        <p:txBody>
          <a:bodyPr/>
          <a:lstStyle/>
          <a:p>
            <a:r>
              <a:rPr lang="en-US" b="1" dirty="0" smtClean="0"/>
              <a:t>Caribbean LTE Deployments</a:t>
            </a:r>
            <a:endParaRPr lang="en-US" b="1" dirty="0"/>
          </a:p>
        </p:txBody>
      </p:sp>
      <p:pic>
        <p:nvPicPr>
          <p:cNvPr id="4" name="Picture 2" descr="https://familysearch.org/learn/wiki/en/images/4/42/Virgin_Islands_fla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447" y="5331344"/>
            <a:ext cx="1995536" cy="1057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indexmundi.com/flags/bf-lgflag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448" y="4029639"/>
            <a:ext cx="2352282" cy="1009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www.crwflags.com/fotw/images/a/ag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447" y="1255117"/>
            <a:ext cx="1988744" cy="1137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http://cdn.wonderfulengineering.com/wp-content/uploads/2015/07/Aruba-Flag-9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448" y="2691113"/>
            <a:ext cx="1881574" cy="1075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hape 51"/>
          <p:cNvSpPr txBox="1"/>
          <p:nvPr/>
        </p:nvSpPr>
        <p:spPr>
          <a:xfrm>
            <a:off x="3933204" y="1152900"/>
            <a:ext cx="6253784" cy="52523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buSzPct val="100000"/>
              <a:buFont typeface="PT Sans"/>
              <a:buChar char="★"/>
            </a:pPr>
            <a:r>
              <a:rPr lang="en-US" sz="2500" dirty="0">
                <a:latin typeface="PT Sans"/>
                <a:ea typeface="PT Sans"/>
                <a:cs typeface="PT Sans"/>
                <a:sym typeface="PT Sans"/>
              </a:rPr>
              <a:t>Improve competitive position vis-à-vis incumbent telecom operator</a:t>
            </a:r>
          </a:p>
          <a:p>
            <a:pPr marL="457200" indent="-457200">
              <a:buSzPct val="100000"/>
              <a:buFont typeface="PT Sans"/>
              <a:buChar char="★"/>
            </a:pPr>
            <a:endParaRPr lang="en-US" sz="2500" dirty="0">
              <a:latin typeface="PT Sans"/>
              <a:ea typeface="PT Sans"/>
              <a:cs typeface="PT Sans"/>
              <a:sym typeface="PT Sans"/>
            </a:endParaRPr>
          </a:p>
          <a:p>
            <a:pPr marL="457200" indent="-457200">
              <a:buSzPct val="100000"/>
              <a:buFont typeface="PT Sans"/>
              <a:buChar char="★"/>
            </a:pPr>
            <a:endParaRPr lang="en-US" sz="2500" dirty="0" smtClean="0">
              <a:latin typeface="PT Sans"/>
              <a:ea typeface="PT Sans"/>
              <a:cs typeface="PT Sans"/>
              <a:sym typeface="PT Sans"/>
            </a:endParaRPr>
          </a:p>
          <a:p>
            <a:pPr marL="457200" indent="-457200">
              <a:buSzPct val="100000"/>
              <a:buFont typeface="PT Sans"/>
              <a:buChar char="★"/>
            </a:pPr>
            <a:r>
              <a:rPr lang="en-US" sz="2500" dirty="0" smtClean="0">
                <a:latin typeface="PT Sans"/>
                <a:ea typeface="PT Sans"/>
                <a:cs typeface="PT Sans"/>
                <a:sym typeface="PT Sans"/>
              </a:rPr>
              <a:t>Continue </a:t>
            </a:r>
            <a:r>
              <a:rPr lang="en-US" sz="2500" dirty="0">
                <a:latin typeface="PT Sans"/>
                <a:ea typeface="PT Sans"/>
                <a:cs typeface="PT Sans"/>
                <a:sym typeface="PT Sans"/>
              </a:rPr>
              <a:t>strategy of positioning itself as innovation leader in the Caribbean</a:t>
            </a:r>
          </a:p>
          <a:p>
            <a:pPr marL="457200" indent="-457200">
              <a:buSzPct val="100000"/>
              <a:buFont typeface="PT Sans"/>
              <a:buChar char="★"/>
            </a:pPr>
            <a:endParaRPr lang="en-US" sz="2500" dirty="0">
              <a:latin typeface="PT Sans"/>
              <a:ea typeface="PT Sans"/>
              <a:cs typeface="PT Sans"/>
              <a:sym typeface="PT Sans"/>
            </a:endParaRPr>
          </a:p>
          <a:p>
            <a:pPr marL="457200" indent="-457200">
              <a:buSzPct val="100000"/>
              <a:buFont typeface="PT Sans"/>
              <a:buChar char="★"/>
            </a:pPr>
            <a:endParaRPr lang="en-US" sz="2500" dirty="0" smtClean="0">
              <a:latin typeface="PT Sans"/>
              <a:ea typeface="PT Sans"/>
              <a:cs typeface="PT Sans"/>
              <a:sym typeface="PT Sans"/>
            </a:endParaRPr>
          </a:p>
          <a:p>
            <a:pPr marL="457200" indent="-457200">
              <a:buSzPct val="100000"/>
              <a:buFont typeface="PT Sans"/>
              <a:buChar char="★"/>
            </a:pPr>
            <a:r>
              <a:rPr lang="en-US" sz="2500" dirty="0" smtClean="0">
                <a:latin typeface="PT Sans"/>
                <a:ea typeface="PT Sans"/>
                <a:cs typeface="PT Sans"/>
                <a:sym typeface="PT Sans"/>
              </a:rPr>
              <a:t>Strengthen </a:t>
            </a:r>
            <a:r>
              <a:rPr lang="en-US" sz="2500" dirty="0">
                <a:latin typeface="PT Sans"/>
                <a:ea typeface="PT Sans"/>
                <a:cs typeface="PT Sans"/>
                <a:sym typeface="PT Sans"/>
              </a:rPr>
              <a:t>incumbent position prior to mobile market liberalization</a:t>
            </a:r>
          </a:p>
          <a:p>
            <a:pPr marL="457200" indent="-457200">
              <a:buSzPct val="100000"/>
              <a:buFont typeface="PT Sans"/>
              <a:buChar char="★"/>
            </a:pPr>
            <a:endParaRPr lang="en-US" sz="2500" dirty="0">
              <a:latin typeface="PT Sans"/>
              <a:ea typeface="PT Sans"/>
              <a:cs typeface="PT Sans"/>
              <a:sym typeface="PT Sans"/>
            </a:endParaRPr>
          </a:p>
          <a:p>
            <a:pPr marL="457200" indent="-457200">
              <a:buSzPct val="100000"/>
              <a:buFont typeface="PT Sans"/>
              <a:buChar char="★"/>
            </a:pPr>
            <a:r>
              <a:rPr lang="en-US" sz="2500" dirty="0" smtClean="0">
                <a:latin typeface="PT Sans"/>
                <a:ea typeface="PT Sans"/>
                <a:cs typeface="PT Sans"/>
                <a:sym typeface="PT Sans"/>
              </a:rPr>
              <a:t>Competitive </a:t>
            </a:r>
            <a:r>
              <a:rPr lang="en-US" sz="2500" dirty="0">
                <a:latin typeface="PT Sans"/>
                <a:ea typeface="PT Sans"/>
                <a:cs typeface="PT Sans"/>
                <a:sym typeface="PT Sans"/>
              </a:rPr>
              <a:t>dynamics respond to US operators’ national strategy</a:t>
            </a:r>
          </a:p>
        </p:txBody>
      </p:sp>
    </p:spTree>
    <p:extLst>
      <p:ext uri="{BB962C8B-B14F-4D97-AF65-F5344CB8AC3E}">
        <p14:creationId xmlns:p14="http://schemas.microsoft.com/office/powerpoint/2010/main" val="282489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511140" y="333894"/>
            <a:ext cx="9774419" cy="1057275"/>
          </a:xfrm>
        </p:spPr>
        <p:txBody>
          <a:bodyPr/>
          <a:lstStyle/>
          <a:p>
            <a:r>
              <a:rPr lang="en-US" b="1" dirty="0"/>
              <a:t>ITU Mobile Spectrum Recommendations</a:t>
            </a:r>
            <a:endParaRPr lang="es-E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792" y="1527960"/>
            <a:ext cx="8728300" cy="4627237"/>
          </a:xfrm>
          <a:prstGeom prst="rect">
            <a:avLst/>
          </a:prstGeom>
        </p:spPr>
      </p:pic>
      <p:sp>
        <p:nvSpPr>
          <p:cNvPr id="5" name="Shape 87"/>
          <p:cNvSpPr txBox="1"/>
          <p:nvPr/>
        </p:nvSpPr>
        <p:spPr>
          <a:xfrm>
            <a:off x="1045020" y="6286375"/>
            <a:ext cx="4341449" cy="3375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es-419" sz="1000" dirty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Source:  International </a:t>
            </a:r>
            <a:r>
              <a:rPr lang="es-419" sz="1000" dirty="0" err="1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Telecommunications</a:t>
            </a:r>
            <a:r>
              <a:rPr lang="es-419" sz="1000" dirty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s-419" sz="1000" dirty="0" err="1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Union</a:t>
            </a:r>
            <a:endParaRPr lang="es-419" sz="1000" dirty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9659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511140" y="333894"/>
            <a:ext cx="9774419" cy="1057275"/>
          </a:xfrm>
        </p:spPr>
        <p:txBody>
          <a:bodyPr/>
          <a:lstStyle/>
          <a:p>
            <a:r>
              <a:rPr lang="en-US" b="1" dirty="0" smtClean="0"/>
              <a:t>Assigned RF Spectrum, Caribbean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9799" y="1200149"/>
            <a:ext cx="10045760" cy="52552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30019" y="6455430"/>
            <a:ext cx="34214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9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Source: GSMA Intelligence</a:t>
            </a:r>
          </a:p>
        </p:txBody>
      </p:sp>
    </p:spTree>
    <p:extLst>
      <p:ext uri="{BB962C8B-B14F-4D97-AF65-F5344CB8AC3E}">
        <p14:creationId xmlns:p14="http://schemas.microsoft.com/office/powerpoint/2010/main" val="325789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511140" y="333894"/>
            <a:ext cx="9774419" cy="1057275"/>
          </a:xfrm>
        </p:spPr>
        <p:txBody>
          <a:bodyPr/>
          <a:lstStyle/>
          <a:p>
            <a:r>
              <a:rPr lang="en-US" b="1" dirty="0" smtClean="0"/>
              <a:t>IMT-2020 Technical Requirements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750" y="1391169"/>
            <a:ext cx="9175275" cy="4944285"/>
          </a:xfrm>
          <a:prstGeom prst="rect">
            <a:avLst/>
          </a:prstGeom>
          <a:ln w="9525">
            <a:solidFill>
              <a:schemeClr val="accent1"/>
            </a:solidFill>
          </a:ln>
        </p:spPr>
      </p:pic>
      <p:sp>
        <p:nvSpPr>
          <p:cNvPr id="5" name="Oval 4"/>
          <p:cNvSpPr/>
          <p:nvPr/>
        </p:nvSpPr>
        <p:spPr>
          <a:xfrm>
            <a:off x="4929188" y="5443537"/>
            <a:ext cx="2714625" cy="557213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8" name="Rectangle 7"/>
          <p:cNvSpPr/>
          <p:nvPr/>
        </p:nvSpPr>
        <p:spPr>
          <a:xfrm>
            <a:off x="8804994" y="6450377"/>
            <a:ext cx="86594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latin typeface="Roboto Condensed"/>
                <a:ea typeface="Calibri" panose="020F0502020204030204" pitchFamily="34" charset="0"/>
                <a:cs typeface="Times New Roman" panose="02020603050405020304" pitchFamily="18" charset="0"/>
              </a:rPr>
              <a:t>Source: ITU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0938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511140" y="333894"/>
            <a:ext cx="9774419" cy="1057275"/>
          </a:xfrm>
        </p:spPr>
        <p:txBody>
          <a:bodyPr/>
          <a:lstStyle/>
          <a:p>
            <a:r>
              <a:rPr lang="es-AR" b="1" dirty="0"/>
              <a:t>Key </a:t>
            </a:r>
            <a:r>
              <a:rPr lang="es-AR" b="1" dirty="0" smtClean="0"/>
              <a:t>Messages II</a:t>
            </a:r>
            <a:endParaRPr lang="es-E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7105" y="1110398"/>
            <a:ext cx="3866902" cy="541574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604004" y="1346732"/>
            <a:ext cx="724459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TimesNewRoman"/>
              </a:rPr>
              <a:t>3.2 Terms defined in this Recommendation</a:t>
            </a:r>
          </a:p>
          <a:p>
            <a:r>
              <a:rPr lang="en-US" dirty="0">
                <a:solidFill>
                  <a:srgbClr val="000000"/>
                </a:solidFill>
                <a:latin typeface="TimesNewRoman"/>
              </a:rPr>
              <a:t>This Recommendation defines the following terms:</a:t>
            </a:r>
          </a:p>
          <a:p>
            <a:r>
              <a:rPr lang="en-US" b="1" dirty="0">
                <a:solidFill>
                  <a:srgbClr val="000000"/>
                </a:solidFill>
                <a:latin typeface="TimesNewRoman"/>
              </a:rPr>
              <a:t>3.2.1 device: </a:t>
            </a:r>
            <a:r>
              <a:rPr lang="en-US" dirty="0">
                <a:solidFill>
                  <a:srgbClr val="000000"/>
                </a:solidFill>
                <a:latin typeface="TimesNewRoman"/>
              </a:rPr>
              <a:t>With regard to the Internet of things, this is a piece of equipment with </a:t>
            </a:r>
            <a:r>
              <a:rPr lang="en-US" dirty="0" smtClean="0">
                <a:solidFill>
                  <a:srgbClr val="000000"/>
                </a:solidFill>
                <a:latin typeface="TimesNewRoman"/>
              </a:rPr>
              <a:t>the mandatory </a:t>
            </a:r>
            <a:r>
              <a:rPr lang="en-US" dirty="0">
                <a:solidFill>
                  <a:srgbClr val="000000"/>
                </a:solidFill>
                <a:latin typeface="TimesNewRoman"/>
              </a:rPr>
              <a:t>capabilities of communication and the optional capabilities of sensing, actuation, </a:t>
            </a:r>
            <a:r>
              <a:rPr lang="en-US" dirty="0" smtClean="0">
                <a:solidFill>
                  <a:srgbClr val="000000"/>
                </a:solidFill>
                <a:latin typeface="TimesNewRoman"/>
              </a:rPr>
              <a:t>data capture</a:t>
            </a:r>
            <a:r>
              <a:rPr lang="en-US" dirty="0">
                <a:solidFill>
                  <a:srgbClr val="000000"/>
                </a:solidFill>
                <a:latin typeface="TimesNewRoman"/>
              </a:rPr>
              <a:t>, data storage and data processing.</a:t>
            </a:r>
          </a:p>
          <a:p>
            <a:r>
              <a:rPr lang="en-US" b="1" dirty="0">
                <a:solidFill>
                  <a:srgbClr val="000000"/>
                </a:solidFill>
                <a:latin typeface="TimesNewRoman"/>
              </a:rPr>
              <a:t>3.2.2 Internet of things (IoT): </a:t>
            </a:r>
            <a:r>
              <a:rPr lang="en-US" dirty="0">
                <a:solidFill>
                  <a:srgbClr val="000000"/>
                </a:solidFill>
                <a:latin typeface="TimesNewRoman"/>
              </a:rPr>
              <a:t>A global infrastructure for the information society, </a:t>
            </a:r>
            <a:r>
              <a:rPr lang="en-US" b="1" dirty="0" smtClean="0">
                <a:solidFill>
                  <a:srgbClr val="FF0000"/>
                </a:solidFill>
                <a:latin typeface="TimesNewRoman"/>
              </a:rPr>
              <a:t>enabling advanced </a:t>
            </a:r>
            <a:r>
              <a:rPr lang="en-US" b="1" dirty="0">
                <a:solidFill>
                  <a:srgbClr val="FF0000"/>
                </a:solidFill>
                <a:latin typeface="TimesNewRoman"/>
              </a:rPr>
              <a:t>services by interconnecting (physical and virtual) things based on existing and </a:t>
            </a:r>
            <a:r>
              <a:rPr lang="en-US" b="1" dirty="0" smtClean="0">
                <a:solidFill>
                  <a:srgbClr val="FF0000"/>
                </a:solidFill>
                <a:latin typeface="TimesNewRoman"/>
              </a:rPr>
              <a:t>evolving interoperable </a:t>
            </a:r>
            <a:r>
              <a:rPr lang="en-US" b="1" dirty="0">
                <a:solidFill>
                  <a:srgbClr val="FF0000"/>
                </a:solidFill>
                <a:latin typeface="TimesNewRoman"/>
              </a:rPr>
              <a:t>information and communication technologies.</a:t>
            </a:r>
          </a:p>
          <a:p>
            <a:r>
              <a:rPr lang="en-US" sz="1200" dirty="0">
                <a:solidFill>
                  <a:srgbClr val="000000"/>
                </a:solidFill>
                <a:latin typeface="TimesNewRoman"/>
              </a:rPr>
              <a:t>NOTE 1 – </a:t>
            </a:r>
            <a:r>
              <a:rPr lang="en-US" sz="1200" b="1" dirty="0">
                <a:solidFill>
                  <a:srgbClr val="FF0000"/>
                </a:solidFill>
                <a:latin typeface="TimesNewRoman"/>
              </a:rPr>
              <a:t>Through the exploitation of identification, data capture, processing and </a:t>
            </a:r>
            <a:r>
              <a:rPr lang="en-US" sz="1200" b="1" dirty="0" smtClean="0">
                <a:solidFill>
                  <a:srgbClr val="FF0000"/>
                </a:solidFill>
                <a:latin typeface="TimesNewRoman"/>
              </a:rPr>
              <a:t>communication capabilities</a:t>
            </a:r>
            <a:r>
              <a:rPr lang="en-US" sz="1200" b="1" dirty="0">
                <a:solidFill>
                  <a:srgbClr val="FF0000"/>
                </a:solidFill>
                <a:latin typeface="TimesNewRoman"/>
              </a:rPr>
              <a:t>, </a:t>
            </a:r>
            <a:r>
              <a:rPr lang="en-US" sz="1200" dirty="0">
                <a:solidFill>
                  <a:srgbClr val="000000"/>
                </a:solidFill>
                <a:latin typeface="TimesNewRoman"/>
              </a:rPr>
              <a:t>the IoT makes full use of things to offer services to all kinds of applications, whilst ensuring </a:t>
            </a:r>
            <a:r>
              <a:rPr lang="en-US" sz="1200" dirty="0" smtClean="0">
                <a:solidFill>
                  <a:srgbClr val="000000"/>
                </a:solidFill>
                <a:latin typeface="TimesNewRoman"/>
              </a:rPr>
              <a:t>that security </a:t>
            </a:r>
            <a:r>
              <a:rPr lang="en-US" sz="1200" dirty="0">
                <a:solidFill>
                  <a:srgbClr val="000000"/>
                </a:solidFill>
                <a:latin typeface="TimesNewRoman"/>
              </a:rPr>
              <a:t>and privacy requirements are fulfilled.</a:t>
            </a:r>
          </a:p>
          <a:p>
            <a:r>
              <a:rPr lang="en-US" sz="1200" dirty="0">
                <a:solidFill>
                  <a:srgbClr val="000000"/>
                </a:solidFill>
                <a:latin typeface="TimesNewRoman"/>
              </a:rPr>
              <a:t>NOTE 2 – From a broader perspective, </a:t>
            </a:r>
            <a:r>
              <a:rPr lang="en-US" sz="1200" b="1" dirty="0">
                <a:solidFill>
                  <a:srgbClr val="FF0000"/>
                </a:solidFill>
                <a:latin typeface="TimesNewRoman"/>
              </a:rPr>
              <a:t>the IoT can be perceived as a vision with technological and </a:t>
            </a:r>
            <a:r>
              <a:rPr lang="en-US" sz="1200" b="1" dirty="0" smtClean="0">
                <a:solidFill>
                  <a:srgbClr val="FF0000"/>
                </a:solidFill>
                <a:latin typeface="TimesNewRoman"/>
              </a:rPr>
              <a:t>societal implication</a:t>
            </a:r>
            <a:r>
              <a:rPr lang="en-US" sz="1200" dirty="0" smtClean="0">
                <a:solidFill>
                  <a:srgbClr val="000000"/>
                </a:solidFill>
                <a:latin typeface="TimesNewRoman"/>
              </a:rPr>
              <a:t>s</a:t>
            </a:r>
            <a:r>
              <a:rPr lang="en-US" sz="1200" dirty="0">
                <a:solidFill>
                  <a:srgbClr val="000000"/>
                </a:solidFill>
                <a:latin typeface="TimesNewRoman"/>
              </a:rPr>
              <a:t>.</a:t>
            </a:r>
          </a:p>
          <a:p>
            <a:r>
              <a:rPr lang="en-US" b="1" dirty="0">
                <a:solidFill>
                  <a:srgbClr val="000000"/>
                </a:solidFill>
                <a:latin typeface="TimesNewRoman"/>
              </a:rPr>
              <a:t>3.2.3 thing: </a:t>
            </a:r>
            <a:r>
              <a:rPr lang="en-US" dirty="0">
                <a:solidFill>
                  <a:srgbClr val="000000"/>
                </a:solidFill>
                <a:latin typeface="TimesNewRoman"/>
              </a:rPr>
              <a:t>With regard to the Internet of things, this is an object of the physical world (</a:t>
            </a:r>
            <a:r>
              <a:rPr lang="en-US" dirty="0" smtClean="0">
                <a:solidFill>
                  <a:srgbClr val="000000"/>
                </a:solidFill>
                <a:latin typeface="TimesNewRoman"/>
              </a:rPr>
              <a:t>physical things</a:t>
            </a:r>
            <a:r>
              <a:rPr lang="en-US" dirty="0">
                <a:solidFill>
                  <a:srgbClr val="000000"/>
                </a:solidFill>
                <a:latin typeface="TimesNewRoman"/>
              </a:rPr>
              <a:t>) or the information world (virtual things), which is capable of being identified and </a:t>
            </a:r>
            <a:r>
              <a:rPr lang="en-US" dirty="0" smtClean="0">
                <a:solidFill>
                  <a:srgbClr val="000000"/>
                </a:solidFill>
                <a:latin typeface="TimesNewRoman"/>
              </a:rPr>
              <a:t>integrated into </a:t>
            </a:r>
            <a:r>
              <a:rPr lang="en-US" dirty="0">
                <a:solidFill>
                  <a:srgbClr val="000000"/>
                </a:solidFill>
                <a:latin typeface="TimesNewRoman"/>
              </a:rPr>
              <a:t>communication networks.</a:t>
            </a:r>
          </a:p>
        </p:txBody>
      </p:sp>
    </p:spTree>
    <p:extLst>
      <p:ext uri="{BB962C8B-B14F-4D97-AF65-F5344CB8AC3E}">
        <p14:creationId xmlns:p14="http://schemas.microsoft.com/office/powerpoint/2010/main" val="34751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511140" y="333894"/>
            <a:ext cx="9774419" cy="1057275"/>
          </a:xfrm>
        </p:spPr>
        <p:txBody>
          <a:bodyPr/>
          <a:lstStyle/>
          <a:p>
            <a:r>
              <a:rPr lang="en-US" b="1" dirty="0" smtClean="0"/>
              <a:t>Spectrum Recommendations Above 24 GHz</a:t>
            </a:r>
            <a:endParaRPr lang="en-US" b="1" dirty="0"/>
          </a:p>
        </p:txBody>
      </p:sp>
      <p:pic>
        <p:nvPicPr>
          <p:cNvPr id="4" name="Content Placeholder 2"/>
          <p:cNvPicPr>
            <a:picLocks noGrp="1" noChangeAspect="1"/>
          </p:cNvPicPr>
          <p:nvPr>
            <p:ph sz="quarter" idx="4294967295"/>
          </p:nvPr>
        </p:nvPicPr>
        <p:blipFill>
          <a:blip r:embed="rId3"/>
          <a:stretch>
            <a:fillRect/>
          </a:stretch>
        </p:blipFill>
        <p:spPr>
          <a:xfrm>
            <a:off x="668506" y="1243072"/>
            <a:ext cx="10883705" cy="50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18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Oswald"/>
        <a:ea typeface=""/>
        <a:cs typeface=""/>
      </a:majorFont>
      <a:minorFont>
        <a:latin typeface="PT Sans"/>
        <a:ea typeface=""/>
        <a:cs typeface="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D558EE6C-A305-424F-9BF9-C923C7C01E05}" vid="{B86407E5-495F-46BA-BEF1-746B914F93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Template2016-C</Template>
  <TotalTime>7933</TotalTime>
  <Words>470</Words>
  <Application>Microsoft Office PowerPoint</Application>
  <PresentationFormat>Widescreen</PresentationFormat>
  <Paragraphs>65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Open Sans</vt:lpstr>
      <vt:lpstr>Oswald</vt:lpstr>
      <vt:lpstr>PT Sans</vt:lpstr>
      <vt:lpstr>Roboto Black</vt:lpstr>
      <vt:lpstr>Roboto Condensed</vt:lpstr>
      <vt:lpstr>Times New Roman</vt:lpstr>
      <vt:lpstr>TimesNewRoman</vt:lpstr>
      <vt:lpstr>Tema de Office</vt:lpstr>
      <vt:lpstr> GSMA Workshop CANTO 2019</vt:lpstr>
      <vt:lpstr>Background</vt:lpstr>
      <vt:lpstr>Caribbean Undersea Fiber Optic Cables</vt:lpstr>
      <vt:lpstr>Caribbean LTE Deployments</vt:lpstr>
      <vt:lpstr>ITU Mobile Spectrum Recommendations</vt:lpstr>
      <vt:lpstr>Assigned RF Spectrum, Caribbean</vt:lpstr>
      <vt:lpstr>IMT-2020 Technical Requirements</vt:lpstr>
      <vt:lpstr>Key Messages II</vt:lpstr>
      <vt:lpstr>Spectrum Recommendations Above 24 GHz</vt:lpstr>
      <vt:lpstr>Looking Forward…</vt:lpstr>
      <vt:lpstr>@5GA_CALA @5GA_Brasil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LATIN AMERICA &amp; CARIBBEAN ACTIVITIES</dc:title>
  <dc:creator>lucas</dc:creator>
  <cp:lastModifiedBy>Jose Otero</cp:lastModifiedBy>
  <cp:revision>237</cp:revision>
  <cp:lastPrinted>2017-06-07T23:09:06Z</cp:lastPrinted>
  <dcterms:created xsi:type="dcterms:W3CDTF">2016-06-13T21:43:10Z</dcterms:created>
  <dcterms:modified xsi:type="dcterms:W3CDTF">2019-07-24T12:52:40Z</dcterms:modified>
</cp:coreProperties>
</file>