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3" r:id="rId2"/>
  </p:sldMasterIdLst>
  <p:notesMasterIdLst>
    <p:notesMasterId r:id="rId10"/>
  </p:notesMasterIdLst>
  <p:handoutMasterIdLst>
    <p:handoutMasterId r:id="rId11"/>
  </p:handoutMasterIdLst>
  <p:sldIdLst>
    <p:sldId id="266" r:id="rId3"/>
    <p:sldId id="606" r:id="rId4"/>
    <p:sldId id="635" r:id="rId5"/>
    <p:sldId id="598" r:id="rId6"/>
    <p:sldId id="599" r:id="rId7"/>
    <p:sldId id="625" r:id="rId8"/>
    <p:sldId id="273" r:id="rId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62DD4CD-AF1D-3548-A8DF-28BD801AA225}">
          <p14:sldIdLst>
            <p14:sldId id="266"/>
            <p14:sldId id="606"/>
            <p14:sldId id="635"/>
            <p14:sldId id="598"/>
            <p14:sldId id="599"/>
            <p14:sldId id="625"/>
          </p14:sldIdLst>
        </p14:section>
        <p14:section name="Untitled Section" id="{DF5F552C-599B-D142-80C5-6158C5AF01AA}">
          <p14:sldIdLst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43E50"/>
    <a:srgbClr val="EEF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 autoAdjust="0"/>
    <p:restoredTop sz="94434" autoAdjust="0"/>
  </p:normalViewPr>
  <p:slideViewPr>
    <p:cSldViewPr snapToGrid="0" snapToObjects="1">
      <p:cViewPr varScale="1">
        <p:scale>
          <a:sx n="129" d="100"/>
          <a:sy n="129" d="100"/>
        </p:scale>
        <p:origin x="49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4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notesViewPr>
    <p:cSldViewPr snapToGrid="0" snapToObjects="1">
      <p:cViewPr varScale="1">
        <p:scale>
          <a:sx n="160" d="100"/>
          <a:sy n="160" d="100"/>
        </p:scale>
        <p:origin x="47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98BAE-C84A-694A-898B-5CF88760D6F5}" type="datetimeFigureOut">
              <a:rPr lang="en-US" smtClean="0"/>
              <a:t>7/23/19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F491E-6BDF-894F-89D9-4BED6DF37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02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74FA06C-4A8C-0E48-B922-007B77153C27}" type="datetimeFigureOut">
              <a:rPr lang="en-GB" altLang="en-US"/>
              <a:pPr/>
              <a:t>23/07/2019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620D7F3-EDE1-C147-A04A-D4416A6382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066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3340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1198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49603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– Blue templa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0358438" y="6246813"/>
            <a:ext cx="1519237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r>
              <a:rPr lang="en-GB" altLang="en-US" sz="800">
                <a:solidFill>
                  <a:srgbClr val="EEF2EC"/>
                </a:solidFill>
              </a:rPr>
              <a:t>Internet Society © 1992–2016</a:t>
            </a: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813" y="2970213"/>
            <a:ext cx="17287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99" y="3355200"/>
            <a:ext cx="11109600" cy="456728"/>
          </a:xfrm>
        </p:spPr>
        <p:txBody>
          <a:bodyPr wrap="square">
            <a:spAutoFit/>
          </a:bodyPr>
          <a:lstStyle>
            <a:lvl1pPr>
              <a:defRPr lang="en-GB" sz="28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856637"/>
            <a:ext cx="11109600" cy="503215"/>
          </a:xfrm>
        </p:spPr>
        <p:txBody>
          <a:bodyPr/>
          <a:lstStyle>
            <a:lvl1pPr algn="l">
              <a:lnSpc>
                <a:spcPct val="109000"/>
              </a:lnSpc>
              <a:defRPr sz="32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5605544"/>
            <a:ext cx="4097551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40000" y="573969"/>
            <a:ext cx="4097551" cy="270074"/>
          </a:xfrm>
        </p:spPr>
        <p:txBody>
          <a:bodyPr>
            <a:spAutoFit/>
          </a:bodyPr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  <a:latin typeface="+mn-lt"/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253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only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7589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761E0F2E-4DC0-BB41-853A-E92710F05ADB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179485" y="1548400"/>
            <a:ext cx="5482290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66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image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175375" y="522288"/>
            <a:ext cx="5486400" cy="5581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5477203" cy="5758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15C06CD-839C-FC4C-913F-8EDF978843EE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00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large image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168855" y="0"/>
            <a:ext cx="6023145" cy="6857999"/>
          </a:xfrm>
        </p:spPr>
        <p:txBody>
          <a:bodyPr/>
          <a:lstStyle/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7" y="567101"/>
            <a:ext cx="5483696" cy="6139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</p:spPr>
        <p:txBody>
          <a:bodyPr/>
          <a:lstStyle>
            <a:lvl1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C2CDEF37-006E-254D-A210-0434C0C6BB13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1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22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14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graph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169025" y="0"/>
            <a:ext cx="60229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7" y="567101"/>
            <a:ext cx="5470728" cy="5250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286356" y="662400"/>
            <a:ext cx="5517717" cy="544698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  <a:lvl2pPr>
              <a:defRPr sz="1000" b="0" i="0">
                <a:latin typeface="Hind Medium" charset="0"/>
                <a:ea typeface="Hind Medium" charset="0"/>
                <a:cs typeface="Hind Medium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09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– Text only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540001" y="2081800"/>
            <a:ext cx="2656004" cy="3062528"/>
          </a:xfr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8"/>
          </p:nvPr>
        </p:nvSpPr>
        <p:spPr>
          <a:xfrm>
            <a:off x="3359178" y="2081800"/>
            <a:ext cx="2656800" cy="3062528"/>
          </a:xfr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9"/>
          </p:nvPr>
        </p:nvSpPr>
        <p:spPr>
          <a:xfrm>
            <a:off x="6178356" y="2081800"/>
            <a:ext cx="2656800" cy="3062528"/>
          </a:xfr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20"/>
          </p:nvPr>
        </p:nvSpPr>
        <p:spPr>
          <a:xfrm>
            <a:off x="8997535" y="2081800"/>
            <a:ext cx="2656800" cy="3062528"/>
          </a:xfr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091BCFBB-AFFC-2C42-9CC9-3851C53B95FB}" type="slidenum">
              <a:rPr lang="uk-UA" altLang="en-US"/>
              <a:pPr/>
              <a:t>‹#›</a:t>
            </a:fld>
            <a:endParaRPr lang="uk-UA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41338" y="566738"/>
            <a:ext cx="11109600" cy="783035"/>
          </a:xfrm>
          <a:prstGeom prst="rect">
            <a:avLst/>
          </a:prstGeom>
        </p:spPr>
        <p:txBody>
          <a:bodyPr vert="horz" wrap="square" lIns="0" tIns="0" rIns="172800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9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– Chart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61399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33249" y="1774405"/>
            <a:ext cx="2662877" cy="3666146"/>
          </a:xfr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355298" y="1774405"/>
            <a:ext cx="2662877" cy="3666146"/>
          </a:xfr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177347" y="1774405"/>
            <a:ext cx="2662877" cy="3666146"/>
          </a:xfrm>
          <a:solidFill>
            <a:schemeClr val="accent2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rgbClr val="FFFFFF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>
                <a:solidFill>
                  <a:srgbClr val="FFFFFF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999395" y="1774405"/>
            <a:ext cx="2662877" cy="3666146"/>
          </a:xfr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82834A66-9ED4-4C45-923A-E517812884FA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54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– Putty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42400" y="525600"/>
            <a:ext cx="10508400" cy="5572800"/>
          </a:xfr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chemeClr val="tx1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chemeClr val="tx1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9123C2-1881-0343-8E3B-58B10FD51CF2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1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– Text + conten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9E1E4A-834C-074E-9FF0-961A1F8067B6}" type="slidenum">
              <a:rPr lang="en-GB" altLang="en-US" noProof="0" smtClean="0"/>
              <a:pPr/>
              <a:t>‹#›</a:t>
            </a:fld>
            <a:endParaRPr lang="en-GB" altLang="en-US" noProof="0"/>
          </a:p>
        </p:txBody>
      </p:sp>
    </p:spTree>
    <p:extLst>
      <p:ext uri="{BB962C8B-B14F-4D97-AF65-F5344CB8AC3E}">
        <p14:creationId xmlns:p14="http://schemas.microsoft.com/office/powerpoint/2010/main" val="19477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85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0">
          <a:blip r:embed="rId2">
            <a:lum contras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914400"/>
            <a:ext cx="10058400" cy="68580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752600"/>
            <a:ext cx="10058400" cy="4343400"/>
          </a:xfrm>
        </p:spPr>
        <p:txBody>
          <a:bodyPr/>
          <a:lstStyle>
            <a:lvl1pPr marL="457200" indent="-457200">
              <a:buFont typeface="Arial"/>
              <a:buChar char="•"/>
              <a:defRPr/>
            </a:lvl1pPr>
            <a:lvl2pPr marL="571500" indent="-342900">
              <a:buFont typeface="Arial"/>
              <a:buChar char="•"/>
              <a:defRPr/>
            </a:lvl2pPr>
            <a:lvl3pPr marL="801688" indent="-342900">
              <a:buFont typeface="Arial"/>
              <a:buChar char="•"/>
              <a:defRPr/>
            </a:lvl3pPr>
            <a:lvl4pPr marL="1033462" indent="-342900">
              <a:buFont typeface="Arial"/>
              <a:buChar char="•"/>
              <a:defRPr/>
            </a:lvl4pPr>
            <a:lvl5pPr marL="1143000" indent="-228600">
              <a:buFont typeface="Arial"/>
              <a:buChar char="•"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16000" y="6111875"/>
            <a:ext cx="1727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54400" y="6111875"/>
            <a:ext cx="5384800" cy="4572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C60CB-D7DE-BA42-ADA0-79E6941254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64451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4B8AB820-61DF-364A-B4AF-D19149734C14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76123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– Green templa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0358438" y="6246813"/>
            <a:ext cx="1519237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r>
              <a:rPr lang="en-GB" altLang="en-US" sz="800">
                <a:solidFill>
                  <a:srgbClr val="EEF2EC"/>
                </a:solidFill>
              </a:rPr>
              <a:t>Internet Society © 1992–2016</a:t>
            </a: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813" y="2970213"/>
            <a:ext cx="17287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3355853"/>
            <a:ext cx="11109600" cy="456728"/>
          </a:xfrm>
          <a:prstGeom prst="rect">
            <a:avLst/>
          </a:prstGeom>
        </p:spPr>
        <p:txBody>
          <a:bodyPr wrap="square" rIns="1728000">
            <a:spAutoFit/>
          </a:bodyPr>
          <a:lstStyle>
            <a:lvl1pPr>
              <a:defRPr lang="en-GB" sz="28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856637"/>
            <a:ext cx="11109600" cy="536750"/>
          </a:xfrm>
        </p:spPr>
        <p:txBody>
          <a:bodyPr/>
          <a:lstStyle>
            <a:lvl1pPr algn="l">
              <a:lnSpc>
                <a:spcPct val="109000"/>
              </a:lnSpc>
              <a:defRPr sz="3200">
                <a:solidFill>
                  <a:srgbClr val="EEF2E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5605544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40000" y="573969"/>
            <a:ext cx="4097551" cy="27007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  <a:latin typeface="+mn-lt"/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133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F35CCC7-CB4F-5542-883B-77CD96CEB14D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12036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6B0B0632-44AB-E64F-9964-F97E8E40AC00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78719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FBE988-4F8A-A847-85FA-7FDCA1891FAC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67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tatement – Green templa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3250" y="525600"/>
            <a:ext cx="11129022" cy="55728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38A562FF-9E0C-6A44-94FA-5EFAAB105799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34984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/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250" y="952107"/>
            <a:ext cx="11129022" cy="4845378"/>
          </a:xfrm>
        </p:spPr>
        <p:txBody>
          <a:bodyPr rIns="0" anchor="ctr">
            <a:noAutofit/>
          </a:bodyPr>
          <a:lstStyle>
            <a:lvl1pPr algn="ctr">
              <a:lnSpc>
                <a:spcPct val="104000"/>
              </a:lnSpc>
              <a:defRPr sz="48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</a:t>
            </a:r>
            <a:r>
              <a:rPr lang="en-US" dirty="0"/>
              <a:t>to edit Master title style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AAABE4F-E323-754C-9DC3-2E4BB4EF58F9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83250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– Green templa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65"/>
          <p:cNvSpPr txBox="1">
            <a:spLocks/>
          </p:cNvSpPr>
          <p:nvPr userDrawn="1"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/>
              <a:t>@internetsociety</a:t>
            </a:r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/>
              <a:t>Galerie Jean-Malbuisson 15, </a:t>
            </a:r>
            <a:br>
              <a:rPr lang="en-GB"/>
            </a:br>
            <a:r>
              <a:rPr lang="en-GB"/>
              <a:t>CH-1204 Geneva, </a:t>
            </a:r>
            <a:br>
              <a:rPr lang="en-GB"/>
            </a:br>
            <a:r>
              <a:rPr lang="en-GB"/>
              <a:t>Switzerland.</a:t>
            </a:r>
            <a:br>
              <a:rPr lang="en-GB"/>
            </a:br>
            <a:r>
              <a:rPr lang="en-GB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/>
          </a:p>
          <a:p>
            <a:pPr fontAlgn="auto"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/>
              <a:t>1775 Wiehle Avenue, </a:t>
            </a:r>
            <a:br>
              <a:rPr lang="de-DE"/>
            </a:br>
            <a:r>
              <a:rPr lang="de-DE"/>
              <a:t>Suite 201, Reston, VA </a:t>
            </a:r>
            <a:br>
              <a:rPr lang="de-DE"/>
            </a:br>
            <a:r>
              <a:rPr lang="de-DE"/>
              <a:t>20190-5108 USA. </a:t>
            </a:r>
            <a:br>
              <a:rPr lang="de-DE"/>
            </a:br>
            <a:r>
              <a:rPr lang="de-DE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/>
          </a:p>
          <a:p>
            <a:pPr fontAlgn="auto"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/>
              <a:t>Thank you.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38626C2-145F-DB41-8654-1777F0E9F2FB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11453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t involved – Green templa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65"/>
          <p:cNvSpPr txBox="1">
            <a:spLocks/>
          </p:cNvSpPr>
          <p:nvPr userDrawn="1"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/>
              <a:t>@internetsociety</a:t>
            </a:r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/>
              <a:t>Galerie Jean-Malbuisson 15, </a:t>
            </a:r>
            <a:br>
              <a:rPr lang="en-GB"/>
            </a:br>
            <a:r>
              <a:rPr lang="en-GB"/>
              <a:t>CH-1204 Geneva, </a:t>
            </a:r>
            <a:br>
              <a:rPr lang="en-GB"/>
            </a:br>
            <a:r>
              <a:rPr lang="en-GB"/>
              <a:t>Switzerland.</a:t>
            </a:r>
            <a:br>
              <a:rPr lang="en-GB"/>
            </a:br>
            <a:r>
              <a:rPr lang="en-GB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/>
          </a:p>
          <a:p>
            <a:pPr fontAlgn="auto"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/>
              <a:t>1775 Wiehle Avenue, </a:t>
            </a:r>
            <a:br>
              <a:rPr lang="de-DE"/>
            </a:br>
            <a:r>
              <a:rPr lang="de-DE"/>
              <a:t>Suite 201, Reston, VA </a:t>
            </a:r>
            <a:br>
              <a:rPr lang="de-DE"/>
            </a:br>
            <a:r>
              <a:rPr lang="de-DE"/>
              <a:t>20190-5108 USA. </a:t>
            </a:r>
            <a:br>
              <a:rPr lang="de-DE"/>
            </a:br>
            <a:r>
              <a:rPr lang="de-DE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/>
          </a:p>
          <a:p>
            <a:pPr fontAlgn="auto"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/>
              <a:t>Get involved.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C54E8D6B-F017-D744-B01E-3BF4A1060F5E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61638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– Text only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E6D84CED-884A-CE4A-BD8A-D28B96D1098D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11121775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70000" marR="0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50" marR="0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50" marR="0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4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only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0694" cy="39151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FF8D7C12-E787-174C-812A-EC3C0082FBB9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70000" marR="0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50" marR="0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50" marR="0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22"/>
          </p:nvPr>
        </p:nvSpPr>
        <p:spPr>
          <a:xfrm>
            <a:off x="6179485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70000" marR="0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50" marR="0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50" marR="0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87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68C4A143-42F1-CD4D-A024-23DD4025078D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58119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image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175375" y="522288"/>
            <a:ext cx="5486400" cy="5581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7" y="567101"/>
            <a:ext cx="5476774" cy="391517"/>
          </a:xfrm>
        </p:spPr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F9D797C3-5F1D-EB43-9194-D8BE87AD2A9C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70000" marR="0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50" marR="0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50" marR="0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45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large image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168855" y="0"/>
            <a:ext cx="6023145" cy="6857999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5479200" cy="391517"/>
          </a:xfrm>
        </p:spPr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6143A7B2-C35C-E346-A08D-155760DB7296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22"/>
          </p:nvPr>
        </p:nvSpPr>
        <p:spPr>
          <a:xfrm>
            <a:off x="540000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70000" marR="0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50" marR="0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50" marR="0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32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– Text + graph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169025" y="0"/>
            <a:ext cx="60229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5" y="567101"/>
            <a:ext cx="5479200" cy="391517"/>
          </a:xfrm>
        </p:spPr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286356" y="662400"/>
            <a:ext cx="5517717" cy="54469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  <a:lvl2pPr>
              <a:defRPr sz="1000" b="0" i="0">
                <a:latin typeface="Hind Medium" charset="0"/>
                <a:ea typeface="Hind Medium" charset="0"/>
                <a:cs typeface="Hind Medium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70000" marR="0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50" marR="0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50" marR="0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7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– Text only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976" y="567101"/>
            <a:ext cx="11121296" cy="391517"/>
          </a:xfrm>
        </p:spPr>
        <p:txBody>
          <a:bodyPr/>
          <a:lstStyle/>
          <a:p>
            <a:r>
              <a:rPr lang="en-US" dirty="0"/>
              <a:t>Click to edit Master title style 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540000" y="2076214"/>
            <a:ext cx="2656800" cy="3062528"/>
          </a:xfrm>
          <a:prstGeom prst="rect">
            <a:avLst/>
          </a:prstGeo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8"/>
          </p:nvPr>
        </p:nvSpPr>
        <p:spPr>
          <a:xfrm>
            <a:off x="3359178" y="2076214"/>
            <a:ext cx="2656800" cy="3062528"/>
          </a:xfrm>
          <a:prstGeom prst="rect">
            <a:avLst/>
          </a:prstGeo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9"/>
          </p:nvPr>
        </p:nvSpPr>
        <p:spPr>
          <a:xfrm>
            <a:off x="6178356" y="2076214"/>
            <a:ext cx="2656800" cy="3062528"/>
          </a:xfrm>
          <a:prstGeom prst="rect">
            <a:avLst/>
          </a:prstGeo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20"/>
          </p:nvPr>
        </p:nvSpPr>
        <p:spPr>
          <a:xfrm>
            <a:off x="8997535" y="2076214"/>
            <a:ext cx="2656800" cy="3062528"/>
          </a:xfrm>
          <a:prstGeom prst="rect">
            <a:avLst/>
          </a:prstGeo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1A76B3F0-9F3C-DE45-BFE9-2ED2B8F83AF3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62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– Chart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39151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33249" y="1774405"/>
            <a:ext cx="2662877" cy="3666146"/>
          </a:xfrm>
          <a:prstGeom prst="rect">
            <a:avLst/>
          </a:prstGeo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355298" y="1774405"/>
            <a:ext cx="2662877" cy="3666146"/>
          </a:xfrm>
          <a:prstGeom prst="rect">
            <a:avLst/>
          </a:prstGeo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177347" y="1774405"/>
            <a:ext cx="2662877" cy="3666146"/>
          </a:xfrm>
          <a:prstGeom prst="rect">
            <a:avLst/>
          </a:prstGeom>
          <a:solidFill>
            <a:schemeClr val="tx2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rgbClr val="FFFFFF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>
                <a:solidFill>
                  <a:srgbClr val="FFFFFF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999395" y="1774405"/>
            <a:ext cx="2662877" cy="3666146"/>
          </a:xfrm>
          <a:prstGeom prst="rect">
            <a:avLst/>
          </a:prstGeo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9D8B29AF-7C6A-5F4D-80AD-1814178AF230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0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– Neutral gree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42400" y="525600"/>
            <a:ext cx="10508400" cy="55728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chemeClr val="tx1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chemeClr val="tx1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0074F2-1090-0744-858A-D1BB34EE7CED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90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 –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3250" y="952107"/>
            <a:ext cx="11129022" cy="4845378"/>
          </a:xfrm>
        </p:spPr>
        <p:txBody>
          <a:bodyPr rIns="0" anchor="ctr">
            <a:noAutofit/>
          </a:bodyPr>
          <a:lstStyle>
            <a:lvl1pPr algn="ctr">
              <a:lnSpc>
                <a:spcPct val="104000"/>
              </a:lnSpc>
              <a:defRPr sz="48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</a:t>
            </a:r>
            <a:r>
              <a:rPr lang="en-US" dirty="0"/>
              <a:t>to edit Master title style</a:t>
            </a:r>
            <a:endParaRPr lang="en-GB" dirty="0"/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918575" y="6342063"/>
            <a:ext cx="2743200" cy="173037"/>
          </a:xfrm>
        </p:spPr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528BDF42-62B5-874D-A7F5-A52B65B377A4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7361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– Content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39151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6E2DA8-8964-4745-ACD2-3F214ED7311A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54579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3FB79B9C-4BB8-F94D-A304-79486E9E65B1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105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tatement – Blue templa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250" y="525600"/>
            <a:ext cx="11129022" cy="5572800"/>
          </a:xfr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 dirty="0"/>
              <a:t>Large quote or statement style</a:t>
            </a:r>
          </a:p>
          <a:p>
            <a:pPr lvl="1"/>
            <a:r>
              <a:rPr lang="en-US" dirty="0"/>
              <a:t>Supporting content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DBE5F007-28FD-B845-A833-24BC97E499D9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07203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tatement –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250" y="952107"/>
            <a:ext cx="11129022" cy="4845378"/>
          </a:xfrm>
        </p:spPr>
        <p:txBody>
          <a:bodyPr rIns="0" anchor="ctr">
            <a:noAutofit/>
          </a:bodyPr>
          <a:lstStyle>
            <a:lvl1pPr algn="ctr">
              <a:lnSpc>
                <a:spcPct val="104000"/>
              </a:lnSpc>
              <a:defRPr sz="48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528BDF42-62B5-874D-A7F5-A52B65B377A4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0742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– Blue templa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65"/>
          <p:cNvSpPr txBox="1">
            <a:spLocks/>
          </p:cNvSpPr>
          <p:nvPr userDrawn="1"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/>
              <a:t>@internetsociety</a:t>
            </a:r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/>
              <a:t>Galerie Jean-Malbuisson 15, </a:t>
            </a:r>
            <a:br>
              <a:rPr lang="en-GB"/>
            </a:br>
            <a:r>
              <a:rPr lang="en-GB"/>
              <a:t>CH-1204 Geneva, </a:t>
            </a:r>
            <a:br>
              <a:rPr lang="en-GB"/>
            </a:br>
            <a:r>
              <a:rPr lang="en-GB"/>
              <a:t>Switzerland.</a:t>
            </a:r>
            <a:br>
              <a:rPr lang="en-GB"/>
            </a:br>
            <a:r>
              <a:rPr lang="en-GB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/>
          </a:p>
          <a:p>
            <a:pPr fontAlgn="auto"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/>
              <a:t>1775 Wiehle Avenue, </a:t>
            </a:r>
            <a:br>
              <a:rPr lang="de-DE"/>
            </a:br>
            <a:r>
              <a:rPr lang="de-DE"/>
              <a:t>Suite 201, Reston, VA </a:t>
            </a:r>
            <a:br>
              <a:rPr lang="de-DE"/>
            </a:br>
            <a:r>
              <a:rPr lang="de-DE"/>
              <a:t>20190-5108 USA. </a:t>
            </a:r>
            <a:br>
              <a:rPr lang="de-DE"/>
            </a:br>
            <a:r>
              <a:rPr lang="de-DE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/>
          </a:p>
          <a:p>
            <a:pPr fontAlgn="auto"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/>
              <a:t>Thank you.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18433E0E-72FD-FD40-88BA-BE70973222D5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13513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t involved – Blue templa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65"/>
          <p:cNvSpPr txBox="1">
            <a:spLocks/>
          </p:cNvSpPr>
          <p:nvPr userDrawn="1"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/>
              <a:t>@internetsociety</a:t>
            </a:r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/>
              <a:t>Galerie Jean-Malbuisson 15, </a:t>
            </a:r>
            <a:br>
              <a:rPr lang="en-GB"/>
            </a:br>
            <a:r>
              <a:rPr lang="en-GB"/>
              <a:t>CH-1204 Geneva, </a:t>
            </a:r>
            <a:br>
              <a:rPr lang="en-GB"/>
            </a:br>
            <a:r>
              <a:rPr lang="en-GB"/>
              <a:t>Switzerland.</a:t>
            </a:r>
            <a:br>
              <a:rPr lang="en-GB"/>
            </a:br>
            <a:r>
              <a:rPr lang="en-GB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/>
          </a:p>
          <a:p>
            <a:pPr fontAlgn="auto"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/>
              <a:t>1775 Wiehle Avenue, </a:t>
            </a:r>
            <a:br>
              <a:rPr lang="de-DE"/>
            </a:br>
            <a:r>
              <a:rPr lang="de-DE"/>
              <a:t>Suite 201, Reston, VA </a:t>
            </a:r>
            <a:br>
              <a:rPr lang="de-DE"/>
            </a:br>
            <a:r>
              <a:rPr lang="de-DE"/>
              <a:t>20190-5108 USA. </a:t>
            </a:r>
            <a:br>
              <a:rPr lang="de-DE"/>
            </a:br>
            <a:r>
              <a:rPr lang="de-DE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/>
          </a:p>
          <a:p>
            <a:pPr fontAlgn="auto"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/>
              <a:t>Get involved.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762ADA9-0755-1F48-8532-9AFBBB73FAAF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69040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– Text only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548400"/>
            <a:ext cx="11122272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EE1D23A-55C4-7542-8A1B-C225D7430AAE}" type="slidenum">
              <a:rPr lang="uk-UA" altLang="en-US"/>
              <a:pPr/>
              <a:t>‹#›</a:t>
            </a:fld>
            <a:endParaRPr lang="uk-UA" altLang="en-US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3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8" y="566738"/>
            <a:ext cx="11109600" cy="78303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548400"/>
            <a:ext cx="11109600" cy="35988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918575" y="6342063"/>
            <a:ext cx="2743200" cy="1730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4C3A41F-A775-1140-95F7-087AA6C6EBC6}" type="slidenum">
              <a:rPr lang="en-GB" altLang="en-US" noProof="0" smtClean="0"/>
              <a:pPr/>
              <a:t>‹#›</a:t>
            </a:fld>
            <a:endParaRPr lang="en-GB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14" r:id="rId9"/>
    <p:sldLayoutId id="2147483715" r:id="rId10"/>
    <p:sldLayoutId id="2147483731" r:id="rId11"/>
    <p:sldLayoutId id="2147483716" r:id="rId12"/>
    <p:sldLayoutId id="2147483732" r:id="rId13"/>
    <p:sldLayoutId id="2147483733" r:id="rId14"/>
    <p:sldLayoutId id="2147483717" r:id="rId15"/>
    <p:sldLayoutId id="2147483734" r:id="rId16"/>
    <p:sldLayoutId id="2147483735" r:id="rId17"/>
    <p:sldLayoutId id="2147483751" r:id="rId18"/>
    <p:sldLayoutId id="2147483754" r:id="rId1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3000" kern="1200" spc="2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2pPr>
      <a:lvl3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3pPr>
      <a:lvl4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4pPr>
      <a:lvl5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5pPr>
      <a:lvl6pPr marL="4572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6pPr>
      <a:lvl7pPr marL="9144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7pPr>
      <a:lvl8pPr marL="13716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8pPr>
      <a:lvl9pPr marL="18288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9pPr>
    </p:titleStyle>
    <p:bodyStyle>
      <a:lvl1pPr algn="l" rtl="0" eaLnBrk="1" fontAlgn="base" hangingPunct="1">
        <a:lnSpc>
          <a:spcPct val="106000"/>
        </a:lnSpc>
        <a:spcBef>
          <a:spcPct val="0"/>
        </a:spcBef>
        <a:spcAft>
          <a:spcPts val="1200"/>
        </a:spcAft>
        <a:buFont typeface="Arial" charset="0"/>
        <a:defRPr sz="2000" kern="1200" spc="20">
          <a:solidFill>
            <a:schemeClr val="tx1"/>
          </a:solidFill>
          <a:latin typeface="+mn-lt"/>
          <a:ea typeface="Hind Medium" charset="0"/>
          <a:cs typeface="Hind Medium" charset="0"/>
        </a:defRPr>
      </a:lvl1pPr>
      <a:lvl2pPr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buFont typeface=".AppleSystemUIFont" charset="0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270000" indent="-270000" algn="l" rtl="0" eaLnBrk="1" fontAlgn="base" hangingPunct="1">
        <a:lnSpc>
          <a:spcPct val="113000"/>
        </a:lnSpc>
        <a:spcBef>
          <a:spcPct val="0"/>
        </a:spcBef>
        <a:spcAft>
          <a:spcPts val="0"/>
        </a:spcAft>
        <a:buSzPct val="72000"/>
        <a:buFont typeface=".AppleSystemUIFont" charset="0"/>
        <a:buChar char="—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556650" indent="-233925"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buSzPct val="90000"/>
        <a:buFont typeface=".AppleSystemUIFont" charset="0"/>
        <a:buChar char="–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772650" indent="-197925" algn="l" rtl="0" eaLnBrk="1" fontAlgn="base" hangingPunct="1">
        <a:lnSpc>
          <a:spcPct val="113000"/>
        </a:lnSpc>
        <a:spcBef>
          <a:spcPct val="0"/>
        </a:spcBef>
        <a:spcAft>
          <a:spcPts val="1500"/>
        </a:spcAft>
        <a:buSzPct val="75000"/>
        <a:buFont typeface="Arial" charset="0"/>
        <a:buChar char="•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8" y="566738"/>
            <a:ext cx="11109600" cy="4893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noProof="1"/>
              <a:t>Click to edit Master title style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918575" y="6342063"/>
            <a:ext cx="2743200" cy="1730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6C934B7-3B58-BB48-B505-F2B1E8AB1EFB}" type="slidenum">
              <a:rPr lang="en-GB" altLang="en-US" noProof="1" smtClean="0"/>
              <a:pPr/>
              <a:t>‹#›</a:t>
            </a:fld>
            <a:endParaRPr lang="en-GB" altLang="en-US" noProof="1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39750" y="1548400"/>
            <a:ext cx="11109600" cy="35988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18" r:id="rId9"/>
    <p:sldLayoutId id="2147483719" r:id="rId10"/>
    <p:sldLayoutId id="2147483745" r:id="rId11"/>
    <p:sldLayoutId id="2147483720" r:id="rId12"/>
    <p:sldLayoutId id="2147483746" r:id="rId13"/>
    <p:sldLayoutId id="2147483747" r:id="rId14"/>
    <p:sldLayoutId id="2147483721" r:id="rId15"/>
    <p:sldLayoutId id="2147483748" r:id="rId16"/>
    <p:sldLayoutId id="2147483750" r:id="rId17"/>
    <p:sldLayoutId id="2147483749" r:id="rId18"/>
    <p:sldLayoutId id="2147483752" r:id="rId1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rtl="0" fontAlgn="base">
        <a:lnSpc>
          <a:spcPct val="106000"/>
        </a:lnSpc>
        <a:spcBef>
          <a:spcPct val="0"/>
        </a:spcBef>
        <a:spcAft>
          <a:spcPct val="0"/>
        </a:spcAft>
        <a:defRPr sz="3000" kern="1200" spc="2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2pPr>
      <a:lvl3pPr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3pPr>
      <a:lvl4pPr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4pPr>
      <a:lvl5pPr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5pPr>
      <a:lvl6pPr marL="457200"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6pPr>
      <a:lvl7pPr marL="914400"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7pPr>
      <a:lvl8pPr marL="1371600"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8pPr>
      <a:lvl9pPr marL="1828800" algn="l" rtl="0" fontAlgn="base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9pPr>
    </p:titleStyle>
    <p:bodyStyle>
      <a:lvl1pPr marL="0" marR="0" indent="0" algn="l" defTabSz="914400" rtl="0" eaLnBrk="1" fontAlgn="base" latinLnBrk="0" hangingPunct="1">
        <a:lnSpc>
          <a:spcPct val="106000"/>
        </a:lnSpc>
        <a:spcBef>
          <a:spcPct val="0"/>
        </a:spcBef>
        <a:spcAft>
          <a:spcPts val="1200"/>
        </a:spcAft>
        <a:buClrTx/>
        <a:buSzTx/>
        <a:buFont typeface="Arial" charset="0"/>
        <a:buNone/>
        <a:tabLst/>
        <a:defRPr sz="2000" kern="1200" spc="20">
          <a:solidFill>
            <a:schemeClr val="tx1"/>
          </a:solidFill>
          <a:latin typeface="Hind Medium" charset="0"/>
          <a:ea typeface="Hind Medium" charset="0"/>
          <a:cs typeface="Hind Medium" charset="0"/>
        </a:defRPr>
      </a:lvl1pPr>
      <a:lvl2pPr marL="0" marR="0" indent="0" algn="l" defTabSz="914400" rtl="0" eaLnBrk="1" fontAlgn="base" latinLnBrk="0" hangingPunct="1">
        <a:lnSpc>
          <a:spcPct val="113000"/>
        </a:lnSpc>
        <a:spcBef>
          <a:spcPct val="0"/>
        </a:spcBef>
        <a:spcAft>
          <a:spcPct val="0"/>
        </a:spcAft>
        <a:buClrTx/>
        <a:buSzTx/>
        <a:buFont typeface=".AppleSystemUIFont" charset="0"/>
        <a:buNone/>
        <a:tabLst/>
        <a:defRPr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270000" marR="0" indent="-270000" algn="l" defTabSz="914400" rtl="0" eaLnBrk="1" fontAlgn="base" latinLnBrk="0" hangingPunct="1">
        <a:lnSpc>
          <a:spcPct val="113000"/>
        </a:lnSpc>
        <a:spcBef>
          <a:spcPct val="0"/>
        </a:spcBef>
        <a:spcAft>
          <a:spcPts val="0"/>
        </a:spcAft>
        <a:buClrTx/>
        <a:buSzPct val="72000"/>
        <a:buFont typeface=".AppleSystemUIFont" charset="0"/>
        <a:buChar char="—"/>
        <a:tabLst/>
        <a:defRPr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556650" marR="0" indent="-233925" algn="l" defTabSz="914400" rtl="0" eaLnBrk="1" fontAlgn="base" latinLnBrk="0" hangingPunct="1">
        <a:lnSpc>
          <a:spcPct val="113000"/>
        </a:lnSpc>
        <a:spcBef>
          <a:spcPct val="0"/>
        </a:spcBef>
        <a:spcAft>
          <a:spcPct val="0"/>
        </a:spcAft>
        <a:buClrTx/>
        <a:buSzPct val="90000"/>
        <a:buFont typeface=".AppleSystemUIFont" charset="0"/>
        <a:buChar char="–"/>
        <a:tabLst/>
        <a:defRPr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772650" marR="0" indent="-197925" algn="l" defTabSz="914400" rtl="0" eaLnBrk="1" fontAlgn="base" latinLnBrk="0" hangingPunct="1">
        <a:lnSpc>
          <a:spcPct val="113000"/>
        </a:lnSpc>
        <a:spcBef>
          <a:spcPct val="0"/>
        </a:spcBef>
        <a:spcAft>
          <a:spcPts val="1500"/>
        </a:spcAft>
        <a:buClrTx/>
        <a:buSzPct val="75000"/>
        <a:buFont typeface="Arial" charset="0"/>
        <a:buChar char="•"/>
        <a:tabLst/>
        <a:defRPr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90500" y="2855914"/>
            <a:ext cx="9664700" cy="5000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ea typeface="+mj-ea"/>
              </a:rPr>
              <a:t>“Natural Disaster Risk Management”</a:t>
            </a:r>
            <a:br>
              <a:rPr lang="en-US" sz="3600" b="1" dirty="0">
                <a:ea typeface="+mj-ea"/>
              </a:rPr>
            </a:br>
            <a:endParaRPr lang="en-GB" b="1" i="1" dirty="0">
              <a:ea typeface="+mj-ea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3400" y="4680626"/>
            <a:ext cx="7364730" cy="1575031"/>
          </a:xfrm>
        </p:spPr>
        <p:txBody>
          <a:bodyPr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atin typeface="Hind Medium" charset="0"/>
                <a:ea typeface="Hind Medium" charset="0"/>
                <a:cs typeface="Hind Medium" charset="0"/>
              </a:rPr>
              <a:t>Shernon Osepa,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atin typeface="Hind Medium" charset="0"/>
                <a:ea typeface="+mn-ea"/>
              </a:rPr>
              <a:t>Manager Regional Affairs Latin America and Caribbean</a:t>
            </a:r>
            <a:endParaRPr lang="en-GB" sz="2000" b="1" dirty="0">
              <a:ea typeface="+mn-ea"/>
            </a:endParaRPr>
          </a:p>
          <a:p>
            <a:pPr lvl="2" fontAlgn="auto">
              <a:spcBef>
                <a:spcPts val="0"/>
              </a:spcBef>
              <a:buFont typeface=".AppleSystemUIFont" charset="-120"/>
              <a:buNone/>
              <a:defRPr/>
            </a:pPr>
            <a:r>
              <a:rPr lang="en-GB" sz="2000" b="1" dirty="0">
                <a:solidFill>
                  <a:srgbClr val="FFFF00"/>
                </a:solidFill>
                <a:ea typeface="+mn-ea"/>
              </a:rPr>
              <a:t>osepa@isoc.org</a:t>
            </a:r>
          </a:p>
          <a:p>
            <a:pPr lvl="2" fontAlgn="auto">
              <a:spcBef>
                <a:spcPts val="0"/>
              </a:spcBef>
              <a:buFont typeface=".AppleSystemUIFont" charset="-120"/>
              <a:buNone/>
              <a:defRPr/>
            </a:pPr>
            <a:r>
              <a:rPr lang="en-GB" sz="2000" b="1" dirty="0">
                <a:solidFill>
                  <a:srgbClr val="FFFF00"/>
                </a:solidFill>
                <a:ea typeface="+mn-ea"/>
              </a:rPr>
              <a:t>@</a:t>
            </a:r>
            <a:r>
              <a:rPr lang="en-GB" sz="2000" b="1" dirty="0" err="1">
                <a:solidFill>
                  <a:srgbClr val="FFFF00"/>
                </a:solidFill>
                <a:ea typeface="+mn-ea"/>
              </a:rPr>
              <a:t>ShernonOsepa</a:t>
            </a:r>
            <a:endParaRPr lang="en-GB" sz="2000" b="1" dirty="0">
              <a:solidFill>
                <a:srgbClr val="FFFF00"/>
              </a:solidFill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13544" y="485632"/>
            <a:ext cx="7391400" cy="1296317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 err="1">
                <a:solidFill>
                  <a:srgbClr val="FFFF00"/>
                </a:solidFill>
              </a:rPr>
              <a:t>CANTO‘s</a:t>
            </a:r>
            <a:r>
              <a:rPr lang="de-DE" sz="2400" b="1" dirty="0">
                <a:solidFill>
                  <a:srgbClr val="FFFF00"/>
                </a:solidFill>
              </a:rPr>
              <a:t> 35th Annual Conference </a:t>
            </a:r>
            <a:r>
              <a:rPr lang="de-DE" sz="2400" b="1" dirty="0" err="1">
                <a:solidFill>
                  <a:srgbClr val="FFFF00"/>
                </a:solidFill>
              </a:rPr>
              <a:t>and</a:t>
            </a:r>
            <a:r>
              <a:rPr lang="de-DE" sz="2400" b="1" dirty="0">
                <a:solidFill>
                  <a:srgbClr val="FFFF00"/>
                </a:solidFill>
              </a:rPr>
              <a:t> Trade Exhibition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rgbClr val="FFFF00"/>
                </a:solidFill>
              </a:rPr>
              <a:t>Port </a:t>
            </a:r>
            <a:r>
              <a:rPr lang="de-DE" sz="2400" b="1" dirty="0" err="1">
                <a:solidFill>
                  <a:srgbClr val="FFFF00"/>
                </a:solidFill>
              </a:rPr>
              <a:t>of</a:t>
            </a:r>
            <a:r>
              <a:rPr lang="de-DE" sz="2400" b="1" dirty="0">
                <a:solidFill>
                  <a:srgbClr val="FFFF00"/>
                </a:solidFill>
              </a:rPr>
              <a:t> Spain, Trinidad &amp; Tobago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rgbClr val="FFFF00"/>
                </a:solidFill>
              </a:rPr>
              <a:t> 23 </a:t>
            </a:r>
            <a:r>
              <a:rPr lang="de-DE" sz="2400" b="1" dirty="0" err="1">
                <a:solidFill>
                  <a:srgbClr val="FFFF00"/>
                </a:solidFill>
              </a:rPr>
              <a:t>July</a:t>
            </a:r>
            <a:r>
              <a:rPr lang="de-DE" sz="2400" b="1" dirty="0">
                <a:solidFill>
                  <a:srgbClr val="FFFF00"/>
                </a:solidFill>
              </a:rPr>
              <a:t> 2019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3F42F6E-E3FD-6A46-BDCC-E72D7072E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81826"/>
            <a:ext cx="12090400" cy="1002134"/>
          </a:xfrm>
        </p:spPr>
        <p:txBody>
          <a:bodyPr/>
          <a:lstStyle/>
          <a:p>
            <a:pPr algn="ctr"/>
            <a:r>
              <a:rPr lang="en-US" sz="2800" b="1" i="1" dirty="0"/>
              <a:t>“</a:t>
            </a:r>
            <a:r>
              <a:rPr lang="en-US" sz="2800" b="1" dirty="0"/>
              <a:t>An</a:t>
            </a:r>
            <a:r>
              <a:rPr lang="en-US" sz="2800" b="1" i="1" dirty="0"/>
              <a:t> </a:t>
            </a:r>
            <a:r>
              <a:rPr lang="en-US" sz="2800" b="1" i="1" u="sng" dirty="0">
                <a:solidFill>
                  <a:schemeClr val="bg1"/>
                </a:solidFill>
              </a:rPr>
              <a:t>Open</a:t>
            </a:r>
            <a:r>
              <a:rPr lang="en-US" sz="2800" b="1" i="1" dirty="0">
                <a:solidFill>
                  <a:schemeClr val="bg1"/>
                </a:solidFill>
              </a:rPr>
              <a:t>, </a:t>
            </a:r>
            <a:r>
              <a:rPr lang="en-US" sz="2800" b="1" i="1" u="sng" dirty="0">
                <a:solidFill>
                  <a:schemeClr val="bg1"/>
                </a:solidFill>
              </a:rPr>
              <a:t>Globally-Connected</a:t>
            </a:r>
            <a:r>
              <a:rPr lang="en-US" sz="2800" b="1" i="1" dirty="0">
                <a:solidFill>
                  <a:schemeClr val="bg1"/>
                </a:solidFill>
              </a:rPr>
              <a:t>, </a:t>
            </a:r>
            <a:r>
              <a:rPr lang="en-US" sz="2800" b="1" i="1" u="sng" dirty="0">
                <a:solidFill>
                  <a:schemeClr val="bg1"/>
                </a:solidFill>
              </a:rPr>
              <a:t>Trustworthy</a:t>
            </a:r>
            <a:r>
              <a:rPr lang="en-US" sz="2800" b="1" i="1" dirty="0">
                <a:solidFill>
                  <a:schemeClr val="bg1"/>
                </a:solidFill>
              </a:rPr>
              <a:t>, </a:t>
            </a:r>
            <a:r>
              <a:rPr lang="en-US" sz="2800" b="1" dirty="0">
                <a:solidFill>
                  <a:schemeClr val="bg1"/>
                </a:solidFill>
              </a:rPr>
              <a:t>and </a:t>
            </a:r>
            <a:r>
              <a:rPr lang="en-US" sz="2800" b="1" i="1" u="sng" dirty="0">
                <a:solidFill>
                  <a:schemeClr val="bg1"/>
                </a:solidFill>
              </a:rPr>
              <a:t>Secure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Internet </a:t>
            </a:r>
            <a:r>
              <a:rPr lang="en-US" sz="2800" b="1" dirty="0"/>
              <a:t>for Everyone</a:t>
            </a:r>
            <a:r>
              <a:rPr lang="en-US" sz="2800" b="1" i="1" dirty="0"/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64969B-52DB-6343-AEA7-338A01152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203201"/>
            <a:ext cx="11127883" cy="546100"/>
          </a:xfrm>
        </p:spPr>
        <p:txBody>
          <a:bodyPr/>
          <a:lstStyle/>
          <a:p>
            <a:pPr algn="ctr"/>
            <a:r>
              <a:rPr lang="en-US" sz="3600" b="1" dirty="0"/>
              <a:t>Why does Internet Society care?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EEEF7-2B53-6243-A6F6-F660CDC63B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8AB820-61DF-364A-B4AF-D19149734C14}" type="slidenum">
              <a:rPr lang="uk-UA" altLang="en-US" smtClean="0"/>
              <a:pPr/>
              <a:t>2</a:t>
            </a:fld>
            <a:endParaRPr lang="uk-UA" altLang="en-US"/>
          </a:p>
        </p:txBody>
      </p:sp>
      <p:pic>
        <p:nvPicPr>
          <p:cNvPr id="1026" name="Picture 2" descr="Image result for care in nature">
            <a:extLst>
              <a:ext uri="{FF2B5EF4-FFF2-40B4-BE49-F238E27FC236}">
                <a16:creationId xmlns:a16="http://schemas.microsoft.com/office/drawing/2014/main" id="{9A516821-2425-9D46-8EAB-1E61A357A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03" y="1806333"/>
            <a:ext cx="9954062" cy="498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18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C884CA-A94D-E249-AED3-A5AB67B647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20" y="10"/>
            <a:ext cx="5234499" cy="621061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A664B941-62C9-0349-970D-131CC9F21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7964" y="2668075"/>
            <a:ext cx="6553200" cy="972180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buNone/>
            </a:pPr>
            <a:r>
              <a:rPr lang="en-US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Lessons from the 2017 Hurricane Season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6ED02C-BD09-9645-964E-2B2BD76B9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4519" y="3640254"/>
            <a:ext cx="6157359" cy="20763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We Have Found So Far…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F8E89-3641-894C-9FBD-417905A7CF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8AB820-61DF-364A-B4AF-D19149734C14}" type="slidenum">
              <a:rPr lang="uk-UA" altLang="en-US" smtClean="0"/>
              <a:pPr/>
              <a:t>3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69465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1A6DF1-6878-BE44-A3FB-24F1F13E93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8850" y="13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2C31CBC-AE44-3E41-8676-D6FCF832B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What the Report Found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781776-B22A-0944-A91B-710D64945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575034"/>
            <a:ext cx="6668086" cy="4282966"/>
          </a:xfrm>
        </p:spPr>
        <p:txBody>
          <a:bodyPr>
            <a:normAutofit/>
          </a:bodyPr>
          <a:lstStyle/>
          <a:p>
            <a:pPr marL="460375" indent="-460375">
              <a:buFont typeface="STIXGeneral-Regular" pitchFamily="2" charset="2"/>
              <a:buChar char="☒"/>
            </a:pPr>
            <a:r>
              <a:rPr lang="en-US" sz="2400" dirty="0"/>
              <a:t>Inadequate </a:t>
            </a:r>
            <a:r>
              <a:rPr lang="en-US" sz="2400" b="1" dirty="0"/>
              <a:t>Coordination</a:t>
            </a:r>
          </a:p>
          <a:p>
            <a:pPr marL="460375" indent="-460375">
              <a:buFont typeface="STIXGeneral-Regular" pitchFamily="2" charset="2"/>
              <a:buChar char="☒"/>
            </a:pPr>
            <a:r>
              <a:rPr lang="en-US" sz="2400" dirty="0"/>
              <a:t>No Overarching Entity with </a:t>
            </a:r>
            <a:r>
              <a:rPr lang="en-US" sz="2400" b="1" dirty="0"/>
              <a:t>Execution Power </a:t>
            </a:r>
          </a:p>
          <a:p>
            <a:pPr marL="460375" indent="-460375">
              <a:buFont typeface="STIXGeneral-Regular" pitchFamily="2" charset="2"/>
              <a:buChar char="☒"/>
            </a:pPr>
            <a:r>
              <a:rPr lang="en-US" sz="2400" dirty="0"/>
              <a:t>Improved NGO </a:t>
            </a:r>
            <a:r>
              <a:rPr lang="en-US" sz="2400" b="1" dirty="0"/>
              <a:t>Fund Raising </a:t>
            </a:r>
            <a:r>
              <a:rPr lang="en-US" sz="2400" dirty="0"/>
              <a:t>System</a:t>
            </a:r>
          </a:p>
          <a:p>
            <a:pPr marL="460375" indent="-460375">
              <a:buFont typeface="STIXGeneral-Regular" pitchFamily="2" charset="2"/>
              <a:buChar char="☒"/>
            </a:pPr>
            <a:r>
              <a:rPr lang="en-US" sz="2400" dirty="0"/>
              <a:t>More </a:t>
            </a:r>
            <a:r>
              <a:rPr lang="en-US" sz="2400" b="1" dirty="0"/>
              <a:t>Robust Telecoms Infrastructure </a:t>
            </a:r>
            <a:r>
              <a:rPr lang="en-US" sz="2400" dirty="0"/>
              <a:t>Needed</a:t>
            </a:r>
          </a:p>
          <a:p>
            <a:pPr marL="460375" indent="-460375">
              <a:buFont typeface="STIXGeneral-Regular" pitchFamily="2" charset="2"/>
              <a:buChar char="☒"/>
            </a:pPr>
            <a:r>
              <a:rPr lang="en-US" sz="2400" dirty="0"/>
              <a:t>More </a:t>
            </a:r>
            <a:r>
              <a:rPr lang="en-US" sz="2400" b="1" dirty="0"/>
              <a:t>Robust Electricity Infrastructure </a:t>
            </a:r>
            <a:r>
              <a:rPr lang="en-US" sz="2400" dirty="0"/>
              <a:t>Needed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281401-A241-E040-A865-951CA88A8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DB8C60-F3A9-534D-A797-B41E2A738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C60CB-D7DE-BA42-ADA0-79E69412545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47233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1A6DF1-6878-BE44-A3FB-24F1F13E93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8850" y="13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2C31CBC-AE44-3E41-8676-D6FCF832B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What ISOC Is Doing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781776-B22A-0944-A91B-710D64945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1" y="2575034"/>
            <a:ext cx="6080967" cy="4282966"/>
          </a:xfrm>
        </p:spPr>
        <p:txBody>
          <a:bodyPr>
            <a:normAutofit/>
          </a:bodyPr>
          <a:lstStyle/>
          <a:p>
            <a:pPr marL="460375" indent="-460375">
              <a:buFont typeface="AppleSymbols" panose="02000000000000000000" pitchFamily="2" charset="-79"/>
              <a:buChar char="☑"/>
            </a:pPr>
            <a:r>
              <a:rPr lang="en-US" sz="2800" b="1" dirty="0"/>
              <a:t>Partnering on Internet/Telecoms Network Resiliency</a:t>
            </a:r>
          </a:p>
          <a:p>
            <a:pPr lvl="1">
              <a:buFont typeface="AppleSymbols" panose="02000000000000000000" pitchFamily="2" charset="-79"/>
              <a:buChar char="☑"/>
            </a:pPr>
            <a:r>
              <a:rPr lang="en-US" sz="2800" dirty="0"/>
              <a:t>Supporting </a:t>
            </a:r>
            <a:r>
              <a:rPr lang="en-US" sz="2800" dirty="0" err="1"/>
              <a:t>CaribNOG</a:t>
            </a:r>
            <a:endParaRPr lang="en-US" sz="2800" b="1" dirty="0"/>
          </a:p>
          <a:p>
            <a:pPr lvl="1">
              <a:buFont typeface="AppleSymbols" panose="02000000000000000000" pitchFamily="2" charset="-79"/>
              <a:buChar char="☑"/>
            </a:pPr>
            <a:r>
              <a:rPr lang="en-US" sz="2800" dirty="0"/>
              <a:t>Launching Caribbean Pilot</a:t>
            </a:r>
          </a:p>
          <a:p>
            <a:pPr marL="515938" indent="-515938">
              <a:buFont typeface="AppleSymbols" panose="02000000000000000000" pitchFamily="2" charset="-79"/>
              <a:buChar char="☑"/>
            </a:pPr>
            <a:r>
              <a:rPr lang="en-US" sz="2800" b="1" dirty="0"/>
              <a:t>Engaging our Community</a:t>
            </a:r>
          </a:p>
          <a:p>
            <a:pPr lvl="1">
              <a:buFont typeface="AppleSymbols" panose="02000000000000000000" pitchFamily="2" charset="-79"/>
              <a:buChar char="☑"/>
            </a:pPr>
            <a:r>
              <a:rPr lang="en-US" sz="2800" dirty="0"/>
              <a:t> Empowering Local Chapters</a:t>
            </a:r>
          </a:p>
          <a:p>
            <a:pPr lvl="1">
              <a:buFont typeface="AppleSymbols" panose="02000000000000000000" pitchFamily="2" charset="-79"/>
              <a:buChar char="☑"/>
            </a:pPr>
            <a:r>
              <a:rPr lang="en-US" sz="2800" dirty="0"/>
              <a:t>ISOC foundation(</a:t>
            </a:r>
            <a:r>
              <a:rPr lang="en-US" sz="2800" i="1" dirty="0"/>
              <a:t>Developing a Disaster Relief Fund)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6A2256-AD8C-F940-B0AF-B80F9578B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D2A9E2-7511-9345-B26E-AF25A260E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C60CB-D7DE-BA42-ADA0-79E69412545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6455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9999" y="1739900"/>
            <a:ext cx="11121775" cy="4508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40000" y="129209"/>
            <a:ext cx="11127883" cy="1013790"/>
          </a:xfrm>
        </p:spPr>
        <p:txBody>
          <a:bodyPr/>
          <a:lstStyle/>
          <a:p>
            <a:pPr algn="ctr"/>
            <a:r>
              <a:rPr lang="en-US" sz="4000" b="1" dirty="0"/>
              <a:t>Call to action………..</a:t>
            </a:r>
            <a:br>
              <a:rPr lang="en-US" sz="4000" b="1" dirty="0"/>
            </a:br>
            <a:r>
              <a:rPr lang="en-US" sz="4000" b="1" dirty="0"/>
              <a:t>	</a:t>
            </a:r>
            <a:br>
              <a:rPr lang="en-US" sz="2400" i="1" dirty="0"/>
            </a:br>
            <a:br>
              <a:rPr lang="en-US" sz="3600" i="1" dirty="0"/>
            </a:br>
            <a:r>
              <a:rPr lang="en-US" sz="2800" b="1" i="1" dirty="0"/>
              <a:t>“We have a collective responsibility to ensure that our region is adequately prepared, resourced, secured to deal with threats in the physical and virtual world”</a:t>
            </a:r>
            <a:br>
              <a:rPr lang="en-US" sz="2800" b="1" i="1" dirty="0"/>
            </a:b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8AB820-61DF-364A-B4AF-D19149734C14}" type="slidenum">
              <a:rPr lang="uk-UA" altLang="en-US" smtClean="0"/>
              <a:pPr/>
              <a:t>6</a:t>
            </a:fld>
            <a:endParaRPr lang="uk-UA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ADCDF7-B9EB-394B-9378-7DCA517EFE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3304" y="3353962"/>
            <a:ext cx="4924403" cy="28944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47A91F-BA2A-C747-AAF3-4923CC662C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08" y="3353963"/>
            <a:ext cx="4472508" cy="289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8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6982" y="4051299"/>
            <a:ext cx="7883236" cy="1961573"/>
          </a:xfrm>
        </p:spPr>
        <p:txBody>
          <a:bodyPr/>
          <a:lstStyle/>
          <a:p>
            <a:r>
              <a:rPr lang="en-GB" sz="2000" b="1" dirty="0" err="1"/>
              <a:t>Shernon</a:t>
            </a:r>
            <a:r>
              <a:rPr lang="en-GB" sz="2000" b="1" dirty="0"/>
              <a:t> </a:t>
            </a:r>
            <a:r>
              <a:rPr lang="en-GB" sz="2000" b="1" dirty="0" err="1"/>
              <a:t>Osepa</a:t>
            </a:r>
            <a:endParaRPr lang="en-GB" sz="2000" b="1" dirty="0"/>
          </a:p>
          <a:p>
            <a:pPr lvl="1"/>
            <a:r>
              <a:rPr lang="en-GB" sz="2000" b="1" dirty="0"/>
              <a:t>Manager Regional Affairs LAC</a:t>
            </a:r>
          </a:p>
          <a:p>
            <a:pPr lvl="2" fontAlgn="auto">
              <a:spcBef>
                <a:spcPts val="0"/>
              </a:spcBef>
              <a:defRPr/>
            </a:pPr>
            <a:r>
              <a:rPr lang="en-GB" sz="2000" b="1" dirty="0">
                <a:solidFill>
                  <a:srgbClr val="FFFF00"/>
                </a:solidFill>
              </a:rPr>
              <a:t>osepa@isoc.org</a:t>
            </a:r>
          </a:p>
          <a:p>
            <a:pPr lvl="2" fontAlgn="auto">
              <a:spcBef>
                <a:spcPts val="0"/>
              </a:spcBef>
              <a:defRPr/>
            </a:pPr>
            <a:r>
              <a:rPr lang="en-GB" sz="2000" b="1" dirty="0">
                <a:solidFill>
                  <a:srgbClr val="FFFF00"/>
                </a:solidFill>
              </a:rPr>
              <a:t>@</a:t>
            </a:r>
            <a:r>
              <a:rPr lang="en-GB" sz="2000" b="1" dirty="0" err="1">
                <a:solidFill>
                  <a:srgbClr val="FFFF00"/>
                </a:solidFill>
              </a:rPr>
              <a:t>ShernonOsepa</a:t>
            </a:r>
            <a:endParaRPr lang="en-GB" sz="2000" b="1" dirty="0">
              <a:solidFill>
                <a:srgbClr val="FFFF00"/>
              </a:solidFill>
            </a:endParaRPr>
          </a:p>
          <a:p>
            <a:endParaRPr lang="en-GB" dirty="0"/>
          </a:p>
        </p:txBody>
      </p:sp>
      <p:sp>
        <p:nvSpPr>
          <p:cNvPr id="4915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CDAEE6C3-4240-A546-A11D-82311338D72F}" type="slidenum">
              <a:rPr lang="uk-UA" altLang="en-US" smtClean="0">
                <a:solidFill>
                  <a:schemeClr val="bg1"/>
                </a:solidFill>
              </a:rPr>
              <a:pPr/>
              <a:t>7</a:t>
            </a:fld>
            <a:endParaRPr lang="uk-UA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ISOC - Blue template">
  <a:themeElements>
    <a:clrScheme name="01-ISOC-Blue">
      <a:dk1>
        <a:srgbClr val="0C1C2C"/>
      </a:dk1>
      <a:lt1>
        <a:srgbClr val="EEF2EC"/>
      </a:lt1>
      <a:dk2>
        <a:srgbClr val="3A82E4"/>
      </a:dk2>
      <a:lt2>
        <a:srgbClr val="DEDAD0"/>
      </a:lt2>
      <a:accent1>
        <a:srgbClr val="24366E"/>
      </a:accent1>
      <a:accent2>
        <a:srgbClr val="3A82E4"/>
      </a:accent2>
      <a:accent3>
        <a:srgbClr val="40B2A4"/>
      </a:accent3>
      <a:accent4>
        <a:srgbClr val="7E245C"/>
      </a:accent4>
      <a:accent5>
        <a:srgbClr val="D25238"/>
      </a:accent5>
      <a:accent6>
        <a:srgbClr val="EECA4A"/>
      </a:accent6>
      <a:hlink>
        <a:srgbClr val="0C1C2C"/>
      </a:hlink>
      <a:folHlink>
        <a:srgbClr val="0C1C2C"/>
      </a:folHlink>
    </a:clrScheme>
    <a:fontScheme name="Office 2">
      <a:majorFont>
        <a:latin typeface="Hind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ind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_Template_2016-08-01_EN_FINAL_v01" id="{A54EDF76-BC50-A141-919C-AAA078EF3472}" vid="{A822C970-8AC5-F64D-9031-5FB6A741FE2F}"/>
    </a:ext>
  </a:extLst>
</a:theme>
</file>

<file path=ppt/theme/theme2.xml><?xml version="1.0" encoding="utf-8"?>
<a:theme xmlns:a="http://schemas.openxmlformats.org/drawingml/2006/main" name="ISOC - Green template">
  <a:themeElements>
    <a:clrScheme name="01-ISOC-Green">
      <a:dk1>
        <a:srgbClr val="0C1C2C"/>
      </a:dk1>
      <a:lt1>
        <a:srgbClr val="EEF2EC"/>
      </a:lt1>
      <a:dk2>
        <a:srgbClr val="40B2A4"/>
      </a:dk2>
      <a:lt2>
        <a:srgbClr val="DEDAD0"/>
      </a:lt2>
      <a:accent1>
        <a:srgbClr val="24366E"/>
      </a:accent1>
      <a:accent2>
        <a:srgbClr val="3A82E4"/>
      </a:accent2>
      <a:accent3>
        <a:srgbClr val="40B2A4"/>
      </a:accent3>
      <a:accent4>
        <a:srgbClr val="7E245C"/>
      </a:accent4>
      <a:accent5>
        <a:srgbClr val="D25238"/>
      </a:accent5>
      <a:accent6>
        <a:srgbClr val="EECA4A"/>
      </a:accent6>
      <a:hlink>
        <a:srgbClr val="0C1C2C"/>
      </a:hlink>
      <a:folHlink>
        <a:srgbClr val="0C1C2C"/>
      </a:folHlink>
    </a:clrScheme>
    <a:fontScheme name="Office 2">
      <a:majorFont>
        <a:latin typeface="Hind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ind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emplate_2016-08-01_EN_FINAL_v01" id="{A54EDF76-BC50-A141-919C-AAA078EF3472}" vid="{601FD1F2-0986-124C-93D2-021F5AF625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Presentation_Template_2016-08-01_EN_FINAL_v01</Template>
  <TotalTime>42607</TotalTime>
  <Words>154</Words>
  <Application>Microsoft Macintosh PowerPoint</Application>
  <PresentationFormat>Widescreen</PresentationFormat>
  <Paragraphs>39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ＭＳ Ｐゴシック</vt:lpstr>
      <vt:lpstr>.AppleSystemUIFont</vt:lpstr>
      <vt:lpstr>AppleSymbols</vt:lpstr>
      <vt:lpstr>Arial</vt:lpstr>
      <vt:lpstr>Calibri</vt:lpstr>
      <vt:lpstr>Hind Light</vt:lpstr>
      <vt:lpstr>Hind Medium</vt:lpstr>
      <vt:lpstr>STIXGeneral-Regular</vt:lpstr>
      <vt:lpstr>ISOC - Blue template</vt:lpstr>
      <vt:lpstr>ISOC - Green template</vt:lpstr>
      <vt:lpstr>“Natural Disaster Risk Management” </vt:lpstr>
      <vt:lpstr>Why does Internet Society care?</vt:lpstr>
      <vt:lpstr> What We Have Found So Far…</vt:lpstr>
      <vt:lpstr>What the Report Found</vt:lpstr>
      <vt:lpstr>What ISOC Is Doing</vt:lpstr>
      <vt:lpstr>Call to action………..    “We have a collective responsibility to ensure that our region is adequately prepared, resourced, secured to deal with threats in the physical and virtual world” 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Microsoft Office User</dc:creator>
  <cp:lastModifiedBy>Shernon Osepa</cp:lastModifiedBy>
  <cp:revision>431</cp:revision>
  <cp:lastPrinted>2016-06-14T17:50:38Z</cp:lastPrinted>
  <dcterms:created xsi:type="dcterms:W3CDTF">2016-10-21T13:11:11Z</dcterms:created>
  <dcterms:modified xsi:type="dcterms:W3CDTF">2019-07-23T18:39:48Z</dcterms:modified>
</cp:coreProperties>
</file>