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263" r:id="rId3"/>
    <p:sldId id="301" r:id="rId4"/>
    <p:sldId id="264" r:id="rId5"/>
    <p:sldId id="303" r:id="rId6"/>
    <p:sldId id="265" r:id="rId7"/>
    <p:sldId id="266" r:id="rId8"/>
    <p:sldId id="268" r:id="rId9"/>
    <p:sldId id="269" r:id="rId10"/>
    <p:sldId id="275" r:id="rId11"/>
    <p:sldId id="272" r:id="rId12"/>
    <p:sldId id="273" r:id="rId13"/>
    <p:sldId id="276" r:id="rId14"/>
    <p:sldId id="278" r:id="rId15"/>
    <p:sldId id="280" r:id="rId16"/>
    <p:sldId id="298" r:id="rId17"/>
    <p:sldId id="288" r:id="rId18"/>
    <p:sldId id="299" r:id="rId19"/>
    <p:sldId id="290" r:id="rId20"/>
    <p:sldId id="294" r:id="rId21"/>
    <p:sldId id="295" r:id="rId22"/>
    <p:sldId id="297" r:id="rId23"/>
    <p:sldId id="300" r:id="rId2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20000"/>
      </a:lnSpc>
      <a:spcBef>
        <a:spcPts val="0"/>
      </a:spcBef>
      <a:spcAft>
        <a:spcPts val="0"/>
      </a:spcAft>
      <a:buClrTx/>
      <a:buSzTx/>
      <a:buFontTx/>
      <a:buNone/>
      <a:tabLst/>
      <a:defRPr kumimoji="0" sz="3500" b="0" i="0" u="none" strike="noStrike" cap="none" spc="104" normalizeH="0" baseline="0">
        <a:ln>
          <a:noFill/>
        </a:ln>
        <a:solidFill>
          <a:srgbClr val="3F66B0"/>
        </a:solidFill>
        <a:effectLst/>
        <a:uFillTx/>
        <a:latin typeface="+mn-lt"/>
        <a:ea typeface="+mn-ea"/>
        <a:cs typeface="+mn-cs"/>
        <a:sym typeface="FreightSansLFPro"/>
      </a:defRPr>
    </a:lvl1pPr>
    <a:lvl2pPr marL="0" marR="0" indent="228600" algn="l" defTabSz="825500" rtl="0" fontAlgn="auto" latinLnBrk="0" hangingPunct="0">
      <a:lnSpc>
        <a:spcPct val="120000"/>
      </a:lnSpc>
      <a:spcBef>
        <a:spcPts val="0"/>
      </a:spcBef>
      <a:spcAft>
        <a:spcPts val="0"/>
      </a:spcAft>
      <a:buClrTx/>
      <a:buSzTx/>
      <a:buFontTx/>
      <a:buNone/>
      <a:tabLst/>
      <a:defRPr kumimoji="0" sz="3500" b="0" i="0" u="none" strike="noStrike" cap="none" spc="104" normalizeH="0" baseline="0">
        <a:ln>
          <a:noFill/>
        </a:ln>
        <a:solidFill>
          <a:srgbClr val="3F66B0"/>
        </a:solidFill>
        <a:effectLst/>
        <a:uFillTx/>
        <a:latin typeface="+mn-lt"/>
        <a:ea typeface="+mn-ea"/>
        <a:cs typeface="+mn-cs"/>
        <a:sym typeface="FreightSansLFPro"/>
      </a:defRPr>
    </a:lvl2pPr>
    <a:lvl3pPr marL="0" marR="0" indent="457200" algn="l" defTabSz="825500" rtl="0" fontAlgn="auto" latinLnBrk="0" hangingPunct="0">
      <a:lnSpc>
        <a:spcPct val="120000"/>
      </a:lnSpc>
      <a:spcBef>
        <a:spcPts val="0"/>
      </a:spcBef>
      <a:spcAft>
        <a:spcPts val="0"/>
      </a:spcAft>
      <a:buClrTx/>
      <a:buSzTx/>
      <a:buFontTx/>
      <a:buNone/>
      <a:tabLst/>
      <a:defRPr kumimoji="0" sz="3500" b="0" i="0" u="none" strike="noStrike" cap="none" spc="104" normalizeH="0" baseline="0">
        <a:ln>
          <a:noFill/>
        </a:ln>
        <a:solidFill>
          <a:srgbClr val="3F66B0"/>
        </a:solidFill>
        <a:effectLst/>
        <a:uFillTx/>
        <a:latin typeface="+mn-lt"/>
        <a:ea typeface="+mn-ea"/>
        <a:cs typeface="+mn-cs"/>
        <a:sym typeface="FreightSansLFPro"/>
      </a:defRPr>
    </a:lvl3pPr>
    <a:lvl4pPr marL="0" marR="0" indent="685800" algn="l" defTabSz="825500" rtl="0" fontAlgn="auto" latinLnBrk="0" hangingPunct="0">
      <a:lnSpc>
        <a:spcPct val="120000"/>
      </a:lnSpc>
      <a:spcBef>
        <a:spcPts val="0"/>
      </a:spcBef>
      <a:spcAft>
        <a:spcPts val="0"/>
      </a:spcAft>
      <a:buClrTx/>
      <a:buSzTx/>
      <a:buFontTx/>
      <a:buNone/>
      <a:tabLst/>
      <a:defRPr kumimoji="0" sz="3500" b="0" i="0" u="none" strike="noStrike" cap="none" spc="104" normalizeH="0" baseline="0">
        <a:ln>
          <a:noFill/>
        </a:ln>
        <a:solidFill>
          <a:srgbClr val="3F66B0"/>
        </a:solidFill>
        <a:effectLst/>
        <a:uFillTx/>
        <a:latin typeface="+mn-lt"/>
        <a:ea typeface="+mn-ea"/>
        <a:cs typeface="+mn-cs"/>
        <a:sym typeface="FreightSansLFPro"/>
      </a:defRPr>
    </a:lvl4pPr>
    <a:lvl5pPr marL="0" marR="0" indent="914400" algn="l" defTabSz="825500" rtl="0" fontAlgn="auto" latinLnBrk="0" hangingPunct="0">
      <a:lnSpc>
        <a:spcPct val="120000"/>
      </a:lnSpc>
      <a:spcBef>
        <a:spcPts val="0"/>
      </a:spcBef>
      <a:spcAft>
        <a:spcPts val="0"/>
      </a:spcAft>
      <a:buClrTx/>
      <a:buSzTx/>
      <a:buFontTx/>
      <a:buNone/>
      <a:tabLst/>
      <a:defRPr kumimoji="0" sz="3500" b="0" i="0" u="none" strike="noStrike" cap="none" spc="104" normalizeH="0" baseline="0">
        <a:ln>
          <a:noFill/>
        </a:ln>
        <a:solidFill>
          <a:srgbClr val="3F66B0"/>
        </a:solidFill>
        <a:effectLst/>
        <a:uFillTx/>
        <a:latin typeface="+mn-lt"/>
        <a:ea typeface="+mn-ea"/>
        <a:cs typeface="+mn-cs"/>
        <a:sym typeface="FreightSansLFPro"/>
      </a:defRPr>
    </a:lvl5pPr>
    <a:lvl6pPr marL="0" marR="0" indent="1143000" algn="l" defTabSz="825500" rtl="0" fontAlgn="auto" latinLnBrk="0" hangingPunct="0">
      <a:lnSpc>
        <a:spcPct val="120000"/>
      </a:lnSpc>
      <a:spcBef>
        <a:spcPts val="0"/>
      </a:spcBef>
      <a:spcAft>
        <a:spcPts val="0"/>
      </a:spcAft>
      <a:buClrTx/>
      <a:buSzTx/>
      <a:buFontTx/>
      <a:buNone/>
      <a:tabLst/>
      <a:defRPr kumimoji="0" sz="3500" b="0" i="0" u="none" strike="noStrike" cap="none" spc="104" normalizeH="0" baseline="0">
        <a:ln>
          <a:noFill/>
        </a:ln>
        <a:solidFill>
          <a:srgbClr val="3F66B0"/>
        </a:solidFill>
        <a:effectLst/>
        <a:uFillTx/>
        <a:latin typeface="+mn-lt"/>
        <a:ea typeface="+mn-ea"/>
        <a:cs typeface="+mn-cs"/>
        <a:sym typeface="FreightSansLFPro"/>
      </a:defRPr>
    </a:lvl6pPr>
    <a:lvl7pPr marL="0" marR="0" indent="1371600" algn="l" defTabSz="825500" rtl="0" fontAlgn="auto" latinLnBrk="0" hangingPunct="0">
      <a:lnSpc>
        <a:spcPct val="120000"/>
      </a:lnSpc>
      <a:spcBef>
        <a:spcPts val="0"/>
      </a:spcBef>
      <a:spcAft>
        <a:spcPts val="0"/>
      </a:spcAft>
      <a:buClrTx/>
      <a:buSzTx/>
      <a:buFontTx/>
      <a:buNone/>
      <a:tabLst/>
      <a:defRPr kumimoji="0" sz="3500" b="0" i="0" u="none" strike="noStrike" cap="none" spc="104" normalizeH="0" baseline="0">
        <a:ln>
          <a:noFill/>
        </a:ln>
        <a:solidFill>
          <a:srgbClr val="3F66B0"/>
        </a:solidFill>
        <a:effectLst/>
        <a:uFillTx/>
        <a:latin typeface="+mn-lt"/>
        <a:ea typeface="+mn-ea"/>
        <a:cs typeface="+mn-cs"/>
        <a:sym typeface="FreightSansLFPro"/>
      </a:defRPr>
    </a:lvl7pPr>
    <a:lvl8pPr marL="0" marR="0" indent="1600200" algn="l" defTabSz="825500" rtl="0" fontAlgn="auto" latinLnBrk="0" hangingPunct="0">
      <a:lnSpc>
        <a:spcPct val="120000"/>
      </a:lnSpc>
      <a:spcBef>
        <a:spcPts val="0"/>
      </a:spcBef>
      <a:spcAft>
        <a:spcPts val="0"/>
      </a:spcAft>
      <a:buClrTx/>
      <a:buSzTx/>
      <a:buFontTx/>
      <a:buNone/>
      <a:tabLst/>
      <a:defRPr kumimoji="0" sz="3500" b="0" i="0" u="none" strike="noStrike" cap="none" spc="104" normalizeH="0" baseline="0">
        <a:ln>
          <a:noFill/>
        </a:ln>
        <a:solidFill>
          <a:srgbClr val="3F66B0"/>
        </a:solidFill>
        <a:effectLst/>
        <a:uFillTx/>
        <a:latin typeface="+mn-lt"/>
        <a:ea typeface="+mn-ea"/>
        <a:cs typeface="+mn-cs"/>
        <a:sym typeface="FreightSansLFPro"/>
      </a:defRPr>
    </a:lvl8pPr>
    <a:lvl9pPr marL="0" marR="0" indent="1828800" algn="l" defTabSz="825500" rtl="0" fontAlgn="auto" latinLnBrk="0" hangingPunct="0">
      <a:lnSpc>
        <a:spcPct val="120000"/>
      </a:lnSpc>
      <a:spcBef>
        <a:spcPts val="0"/>
      </a:spcBef>
      <a:spcAft>
        <a:spcPts val="0"/>
      </a:spcAft>
      <a:buClrTx/>
      <a:buSzTx/>
      <a:buFontTx/>
      <a:buNone/>
      <a:tabLst/>
      <a:defRPr kumimoji="0" sz="3500" b="0" i="0" u="none" strike="noStrike" cap="none" spc="104" normalizeH="0" baseline="0">
        <a:ln>
          <a:noFill/>
        </a:ln>
        <a:solidFill>
          <a:srgbClr val="3F66B0"/>
        </a:solidFill>
        <a:effectLst/>
        <a:uFillTx/>
        <a:latin typeface="+mn-lt"/>
        <a:ea typeface="+mn-ea"/>
        <a:cs typeface="+mn-cs"/>
        <a:sym typeface="FreightSansLFPro"/>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thor" initials="A"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61" autoAdjust="0"/>
    <p:restoredTop sz="75694" autoAdjust="0"/>
  </p:normalViewPr>
  <p:slideViewPr>
    <p:cSldViewPr snapToGrid="0" snapToObjects="1">
      <p:cViewPr varScale="1">
        <p:scale>
          <a:sx n="41" d="100"/>
          <a:sy n="41" d="100"/>
        </p:scale>
        <p:origin x="1640" y="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1" name="Shape 111"/>
          <p:cNvSpPr>
            <a:spLocks noGrp="1" noRot="1" noChangeAspect="1"/>
          </p:cNvSpPr>
          <p:nvPr>
            <p:ph type="sldImg"/>
          </p:nvPr>
        </p:nvSpPr>
        <p:spPr>
          <a:xfrm>
            <a:off x="1143000" y="685800"/>
            <a:ext cx="4572000" cy="3429000"/>
          </a:xfrm>
          <a:prstGeom prst="rect">
            <a:avLst/>
          </a:prstGeom>
        </p:spPr>
        <p:txBody>
          <a:bodyPr/>
          <a:lstStyle/>
          <a:p>
            <a:endParaRPr/>
          </a:p>
        </p:txBody>
      </p:sp>
      <p:sp>
        <p:nvSpPr>
          <p:cNvPr id="112" name="Shape 11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68183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UNICEF's digital communications team used our network coverage data to verify who they could reach with an online message and have been able to expand their reach to the maximum recipients possible using our data. </a:t>
            </a:r>
          </a:p>
        </p:txBody>
      </p:sp>
    </p:spTree>
    <p:extLst>
      <p:ext uri="{BB962C8B-B14F-4D97-AF65-F5344CB8AC3E}">
        <p14:creationId xmlns:p14="http://schemas.microsoft.com/office/powerpoint/2010/main" val="2938907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b="1" dirty="0"/>
              <a:t>Using U-Report via WhatsApp and Messenger FB ads </a:t>
            </a:r>
            <a:r>
              <a:rPr lang="en-US" dirty="0"/>
              <a:t>we were able to reach 3.500 people in </a:t>
            </a:r>
            <a:r>
              <a:rPr lang="en-US" dirty="0" err="1"/>
              <a:t>Palu</a:t>
            </a:r>
            <a:r>
              <a:rPr lang="en-US" dirty="0"/>
              <a:t> in 48 hours to understand how they were impacted. U-Report is now being used by school counselors, teachers and the Red Cross to understand community needs, provide support for both family reunification and prevention of sexual exploitation and make sure people can access UNICEF and Government relief. </a:t>
            </a:r>
          </a:p>
        </p:txBody>
      </p:sp>
    </p:spTree>
    <p:extLst>
      <p:ext uri="{BB962C8B-B14F-4D97-AF65-F5344CB8AC3E}">
        <p14:creationId xmlns:p14="http://schemas.microsoft.com/office/powerpoint/2010/main" val="2911191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population density dataset was developed in conjunction with  Center for International Earth Science Information Network (CIESIN) at Columbia University. The dataset was generated using </a:t>
            </a:r>
            <a:r>
              <a:rPr lang="en-US" b="1" dirty="0"/>
              <a:t>non-Facebook data</a:t>
            </a:r>
            <a:r>
              <a:rPr lang="en-US" dirty="0"/>
              <a:t> such as: census population data and satellite imagery.</a:t>
            </a:r>
          </a:p>
        </p:txBody>
      </p:sp>
    </p:spTree>
    <p:extLst>
      <p:ext uri="{BB962C8B-B14F-4D97-AF65-F5344CB8AC3E}">
        <p14:creationId xmlns:p14="http://schemas.microsoft.com/office/powerpoint/2010/main" val="511804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The population data is generated for most countries in the world, including OECS countries. </a:t>
            </a:r>
          </a:p>
          <a:p>
            <a:endParaRPr lang="en-US" dirty="0"/>
          </a:p>
        </p:txBody>
      </p:sp>
    </p:spTree>
    <p:extLst>
      <p:ext uri="{BB962C8B-B14F-4D97-AF65-F5344CB8AC3E}">
        <p14:creationId xmlns:p14="http://schemas.microsoft.com/office/powerpoint/2010/main" val="1403762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Examples from Trinidad show high resolution population data for Port of Spain</a:t>
            </a:r>
          </a:p>
        </p:txBody>
      </p:sp>
    </p:spTree>
    <p:extLst>
      <p:ext uri="{BB962C8B-B14F-4D97-AF65-F5344CB8AC3E}">
        <p14:creationId xmlns:p14="http://schemas.microsoft.com/office/powerpoint/2010/main" val="418720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000" dirty="0"/>
              <a:t>Insights for impact works in 3 stages (outlined above):</a:t>
            </a:r>
          </a:p>
          <a:p>
            <a:pPr marL="457200" indent="-457200">
              <a:buAutoNum type="arabicPeriod"/>
            </a:pPr>
            <a:r>
              <a:rPr lang="en-US" sz="2000" dirty="0"/>
              <a:t>Stage One involves analysis of public FB posts on any topic the NGO chooses to understand how people are talking about the topic; this may be tailored to posts about risk management.</a:t>
            </a:r>
          </a:p>
          <a:p>
            <a:pPr marL="457200" indent="-457200">
              <a:buAutoNum type="arabicPeriod"/>
            </a:pPr>
            <a:r>
              <a:rPr lang="en-US" sz="2000" dirty="0"/>
              <a:t>Stage Two based on the findings of the first stage, organizations can best target ads. Additionally, FB provides ad credit for organizations to post FB ads.</a:t>
            </a:r>
          </a:p>
          <a:p>
            <a:pPr marL="457200" indent="-457200">
              <a:buAutoNum type="arabicPeriod"/>
            </a:pPr>
            <a:r>
              <a:rPr lang="en-US" sz="2000" dirty="0"/>
              <a:t>Stage Three, involves a brand lift study. Which includes survey distributed to FB users who saw the targeted ads and FB users who did not.</a:t>
            </a:r>
          </a:p>
        </p:txBody>
      </p:sp>
    </p:spTree>
    <p:extLst>
      <p:ext uri="{BB962C8B-B14F-4D97-AF65-F5344CB8AC3E}">
        <p14:creationId xmlns:p14="http://schemas.microsoft.com/office/powerpoint/2010/main" val="321159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Insights Phase: 58% of posts on Zika in Brazil came from men, making them surprising advocates for raising awareness and preventative action.</a:t>
            </a:r>
          </a:p>
          <a:p>
            <a:r>
              <a:rPr lang="en-US" dirty="0"/>
              <a:t>Impact Phase: When asked if they planned to take action to protect yourself from Zika, 82% of respondents who saw the ads stated “Yes”; a statistically significant increase of 3 percentage points.</a:t>
            </a:r>
          </a:p>
        </p:txBody>
      </p:sp>
    </p:spTree>
    <p:extLst>
      <p:ext uri="{BB962C8B-B14F-4D97-AF65-F5344CB8AC3E}">
        <p14:creationId xmlns:p14="http://schemas.microsoft.com/office/powerpoint/2010/main" val="160324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Note: NCDC (Nigeria Centre for Disease Control)</a:t>
            </a:r>
          </a:p>
          <a:p>
            <a:r>
              <a:rPr lang="en-US" dirty="0"/>
              <a:t>Analysis of public posts revealed that 81% of the conversation about Meningitis in Nigeria was focused on vaccination and 66% of the conversation occurred between fathers and sons. Partners created content featuring a father with his son, emphasizing that meningitis is treatable. The two week campaign reached 3 million people, 92% of whom said that they would recommend treatment to their friends and families.</a:t>
            </a:r>
          </a:p>
          <a:p>
            <a:endParaRPr lang="en-US" dirty="0"/>
          </a:p>
        </p:txBody>
      </p:sp>
    </p:spTree>
    <p:extLst>
      <p:ext uri="{BB962C8B-B14F-4D97-AF65-F5344CB8AC3E}">
        <p14:creationId xmlns:p14="http://schemas.microsoft.com/office/powerpoint/2010/main" val="2752349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Apart from the Data for Good Products FB Crisis Response Features empowers users to use the FB platform to: assure safety, give or find help, raise funds or get information.</a:t>
            </a:r>
          </a:p>
          <a:p>
            <a:endParaRPr lang="en-US" dirty="0"/>
          </a:p>
        </p:txBody>
      </p:sp>
    </p:spTree>
    <p:extLst>
      <p:ext uri="{BB962C8B-B14F-4D97-AF65-F5344CB8AC3E}">
        <p14:creationId xmlns:p14="http://schemas.microsoft.com/office/powerpoint/2010/main" val="2563787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It is important to note that, as of June 2019, the OECS has adopted the use of our disaster mapping data in order to understand and plan for disasters.</a:t>
            </a:r>
          </a:p>
          <a:p>
            <a:endParaRPr lang="en-US" dirty="0"/>
          </a:p>
        </p:txBody>
      </p:sp>
    </p:spTree>
    <p:extLst>
      <p:ext uri="{BB962C8B-B14F-4D97-AF65-F5344CB8AC3E}">
        <p14:creationId xmlns:p14="http://schemas.microsoft.com/office/powerpoint/2010/main" val="4161366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Privacy: Disaster Maps use statistical techniques to maintain individuals' privacy. We only share de-identified information and add up data points in a given area (called a map 'cell' or a 'tile') to prevent re-identification. If there are only a few individuals in an area, we also smooth populations across tiles,</a:t>
            </a:r>
          </a:p>
        </p:txBody>
      </p:sp>
    </p:spTree>
    <p:extLst>
      <p:ext uri="{BB962C8B-B14F-4D97-AF65-F5344CB8AC3E}">
        <p14:creationId xmlns:p14="http://schemas.microsoft.com/office/powerpoint/2010/main" val="664909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884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3429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connectivity provided information to the Red Cross for the location of their reunification sites. </a:t>
            </a:r>
          </a:p>
          <a:p>
            <a:r>
              <a:rPr lang="en-US" dirty="0"/>
              <a:t>As part of disaster response, the American Red Cross has been working to reunite families thanks to a portable satellite dish known as VSAT. This satellite program offers free </a:t>
            </a:r>
            <a:r>
              <a:rPr lang="en-US" dirty="0" err="1"/>
              <a:t>WiFi</a:t>
            </a:r>
            <a:r>
              <a:rPr lang="en-US" dirty="0"/>
              <a:t> so users can connect with their families by accessing social media.</a:t>
            </a:r>
          </a:p>
        </p:txBody>
      </p:sp>
    </p:spTree>
    <p:extLst>
      <p:ext uri="{BB962C8B-B14F-4D97-AF65-F5344CB8AC3E}">
        <p14:creationId xmlns:p14="http://schemas.microsoft.com/office/powerpoint/2010/main" val="575837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CalOES</a:t>
            </a:r>
            <a:r>
              <a:rPr lang="en-US" dirty="0"/>
              <a:t> - California Governor's Office of Emergency Services</a:t>
            </a:r>
          </a:p>
        </p:txBody>
      </p:sp>
    </p:spTree>
    <p:extLst>
      <p:ext uri="{BB962C8B-B14F-4D97-AF65-F5344CB8AC3E}">
        <p14:creationId xmlns:p14="http://schemas.microsoft.com/office/powerpoint/2010/main" val="617041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FB data is showed people were moving back home from after 5 days of displacement. SEEDS India shared these data with the Kerala Government and Humanitarian Agencies in India and has helped local NGOs decide on shifting focus to Early Recovery, from Relief.</a:t>
            </a:r>
          </a:p>
          <a:p>
            <a:endParaRPr lang="en-US" dirty="0"/>
          </a:p>
        </p:txBody>
      </p:sp>
    </p:spTree>
    <p:extLst>
      <p:ext uri="{BB962C8B-B14F-4D97-AF65-F5344CB8AC3E}">
        <p14:creationId xmlns:p14="http://schemas.microsoft.com/office/powerpoint/2010/main" val="3379858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Content 1">
    <p:spTree>
      <p:nvGrpSpPr>
        <p:cNvPr id="1" name=""/>
        <p:cNvGrpSpPr/>
        <p:nvPr/>
      </p:nvGrpSpPr>
      <p:grpSpPr>
        <a:xfrm>
          <a:off x="0" y="0"/>
          <a:ext cx="0" cy="0"/>
          <a:chOff x="0" y="0"/>
          <a:chExt cx="0" cy="0"/>
        </a:xfrm>
      </p:grpSpPr>
      <p:sp>
        <p:nvSpPr>
          <p:cNvPr id="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3 Column Image">
    <p:bg>
      <p:bgPr>
        <a:solidFill>
          <a:srgbClr val="000000"/>
        </a:solidFill>
        <a:effectLst/>
      </p:bgPr>
    </p:bg>
    <p:spTree>
      <p:nvGrpSpPr>
        <p:cNvPr id="1" name=""/>
        <p:cNvGrpSpPr/>
        <p:nvPr/>
      </p:nvGrpSpPr>
      <p:grpSpPr>
        <a:xfrm>
          <a:off x="0" y="0"/>
          <a:ext cx="0" cy="0"/>
          <a:chOff x="0" y="0"/>
          <a:chExt cx="0" cy="0"/>
        </a:xfrm>
      </p:grpSpPr>
      <p:sp>
        <p:nvSpPr>
          <p:cNvPr id="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Grey">
    <p:bg>
      <p:bgPr>
        <a:solidFill>
          <a:srgbClr val="F6F6F6"/>
        </a:solidFill>
        <a:effectLst/>
      </p:bgPr>
    </p:bg>
    <p:spTree>
      <p:nvGrpSpPr>
        <p:cNvPr id="1" name=""/>
        <p:cNvGrpSpPr/>
        <p:nvPr/>
      </p:nvGrpSpPr>
      <p:grpSpPr>
        <a:xfrm>
          <a:off x="0" y="0"/>
          <a:ext cx="0" cy="0"/>
          <a:chOff x="0" y="0"/>
          <a:chExt cx="0" cy="0"/>
        </a:xfrm>
      </p:grpSpPr>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Content 2">
    <p:spTree>
      <p:nvGrpSpPr>
        <p:cNvPr id="1" name=""/>
        <p:cNvGrpSpPr/>
        <p:nvPr/>
      </p:nvGrpSpPr>
      <p:grpSpPr>
        <a:xfrm>
          <a:off x="0" y="0"/>
          <a:ext cx="0" cy="0"/>
          <a:chOff x="0" y="0"/>
          <a:chExt cx="0" cy="0"/>
        </a:xfrm>
      </p:grpSpPr>
      <p:pic>
        <p:nvPicPr>
          <p:cNvPr id="27" name="BG_2.png" descr="BG_2.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Content 2 copy">
    <p:spTree>
      <p:nvGrpSpPr>
        <p:cNvPr id="1" name=""/>
        <p:cNvGrpSpPr/>
        <p:nvPr/>
      </p:nvGrpSpPr>
      <p:grpSpPr>
        <a:xfrm>
          <a:off x="0" y="0"/>
          <a:ext cx="0" cy="0"/>
          <a:chOff x="0" y="0"/>
          <a:chExt cx="0" cy="0"/>
        </a:xfrm>
      </p:grpSpPr>
      <p:pic>
        <p:nvPicPr>
          <p:cNvPr id="35" name="BG_2.png" descr="BG_2.png"/>
          <p:cNvPicPr>
            <a:picLocks noChangeAspect="1"/>
          </p:cNvPicPr>
          <p:nvPr/>
        </p:nvPicPr>
        <p:blipFill>
          <a:blip r:embed="rId2"/>
          <a:stretch>
            <a:fillRect/>
          </a:stretch>
        </p:blipFill>
        <p:spPr>
          <a:xfrm flipH="1">
            <a:off x="0" y="0"/>
            <a:ext cx="24384000" cy="13716000"/>
          </a:xfrm>
          <a:prstGeom prst="rect">
            <a:avLst/>
          </a:prstGeom>
          <a:ln w="12700">
            <a:miter lim="400000"/>
          </a:ln>
        </p:spPr>
      </p:pic>
      <p:sp>
        <p:nvSpPr>
          <p:cNvPr id="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Content 3">
    <p:spTree>
      <p:nvGrpSpPr>
        <p:cNvPr id="1" name=""/>
        <p:cNvGrpSpPr/>
        <p:nvPr/>
      </p:nvGrpSpPr>
      <p:grpSpPr>
        <a:xfrm>
          <a:off x="0" y="0"/>
          <a:ext cx="0" cy="0"/>
          <a:chOff x="0" y="0"/>
          <a:chExt cx="0" cy="0"/>
        </a:xfrm>
      </p:grpSpPr>
      <p:pic>
        <p:nvPicPr>
          <p:cNvPr id="43" name="BG_3.png" descr="BG_3.png"/>
          <p:cNvPicPr>
            <a:picLocks noChangeAspect="1"/>
          </p:cNvPicPr>
          <p:nvPr/>
        </p:nvPicPr>
        <p:blipFill>
          <a:blip r:embed="rId2"/>
          <a:stretch>
            <a:fillRect/>
          </a:stretch>
        </p:blipFill>
        <p:spPr>
          <a:xfrm>
            <a:off x="0" y="0"/>
            <a:ext cx="24361444" cy="13716000"/>
          </a:xfrm>
          <a:prstGeom prst="rect">
            <a:avLst/>
          </a:prstGeom>
          <a:ln w="12700">
            <a:miter lim="400000"/>
          </a:ln>
        </p:spPr>
      </p:pic>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ntent 4">
    <p:spTree>
      <p:nvGrpSpPr>
        <p:cNvPr id="1" name=""/>
        <p:cNvGrpSpPr/>
        <p:nvPr/>
      </p:nvGrpSpPr>
      <p:grpSpPr>
        <a:xfrm>
          <a:off x="0" y="0"/>
          <a:ext cx="0" cy="0"/>
          <a:chOff x="0" y="0"/>
          <a:chExt cx="0" cy="0"/>
        </a:xfrm>
      </p:grpSpPr>
      <p:pic>
        <p:nvPicPr>
          <p:cNvPr id="51" name="BG_5.png" descr="BG_5.png"/>
          <p:cNvPicPr>
            <a:picLocks noChangeAspect="1"/>
          </p:cNvPicPr>
          <p:nvPr/>
        </p:nvPicPr>
        <p:blipFill>
          <a:blip r:embed="rId2"/>
          <a:stretch>
            <a:fillRect/>
          </a:stretch>
        </p:blipFill>
        <p:spPr>
          <a:xfrm>
            <a:off x="22556" y="0"/>
            <a:ext cx="24361445" cy="13716000"/>
          </a:xfrm>
          <a:prstGeom prst="rect">
            <a:avLst/>
          </a:prstGeom>
          <a:ln w="12700">
            <a:miter lim="400000"/>
          </a:ln>
        </p:spPr>
      </p:pic>
      <p:sp>
        <p:nvSpPr>
          <p:cNvPr id="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Content 5">
    <p:spTree>
      <p:nvGrpSpPr>
        <p:cNvPr id="1" name=""/>
        <p:cNvGrpSpPr/>
        <p:nvPr/>
      </p:nvGrpSpPr>
      <p:grpSpPr>
        <a:xfrm>
          <a:off x="0" y="0"/>
          <a:ext cx="0" cy="0"/>
          <a:chOff x="0" y="0"/>
          <a:chExt cx="0" cy="0"/>
        </a:xfrm>
      </p:grpSpPr>
      <p:pic>
        <p:nvPicPr>
          <p:cNvPr id="59" name="BG_6.png" descr="BG_6.png"/>
          <p:cNvPicPr>
            <a:picLocks noChangeAspect="1"/>
          </p:cNvPicPr>
          <p:nvPr/>
        </p:nvPicPr>
        <p:blipFill>
          <a:blip r:embed="rId2"/>
          <a:stretch>
            <a:fillRect/>
          </a:stretch>
        </p:blipFill>
        <p:spPr>
          <a:xfrm>
            <a:off x="0" y="25400"/>
            <a:ext cx="24361444" cy="13716000"/>
          </a:xfrm>
          <a:prstGeom prst="rect">
            <a:avLst/>
          </a:prstGeom>
          <a:ln w="12700">
            <a:miter lim="400000"/>
          </a:ln>
        </p:spPr>
      </p:pic>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Content 5 copy">
    <p:spTree>
      <p:nvGrpSpPr>
        <p:cNvPr id="1" name=""/>
        <p:cNvGrpSpPr/>
        <p:nvPr/>
      </p:nvGrpSpPr>
      <p:grpSpPr>
        <a:xfrm>
          <a:off x="0" y="0"/>
          <a:ext cx="0" cy="0"/>
          <a:chOff x="0" y="0"/>
          <a:chExt cx="0" cy="0"/>
        </a:xfrm>
      </p:grpSpPr>
      <p:pic>
        <p:nvPicPr>
          <p:cNvPr id="67" name="BG_6.png" descr="BG_6.png"/>
          <p:cNvPicPr>
            <a:picLocks noChangeAspect="1"/>
          </p:cNvPicPr>
          <p:nvPr/>
        </p:nvPicPr>
        <p:blipFill>
          <a:blip r:embed="rId2"/>
          <a:stretch>
            <a:fillRect/>
          </a:stretch>
        </p:blipFill>
        <p:spPr>
          <a:xfrm flipH="1">
            <a:off x="22556" y="25400"/>
            <a:ext cx="24361444" cy="13716000"/>
          </a:xfrm>
          <a:prstGeom prst="rect">
            <a:avLst/>
          </a:prstGeom>
          <a:ln w="12700">
            <a:miter lim="400000"/>
          </a:ln>
        </p:spPr>
      </p:pic>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pic>
        <p:nvPicPr>
          <p:cNvPr id="83" name="BG_Title.png" descr="BG_Title.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 name="Picture Placeholder 4">
            <a:extLst>
              <a:ext uri="{FF2B5EF4-FFF2-40B4-BE49-F238E27FC236}">
                <a16:creationId xmlns:a16="http://schemas.microsoft.com/office/drawing/2014/main" id="{EC147D3C-068F-0745-9479-2BC1A29907BE}"/>
              </a:ext>
            </a:extLst>
          </p:cNvPr>
          <p:cNvSpPr>
            <a:spLocks noGrp="1"/>
          </p:cNvSpPr>
          <p:nvPr>
            <p:ph type="pic" sz="quarter" idx="10"/>
          </p:nvPr>
        </p:nvSpPr>
        <p:spPr>
          <a:xfrm>
            <a:off x="1885176" y="7448424"/>
            <a:ext cx="2441650" cy="2440151"/>
          </a:xfrm>
          <a:prstGeom prst="ellipse">
            <a:avLst/>
          </a:prstGeom>
        </p:spPr>
        <p:txBody>
          <a:bodyPr/>
          <a:lstStyle/>
          <a:p>
            <a:endParaRPr lang="en-US"/>
          </a:p>
        </p:txBody>
      </p:sp>
      <p:sp>
        <p:nvSpPr>
          <p:cNvPr id="10" name="Picture Placeholder 4">
            <a:extLst>
              <a:ext uri="{FF2B5EF4-FFF2-40B4-BE49-F238E27FC236}">
                <a16:creationId xmlns:a16="http://schemas.microsoft.com/office/drawing/2014/main" id="{7DD91CDD-A8F6-3D40-8F51-A2DC5EC51B4D}"/>
              </a:ext>
            </a:extLst>
          </p:cNvPr>
          <p:cNvSpPr>
            <a:spLocks noGrp="1"/>
          </p:cNvSpPr>
          <p:nvPr>
            <p:ph type="pic" sz="quarter" idx="11"/>
          </p:nvPr>
        </p:nvSpPr>
        <p:spPr>
          <a:xfrm>
            <a:off x="6306595" y="7448423"/>
            <a:ext cx="2441650" cy="2440151"/>
          </a:xfrm>
          <a:prstGeom prst="ellipse">
            <a:avLst/>
          </a:prstGeom>
        </p:spPr>
        <p:txBody>
          <a:bodyPr/>
          <a:lstStyle/>
          <a:p>
            <a:endParaRPr lang="en-US"/>
          </a:p>
        </p:txBody>
      </p:sp>
      <p:sp>
        <p:nvSpPr>
          <p:cNvPr id="11" name="Picture Placeholder 4">
            <a:extLst>
              <a:ext uri="{FF2B5EF4-FFF2-40B4-BE49-F238E27FC236}">
                <a16:creationId xmlns:a16="http://schemas.microsoft.com/office/drawing/2014/main" id="{B97A0B9E-82FC-E54C-8A6A-AC227F9E26BB}"/>
              </a:ext>
            </a:extLst>
          </p:cNvPr>
          <p:cNvSpPr>
            <a:spLocks noGrp="1"/>
          </p:cNvSpPr>
          <p:nvPr>
            <p:ph type="pic" sz="quarter" idx="12"/>
          </p:nvPr>
        </p:nvSpPr>
        <p:spPr>
          <a:xfrm>
            <a:off x="10728014" y="7448422"/>
            <a:ext cx="2441650" cy="2440151"/>
          </a:xfrm>
          <a:prstGeom prst="ellipse">
            <a:avLst/>
          </a:prstGeom>
        </p:spPr>
        <p:txBody>
          <a:bodyPr/>
          <a:lstStyle/>
          <a:p>
            <a:endParaRPr lang="en-US"/>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BG_4.png" descr="BG_4.png"/>
          <p:cNvPicPr>
            <a:picLocks noChangeAspect="1"/>
          </p:cNvPicPr>
          <p:nvPr/>
        </p:nvPicPr>
        <p:blipFill>
          <a:blip r:embed="rId13"/>
          <a:stretch>
            <a:fillRect/>
          </a:stretch>
        </p:blipFill>
        <p:spPr>
          <a:xfrm>
            <a:off x="9856" y="12700"/>
            <a:ext cx="24361445" cy="13716000"/>
          </a:xfrm>
          <a:prstGeom prst="rect">
            <a:avLst/>
          </a:prstGeom>
          <a:ln w="12700">
            <a:miter lim="400000"/>
          </a:ln>
        </p:spPr>
      </p:pic>
      <p:sp>
        <p:nvSpPr>
          <p:cNvPr id="3"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4"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lgn="ctr">
              <a:lnSpc>
                <a:spcPct val="100000"/>
              </a:lnSpc>
              <a:defRPr sz="2400" spc="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8" r:id="rId8"/>
    <p:sldLayoutId id="2147483659" r:id="rId9"/>
    <p:sldLayoutId id="2147483660" r:id="rId10"/>
    <p:sldLayoutId id="2147483661" r:id="rId11"/>
  </p:sldLayoutIdLst>
  <p:transition spd="med"/>
  <p:txStyles>
    <p:titleStyle>
      <a:lvl1pPr marL="0" marR="0" indent="0" algn="l" defTabSz="825500" rtl="0" latinLnBrk="0">
        <a:lnSpc>
          <a:spcPct val="100000"/>
        </a:lnSpc>
        <a:spcBef>
          <a:spcPts val="0"/>
        </a:spcBef>
        <a:spcAft>
          <a:spcPts val="0"/>
        </a:spcAft>
        <a:buClrTx/>
        <a:buSzTx/>
        <a:buFontTx/>
        <a:buNone/>
        <a:tabLst/>
        <a:defRPr sz="6000" b="0" i="0" u="none" strike="noStrike" cap="none" spc="180" baseline="0">
          <a:ln>
            <a:noFill/>
          </a:ln>
          <a:solidFill>
            <a:srgbClr val="3F66B0"/>
          </a:solidFill>
          <a:uFillTx/>
          <a:latin typeface="+mj-lt"/>
          <a:ea typeface="+mj-ea"/>
          <a:cs typeface="+mj-cs"/>
          <a:sym typeface="FreightSansLFPro Semibold"/>
        </a:defRPr>
      </a:lvl1pPr>
      <a:lvl2pPr marL="0" marR="0" indent="0" algn="l" defTabSz="825500" rtl="0" latinLnBrk="0">
        <a:lnSpc>
          <a:spcPct val="100000"/>
        </a:lnSpc>
        <a:spcBef>
          <a:spcPts val="0"/>
        </a:spcBef>
        <a:spcAft>
          <a:spcPts val="0"/>
        </a:spcAft>
        <a:buClrTx/>
        <a:buSzTx/>
        <a:buFontTx/>
        <a:buNone/>
        <a:tabLst/>
        <a:defRPr sz="6000" b="0" i="0" u="none" strike="noStrike" cap="none" spc="180" baseline="0">
          <a:ln>
            <a:noFill/>
          </a:ln>
          <a:solidFill>
            <a:srgbClr val="3F66B0"/>
          </a:solidFill>
          <a:uFillTx/>
          <a:latin typeface="+mj-lt"/>
          <a:ea typeface="+mj-ea"/>
          <a:cs typeface="+mj-cs"/>
          <a:sym typeface="FreightSansLFPro Semibold"/>
        </a:defRPr>
      </a:lvl2pPr>
      <a:lvl3pPr marL="0" marR="0" indent="0" algn="l" defTabSz="825500" rtl="0" latinLnBrk="0">
        <a:lnSpc>
          <a:spcPct val="100000"/>
        </a:lnSpc>
        <a:spcBef>
          <a:spcPts val="0"/>
        </a:spcBef>
        <a:spcAft>
          <a:spcPts val="0"/>
        </a:spcAft>
        <a:buClrTx/>
        <a:buSzTx/>
        <a:buFontTx/>
        <a:buNone/>
        <a:tabLst/>
        <a:defRPr sz="6000" b="0" i="0" u="none" strike="noStrike" cap="none" spc="180" baseline="0">
          <a:ln>
            <a:noFill/>
          </a:ln>
          <a:solidFill>
            <a:srgbClr val="3F66B0"/>
          </a:solidFill>
          <a:uFillTx/>
          <a:latin typeface="+mj-lt"/>
          <a:ea typeface="+mj-ea"/>
          <a:cs typeface="+mj-cs"/>
          <a:sym typeface="FreightSansLFPro Semibold"/>
        </a:defRPr>
      </a:lvl3pPr>
      <a:lvl4pPr marL="0" marR="0" indent="0" algn="l" defTabSz="825500" rtl="0" latinLnBrk="0">
        <a:lnSpc>
          <a:spcPct val="100000"/>
        </a:lnSpc>
        <a:spcBef>
          <a:spcPts val="0"/>
        </a:spcBef>
        <a:spcAft>
          <a:spcPts val="0"/>
        </a:spcAft>
        <a:buClrTx/>
        <a:buSzTx/>
        <a:buFontTx/>
        <a:buNone/>
        <a:tabLst/>
        <a:defRPr sz="6000" b="0" i="0" u="none" strike="noStrike" cap="none" spc="180" baseline="0">
          <a:ln>
            <a:noFill/>
          </a:ln>
          <a:solidFill>
            <a:srgbClr val="3F66B0"/>
          </a:solidFill>
          <a:uFillTx/>
          <a:latin typeface="+mj-lt"/>
          <a:ea typeface="+mj-ea"/>
          <a:cs typeface="+mj-cs"/>
          <a:sym typeface="FreightSansLFPro Semibold"/>
        </a:defRPr>
      </a:lvl4pPr>
      <a:lvl5pPr marL="0" marR="0" indent="0" algn="l" defTabSz="825500" rtl="0" latinLnBrk="0">
        <a:lnSpc>
          <a:spcPct val="100000"/>
        </a:lnSpc>
        <a:spcBef>
          <a:spcPts val="0"/>
        </a:spcBef>
        <a:spcAft>
          <a:spcPts val="0"/>
        </a:spcAft>
        <a:buClrTx/>
        <a:buSzTx/>
        <a:buFontTx/>
        <a:buNone/>
        <a:tabLst/>
        <a:defRPr sz="6000" b="0" i="0" u="none" strike="noStrike" cap="none" spc="180" baseline="0">
          <a:ln>
            <a:noFill/>
          </a:ln>
          <a:solidFill>
            <a:srgbClr val="3F66B0"/>
          </a:solidFill>
          <a:uFillTx/>
          <a:latin typeface="+mj-lt"/>
          <a:ea typeface="+mj-ea"/>
          <a:cs typeface="+mj-cs"/>
          <a:sym typeface="FreightSansLFPro Semibold"/>
        </a:defRPr>
      </a:lvl5pPr>
      <a:lvl6pPr marL="0" marR="0" indent="0" algn="l" defTabSz="825500" rtl="0" latinLnBrk="0">
        <a:lnSpc>
          <a:spcPct val="100000"/>
        </a:lnSpc>
        <a:spcBef>
          <a:spcPts val="0"/>
        </a:spcBef>
        <a:spcAft>
          <a:spcPts val="0"/>
        </a:spcAft>
        <a:buClrTx/>
        <a:buSzTx/>
        <a:buFontTx/>
        <a:buNone/>
        <a:tabLst/>
        <a:defRPr sz="6000" b="0" i="0" u="none" strike="noStrike" cap="none" spc="180" baseline="0">
          <a:ln>
            <a:noFill/>
          </a:ln>
          <a:solidFill>
            <a:srgbClr val="3F66B0"/>
          </a:solidFill>
          <a:uFillTx/>
          <a:latin typeface="+mj-lt"/>
          <a:ea typeface="+mj-ea"/>
          <a:cs typeface="+mj-cs"/>
          <a:sym typeface="FreightSansLFPro Semibold"/>
        </a:defRPr>
      </a:lvl6pPr>
      <a:lvl7pPr marL="0" marR="0" indent="0" algn="l" defTabSz="825500" rtl="0" latinLnBrk="0">
        <a:lnSpc>
          <a:spcPct val="100000"/>
        </a:lnSpc>
        <a:spcBef>
          <a:spcPts val="0"/>
        </a:spcBef>
        <a:spcAft>
          <a:spcPts val="0"/>
        </a:spcAft>
        <a:buClrTx/>
        <a:buSzTx/>
        <a:buFontTx/>
        <a:buNone/>
        <a:tabLst/>
        <a:defRPr sz="6000" b="0" i="0" u="none" strike="noStrike" cap="none" spc="180" baseline="0">
          <a:ln>
            <a:noFill/>
          </a:ln>
          <a:solidFill>
            <a:srgbClr val="3F66B0"/>
          </a:solidFill>
          <a:uFillTx/>
          <a:latin typeface="+mj-lt"/>
          <a:ea typeface="+mj-ea"/>
          <a:cs typeface="+mj-cs"/>
          <a:sym typeface="FreightSansLFPro Semibold"/>
        </a:defRPr>
      </a:lvl7pPr>
      <a:lvl8pPr marL="0" marR="0" indent="0" algn="l" defTabSz="825500" rtl="0" latinLnBrk="0">
        <a:lnSpc>
          <a:spcPct val="100000"/>
        </a:lnSpc>
        <a:spcBef>
          <a:spcPts val="0"/>
        </a:spcBef>
        <a:spcAft>
          <a:spcPts val="0"/>
        </a:spcAft>
        <a:buClrTx/>
        <a:buSzTx/>
        <a:buFontTx/>
        <a:buNone/>
        <a:tabLst/>
        <a:defRPr sz="6000" b="0" i="0" u="none" strike="noStrike" cap="none" spc="180" baseline="0">
          <a:ln>
            <a:noFill/>
          </a:ln>
          <a:solidFill>
            <a:srgbClr val="3F66B0"/>
          </a:solidFill>
          <a:uFillTx/>
          <a:latin typeface="+mj-lt"/>
          <a:ea typeface="+mj-ea"/>
          <a:cs typeface="+mj-cs"/>
          <a:sym typeface="FreightSansLFPro Semibold"/>
        </a:defRPr>
      </a:lvl8pPr>
      <a:lvl9pPr marL="0" marR="0" indent="0" algn="l" defTabSz="825500" rtl="0" latinLnBrk="0">
        <a:lnSpc>
          <a:spcPct val="100000"/>
        </a:lnSpc>
        <a:spcBef>
          <a:spcPts val="0"/>
        </a:spcBef>
        <a:spcAft>
          <a:spcPts val="0"/>
        </a:spcAft>
        <a:buClrTx/>
        <a:buSzTx/>
        <a:buFontTx/>
        <a:buNone/>
        <a:tabLst/>
        <a:defRPr sz="6000" b="0" i="0" u="none" strike="noStrike" cap="none" spc="180" baseline="0">
          <a:ln>
            <a:noFill/>
          </a:ln>
          <a:solidFill>
            <a:srgbClr val="3F66B0"/>
          </a:solidFill>
          <a:uFillTx/>
          <a:latin typeface="+mj-lt"/>
          <a:ea typeface="+mj-ea"/>
          <a:cs typeface="+mj-cs"/>
          <a:sym typeface="FreightSansLFPro Semibold"/>
        </a:defRPr>
      </a:lvl9pPr>
    </p:titleStyle>
    <p:bodyStyle>
      <a:lvl1pPr marL="463020" marR="0" indent="-463020" algn="l" defTabSz="825500" rtl="0" latinLnBrk="0">
        <a:lnSpc>
          <a:spcPct val="120000"/>
        </a:lnSpc>
        <a:spcBef>
          <a:spcPts val="5900"/>
        </a:spcBef>
        <a:spcAft>
          <a:spcPts val="0"/>
        </a:spcAft>
        <a:buClrTx/>
        <a:buSzPct val="125000"/>
        <a:buFontTx/>
        <a:buChar char="•"/>
        <a:tabLst/>
        <a:defRPr sz="3500" b="0" i="0" u="none" strike="noStrike" cap="none" spc="104" baseline="0">
          <a:ln>
            <a:noFill/>
          </a:ln>
          <a:solidFill>
            <a:srgbClr val="000000"/>
          </a:solidFill>
          <a:uFillTx/>
          <a:latin typeface="FreightSansLFPro Light"/>
          <a:ea typeface="FreightSansLFPro Light"/>
          <a:cs typeface="FreightSansLFPro Light"/>
          <a:sym typeface="FreightSansLFPro Light"/>
        </a:defRPr>
      </a:lvl1pPr>
      <a:lvl2pPr marL="1098020" marR="0" indent="-463020" algn="l" defTabSz="825500" rtl="0" latinLnBrk="0">
        <a:lnSpc>
          <a:spcPct val="120000"/>
        </a:lnSpc>
        <a:spcBef>
          <a:spcPts val="5900"/>
        </a:spcBef>
        <a:spcAft>
          <a:spcPts val="0"/>
        </a:spcAft>
        <a:buClrTx/>
        <a:buSzPct val="125000"/>
        <a:buFontTx/>
        <a:buChar char="•"/>
        <a:tabLst/>
        <a:defRPr sz="3500" b="0" i="0" u="none" strike="noStrike" cap="none" spc="104" baseline="0">
          <a:ln>
            <a:noFill/>
          </a:ln>
          <a:solidFill>
            <a:srgbClr val="000000"/>
          </a:solidFill>
          <a:uFillTx/>
          <a:latin typeface="FreightSansLFPro Light"/>
          <a:ea typeface="FreightSansLFPro Light"/>
          <a:cs typeface="FreightSansLFPro Light"/>
          <a:sym typeface="FreightSansLFPro Light"/>
        </a:defRPr>
      </a:lvl2pPr>
      <a:lvl3pPr marL="1733020" marR="0" indent="-463020" algn="l" defTabSz="825500" rtl="0" latinLnBrk="0">
        <a:lnSpc>
          <a:spcPct val="120000"/>
        </a:lnSpc>
        <a:spcBef>
          <a:spcPts val="5900"/>
        </a:spcBef>
        <a:spcAft>
          <a:spcPts val="0"/>
        </a:spcAft>
        <a:buClrTx/>
        <a:buSzPct val="125000"/>
        <a:buFontTx/>
        <a:buChar char="•"/>
        <a:tabLst/>
        <a:defRPr sz="3500" b="0" i="0" u="none" strike="noStrike" cap="none" spc="104" baseline="0">
          <a:ln>
            <a:noFill/>
          </a:ln>
          <a:solidFill>
            <a:srgbClr val="000000"/>
          </a:solidFill>
          <a:uFillTx/>
          <a:latin typeface="FreightSansLFPro Light"/>
          <a:ea typeface="FreightSansLFPro Light"/>
          <a:cs typeface="FreightSansLFPro Light"/>
          <a:sym typeface="FreightSansLFPro Light"/>
        </a:defRPr>
      </a:lvl3pPr>
      <a:lvl4pPr marL="2368020" marR="0" indent="-463020" algn="l" defTabSz="825500" rtl="0" latinLnBrk="0">
        <a:lnSpc>
          <a:spcPct val="120000"/>
        </a:lnSpc>
        <a:spcBef>
          <a:spcPts val="5900"/>
        </a:spcBef>
        <a:spcAft>
          <a:spcPts val="0"/>
        </a:spcAft>
        <a:buClrTx/>
        <a:buSzPct val="125000"/>
        <a:buFontTx/>
        <a:buChar char="•"/>
        <a:tabLst/>
        <a:defRPr sz="3500" b="0" i="0" u="none" strike="noStrike" cap="none" spc="104" baseline="0">
          <a:ln>
            <a:noFill/>
          </a:ln>
          <a:solidFill>
            <a:srgbClr val="000000"/>
          </a:solidFill>
          <a:uFillTx/>
          <a:latin typeface="FreightSansLFPro Light"/>
          <a:ea typeface="FreightSansLFPro Light"/>
          <a:cs typeface="FreightSansLFPro Light"/>
          <a:sym typeface="FreightSansLFPro Light"/>
        </a:defRPr>
      </a:lvl4pPr>
      <a:lvl5pPr marL="3003020" marR="0" indent="-463020" algn="l" defTabSz="825500" rtl="0" latinLnBrk="0">
        <a:lnSpc>
          <a:spcPct val="120000"/>
        </a:lnSpc>
        <a:spcBef>
          <a:spcPts val="5900"/>
        </a:spcBef>
        <a:spcAft>
          <a:spcPts val="0"/>
        </a:spcAft>
        <a:buClrTx/>
        <a:buSzPct val="125000"/>
        <a:buFontTx/>
        <a:buChar char="•"/>
        <a:tabLst/>
        <a:defRPr sz="3500" b="0" i="0" u="none" strike="noStrike" cap="none" spc="104" baseline="0">
          <a:ln>
            <a:noFill/>
          </a:ln>
          <a:solidFill>
            <a:srgbClr val="000000"/>
          </a:solidFill>
          <a:uFillTx/>
          <a:latin typeface="FreightSansLFPro Light"/>
          <a:ea typeface="FreightSansLFPro Light"/>
          <a:cs typeface="FreightSansLFPro Light"/>
          <a:sym typeface="FreightSansLFPro Light"/>
        </a:defRPr>
      </a:lvl5pPr>
      <a:lvl6pPr marL="3638020" marR="0" indent="-463020" algn="l" defTabSz="825500" rtl="0" latinLnBrk="0">
        <a:lnSpc>
          <a:spcPct val="120000"/>
        </a:lnSpc>
        <a:spcBef>
          <a:spcPts val="5900"/>
        </a:spcBef>
        <a:spcAft>
          <a:spcPts val="0"/>
        </a:spcAft>
        <a:buClrTx/>
        <a:buSzPct val="125000"/>
        <a:buFontTx/>
        <a:buChar char="•"/>
        <a:tabLst/>
        <a:defRPr sz="3500" b="0" i="0" u="none" strike="noStrike" cap="none" spc="104" baseline="0">
          <a:ln>
            <a:noFill/>
          </a:ln>
          <a:solidFill>
            <a:srgbClr val="000000"/>
          </a:solidFill>
          <a:uFillTx/>
          <a:latin typeface="FreightSansLFPro Light"/>
          <a:ea typeface="FreightSansLFPro Light"/>
          <a:cs typeface="FreightSansLFPro Light"/>
          <a:sym typeface="FreightSansLFPro Light"/>
        </a:defRPr>
      </a:lvl6pPr>
      <a:lvl7pPr marL="4273020" marR="0" indent="-463020" algn="l" defTabSz="825500" rtl="0" latinLnBrk="0">
        <a:lnSpc>
          <a:spcPct val="120000"/>
        </a:lnSpc>
        <a:spcBef>
          <a:spcPts val="5900"/>
        </a:spcBef>
        <a:spcAft>
          <a:spcPts val="0"/>
        </a:spcAft>
        <a:buClrTx/>
        <a:buSzPct val="125000"/>
        <a:buFontTx/>
        <a:buChar char="•"/>
        <a:tabLst/>
        <a:defRPr sz="3500" b="0" i="0" u="none" strike="noStrike" cap="none" spc="104" baseline="0">
          <a:ln>
            <a:noFill/>
          </a:ln>
          <a:solidFill>
            <a:srgbClr val="000000"/>
          </a:solidFill>
          <a:uFillTx/>
          <a:latin typeface="FreightSansLFPro Light"/>
          <a:ea typeface="FreightSansLFPro Light"/>
          <a:cs typeface="FreightSansLFPro Light"/>
          <a:sym typeface="FreightSansLFPro Light"/>
        </a:defRPr>
      </a:lvl7pPr>
      <a:lvl8pPr marL="4908020" marR="0" indent="-463020" algn="l" defTabSz="825500" rtl="0" latinLnBrk="0">
        <a:lnSpc>
          <a:spcPct val="120000"/>
        </a:lnSpc>
        <a:spcBef>
          <a:spcPts val="5900"/>
        </a:spcBef>
        <a:spcAft>
          <a:spcPts val="0"/>
        </a:spcAft>
        <a:buClrTx/>
        <a:buSzPct val="125000"/>
        <a:buFontTx/>
        <a:buChar char="•"/>
        <a:tabLst/>
        <a:defRPr sz="3500" b="0" i="0" u="none" strike="noStrike" cap="none" spc="104" baseline="0">
          <a:ln>
            <a:noFill/>
          </a:ln>
          <a:solidFill>
            <a:srgbClr val="000000"/>
          </a:solidFill>
          <a:uFillTx/>
          <a:latin typeface="FreightSansLFPro Light"/>
          <a:ea typeface="FreightSansLFPro Light"/>
          <a:cs typeface="FreightSansLFPro Light"/>
          <a:sym typeface="FreightSansLFPro Light"/>
        </a:defRPr>
      </a:lvl8pPr>
      <a:lvl9pPr marL="5543020" marR="0" indent="-463020" algn="l" defTabSz="825500" rtl="0" latinLnBrk="0">
        <a:lnSpc>
          <a:spcPct val="120000"/>
        </a:lnSpc>
        <a:spcBef>
          <a:spcPts val="5900"/>
        </a:spcBef>
        <a:spcAft>
          <a:spcPts val="0"/>
        </a:spcAft>
        <a:buClrTx/>
        <a:buSzPct val="125000"/>
        <a:buFontTx/>
        <a:buChar char="•"/>
        <a:tabLst/>
        <a:defRPr sz="3500" b="0" i="0" u="none" strike="noStrike" cap="none" spc="104" baseline="0">
          <a:ln>
            <a:noFill/>
          </a:ln>
          <a:solidFill>
            <a:srgbClr val="000000"/>
          </a:solidFill>
          <a:uFillTx/>
          <a:latin typeface="FreightSansLFPro Light"/>
          <a:ea typeface="FreightSansLFPro Light"/>
          <a:cs typeface="FreightSansLFPro Light"/>
          <a:sym typeface="FreightSansLFPro Light"/>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Leveraging Facebook Data for Social Good"/>
          <p:cNvSpPr txBox="1"/>
          <p:nvPr/>
        </p:nvSpPr>
        <p:spPr>
          <a:xfrm>
            <a:off x="1885176" y="2626668"/>
            <a:ext cx="14682978" cy="859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100000"/>
              </a:lnSpc>
              <a:defRPr sz="6000" spc="180">
                <a:latin typeface="+mj-lt"/>
                <a:ea typeface="+mj-ea"/>
                <a:cs typeface="+mj-cs"/>
                <a:sym typeface="FreightSansLFPro Semibold"/>
              </a:defRPr>
            </a:lvl1pPr>
          </a:lstStyle>
          <a:p>
            <a:r>
              <a:rPr dirty="0"/>
              <a:t>Leveraging Facebook Data for Social Good</a:t>
            </a:r>
          </a:p>
        </p:txBody>
      </p:sp>
      <p:sp>
        <p:nvSpPr>
          <p:cNvPr id="115" name="Providing Value and Protecting Personal Information"/>
          <p:cNvSpPr txBox="1"/>
          <p:nvPr/>
        </p:nvSpPr>
        <p:spPr>
          <a:xfrm>
            <a:off x="1885176" y="3671375"/>
            <a:ext cx="12229593" cy="6116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100000"/>
              </a:lnSpc>
              <a:defRPr sz="4000" spc="200">
                <a:latin typeface="FreightSansLFPro Medium"/>
                <a:ea typeface="FreightSansLFPro Medium"/>
                <a:cs typeface="FreightSansLFPro Medium"/>
                <a:sym typeface="FreightSansLFPro Medium"/>
              </a:defRPr>
            </a:lvl1pPr>
          </a:lstStyle>
          <a:p>
            <a:r>
              <a:rPr dirty="0"/>
              <a:t>Providing Value and Protecting Personal Information</a:t>
            </a:r>
          </a:p>
        </p:txBody>
      </p:sp>
      <p:sp>
        <p:nvSpPr>
          <p:cNvPr id="117" name="Speaker Name"/>
          <p:cNvSpPr txBox="1"/>
          <p:nvPr/>
        </p:nvSpPr>
        <p:spPr>
          <a:xfrm>
            <a:off x="1885176" y="10440837"/>
            <a:ext cx="4445001" cy="4178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457200">
              <a:lnSpc>
                <a:spcPct val="90000"/>
              </a:lnSpc>
              <a:defRPr sz="3000" spc="90">
                <a:solidFill>
                  <a:srgbClr val="000000"/>
                </a:solidFill>
                <a:latin typeface="FreightSansLFPro Medium"/>
                <a:ea typeface="FreightSansLFPro Medium"/>
                <a:cs typeface="FreightSansLFPro Medium"/>
                <a:sym typeface="FreightSansLFPro Medium"/>
              </a:defRPr>
            </a:lvl1pPr>
          </a:lstStyle>
          <a:p>
            <a:r>
              <a:rPr lang="en-US" dirty="0"/>
              <a:t>Claudia </a:t>
            </a:r>
            <a:r>
              <a:rPr lang="en-US" dirty="0" err="1"/>
              <a:t>Giraldo</a:t>
            </a:r>
            <a:endParaRPr dirty="0"/>
          </a:p>
        </p:txBody>
      </p:sp>
      <p:sp>
        <p:nvSpPr>
          <p:cNvPr id="118" name="Speaker Title,…"/>
          <p:cNvSpPr txBox="1"/>
          <p:nvPr/>
        </p:nvSpPr>
        <p:spPr>
          <a:xfrm>
            <a:off x="1885176" y="11254272"/>
            <a:ext cx="4445001"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defTabSz="457200">
              <a:lnSpc>
                <a:spcPct val="100000"/>
              </a:lnSpc>
              <a:defRPr sz="3000" spc="90">
                <a:solidFill>
                  <a:srgbClr val="000000"/>
                </a:solidFill>
              </a:defRPr>
            </a:pPr>
            <a:r>
              <a:rPr lang="en-US" dirty="0"/>
              <a:t>Public Policy Manager, </a:t>
            </a:r>
          </a:p>
          <a:p>
            <a:pPr defTabSz="457200">
              <a:lnSpc>
                <a:spcPct val="100000"/>
              </a:lnSpc>
              <a:defRPr sz="3000" spc="90">
                <a:solidFill>
                  <a:srgbClr val="000000"/>
                </a:solidFill>
              </a:defRPr>
            </a:pPr>
            <a:r>
              <a:rPr lang="en-US" dirty="0"/>
              <a:t>Caribbean Region</a:t>
            </a:r>
            <a:endParaRPr dirty="0"/>
          </a:p>
        </p:txBody>
      </p:sp>
      <p:sp>
        <p:nvSpPr>
          <p:cNvPr id="119" name="Line"/>
          <p:cNvSpPr/>
          <p:nvPr/>
        </p:nvSpPr>
        <p:spPr>
          <a:xfrm>
            <a:off x="1885176" y="11047256"/>
            <a:ext cx="2865907" cy="1"/>
          </a:xfrm>
          <a:prstGeom prst="line">
            <a:avLst/>
          </a:prstGeom>
          <a:ln w="25400">
            <a:solidFill>
              <a:srgbClr val="578FFF"/>
            </a:solidFill>
            <a:miter lim="400000"/>
          </a:ln>
        </p:spPr>
        <p:txBody>
          <a:bodyPr lIns="38100" tIns="38100" rIns="38100" bIns="38100" anchor="ctr"/>
          <a:lstStyle/>
          <a:p>
            <a:pPr algn="ctr" defTabSz="457200">
              <a:lnSpc>
                <a:spcPct val="80000"/>
              </a:lnSpc>
              <a:defRPr sz="3000" cap="all" spc="300">
                <a:solidFill>
                  <a:srgbClr val="0092FF"/>
                </a:solidFill>
                <a:effectLst>
                  <a:outerShdw blurRad="38100" dist="12700" dir="5400000" rotWithShape="0">
                    <a:srgbClr val="000000">
                      <a:alpha val="50000"/>
                    </a:srgbClr>
                  </a:outerShdw>
                </a:effectLst>
                <a:latin typeface="Graphik Regular"/>
                <a:ea typeface="Graphik Regular"/>
                <a:cs typeface="Graphik Regular"/>
                <a:sym typeface="Graphik Regular"/>
              </a:defRPr>
            </a:pPr>
            <a:endParaRPr/>
          </a:p>
        </p:txBody>
      </p:sp>
      <p:pic>
        <p:nvPicPr>
          <p:cNvPr id="3" name="Picture Placeholder 2">
            <a:extLst>
              <a:ext uri="{FF2B5EF4-FFF2-40B4-BE49-F238E27FC236}">
                <a16:creationId xmlns:a16="http://schemas.microsoft.com/office/drawing/2014/main" id="{BBDA2976-15CA-4742-A8CD-390E7EF1BEA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2" b="32"/>
          <a:stretch>
            <a:fillRect/>
          </a:stretch>
        </p:blipFill>
        <p:spPr>
          <a:xfrm>
            <a:off x="1885176" y="6166070"/>
            <a:ext cx="3724792" cy="3722505"/>
          </a:xfr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Rectangle"/>
          <p:cNvSpPr/>
          <p:nvPr/>
        </p:nvSpPr>
        <p:spPr>
          <a:xfrm>
            <a:off x="1804739" y="4664498"/>
            <a:ext cx="15823407" cy="7254479"/>
          </a:xfrm>
          <a:prstGeom prst="rect">
            <a:avLst/>
          </a:prstGeom>
          <a:ln w="25400">
            <a:solidFill>
              <a:srgbClr val="578FFF"/>
            </a:solidFill>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sp>
        <p:nvSpPr>
          <p:cNvPr id="306" name="Kerala Floods"/>
          <p:cNvSpPr txBox="1"/>
          <p:nvPr/>
        </p:nvSpPr>
        <p:spPr>
          <a:xfrm>
            <a:off x="1467143" y="2012179"/>
            <a:ext cx="10634279" cy="2031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500" i="1" spc="75">
                <a:solidFill>
                  <a:srgbClr val="929292"/>
                </a:solidFill>
                <a:latin typeface="FreightSansLFPro Medium"/>
                <a:ea typeface="FreightSansLFPro Medium"/>
                <a:cs typeface="FreightSansLFPro Medium"/>
                <a:sym typeface="FreightSansLFPro Medium"/>
              </a:defRPr>
            </a:lvl1pPr>
          </a:lstStyle>
          <a:p>
            <a:r>
              <a:rPr lang="en-US" sz="3600" dirty="0"/>
              <a:t>Facebook Movement Maps shifted local strategy from relief to recovery</a:t>
            </a:r>
          </a:p>
          <a:p>
            <a:r>
              <a:rPr lang="en-US" sz="3500" dirty="0"/>
              <a:t> </a:t>
            </a:r>
            <a:endParaRPr sz="3500" dirty="0"/>
          </a:p>
        </p:txBody>
      </p:sp>
      <p:sp>
        <p:nvSpPr>
          <p:cNvPr id="307" name="Facebook Movement Maps shifted local strategy from relief to recovery"/>
          <p:cNvSpPr txBox="1"/>
          <p:nvPr/>
        </p:nvSpPr>
        <p:spPr>
          <a:xfrm>
            <a:off x="1467143" y="1140145"/>
            <a:ext cx="11139607"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00000"/>
              </a:lnSpc>
              <a:defRPr sz="5000" spc="150">
                <a:latin typeface="FreightSansLFPro Medium"/>
                <a:ea typeface="FreightSansLFPro Medium"/>
                <a:cs typeface="FreightSansLFPro Medium"/>
                <a:sym typeface="FreightSansLFPro Medium"/>
              </a:defRPr>
            </a:lvl1pPr>
          </a:lstStyle>
          <a:p>
            <a:r>
              <a:rPr lang="en-US" dirty="0"/>
              <a:t>Kerala Floods, India | August 2018</a:t>
            </a:r>
            <a:endParaRPr dirty="0"/>
          </a:p>
        </p:txBody>
      </p:sp>
      <p:pic>
        <p:nvPicPr>
          <p:cNvPr id="309" name="Kerala Floods.png" descr="Kerala Floods.png"/>
          <p:cNvPicPr>
            <a:picLocks noChangeAspect="1"/>
          </p:cNvPicPr>
          <p:nvPr/>
        </p:nvPicPr>
        <p:blipFill>
          <a:blip r:embed="rId3"/>
          <a:srcRect l="18049" t="17016" r="416"/>
          <a:stretch>
            <a:fillRect/>
          </a:stretch>
        </p:blipFill>
        <p:spPr>
          <a:xfrm>
            <a:off x="1383550" y="3900562"/>
            <a:ext cx="15848908" cy="7689701"/>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Circle"/>
          <p:cNvSpPr/>
          <p:nvPr/>
        </p:nvSpPr>
        <p:spPr>
          <a:xfrm>
            <a:off x="9070401" y="7599497"/>
            <a:ext cx="5474416" cy="5474416"/>
          </a:xfrm>
          <a:prstGeom prst="ellipse">
            <a:avLst/>
          </a:prstGeom>
          <a:ln w="25400">
            <a:solidFill>
              <a:srgbClr val="71C4E7"/>
            </a:solidFill>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sp>
        <p:nvSpPr>
          <p:cNvPr id="286" name="Indonesia Earthquake"/>
          <p:cNvSpPr txBox="1"/>
          <p:nvPr/>
        </p:nvSpPr>
        <p:spPr>
          <a:xfrm>
            <a:off x="1383550" y="12898669"/>
            <a:ext cx="5499815" cy="414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i="1" spc="75">
                <a:solidFill>
                  <a:srgbClr val="929292"/>
                </a:solidFill>
                <a:latin typeface="FreightSansLFPro Medium"/>
                <a:ea typeface="FreightSansLFPro Medium"/>
                <a:cs typeface="FreightSansLFPro Medium"/>
                <a:sym typeface="FreightSansLFPro Medium"/>
              </a:defRPr>
            </a:lvl1pPr>
          </a:lstStyle>
          <a:p>
            <a:r>
              <a:rPr dirty="0"/>
              <a:t>Indonesia Earthquake</a:t>
            </a:r>
          </a:p>
        </p:txBody>
      </p:sp>
      <p:pic>
        <p:nvPicPr>
          <p:cNvPr id="287" name="3G Coverage Sulawesi.png" descr="3G Coverage Sulawesi.png"/>
          <p:cNvPicPr>
            <a:picLocks noChangeAspect="1"/>
          </p:cNvPicPr>
          <p:nvPr/>
        </p:nvPicPr>
        <p:blipFill>
          <a:blip r:embed="rId3"/>
          <a:srcRect t="18645"/>
          <a:stretch>
            <a:fillRect/>
          </a:stretch>
        </p:blipFill>
        <p:spPr>
          <a:xfrm>
            <a:off x="-38100" y="4357786"/>
            <a:ext cx="11684000" cy="6736458"/>
          </a:xfrm>
          <a:prstGeom prst="rect">
            <a:avLst/>
          </a:prstGeom>
          <a:ln w="12700">
            <a:miter lim="400000"/>
          </a:ln>
        </p:spPr>
      </p:pic>
      <p:pic>
        <p:nvPicPr>
          <p:cNvPr id="288" name="4g Coverage Sulawesi.png" descr="4g Coverage Sulawesi.png"/>
          <p:cNvPicPr>
            <a:picLocks noChangeAspect="1"/>
          </p:cNvPicPr>
          <p:nvPr/>
        </p:nvPicPr>
        <p:blipFill>
          <a:blip r:embed="rId4"/>
          <a:srcRect t="5909"/>
          <a:stretch>
            <a:fillRect/>
          </a:stretch>
        </p:blipFill>
        <p:spPr>
          <a:xfrm>
            <a:off x="16764000" y="2198389"/>
            <a:ext cx="7620000" cy="10145119"/>
          </a:xfrm>
          <a:prstGeom prst="rect">
            <a:avLst/>
          </a:prstGeom>
          <a:ln w="12700">
            <a:solidFill>
              <a:srgbClr val="000000"/>
            </a:solidFill>
            <a:miter lim="400000"/>
          </a:ln>
        </p:spPr>
      </p:pic>
      <p:sp>
        <p:nvSpPr>
          <p:cNvPr id="289" name="Square"/>
          <p:cNvSpPr/>
          <p:nvPr/>
        </p:nvSpPr>
        <p:spPr>
          <a:xfrm>
            <a:off x="14528800" y="2195314"/>
            <a:ext cx="2213620" cy="2213620"/>
          </a:xfrm>
          <a:prstGeom prst="rect">
            <a:avLst/>
          </a:prstGeom>
          <a:ln w="25400">
            <a:solidFill>
              <a:srgbClr val="71C4E7"/>
            </a:solidFill>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sp>
        <p:nvSpPr>
          <p:cNvPr id="290" name="Line"/>
          <p:cNvSpPr/>
          <p:nvPr/>
        </p:nvSpPr>
        <p:spPr>
          <a:xfrm flipV="1">
            <a:off x="14528800" y="3748716"/>
            <a:ext cx="0" cy="6736557"/>
          </a:xfrm>
          <a:prstGeom prst="line">
            <a:avLst/>
          </a:prstGeom>
          <a:ln w="25400">
            <a:solidFill>
              <a:srgbClr val="71C4E7"/>
            </a:solidFill>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sp>
        <p:nvSpPr>
          <p:cNvPr id="292" name="Rectangle"/>
          <p:cNvSpPr/>
          <p:nvPr/>
        </p:nvSpPr>
        <p:spPr>
          <a:xfrm>
            <a:off x="971384" y="1930400"/>
            <a:ext cx="136328" cy="1174949"/>
          </a:xfrm>
          <a:prstGeom prst="rect">
            <a:avLst/>
          </a:prstGeom>
          <a:solidFill>
            <a:srgbClr val="5ECD81"/>
          </a:solidFill>
          <a:ln w="12700">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sp>
        <p:nvSpPr>
          <p:cNvPr id="293" name="Circle"/>
          <p:cNvSpPr/>
          <p:nvPr/>
        </p:nvSpPr>
        <p:spPr>
          <a:xfrm>
            <a:off x="13741400" y="11682283"/>
            <a:ext cx="526753" cy="526754"/>
          </a:xfrm>
          <a:prstGeom prst="ellipse">
            <a:avLst/>
          </a:prstGeom>
          <a:solidFill>
            <a:srgbClr val="578FFF"/>
          </a:solidFill>
          <a:ln w="12700">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sp>
        <p:nvSpPr>
          <p:cNvPr id="11" name="Facebook Movement Maps shifted local strategy from relief to recovery">
            <a:extLst>
              <a:ext uri="{FF2B5EF4-FFF2-40B4-BE49-F238E27FC236}">
                <a16:creationId xmlns:a16="http://schemas.microsoft.com/office/drawing/2014/main" id="{745EC0FA-EF27-3F43-8D6F-91821DB54989}"/>
              </a:ext>
            </a:extLst>
          </p:cNvPr>
          <p:cNvSpPr txBox="1"/>
          <p:nvPr/>
        </p:nvSpPr>
        <p:spPr>
          <a:xfrm>
            <a:off x="1383550" y="982596"/>
            <a:ext cx="13816400"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100000"/>
              </a:lnSpc>
              <a:defRPr sz="5000" spc="150">
                <a:latin typeface="FreightSansLFPro Medium"/>
                <a:ea typeface="FreightSansLFPro Medium"/>
                <a:cs typeface="FreightSansLFPro Medium"/>
                <a:sym typeface="FreightSansLFPro Medium"/>
              </a:defRPr>
            </a:lvl1pPr>
          </a:lstStyle>
          <a:p>
            <a:r>
              <a:rPr lang="en-US" dirty="0"/>
              <a:t>Indonesia Sulawesi Earthquake| September 2018</a:t>
            </a:r>
            <a:endParaRPr dirty="0"/>
          </a:p>
        </p:txBody>
      </p:sp>
      <p:sp>
        <p:nvSpPr>
          <p:cNvPr id="12" name="Kerala Floods">
            <a:extLst>
              <a:ext uri="{FF2B5EF4-FFF2-40B4-BE49-F238E27FC236}">
                <a16:creationId xmlns:a16="http://schemas.microsoft.com/office/drawing/2014/main" id="{11BDF80C-0AA0-F74D-B769-B0ED058CFDEA}"/>
              </a:ext>
            </a:extLst>
          </p:cNvPr>
          <p:cNvSpPr txBox="1"/>
          <p:nvPr/>
        </p:nvSpPr>
        <p:spPr>
          <a:xfrm>
            <a:off x="1557721" y="1930400"/>
            <a:ext cx="10634279" cy="26959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500" i="1" spc="75">
                <a:solidFill>
                  <a:srgbClr val="929292"/>
                </a:solidFill>
                <a:latin typeface="FreightSansLFPro Medium"/>
                <a:ea typeface="FreightSansLFPro Medium"/>
                <a:cs typeface="FreightSansLFPro Medium"/>
                <a:sym typeface="FreightSansLFPro Medium"/>
              </a:defRPr>
            </a:lvl1pPr>
          </a:lstStyle>
          <a:p>
            <a:r>
              <a:rPr lang="en-US" sz="3600" dirty="0"/>
              <a:t>UNICEF’s digital communications team used our network coverage data to verify who they could reach with an online message</a:t>
            </a:r>
          </a:p>
          <a:p>
            <a:r>
              <a:rPr lang="en-US" sz="3500" dirty="0"/>
              <a:t> </a:t>
            </a:r>
            <a:endParaRPr sz="3500"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Rectangle"/>
          <p:cNvSpPr/>
          <p:nvPr/>
        </p:nvSpPr>
        <p:spPr>
          <a:xfrm>
            <a:off x="1830996" y="4295440"/>
            <a:ext cx="12424389" cy="8273493"/>
          </a:xfrm>
          <a:prstGeom prst="rect">
            <a:avLst/>
          </a:prstGeom>
          <a:ln w="25400">
            <a:solidFill>
              <a:srgbClr val="578FFF"/>
            </a:solidFill>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sp>
        <p:nvSpPr>
          <p:cNvPr id="296" name="Indonesia Sulawesi Earthquake"/>
          <p:cNvSpPr txBox="1"/>
          <p:nvPr/>
        </p:nvSpPr>
        <p:spPr>
          <a:xfrm>
            <a:off x="1383550" y="12906732"/>
            <a:ext cx="5499815" cy="414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i="1" spc="75">
                <a:solidFill>
                  <a:srgbClr val="929292"/>
                </a:solidFill>
                <a:latin typeface="FreightSansLFPro Medium"/>
                <a:ea typeface="FreightSansLFPro Medium"/>
                <a:cs typeface="FreightSansLFPro Medium"/>
                <a:sym typeface="FreightSansLFPro Medium"/>
              </a:defRPr>
            </a:lvl1pPr>
          </a:lstStyle>
          <a:p>
            <a:r>
              <a:t>Indonesia Sulawesi Earthquake</a:t>
            </a:r>
          </a:p>
        </p:txBody>
      </p:sp>
      <p:sp>
        <p:nvSpPr>
          <p:cNvPr id="298" name="Rectangle"/>
          <p:cNvSpPr/>
          <p:nvPr/>
        </p:nvSpPr>
        <p:spPr>
          <a:xfrm>
            <a:off x="971384" y="1930400"/>
            <a:ext cx="136328" cy="1174949"/>
          </a:xfrm>
          <a:prstGeom prst="rect">
            <a:avLst/>
          </a:prstGeom>
          <a:solidFill>
            <a:srgbClr val="5ECD81"/>
          </a:solidFill>
          <a:ln w="12700">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pic>
        <p:nvPicPr>
          <p:cNvPr id="299" name="26342532773_40ca7e3561_o.jpg" descr="26342532773_40ca7e3561_o.jpg"/>
          <p:cNvPicPr>
            <a:picLocks noChangeAspect="1"/>
          </p:cNvPicPr>
          <p:nvPr/>
        </p:nvPicPr>
        <p:blipFill>
          <a:blip r:embed="rId3"/>
          <a:stretch>
            <a:fillRect/>
          </a:stretch>
        </p:blipFill>
        <p:spPr>
          <a:xfrm>
            <a:off x="1383550" y="3874599"/>
            <a:ext cx="12449789" cy="8298893"/>
          </a:xfrm>
          <a:prstGeom prst="rect">
            <a:avLst/>
          </a:prstGeom>
          <a:ln w="12700">
            <a:miter lim="400000"/>
          </a:ln>
        </p:spPr>
      </p:pic>
      <p:sp>
        <p:nvSpPr>
          <p:cNvPr id="7" name="Facebook Movement Maps shifted local strategy from relief to recovery">
            <a:extLst>
              <a:ext uri="{FF2B5EF4-FFF2-40B4-BE49-F238E27FC236}">
                <a16:creationId xmlns:a16="http://schemas.microsoft.com/office/drawing/2014/main" id="{B070A522-9BDE-B740-A944-EF6A1E312F9E}"/>
              </a:ext>
            </a:extLst>
          </p:cNvPr>
          <p:cNvSpPr txBox="1"/>
          <p:nvPr/>
        </p:nvSpPr>
        <p:spPr>
          <a:xfrm>
            <a:off x="1134990" y="670474"/>
            <a:ext cx="13816400"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100000"/>
              </a:lnSpc>
              <a:defRPr sz="5000" spc="150">
                <a:latin typeface="FreightSansLFPro Medium"/>
                <a:ea typeface="FreightSansLFPro Medium"/>
                <a:cs typeface="FreightSansLFPro Medium"/>
                <a:sym typeface="FreightSansLFPro Medium"/>
              </a:defRPr>
            </a:lvl1pPr>
          </a:lstStyle>
          <a:p>
            <a:r>
              <a:rPr lang="en-US" dirty="0"/>
              <a:t>Indonesia Sulawesi Earthquake| September 2018</a:t>
            </a:r>
            <a:endParaRPr dirty="0"/>
          </a:p>
        </p:txBody>
      </p:sp>
      <p:sp>
        <p:nvSpPr>
          <p:cNvPr id="8" name="Kerala Floods">
            <a:extLst>
              <a:ext uri="{FF2B5EF4-FFF2-40B4-BE49-F238E27FC236}">
                <a16:creationId xmlns:a16="http://schemas.microsoft.com/office/drawing/2014/main" id="{C5D14CD0-46D2-F14F-A501-8A3334D3F6DA}"/>
              </a:ext>
            </a:extLst>
          </p:cNvPr>
          <p:cNvSpPr txBox="1"/>
          <p:nvPr/>
        </p:nvSpPr>
        <p:spPr>
          <a:xfrm>
            <a:off x="1383550" y="1794587"/>
            <a:ext cx="13680072" cy="2031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500" i="1" spc="75">
                <a:solidFill>
                  <a:srgbClr val="929292"/>
                </a:solidFill>
                <a:latin typeface="FreightSansLFPro Medium"/>
                <a:ea typeface="FreightSansLFPro Medium"/>
                <a:cs typeface="FreightSansLFPro Medium"/>
                <a:sym typeface="FreightSansLFPro Medium"/>
              </a:defRPr>
            </a:lvl1pPr>
          </a:lstStyle>
          <a:p>
            <a:r>
              <a:rPr lang="en-US" sz="3600" i="0" dirty="0"/>
              <a:t>UNICEF was able to reach 3,500 people in </a:t>
            </a:r>
            <a:r>
              <a:rPr lang="en-US" sz="3600" i="0" dirty="0" err="1"/>
              <a:t>Palu</a:t>
            </a:r>
            <a:r>
              <a:rPr lang="en-US" sz="3600" i="0" dirty="0"/>
              <a:t> in 48 hours to better understand how they were being impacted</a:t>
            </a:r>
          </a:p>
          <a:p>
            <a:r>
              <a:rPr lang="en-US" sz="3500" dirty="0"/>
              <a:t> </a:t>
            </a:r>
            <a:endParaRPr sz="3500" dirty="0"/>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Rectangle"/>
          <p:cNvSpPr/>
          <p:nvPr/>
        </p:nvSpPr>
        <p:spPr>
          <a:xfrm>
            <a:off x="11230789" y="2407124"/>
            <a:ext cx="12635990" cy="10212686"/>
          </a:xfrm>
          <a:prstGeom prst="rect">
            <a:avLst/>
          </a:prstGeom>
          <a:ln w="25400">
            <a:solidFill>
              <a:srgbClr val="578FFF"/>
            </a:solidFill>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pic>
        <p:nvPicPr>
          <p:cNvPr id="312" name="pop-density@2x.png" descr="pop-density@2x.png"/>
          <p:cNvPicPr>
            <a:picLocks noChangeAspect="1"/>
          </p:cNvPicPr>
          <p:nvPr/>
        </p:nvPicPr>
        <p:blipFill>
          <a:blip r:embed="rId5"/>
          <a:srcRect t="207" b="207"/>
          <a:stretch>
            <a:fillRect/>
          </a:stretch>
        </p:blipFill>
        <p:spPr>
          <a:xfrm>
            <a:off x="1466650" y="1707665"/>
            <a:ext cx="2648404" cy="2637414"/>
          </a:xfrm>
          <a:prstGeom prst="rect">
            <a:avLst/>
          </a:prstGeom>
          <a:ln w="12700">
            <a:miter lim="400000"/>
          </a:ln>
        </p:spPr>
      </p:pic>
      <p:sp>
        <p:nvSpPr>
          <p:cNvPr id="313" name="population density"/>
          <p:cNvSpPr txBox="1"/>
          <p:nvPr/>
        </p:nvSpPr>
        <p:spPr>
          <a:xfrm>
            <a:off x="1466650" y="4961101"/>
            <a:ext cx="7801816" cy="1380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500" spc="225"/>
            </a:lvl1pPr>
          </a:lstStyle>
          <a:p>
            <a:r>
              <a:rPr lang="en-US" dirty="0"/>
              <a:t>P</a:t>
            </a:r>
            <a:r>
              <a:rPr dirty="0"/>
              <a:t>opulation </a:t>
            </a:r>
            <a:r>
              <a:rPr lang="en-US" dirty="0"/>
              <a:t>D</a:t>
            </a:r>
            <a:r>
              <a:rPr dirty="0"/>
              <a:t>ensity</a:t>
            </a:r>
          </a:p>
        </p:txBody>
      </p:sp>
      <p:sp>
        <p:nvSpPr>
          <p:cNvPr id="314" name="Our Population Density Maps help nonprofit and multilateral agencies plan vaccination campaigns, respond to natural disasters, and evaluate rural electrification plans. These maps help researchers assess the ways in which climate change and urbanization impact where people live."/>
          <p:cNvSpPr txBox="1"/>
          <p:nvPr/>
        </p:nvSpPr>
        <p:spPr>
          <a:xfrm>
            <a:off x="1466650" y="6477412"/>
            <a:ext cx="7654466" cy="44706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spcBef>
                <a:spcPts val="5900"/>
              </a:spcBef>
              <a:defRPr>
                <a:solidFill>
                  <a:srgbClr val="000000"/>
                </a:solidFill>
                <a:latin typeface="FreightSansLFPro Light"/>
                <a:ea typeface="FreightSansLFPro Light"/>
                <a:cs typeface="FreightSansLFPro Light"/>
                <a:sym typeface="FreightSansLFPro Light"/>
              </a:defRPr>
            </a:lvl1pPr>
          </a:lstStyle>
          <a:p>
            <a:r>
              <a:t>Our Population Density Maps help nonprofit and multilateral agencies plan vaccination campaigns, respond to natural disasters, and evaluate rural electrification plans. These maps help researchers assess the ways in which climate change and urbanization impact where people live.</a:t>
            </a:r>
          </a:p>
        </p:txBody>
      </p:sp>
      <p:pic>
        <p:nvPicPr>
          <p:cNvPr id="315" name="12a-tools-populationdens.mp4" descr="12a-tools-populationdens.mp4"/>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11749313" y="1582421"/>
            <a:ext cx="12661391" cy="1055115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3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31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Rectangle"/>
          <p:cNvSpPr/>
          <p:nvPr/>
        </p:nvSpPr>
        <p:spPr>
          <a:xfrm>
            <a:off x="433139" y="4011240"/>
            <a:ext cx="15297156" cy="8593537"/>
          </a:xfrm>
          <a:prstGeom prst="rect">
            <a:avLst/>
          </a:prstGeom>
          <a:ln w="25400">
            <a:solidFill>
              <a:srgbClr val="578FFF"/>
            </a:solidFill>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sp>
        <p:nvSpPr>
          <p:cNvPr id="329" name="Population Density Maps"/>
          <p:cNvSpPr txBox="1"/>
          <p:nvPr/>
        </p:nvSpPr>
        <p:spPr>
          <a:xfrm>
            <a:off x="1383550" y="12848859"/>
            <a:ext cx="5499815" cy="5304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i="1" spc="75">
                <a:solidFill>
                  <a:srgbClr val="929292"/>
                </a:solidFill>
                <a:latin typeface="FreightSansLFPro Medium"/>
                <a:ea typeface="FreightSansLFPro Medium"/>
                <a:cs typeface="FreightSansLFPro Medium"/>
                <a:sym typeface="FreightSansLFPro Medium"/>
              </a:defRPr>
            </a:lvl1pPr>
          </a:lstStyle>
          <a:p>
            <a:r>
              <a:rPr lang="en-US" dirty="0"/>
              <a:t>Elderly population in Mexico, 2019</a:t>
            </a:r>
            <a:endParaRPr dirty="0"/>
          </a:p>
        </p:txBody>
      </p:sp>
      <p:sp>
        <p:nvSpPr>
          <p:cNvPr id="330" name="Collaboration with Columbia University"/>
          <p:cNvSpPr txBox="1"/>
          <p:nvPr/>
        </p:nvSpPr>
        <p:spPr>
          <a:xfrm>
            <a:off x="1383550" y="1910939"/>
            <a:ext cx="12071193"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100000"/>
              </a:lnSpc>
              <a:defRPr sz="5000" spc="150">
                <a:latin typeface="FreightSansLFPro Medium"/>
                <a:ea typeface="FreightSansLFPro Medium"/>
                <a:cs typeface="FreightSansLFPro Medium"/>
                <a:sym typeface="FreightSansLFPro Medium"/>
              </a:defRPr>
            </a:lvl1pPr>
          </a:lstStyle>
          <a:p>
            <a:r>
              <a:rPr lang="en-US" dirty="0"/>
              <a:t>High Resolution Population Density Maps</a:t>
            </a:r>
            <a:endParaRPr dirty="0"/>
          </a:p>
        </p:txBody>
      </p:sp>
      <p:sp>
        <p:nvSpPr>
          <p:cNvPr id="331" name="Rectangle"/>
          <p:cNvSpPr/>
          <p:nvPr/>
        </p:nvSpPr>
        <p:spPr>
          <a:xfrm>
            <a:off x="971384" y="2252775"/>
            <a:ext cx="136328" cy="530198"/>
          </a:xfrm>
          <a:prstGeom prst="rect">
            <a:avLst/>
          </a:prstGeom>
          <a:solidFill>
            <a:srgbClr val="5ECD81"/>
          </a:solidFill>
          <a:ln w="12700">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sp>
        <p:nvSpPr>
          <p:cNvPr id="7" name="Partnership with the World Bank and OECD…">
            <a:extLst>
              <a:ext uri="{FF2B5EF4-FFF2-40B4-BE49-F238E27FC236}">
                <a16:creationId xmlns:a16="http://schemas.microsoft.com/office/drawing/2014/main" id="{7E703F54-E522-E640-A969-D9A000E1A354}"/>
              </a:ext>
            </a:extLst>
          </p:cNvPr>
          <p:cNvSpPr txBox="1"/>
          <p:nvPr/>
        </p:nvSpPr>
        <p:spPr>
          <a:xfrm>
            <a:off x="16296395" y="2903245"/>
            <a:ext cx="7122405" cy="49515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529166" indent="-529166">
              <a:spcBef>
                <a:spcPts val="3500"/>
              </a:spcBef>
              <a:buClr>
                <a:srgbClr val="578FFF"/>
              </a:buClr>
              <a:buSzPct val="80000"/>
              <a:buChar char="•"/>
              <a:defRPr sz="3000" spc="90">
                <a:solidFill>
                  <a:srgbClr val="000000"/>
                </a:solidFill>
                <a:latin typeface="FreightSansLFPro Light"/>
                <a:ea typeface="FreightSansLFPro Light"/>
                <a:cs typeface="FreightSansLFPro Light"/>
                <a:sym typeface="FreightSansLFPro Light"/>
              </a:defRPr>
            </a:pPr>
            <a:r>
              <a:rPr lang="en-US" dirty="0"/>
              <a:t>Our Population Density maps are fully open to the public on the Humanitarian Data Exchange</a:t>
            </a:r>
          </a:p>
          <a:p>
            <a:pPr marL="529166" indent="-529166">
              <a:spcBef>
                <a:spcPts val="3500"/>
              </a:spcBef>
              <a:buClr>
                <a:srgbClr val="578FFF"/>
              </a:buClr>
              <a:buSzPct val="80000"/>
              <a:buChar char="•"/>
              <a:defRPr sz="3000" spc="90">
                <a:solidFill>
                  <a:srgbClr val="000000"/>
                </a:solidFill>
                <a:latin typeface="FreightSansLFPro Light"/>
                <a:ea typeface="FreightSansLFPro Light"/>
                <a:cs typeface="FreightSansLFPro Light"/>
                <a:sym typeface="FreightSansLFPro Light"/>
              </a:defRPr>
            </a:pPr>
            <a:r>
              <a:rPr lang="en-US" dirty="0"/>
              <a:t>These maps use non-Facebook data such as census data and satellite imagery to identify built up areas and estimate the number of people living in 30 meter squared grid cells</a:t>
            </a:r>
            <a:endParaRPr dirty="0"/>
          </a:p>
        </p:txBody>
      </p:sp>
      <p:pic>
        <p:nvPicPr>
          <p:cNvPr id="3" name="Picture 2">
            <a:extLst>
              <a:ext uri="{FF2B5EF4-FFF2-40B4-BE49-F238E27FC236}">
                <a16:creationId xmlns:a16="http://schemas.microsoft.com/office/drawing/2014/main" id="{38F845F1-1EAB-F847-A6B7-1DCE69B0D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139" y="3182825"/>
            <a:ext cx="15297156" cy="9627168"/>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Missing Maps Project with Red Cross"/>
          <p:cNvSpPr txBox="1"/>
          <p:nvPr/>
        </p:nvSpPr>
        <p:spPr>
          <a:xfrm>
            <a:off x="1383550" y="510232"/>
            <a:ext cx="17475950"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100000"/>
              </a:lnSpc>
              <a:defRPr sz="5000" spc="150">
                <a:latin typeface="FreightSansLFPro Medium"/>
                <a:ea typeface="FreightSansLFPro Medium"/>
                <a:cs typeface="FreightSansLFPro Medium"/>
                <a:sym typeface="FreightSansLFPro Medium"/>
              </a:defRPr>
            </a:lvl1pPr>
          </a:lstStyle>
          <a:p>
            <a:r>
              <a:rPr lang="en-US" dirty="0"/>
              <a:t>High Resolution Population Density Mapping in the Caribbean</a:t>
            </a:r>
            <a:endParaRPr dirty="0"/>
          </a:p>
        </p:txBody>
      </p:sp>
      <p:sp>
        <p:nvSpPr>
          <p:cNvPr id="344" name="Rectangle"/>
          <p:cNvSpPr/>
          <p:nvPr/>
        </p:nvSpPr>
        <p:spPr>
          <a:xfrm>
            <a:off x="971384" y="681150"/>
            <a:ext cx="136328" cy="530198"/>
          </a:xfrm>
          <a:prstGeom prst="rect">
            <a:avLst/>
          </a:prstGeom>
          <a:solidFill>
            <a:srgbClr val="5ECD81"/>
          </a:solidFill>
          <a:ln w="12700">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pic>
        <p:nvPicPr>
          <p:cNvPr id="3" name="Picture 2">
            <a:extLst>
              <a:ext uri="{FF2B5EF4-FFF2-40B4-BE49-F238E27FC236}">
                <a16:creationId xmlns:a16="http://schemas.microsoft.com/office/drawing/2014/main" id="{A566B8AC-D0BF-2141-B7E8-15EA41231E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614" y="3081784"/>
            <a:ext cx="7236980" cy="8154344"/>
          </a:xfrm>
          <a:prstGeom prst="rect">
            <a:avLst/>
          </a:prstGeom>
        </p:spPr>
      </p:pic>
      <p:pic>
        <p:nvPicPr>
          <p:cNvPr id="5" name="Picture 4">
            <a:extLst>
              <a:ext uri="{FF2B5EF4-FFF2-40B4-BE49-F238E27FC236}">
                <a16:creationId xmlns:a16="http://schemas.microsoft.com/office/drawing/2014/main" id="{212ED323-78E6-1A4D-8C67-7E64CADD7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9444" y="3081783"/>
            <a:ext cx="7912263" cy="8154345"/>
          </a:xfrm>
          <a:prstGeom prst="rect">
            <a:avLst/>
          </a:prstGeom>
        </p:spPr>
      </p:pic>
      <p:pic>
        <p:nvPicPr>
          <p:cNvPr id="7" name="Picture 6">
            <a:extLst>
              <a:ext uri="{FF2B5EF4-FFF2-40B4-BE49-F238E27FC236}">
                <a16:creationId xmlns:a16="http://schemas.microsoft.com/office/drawing/2014/main" id="{616F2761-429B-D44B-8B8D-E65BCF45B7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94557" y="3081783"/>
            <a:ext cx="7593916" cy="8154541"/>
          </a:xfrm>
          <a:prstGeom prst="rect">
            <a:avLst/>
          </a:prstGeom>
        </p:spPr>
      </p:pic>
      <p:sp>
        <p:nvSpPr>
          <p:cNvPr id="8" name="TextBox 7">
            <a:extLst>
              <a:ext uri="{FF2B5EF4-FFF2-40B4-BE49-F238E27FC236}">
                <a16:creationId xmlns:a16="http://schemas.microsoft.com/office/drawing/2014/main" id="{2CDCA99D-23C3-E544-8C90-738862EBFA72}"/>
              </a:ext>
            </a:extLst>
          </p:cNvPr>
          <p:cNvSpPr txBox="1"/>
          <p:nvPr/>
        </p:nvSpPr>
        <p:spPr>
          <a:xfrm>
            <a:off x="1598187" y="1902391"/>
            <a:ext cx="4559834"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20000"/>
              </a:lnSpc>
              <a:spcBef>
                <a:spcPts val="0"/>
              </a:spcBef>
              <a:spcAft>
                <a:spcPts val="0"/>
              </a:spcAft>
              <a:buClrTx/>
              <a:buSzTx/>
              <a:buFontTx/>
              <a:buNone/>
              <a:tabLst/>
            </a:pPr>
            <a:r>
              <a:rPr kumimoji="0" lang="en-US" sz="3500" b="0" i="0" u="none" strike="noStrike" cap="none" spc="104" normalizeH="0" baseline="0" dirty="0">
                <a:ln>
                  <a:noFill/>
                </a:ln>
                <a:solidFill>
                  <a:srgbClr val="3F66B0"/>
                </a:solidFill>
                <a:effectLst/>
                <a:uFillTx/>
                <a:latin typeface="+mn-lt"/>
                <a:ea typeface="+mn-ea"/>
                <a:cs typeface="+mn-cs"/>
                <a:sym typeface="FreightSansLFPro"/>
              </a:rPr>
              <a:t>Saint Kitts and Nevis</a:t>
            </a:r>
          </a:p>
        </p:txBody>
      </p:sp>
      <p:sp>
        <p:nvSpPr>
          <p:cNvPr id="15" name="TextBox 14">
            <a:extLst>
              <a:ext uri="{FF2B5EF4-FFF2-40B4-BE49-F238E27FC236}">
                <a16:creationId xmlns:a16="http://schemas.microsoft.com/office/drawing/2014/main" id="{8679E8D7-DAA6-4B45-9861-17BF7959568D}"/>
              </a:ext>
            </a:extLst>
          </p:cNvPr>
          <p:cNvSpPr txBox="1"/>
          <p:nvPr/>
        </p:nvSpPr>
        <p:spPr>
          <a:xfrm>
            <a:off x="10108462" y="1730949"/>
            <a:ext cx="3674225"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20000"/>
              </a:lnSpc>
              <a:spcBef>
                <a:spcPts val="0"/>
              </a:spcBef>
              <a:spcAft>
                <a:spcPts val="0"/>
              </a:spcAft>
              <a:buClrTx/>
              <a:buSzTx/>
              <a:buFontTx/>
              <a:buNone/>
              <a:tabLst/>
            </a:pPr>
            <a:r>
              <a:rPr kumimoji="0" lang="en-US" sz="3500" b="0" i="0" u="none" strike="noStrike" cap="none" spc="104" normalizeH="0" baseline="0" dirty="0">
                <a:ln>
                  <a:noFill/>
                </a:ln>
                <a:solidFill>
                  <a:srgbClr val="3F66B0"/>
                </a:solidFill>
                <a:effectLst/>
                <a:uFillTx/>
                <a:latin typeface="+mn-lt"/>
                <a:ea typeface="+mn-ea"/>
                <a:cs typeface="+mn-cs"/>
                <a:sym typeface="FreightSansLFPro"/>
              </a:rPr>
              <a:t>Dominica</a:t>
            </a:r>
          </a:p>
        </p:txBody>
      </p:sp>
      <p:sp>
        <p:nvSpPr>
          <p:cNvPr id="16" name="TextBox 15">
            <a:extLst>
              <a:ext uri="{FF2B5EF4-FFF2-40B4-BE49-F238E27FC236}">
                <a16:creationId xmlns:a16="http://schemas.microsoft.com/office/drawing/2014/main" id="{742BA049-BFBC-A648-944A-318F737BEC45}"/>
              </a:ext>
            </a:extLst>
          </p:cNvPr>
          <p:cNvSpPr txBox="1"/>
          <p:nvPr/>
        </p:nvSpPr>
        <p:spPr>
          <a:xfrm>
            <a:off x="18354402" y="1730753"/>
            <a:ext cx="3674225"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20000"/>
              </a:lnSpc>
              <a:spcBef>
                <a:spcPts val="0"/>
              </a:spcBef>
              <a:spcAft>
                <a:spcPts val="0"/>
              </a:spcAft>
              <a:buClrTx/>
              <a:buSzTx/>
              <a:buFontTx/>
              <a:buNone/>
              <a:tabLst/>
            </a:pPr>
            <a:r>
              <a:rPr lang="en-US" dirty="0"/>
              <a:t>Saint Lucia</a:t>
            </a:r>
            <a:endParaRPr kumimoji="0" lang="en-US" sz="3500" b="0" i="0" u="none" strike="noStrike" cap="none" spc="104" normalizeH="0" baseline="0" dirty="0">
              <a:ln>
                <a:noFill/>
              </a:ln>
              <a:solidFill>
                <a:srgbClr val="3F66B0"/>
              </a:solidFill>
              <a:effectLst/>
              <a:uFillTx/>
              <a:latin typeface="+mn-lt"/>
              <a:ea typeface="+mn-ea"/>
              <a:cs typeface="+mn-cs"/>
              <a:sym typeface="FreightSansLFPro"/>
            </a:endParaRPr>
          </a:p>
        </p:txBody>
      </p:sp>
      <p:sp>
        <p:nvSpPr>
          <p:cNvPr id="17" name="TextBox 16">
            <a:extLst>
              <a:ext uri="{FF2B5EF4-FFF2-40B4-BE49-F238E27FC236}">
                <a16:creationId xmlns:a16="http://schemas.microsoft.com/office/drawing/2014/main" id="{2CBD7D7B-9765-F443-A057-7221BF71F796}"/>
              </a:ext>
            </a:extLst>
          </p:cNvPr>
          <p:cNvSpPr txBox="1"/>
          <p:nvPr/>
        </p:nvSpPr>
        <p:spPr>
          <a:xfrm>
            <a:off x="14114640" y="12234536"/>
            <a:ext cx="4559834"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20000"/>
              </a:lnSpc>
              <a:spcBef>
                <a:spcPts val="0"/>
              </a:spcBef>
              <a:spcAft>
                <a:spcPts val="0"/>
              </a:spcAft>
              <a:buClrTx/>
              <a:buSzTx/>
              <a:buFontTx/>
              <a:buNone/>
              <a:tabLst/>
            </a:pPr>
            <a:r>
              <a:rPr kumimoji="0" lang="en-US" sz="3500" b="0" i="0" u="none" strike="noStrike" cap="none" spc="104" normalizeH="0" baseline="0" dirty="0">
                <a:ln>
                  <a:noFill/>
                </a:ln>
                <a:solidFill>
                  <a:srgbClr val="3F66B0"/>
                </a:solidFill>
                <a:effectLst/>
                <a:uFillTx/>
                <a:latin typeface="+mn-lt"/>
                <a:ea typeface="+mn-ea"/>
                <a:cs typeface="+mn-cs"/>
                <a:sym typeface="FreightSansLFPro"/>
              </a:rPr>
              <a:t>30x30 meter resolution</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Missing Maps Project with Red Cross"/>
          <p:cNvSpPr txBox="1"/>
          <p:nvPr/>
        </p:nvSpPr>
        <p:spPr>
          <a:xfrm>
            <a:off x="1383550" y="510232"/>
            <a:ext cx="17475950"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100000"/>
              </a:lnSpc>
              <a:defRPr sz="5000" spc="150">
                <a:latin typeface="FreightSansLFPro Medium"/>
                <a:ea typeface="FreightSansLFPro Medium"/>
                <a:cs typeface="FreightSansLFPro Medium"/>
                <a:sym typeface="FreightSansLFPro Medium"/>
              </a:defRPr>
            </a:lvl1pPr>
          </a:lstStyle>
          <a:p>
            <a:r>
              <a:rPr lang="en-US" dirty="0"/>
              <a:t>High Resolution Population Density Mapping in the Caribbean</a:t>
            </a:r>
            <a:endParaRPr dirty="0"/>
          </a:p>
        </p:txBody>
      </p:sp>
      <p:sp>
        <p:nvSpPr>
          <p:cNvPr id="344" name="Rectangle"/>
          <p:cNvSpPr/>
          <p:nvPr/>
        </p:nvSpPr>
        <p:spPr>
          <a:xfrm>
            <a:off x="971384" y="681150"/>
            <a:ext cx="136328" cy="530198"/>
          </a:xfrm>
          <a:prstGeom prst="rect">
            <a:avLst/>
          </a:prstGeom>
          <a:solidFill>
            <a:srgbClr val="5ECD81"/>
          </a:solidFill>
          <a:ln w="12700">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sp>
        <p:nvSpPr>
          <p:cNvPr id="15" name="TextBox 14">
            <a:extLst>
              <a:ext uri="{FF2B5EF4-FFF2-40B4-BE49-F238E27FC236}">
                <a16:creationId xmlns:a16="http://schemas.microsoft.com/office/drawing/2014/main" id="{8679E8D7-DAA6-4B45-9861-17BF7959568D}"/>
              </a:ext>
            </a:extLst>
          </p:cNvPr>
          <p:cNvSpPr txBox="1"/>
          <p:nvPr/>
        </p:nvSpPr>
        <p:spPr>
          <a:xfrm>
            <a:off x="3872415" y="2228324"/>
            <a:ext cx="3674225"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20000"/>
              </a:lnSpc>
              <a:spcBef>
                <a:spcPts val="0"/>
              </a:spcBef>
              <a:spcAft>
                <a:spcPts val="0"/>
              </a:spcAft>
              <a:buClrTx/>
              <a:buSzTx/>
              <a:buFontTx/>
              <a:buNone/>
              <a:tabLst/>
            </a:pPr>
            <a:r>
              <a:rPr kumimoji="0" lang="en-US" sz="3500" b="0" i="0" u="none" strike="noStrike" cap="none" spc="104" normalizeH="0" baseline="0" dirty="0">
                <a:ln>
                  <a:noFill/>
                </a:ln>
                <a:solidFill>
                  <a:srgbClr val="3F66B0"/>
                </a:solidFill>
                <a:effectLst/>
                <a:uFillTx/>
                <a:latin typeface="+mn-lt"/>
                <a:ea typeface="+mn-ea"/>
                <a:cs typeface="+mn-cs"/>
                <a:sym typeface="FreightSansLFPro"/>
              </a:rPr>
              <a:t>Trinidad</a:t>
            </a:r>
          </a:p>
        </p:txBody>
      </p:sp>
      <p:sp>
        <p:nvSpPr>
          <p:cNvPr id="16" name="TextBox 15">
            <a:extLst>
              <a:ext uri="{FF2B5EF4-FFF2-40B4-BE49-F238E27FC236}">
                <a16:creationId xmlns:a16="http://schemas.microsoft.com/office/drawing/2014/main" id="{742BA049-BFBC-A648-944A-318F737BEC45}"/>
              </a:ext>
            </a:extLst>
          </p:cNvPr>
          <p:cNvSpPr txBox="1"/>
          <p:nvPr/>
        </p:nvSpPr>
        <p:spPr>
          <a:xfrm>
            <a:off x="16837361" y="2228325"/>
            <a:ext cx="3674225"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20000"/>
              </a:lnSpc>
              <a:spcBef>
                <a:spcPts val="0"/>
              </a:spcBef>
              <a:spcAft>
                <a:spcPts val="0"/>
              </a:spcAft>
              <a:buClrTx/>
              <a:buSzTx/>
              <a:buFontTx/>
              <a:buNone/>
              <a:tabLst/>
            </a:pPr>
            <a:r>
              <a:rPr lang="en-US" dirty="0"/>
              <a:t>Port of Spain</a:t>
            </a:r>
            <a:endParaRPr kumimoji="0" lang="en-US" sz="3500" b="0" i="0" u="none" strike="noStrike" cap="none" spc="104" normalizeH="0" baseline="0" dirty="0">
              <a:ln>
                <a:noFill/>
              </a:ln>
              <a:solidFill>
                <a:srgbClr val="3F66B0"/>
              </a:solidFill>
              <a:effectLst/>
              <a:uFillTx/>
              <a:latin typeface="+mn-lt"/>
              <a:ea typeface="+mn-ea"/>
              <a:cs typeface="+mn-cs"/>
              <a:sym typeface="FreightSansLFPro"/>
            </a:endParaRPr>
          </a:p>
        </p:txBody>
      </p:sp>
      <p:sp>
        <p:nvSpPr>
          <p:cNvPr id="17" name="TextBox 16">
            <a:extLst>
              <a:ext uri="{FF2B5EF4-FFF2-40B4-BE49-F238E27FC236}">
                <a16:creationId xmlns:a16="http://schemas.microsoft.com/office/drawing/2014/main" id="{2CBD7D7B-9765-F443-A057-7221BF71F796}"/>
              </a:ext>
            </a:extLst>
          </p:cNvPr>
          <p:cNvSpPr txBox="1"/>
          <p:nvPr/>
        </p:nvSpPr>
        <p:spPr>
          <a:xfrm>
            <a:off x="14114640" y="12234536"/>
            <a:ext cx="4559834"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20000"/>
              </a:lnSpc>
              <a:spcBef>
                <a:spcPts val="0"/>
              </a:spcBef>
              <a:spcAft>
                <a:spcPts val="0"/>
              </a:spcAft>
              <a:buClrTx/>
              <a:buSzTx/>
              <a:buFontTx/>
              <a:buNone/>
              <a:tabLst/>
            </a:pPr>
            <a:r>
              <a:rPr kumimoji="0" lang="en-US" sz="3500" b="0" i="0" u="none" strike="noStrike" cap="none" spc="104" normalizeH="0" baseline="0" dirty="0">
                <a:ln>
                  <a:noFill/>
                </a:ln>
                <a:solidFill>
                  <a:srgbClr val="3F66B0"/>
                </a:solidFill>
                <a:effectLst/>
                <a:uFillTx/>
                <a:latin typeface="+mn-lt"/>
                <a:ea typeface="+mn-ea"/>
                <a:cs typeface="+mn-cs"/>
                <a:sym typeface="FreightSansLFPro"/>
              </a:rPr>
              <a:t>30x30 meter resolution</a:t>
            </a:r>
          </a:p>
        </p:txBody>
      </p:sp>
      <p:pic>
        <p:nvPicPr>
          <p:cNvPr id="4" name="Picture 3">
            <a:extLst>
              <a:ext uri="{FF2B5EF4-FFF2-40B4-BE49-F238E27FC236}">
                <a16:creationId xmlns:a16="http://schemas.microsoft.com/office/drawing/2014/main" id="{EE170B94-157A-9743-87DC-9D42AB1230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675" y="3514725"/>
            <a:ext cx="10906428" cy="7704320"/>
          </a:xfrm>
          <a:prstGeom prst="rect">
            <a:avLst/>
          </a:prstGeom>
        </p:spPr>
      </p:pic>
      <p:pic>
        <p:nvPicPr>
          <p:cNvPr id="9" name="Picture 8">
            <a:extLst>
              <a:ext uri="{FF2B5EF4-FFF2-40B4-BE49-F238E27FC236}">
                <a16:creationId xmlns:a16="http://schemas.microsoft.com/office/drawing/2014/main" id="{499514D0-D61D-8442-A510-AD72A2C5A6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1" y="3514725"/>
            <a:ext cx="11775826" cy="7721599"/>
          </a:xfrm>
          <a:prstGeom prst="rect">
            <a:avLst/>
          </a:prstGeom>
        </p:spPr>
      </p:pic>
    </p:spTree>
    <p:extLst>
      <p:ext uri="{BB962C8B-B14F-4D97-AF65-F5344CB8AC3E}">
        <p14:creationId xmlns:p14="http://schemas.microsoft.com/office/powerpoint/2010/main" val="92046473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Rectangle"/>
          <p:cNvSpPr/>
          <p:nvPr/>
        </p:nvSpPr>
        <p:spPr>
          <a:xfrm>
            <a:off x="11685197" y="1951809"/>
            <a:ext cx="11288218" cy="10915424"/>
          </a:xfrm>
          <a:prstGeom prst="rect">
            <a:avLst/>
          </a:prstGeom>
          <a:ln w="25400">
            <a:solidFill>
              <a:srgbClr val="578FFF"/>
            </a:solidFill>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pic>
        <p:nvPicPr>
          <p:cNvPr id="417" name="insights@2x.png" descr="insights@2x.png"/>
          <p:cNvPicPr>
            <a:picLocks noChangeAspect="1"/>
          </p:cNvPicPr>
          <p:nvPr/>
        </p:nvPicPr>
        <p:blipFill>
          <a:blip r:embed="rId2"/>
          <a:srcRect t="207" b="207"/>
          <a:stretch>
            <a:fillRect/>
          </a:stretch>
        </p:blipFill>
        <p:spPr>
          <a:xfrm>
            <a:off x="1466650" y="1707665"/>
            <a:ext cx="2648404" cy="2637414"/>
          </a:xfrm>
          <a:prstGeom prst="rect">
            <a:avLst/>
          </a:prstGeom>
          <a:ln w="12700">
            <a:miter lim="400000"/>
          </a:ln>
        </p:spPr>
      </p:pic>
      <p:sp>
        <p:nvSpPr>
          <p:cNvPr id="418" name="Insights for Impact"/>
          <p:cNvSpPr txBox="1"/>
          <p:nvPr/>
        </p:nvSpPr>
        <p:spPr>
          <a:xfrm>
            <a:off x="1466650" y="5125257"/>
            <a:ext cx="7701916" cy="10525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nSpc>
                <a:spcPct val="100000"/>
              </a:lnSpc>
              <a:defRPr sz="7500" spc="225"/>
            </a:lvl1pPr>
          </a:lstStyle>
          <a:p>
            <a:r>
              <a:t>Insights for Impact</a:t>
            </a:r>
          </a:p>
        </p:txBody>
      </p:sp>
      <p:pic>
        <p:nvPicPr>
          <p:cNvPr id="419" name="10a-insights-impact-hero-poster.jpg" descr="10a-insights-impact-hero-poster.jpg"/>
          <p:cNvPicPr>
            <a:picLocks noChangeAspect="1"/>
          </p:cNvPicPr>
          <p:nvPr/>
        </p:nvPicPr>
        <p:blipFill>
          <a:blip r:embed="rId3"/>
          <a:srcRect t="983" b="983"/>
          <a:stretch>
            <a:fillRect/>
          </a:stretch>
        </p:blipFill>
        <p:spPr>
          <a:xfrm>
            <a:off x="11114782" y="1225366"/>
            <a:ext cx="11491218" cy="11265268"/>
          </a:xfrm>
          <a:prstGeom prst="rect">
            <a:avLst/>
          </a:prstGeom>
          <a:ln w="12700">
            <a:miter lim="400000"/>
          </a:ln>
        </p:spPr>
      </p:pic>
      <p:sp>
        <p:nvSpPr>
          <p:cNvPr id="420" name="In our Insights for Impact program, Facebook partners with humanitarian organizations around the world to analyze trends in public posts on the Facebook platform, leveraging those insights to inform social mobilization campaigns around the world."/>
          <p:cNvSpPr txBox="1"/>
          <p:nvPr/>
        </p:nvSpPr>
        <p:spPr>
          <a:xfrm>
            <a:off x="1466650" y="6655213"/>
            <a:ext cx="8042911" cy="3910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spcBef>
                <a:spcPts val="5900"/>
              </a:spcBef>
              <a:defRPr>
                <a:solidFill>
                  <a:srgbClr val="000000"/>
                </a:solidFill>
                <a:latin typeface="FreightSansLFPro Light"/>
                <a:ea typeface="FreightSansLFPro Light"/>
                <a:cs typeface="FreightSansLFPro Light"/>
                <a:sym typeface="FreightSansLFPro Light"/>
              </a:defRPr>
            </a:lvl1pPr>
          </a:lstStyle>
          <a:p>
            <a:r>
              <a:t>In our Insights for Impact program, Facebook partners with humanitarian organizations around the world to analyze trends in public posts on the Facebook platform, leveraging those insights to inform social mobilization campaigns around the world.</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10-gallery-insights-impact-gallery-3.jpg" descr="10-gallery-insights-impact-gallery-3.jpg"/>
          <p:cNvPicPr>
            <a:picLocks noChangeAspect="1"/>
          </p:cNvPicPr>
          <p:nvPr/>
        </p:nvPicPr>
        <p:blipFill>
          <a:blip r:embed="rId3">
            <a:alphaModFix amt="60000"/>
          </a:blip>
          <a:srcRect l="62056" r="4610"/>
          <a:stretch>
            <a:fillRect/>
          </a:stretch>
        </p:blipFill>
        <p:spPr>
          <a:xfrm>
            <a:off x="0" y="-2273675"/>
            <a:ext cx="8128000" cy="13716001"/>
          </a:xfrm>
          <a:prstGeom prst="rect">
            <a:avLst/>
          </a:prstGeom>
          <a:ln w="12700">
            <a:miter lim="400000"/>
          </a:ln>
        </p:spPr>
      </p:pic>
      <p:pic>
        <p:nvPicPr>
          <p:cNvPr id="481" name="Zika-Unicef.jpg" descr="Zika-Unicef.jpg"/>
          <p:cNvPicPr>
            <a:picLocks noChangeAspect="1"/>
          </p:cNvPicPr>
          <p:nvPr/>
        </p:nvPicPr>
        <p:blipFill>
          <a:blip r:embed="rId4">
            <a:alphaModFix amt="60000"/>
          </a:blip>
          <a:srcRect l="16149" r="47936"/>
          <a:stretch>
            <a:fillRect/>
          </a:stretch>
        </p:blipFill>
        <p:spPr>
          <a:xfrm>
            <a:off x="8128000" y="-1624054"/>
            <a:ext cx="8128000" cy="13716001"/>
          </a:xfrm>
          <a:prstGeom prst="rect">
            <a:avLst/>
          </a:prstGeom>
          <a:ln w="12700">
            <a:miter lim="400000"/>
          </a:ln>
        </p:spPr>
      </p:pic>
      <p:pic>
        <p:nvPicPr>
          <p:cNvPr id="482" name="10d-insights-impact-audience.jpg" descr="10d-insights-impact-audience.jpg"/>
          <p:cNvPicPr>
            <a:picLocks noChangeAspect="1"/>
          </p:cNvPicPr>
          <p:nvPr/>
        </p:nvPicPr>
        <p:blipFill>
          <a:blip r:embed="rId5">
            <a:alphaModFix amt="60000"/>
          </a:blip>
          <a:srcRect l="9292" r="31447"/>
          <a:stretch>
            <a:fillRect/>
          </a:stretch>
        </p:blipFill>
        <p:spPr>
          <a:xfrm>
            <a:off x="16256000" y="-1902463"/>
            <a:ext cx="8128000" cy="13716001"/>
          </a:xfrm>
          <a:prstGeom prst="rect">
            <a:avLst/>
          </a:prstGeom>
          <a:ln w="12700">
            <a:miter lim="400000"/>
          </a:ln>
        </p:spPr>
      </p:pic>
      <p:sp>
        <p:nvSpPr>
          <p:cNvPr id="483" name="1"/>
          <p:cNvSpPr/>
          <p:nvPr/>
        </p:nvSpPr>
        <p:spPr>
          <a:xfrm>
            <a:off x="3311509" y="3480502"/>
            <a:ext cx="1504982" cy="1504983"/>
          </a:xfrm>
          <a:prstGeom prst="ellipse">
            <a:avLst/>
          </a:prstGeom>
          <a:solidFill>
            <a:srgbClr val="578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lnSpc>
                <a:spcPct val="100000"/>
              </a:lnSpc>
              <a:defRPr sz="4500" spc="225">
                <a:solidFill>
                  <a:srgbClr val="FFFFFF"/>
                </a:solidFill>
                <a:latin typeface="+mj-lt"/>
                <a:ea typeface="+mj-ea"/>
                <a:cs typeface="+mj-cs"/>
                <a:sym typeface="FreightSansLFPro Semibold"/>
              </a:defRPr>
            </a:lvl1pPr>
          </a:lstStyle>
          <a:p>
            <a:r>
              <a:t>1</a:t>
            </a:r>
          </a:p>
        </p:txBody>
      </p:sp>
      <p:sp>
        <p:nvSpPr>
          <p:cNvPr id="484" name="2"/>
          <p:cNvSpPr/>
          <p:nvPr/>
        </p:nvSpPr>
        <p:spPr>
          <a:xfrm>
            <a:off x="11439508" y="3480502"/>
            <a:ext cx="1504983" cy="1504983"/>
          </a:xfrm>
          <a:prstGeom prst="ellipse">
            <a:avLst/>
          </a:prstGeom>
          <a:solidFill>
            <a:srgbClr val="5ECD8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lnSpc>
                <a:spcPct val="100000"/>
              </a:lnSpc>
              <a:defRPr sz="4500" spc="225">
                <a:solidFill>
                  <a:srgbClr val="FFFFFF"/>
                </a:solidFill>
                <a:latin typeface="+mj-lt"/>
                <a:ea typeface="+mj-ea"/>
                <a:cs typeface="+mj-cs"/>
                <a:sym typeface="FreightSansLFPro Semibold"/>
              </a:defRPr>
            </a:lvl1pPr>
          </a:lstStyle>
          <a:p>
            <a:r>
              <a:t>2</a:t>
            </a:r>
          </a:p>
        </p:txBody>
      </p:sp>
      <p:sp>
        <p:nvSpPr>
          <p:cNvPr id="485" name="3"/>
          <p:cNvSpPr/>
          <p:nvPr/>
        </p:nvSpPr>
        <p:spPr>
          <a:xfrm>
            <a:off x="19567509" y="3480502"/>
            <a:ext cx="1504983" cy="1504983"/>
          </a:xfrm>
          <a:prstGeom prst="ellipse">
            <a:avLst/>
          </a:prstGeom>
          <a:solidFill>
            <a:srgbClr val="F6903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lnSpc>
                <a:spcPct val="100000"/>
              </a:lnSpc>
              <a:defRPr sz="4500" spc="225">
                <a:solidFill>
                  <a:srgbClr val="FFFFFF"/>
                </a:solidFill>
                <a:latin typeface="+mj-lt"/>
                <a:ea typeface="+mj-ea"/>
                <a:cs typeface="+mj-cs"/>
                <a:sym typeface="FreightSansLFPro Semibold"/>
              </a:defRPr>
            </a:lvl1pPr>
          </a:lstStyle>
          <a:p>
            <a:r>
              <a:rPr dirty="0"/>
              <a:t>3</a:t>
            </a:r>
          </a:p>
        </p:txBody>
      </p:sp>
      <p:sp>
        <p:nvSpPr>
          <p:cNvPr id="486" name="Insights"/>
          <p:cNvSpPr txBox="1"/>
          <p:nvPr/>
        </p:nvSpPr>
        <p:spPr>
          <a:xfrm>
            <a:off x="2651632" y="5477526"/>
            <a:ext cx="2824735" cy="859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defRPr sz="6000" spc="180">
                <a:solidFill>
                  <a:srgbClr val="FFFFFF"/>
                </a:solidFill>
                <a:latin typeface="+mj-lt"/>
                <a:ea typeface="+mj-ea"/>
                <a:cs typeface="+mj-cs"/>
                <a:sym typeface="FreightSansLFPro Semibold"/>
              </a:defRPr>
            </a:lvl1pPr>
          </a:lstStyle>
          <a:p>
            <a:r>
              <a:t>Insights</a:t>
            </a:r>
          </a:p>
        </p:txBody>
      </p:sp>
      <p:sp>
        <p:nvSpPr>
          <p:cNvPr id="487" name="Impact"/>
          <p:cNvSpPr txBox="1"/>
          <p:nvPr/>
        </p:nvSpPr>
        <p:spPr>
          <a:xfrm>
            <a:off x="11007060" y="5340888"/>
            <a:ext cx="2369880" cy="11330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defRPr sz="6000" spc="180">
                <a:solidFill>
                  <a:srgbClr val="FFFFFF"/>
                </a:solidFill>
                <a:latin typeface="+mj-lt"/>
                <a:ea typeface="+mj-ea"/>
                <a:cs typeface="+mj-cs"/>
                <a:sym typeface="FreightSansLFPro Semibold"/>
              </a:defRPr>
            </a:lvl1pPr>
          </a:lstStyle>
          <a:p>
            <a:r>
              <a:rPr lang="en-US" dirty="0"/>
              <a:t>Action</a:t>
            </a:r>
            <a:endParaRPr dirty="0"/>
          </a:p>
        </p:txBody>
      </p:sp>
      <p:sp>
        <p:nvSpPr>
          <p:cNvPr id="488" name="Action"/>
          <p:cNvSpPr txBox="1"/>
          <p:nvPr/>
        </p:nvSpPr>
        <p:spPr>
          <a:xfrm>
            <a:off x="19066132" y="5340888"/>
            <a:ext cx="2507739" cy="11330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defRPr sz="6000" spc="180">
                <a:solidFill>
                  <a:srgbClr val="FFFFFF"/>
                </a:solidFill>
                <a:latin typeface="+mj-lt"/>
                <a:ea typeface="+mj-ea"/>
                <a:cs typeface="+mj-cs"/>
                <a:sym typeface="FreightSansLFPro Semibold"/>
              </a:defRPr>
            </a:lvl1pPr>
          </a:lstStyle>
          <a:p>
            <a:r>
              <a:rPr lang="en-US" dirty="0"/>
              <a:t>Impact</a:t>
            </a:r>
            <a:endParaRPr dirty="0"/>
          </a:p>
        </p:txBody>
      </p:sp>
      <p:sp>
        <p:nvSpPr>
          <p:cNvPr id="489" name="Rectangle"/>
          <p:cNvSpPr/>
          <p:nvPr/>
        </p:nvSpPr>
        <p:spPr>
          <a:xfrm>
            <a:off x="0" y="8678323"/>
            <a:ext cx="8128000" cy="5037677"/>
          </a:xfrm>
          <a:prstGeom prst="rect">
            <a:avLst/>
          </a:prstGeom>
          <a:solidFill>
            <a:srgbClr val="578FFF"/>
          </a:solidFill>
          <a:ln w="12700">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sp>
        <p:nvSpPr>
          <p:cNvPr id="490" name="Facebook worked with UNICEF Brazil to understand the conversation happening around Zika on Facebook"/>
          <p:cNvSpPr txBox="1"/>
          <p:nvPr/>
        </p:nvSpPr>
        <p:spPr>
          <a:xfrm>
            <a:off x="632960" y="9465623"/>
            <a:ext cx="6862079" cy="34465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10000"/>
              </a:lnSpc>
              <a:defRPr sz="4000" spc="119">
                <a:solidFill>
                  <a:srgbClr val="FFFFFF"/>
                </a:solidFill>
                <a:latin typeface="FreightSansLFPro Medium"/>
                <a:ea typeface="FreightSansLFPro Medium"/>
                <a:cs typeface="FreightSansLFPro Medium"/>
                <a:sym typeface="FreightSansLFPro Medium"/>
              </a:defRPr>
            </a:lvl1pPr>
          </a:lstStyle>
          <a:p>
            <a:r>
              <a:rPr lang="en-US" dirty="0">
                <a:latin typeface="FreightSansLFPro" panose="02000506030000020004" pitchFamily="2" charset="77"/>
              </a:rPr>
              <a:t>Use Natural Language Processing to analyze public Facebook posts: Find all posts related to topic X, and find all sub-topics among Y posts</a:t>
            </a:r>
            <a:endParaRPr dirty="0">
              <a:latin typeface="FreightSansLFPro" panose="02000506030000020004" pitchFamily="2" charset="77"/>
            </a:endParaRPr>
          </a:p>
        </p:txBody>
      </p:sp>
      <p:sp>
        <p:nvSpPr>
          <p:cNvPr id="491" name="Rectangle"/>
          <p:cNvSpPr/>
          <p:nvPr/>
        </p:nvSpPr>
        <p:spPr>
          <a:xfrm>
            <a:off x="8128000" y="8678323"/>
            <a:ext cx="8128000" cy="5037677"/>
          </a:xfrm>
          <a:prstGeom prst="rect">
            <a:avLst/>
          </a:prstGeom>
          <a:solidFill>
            <a:srgbClr val="7CCB89"/>
          </a:solidFill>
          <a:ln w="12700">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sp>
        <p:nvSpPr>
          <p:cNvPr id="492" name="Using these insights, UNICEF tailored posts on Facebook to align with Brazilians' concerns"/>
          <p:cNvSpPr txBox="1"/>
          <p:nvPr/>
        </p:nvSpPr>
        <p:spPr>
          <a:xfrm>
            <a:off x="9043705" y="10142731"/>
            <a:ext cx="6310608" cy="20923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10000"/>
              </a:lnSpc>
              <a:defRPr sz="4000" spc="119">
                <a:solidFill>
                  <a:srgbClr val="FFFFFF"/>
                </a:solidFill>
                <a:latin typeface="FreightSansLFPro Medium"/>
                <a:ea typeface="FreightSansLFPro Medium"/>
                <a:cs typeface="FreightSansLFPro Medium"/>
                <a:sym typeface="FreightSansLFPro Medium"/>
              </a:defRPr>
            </a:lvl1pPr>
          </a:lstStyle>
          <a:p>
            <a:r>
              <a:rPr lang="en-US" dirty="0">
                <a:latin typeface="FreightSansLFPro" panose="02000506030000020004" pitchFamily="2" charset="77"/>
              </a:rPr>
              <a:t>Create targeted content with partner NGO and distribute via Facebook ads</a:t>
            </a:r>
            <a:endParaRPr dirty="0">
              <a:latin typeface="FreightSansLFPro" panose="02000506030000020004" pitchFamily="2" charset="77"/>
            </a:endParaRPr>
          </a:p>
        </p:txBody>
      </p:sp>
      <p:sp>
        <p:nvSpPr>
          <p:cNvPr id="493" name="Rectangle"/>
          <p:cNvSpPr/>
          <p:nvPr/>
        </p:nvSpPr>
        <p:spPr>
          <a:xfrm>
            <a:off x="16257317" y="8678323"/>
            <a:ext cx="8128001" cy="5037677"/>
          </a:xfrm>
          <a:prstGeom prst="rect">
            <a:avLst/>
          </a:prstGeom>
          <a:solidFill>
            <a:srgbClr val="F69039"/>
          </a:solidFill>
          <a:ln w="12700">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latin typeface="FreightSansLFPro" panose="02000506030000020004" pitchFamily="2" charset="77"/>
            </a:endParaRPr>
          </a:p>
        </p:txBody>
      </p:sp>
      <p:sp>
        <p:nvSpPr>
          <p:cNvPr id="494" name="82% of people who saw the ads said they planned to take action to protect themselves from Zika"/>
          <p:cNvSpPr txBox="1"/>
          <p:nvPr/>
        </p:nvSpPr>
        <p:spPr>
          <a:xfrm>
            <a:off x="17215953" y="10135806"/>
            <a:ext cx="6208094" cy="2106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10000"/>
              </a:lnSpc>
              <a:defRPr sz="4000" spc="119">
                <a:solidFill>
                  <a:srgbClr val="FFFFFF"/>
                </a:solidFill>
                <a:latin typeface="FreightSansLFPro Medium"/>
                <a:ea typeface="FreightSansLFPro Medium"/>
                <a:cs typeface="FreightSansLFPro Medium"/>
                <a:sym typeface="FreightSansLFPro Medium"/>
              </a:defRPr>
            </a:lvl1pPr>
          </a:lstStyle>
          <a:p>
            <a:r>
              <a:rPr lang="en-US" dirty="0"/>
              <a:t>Measure behavior change in treatment vs control via Brand Lift Study</a:t>
            </a:r>
            <a:endParaRPr dirty="0"/>
          </a:p>
        </p:txBody>
      </p:sp>
    </p:spTree>
    <p:extLst>
      <p:ext uri="{BB962C8B-B14F-4D97-AF65-F5344CB8AC3E}">
        <p14:creationId xmlns:p14="http://schemas.microsoft.com/office/powerpoint/2010/main" val="1202032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Helping UNICEF More Effectively Combat Zika in Brazil, February 2017"/>
          <p:cNvSpPr txBox="1"/>
          <p:nvPr/>
        </p:nvSpPr>
        <p:spPr>
          <a:xfrm>
            <a:off x="1383550" y="1843418"/>
            <a:ext cx="11139607" cy="1418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00000"/>
              </a:lnSpc>
              <a:defRPr sz="5000" spc="150">
                <a:latin typeface="FreightSansLFPro Medium"/>
                <a:ea typeface="FreightSansLFPro Medium"/>
                <a:cs typeface="FreightSansLFPro Medium"/>
                <a:sym typeface="FreightSansLFPro Medium"/>
              </a:defRPr>
            </a:lvl1pPr>
          </a:lstStyle>
          <a:p>
            <a:r>
              <a:t>Helping UNICEF More Effectively Combat Zika in Brazil, February 2017</a:t>
            </a:r>
          </a:p>
        </p:txBody>
      </p:sp>
      <p:sp>
        <p:nvSpPr>
          <p:cNvPr id="434" name="Rectangle"/>
          <p:cNvSpPr/>
          <p:nvPr/>
        </p:nvSpPr>
        <p:spPr>
          <a:xfrm>
            <a:off x="971384" y="1930400"/>
            <a:ext cx="136328" cy="1174949"/>
          </a:xfrm>
          <a:prstGeom prst="rect">
            <a:avLst/>
          </a:prstGeom>
          <a:solidFill>
            <a:srgbClr val="5ECD81"/>
          </a:solidFill>
          <a:ln w="12700">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grpSp>
        <p:nvGrpSpPr>
          <p:cNvPr id="442" name="Group"/>
          <p:cNvGrpSpPr/>
          <p:nvPr/>
        </p:nvGrpSpPr>
        <p:grpSpPr>
          <a:xfrm>
            <a:off x="1383550" y="3693390"/>
            <a:ext cx="12684879" cy="8976992"/>
            <a:chOff x="0" y="0"/>
            <a:chExt cx="12684878" cy="8976991"/>
          </a:xfrm>
        </p:grpSpPr>
        <p:grpSp>
          <p:nvGrpSpPr>
            <p:cNvPr id="440" name="Group"/>
            <p:cNvGrpSpPr/>
            <p:nvPr/>
          </p:nvGrpSpPr>
          <p:grpSpPr>
            <a:xfrm>
              <a:off x="0" y="0"/>
              <a:ext cx="12684879" cy="8976992"/>
              <a:chOff x="0" y="0"/>
              <a:chExt cx="12684878" cy="8976991"/>
            </a:xfrm>
          </p:grpSpPr>
          <p:sp>
            <p:nvSpPr>
              <p:cNvPr id="435" name="Rectangle"/>
              <p:cNvSpPr/>
              <p:nvPr/>
            </p:nvSpPr>
            <p:spPr>
              <a:xfrm>
                <a:off x="0" y="0"/>
                <a:ext cx="12684879" cy="8976992"/>
              </a:xfrm>
              <a:prstGeom prst="rect">
                <a:avLst/>
              </a:prstGeom>
              <a:solidFill>
                <a:srgbClr val="FFFFFF"/>
              </a:solidFill>
              <a:ln w="38100" cap="flat">
                <a:solidFill>
                  <a:srgbClr val="71C4E7"/>
                </a:solidFill>
                <a:prstDash val="solid"/>
                <a:miter lim="400000"/>
              </a:ln>
              <a:effectLst/>
            </p:spPr>
            <p:txBody>
              <a:bodyPr wrap="square" lIns="0" tIns="0" rIns="0" bIns="0" numCol="1" anchor="ctr">
                <a:noAutofit/>
              </a:bodyP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sp>
            <p:nvSpPr>
              <p:cNvPr id="436" name="Rectangle"/>
              <p:cNvSpPr/>
              <p:nvPr/>
            </p:nvSpPr>
            <p:spPr>
              <a:xfrm>
                <a:off x="0" y="0"/>
                <a:ext cx="12684879" cy="709894"/>
              </a:xfrm>
              <a:prstGeom prst="rect">
                <a:avLst/>
              </a:prstGeom>
              <a:solidFill>
                <a:srgbClr val="FFFFFF"/>
              </a:solidFill>
              <a:ln w="38100" cap="flat">
                <a:solidFill>
                  <a:srgbClr val="71C4E7"/>
                </a:solidFill>
                <a:prstDash val="solid"/>
                <a:miter lim="400000"/>
              </a:ln>
              <a:effectLst/>
            </p:spPr>
            <p:txBody>
              <a:bodyPr wrap="square" lIns="0" tIns="0" rIns="0" bIns="0" numCol="1" anchor="ctr">
                <a:noAutofit/>
              </a:bodyP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sp>
            <p:nvSpPr>
              <p:cNvPr id="437" name="Circle"/>
              <p:cNvSpPr/>
              <p:nvPr/>
            </p:nvSpPr>
            <p:spPr>
              <a:xfrm>
                <a:off x="298421" y="220406"/>
                <a:ext cx="269082" cy="269082"/>
              </a:xfrm>
              <a:prstGeom prst="ellipse">
                <a:avLst/>
              </a:prstGeom>
              <a:noFill/>
              <a:ln w="38100" cap="flat">
                <a:solidFill>
                  <a:srgbClr val="5ECD81"/>
                </a:solidFill>
                <a:prstDash val="solid"/>
                <a:miter lim="400000"/>
              </a:ln>
              <a:effectLst/>
            </p:spPr>
            <p:txBody>
              <a:bodyPr wrap="square" lIns="0" tIns="0" rIns="0" bIns="0" numCol="1" anchor="ctr">
                <a:noAutofit/>
              </a:bodyP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sp>
            <p:nvSpPr>
              <p:cNvPr id="438" name="Circle"/>
              <p:cNvSpPr/>
              <p:nvPr/>
            </p:nvSpPr>
            <p:spPr>
              <a:xfrm>
                <a:off x="775884" y="220406"/>
                <a:ext cx="269082" cy="269082"/>
              </a:xfrm>
              <a:prstGeom prst="ellipse">
                <a:avLst/>
              </a:prstGeom>
              <a:noFill/>
              <a:ln w="38100" cap="flat">
                <a:solidFill>
                  <a:srgbClr val="578FFF"/>
                </a:solidFill>
                <a:prstDash val="solid"/>
                <a:miter lim="400000"/>
              </a:ln>
              <a:effectLst/>
            </p:spPr>
            <p:txBody>
              <a:bodyPr wrap="square" lIns="0" tIns="0" rIns="0" bIns="0" numCol="1" anchor="ctr">
                <a:noAutofit/>
              </a:bodyP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sp>
            <p:nvSpPr>
              <p:cNvPr id="439" name="Circle"/>
              <p:cNvSpPr/>
              <p:nvPr/>
            </p:nvSpPr>
            <p:spPr>
              <a:xfrm>
                <a:off x="1253347" y="220406"/>
                <a:ext cx="269082" cy="269082"/>
              </a:xfrm>
              <a:prstGeom prst="ellipse">
                <a:avLst/>
              </a:prstGeom>
              <a:noFill/>
              <a:ln w="38100" cap="flat">
                <a:solidFill>
                  <a:srgbClr val="F69039"/>
                </a:solidFill>
                <a:prstDash val="solid"/>
                <a:miter lim="400000"/>
              </a:ln>
              <a:effectLst/>
            </p:spPr>
            <p:txBody>
              <a:bodyPr wrap="square" lIns="0" tIns="0" rIns="0" bIns="0" numCol="1" anchor="ctr">
                <a:noAutofit/>
              </a:bodyP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grpSp>
        <p:pic>
          <p:nvPicPr>
            <p:cNvPr id="441" name="Screen Shot 2019-05-23 at 11.05.43 AM.png" descr="Screen Shot 2019-05-23 at 11.05.43 AM.png"/>
            <p:cNvPicPr>
              <a:picLocks noChangeAspect="1"/>
            </p:cNvPicPr>
            <p:nvPr/>
          </p:nvPicPr>
          <p:blipFill>
            <a:blip r:embed="rId2"/>
            <a:srcRect b="5591"/>
            <a:stretch>
              <a:fillRect/>
            </a:stretch>
          </p:blipFill>
          <p:spPr>
            <a:xfrm>
              <a:off x="799313" y="1049824"/>
              <a:ext cx="11086252" cy="7888510"/>
            </a:xfrm>
            <a:prstGeom prst="rect">
              <a:avLst/>
            </a:prstGeom>
            <a:ln w="12700" cap="flat">
              <a:noFill/>
              <a:miter lim="400000"/>
            </a:ln>
            <a:effectLst/>
          </p:spPr>
        </p:pic>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Our Tools"/>
          <p:cNvSpPr txBox="1"/>
          <p:nvPr/>
        </p:nvSpPr>
        <p:spPr>
          <a:xfrm>
            <a:off x="10145553" y="1759223"/>
            <a:ext cx="3912931" cy="1256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100000"/>
              </a:lnSpc>
              <a:defRPr sz="7500" spc="225"/>
            </a:lvl1pPr>
          </a:lstStyle>
          <a:p>
            <a:r>
              <a:rPr dirty="0"/>
              <a:t>O</a:t>
            </a:r>
            <a:r>
              <a:rPr lang="en-US" dirty="0"/>
              <a:t>verview</a:t>
            </a:r>
            <a:endParaRPr dirty="0"/>
          </a:p>
        </p:txBody>
      </p:sp>
      <p:sp>
        <p:nvSpPr>
          <p:cNvPr id="195" name="Disaster Maps"/>
          <p:cNvSpPr txBox="1"/>
          <p:nvPr/>
        </p:nvSpPr>
        <p:spPr>
          <a:xfrm>
            <a:off x="4283113" y="8044510"/>
            <a:ext cx="2949525" cy="64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lnSpc>
                <a:spcPct val="110000"/>
              </a:lnSpc>
              <a:defRPr spc="175">
                <a:latin typeface="+mj-lt"/>
                <a:ea typeface="+mj-ea"/>
                <a:cs typeface="+mj-cs"/>
                <a:sym typeface="FreightSansLFPro Semibold"/>
              </a:defRPr>
            </a:lvl1pPr>
          </a:lstStyle>
          <a:p>
            <a:pPr>
              <a:lnSpc>
                <a:spcPct val="100000"/>
              </a:lnSpc>
            </a:pPr>
            <a:r>
              <a:rPr dirty="0">
                <a:latin typeface="FreightSansLFPro Medium" panose="02000506030000020004" pitchFamily="2" charset="77"/>
              </a:rPr>
              <a:t>Disaster Maps</a:t>
            </a:r>
          </a:p>
        </p:txBody>
      </p:sp>
      <p:pic>
        <p:nvPicPr>
          <p:cNvPr id="196" name="disaster@2x.png" descr="disaster@2x.png"/>
          <p:cNvPicPr>
            <a:picLocks noChangeAspect="1"/>
          </p:cNvPicPr>
          <p:nvPr/>
        </p:nvPicPr>
        <p:blipFill>
          <a:blip r:embed="rId3"/>
          <a:stretch>
            <a:fillRect/>
          </a:stretch>
        </p:blipFill>
        <p:spPr>
          <a:xfrm>
            <a:off x="4616952" y="5502829"/>
            <a:ext cx="2281845" cy="2272377"/>
          </a:xfrm>
          <a:prstGeom prst="rect">
            <a:avLst/>
          </a:prstGeom>
          <a:ln w="12700">
            <a:miter lim="400000"/>
          </a:ln>
        </p:spPr>
      </p:pic>
      <p:pic>
        <p:nvPicPr>
          <p:cNvPr id="200" name="insights@2x.png" descr="insights@2x.png"/>
          <p:cNvPicPr>
            <a:picLocks noChangeAspect="1"/>
          </p:cNvPicPr>
          <p:nvPr/>
        </p:nvPicPr>
        <p:blipFill>
          <a:blip r:embed="rId4"/>
          <a:stretch>
            <a:fillRect/>
          </a:stretch>
        </p:blipFill>
        <p:spPr>
          <a:xfrm>
            <a:off x="17995423" y="5195714"/>
            <a:ext cx="2281845" cy="2281845"/>
          </a:xfrm>
          <a:prstGeom prst="rect">
            <a:avLst/>
          </a:prstGeom>
          <a:ln w="12700">
            <a:miter lim="400000"/>
          </a:ln>
        </p:spPr>
      </p:pic>
      <p:pic>
        <p:nvPicPr>
          <p:cNvPr id="202" name="pop-density@2x.png" descr="pop-density@2x.png"/>
          <p:cNvPicPr>
            <a:picLocks noChangeAspect="1"/>
          </p:cNvPicPr>
          <p:nvPr/>
        </p:nvPicPr>
        <p:blipFill>
          <a:blip r:embed="rId5"/>
          <a:stretch>
            <a:fillRect/>
          </a:stretch>
        </p:blipFill>
        <p:spPr>
          <a:xfrm>
            <a:off x="10961093" y="5063886"/>
            <a:ext cx="2281845" cy="2281845"/>
          </a:xfrm>
          <a:prstGeom prst="rect">
            <a:avLst/>
          </a:prstGeom>
          <a:ln w="12700">
            <a:miter lim="400000"/>
          </a:ln>
        </p:spPr>
      </p:pic>
      <p:sp>
        <p:nvSpPr>
          <p:cNvPr id="203" name="Population Density Maps"/>
          <p:cNvSpPr txBox="1"/>
          <p:nvPr/>
        </p:nvSpPr>
        <p:spPr>
          <a:xfrm>
            <a:off x="10181863" y="7511191"/>
            <a:ext cx="3840307" cy="1179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10000"/>
              </a:lnSpc>
              <a:defRPr spc="175">
                <a:latin typeface="+mj-lt"/>
                <a:ea typeface="+mj-ea"/>
                <a:cs typeface="+mj-cs"/>
                <a:sym typeface="FreightSansLFPro Semibold"/>
              </a:defRPr>
            </a:lvl1pPr>
          </a:lstStyle>
          <a:p>
            <a:pPr>
              <a:lnSpc>
                <a:spcPct val="100000"/>
              </a:lnSpc>
            </a:pPr>
            <a:r>
              <a:rPr dirty="0">
                <a:latin typeface="FreightSansLFPro Medium" panose="02000506030000020004" pitchFamily="2" charset="77"/>
              </a:rPr>
              <a:t>Population Density Maps</a:t>
            </a:r>
          </a:p>
        </p:txBody>
      </p:sp>
      <p:sp>
        <p:nvSpPr>
          <p:cNvPr id="206" name="Insights for Impact"/>
          <p:cNvSpPr txBox="1"/>
          <p:nvPr/>
        </p:nvSpPr>
        <p:spPr>
          <a:xfrm>
            <a:off x="16971096" y="7775206"/>
            <a:ext cx="3840307" cy="1179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10000"/>
              </a:lnSpc>
              <a:defRPr spc="175">
                <a:latin typeface="+mj-lt"/>
                <a:ea typeface="+mj-ea"/>
                <a:cs typeface="+mj-cs"/>
                <a:sym typeface="FreightSansLFPro Semibold"/>
              </a:defRPr>
            </a:lvl1pPr>
          </a:lstStyle>
          <a:p>
            <a:pPr>
              <a:lnSpc>
                <a:spcPct val="100000"/>
              </a:lnSpc>
            </a:pPr>
            <a:r>
              <a:rPr dirty="0">
                <a:latin typeface="FreightSansLFPro Medium" panose="02000506030000020004" pitchFamily="2" charset="77"/>
              </a:rPr>
              <a:t>Insights for Impact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fade">
                                      <p:cBhvr>
                                        <p:cTn id="7" dur="500"/>
                                        <p:tgtEl>
                                          <p:spTgt spid="196"/>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95"/>
                                        </p:tgtEl>
                                        <p:attrNameLst>
                                          <p:attrName>style.visibility</p:attrName>
                                        </p:attrNameLst>
                                      </p:cBhvr>
                                      <p:to>
                                        <p:strVal val="visible"/>
                                      </p:to>
                                    </p:set>
                                    <p:animEffect transition="in" filter="fade">
                                      <p:cBhvr>
                                        <p:cTn id="10" dur="500"/>
                                        <p:tgtEl>
                                          <p:spTgt spid="195"/>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00"/>
                                        </p:tgtEl>
                                        <p:attrNameLst>
                                          <p:attrName>style.visibility</p:attrName>
                                        </p:attrNameLst>
                                      </p:cBhvr>
                                      <p:to>
                                        <p:strVal val="visible"/>
                                      </p:to>
                                    </p:set>
                                    <p:animEffect transition="in" filter="fade">
                                      <p:cBhvr>
                                        <p:cTn id="14" dur="500"/>
                                        <p:tgtEl>
                                          <p:spTgt spid="200"/>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206"/>
                                        </p:tgtEl>
                                        <p:attrNameLst>
                                          <p:attrName>style.visibility</p:attrName>
                                        </p:attrNameLst>
                                      </p:cBhvr>
                                      <p:to>
                                        <p:strVal val="visible"/>
                                      </p:to>
                                    </p:set>
                                    <p:animEffect transition="in" filter="fade">
                                      <p:cBhvr>
                                        <p:cTn id="17" dur="500"/>
                                        <p:tgtEl>
                                          <p:spTgt spid="206"/>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202"/>
                                        </p:tgtEl>
                                        <p:attrNameLst>
                                          <p:attrName>style.visibility</p:attrName>
                                        </p:attrNameLst>
                                      </p:cBhvr>
                                      <p:to>
                                        <p:strVal val="visible"/>
                                      </p:to>
                                    </p:set>
                                    <p:animEffect transition="in" filter="fade">
                                      <p:cBhvr>
                                        <p:cTn id="21" dur="500"/>
                                        <p:tgtEl>
                                          <p:spTgt spid="202"/>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203"/>
                                        </p:tgtEl>
                                        <p:attrNameLst>
                                          <p:attrName>style.visibility</p:attrName>
                                        </p:attrNameLst>
                                      </p:cBhvr>
                                      <p:to>
                                        <p:strVal val="visible"/>
                                      </p:to>
                                    </p:set>
                                    <p:animEffect transition="in" filter="fade">
                                      <p:cBhvr>
                                        <p:cTn id="24" dur="5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0" animBg="1"/>
      <p:bldP spid="203" grpId="0" animBg="1"/>
      <p:bldP spid="20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10-gallery-insights-impact-gallery-3.jpg" descr="10-gallery-insights-impact-gallery-3.jpg"/>
          <p:cNvPicPr>
            <a:picLocks noChangeAspect="1"/>
          </p:cNvPicPr>
          <p:nvPr/>
        </p:nvPicPr>
        <p:blipFill>
          <a:blip r:embed="rId3">
            <a:alphaModFix amt="60000"/>
          </a:blip>
          <a:srcRect l="62056" r="4610"/>
          <a:stretch>
            <a:fillRect/>
          </a:stretch>
        </p:blipFill>
        <p:spPr>
          <a:xfrm>
            <a:off x="0" y="-2273675"/>
            <a:ext cx="8128000" cy="13716001"/>
          </a:xfrm>
          <a:prstGeom prst="rect">
            <a:avLst/>
          </a:prstGeom>
          <a:ln w="12700">
            <a:miter lim="400000"/>
          </a:ln>
        </p:spPr>
      </p:pic>
      <p:pic>
        <p:nvPicPr>
          <p:cNvPr id="481" name="Zika-Unicef.jpg" descr="Zika-Unicef.jpg"/>
          <p:cNvPicPr>
            <a:picLocks noChangeAspect="1"/>
          </p:cNvPicPr>
          <p:nvPr/>
        </p:nvPicPr>
        <p:blipFill>
          <a:blip r:embed="rId4">
            <a:alphaModFix amt="60000"/>
          </a:blip>
          <a:srcRect l="16149" r="47936"/>
          <a:stretch>
            <a:fillRect/>
          </a:stretch>
        </p:blipFill>
        <p:spPr>
          <a:xfrm>
            <a:off x="8128000" y="-1624054"/>
            <a:ext cx="8128000" cy="13716001"/>
          </a:xfrm>
          <a:prstGeom prst="rect">
            <a:avLst/>
          </a:prstGeom>
          <a:ln w="12700">
            <a:miter lim="400000"/>
          </a:ln>
        </p:spPr>
      </p:pic>
      <p:pic>
        <p:nvPicPr>
          <p:cNvPr id="482" name="10d-insights-impact-audience.jpg" descr="10d-insights-impact-audience.jpg"/>
          <p:cNvPicPr>
            <a:picLocks noChangeAspect="1"/>
          </p:cNvPicPr>
          <p:nvPr/>
        </p:nvPicPr>
        <p:blipFill>
          <a:blip r:embed="rId5">
            <a:alphaModFix amt="60000"/>
          </a:blip>
          <a:srcRect l="9292" r="31447"/>
          <a:stretch>
            <a:fillRect/>
          </a:stretch>
        </p:blipFill>
        <p:spPr>
          <a:xfrm>
            <a:off x="16256000" y="-1902463"/>
            <a:ext cx="8128000" cy="13716001"/>
          </a:xfrm>
          <a:prstGeom prst="rect">
            <a:avLst/>
          </a:prstGeom>
          <a:ln w="12700">
            <a:miter lim="400000"/>
          </a:ln>
        </p:spPr>
      </p:pic>
      <p:sp>
        <p:nvSpPr>
          <p:cNvPr id="483" name="1"/>
          <p:cNvSpPr/>
          <p:nvPr/>
        </p:nvSpPr>
        <p:spPr>
          <a:xfrm>
            <a:off x="3311509" y="3480502"/>
            <a:ext cx="1504982" cy="1504983"/>
          </a:xfrm>
          <a:prstGeom prst="ellipse">
            <a:avLst/>
          </a:prstGeom>
          <a:solidFill>
            <a:srgbClr val="578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lnSpc>
                <a:spcPct val="100000"/>
              </a:lnSpc>
              <a:defRPr sz="4500" spc="225">
                <a:solidFill>
                  <a:srgbClr val="FFFFFF"/>
                </a:solidFill>
                <a:latin typeface="+mj-lt"/>
                <a:ea typeface="+mj-ea"/>
                <a:cs typeface="+mj-cs"/>
                <a:sym typeface="FreightSansLFPro Semibold"/>
              </a:defRPr>
            </a:lvl1pPr>
          </a:lstStyle>
          <a:p>
            <a:r>
              <a:t>1</a:t>
            </a:r>
          </a:p>
        </p:txBody>
      </p:sp>
      <p:sp>
        <p:nvSpPr>
          <p:cNvPr id="484" name="2"/>
          <p:cNvSpPr/>
          <p:nvPr/>
        </p:nvSpPr>
        <p:spPr>
          <a:xfrm>
            <a:off x="11439508" y="3480502"/>
            <a:ext cx="1504983" cy="1504983"/>
          </a:xfrm>
          <a:prstGeom prst="ellipse">
            <a:avLst/>
          </a:prstGeom>
          <a:solidFill>
            <a:srgbClr val="5ECD8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lnSpc>
                <a:spcPct val="100000"/>
              </a:lnSpc>
              <a:defRPr sz="4500" spc="225">
                <a:solidFill>
                  <a:srgbClr val="FFFFFF"/>
                </a:solidFill>
                <a:latin typeface="+mj-lt"/>
                <a:ea typeface="+mj-ea"/>
                <a:cs typeface="+mj-cs"/>
                <a:sym typeface="FreightSansLFPro Semibold"/>
              </a:defRPr>
            </a:lvl1pPr>
          </a:lstStyle>
          <a:p>
            <a:r>
              <a:t>2</a:t>
            </a:r>
          </a:p>
        </p:txBody>
      </p:sp>
      <p:sp>
        <p:nvSpPr>
          <p:cNvPr id="485" name="3"/>
          <p:cNvSpPr/>
          <p:nvPr/>
        </p:nvSpPr>
        <p:spPr>
          <a:xfrm>
            <a:off x="19567509" y="3480502"/>
            <a:ext cx="1504983" cy="1504983"/>
          </a:xfrm>
          <a:prstGeom prst="ellipse">
            <a:avLst/>
          </a:prstGeom>
          <a:solidFill>
            <a:srgbClr val="F6903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lnSpc>
                <a:spcPct val="100000"/>
              </a:lnSpc>
              <a:defRPr sz="4500" spc="225">
                <a:solidFill>
                  <a:srgbClr val="FFFFFF"/>
                </a:solidFill>
                <a:latin typeface="+mj-lt"/>
                <a:ea typeface="+mj-ea"/>
                <a:cs typeface="+mj-cs"/>
                <a:sym typeface="FreightSansLFPro Semibold"/>
              </a:defRPr>
            </a:lvl1pPr>
          </a:lstStyle>
          <a:p>
            <a:r>
              <a:t>3</a:t>
            </a:r>
          </a:p>
        </p:txBody>
      </p:sp>
      <p:sp>
        <p:nvSpPr>
          <p:cNvPr id="486" name="Insights"/>
          <p:cNvSpPr txBox="1"/>
          <p:nvPr/>
        </p:nvSpPr>
        <p:spPr>
          <a:xfrm>
            <a:off x="2651632" y="5477526"/>
            <a:ext cx="2824735" cy="859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defRPr sz="6000" spc="180">
                <a:solidFill>
                  <a:srgbClr val="FFFFFF"/>
                </a:solidFill>
                <a:latin typeface="+mj-lt"/>
                <a:ea typeface="+mj-ea"/>
                <a:cs typeface="+mj-cs"/>
                <a:sym typeface="FreightSansLFPro Semibold"/>
              </a:defRPr>
            </a:lvl1pPr>
          </a:lstStyle>
          <a:p>
            <a:r>
              <a:t>Insights</a:t>
            </a:r>
          </a:p>
        </p:txBody>
      </p:sp>
      <p:sp>
        <p:nvSpPr>
          <p:cNvPr id="487" name="Impact"/>
          <p:cNvSpPr txBox="1"/>
          <p:nvPr/>
        </p:nvSpPr>
        <p:spPr>
          <a:xfrm>
            <a:off x="11007060" y="5340888"/>
            <a:ext cx="2369880" cy="11330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defRPr sz="6000" spc="180">
                <a:solidFill>
                  <a:srgbClr val="FFFFFF"/>
                </a:solidFill>
                <a:latin typeface="+mj-lt"/>
                <a:ea typeface="+mj-ea"/>
                <a:cs typeface="+mj-cs"/>
                <a:sym typeface="FreightSansLFPro Semibold"/>
              </a:defRPr>
            </a:lvl1pPr>
          </a:lstStyle>
          <a:p>
            <a:r>
              <a:rPr lang="en-US" dirty="0"/>
              <a:t>Action</a:t>
            </a:r>
            <a:endParaRPr dirty="0"/>
          </a:p>
        </p:txBody>
      </p:sp>
      <p:sp>
        <p:nvSpPr>
          <p:cNvPr id="488" name="Action"/>
          <p:cNvSpPr txBox="1"/>
          <p:nvPr/>
        </p:nvSpPr>
        <p:spPr>
          <a:xfrm>
            <a:off x="19066132" y="5340888"/>
            <a:ext cx="2507739" cy="11330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defRPr sz="6000" spc="180">
                <a:solidFill>
                  <a:srgbClr val="FFFFFF"/>
                </a:solidFill>
                <a:latin typeface="+mj-lt"/>
                <a:ea typeface="+mj-ea"/>
                <a:cs typeface="+mj-cs"/>
                <a:sym typeface="FreightSansLFPro Semibold"/>
              </a:defRPr>
            </a:lvl1pPr>
          </a:lstStyle>
          <a:p>
            <a:r>
              <a:rPr lang="en-US" dirty="0"/>
              <a:t>Impact</a:t>
            </a:r>
            <a:endParaRPr dirty="0"/>
          </a:p>
        </p:txBody>
      </p:sp>
      <p:sp>
        <p:nvSpPr>
          <p:cNvPr id="489" name="Rectangle"/>
          <p:cNvSpPr/>
          <p:nvPr/>
        </p:nvSpPr>
        <p:spPr>
          <a:xfrm>
            <a:off x="0" y="8678323"/>
            <a:ext cx="8128000" cy="5037677"/>
          </a:xfrm>
          <a:prstGeom prst="rect">
            <a:avLst/>
          </a:prstGeom>
          <a:solidFill>
            <a:srgbClr val="578FFF"/>
          </a:solidFill>
          <a:ln w="12700">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sp>
        <p:nvSpPr>
          <p:cNvPr id="490" name="Facebook worked with UNICEF Brazil to understand the conversation happening around Zika on Facebook"/>
          <p:cNvSpPr txBox="1"/>
          <p:nvPr/>
        </p:nvSpPr>
        <p:spPr>
          <a:xfrm>
            <a:off x="632960" y="9804177"/>
            <a:ext cx="6862079" cy="2769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10000"/>
              </a:lnSpc>
              <a:defRPr sz="4000" spc="119">
                <a:solidFill>
                  <a:srgbClr val="FFFFFF"/>
                </a:solidFill>
                <a:latin typeface="FreightSansLFPro Medium"/>
                <a:ea typeface="FreightSansLFPro Medium"/>
                <a:cs typeface="FreightSansLFPro Medium"/>
                <a:sym typeface="FreightSansLFPro Medium"/>
              </a:defRPr>
            </a:lvl1pPr>
          </a:lstStyle>
          <a:p>
            <a:r>
              <a:rPr dirty="0">
                <a:latin typeface="FreightSansLFPro" panose="02000506030000020004" pitchFamily="2" charset="77"/>
              </a:rPr>
              <a:t>Facebook worked with UNICEF Brazil to understand the conversation happening around Zika on Facebook</a:t>
            </a:r>
          </a:p>
        </p:txBody>
      </p:sp>
      <p:sp>
        <p:nvSpPr>
          <p:cNvPr id="491" name="Rectangle"/>
          <p:cNvSpPr/>
          <p:nvPr/>
        </p:nvSpPr>
        <p:spPr>
          <a:xfrm>
            <a:off x="8128000" y="8678323"/>
            <a:ext cx="8128000" cy="5037677"/>
          </a:xfrm>
          <a:prstGeom prst="rect">
            <a:avLst/>
          </a:prstGeom>
          <a:solidFill>
            <a:srgbClr val="7CCB89"/>
          </a:solidFill>
          <a:ln w="12700">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sp>
        <p:nvSpPr>
          <p:cNvPr id="492" name="Using these insights, UNICEF tailored posts on Facebook to align with Brazilians' concerns"/>
          <p:cNvSpPr txBox="1"/>
          <p:nvPr/>
        </p:nvSpPr>
        <p:spPr>
          <a:xfrm>
            <a:off x="9043705" y="9804177"/>
            <a:ext cx="6310608" cy="2769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10000"/>
              </a:lnSpc>
              <a:defRPr sz="4000" spc="119">
                <a:solidFill>
                  <a:srgbClr val="FFFFFF"/>
                </a:solidFill>
                <a:latin typeface="FreightSansLFPro Medium"/>
                <a:ea typeface="FreightSansLFPro Medium"/>
                <a:cs typeface="FreightSansLFPro Medium"/>
                <a:sym typeface="FreightSansLFPro Medium"/>
              </a:defRPr>
            </a:lvl1pPr>
          </a:lstStyle>
          <a:p>
            <a:r>
              <a:rPr>
                <a:latin typeface="FreightSansLFPro" panose="02000506030000020004" pitchFamily="2" charset="77"/>
              </a:rPr>
              <a:t>Using these insights, UNICEF tailored posts on Facebook to align with Brazilians' concerns</a:t>
            </a:r>
          </a:p>
        </p:txBody>
      </p:sp>
      <p:sp>
        <p:nvSpPr>
          <p:cNvPr id="493" name="Rectangle"/>
          <p:cNvSpPr/>
          <p:nvPr/>
        </p:nvSpPr>
        <p:spPr>
          <a:xfrm>
            <a:off x="16257317" y="8678323"/>
            <a:ext cx="8128001" cy="5037677"/>
          </a:xfrm>
          <a:prstGeom prst="rect">
            <a:avLst/>
          </a:prstGeom>
          <a:solidFill>
            <a:srgbClr val="F69039"/>
          </a:solidFill>
          <a:ln w="12700">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latin typeface="FreightSansLFPro" panose="02000506030000020004" pitchFamily="2" charset="77"/>
            </a:endParaRPr>
          </a:p>
        </p:txBody>
      </p:sp>
      <p:sp>
        <p:nvSpPr>
          <p:cNvPr id="494" name="82% of people who saw the ads said they planned to take action to protect themselves from Zika"/>
          <p:cNvSpPr txBox="1"/>
          <p:nvPr/>
        </p:nvSpPr>
        <p:spPr>
          <a:xfrm>
            <a:off x="17215953" y="10006493"/>
            <a:ext cx="6208094" cy="23648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10000"/>
              </a:lnSpc>
              <a:defRPr sz="4000" spc="119">
                <a:solidFill>
                  <a:srgbClr val="FFFFFF"/>
                </a:solidFill>
                <a:latin typeface="FreightSansLFPro Medium"/>
                <a:ea typeface="FreightSansLFPro Medium"/>
                <a:cs typeface="FreightSansLFPro Medium"/>
                <a:sym typeface="FreightSansLFPro Medium"/>
              </a:defRPr>
            </a:lvl1pPr>
          </a:lstStyle>
          <a:p>
            <a:r>
              <a:t>82% of people who saw the ads said they planned to take action to protect themselves from Zika</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Rectangle"/>
          <p:cNvSpPr/>
          <p:nvPr/>
        </p:nvSpPr>
        <p:spPr>
          <a:xfrm>
            <a:off x="1830139" y="4254923"/>
            <a:ext cx="13237370" cy="8273654"/>
          </a:xfrm>
          <a:prstGeom prst="rect">
            <a:avLst/>
          </a:prstGeom>
          <a:ln w="25400">
            <a:solidFill>
              <a:srgbClr val="578FFF"/>
            </a:solidFill>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sp>
        <p:nvSpPr>
          <p:cNvPr id="497" name="Helping the Nigeria Centre for Disease Control Increase Treatment Rates for Meningitis, January 2018"/>
          <p:cNvSpPr txBox="1"/>
          <p:nvPr/>
        </p:nvSpPr>
        <p:spPr>
          <a:xfrm>
            <a:off x="1383550" y="1843418"/>
            <a:ext cx="15718241" cy="1418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00000"/>
              </a:lnSpc>
              <a:defRPr sz="5000" spc="150">
                <a:latin typeface="FreightSansLFPro Medium"/>
                <a:ea typeface="FreightSansLFPro Medium"/>
                <a:cs typeface="FreightSansLFPro Medium"/>
                <a:sym typeface="FreightSansLFPro Medium"/>
              </a:defRPr>
            </a:lvl1pPr>
          </a:lstStyle>
          <a:p>
            <a:r>
              <a:t>Helping the Nigeria Centre for Disease Control Increase Treatment Rates for Meningitis, January 2018</a:t>
            </a:r>
          </a:p>
        </p:txBody>
      </p:sp>
      <p:sp>
        <p:nvSpPr>
          <p:cNvPr id="498" name="Rectangle"/>
          <p:cNvSpPr/>
          <p:nvPr/>
        </p:nvSpPr>
        <p:spPr>
          <a:xfrm>
            <a:off x="971384" y="1930400"/>
            <a:ext cx="136328" cy="1174949"/>
          </a:xfrm>
          <a:prstGeom prst="rect">
            <a:avLst/>
          </a:prstGeom>
          <a:solidFill>
            <a:srgbClr val="5ECD81"/>
          </a:solidFill>
          <a:ln w="12700">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pic>
        <p:nvPicPr>
          <p:cNvPr id="499" name="10-gallery-insights-impact-gallery-1.jpg" descr="10-gallery-insights-impact-gallery-1.jpg"/>
          <p:cNvPicPr>
            <a:picLocks noChangeAspect="1"/>
          </p:cNvPicPr>
          <p:nvPr/>
        </p:nvPicPr>
        <p:blipFill>
          <a:blip r:embed="rId2"/>
          <a:srcRect t="3012" b="3012"/>
          <a:stretch>
            <a:fillRect/>
          </a:stretch>
        </p:blipFill>
        <p:spPr>
          <a:xfrm>
            <a:off x="1383550" y="3874599"/>
            <a:ext cx="13262588" cy="8298893"/>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 name="10-gallery-insights-impact-gallery-3.jpg" descr="10-gallery-insights-impact-gallery-3.jpg"/>
          <p:cNvPicPr>
            <a:picLocks noChangeAspect="1"/>
          </p:cNvPicPr>
          <p:nvPr/>
        </p:nvPicPr>
        <p:blipFill>
          <a:blip r:embed="rId3">
            <a:alphaModFix amt="60000"/>
          </a:blip>
          <a:srcRect l="62056" r="4610"/>
          <a:stretch>
            <a:fillRect/>
          </a:stretch>
        </p:blipFill>
        <p:spPr>
          <a:xfrm>
            <a:off x="0" y="-2273675"/>
            <a:ext cx="8128000" cy="13716001"/>
          </a:xfrm>
          <a:prstGeom prst="rect">
            <a:avLst/>
          </a:prstGeom>
          <a:ln w="12700">
            <a:miter lim="400000"/>
          </a:ln>
        </p:spPr>
      </p:pic>
      <p:pic>
        <p:nvPicPr>
          <p:cNvPr id="515" name="Zika-Unicef.jpg" descr="Zika-Unicef.jpg"/>
          <p:cNvPicPr>
            <a:picLocks noChangeAspect="1"/>
          </p:cNvPicPr>
          <p:nvPr/>
        </p:nvPicPr>
        <p:blipFill>
          <a:blip r:embed="rId4">
            <a:alphaModFix amt="60000"/>
          </a:blip>
          <a:srcRect l="16149" r="47936"/>
          <a:stretch>
            <a:fillRect/>
          </a:stretch>
        </p:blipFill>
        <p:spPr>
          <a:xfrm>
            <a:off x="8128000" y="-1624054"/>
            <a:ext cx="8128000" cy="13716001"/>
          </a:xfrm>
          <a:prstGeom prst="rect">
            <a:avLst/>
          </a:prstGeom>
          <a:ln w="12700">
            <a:miter lim="400000"/>
          </a:ln>
        </p:spPr>
      </p:pic>
      <p:pic>
        <p:nvPicPr>
          <p:cNvPr id="516" name="10d-insights-impact-audience.jpg" descr="10d-insights-impact-audience.jpg"/>
          <p:cNvPicPr>
            <a:picLocks noChangeAspect="1"/>
          </p:cNvPicPr>
          <p:nvPr/>
        </p:nvPicPr>
        <p:blipFill>
          <a:blip r:embed="rId5">
            <a:alphaModFix amt="60000"/>
          </a:blip>
          <a:srcRect l="9292" r="31447"/>
          <a:stretch>
            <a:fillRect/>
          </a:stretch>
        </p:blipFill>
        <p:spPr>
          <a:xfrm>
            <a:off x="16256000" y="-1902463"/>
            <a:ext cx="8128000" cy="13716001"/>
          </a:xfrm>
          <a:prstGeom prst="rect">
            <a:avLst/>
          </a:prstGeom>
          <a:ln w="12700">
            <a:miter lim="400000"/>
          </a:ln>
        </p:spPr>
      </p:pic>
      <p:sp>
        <p:nvSpPr>
          <p:cNvPr id="517" name="1"/>
          <p:cNvSpPr/>
          <p:nvPr/>
        </p:nvSpPr>
        <p:spPr>
          <a:xfrm>
            <a:off x="3311509" y="3480502"/>
            <a:ext cx="1504982" cy="1504983"/>
          </a:xfrm>
          <a:prstGeom prst="ellipse">
            <a:avLst/>
          </a:prstGeom>
          <a:solidFill>
            <a:srgbClr val="578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lnSpc>
                <a:spcPct val="100000"/>
              </a:lnSpc>
              <a:defRPr sz="4500" spc="225">
                <a:solidFill>
                  <a:srgbClr val="FFFFFF"/>
                </a:solidFill>
                <a:latin typeface="+mj-lt"/>
                <a:ea typeface="+mj-ea"/>
                <a:cs typeface="+mj-cs"/>
                <a:sym typeface="FreightSansLFPro Semibold"/>
              </a:defRPr>
            </a:lvl1pPr>
          </a:lstStyle>
          <a:p>
            <a:r>
              <a:t>1</a:t>
            </a:r>
          </a:p>
        </p:txBody>
      </p:sp>
      <p:sp>
        <p:nvSpPr>
          <p:cNvPr id="518" name="2"/>
          <p:cNvSpPr/>
          <p:nvPr/>
        </p:nvSpPr>
        <p:spPr>
          <a:xfrm>
            <a:off x="11439508" y="3480502"/>
            <a:ext cx="1504983" cy="1504983"/>
          </a:xfrm>
          <a:prstGeom prst="ellipse">
            <a:avLst/>
          </a:prstGeom>
          <a:solidFill>
            <a:srgbClr val="5ECD8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lnSpc>
                <a:spcPct val="100000"/>
              </a:lnSpc>
              <a:defRPr sz="4500" spc="225">
                <a:solidFill>
                  <a:srgbClr val="FFFFFF"/>
                </a:solidFill>
                <a:latin typeface="+mj-lt"/>
                <a:ea typeface="+mj-ea"/>
                <a:cs typeface="+mj-cs"/>
                <a:sym typeface="FreightSansLFPro Semibold"/>
              </a:defRPr>
            </a:lvl1pPr>
          </a:lstStyle>
          <a:p>
            <a:r>
              <a:t>2</a:t>
            </a:r>
          </a:p>
        </p:txBody>
      </p:sp>
      <p:sp>
        <p:nvSpPr>
          <p:cNvPr id="519" name="3"/>
          <p:cNvSpPr/>
          <p:nvPr/>
        </p:nvSpPr>
        <p:spPr>
          <a:xfrm>
            <a:off x="19567509" y="3480502"/>
            <a:ext cx="1504983" cy="1504983"/>
          </a:xfrm>
          <a:prstGeom prst="ellipse">
            <a:avLst/>
          </a:prstGeom>
          <a:solidFill>
            <a:srgbClr val="F6903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lnSpc>
                <a:spcPct val="100000"/>
              </a:lnSpc>
              <a:defRPr sz="4500" spc="225">
                <a:solidFill>
                  <a:srgbClr val="FFFFFF"/>
                </a:solidFill>
                <a:latin typeface="+mj-lt"/>
                <a:ea typeface="+mj-ea"/>
                <a:cs typeface="+mj-cs"/>
                <a:sym typeface="FreightSansLFPro Semibold"/>
              </a:defRPr>
            </a:lvl1pPr>
          </a:lstStyle>
          <a:p>
            <a:r>
              <a:t>3</a:t>
            </a:r>
          </a:p>
        </p:txBody>
      </p:sp>
      <p:sp>
        <p:nvSpPr>
          <p:cNvPr id="520" name="Insights"/>
          <p:cNvSpPr txBox="1"/>
          <p:nvPr/>
        </p:nvSpPr>
        <p:spPr>
          <a:xfrm>
            <a:off x="2651632" y="5477526"/>
            <a:ext cx="2824735" cy="859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defRPr sz="6000" spc="180">
                <a:solidFill>
                  <a:srgbClr val="FFFFFF"/>
                </a:solidFill>
                <a:latin typeface="+mj-lt"/>
                <a:ea typeface="+mj-ea"/>
                <a:cs typeface="+mj-cs"/>
                <a:sym typeface="FreightSansLFPro Semibold"/>
              </a:defRPr>
            </a:lvl1pPr>
          </a:lstStyle>
          <a:p>
            <a:r>
              <a:t>Insights</a:t>
            </a:r>
          </a:p>
        </p:txBody>
      </p:sp>
      <p:sp>
        <p:nvSpPr>
          <p:cNvPr id="521" name="Impact"/>
          <p:cNvSpPr txBox="1"/>
          <p:nvPr/>
        </p:nvSpPr>
        <p:spPr>
          <a:xfrm>
            <a:off x="11007060" y="5340888"/>
            <a:ext cx="2369880" cy="11330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defRPr sz="6000" spc="180">
                <a:solidFill>
                  <a:srgbClr val="FFFFFF"/>
                </a:solidFill>
                <a:latin typeface="+mj-lt"/>
                <a:ea typeface="+mj-ea"/>
                <a:cs typeface="+mj-cs"/>
                <a:sym typeface="FreightSansLFPro Semibold"/>
              </a:defRPr>
            </a:lvl1pPr>
          </a:lstStyle>
          <a:p>
            <a:r>
              <a:rPr lang="en-US" dirty="0"/>
              <a:t>Action</a:t>
            </a:r>
            <a:endParaRPr dirty="0"/>
          </a:p>
        </p:txBody>
      </p:sp>
      <p:sp>
        <p:nvSpPr>
          <p:cNvPr id="522" name="Action"/>
          <p:cNvSpPr txBox="1"/>
          <p:nvPr/>
        </p:nvSpPr>
        <p:spPr>
          <a:xfrm>
            <a:off x="19066132" y="5340888"/>
            <a:ext cx="2507739" cy="11330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defRPr sz="6000" spc="180">
                <a:solidFill>
                  <a:srgbClr val="FFFFFF"/>
                </a:solidFill>
                <a:latin typeface="+mj-lt"/>
                <a:ea typeface="+mj-ea"/>
                <a:cs typeface="+mj-cs"/>
                <a:sym typeface="FreightSansLFPro Semibold"/>
              </a:defRPr>
            </a:lvl1pPr>
          </a:lstStyle>
          <a:p>
            <a:r>
              <a:rPr lang="en-US" dirty="0"/>
              <a:t>Impact</a:t>
            </a:r>
            <a:endParaRPr dirty="0"/>
          </a:p>
        </p:txBody>
      </p:sp>
      <p:sp>
        <p:nvSpPr>
          <p:cNvPr id="523" name="Rectangle"/>
          <p:cNvSpPr/>
          <p:nvPr/>
        </p:nvSpPr>
        <p:spPr>
          <a:xfrm>
            <a:off x="0" y="8678323"/>
            <a:ext cx="8128000" cy="5037677"/>
          </a:xfrm>
          <a:prstGeom prst="rect">
            <a:avLst/>
          </a:prstGeom>
          <a:solidFill>
            <a:srgbClr val="578FFF"/>
          </a:solidFill>
          <a:ln w="12700">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sp>
        <p:nvSpPr>
          <p:cNvPr id="524" name="Facebook worked with NCDC to understand the conversation around meningitis on Facebook"/>
          <p:cNvSpPr txBox="1"/>
          <p:nvPr/>
        </p:nvSpPr>
        <p:spPr>
          <a:xfrm>
            <a:off x="908696" y="9804177"/>
            <a:ext cx="6310608" cy="2769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10000"/>
              </a:lnSpc>
              <a:defRPr sz="4000" spc="119">
                <a:solidFill>
                  <a:srgbClr val="FFFFFF"/>
                </a:solidFill>
                <a:latin typeface="FreightSansLFPro Medium"/>
                <a:ea typeface="FreightSansLFPro Medium"/>
                <a:cs typeface="FreightSansLFPro Medium"/>
                <a:sym typeface="FreightSansLFPro Medium"/>
              </a:defRPr>
            </a:lvl1pPr>
          </a:lstStyle>
          <a:p>
            <a:r>
              <a:rPr dirty="0">
                <a:latin typeface="FreightSansLFPro" panose="02000506030000020004" pitchFamily="2" charset="77"/>
              </a:rPr>
              <a:t>Facebook worked with NCDC to understand the conversation around meningitis on Facebook</a:t>
            </a:r>
          </a:p>
        </p:txBody>
      </p:sp>
      <p:sp>
        <p:nvSpPr>
          <p:cNvPr id="525" name="Rectangle"/>
          <p:cNvSpPr/>
          <p:nvPr/>
        </p:nvSpPr>
        <p:spPr>
          <a:xfrm>
            <a:off x="8128000" y="8678323"/>
            <a:ext cx="8128000" cy="5037677"/>
          </a:xfrm>
          <a:prstGeom prst="rect">
            <a:avLst/>
          </a:prstGeom>
          <a:solidFill>
            <a:srgbClr val="7CCB89"/>
          </a:solidFill>
          <a:ln w="12700">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sp>
        <p:nvSpPr>
          <p:cNvPr id="526" name="Using these insights, NCDC created Facebook Posts that would resonate with Northern Nigerians and encourage families to seek treatment quickly when faced with meningitis"/>
          <p:cNvSpPr txBox="1"/>
          <p:nvPr/>
        </p:nvSpPr>
        <p:spPr>
          <a:xfrm>
            <a:off x="8442602" y="9127068"/>
            <a:ext cx="7512814" cy="4123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10000"/>
              </a:lnSpc>
              <a:defRPr sz="4000" spc="119">
                <a:solidFill>
                  <a:srgbClr val="FFFFFF"/>
                </a:solidFill>
                <a:latin typeface="FreightSansLFPro Medium"/>
                <a:ea typeface="FreightSansLFPro Medium"/>
                <a:cs typeface="FreightSansLFPro Medium"/>
                <a:sym typeface="FreightSansLFPro Medium"/>
              </a:defRPr>
            </a:lvl1pPr>
          </a:lstStyle>
          <a:p>
            <a:r>
              <a:rPr>
                <a:latin typeface="FreightSansLFPro" panose="02000506030000020004" pitchFamily="2" charset="77"/>
              </a:rPr>
              <a:t>Using these insights, NCDC created Facebook Posts that would resonate with Northern Nigerians and encourage families to seek treatment quickly when faced with meningitis</a:t>
            </a:r>
          </a:p>
        </p:txBody>
      </p:sp>
      <p:sp>
        <p:nvSpPr>
          <p:cNvPr id="527" name="Rectangle"/>
          <p:cNvSpPr/>
          <p:nvPr/>
        </p:nvSpPr>
        <p:spPr>
          <a:xfrm>
            <a:off x="16257317" y="8678323"/>
            <a:ext cx="8128001" cy="5037677"/>
          </a:xfrm>
          <a:prstGeom prst="rect">
            <a:avLst/>
          </a:prstGeom>
          <a:solidFill>
            <a:srgbClr val="F69039"/>
          </a:solidFill>
          <a:ln w="12700">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sp>
        <p:nvSpPr>
          <p:cNvPr id="528" name="92% of people who saw the ads said that they would recommend treatment to their friends and families"/>
          <p:cNvSpPr txBox="1"/>
          <p:nvPr/>
        </p:nvSpPr>
        <p:spPr>
          <a:xfrm>
            <a:off x="17215953" y="9804177"/>
            <a:ext cx="6208094" cy="2769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10000"/>
              </a:lnSpc>
              <a:defRPr sz="4000" spc="119">
                <a:solidFill>
                  <a:srgbClr val="FFFFFF"/>
                </a:solidFill>
                <a:latin typeface="FreightSansLFPro Medium"/>
                <a:ea typeface="FreightSansLFPro Medium"/>
                <a:cs typeface="FreightSansLFPro Medium"/>
                <a:sym typeface="FreightSansLFPro Medium"/>
              </a:defRPr>
            </a:lvl1pPr>
          </a:lstStyle>
          <a:p>
            <a:r>
              <a:rPr>
                <a:latin typeface="FreightSansLFPro" panose="02000506030000020004" pitchFamily="2" charset="77"/>
              </a:rPr>
              <a:t>92% of people who saw the ads said that they would recommend treatment to their friends and families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Leveraging Facebook Data for Social Good"/>
          <p:cNvSpPr txBox="1"/>
          <p:nvPr/>
        </p:nvSpPr>
        <p:spPr>
          <a:xfrm>
            <a:off x="1885176" y="2543603"/>
            <a:ext cx="3844001"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100000"/>
              </a:lnSpc>
              <a:defRPr sz="6000" spc="180">
                <a:latin typeface="+mj-lt"/>
                <a:ea typeface="+mj-ea"/>
                <a:cs typeface="+mj-cs"/>
                <a:sym typeface="FreightSansLFPro Semibold"/>
              </a:defRPr>
            </a:lvl1pPr>
          </a:lstStyle>
          <a:p>
            <a:r>
              <a:rPr lang="en-US" dirty="0"/>
              <a:t>Thank You!</a:t>
            </a:r>
            <a:endParaRPr dirty="0"/>
          </a:p>
        </p:txBody>
      </p:sp>
      <p:sp>
        <p:nvSpPr>
          <p:cNvPr id="117" name="Speaker Name"/>
          <p:cNvSpPr txBox="1"/>
          <p:nvPr/>
        </p:nvSpPr>
        <p:spPr>
          <a:xfrm>
            <a:off x="1885176" y="10440837"/>
            <a:ext cx="4445001" cy="4178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457200">
              <a:lnSpc>
                <a:spcPct val="90000"/>
              </a:lnSpc>
              <a:defRPr sz="3000" spc="90">
                <a:solidFill>
                  <a:srgbClr val="000000"/>
                </a:solidFill>
                <a:latin typeface="FreightSansLFPro Medium"/>
                <a:ea typeface="FreightSansLFPro Medium"/>
                <a:cs typeface="FreightSansLFPro Medium"/>
                <a:sym typeface="FreightSansLFPro Medium"/>
              </a:defRPr>
            </a:lvl1pPr>
          </a:lstStyle>
          <a:p>
            <a:r>
              <a:rPr lang="en-US" dirty="0"/>
              <a:t>Claudia </a:t>
            </a:r>
            <a:r>
              <a:rPr lang="en-US" dirty="0" err="1"/>
              <a:t>Giraldo</a:t>
            </a:r>
            <a:endParaRPr dirty="0"/>
          </a:p>
        </p:txBody>
      </p:sp>
      <p:sp>
        <p:nvSpPr>
          <p:cNvPr id="118" name="Speaker Title,…"/>
          <p:cNvSpPr txBox="1"/>
          <p:nvPr/>
        </p:nvSpPr>
        <p:spPr>
          <a:xfrm>
            <a:off x="1885176" y="11254272"/>
            <a:ext cx="4445001"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defTabSz="457200">
              <a:lnSpc>
                <a:spcPct val="100000"/>
              </a:lnSpc>
              <a:defRPr sz="3000" spc="90">
                <a:solidFill>
                  <a:srgbClr val="000000"/>
                </a:solidFill>
              </a:defRPr>
            </a:pPr>
            <a:r>
              <a:rPr lang="en-US" dirty="0"/>
              <a:t>Public Policy Manager, </a:t>
            </a:r>
          </a:p>
          <a:p>
            <a:pPr defTabSz="457200">
              <a:lnSpc>
                <a:spcPct val="100000"/>
              </a:lnSpc>
              <a:defRPr sz="3000" spc="90">
                <a:solidFill>
                  <a:srgbClr val="000000"/>
                </a:solidFill>
              </a:defRPr>
            </a:pPr>
            <a:r>
              <a:rPr lang="en-US" dirty="0"/>
              <a:t>Caribbean Region</a:t>
            </a:r>
            <a:endParaRPr dirty="0"/>
          </a:p>
        </p:txBody>
      </p:sp>
      <p:sp>
        <p:nvSpPr>
          <p:cNvPr id="119" name="Line"/>
          <p:cNvSpPr/>
          <p:nvPr/>
        </p:nvSpPr>
        <p:spPr>
          <a:xfrm>
            <a:off x="1885176" y="11047256"/>
            <a:ext cx="2865907" cy="1"/>
          </a:xfrm>
          <a:prstGeom prst="line">
            <a:avLst/>
          </a:prstGeom>
          <a:ln w="25400">
            <a:solidFill>
              <a:srgbClr val="578FFF"/>
            </a:solidFill>
            <a:miter lim="400000"/>
          </a:ln>
        </p:spPr>
        <p:txBody>
          <a:bodyPr lIns="38100" tIns="38100" rIns="38100" bIns="38100" anchor="ctr"/>
          <a:lstStyle/>
          <a:p>
            <a:pPr algn="ctr" defTabSz="457200">
              <a:lnSpc>
                <a:spcPct val="80000"/>
              </a:lnSpc>
              <a:defRPr sz="3000" cap="all" spc="300">
                <a:solidFill>
                  <a:srgbClr val="0092FF"/>
                </a:solidFill>
                <a:effectLst>
                  <a:outerShdw blurRad="38100" dist="12700" dir="5400000" rotWithShape="0">
                    <a:srgbClr val="000000">
                      <a:alpha val="50000"/>
                    </a:srgbClr>
                  </a:outerShdw>
                </a:effectLst>
                <a:latin typeface="Graphik Regular"/>
                <a:ea typeface="Graphik Regular"/>
                <a:cs typeface="Graphik Regular"/>
                <a:sym typeface="Graphik Regular"/>
              </a:defRPr>
            </a:pPr>
            <a:endParaRPr/>
          </a:p>
        </p:txBody>
      </p:sp>
      <p:pic>
        <p:nvPicPr>
          <p:cNvPr id="3" name="Picture Placeholder 2">
            <a:extLst>
              <a:ext uri="{FF2B5EF4-FFF2-40B4-BE49-F238E27FC236}">
                <a16:creationId xmlns:a16="http://schemas.microsoft.com/office/drawing/2014/main" id="{BBDA2976-15CA-4742-A8CD-390E7EF1BEA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2" b="32"/>
          <a:stretch>
            <a:fillRect/>
          </a:stretch>
        </p:blipFill>
        <p:spPr>
          <a:xfrm>
            <a:off x="1885176" y="6166070"/>
            <a:ext cx="3724792" cy="3722505"/>
          </a:xfrm>
        </p:spPr>
      </p:pic>
    </p:spTree>
    <p:extLst>
      <p:ext uri="{BB962C8B-B14F-4D97-AF65-F5344CB8AC3E}">
        <p14:creationId xmlns:p14="http://schemas.microsoft.com/office/powerpoint/2010/main" val="70877499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Rectangle"/>
          <p:cNvSpPr/>
          <p:nvPr/>
        </p:nvSpPr>
        <p:spPr>
          <a:xfrm>
            <a:off x="433139" y="4011241"/>
            <a:ext cx="12444661" cy="7132810"/>
          </a:xfrm>
          <a:prstGeom prst="rect">
            <a:avLst/>
          </a:prstGeom>
          <a:ln w="25400">
            <a:solidFill>
              <a:srgbClr val="578FFF"/>
            </a:solidFill>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sp>
        <p:nvSpPr>
          <p:cNvPr id="329" name="Population Density Maps"/>
          <p:cNvSpPr txBox="1"/>
          <p:nvPr/>
        </p:nvSpPr>
        <p:spPr>
          <a:xfrm>
            <a:off x="1383550" y="12848859"/>
            <a:ext cx="5499815" cy="5304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i="1" spc="75">
                <a:solidFill>
                  <a:srgbClr val="929292"/>
                </a:solidFill>
                <a:latin typeface="FreightSansLFPro Medium"/>
                <a:ea typeface="FreightSansLFPro Medium"/>
                <a:cs typeface="FreightSansLFPro Medium"/>
                <a:sym typeface="FreightSansLFPro Medium"/>
              </a:defRPr>
            </a:lvl1pPr>
          </a:lstStyle>
          <a:p>
            <a:r>
              <a:rPr lang="en-US" dirty="0"/>
              <a:t>Elderly population in Mexico, 2019</a:t>
            </a:r>
            <a:endParaRPr dirty="0"/>
          </a:p>
        </p:txBody>
      </p:sp>
      <p:sp>
        <p:nvSpPr>
          <p:cNvPr id="330" name="Collaboration with Columbia University"/>
          <p:cNvSpPr txBox="1"/>
          <p:nvPr/>
        </p:nvSpPr>
        <p:spPr>
          <a:xfrm>
            <a:off x="1383550" y="1910939"/>
            <a:ext cx="12071193"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100000"/>
              </a:lnSpc>
              <a:defRPr sz="5000" spc="150">
                <a:latin typeface="FreightSansLFPro Medium"/>
                <a:ea typeface="FreightSansLFPro Medium"/>
                <a:cs typeface="FreightSansLFPro Medium"/>
                <a:sym typeface="FreightSansLFPro Medium"/>
              </a:defRPr>
            </a:lvl1pPr>
          </a:lstStyle>
          <a:p>
            <a:r>
              <a:rPr lang="en-US" dirty="0"/>
              <a:t>Facebook Crisis Response</a:t>
            </a:r>
            <a:endParaRPr dirty="0"/>
          </a:p>
        </p:txBody>
      </p:sp>
      <p:sp>
        <p:nvSpPr>
          <p:cNvPr id="331" name="Rectangle"/>
          <p:cNvSpPr/>
          <p:nvPr/>
        </p:nvSpPr>
        <p:spPr>
          <a:xfrm>
            <a:off x="971384" y="2252775"/>
            <a:ext cx="136328" cy="530198"/>
          </a:xfrm>
          <a:prstGeom prst="rect">
            <a:avLst/>
          </a:prstGeom>
          <a:solidFill>
            <a:srgbClr val="5ECD81"/>
          </a:solidFill>
          <a:ln w="12700">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sp>
        <p:nvSpPr>
          <p:cNvPr id="7" name="Partnership with the World Bank and OECD…">
            <a:extLst>
              <a:ext uri="{FF2B5EF4-FFF2-40B4-BE49-F238E27FC236}">
                <a16:creationId xmlns:a16="http://schemas.microsoft.com/office/drawing/2014/main" id="{7E703F54-E522-E640-A969-D9A000E1A354}"/>
              </a:ext>
            </a:extLst>
          </p:cNvPr>
          <p:cNvSpPr txBox="1"/>
          <p:nvPr/>
        </p:nvSpPr>
        <p:spPr>
          <a:xfrm>
            <a:off x="13289967" y="2517874"/>
            <a:ext cx="10707999" cy="93682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spcBef>
                <a:spcPts val="3500"/>
              </a:spcBef>
              <a:buClr>
                <a:srgbClr val="578FFF"/>
              </a:buClr>
              <a:buSzPct val="80000"/>
              <a:defRPr sz="3000" spc="90">
                <a:solidFill>
                  <a:srgbClr val="000000"/>
                </a:solidFill>
                <a:latin typeface="FreightSansLFPro Light"/>
                <a:ea typeface="FreightSansLFPro Light"/>
                <a:cs typeface="FreightSansLFPro Light"/>
                <a:sym typeface="FreightSansLFPro Light"/>
              </a:defRPr>
            </a:pPr>
            <a:r>
              <a:rPr lang="en-US" sz="3700" dirty="0"/>
              <a:t>FB crisis response features empowers users to:</a:t>
            </a:r>
          </a:p>
          <a:p>
            <a:pPr marL="529166" indent="-529166">
              <a:spcBef>
                <a:spcPts val="3500"/>
              </a:spcBef>
              <a:buClr>
                <a:srgbClr val="578FFF"/>
              </a:buClr>
              <a:buSzPct val="80000"/>
              <a:buChar char="•"/>
              <a:defRPr sz="3000" spc="90">
                <a:solidFill>
                  <a:srgbClr val="000000"/>
                </a:solidFill>
                <a:latin typeface="FreightSansLFPro Light"/>
                <a:ea typeface="FreightSansLFPro Light"/>
                <a:cs typeface="FreightSansLFPro Light"/>
                <a:sym typeface="FreightSansLFPro Light"/>
              </a:defRPr>
            </a:pPr>
            <a:r>
              <a:rPr lang="en-US" sz="3700" dirty="0"/>
              <a:t> </a:t>
            </a:r>
            <a:r>
              <a:rPr lang="en-US" sz="3700" b="1" dirty="0"/>
              <a:t>Mark Themselves Safe: </a:t>
            </a:r>
            <a:r>
              <a:rPr lang="en-US" sz="3700" dirty="0"/>
              <a:t>Quickly reassure friends and family by marking yourself safe.</a:t>
            </a:r>
          </a:p>
          <a:p>
            <a:pPr marL="529166" indent="-529166">
              <a:spcBef>
                <a:spcPts val="3500"/>
              </a:spcBef>
              <a:buClr>
                <a:srgbClr val="578FFF"/>
              </a:buClr>
              <a:buSzPct val="80000"/>
              <a:buChar char="•"/>
              <a:defRPr sz="3000" spc="90">
                <a:solidFill>
                  <a:srgbClr val="000000"/>
                </a:solidFill>
                <a:latin typeface="FreightSansLFPro Light"/>
                <a:ea typeface="FreightSansLFPro Light"/>
                <a:cs typeface="FreightSansLFPro Light"/>
                <a:sym typeface="FreightSansLFPro Light"/>
              </a:defRPr>
            </a:pPr>
            <a:r>
              <a:rPr lang="en-US" sz="3700" b="1" dirty="0"/>
              <a:t>Give or Find Help: </a:t>
            </a:r>
            <a:r>
              <a:rPr lang="en-US" sz="3700" dirty="0"/>
              <a:t>Connect directly with other people nearby to give or find help with resources like food, supplies, or shelter.</a:t>
            </a:r>
          </a:p>
          <a:p>
            <a:pPr marL="529166" indent="-529166">
              <a:spcBef>
                <a:spcPts val="3500"/>
              </a:spcBef>
              <a:buClr>
                <a:srgbClr val="578FFF"/>
              </a:buClr>
              <a:buSzPct val="80000"/>
              <a:buChar char="•"/>
              <a:defRPr sz="3000" spc="90">
                <a:solidFill>
                  <a:srgbClr val="000000"/>
                </a:solidFill>
                <a:latin typeface="FreightSansLFPro Light"/>
                <a:ea typeface="FreightSansLFPro Light"/>
                <a:cs typeface="FreightSansLFPro Light"/>
                <a:sym typeface="FreightSansLFPro Light"/>
              </a:defRPr>
            </a:pPr>
            <a:r>
              <a:rPr lang="en-US" sz="3700" b="1" dirty="0"/>
              <a:t>Raise Money: </a:t>
            </a:r>
            <a:r>
              <a:rPr lang="en-US" sz="3700" dirty="0"/>
              <a:t>Support those affected by crises by fundraising or donating.</a:t>
            </a:r>
          </a:p>
          <a:p>
            <a:pPr marL="529166" indent="-529166">
              <a:spcBef>
                <a:spcPts val="3500"/>
              </a:spcBef>
              <a:buClr>
                <a:srgbClr val="578FFF"/>
              </a:buClr>
              <a:buSzPct val="80000"/>
              <a:buChar char="•"/>
              <a:defRPr sz="3000" spc="90">
                <a:solidFill>
                  <a:srgbClr val="000000"/>
                </a:solidFill>
                <a:latin typeface="FreightSansLFPro Light"/>
                <a:ea typeface="FreightSansLFPro Light"/>
                <a:cs typeface="FreightSansLFPro Light"/>
                <a:sym typeface="FreightSansLFPro Light"/>
              </a:defRPr>
            </a:pPr>
            <a:r>
              <a:rPr lang="en-US" sz="3700" b="1" dirty="0"/>
              <a:t>Get Information: </a:t>
            </a:r>
            <a:r>
              <a:rPr lang="en-US" sz="3700" dirty="0"/>
              <a:t>Stay updated with relevant information about a crisis from a variety of sources.</a:t>
            </a:r>
          </a:p>
        </p:txBody>
      </p:sp>
      <p:pic>
        <p:nvPicPr>
          <p:cNvPr id="8" name="Picture 7">
            <a:extLst>
              <a:ext uri="{FF2B5EF4-FFF2-40B4-BE49-F238E27FC236}">
                <a16:creationId xmlns:a16="http://schemas.microsoft.com/office/drawing/2014/main" id="{CCA71456-0106-4C7C-8A7A-A7385596F709}"/>
              </a:ext>
            </a:extLst>
          </p:cNvPr>
          <p:cNvPicPr>
            <a:picLocks noChangeAspect="1"/>
          </p:cNvPicPr>
          <p:nvPr/>
        </p:nvPicPr>
        <p:blipFill rotWithShape="1">
          <a:blip r:embed="rId3"/>
          <a:srcRect t="15601" r="10686"/>
          <a:stretch/>
        </p:blipFill>
        <p:spPr>
          <a:xfrm>
            <a:off x="433139" y="3284424"/>
            <a:ext cx="12014700" cy="7561375"/>
          </a:xfrm>
          <a:prstGeom prst="rect">
            <a:avLst/>
          </a:prstGeom>
        </p:spPr>
      </p:pic>
    </p:spTree>
    <p:extLst>
      <p:ext uri="{BB962C8B-B14F-4D97-AF65-F5344CB8AC3E}">
        <p14:creationId xmlns:p14="http://schemas.microsoft.com/office/powerpoint/2010/main" val="192023270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Rectangle"/>
          <p:cNvSpPr/>
          <p:nvPr/>
        </p:nvSpPr>
        <p:spPr>
          <a:xfrm>
            <a:off x="10849789" y="3196409"/>
            <a:ext cx="12635990" cy="8432801"/>
          </a:xfrm>
          <a:prstGeom prst="rect">
            <a:avLst/>
          </a:prstGeom>
          <a:ln w="25400">
            <a:solidFill>
              <a:srgbClr val="578FFF"/>
            </a:solidFill>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pic>
        <p:nvPicPr>
          <p:cNvPr id="211" name="disaster@2x.png" descr="disaster@2x.png"/>
          <p:cNvPicPr>
            <a:picLocks noChangeAspect="1"/>
          </p:cNvPicPr>
          <p:nvPr/>
        </p:nvPicPr>
        <p:blipFill>
          <a:blip r:embed="rId3"/>
          <a:srcRect/>
          <a:stretch>
            <a:fillRect/>
          </a:stretch>
        </p:blipFill>
        <p:spPr>
          <a:xfrm>
            <a:off x="1466650" y="1707665"/>
            <a:ext cx="2648404" cy="2637414"/>
          </a:xfrm>
          <a:prstGeom prst="rect">
            <a:avLst/>
          </a:prstGeom>
          <a:ln w="12700">
            <a:miter lim="400000"/>
          </a:ln>
        </p:spPr>
      </p:pic>
      <p:sp>
        <p:nvSpPr>
          <p:cNvPr id="212" name="Disaster Maps"/>
          <p:cNvSpPr txBox="1"/>
          <p:nvPr/>
        </p:nvSpPr>
        <p:spPr>
          <a:xfrm>
            <a:off x="1466650" y="5125257"/>
            <a:ext cx="5753101" cy="10525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500" spc="225"/>
            </a:lvl1pPr>
          </a:lstStyle>
          <a:p>
            <a:r>
              <a:rPr dirty="0"/>
              <a:t>Disaster Maps</a:t>
            </a:r>
          </a:p>
        </p:txBody>
      </p:sp>
      <p:pic>
        <p:nvPicPr>
          <p:cNvPr id="213" name="5b-disaster-maps-hero.jpg" descr="5b-disaster-maps-hero.jpg"/>
          <p:cNvPicPr>
            <a:picLocks noChangeAspect="1"/>
          </p:cNvPicPr>
          <p:nvPr/>
        </p:nvPicPr>
        <p:blipFill>
          <a:blip r:embed="rId4"/>
          <a:stretch>
            <a:fillRect/>
          </a:stretch>
        </p:blipFill>
        <p:spPr>
          <a:xfrm>
            <a:off x="10401328" y="2837801"/>
            <a:ext cx="12661390" cy="8438817"/>
          </a:xfrm>
          <a:prstGeom prst="rect">
            <a:avLst/>
          </a:prstGeom>
          <a:ln w="12700">
            <a:miter lim="400000"/>
          </a:ln>
        </p:spPr>
      </p:pic>
      <p:sp>
        <p:nvSpPr>
          <p:cNvPr id="214" name="In the wake of a disaster, Disaster Maps share real-time information with response teams, helping them determine things like whether communities have access to power and cellular networks, if they have evacuated, and what services and supplies they need most."/>
          <p:cNvSpPr txBox="1"/>
          <p:nvPr/>
        </p:nvSpPr>
        <p:spPr>
          <a:xfrm>
            <a:off x="1466650" y="6198314"/>
            <a:ext cx="7654466" cy="52301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spcBef>
                <a:spcPts val="5900"/>
              </a:spcBef>
              <a:defRPr>
                <a:solidFill>
                  <a:srgbClr val="000000"/>
                </a:solidFill>
                <a:latin typeface="FreightSansLFPro Light"/>
                <a:ea typeface="FreightSansLFPro Light"/>
                <a:cs typeface="FreightSansLFPro Light"/>
                <a:sym typeface="FreightSansLFPro Light"/>
              </a:defRPr>
            </a:lvl1pPr>
          </a:lstStyle>
          <a:p>
            <a:r>
              <a:rPr dirty="0"/>
              <a:t>In the wake of a disaster, Disaster Maps share real-time information with response teams, helping them determine things like whether communities have access to power and cellular networks, if they have evacuated, and </a:t>
            </a:r>
            <a:r>
              <a:rPr lang="en-US" dirty="0"/>
              <a:t>better allocate resources.</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Rectangle"/>
          <p:cNvSpPr/>
          <p:nvPr/>
        </p:nvSpPr>
        <p:spPr>
          <a:xfrm>
            <a:off x="433139" y="4011241"/>
            <a:ext cx="12444661" cy="7132810"/>
          </a:xfrm>
          <a:prstGeom prst="rect">
            <a:avLst/>
          </a:prstGeom>
          <a:ln w="25400">
            <a:solidFill>
              <a:srgbClr val="578FFF"/>
            </a:solidFill>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sp>
        <p:nvSpPr>
          <p:cNvPr id="329" name="Population Density Maps"/>
          <p:cNvSpPr txBox="1"/>
          <p:nvPr/>
        </p:nvSpPr>
        <p:spPr>
          <a:xfrm>
            <a:off x="1383550" y="12848859"/>
            <a:ext cx="5499815" cy="5304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i="1" spc="75">
                <a:solidFill>
                  <a:srgbClr val="929292"/>
                </a:solidFill>
                <a:latin typeface="FreightSansLFPro Medium"/>
                <a:ea typeface="FreightSansLFPro Medium"/>
                <a:cs typeface="FreightSansLFPro Medium"/>
                <a:sym typeface="FreightSansLFPro Medium"/>
              </a:defRPr>
            </a:lvl1pPr>
          </a:lstStyle>
          <a:p>
            <a:r>
              <a:rPr lang="en-US" dirty="0"/>
              <a:t>Elderly population in Mexico, 2019</a:t>
            </a:r>
            <a:endParaRPr dirty="0"/>
          </a:p>
        </p:txBody>
      </p:sp>
      <p:sp>
        <p:nvSpPr>
          <p:cNvPr id="330" name="Collaboration with Columbia University"/>
          <p:cNvSpPr txBox="1"/>
          <p:nvPr/>
        </p:nvSpPr>
        <p:spPr>
          <a:xfrm>
            <a:off x="1383550" y="1910939"/>
            <a:ext cx="12071193"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100000"/>
              </a:lnSpc>
              <a:defRPr sz="5000" spc="150">
                <a:latin typeface="FreightSansLFPro Medium"/>
                <a:ea typeface="FreightSansLFPro Medium"/>
                <a:cs typeface="FreightSansLFPro Medium"/>
                <a:sym typeface="FreightSansLFPro Medium"/>
              </a:defRPr>
            </a:lvl1pPr>
          </a:lstStyle>
          <a:p>
            <a:r>
              <a:rPr lang="en-US" dirty="0"/>
              <a:t>Disaster Maps</a:t>
            </a:r>
            <a:endParaRPr dirty="0"/>
          </a:p>
        </p:txBody>
      </p:sp>
      <p:sp>
        <p:nvSpPr>
          <p:cNvPr id="331" name="Rectangle"/>
          <p:cNvSpPr/>
          <p:nvPr/>
        </p:nvSpPr>
        <p:spPr>
          <a:xfrm>
            <a:off x="971384" y="2252775"/>
            <a:ext cx="136328" cy="530198"/>
          </a:xfrm>
          <a:prstGeom prst="rect">
            <a:avLst/>
          </a:prstGeom>
          <a:solidFill>
            <a:srgbClr val="5ECD81"/>
          </a:solidFill>
          <a:ln w="12700">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sp>
        <p:nvSpPr>
          <p:cNvPr id="7" name="Partnership with the World Bank and OECD…">
            <a:extLst>
              <a:ext uri="{FF2B5EF4-FFF2-40B4-BE49-F238E27FC236}">
                <a16:creationId xmlns:a16="http://schemas.microsoft.com/office/drawing/2014/main" id="{7E703F54-E522-E640-A969-D9A000E1A354}"/>
              </a:ext>
            </a:extLst>
          </p:cNvPr>
          <p:cNvSpPr txBox="1"/>
          <p:nvPr/>
        </p:nvSpPr>
        <p:spPr>
          <a:xfrm>
            <a:off x="13030200" y="2259529"/>
            <a:ext cx="11120167" cy="89194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spcBef>
                <a:spcPts val="3500"/>
              </a:spcBef>
              <a:buClr>
                <a:srgbClr val="578FFF"/>
              </a:buClr>
              <a:buSzPct val="80000"/>
              <a:defRPr sz="3000" spc="90">
                <a:solidFill>
                  <a:srgbClr val="000000"/>
                </a:solidFill>
                <a:latin typeface="FreightSansLFPro Light"/>
                <a:ea typeface="FreightSansLFPro Light"/>
                <a:cs typeface="FreightSansLFPro Light"/>
                <a:sym typeface="FreightSansLFPro Light"/>
              </a:defRPr>
            </a:pPr>
            <a:r>
              <a:rPr lang="en-US" sz="3700" dirty="0"/>
              <a:t>Disaster Map Features include:</a:t>
            </a:r>
          </a:p>
          <a:p>
            <a:pPr marL="529166" indent="-529166">
              <a:spcBef>
                <a:spcPts val="3500"/>
              </a:spcBef>
              <a:buClr>
                <a:srgbClr val="578FFF"/>
              </a:buClr>
              <a:buSzPct val="80000"/>
              <a:buChar char="•"/>
              <a:defRPr sz="3000" spc="90">
                <a:solidFill>
                  <a:srgbClr val="000000"/>
                </a:solidFill>
                <a:latin typeface="FreightSansLFPro Light"/>
                <a:ea typeface="FreightSansLFPro Light"/>
                <a:cs typeface="FreightSansLFPro Light"/>
                <a:sym typeface="FreightSansLFPro Light"/>
              </a:defRPr>
            </a:pPr>
            <a:r>
              <a:rPr lang="en-US" sz="3700" b="1" dirty="0"/>
              <a:t>Privacy: </a:t>
            </a:r>
            <a:r>
              <a:rPr lang="en-US" sz="3700" dirty="0"/>
              <a:t>User information is de-identified and aggregated to ‘tiles’, if there are only a few individuals in an area, we smooth populations across tiles making it difficult to re-identify anyone</a:t>
            </a:r>
          </a:p>
          <a:p>
            <a:pPr marL="529166" indent="-529166">
              <a:spcBef>
                <a:spcPts val="3500"/>
              </a:spcBef>
              <a:buClr>
                <a:srgbClr val="578FFF"/>
              </a:buClr>
              <a:buSzPct val="80000"/>
              <a:buChar char="•"/>
              <a:defRPr sz="3000" spc="90">
                <a:solidFill>
                  <a:srgbClr val="000000"/>
                </a:solidFill>
                <a:latin typeface="FreightSansLFPro Light"/>
                <a:ea typeface="FreightSansLFPro Light"/>
                <a:cs typeface="FreightSansLFPro Light"/>
                <a:sym typeface="FreightSansLFPro Light"/>
              </a:defRPr>
            </a:pPr>
            <a:r>
              <a:rPr lang="en-US" sz="3700" b="1" dirty="0"/>
              <a:t>Timeliness: </a:t>
            </a:r>
            <a:r>
              <a:rPr lang="en-US" sz="3700" dirty="0"/>
              <a:t>Disaster Maps can be generated within 24 hours of a natural disaster</a:t>
            </a:r>
          </a:p>
          <a:p>
            <a:pPr marL="529166" indent="-529166">
              <a:spcBef>
                <a:spcPts val="3500"/>
              </a:spcBef>
              <a:buClr>
                <a:srgbClr val="578FFF"/>
              </a:buClr>
              <a:buSzPct val="80000"/>
              <a:buChar char="•"/>
              <a:defRPr sz="3000" spc="90">
                <a:solidFill>
                  <a:srgbClr val="000000"/>
                </a:solidFill>
                <a:latin typeface="FreightSansLFPro Light"/>
                <a:ea typeface="FreightSansLFPro Light"/>
                <a:cs typeface="FreightSansLFPro Light"/>
                <a:sym typeface="FreightSansLFPro Light"/>
              </a:defRPr>
            </a:pPr>
            <a:r>
              <a:rPr lang="en-US" sz="3700" b="1" dirty="0"/>
              <a:t>Global Reach: </a:t>
            </a:r>
            <a:r>
              <a:rPr lang="en-US" sz="3700" dirty="0"/>
              <a:t>Since the launch of Disaster Maps in June 2017, we have generated data for 100+ natural disasters, helping to guide response efforts around the world.</a:t>
            </a:r>
          </a:p>
        </p:txBody>
      </p:sp>
      <p:pic>
        <p:nvPicPr>
          <p:cNvPr id="9" name="Picture 8">
            <a:extLst>
              <a:ext uri="{FF2B5EF4-FFF2-40B4-BE49-F238E27FC236}">
                <a16:creationId xmlns:a16="http://schemas.microsoft.com/office/drawing/2014/main" id="{44AA4816-938F-4405-9ECE-3E59463DC604}"/>
              </a:ext>
            </a:extLst>
          </p:cNvPr>
          <p:cNvPicPr>
            <a:picLocks noChangeAspect="1"/>
          </p:cNvPicPr>
          <p:nvPr/>
        </p:nvPicPr>
        <p:blipFill rotWithShape="1">
          <a:blip r:embed="rId3"/>
          <a:srcRect r="10621"/>
          <a:stretch/>
        </p:blipFill>
        <p:spPr>
          <a:xfrm>
            <a:off x="433139" y="3284423"/>
            <a:ext cx="12014700" cy="7561375"/>
          </a:xfrm>
          <a:prstGeom prst="rect">
            <a:avLst/>
          </a:prstGeom>
        </p:spPr>
      </p:pic>
    </p:spTree>
    <p:extLst>
      <p:ext uri="{BB962C8B-B14F-4D97-AF65-F5344CB8AC3E}">
        <p14:creationId xmlns:p14="http://schemas.microsoft.com/office/powerpoint/2010/main" val="42060600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Circle"/>
          <p:cNvSpPr/>
          <p:nvPr/>
        </p:nvSpPr>
        <p:spPr>
          <a:xfrm>
            <a:off x="11579580" y="296256"/>
            <a:ext cx="2600276" cy="2600276"/>
          </a:xfrm>
          <a:prstGeom prst="ellipse">
            <a:avLst/>
          </a:prstGeom>
          <a:ln w="25400">
            <a:solidFill>
              <a:srgbClr val="71C4E7"/>
            </a:solidFill>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sp>
        <p:nvSpPr>
          <p:cNvPr id="217" name="Motivation"/>
          <p:cNvSpPr txBox="1"/>
          <p:nvPr/>
        </p:nvSpPr>
        <p:spPr>
          <a:xfrm>
            <a:off x="1049867" y="1596394"/>
            <a:ext cx="8505534" cy="9613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cap="all" spc="150">
                <a:latin typeface="+mj-lt"/>
                <a:ea typeface="+mj-ea"/>
                <a:cs typeface="+mj-cs"/>
                <a:sym typeface="FreightSansLFPro Semibold"/>
              </a:defRPr>
            </a:lvl1pPr>
          </a:lstStyle>
          <a:p>
            <a:r>
              <a:rPr dirty="0"/>
              <a:t>M</a:t>
            </a:r>
            <a:r>
              <a:rPr lang="en-US" dirty="0"/>
              <a:t>apping 4g Connections</a:t>
            </a:r>
            <a:endParaRPr dirty="0"/>
          </a:p>
        </p:txBody>
      </p:sp>
      <p:sp>
        <p:nvSpPr>
          <p:cNvPr id="219" name="Circle"/>
          <p:cNvSpPr/>
          <p:nvPr/>
        </p:nvSpPr>
        <p:spPr>
          <a:xfrm>
            <a:off x="5787970" y="1067635"/>
            <a:ext cx="526753" cy="526754"/>
          </a:xfrm>
          <a:prstGeom prst="ellipse">
            <a:avLst/>
          </a:prstGeom>
          <a:solidFill>
            <a:srgbClr val="5ECD81"/>
          </a:solidFill>
          <a:ln w="12700">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sp>
        <p:nvSpPr>
          <p:cNvPr id="220" name="Square"/>
          <p:cNvSpPr/>
          <p:nvPr/>
        </p:nvSpPr>
        <p:spPr>
          <a:xfrm>
            <a:off x="516466" y="2844800"/>
            <a:ext cx="533401" cy="533400"/>
          </a:xfrm>
          <a:prstGeom prst="rect">
            <a:avLst/>
          </a:prstGeom>
          <a:solidFill>
            <a:srgbClr val="F69039"/>
          </a:solidFill>
          <a:ln w="12700">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sp>
        <p:nvSpPr>
          <p:cNvPr id="224" name="social media platforms provide novel data that can be used to strengthen communities and save lives"/>
          <p:cNvSpPr txBox="1"/>
          <p:nvPr/>
        </p:nvSpPr>
        <p:spPr>
          <a:xfrm>
            <a:off x="2623120" y="3819633"/>
            <a:ext cx="7383206" cy="5040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spcBef>
                <a:spcPts val="5900"/>
              </a:spcBef>
              <a:buClr>
                <a:srgbClr val="578FFF"/>
              </a:buClr>
              <a:defRPr>
                <a:solidFill>
                  <a:srgbClr val="000000"/>
                </a:solidFill>
                <a:latin typeface="FreightSansLFPro Light"/>
                <a:ea typeface="FreightSansLFPro Light"/>
                <a:cs typeface="FreightSansLFPro Light"/>
                <a:sym typeface="FreightSansLFPro Light"/>
              </a:defRPr>
            </a:lvl1pPr>
          </a:lstStyle>
          <a:p>
            <a:r>
              <a:rPr lang="en-US" sz="4500" dirty="0"/>
              <a:t>Maps of 4G connections before, during, and after a disaster may provide information on population movements and network disruptions</a:t>
            </a:r>
            <a:endParaRPr sz="4500" dirty="0"/>
          </a:p>
        </p:txBody>
      </p:sp>
      <p:pic>
        <p:nvPicPr>
          <p:cNvPr id="3" name="Picture 2">
            <a:extLst>
              <a:ext uri="{FF2B5EF4-FFF2-40B4-BE49-F238E27FC236}">
                <a16:creationId xmlns:a16="http://schemas.microsoft.com/office/drawing/2014/main" id="{876FF60C-42DA-424A-93C9-5BFBBA6504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9438" y="1839569"/>
            <a:ext cx="13184695" cy="10036861"/>
          </a:xfrm>
          <a:prstGeom prst="rect">
            <a:avLst/>
          </a:prstGeom>
        </p:spPr>
      </p:pic>
      <p:sp>
        <p:nvSpPr>
          <p:cNvPr id="4" name="TextBox 3">
            <a:extLst>
              <a:ext uri="{FF2B5EF4-FFF2-40B4-BE49-F238E27FC236}">
                <a16:creationId xmlns:a16="http://schemas.microsoft.com/office/drawing/2014/main" id="{67579113-E9CF-244A-A788-E8CB416B1FDC}"/>
              </a:ext>
            </a:extLst>
          </p:cNvPr>
          <p:cNvSpPr txBox="1"/>
          <p:nvPr/>
        </p:nvSpPr>
        <p:spPr>
          <a:xfrm>
            <a:off x="12879718" y="12106319"/>
            <a:ext cx="9020432"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20000"/>
              </a:lnSpc>
              <a:spcBef>
                <a:spcPts val="0"/>
              </a:spcBef>
              <a:spcAft>
                <a:spcPts val="0"/>
              </a:spcAft>
              <a:buClrTx/>
              <a:buSzTx/>
              <a:buFontTx/>
              <a:buNone/>
              <a:tabLst/>
            </a:pPr>
            <a:r>
              <a:rPr kumimoji="0" lang="en-US" sz="3500" i="0" u="none" strike="noStrike" cap="none" spc="104" normalizeH="0" baseline="0" dirty="0">
                <a:ln>
                  <a:noFill/>
                </a:ln>
                <a:solidFill>
                  <a:srgbClr val="3F66B0"/>
                </a:solidFill>
                <a:effectLst/>
                <a:uFillTx/>
                <a:latin typeface="+mn-lt"/>
                <a:ea typeface="+mn-ea"/>
                <a:cs typeface="+mn-cs"/>
                <a:sym typeface="FreightSansLFPro"/>
              </a:rPr>
              <a:t>4G Connections in Trinidad and Tobago</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Circle"/>
          <p:cNvSpPr/>
          <p:nvPr/>
        </p:nvSpPr>
        <p:spPr>
          <a:xfrm>
            <a:off x="2719173" y="462499"/>
            <a:ext cx="526753" cy="526754"/>
          </a:xfrm>
          <a:prstGeom prst="ellipse">
            <a:avLst/>
          </a:prstGeom>
          <a:solidFill>
            <a:srgbClr val="5ECD81"/>
          </a:solidFill>
          <a:ln w="12700">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sp>
        <p:nvSpPr>
          <p:cNvPr id="231" name="Square"/>
          <p:cNvSpPr/>
          <p:nvPr/>
        </p:nvSpPr>
        <p:spPr>
          <a:xfrm>
            <a:off x="417612" y="1117613"/>
            <a:ext cx="533401" cy="533400"/>
          </a:xfrm>
          <a:prstGeom prst="rect">
            <a:avLst/>
          </a:prstGeom>
          <a:solidFill>
            <a:srgbClr val="F69039"/>
          </a:solidFill>
          <a:ln w="12700">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pic>
        <p:nvPicPr>
          <p:cNvPr id="3" name="Picture 2">
            <a:extLst>
              <a:ext uri="{FF2B5EF4-FFF2-40B4-BE49-F238E27FC236}">
                <a16:creationId xmlns:a16="http://schemas.microsoft.com/office/drawing/2014/main" id="{73E5E73F-FF8E-2A4C-85C8-5891D2B3C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312" y="2167554"/>
            <a:ext cx="22390443" cy="10065634"/>
          </a:xfrm>
          <a:prstGeom prst="rect">
            <a:avLst/>
          </a:prstGeom>
        </p:spPr>
      </p:pic>
      <p:sp>
        <p:nvSpPr>
          <p:cNvPr id="6" name="Facebook Movement Maps shifted local strategy from relief to recovery">
            <a:extLst>
              <a:ext uri="{FF2B5EF4-FFF2-40B4-BE49-F238E27FC236}">
                <a16:creationId xmlns:a16="http://schemas.microsoft.com/office/drawing/2014/main" id="{42BEA421-F18B-495C-9D26-44749E0EADC4}"/>
              </a:ext>
            </a:extLst>
          </p:cNvPr>
          <p:cNvSpPr txBox="1"/>
          <p:nvPr/>
        </p:nvSpPr>
        <p:spPr>
          <a:xfrm>
            <a:off x="1431233" y="1069932"/>
            <a:ext cx="15152915"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100000"/>
              </a:lnSpc>
              <a:defRPr sz="5000" spc="150">
                <a:latin typeface="FreightSansLFPro Medium"/>
                <a:ea typeface="FreightSansLFPro Medium"/>
                <a:cs typeface="FreightSansLFPro Medium"/>
                <a:sym typeface="FreightSansLFPro Medium"/>
              </a:defRPr>
            </a:lvl1pPr>
          </a:lstStyle>
          <a:p>
            <a:r>
              <a:rPr lang="en-US" dirty="0"/>
              <a:t>Hurricane Maria, Puerto Rico</a:t>
            </a:r>
            <a:endParaRPr dirty="0"/>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Circle"/>
          <p:cNvSpPr/>
          <p:nvPr/>
        </p:nvSpPr>
        <p:spPr>
          <a:xfrm>
            <a:off x="11722098" y="788864"/>
            <a:ext cx="526753" cy="526754"/>
          </a:xfrm>
          <a:prstGeom prst="ellipse">
            <a:avLst/>
          </a:prstGeom>
          <a:solidFill>
            <a:srgbClr val="5ECD81"/>
          </a:solidFill>
          <a:ln w="12700">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sp>
        <p:nvSpPr>
          <p:cNvPr id="256" name="Square"/>
          <p:cNvSpPr/>
          <p:nvPr/>
        </p:nvSpPr>
        <p:spPr>
          <a:xfrm>
            <a:off x="516466" y="2844800"/>
            <a:ext cx="533401" cy="533400"/>
          </a:xfrm>
          <a:prstGeom prst="rect">
            <a:avLst/>
          </a:prstGeom>
          <a:solidFill>
            <a:srgbClr val="F69039"/>
          </a:solidFill>
          <a:ln w="12700">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sp>
        <p:nvSpPr>
          <p:cNvPr id="263" name="Partner"/>
          <p:cNvSpPr txBox="1"/>
          <p:nvPr/>
        </p:nvSpPr>
        <p:spPr>
          <a:xfrm>
            <a:off x="10994794" y="5346680"/>
            <a:ext cx="2371853" cy="6070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lnSpc>
                <a:spcPct val="100000"/>
              </a:lnSpc>
              <a:defRPr sz="4000" cap="all" spc="200">
                <a:solidFill>
                  <a:srgbClr val="FFFFFF"/>
                </a:solidFill>
                <a:latin typeface="+mj-lt"/>
                <a:ea typeface="+mj-ea"/>
                <a:cs typeface="+mj-cs"/>
                <a:sym typeface="FreightSansLFPro Semibold"/>
              </a:defRPr>
            </a:lvl1pPr>
          </a:lstStyle>
          <a:p>
            <a:r>
              <a:t>Partner</a:t>
            </a:r>
          </a:p>
        </p:txBody>
      </p:sp>
      <p:pic>
        <p:nvPicPr>
          <p:cNvPr id="3" name="Picture 2">
            <a:extLst>
              <a:ext uri="{FF2B5EF4-FFF2-40B4-BE49-F238E27FC236}">
                <a16:creationId xmlns:a16="http://schemas.microsoft.com/office/drawing/2014/main" id="{18AB1965-542C-1849-BC8E-958E84AFE1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0572" y="2117258"/>
            <a:ext cx="20996093" cy="10026106"/>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Rectangle"/>
          <p:cNvSpPr/>
          <p:nvPr/>
        </p:nvSpPr>
        <p:spPr>
          <a:xfrm>
            <a:off x="9171596" y="3090167"/>
            <a:ext cx="14825104" cy="8348466"/>
          </a:xfrm>
          <a:prstGeom prst="rect">
            <a:avLst/>
          </a:prstGeom>
          <a:ln w="25400">
            <a:solidFill>
              <a:srgbClr val="578FFF"/>
            </a:solidFill>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sp>
        <p:nvSpPr>
          <p:cNvPr id="272" name="Circle"/>
          <p:cNvSpPr/>
          <p:nvPr/>
        </p:nvSpPr>
        <p:spPr>
          <a:xfrm>
            <a:off x="5902176" y="202450"/>
            <a:ext cx="526753" cy="526754"/>
          </a:xfrm>
          <a:prstGeom prst="ellipse">
            <a:avLst/>
          </a:prstGeom>
          <a:solidFill>
            <a:srgbClr val="5ECD81"/>
          </a:solidFill>
          <a:ln w="12700">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sp>
        <p:nvSpPr>
          <p:cNvPr id="273" name="Square"/>
          <p:cNvSpPr/>
          <p:nvPr/>
        </p:nvSpPr>
        <p:spPr>
          <a:xfrm>
            <a:off x="516297" y="1898446"/>
            <a:ext cx="533401" cy="533400"/>
          </a:xfrm>
          <a:prstGeom prst="rect">
            <a:avLst/>
          </a:prstGeom>
          <a:solidFill>
            <a:srgbClr val="F69039"/>
          </a:solidFill>
          <a:ln w="12700">
            <a:miter lim="400000"/>
          </a:ln>
        </p:spPr>
        <p:txBody>
          <a:bodyPr lIns="0" tIns="0" rIns="0" bIns="0" anchor="ctr"/>
          <a:lstStyle/>
          <a:p>
            <a:pPr algn="ctr">
              <a:lnSpc>
                <a:spcPct val="100000"/>
              </a:lnSpc>
              <a:defRPr sz="3200" spc="160">
                <a:solidFill>
                  <a:srgbClr val="FFFFFF"/>
                </a:solidFill>
                <a:latin typeface="FreightSansLFPro Medium"/>
                <a:ea typeface="FreightSansLFPro Medium"/>
                <a:cs typeface="FreightSansLFPro Medium"/>
                <a:sym typeface="FreightSansLFPro Medium"/>
              </a:defRPr>
            </a:pPr>
            <a:endParaRPr/>
          </a:p>
        </p:txBody>
      </p:sp>
      <p:sp>
        <p:nvSpPr>
          <p:cNvPr id="275" name="Facebook Location Maps helped target mask distribution"/>
          <p:cNvSpPr txBox="1"/>
          <p:nvPr/>
        </p:nvSpPr>
        <p:spPr>
          <a:xfrm>
            <a:off x="1049698" y="3090167"/>
            <a:ext cx="7687402" cy="72904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spcBef>
                <a:spcPts val="5900"/>
              </a:spcBef>
              <a:defRPr>
                <a:solidFill>
                  <a:srgbClr val="000000"/>
                </a:solidFill>
                <a:latin typeface="FreightSansLFPro Light"/>
                <a:ea typeface="FreightSansLFPro Light"/>
                <a:cs typeface="FreightSansLFPro Light"/>
                <a:sym typeface="FreightSansLFPro Light"/>
              </a:defRPr>
            </a:lvl1pPr>
          </a:lstStyle>
          <a:p>
            <a:pPr marL="457200" indent="-457200">
              <a:lnSpc>
                <a:spcPct val="100000"/>
              </a:lnSpc>
              <a:buFont typeface="Arial" panose="020B0604020202020204" pitchFamily="34" charset="0"/>
              <a:buChar char="•"/>
            </a:pPr>
            <a:r>
              <a:rPr lang="en-US" dirty="0"/>
              <a:t>The American Red Cross used Facebook data for its operational response</a:t>
            </a:r>
          </a:p>
          <a:p>
            <a:pPr marL="457200" indent="-457200">
              <a:lnSpc>
                <a:spcPct val="100000"/>
              </a:lnSpc>
              <a:buFont typeface="Arial" panose="020B0604020202020204" pitchFamily="34" charset="0"/>
              <a:buChar char="•"/>
            </a:pPr>
            <a:r>
              <a:rPr lang="en-US" dirty="0"/>
              <a:t>Direct Relief used Facebook data to distribute over 10,000 respiratory masks</a:t>
            </a:r>
          </a:p>
          <a:p>
            <a:pPr marL="457200" indent="-457200">
              <a:lnSpc>
                <a:spcPct val="100000"/>
              </a:lnSpc>
              <a:buFont typeface="Arial" panose="020B0604020202020204" pitchFamily="34" charset="0"/>
              <a:buChar char="•"/>
            </a:pPr>
            <a:r>
              <a:rPr lang="en-US" dirty="0" err="1"/>
              <a:t>CalOES</a:t>
            </a:r>
            <a:r>
              <a:rPr lang="en-US" dirty="0"/>
              <a:t> used Facebook data to monitor evacuations</a:t>
            </a:r>
          </a:p>
          <a:p>
            <a:pPr marL="457200" indent="-457200">
              <a:buFont typeface="Arial" panose="020B0604020202020204" pitchFamily="34" charset="0"/>
              <a:buChar char="•"/>
            </a:pPr>
            <a:endParaRPr lang="en-US" dirty="0"/>
          </a:p>
        </p:txBody>
      </p:sp>
      <p:pic>
        <p:nvPicPr>
          <p:cNvPr id="276" name="Camp and Woosley Fires.png" descr="Camp and Woosley Fires.png"/>
          <p:cNvPicPr>
            <a:picLocks noChangeAspect="1"/>
          </p:cNvPicPr>
          <p:nvPr/>
        </p:nvPicPr>
        <p:blipFill>
          <a:blip r:embed="rId3"/>
          <a:stretch>
            <a:fillRect/>
          </a:stretch>
        </p:blipFill>
        <p:spPr>
          <a:xfrm>
            <a:off x="9171596" y="3119961"/>
            <a:ext cx="14850504" cy="8365958"/>
          </a:xfrm>
          <a:prstGeom prst="rect">
            <a:avLst/>
          </a:prstGeom>
          <a:ln w="12700">
            <a:miter lim="400000"/>
          </a:ln>
        </p:spPr>
      </p:pic>
      <p:sp>
        <p:nvSpPr>
          <p:cNvPr id="17" name="Facebook Movement Maps shifted local strategy from relief to recovery">
            <a:extLst>
              <a:ext uri="{FF2B5EF4-FFF2-40B4-BE49-F238E27FC236}">
                <a16:creationId xmlns:a16="http://schemas.microsoft.com/office/drawing/2014/main" id="{DB60C0EC-CAC7-A74D-B32F-5CE93FEBA7FE}"/>
              </a:ext>
            </a:extLst>
          </p:cNvPr>
          <p:cNvSpPr txBox="1"/>
          <p:nvPr/>
        </p:nvSpPr>
        <p:spPr>
          <a:xfrm>
            <a:off x="1431233" y="1069932"/>
            <a:ext cx="15152915"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100000"/>
              </a:lnSpc>
              <a:defRPr sz="5000" spc="150">
                <a:latin typeface="FreightSansLFPro Medium"/>
                <a:ea typeface="FreightSansLFPro Medium"/>
                <a:cs typeface="FreightSansLFPro Medium"/>
                <a:sym typeface="FreightSansLFPro Medium"/>
              </a:defRPr>
            </a:lvl1pPr>
          </a:lstStyle>
          <a:p>
            <a:r>
              <a:rPr lang="en-US" dirty="0"/>
              <a:t>Camp and </a:t>
            </a:r>
            <a:r>
              <a:rPr lang="en-US" dirty="0" err="1"/>
              <a:t>Woosley</a:t>
            </a:r>
            <a:r>
              <a:rPr lang="en-US" dirty="0"/>
              <a:t> Fires, California| November 2018</a:t>
            </a:r>
            <a:endParaRPr dirty="0"/>
          </a:p>
        </p:txBody>
      </p:sp>
    </p:spTree>
  </p:cSld>
  <p:clrMapOvr>
    <a:masterClrMapping/>
  </p:clrMapOvr>
  <p:transition spd="med"/>
</p:sld>
</file>

<file path=ppt/theme/theme1.xml><?xml version="1.0" encoding="utf-8"?>
<a:theme xmlns:a="http://schemas.openxmlformats.org/drawingml/2006/main" name="White">
  <a:themeElements>
    <a:clrScheme name="Data For good">
      <a:dk1>
        <a:srgbClr val="FFFFFF"/>
      </a:dk1>
      <a:lt1>
        <a:srgbClr val="568FFF"/>
      </a:lt1>
      <a:dk2>
        <a:srgbClr val="5E5E5E"/>
      </a:dk2>
      <a:lt2>
        <a:srgbClr val="D5D5D5"/>
      </a:lt2>
      <a:accent1>
        <a:srgbClr val="3E66B0"/>
      </a:accent1>
      <a:accent2>
        <a:srgbClr val="568FFF"/>
      </a:accent2>
      <a:accent3>
        <a:srgbClr val="4DC6EA"/>
      </a:accent3>
      <a:accent4>
        <a:srgbClr val="5ECD81"/>
      </a:accent4>
      <a:accent5>
        <a:srgbClr val="F69039"/>
      </a:accent5>
      <a:accent6>
        <a:srgbClr val="EF5FA7"/>
      </a:accent6>
      <a:hlink>
        <a:srgbClr val="568FFF"/>
      </a:hlink>
      <a:folHlink>
        <a:srgbClr val="3E66B0"/>
      </a:folHlink>
    </a:clrScheme>
    <a:fontScheme name="White">
      <a:majorFont>
        <a:latin typeface="FreightSansLFPro Semibold"/>
        <a:ea typeface="FreightSansLFPro Semibold"/>
        <a:cs typeface="FreightSansLFPro Semibold"/>
      </a:majorFont>
      <a:minorFont>
        <a:latin typeface="FreightSansLFPro"/>
        <a:ea typeface="FreightSansLFPro"/>
        <a:cs typeface="FreightSansLFPro"/>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78FFF"/>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160" normalizeH="0" baseline="0">
            <a:ln>
              <a:noFill/>
            </a:ln>
            <a:solidFill>
              <a:srgbClr val="FFFFFF"/>
            </a:solidFill>
            <a:effectLst/>
            <a:uFillTx/>
            <a:latin typeface="FreightSansLFPro Medium"/>
            <a:ea typeface="FreightSansLFPro Medium"/>
            <a:cs typeface="FreightSansLFPro Medium"/>
            <a:sym typeface="FreightSansLFPro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20000"/>
          </a:lnSpc>
          <a:spcBef>
            <a:spcPts val="0"/>
          </a:spcBef>
          <a:spcAft>
            <a:spcPts val="0"/>
          </a:spcAft>
          <a:buClrTx/>
          <a:buSzTx/>
          <a:buFontTx/>
          <a:buNone/>
          <a:tabLst/>
          <a:defRPr kumimoji="0" sz="3500" b="0" i="0" u="none" strike="noStrike" cap="none" spc="104" normalizeH="0" baseline="0">
            <a:ln>
              <a:noFill/>
            </a:ln>
            <a:solidFill>
              <a:srgbClr val="3F66B0"/>
            </a:solidFill>
            <a:effectLst/>
            <a:uFillTx/>
            <a:latin typeface="+mn-lt"/>
            <a:ea typeface="+mn-ea"/>
            <a:cs typeface="+mn-cs"/>
            <a:sym typeface="FreightSansLF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FreightSansLFPro Semibold"/>
        <a:ea typeface="FreightSansLFPro Semibold"/>
        <a:cs typeface="FreightSansLFPro Semibold"/>
      </a:majorFont>
      <a:minorFont>
        <a:latin typeface="FreightSansLFPro"/>
        <a:ea typeface="FreightSansLFPro"/>
        <a:cs typeface="FreightSansLFPro"/>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78FFF"/>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160" normalizeH="0" baseline="0">
            <a:ln>
              <a:noFill/>
            </a:ln>
            <a:solidFill>
              <a:srgbClr val="FFFFFF"/>
            </a:solidFill>
            <a:effectLst/>
            <a:uFillTx/>
            <a:latin typeface="FreightSansLFPro Medium"/>
            <a:ea typeface="FreightSansLFPro Medium"/>
            <a:cs typeface="FreightSansLFPro Medium"/>
            <a:sym typeface="FreightSansLFPro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20000"/>
          </a:lnSpc>
          <a:spcBef>
            <a:spcPts val="0"/>
          </a:spcBef>
          <a:spcAft>
            <a:spcPts val="0"/>
          </a:spcAft>
          <a:buClrTx/>
          <a:buSzTx/>
          <a:buFontTx/>
          <a:buNone/>
          <a:tabLst/>
          <a:defRPr kumimoji="0" sz="3500" b="0" i="0" u="none" strike="noStrike" cap="none" spc="104" normalizeH="0" baseline="0">
            <a:ln>
              <a:noFill/>
            </a:ln>
            <a:solidFill>
              <a:srgbClr val="3F66B0"/>
            </a:solidFill>
            <a:effectLst/>
            <a:uFillTx/>
            <a:latin typeface="+mn-lt"/>
            <a:ea typeface="+mn-ea"/>
            <a:cs typeface="+mn-cs"/>
            <a:sym typeface="FreightSansLF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1492</TotalTime>
  <Words>1447</Words>
  <Application>Microsoft Macintosh PowerPoint</Application>
  <PresentationFormat>Custom</PresentationFormat>
  <Paragraphs>114</Paragraphs>
  <Slides>23</Slides>
  <Notes>17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FreightSansLFPro</vt:lpstr>
      <vt:lpstr>FreightSansLFPro Light</vt:lpstr>
      <vt:lpstr>FreightSansLFPro Medium</vt:lpstr>
      <vt:lpstr>FreightSansLFPro Semibold</vt:lpstr>
      <vt:lpstr>Graphik Regular</vt:lpstr>
      <vt:lpstr>Helvetica Neue</vt:lpstr>
      <vt:lpstr>Helvetica Neue Light</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Kadeem Khan</dc:creator>
  <cp:lastModifiedBy>Microsoft Office User</cp:lastModifiedBy>
  <cp:revision>65</cp:revision>
  <dcterms:modified xsi:type="dcterms:W3CDTF">2019-07-23T18:09:47Z</dcterms:modified>
</cp:coreProperties>
</file>