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9" r:id="rId2"/>
    <p:sldId id="297" r:id="rId3"/>
    <p:sldId id="301" r:id="rId4"/>
    <p:sldId id="302" r:id="rId5"/>
    <p:sldId id="292" r:id="rId6"/>
    <p:sldId id="300" r:id="rId7"/>
    <p:sldId id="295" r:id="rId8"/>
    <p:sldId id="296" r:id="rId9"/>
    <p:sldId id="277" r:id="rId10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Franc" initials="DF" lastIdx="3" clrIdx="0"/>
  <p:cmAuthor id="1" name="DOC" initials="DO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595"/>
    <a:srgbClr val="0099D8"/>
    <a:srgbClr val="094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3" autoAdjust="0"/>
    <p:restoredTop sz="63317" autoAdjust="0"/>
  </p:normalViewPr>
  <p:slideViewPr>
    <p:cSldViewPr>
      <p:cViewPr varScale="1">
        <p:scale>
          <a:sx n="72" d="100"/>
          <a:sy n="72" d="100"/>
        </p:scale>
        <p:origin x="9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685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30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93159" rIns="93159" bIns="9315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6587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4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1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48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359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23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10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697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387350"/>
            <a:ext cx="5575300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93159" rIns="93159" bIns="93159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latin typeface="Arial Narrow"/>
                <a:ea typeface="Arial Narrow"/>
                <a:cs typeface="Arial Narrow"/>
                <a:sym typeface="Arial Narrow"/>
              </a:rPr>
              <a:pPr algn="r"/>
              <a:t>‹#›</a:t>
            </a:fld>
            <a:endParaRPr lang="en-US"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002415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latin typeface="Arial Narrow"/>
                <a:ea typeface="Arial Narrow"/>
                <a:cs typeface="Arial Narrow"/>
                <a:sym typeface="Arial Narrow"/>
              </a:rPr>
              <a:pPr algn="r"/>
              <a:t>1</a:t>
            </a:fld>
            <a:endParaRPr lang="en-US"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5276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latin typeface="Arial Narrow"/>
                <a:ea typeface="Arial Narrow"/>
                <a:cs typeface="Arial Narrow"/>
                <a:sym typeface="Arial Narrow"/>
              </a:rPr>
              <a:pPr algn="r"/>
              <a:t>2</a:t>
            </a:fld>
            <a:endParaRPr lang="en-US"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2817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latin typeface="Arial Narrow"/>
                <a:ea typeface="Arial Narrow"/>
                <a:cs typeface="Arial Narrow"/>
                <a:sym typeface="Arial Narrow"/>
              </a:rPr>
              <a:pPr algn="r"/>
              <a:t>3</a:t>
            </a:fld>
            <a:endParaRPr lang="en-US"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7238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latin typeface="Arial Narrow"/>
                <a:ea typeface="Arial Narrow"/>
                <a:cs typeface="Arial Narrow"/>
                <a:sym typeface="Arial Narrow"/>
              </a:rPr>
              <a:pPr algn="r"/>
              <a:t>4</a:t>
            </a:fld>
            <a:endParaRPr lang="en-US"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7238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spcFirstLastPara="1" wrap="square" lIns="93159" tIns="93159" rIns="93159" bIns="93159" anchor="t" anchorCtr="0">
            <a:noAutofit/>
          </a:bodyPr>
          <a:lstStyle/>
          <a:p>
            <a:pPr marL="114117" indent="0" defTabSz="912937">
              <a:buNone/>
              <a:defRPr/>
            </a:pPr>
            <a:endParaRPr lang="en-US"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387350"/>
            <a:ext cx="5575300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spcFirstLastPara="1" wrap="square" lIns="93159" tIns="93159" rIns="93159" bIns="93159" anchor="t" anchorCtr="0">
            <a:noAutofit/>
          </a:bodyPr>
          <a:lstStyle/>
          <a:p>
            <a:pPr marL="291169" indent="-174702"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387350"/>
            <a:ext cx="5575300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43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1410" tIns="91410" rIns="91410" bIns="91410" anchor="t" anchorCtr="0">
            <a:noAutofit/>
          </a:bodyPr>
          <a:lstStyle/>
          <a:p>
            <a:pPr marL="114117" indent="0" defTabSz="912937">
              <a:buClr>
                <a:schemeClr val="dk1"/>
              </a:buClr>
              <a:buSzPts val="1200"/>
              <a:buNone/>
              <a:defRPr/>
            </a:pPr>
            <a:endParaRPr lang="en-US" altLang="en-US" sz="1400" dirty="0"/>
          </a:p>
          <a:p>
            <a:pPr marL="114117" indent="0">
              <a:buClr>
                <a:schemeClr val="dk1"/>
              </a:buClr>
              <a:buSzPts val="12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329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599"/>
              </a:spcAft>
              <a:buClr>
                <a:srgbClr val="0A4595"/>
              </a:buClr>
              <a:buSzPct val="100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latin typeface="Arial Narrow"/>
                <a:ea typeface="Arial Narrow"/>
                <a:cs typeface="Arial Narrow"/>
                <a:sym typeface="Arial Narrow"/>
              </a:rPr>
              <a:pPr algn="r"/>
              <a:t>8</a:t>
            </a:fld>
            <a:endParaRPr lang="en-US"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9728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77FB-B08E-4EB2-BF27-9775B7074A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640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Presentation Title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10A67-07AA-4293-A533-DFC615B6443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505200" y="1219200"/>
            <a:ext cx="5190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18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52888" y="3124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762000" y="4419600"/>
            <a:ext cx="79218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953000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762001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3"/>
          </p:nvPr>
        </p:nvSpPr>
        <p:spPr>
          <a:xfrm>
            <a:off x="4953000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3742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>
            <a:off x="4953000" y="3048000"/>
            <a:ext cx="3742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6248400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3500644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pic" idx="3"/>
          </p:nvPr>
        </p:nvSpPr>
        <p:spPr>
          <a:xfrm>
            <a:off x="3508162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pic" idx="4"/>
          </p:nvPr>
        </p:nvSpPr>
        <p:spPr>
          <a:xfrm>
            <a:off x="6251362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5"/>
          </p:nvPr>
        </p:nvSpPr>
        <p:spPr>
          <a:xfrm>
            <a:off x="6248400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6"/>
          </p:nvPr>
        </p:nvSpPr>
        <p:spPr>
          <a:xfrm>
            <a:off x="3500644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4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noaa.gov/marine-aviation" TargetMode="External"/><Relationship Id="rId18" Type="http://schemas.openxmlformats.org/officeDocument/2006/relationships/image" Target="../media/image3.pn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noaa.gov/oceans-coas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noaa.gov/satellites" TargetMode="External"/><Relationship Id="rId25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noaa.gov/research" TargetMode="External"/><Relationship Id="rId23" Type="http://schemas.openxmlformats.org/officeDocument/2006/relationships/hyperlink" Target="http://www.noaa.gov/weather" TargetMode="Externa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noaa.gov/fisherie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5.png"/><Relationship Id="rId27" Type="http://schemas.openxmlformats.org/officeDocument/2006/relationships/hyperlink" Target="http://www.noaa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-30388" y="0"/>
            <a:ext cx="472500" cy="6858000"/>
            <a:chOff x="-15240" y="0"/>
            <a:chExt cx="472500" cy="6858000"/>
          </a:xfrm>
        </p:grpSpPr>
        <p:sp>
          <p:nvSpPr>
            <p:cNvPr id="90" name="Shape 90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Shape 91" descr="C:\Users\jacqui.fenner\Desktop\PTT templates\images\noaa icons\noaa_icons-04.png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5240" y="5714999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Shape 92" descr="C:\Users\jacqui.fenner\Desktop\PTT templates\images\noaa icons\noaa_icons-05.png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15240" y="46482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Shape 93" descr="C:\Users\jacqui.fenner\Desktop\PTT templates\images\noaa icons\noaa_icons-06.png">
              <a:hlinkClick r:id="rId17"/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-15240" y="35814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Shape 94" descr="C:\Users\jacqui.fenner\Desktop\PTT templates\images\noaa icons\noaa_icons-07.png">
              <a:hlinkClick r:id="rId19"/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" y="25146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 descr="C:\Users\jacqui.fenner\Desktop\PTT templates\images\noaa icons\noaa_icons-08.png">
              <a:hlinkClick r:id="rId21"/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240" y="14478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 descr="C:\Users\jacqui.fenner\Desktop\PTT templates\images\noaa icons\noaa_icons-10.png">
              <a:hlinkClick r:id="rId23"/>
            </p:cNvPr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-15240" y="3810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Shape 97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98" name="Shape 98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99" name="Shape 9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" name="Shape 100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" name="Shape 101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2" name="Shape 102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3" name="Shape 103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Shape 10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05" name="Shape 10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06" name="Shape 106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9" name="Shape 109" descr="G:\STALL\ST Comms\Templates &amp; Resources\Logos\Other Emblems\DOC Logo\DOC Color.png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28600" y="6443457"/>
            <a:ext cx="372000" cy="3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39827" y="6449252"/>
            <a:ext cx="360300" cy="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447800" y="6551712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2" name="Shape 112">
            <a:hlinkClick r:id="rId27"/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Franc@noaa.gov" TargetMode="External"/><Relationship Id="rId2" Type="http://schemas.openxmlformats.org/officeDocument/2006/relationships/hyperlink" Target="mailto:Carmelo.Rivera@noaa.gov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Carlos.Flores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315200" cy="3067051"/>
          </a:xfrm>
        </p:spPr>
        <p:txBody>
          <a:bodyPr/>
          <a:lstStyle/>
          <a:p>
            <a:pPr algn="ctr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U.S. Department of Commerce,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National Oceanic and Atmospheric Administration (NOAA),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Radio Frequency Management Division (RFMD)</a:t>
            </a:r>
          </a:p>
        </p:txBody>
      </p:sp>
      <p:sp>
        <p:nvSpPr>
          <p:cNvPr id="8192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981200"/>
          </a:xfrm>
        </p:spPr>
        <p:txBody>
          <a:bodyPr/>
          <a:lstStyle/>
          <a:p>
            <a:endParaRPr lang="en-US" alt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Carlos Flores</a:t>
            </a:r>
          </a:p>
          <a:p>
            <a:endParaRPr lang="en-US" altLang="en-US" sz="2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July 2019</a:t>
            </a:r>
          </a:p>
        </p:txBody>
      </p:sp>
    </p:spTree>
    <p:extLst>
      <p:ext uri="{BB962C8B-B14F-4D97-AF65-F5344CB8AC3E}">
        <p14:creationId xmlns:p14="http://schemas.microsoft.com/office/powerpoint/2010/main" val="373404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619888" cy="7923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WRC-19 Agenda Items of interest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8229600" cy="51054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weather forecasting important?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9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1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CTU Spectrum Management Task Force (SMTF) Priorities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C: 1.2, 1.3 and 1.7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9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item 1.2 In-band power limits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item 1.3 Upgrade allocation for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MetSat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/EESS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item 1.7 non-GSO short duration missions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9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Agenda Items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619888" cy="7923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Weather forecasting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938"/>
            <a:ext cx="8229600" cy="533386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weather forecasting important?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Monitors and forecasting extreme weather events and disasters</a:t>
            </a:r>
          </a:p>
          <a:p>
            <a:pPr lvl="2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Hurricane, Tropical storms, Floods, Landslides, Tornadoes, Earthquakes, Tsunami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Resources</a:t>
            </a:r>
          </a:p>
          <a:p>
            <a:pPr lvl="2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Droughts, Agricultures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Health </a:t>
            </a:r>
          </a:p>
          <a:p>
            <a:pPr lvl="2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tracking (e.g. Mosquito-borne disease: Dengue, Zika virus, etc.)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9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 observation RF Systems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 Radar,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MetAids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(Radiosondes, Dropsondes), Satellite systems (passive sensors)</a:t>
            </a:r>
          </a:p>
          <a:p>
            <a:pPr lvl="2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Hurricane Maria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endParaRPr lang="en-US" sz="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 forecasting 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Weather Prediction (NWP) model</a:t>
            </a:r>
          </a:p>
        </p:txBody>
      </p:sp>
    </p:spTree>
    <p:extLst>
      <p:ext uri="{BB962C8B-B14F-4D97-AF65-F5344CB8AC3E}">
        <p14:creationId xmlns:p14="http://schemas.microsoft.com/office/powerpoint/2010/main" val="1998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619888" cy="639762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Weather forecasting: continues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8141"/>
            <a:ext cx="3962400" cy="190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68" y="3596550"/>
            <a:ext cx="3995738" cy="129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68" y="4953000"/>
            <a:ext cx="4005263" cy="140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3276600"/>
            <a:ext cx="761988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 b="0" dirty="0">
                <a:solidFill>
                  <a:srgbClr val="0070C0"/>
                </a:solidFill>
              </a:rPr>
              <a:t>Contribution of meteorological satellites to forecasting, example: Hurricane Irma</a:t>
            </a:r>
            <a:endParaRPr lang="en-US" sz="1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9831" y="3629561"/>
            <a:ext cx="1806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</a:rPr>
              <a:t>The initial conditions, largely</a:t>
            </a:r>
          </a:p>
          <a:p>
            <a:r>
              <a:rPr lang="en-US" sz="900" dirty="0">
                <a:solidFill>
                  <a:srgbClr val="0070C0"/>
                </a:solidFill>
              </a:rPr>
              <a:t>determined by satellite</a:t>
            </a:r>
          </a:p>
          <a:p>
            <a:r>
              <a:rPr lang="en-US" sz="900" dirty="0">
                <a:solidFill>
                  <a:srgbClr val="0070C0"/>
                </a:solidFill>
              </a:rPr>
              <a:t>observations (top right, red),</a:t>
            </a:r>
          </a:p>
          <a:p>
            <a:r>
              <a:rPr lang="en-US" sz="900" dirty="0">
                <a:solidFill>
                  <a:srgbClr val="0070C0"/>
                </a:solidFill>
              </a:rPr>
              <a:t>were essential for the ECMWF</a:t>
            </a:r>
          </a:p>
          <a:p>
            <a:r>
              <a:rPr lang="en-US" sz="900" dirty="0">
                <a:solidFill>
                  <a:srgbClr val="0070C0"/>
                </a:solidFill>
              </a:rPr>
              <a:t>to forecast the development</a:t>
            </a:r>
          </a:p>
          <a:p>
            <a:r>
              <a:rPr lang="en-US" sz="900" dirty="0">
                <a:solidFill>
                  <a:srgbClr val="0070C0"/>
                </a:solidFill>
              </a:rPr>
              <a:t>and trajectory of Hurricane Irma</a:t>
            </a:r>
          </a:p>
          <a:p>
            <a:r>
              <a:rPr lang="en-US" sz="900" dirty="0">
                <a:solidFill>
                  <a:srgbClr val="0070C0"/>
                </a:solidFill>
              </a:rPr>
              <a:t>four days in advance.</a:t>
            </a:r>
          </a:p>
          <a:p>
            <a:r>
              <a:rPr lang="en-US" sz="900" dirty="0">
                <a:solidFill>
                  <a:srgbClr val="0070C0"/>
                </a:solidFill>
              </a:rPr>
              <a:t>(Source: ECMWF)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4992441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Without satellite observations</a:t>
            </a:r>
          </a:p>
          <a:p>
            <a:r>
              <a:rPr lang="en-US" sz="1000" dirty="0">
                <a:solidFill>
                  <a:srgbClr val="0070C0"/>
                </a:solidFill>
              </a:rPr>
              <a:t>the model would have missed</a:t>
            </a:r>
          </a:p>
          <a:p>
            <a:r>
              <a:rPr lang="en-US" sz="1000" dirty="0">
                <a:solidFill>
                  <a:srgbClr val="0070C0"/>
                </a:solidFill>
              </a:rPr>
              <a:t>the initial development of Irma.</a:t>
            </a:r>
          </a:p>
          <a:p>
            <a:r>
              <a:rPr lang="en-US" sz="1000" dirty="0">
                <a:solidFill>
                  <a:srgbClr val="0070C0"/>
                </a:solidFill>
              </a:rPr>
              <a:t>(Source: ECMWF)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5431" y="989541"/>
            <a:ext cx="761988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 b="0" dirty="0">
                <a:solidFill>
                  <a:srgbClr val="0070C0"/>
                </a:solidFill>
              </a:rPr>
              <a:t>NASA HS3 airborne mission to investigate hurricane formation and intensity changes</a:t>
            </a:r>
            <a:endParaRPr lang="en-US" sz="1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6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7619888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WRC-19 Agenda Item 1.2</a:t>
            </a:r>
            <a:endParaRPr sz="3200" b="1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33400" y="914400"/>
            <a:ext cx="8458200" cy="530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" tIns="0" rIns="45720" bIns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None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Agenda Item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1.2 to consider in-band power limits for Earth stations operating in the mobile-satellite service, meteorological-satellite service and Earth exploration-satellite service in the frequency bands 399.9-400.05 MHz and 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401-403 MHz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, in accordance with Resolution </a:t>
            </a:r>
            <a:r>
              <a:rPr lang="en-US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765 (WRC-15)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U.S. CITEL Proposal</a:t>
            </a:r>
            <a:r>
              <a:rPr lang="en-US" altLang="en-US" sz="1600" dirty="0">
                <a:solidFill>
                  <a:srgbClr val="0070C0"/>
                </a:solidFill>
              </a:rPr>
              <a:t>:</a:t>
            </a:r>
            <a:endParaRPr lang="en-US" altLang="en-US" sz="18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70C0"/>
                </a:solidFill>
              </a:rPr>
              <a:t>Supports in-band power limits in the frequency band 399.9-399.99 MHz (MSS) and 401-403 MHz (</a:t>
            </a:r>
            <a:r>
              <a:rPr lang="en-US" altLang="en-US" sz="1400" dirty="0" err="1">
                <a:solidFill>
                  <a:srgbClr val="0070C0"/>
                </a:solidFill>
              </a:rPr>
              <a:t>MetSat</a:t>
            </a:r>
            <a:r>
              <a:rPr lang="en-US" altLang="en-US" sz="1400" dirty="0">
                <a:solidFill>
                  <a:srgbClr val="0070C0"/>
                </a:solidFill>
              </a:rPr>
              <a:t>/EESS) from any Earth stations (Earth-to-space). These limits shall apply after 22 November </a:t>
            </a:r>
            <a:r>
              <a:rPr lang="en-US" altLang="en-US" sz="1400" b="1" dirty="0">
                <a:solidFill>
                  <a:srgbClr val="0070C0"/>
                </a:solidFill>
              </a:rPr>
              <a:t>2026</a:t>
            </a:r>
            <a:r>
              <a:rPr lang="en-US" altLang="en-US" sz="1400" dirty="0">
                <a:solidFill>
                  <a:srgbClr val="0070C0"/>
                </a:solidFill>
              </a:rPr>
              <a:t> for which complete notification information is received by the BR and have been brought into use prior to 22 November 2019.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70C0"/>
                </a:solidFill>
              </a:rPr>
              <a:t>CITEL Doc 4357, AI 1.2, Option 2 (399.9-399.99 MHz) and </a:t>
            </a:r>
            <a:r>
              <a:rPr lang="en-US" altLang="en-US" sz="1400" b="1" dirty="0">
                <a:solidFill>
                  <a:srgbClr val="0070C0"/>
                </a:solidFill>
              </a:rPr>
              <a:t>Option B</a:t>
            </a:r>
            <a:r>
              <a:rPr lang="en-US" altLang="en-US" sz="1400" dirty="0">
                <a:solidFill>
                  <a:srgbClr val="0070C0"/>
                </a:solidFill>
              </a:rPr>
              <a:t> (401-403 MHz).  Currently, status of Option 2 is a PP and the status of Option B is a DIAP supported by </a:t>
            </a:r>
            <a:r>
              <a:rPr lang="en-US" altLang="en-US" sz="1400" b="1" dirty="0">
                <a:solidFill>
                  <a:srgbClr val="0070C0"/>
                </a:solidFill>
              </a:rPr>
              <a:t>MEXICO, USA</a:t>
            </a:r>
            <a:r>
              <a:rPr lang="en-US" altLang="en-US" sz="1400" dirty="0">
                <a:solidFill>
                  <a:srgbClr val="0070C0"/>
                </a:solidFill>
              </a:rPr>
              <a:t>.</a:t>
            </a: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Reasons</a:t>
            </a:r>
            <a:r>
              <a:rPr lang="en-US" altLang="en-US" sz="1600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ITU-R studies results are contained in </a:t>
            </a:r>
            <a:r>
              <a:rPr lang="en-US" sz="1400" dirty="0">
                <a:solidFill>
                  <a:srgbClr val="0070C0"/>
                </a:solidFill>
                <a:cs typeface="Calibri" panose="020F0502020204030204" pitchFamily="34" charset="0"/>
              </a:rPr>
              <a:t>Report ITU-R SA.2430. and they </a:t>
            </a:r>
            <a:r>
              <a:rPr lang="en-US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have shown a need to provide in-band power limits applicable to Earth stations in order to ensure the existing and future operation of DCS in the MSS, EESS, and </a:t>
            </a:r>
            <a:r>
              <a:rPr lang="en-US" sz="1400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MetSat</a:t>
            </a:r>
            <a:r>
              <a:rPr lang="en-US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service will continue to operate without interference.  </a:t>
            </a: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WMO Position</a:t>
            </a:r>
            <a:r>
              <a:rPr lang="en-US" altLang="en-US" sz="1600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cs typeface="Calibri" panose="020F0502020204030204" pitchFamily="34" charset="0"/>
              </a:rPr>
              <a:t>WMO supports the establishment of an appropriate set of in band </a:t>
            </a:r>
            <a:r>
              <a:rPr lang="en-US" sz="1400" dirty="0" err="1">
                <a:solidFill>
                  <a:srgbClr val="0070C0"/>
                </a:solidFill>
                <a:cs typeface="Calibri" panose="020F0502020204030204" pitchFamily="34" charset="0"/>
              </a:rPr>
              <a:t>e.i.r.p</a:t>
            </a:r>
            <a:r>
              <a:rPr lang="en-US" sz="1400" dirty="0">
                <a:solidFill>
                  <a:srgbClr val="0070C0"/>
                </a:solidFill>
                <a:cs typeface="Calibri" panose="020F0502020204030204" pitchFamily="34" charset="0"/>
              </a:rPr>
              <a:t>. limits for non-GSO and GSO satellite operating under the </a:t>
            </a:r>
            <a:r>
              <a:rPr lang="en-US" sz="1400" dirty="0" err="1">
                <a:solidFill>
                  <a:srgbClr val="0070C0"/>
                </a:solidFill>
                <a:cs typeface="Calibri" panose="020F0502020204030204" pitchFamily="34" charset="0"/>
              </a:rPr>
              <a:t>MetSat</a:t>
            </a:r>
            <a:r>
              <a:rPr lang="en-US" sz="1400" dirty="0">
                <a:solidFill>
                  <a:srgbClr val="0070C0"/>
                </a:solidFill>
                <a:cs typeface="Calibri" panose="020F0502020204030204" pitchFamily="34" charset="0"/>
              </a:rPr>
              <a:t> and EESS (Earth-to-space) allocation to ensure the protection of existing and future use of meteorological operations in the 401-403 MHz frequency band.</a:t>
            </a:r>
            <a:endParaRPr lang="en-US" sz="20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7619888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WRC-19 Agenda Item 1.3</a:t>
            </a:r>
            <a:endParaRPr sz="3200" b="1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33400" y="914400"/>
            <a:ext cx="8305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" tIns="0" rIns="45720" bIns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None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Agenda Item 1.3 to consider possible upgrading of the secondary allocation to the meteorological-satellite service (space-to-Earth) to primary status and a possible primary allocation to the Earth exploration-satellite service (space-to-Earth) in the frequency band 460-470 MHz, in accordance with Resolution </a:t>
            </a:r>
            <a:r>
              <a:rPr 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766 (WRC-15)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.</a:t>
            </a: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U.S. CITEL Proposal</a:t>
            </a:r>
            <a:r>
              <a:rPr lang="en-US" altLang="en-US" sz="1600" dirty="0">
                <a:solidFill>
                  <a:srgbClr val="0070C0"/>
                </a:solidFill>
              </a:rPr>
              <a:t>:</a:t>
            </a:r>
            <a:endParaRPr lang="en-US" altLang="en-US" sz="18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Supports CPM Method C which 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UPGRADES the </a:t>
            </a:r>
            <a:r>
              <a:rPr lang="en-US" sz="1600" dirty="0" err="1">
                <a:solidFill>
                  <a:srgbClr val="0070C0"/>
                </a:solidFill>
                <a:cs typeface="Calibri" panose="020F0502020204030204" pitchFamily="34" charset="0"/>
              </a:rPr>
              <a:t>MetSat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 and EESS (space-to-Earth) allocations to PRIMARY</a:t>
            </a:r>
            <a:r>
              <a:rPr lang="en-US" altLang="en-US" sz="1600" dirty="0">
                <a:solidFill>
                  <a:srgbClr val="0070C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CITEL Doc. 4358, AI 1.3, DIAP supported by BRAZIL, CANADA, MEXICO, USA.</a:t>
            </a: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Reasons</a:t>
            </a:r>
            <a:r>
              <a:rPr lang="en-US" altLang="en-US" sz="1600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ITU-R study results have demonstrated that the allocation upgrade from secondary to primary is possible between meteorological-satellite (space-to-Earth)/Earth-exploration-satellite (space-to-Earth) services in the 460 – 470 MHz frequency band if the power-flux density (</a:t>
            </a:r>
            <a:r>
              <a:rPr lang="en-US" sz="1600" dirty="0" err="1">
                <a:solidFill>
                  <a:srgbClr val="0070C0"/>
                </a:solidFill>
                <a:cs typeface="Calibri" panose="020F0502020204030204" pitchFamily="34" charset="0"/>
              </a:rPr>
              <a:t>pfd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) limits are applied.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This proposal applies a set of elevation angle dependent </a:t>
            </a:r>
            <a:r>
              <a:rPr lang="en-US" sz="1600" dirty="0" err="1">
                <a:solidFill>
                  <a:srgbClr val="0070C0"/>
                </a:solidFill>
                <a:cs typeface="Calibri" panose="020F0502020204030204" pitchFamily="34" charset="0"/>
              </a:rPr>
              <a:t>pfd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 limits to the meteorological-satellite and earth exploration-satellite services to protect the incumbent services globally.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None/>
            </a:pPr>
            <a:r>
              <a:rPr lang="en-US" sz="1600" u="sng" dirty="0">
                <a:solidFill>
                  <a:srgbClr val="0070C0"/>
                </a:solidFill>
                <a:cs typeface="Calibri" panose="020F0502020204030204" pitchFamily="34" charset="0"/>
              </a:rPr>
              <a:t>WMO Position: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WMO supports the upgrade of the </a:t>
            </a:r>
            <a:r>
              <a:rPr lang="en-US" sz="1600" dirty="0" err="1">
                <a:solidFill>
                  <a:srgbClr val="0070C0"/>
                </a:solidFill>
                <a:cs typeface="Calibri" panose="020F0502020204030204" pitchFamily="34" charset="0"/>
              </a:rPr>
              <a:t>MetSat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 (space-to-Earth) allocation to primary in the frequency band 460-470 MHz with the use of appropriate PFD limits for GSO and non-GSO satellites to protect incumbent services.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9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7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3820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0800" indent="0" eaLnBrk="1" hangingPunct="1">
              <a:buNone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Agenda Item</a:t>
            </a:r>
            <a:r>
              <a:rPr lang="en-US" altLang="en-US" sz="1600" dirty="0">
                <a:solidFill>
                  <a:srgbClr val="0070C0"/>
                </a:solidFill>
              </a:rPr>
              <a:t> 1.7 calls for studies of Telemetry, Track and Control (TT&amp;C) in the space operation service (SOS) for non-GSO (NGSO) satellites with short duration missions to assess the suitability of existing SOS allocations and if necessary, to consider possible new allocations within 150.05-174 MHz and 400.15-420 MHz</a:t>
            </a:r>
          </a:p>
          <a:p>
            <a:pPr marL="50800" indent="0" eaLnBrk="1" hangingPunct="1">
              <a:buNone/>
            </a:pPr>
            <a:endParaRPr lang="en-US" altLang="en-US" sz="800" u="sng" dirty="0">
              <a:solidFill>
                <a:srgbClr val="0070C0"/>
              </a:solidFill>
            </a:endParaRP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U.S. CITEL Proposal</a:t>
            </a:r>
            <a:r>
              <a:rPr lang="en-US" altLang="en-US" sz="1600" dirty="0">
                <a:solidFill>
                  <a:srgbClr val="0070C0"/>
                </a:solidFill>
              </a:rPr>
              <a:t>:</a:t>
            </a:r>
            <a:endParaRPr lang="en-US" altLang="en-US" sz="18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Supports NO Changes (</a:t>
            </a:r>
            <a:r>
              <a:rPr lang="en-US" altLang="en-US" sz="1600" u="sng" dirty="0">
                <a:solidFill>
                  <a:srgbClr val="0070C0"/>
                </a:solidFill>
              </a:rPr>
              <a:t>NOC</a:t>
            </a:r>
            <a:r>
              <a:rPr lang="en-US" altLang="en-US" sz="1600" dirty="0">
                <a:solidFill>
                  <a:srgbClr val="0070C0"/>
                </a:solidFill>
              </a:rPr>
              <a:t>) to the Radio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DIAP supported by [BRAZIL], MEXICO, USA</a:t>
            </a: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Reasons</a:t>
            </a:r>
            <a:r>
              <a:rPr lang="en-US" altLang="en-US" sz="1600" dirty="0">
                <a:solidFill>
                  <a:srgbClr val="0070C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ITU-R studies have been completed and they are contained in Report ITU-R  SA.2427.  There are an ongoing adjacent band studies below the frequency band 137 MHz addressing the impact to AM(R)S allocation.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ITU-R studies in the 400.15-420 MHz frequency band have shown that sharing with incumbent services and NGSO short duration </a:t>
            </a:r>
            <a:r>
              <a:rPr lang="en-US" altLang="en-US" sz="1600" b="1" dirty="0">
                <a:solidFill>
                  <a:srgbClr val="0070C0"/>
                </a:solidFill>
              </a:rPr>
              <a:t>is not feasible</a:t>
            </a:r>
            <a:r>
              <a:rPr lang="en-US" altLang="en-US" sz="1600" dirty="0">
                <a:solidFill>
                  <a:srgbClr val="0070C0"/>
                </a:solidFill>
              </a:rPr>
              <a:t>. </a:t>
            </a:r>
          </a:p>
          <a:p>
            <a:pPr marL="50800" indent="0" eaLnBrk="1" hangingPunct="1">
              <a:buNone/>
            </a:pPr>
            <a:endParaRPr lang="en-US" altLang="en-US" sz="800" u="sng" dirty="0">
              <a:solidFill>
                <a:srgbClr val="0070C0"/>
              </a:solidFill>
            </a:endParaRPr>
          </a:p>
          <a:p>
            <a:pPr marL="50800" indent="0" eaLnBrk="1" hangingPunct="1">
              <a:buNone/>
            </a:pPr>
            <a:r>
              <a:rPr lang="en-US" altLang="en-US" sz="1600" u="sng" dirty="0">
                <a:solidFill>
                  <a:srgbClr val="0070C0"/>
                </a:solidFill>
              </a:rPr>
              <a:t>WMO Position:</a:t>
            </a:r>
          </a:p>
          <a:p>
            <a:pPr marL="508000" lvl="1" indent="0">
              <a:buNone/>
            </a:pPr>
            <a:r>
              <a:rPr lang="en-US" altLang="en-US" sz="1600" dirty="0">
                <a:solidFill>
                  <a:srgbClr val="0070C0"/>
                </a:solidFill>
              </a:rPr>
              <a:t>WMO emphasizes that the frequency band 400.15 – 406 MHz is the key band for global radiosonde and DCS operations. Based on studies undertaken in ITU-R, </a:t>
            </a:r>
            <a:r>
              <a:rPr lang="en-US" altLang="en-US" sz="1600" b="1" dirty="0">
                <a:solidFill>
                  <a:srgbClr val="0070C0"/>
                </a:solidFill>
              </a:rPr>
              <a:t>WMO supports NO Change (</a:t>
            </a:r>
            <a:r>
              <a:rPr lang="en-US" altLang="en-US" sz="1600" b="1" u="sng" dirty="0">
                <a:solidFill>
                  <a:srgbClr val="0070C0"/>
                </a:solidFill>
              </a:rPr>
              <a:t>NOC</a:t>
            </a:r>
            <a:r>
              <a:rPr lang="en-US" altLang="en-US" sz="1600" b="1" dirty="0">
                <a:solidFill>
                  <a:srgbClr val="0070C0"/>
                </a:solidFill>
              </a:rPr>
              <a:t>) </a:t>
            </a:r>
            <a:r>
              <a:rPr lang="en-US" altLang="en-US" sz="1600" dirty="0">
                <a:solidFill>
                  <a:srgbClr val="0070C0"/>
                </a:solidFill>
              </a:rPr>
              <a:t>under this agenda item in this frequency band.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sp>
        <p:nvSpPr>
          <p:cNvPr id="6" name="Shape 173">
            <a:extLst>
              <a:ext uri="{FF2B5EF4-FFF2-40B4-BE49-F238E27FC236}">
                <a16:creationId xmlns:a16="http://schemas.microsoft.com/office/drawing/2014/main" id="{750B2F1F-29F2-4ADA-922D-D95710D22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7619888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WRC-19 Agenda Item 1.7</a:t>
            </a:r>
            <a:endParaRPr sz="3200" b="1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50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19888" cy="7923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WRC-19 Agenda Items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382000" cy="5410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None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Agenda Item 1.6 to consider the development of a regulatory framework for non-GSO FSS satellite systems that may operate in the frequency bands 37.5-39.5 GHz (space-to-Earth), 39.5-42.5 GHz (space to Earth), 47.2-50.2 GHz (Earth-to-space) and 50.4-51.4 GHz (Earth-to-space), in accordance with Resolution </a:t>
            </a:r>
            <a:r>
              <a:rPr 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159 (WRC-15)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The U.S. supports limits for both FSS GSO and FSS NGSO; however, limits are currently </a:t>
            </a:r>
            <a:r>
              <a:rPr 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TBD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None/>
            </a:pPr>
            <a:endParaRPr 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None/>
            </a:pPr>
            <a:endParaRPr 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None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Future Agenda Item(s)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ALL new future agenda item(s) need to ensure the protection of </a:t>
            </a:r>
            <a:r>
              <a:rPr lang="en-US" sz="1600" dirty="0" err="1">
                <a:solidFill>
                  <a:srgbClr val="0070C0"/>
                </a:solidFill>
                <a:cs typeface="Calibri" panose="020F0502020204030204" pitchFamily="34" charset="0"/>
              </a:rPr>
              <a:t>MetSat</a:t>
            </a:r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, EESS (active) and EESS (passive) allocations.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A4595"/>
              </a:buClr>
              <a:buSzPct val="100000"/>
              <a:buNone/>
            </a:pPr>
            <a:endParaRPr lang="en-US" sz="1600" dirty="0">
              <a:solidFill>
                <a:srgbClr val="0A4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6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05200" cy="8382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NOAA Contacts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071801"/>
            <a:ext cx="8305800" cy="53245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Carmelo Rivera, CITEL PCC II, WG 3.1 WRC-19 Chairman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Carmelo.Rivera@noaa.gov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Franc, Agenda item 1.2 U.S. spokesperson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David.Franc@noaa.gov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Mentzer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Agenda item 1.3 U.S. spokesperson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James.Mentzer@noaa.gov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Carlos Flores, Agenda item 1.7 U.S. spokesperson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Carlos.Flores@noaa.gov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endParaRPr lang="en-US" sz="2400" dirty="0">
              <a:solidFill>
                <a:srgbClr val="0A4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A4595"/>
              </a:buClr>
            </a:pPr>
            <a:endParaRPr lang="en-US" sz="2400" dirty="0">
              <a:solidFill>
                <a:srgbClr val="0A45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90729"/>
      </p:ext>
    </p:extLst>
  </p:cSld>
  <p:clrMapOvr>
    <a:masterClrMapping/>
  </p:clrMapOvr>
</p:sld>
</file>

<file path=ppt/theme/theme1.xml><?xml version="1.0" encoding="utf-8"?>
<a:theme xmlns:a="http://schemas.openxmlformats.org/drawingml/2006/main" name="1_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1116</Words>
  <Application>Microsoft Office PowerPoint</Application>
  <PresentationFormat>On-screen Show (4:3)</PresentationFormat>
  <Paragraphs>109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1_3. Content Slide - no icon</vt:lpstr>
      <vt:lpstr>U.S. Department of Commerce, National Oceanic and Atmospheric Administration (NOAA), Radio Frequency Management Division (RFMD)</vt:lpstr>
      <vt:lpstr>WRC-19 Agenda Items of interest</vt:lpstr>
      <vt:lpstr>Weather forecasting</vt:lpstr>
      <vt:lpstr>Weather forecasting: continues</vt:lpstr>
      <vt:lpstr>WRC-19 Agenda Item 1.2</vt:lpstr>
      <vt:lpstr>WRC-19 Agenda Item 1.3</vt:lpstr>
      <vt:lpstr>WRC-19 Agenda Item 1.7</vt:lpstr>
      <vt:lpstr>Other WRC-19 Agenda Items</vt:lpstr>
      <vt:lpstr>NOAA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FITARA Implementation</dc:title>
  <dc:creator>JMentzer</dc:creator>
  <cp:lastModifiedBy>Asus03</cp:lastModifiedBy>
  <cp:revision>201</cp:revision>
  <cp:lastPrinted>2019-07-11T17:33:18Z</cp:lastPrinted>
  <dcterms:modified xsi:type="dcterms:W3CDTF">2019-07-18T14:52:44Z</dcterms:modified>
</cp:coreProperties>
</file>