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624" r:id="rId2"/>
    <p:sldId id="623" r:id="rId3"/>
    <p:sldId id="257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1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C8BF-56A7-41F3-ABFF-50EA4286F5B8}" type="datetimeFigureOut">
              <a:rPr lang="en-TT" smtClean="0"/>
              <a:t>23/07/2019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F14E2-C43E-4149-AB68-A519D4DCE67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1403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18F38-507B-4DE2-9467-7D9214A97053}" type="slidenum">
              <a:rPr kumimoji="0" lang="en-T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T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6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18F38-507B-4DE2-9467-7D9214A97053}" type="slidenum">
              <a:rPr kumimoji="0" lang="en-T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7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F14E2-C43E-4149-AB68-A519D4DCE67F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1676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F14E2-C43E-4149-AB68-A519D4DCE67F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0759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8016" y="3272716"/>
            <a:ext cx="7747451" cy="1803471"/>
          </a:xfrm>
          <a:noFill/>
          <a:effectLst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8016" y="5127617"/>
            <a:ext cx="7747451" cy="365888"/>
          </a:xfrm>
          <a:noFill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6435" y="408317"/>
            <a:ext cx="27432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9" name="Rectangle 8"/>
          <p:cNvSpPr/>
          <p:nvPr userDrawn="1"/>
        </p:nvSpPr>
        <p:spPr>
          <a:xfrm>
            <a:off x="3111747" y="398802"/>
            <a:ext cx="27432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 userDrawn="1"/>
        </p:nvSpPr>
        <p:spPr>
          <a:xfrm>
            <a:off x="6090327" y="398802"/>
            <a:ext cx="2743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2" name="Rectangle 11"/>
          <p:cNvSpPr/>
          <p:nvPr userDrawn="1"/>
        </p:nvSpPr>
        <p:spPr>
          <a:xfrm>
            <a:off x="9068907" y="398802"/>
            <a:ext cx="27432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208016" y="6217405"/>
            <a:ext cx="7747451" cy="246186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08016" y="6493631"/>
            <a:ext cx="7747451" cy="246186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0" y="909942"/>
            <a:ext cx="3129970" cy="11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903" y="538476"/>
            <a:ext cx="11622209" cy="564314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77" y="1428750"/>
            <a:ext cx="11613329" cy="493229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775" y="6687004"/>
            <a:ext cx="2743200" cy="106389"/>
          </a:xfrm>
        </p:spPr>
        <p:txBody>
          <a:bodyPr/>
          <a:lstStyle/>
          <a:p>
            <a:fld id="{E8E3C903-BC97-476F-91CD-2FCCA6151E12}" type="datetime1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421" y="6687004"/>
            <a:ext cx="4114800" cy="9723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4243" y="6687004"/>
            <a:ext cx="2743200" cy="97232"/>
          </a:xfrm>
        </p:spPr>
        <p:txBody>
          <a:bodyPr/>
          <a:lstStyle/>
          <a:p>
            <a:fld id="{AF931786-AAA2-47F0-8046-3EE41B1F8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897" y="531062"/>
            <a:ext cx="11630627" cy="564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74" y="1427439"/>
            <a:ext cx="5554325" cy="48685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450" y="1427439"/>
            <a:ext cx="5553075" cy="486858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BEAD-061F-4135-A742-2A3E7BE82754}" type="datetime1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1786-AAA2-47F0-8046-3EE41B1F8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775" y="1425714"/>
            <a:ext cx="5695998" cy="47845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775" y="2057400"/>
            <a:ext cx="5695998" cy="41569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20120"/>
            <a:ext cx="5652856" cy="478456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57400"/>
            <a:ext cx="5652856" cy="41569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0633-043D-4A19-A9D9-CCCEE81BDF9C}" type="datetime1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1786-AAA2-47F0-8046-3EE41B1F8CD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9898" y="531062"/>
            <a:ext cx="11635158" cy="564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7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60E1-91E4-45A8-9FF3-8DF1587C269F}" type="datetime1">
              <a:rPr lang="en-GB" smtClean="0"/>
              <a:t>23/07/2019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1786-AAA2-47F0-8046-3EE41B1F8C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31A1-0A64-4AEC-A423-1DFED1A68B80}" type="datetime1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1786-AAA2-47F0-8046-3EE41B1F8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733" y="2923451"/>
            <a:ext cx="7308342" cy="9539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045644" y="6200775"/>
            <a:ext cx="20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www.denovo.energy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6874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54190" y="161368"/>
            <a:ext cx="9975274" cy="564776"/>
          </a:xfrm>
          <a:prstGeom prst="rect">
            <a:avLst/>
          </a:prstGeom>
        </p:spPr>
        <p:txBody>
          <a:bodyPr vert="horz" lIns="101348" tIns="50677" rIns="101348" bIns="506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3984" y="6589062"/>
            <a:ext cx="628074" cy="268941"/>
          </a:xfrm>
          <a:prstGeom prst="rect">
            <a:avLst/>
          </a:prstGeom>
        </p:spPr>
        <p:txBody>
          <a:bodyPr lIns="90997" tIns="45496" rIns="90997" bIns="45496"/>
          <a:lstStyle>
            <a:lvl1pPr algn="r">
              <a:defRPr sz="1147"/>
            </a:lvl1pPr>
          </a:lstStyle>
          <a:p>
            <a:fld id="{BC5821F4-CA1D-4CD0-AB45-79A9E6FE57F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44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607" y="524828"/>
            <a:ext cx="11622209" cy="564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777" y="1436295"/>
            <a:ext cx="11613329" cy="492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775" y="6708196"/>
            <a:ext cx="2743200" cy="85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42BC-063E-4CE0-9347-1A58BF410894}" type="datetime1">
              <a:rPr lang="en-GB" smtClean="0"/>
              <a:pPr/>
              <a:t>23/07/2019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0421" y="6708196"/>
            <a:ext cx="4114800" cy="76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4243" y="6708196"/>
            <a:ext cx="2743200" cy="76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4"/>
                </a:solidFill>
              </a:defRPr>
            </a:lvl1pPr>
          </a:lstStyle>
          <a:p>
            <a:fld id="{AF931786-AAA2-47F0-8046-3EE41B1F8C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86435" y="408317"/>
            <a:ext cx="27432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6" name="Rectangle 15"/>
          <p:cNvSpPr/>
          <p:nvPr userDrawn="1"/>
        </p:nvSpPr>
        <p:spPr>
          <a:xfrm>
            <a:off x="3111747" y="398802"/>
            <a:ext cx="27432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9" name="Rectangle 18"/>
          <p:cNvSpPr/>
          <p:nvPr userDrawn="1"/>
        </p:nvSpPr>
        <p:spPr>
          <a:xfrm>
            <a:off x="6090327" y="398802"/>
            <a:ext cx="2743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0" name="Rectangle 19"/>
          <p:cNvSpPr/>
          <p:nvPr userDrawn="1"/>
        </p:nvSpPr>
        <p:spPr>
          <a:xfrm>
            <a:off x="9068907" y="398802"/>
            <a:ext cx="27432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268" y="8293"/>
            <a:ext cx="935097" cy="4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8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4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3"/>
        </a:buClr>
        <a:buFont typeface="Gill Sans MT" panose="020B0502020104020203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google.com/url?sa=i&amp;rct=j&amp;q=&amp;esrc=s&amp;source=images&amp;cd=&amp;ved=2ahUKEwiNmsSA1LLiAhULoZ4KHcvZBAcQjRx6BAgBEAU&amp;url=https://pngtree.com/free-icon/performance-management_51830&amp;psig=AOvVaw2Dbk12rkGMMWmFS4mNwfIN&amp;ust=1558735397575277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5586D-B968-40E1-8160-63B5155A7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47755E-5DE2-47CE-826F-BC5E626E92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F1C660-4F00-4EFC-892B-7C2C5BA7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065862"/>
            <a:ext cx="4102099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3200">
                <a:solidFill>
                  <a:srgbClr val="FFFFFF"/>
                </a:solidFill>
              </a:rPr>
              <a:t>Denovo </a:t>
            </a:r>
            <a:br>
              <a:rPr lang="en-US" sz="3200">
                <a:solidFill>
                  <a:srgbClr val="FFFFFF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beginning again,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afresh, from new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8DCC60-2691-42FB-ACBD-11571131CC6B}"/>
              </a:ext>
            </a:extLst>
          </p:cNvPr>
          <p:cNvSpPr txBox="1">
            <a:spLocks/>
          </p:cNvSpPr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781A1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DeNovo is Trinidad and Tobago’s first local independent </a:t>
            </a: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u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pstream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natural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ga</a:t>
            </a: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producer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781A1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perator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of Block 1(a) offshore the west coast of Trinidad.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781A1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Experienced and professional team, determined on leveraging their expertise and skills in a niche mature hydrocarbon basin, to lead a fit for purpose, well-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capitalised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and technology driven business, with aligned strategic partners to deliver significant value to all stakeholders.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32C6-DF3E-4667-B7E0-D4DABAE9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931786-AAA2-47F0-8046-3EE41B1F8C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7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6133D-A652-49CD-A762-7E56AC62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"/>
            <a:ext cx="12191021" cy="685800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ED1599-6998-4AAA-A96B-A0EE6C7A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200" dirty="0"/>
              <a:t>Iguana FIELD DEVELOPMENT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00FBE45-E825-42FB-98FA-86F3A8E6D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0" y="1676399"/>
            <a:ext cx="5052060" cy="3197678"/>
          </a:xfrm>
        </p:spPr>
        <p:txBody>
          <a:bodyPr anchor="t">
            <a:normAutofit/>
          </a:bodyPr>
          <a:lstStyle/>
          <a:p>
            <a:pPr marL="536575" lvl="1" indent="-227013">
              <a:lnSpc>
                <a:spcPct val="104000"/>
              </a:lnSpc>
              <a:spcAft>
                <a:spcPts val="0"/>
              </a:spcAft>
            </a:pPr>
            <a:r>
              <a:rPr lang="en-GB" sz="1600" dirty="0"/>
              <a:t>Simple, low-risk, low cost development</a:t>
            </a:r>
          </a:p>
          <a:p>
            <a:pPr marL="536575" lvl="1" indent="-227013">
              <a:lnSpc>
                <a:spcPct val="104000"/>
              </a:lnSpc>
              <a:spcAft>
                <a:spcPts val="0"/>
              </a:spcAft>
            </a:pPr>
            <a:r>
              <a:rPr lang="en-GB" sz="1600" dirty="0"/>
              <a:t>Unmanned minimum facilities platform.</a:t>
            </a:r>
          </a:p>
          <a:p>
            <a:pPr marL="536575" lvl="1" indent="-227013">
              <a:lnSpc>
                <a:spcPct val="104000"/>
              </a:lnSpc>
              <a:spcAft>
                <a:spcPts val="0"/>
              </a:spcAft>
            </a:pPr>
            <a:r>
              <a:rPr lang="en-GB" sz="1600" dirty="0"/>
              <a:t>3 production wells – combined production of 80 MMSCFD.</a:t>
            </a:r>
          </a:p>
          <a:p>
            <a:pPr marL="536575" lvl="1" indent="-227013">
              <a:lnSpc>
                <a:spcPct val="104000"/>
              </a:lnSpc>
              <a:spcAft>
                <a:spcPts val="0"/>
              </a:spcAft>
            </a:pPr>
            <a:r>
              <a:rPr lang="en-GB" sz="1600" dirty="0"/>
              <a:t>Installation and operation of a 45 km offshore and onshore 14-inch pipeline from the platform to the Pt. </a:t>
            </a:r>
            <a:r>
              <a:rPr lang="en-GB" sz="1600" dirty="0" err="1"/>
              <a:t>Lisas</a:t>
            </a:r>
            <a:r>
              <a:rPr lang="en-GB" sz="1600" dirty="0"/>
              <a:t> Industrial Estate. </a:t>
            </a:r>
          </a:p>
          <a:p>
            <a:pPr marL="536575" lvl="1" indent="-227013">
              <a:lnSpc>
                <a:spcPct val="104000"/>
              </a:lnSpc>
              <a:spcAft>
                <a:spcPts val="0"/>
              </a:spcAft>
            </a:pPr>
            <a:r>
              <a:rPr lang="en-GB" sz="1600" dirty="0"/>
              <a:t>Gas processing, condensate removal, and gas conditioning at onshore Gas Processing Unit (GPU); platform controlled from  GPU</a:t>
            </a:r>
            <a:r>
              <a:rPr lang="en-US" sz="1600" dirty="0"/>
              <a:t>.</a:t>
            </a:r>
          </a:p>
          <a:p>
            <a:pPr>
              <a:lnSpc>
                <a:spcPct val="104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51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EA40-5D64-4AA3-B992-B5852B8D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2800" dirty="0">
                <a:latin typeface="Gill Sans MT" panose="020B0502020104020203" pitchFamily="34" charset="0"/>
              </a:rPr>
              <a:t>KEY DISRUPTIVE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3357-9B9D-412A-866A-BC7DE9F6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77" y="1428750"/>
            <a:ext cx="5948023" cy="4737100"/>
          </a:xfrm>
        </p:spPr>
        <p:txBody>
          <a:bodyPr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en-TT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Industrial Internet of Things (</a:t>
            </a:r>
            <a:r>
              <a:rPr lang="en-TT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IIoT</a:t>
            </a:r>
            <a:r>
              <a:rPr lang="en-TT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)</a:t>
            </a:r>
          </a:p>
          <a:p>
            <a:pPr lvl="1">
              <a:buClr>
                <a:schemeClr val="accent2"/>
              </a:buClr>
            </a:pPr>
            <a:r>
              <a:rPr lang="en-TT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Data Acquisition, Inventory Tracking, Surveillance, Wearables (HSSE)</a:t>
            </a:r>
          </a:p>
          <a:p>
            <a:pPr>
              <a:buClr>
                <a:schemeClr val="accent2"/>
              </a:buClr>
            </a:pPr>
            <a:r>
              <a:rPr lang="en-TT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Digital Twins</a:t>
            </a:r>
          </a:p>
          <a:p>
            <a:pPr lvl="1">
              <a:buClr>
                <a:schemeClr val="accent2"/>
              </a:buClr>
            </a:pPr>
            <a:r>
              <a:rPr lang="en-TT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Production Optimisation, Predictive Maintenance.</a:t>
            </a:r>
          </a:p>
          <a:p>
            <a:pPr>
              <a:buClr>
                <a:schemeClr val="accent2"/>
              </a:buClr>
            </a:pPr>
            <a:r>
              <a:rPr lang="en-TT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Augmented Reality/Virtual Reality</a:t>
            </a:r>
          </a:p>
          <a:p>
            <a:pPr lvl="1">
              <a:buClr>
                <a:schemeClr val="accent2"/>
              </a:buClr>
            </a:pPr>
            <a:r>
              <a:rPr lang="en-TT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Training, Maintenance.</a:t>
            </a:r>
          </a:p>
          <a:p>
            <a:pPr>
              <a:buClr>
                <a:schemeClr val="accent2"/>
              </a:buClr>
            </a:pPr>
            <a:r>
              <a:rPr lang="en-TT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Artificial Intelligence &amp; Business Intelligence</a:t>
            </a:r>
          </a:p>
          <a:p>
            <a:pPr lvl="1">
              <a:buClr>
                <a:schemeClr val="accent2"/>
              </a:buClr>
            </a:pPr>
            <a:r>
              <a:rPr lang="en-TT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Performance Management, Prescriptive Maintenance.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E1A0C-4BAA-4BA7-920C-F58A6EBCA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3" t="22515" r="8984" b="9499"/>
          <a:stretch/>
        </p:blipFill>
        <p:spPr>
          <a:xfrm>
            <a:off x="5880100" y="452251"/>
            <a:ext cx="6311901" cy="64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rformance icon">
            <a:hlinkClick r:id="rId3"/>
            <a:extLst>
              <a:ext uri="{FF2B5EF4-FFF2-40B4-BE49-F238E27FC236}">
                <a16:creationId xmlns:a16="http://schemas.microsoft.com/office/drawing/2014/main" id="{D776DB09-458A-4580-BDB2-9CE3FC4D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21" y="1602834"/>
            <a:ext cx="814591" cy="8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4F741-A7B0-4C25-8368-38E2F21F6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167" r="18339" b="28337"/>
          <a:stretch/>
        </p:blipFill>
        <p:spPr>
          <a:xfrm>
            <a:off x="1979837" y="2793896"/>
            <a:ext cx="1356680" cy="11534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EF327A-B940-42CF-AC27-1BA5F201B7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14"/>
          <a:stretch/>
        </p:blipFill>
        <p:spPr>
          <a:xfrm>
            <a:off x="8253230" y="5366590"/>
            <a:ext cx="1655768" cy="494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FD64F-CD76-4FE2-908F-0E848DB6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sz="3600" dirty="0"/>
              <a:t>Technology</a:t>
            </a:r>
            <a:r>
              <a:rPr lang="en-T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TT" sz="3600" dirty="0"/>
              <a:t>Vision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E5CADDF-B3C8-418E-8781-C864BCD56B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25" y="3078434"/>
            <a:ext cx="3165594" cy="316713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18496-9369-46D7-8782-176A8203E5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795" r="51381" b="795"/>
          <a:stretch/>
        </p:blipFill>
        <p:spPr>
          <a:xfrm>
            <a:off x="1385258" y="3151299"/>
            <a:ext cx="371442" cy="739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FB8ED-84F9-475D-9417-D602245F38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9" t="8126" r="8420" b="72429"/>
          <a:stretch/>
        </p:blipFill>
        <p:spPr>
          <a:xfrm>
            <a:off x="5129828" y="2354453"/>
            <a:ext cx="940732" cy="9482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150533-668E-451A-863E-C85A9BC194A2}"/>
              </a:ext>
            </a:extLst>
          </p:cNvPr>
          <p:cNvSpPr/>
          <p:nvPr/>
        </p:nvSpPr>
        <p:spPr>
          <a:xfrm>
            <a:off x="3640494" y="2923946"/>
            <a:ext cx="1490635" cy="162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69F98C-FBB0-4E31-BACC-61863F5435CD}"/>
              </a:ext>
            </a:extLst>
          </p:cNvPr>
          <p:cNvSpPr/>
          <p:nvPr/>
        </p:nvSpPr>
        <p:spPr>
          <a:xfrm>
            <a:off x="5970486" y="2934367"/>
            <a:ext cx="1490635" cy="162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59A1779-D435-4C98-AD54-7CE564584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60" y="2043063"/>
            <a:ext cx="361688" cy="3616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937BAB-3DC2-4B41-ACBC-34CBBEFDC2F0}"/>
              </a:ext>
            </a:extLst>
          </p:cNvPr>
          <p:cNvSpPr/>
          <p:nvPr/>
        </p:nvSpPr>
        <p:spPr>
          <a:xfrm rot="16200000">
            <a:off x="3193012" y="3418117"/>
            <a:ext cx="977429" cy="8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71256-053A-4333-9F4F-7D85673D202F}"/>
              </a:ext>
            </a:extLst>
          </p:cNvPr>
          <p:cNvSpPr/>
          <p:nvPr/>
        </p:nvSpPr>
        <p:spPr>
          <a:xfrm rot="16200000">
            <a:off x="7013714" y="3387402"/>
            <a:ext cx="864063" cy="105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888BB-F940-4DF8-8428-3D07B0A88FD7}"/>
              </a:ext>
            </a:extLst>
          </p:cNvPr>
          <p:cNvSpPr/>
          <p:nvPr/>
        </p:nvSpPr>
        <p:spPr>
          <a:xfrm rot="10800000">
            <a:off x="7390524" y="3786965"/>
            <a:ext cx="646852" cy="103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2E036-2D44-4073-84D7-C4F40CBE81AF}"/>
              </a:ext>
            </a:extLst>
          </p:cNvPr>
          <p:cNvSpPr/>
          <p:nvPr/>
        </p:nvSpPr>
        <p:spPr>
          <a:xfrm rot="10800000">
            <a:off x="3032263" y="3875386"/>
            <a:ext cx="646852" cy="71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97CF7B6-ED47-412F-B49D-64EBA068BD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0" b="29630"/>
          <a:stretch/>
        </p:blipFill>
        <p:spPr>
          <a:xfrm>
            <a:off x="9624868" y="5117942"/>
            <a:ext cx="2472811" cy="818499"/>
          </a:xfrm>
          <a:prstGeom prst="rect">
            <a:avLst/>
          </a:prstGeom>
        </p:spPr>
      </p:pic>
      <p:pic>
        <p:nvPicPr>
          <p:cNvPr id="35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2A4A16-C845-4EB8-93FA-BD4F49BE1E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475" y="4904681"/>
            <a:ext cx="563289" cy="5632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FC6049E-591F-4516-9395-8AD585DD25DB}"/>
              </a:ext>
            </a:extLst>
          </p:cNvPr>
          <p:cNvSpPr txBox="1"/>
          <p:nvPr/>
        </p:nvSpPr>
        <p:spPr>
          <a:xfrm>
            <a:off x="164606" y="6488283"/>
            <a:ext cx="1192818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TT" sz="1400" b="1" dirty="0">
                <a:solidFill>
                  <a:schemeClr val="bg1"/>
                </a:solidFill>
              </a:rPr>
              <a:t>An Integrated value chain enabled by technology to provide superior returns through information driven, centralised management.   </a:t>
            </a:r>
          </a:p>
        </p:txBody>
      </p:sp>
      <p:pic>
        <p:nvPicPr>
          <p:cNvPr id="41" name="Picture 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3831A5-13DC-44F9-B99A-C4F3BB6A5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84" y="663300"/>
            <a:ext cx="1818057" cy="1818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8C584-C6FC-4C39-8BB3-8C0799D3200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 b="10225"/>
          <a:stretch/>
        </p:blipFill>
        <p:spPr>
          <a:xfrm>
            <a:off x="3632363" y="2328451"/>
            <a:ext cx="867675" cy="344658"/>
          </a:xfrm>
          <a:prstGeom prst="rect">
            <a:avLst/>
          </a:prstGeom>
        </p:spPr>
      </p:pic>
      <p:pic>
        <p:nvPicPr>
          <p:cNvPr id="9" name="Picture 8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90EEF2EA-D911-4F46-BF12-06A1D2D84F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4" y="2904829"/>
            <a:ext cx="1308168" cy="13081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1235FDD-7A3E-47F7-BE00-B74A88E10692}"/>
              </a:ext>
            </a:extLst>
          </p:cNvPr>
          <p:cNvSpPr/>
          <p:nvPr/>
        </p:nvSpPr>
        <p:spPr>
          <a:xfrm rot="10800000">
            <a:off x="1262897" y="3897310"/>
            <a:ext cx="1759439" cy="495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4106153-C17E-4020-96FF-27F42BD41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67" y="3048113"/>
            <a:ext cx="377541" cy="3775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1DBA48-6CEF-42D1-BB9D-CC53D9575429}"/>
              </a:ext>
            </a:extLst>
          </p:cNvPr>
          <p:cNvSpPr txBox="1"/>
          <p:nvPr/>
        </p:nvSpPr>
        <p:spPr>
          <a:xfrm>
            <a:off x="207129" y="4231630"/>
            <a:ext cx="24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>
                <a:solidFill>
                  <a:schemeClr val="accent3">
                    <a:lumMod val="50000"/>
                  </a:schemeClr>
                </a:solidFill>
              </a:rPr>
              <a:t>Exploration &amp; Production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0433EB-0A09-430A-8322-E81991E7F89D}"/>
              </a:ext>
            </a:extLst>
          </p:cNvPr>
          <p:cNvSpPr txBox="1"/>
          <p:nvPr/>
        </p:nvSpPr>
        <p:spPr>
          <a:xfrm>
            <a:off x="4210561" y="1555711"/>
            <a:ext cx="317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>
                <a:solidFill>
                  <a:schemeClr val="accent3">
                    <a:lumMod val="50000"/>
                  </a:schemeClr>
                </a:solidFill>
              </a:rPr>
              <a:t>Transmission &amp; Transportation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705341-7686-4467-92BB-5C99488B232E}"/>
              </a:ext>
            </a:extLst>
          </p:cNvPr>
          <p:cNvSpPr txBox="1"/>
          <p:nvPr/>
        </p:nvSpPr>
        <p:spPr>
          <a:xfrm>
            <a:off x="7390523" y="4008973"/>
            <a:ext cx="24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>
                <a:solidFill>
                  <a:schemeClr val="accent3">
                    <a:lumMod val="50000"/>
                  </a:schemeClr>
                </a:solidFill>
              </a:rPr>
              <a:t>Processing &amp; Storage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B805D5-14A3-4C3E-86A3-EFDABEFB64F2}"/>
              </a:ext>
            </a:extLst>
          </p:cNvPr>
          <p:cNvSpPr txBox="1"/>
          <p:nvPr/>
        </p:nvSpPr>
        <p:spPr>
          <a:xfrm>
            <a:off x="9462621" y="5813567"/>
            <a:ext cx="24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>
                <a:solidFill>
                  <a:schemeClr val="accent3">
                    <a:lumMod val="50000"/>
                  </a:schemeClr>
                </a:solidFill>
              </a:rPr>
              <a:t>Sale &amp; Export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36F0E8-FDD1-471C-A277-188EA277C0A5}"/>
              </a:ext>
            </a:extLst>
          </p:cNvPr>
          <p:cNvSpPr txBox="1"/>
          <p:nvPr/>
        </p:nvSpPr>
        <p:spPr>
          <a:xfrm>
            <a:off x="4406041" y="5900007"/>
            <a:ext cx="285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>
                <a:solidFill>
                  <a:schemeClr val="accent3">
                    <a:lumMod val="50000"/>
                  </a:schemeClr>
                </a:solidFill>
              </a:rPr>
              <a:t>Operations &amp; Maintenance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37F43D-30AF-4103-AB57-D67FFA434143}"/>
              </a:ext>
            </a:extLst>
          </p:cNvPr>
          <p:cNvSpPr/>
          <p:nvPr/>
        </p:nvSpPr>
        <p:spPr>
          <a:xfrm>
            <a:off x="9197930" y="3794610"/>
            <a:ext cx="546790" cy="839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7653D3-FB5C-4B34-919D-2976280F0420}"/>
              </a:ext>
            </a:extLst>
          </p:cNvPr>
          <p:cNvSpPr/>
          <p:nvPr/>
        </p:nvSpPr>
        <p:spPr>
          <a:xfrm rot="16200000">
            <a:off x="9421967" y="4510093"/>
            <a:ext cx="1245527" cy="91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A2FCC9-68C9-4511-A5B2-EC7C0AC6FE28}"/>
              </a:ext>
            </a:extLst>
          </p:cNvPr>
          <p:cNvSpPr txBox="1"/>
          <p:nvPr/>
        </p:nvSpPr>
        <p:spPr>
          <a:xfrm>
            <a:off x="9158880" y="2477205"/>
            <a:ext cx="305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>
                <a:solidFill>
                  <a:schemeClr val="accent3">
                    <a:lumMod val="50000"/>
                  </a:schemeClr>
                </a:solidFill>
              </a:rPr>
              <a:t>Management &amp; Stakeholders</a:t>
            </a:r>
          </a:p>
        </p:txBody>
      </p:sp>
      <p:pic>
        <p:nvPicPr>
          <p:cNvPr id="45" name="Picture 4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402DDA3-50FE-4C17-9C9F-FDA049286A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3" y="2925526"/>
            <a:ext cx="320990" cy="320990"/>
          </a:xfrm>
          <a:prstGeom prst="rect">
            <a:avLst/>
          </a:prstGeom>
        </p:spPr>
      </p:pic>
      <p:pic>
        <p:nvPicPr>
          <p:cNvPr id="19" name="Picture 18" descr="A factory in the background&#10;&#10;Description generated with very high confidence">
            <a:extLst>
              <a:ext uri="{FF2B5EF4-FFF2-40B4-BE49-F238E27FC236}">
                <a16:creationId xmlns:a16="http://schemas.microsoft.com/office/drawing/2014/main" id="{DA575BE6-A6BC-4EFE-8D97-FC5E777D928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 b="28950"/>
          <a:stretch/>
        </p:blipFill>
        <p:spPr>
          <a:xfrm>
            <a:off x="7519849" y="2916579"/>
            <a:ext cx="1665732" cy="9740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867FD4-2C1B-4019-968A-85F6398ADF7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25613" r="4165" b="26037"/>
          <a:stretch/>
        </p:blipFill>
        <p:spPr>
          <a:xfrm>
            <a:off x="9589257" y="3108858"/>
            <a:ext cx="1653190" cy="833288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04CC78-D279-4F6E-A44C-DA3771220D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28" y="2794805"/>
            <a:ext cx="425516" cy="4255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B83E4DA-A3F4-4606-B13C-51A60C2A498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 b="10225"/>
          <a:stretch/>
        </p:blipFill>
        <p:spPr>
          <a:xfrm>
            <a:off x="6831557" y="2520312"/>
            <a:ext cx="867675" cy="3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e Novo Green">
      <a:dk1>
        <a:srgbClr val="000000"/>
      </a:dk1>
      <a:lt1>
        <a:srgbClr val="FFFFFF"/>
      </a:lt1>
      <a:dk2>
        <a:srgbClr val="58585B"/>
      </a:dk2>
      <a:lt2>
        <a:srgbClr val="E7E6E6"/>
      </a:lt2>
      <a:accent1>
        <a:srgbClr val="53682B"/>
      </a:accent1>
      <a:accent2>
        <a:srgbClr val="781A14"/>
      </a:accent2>
      <a:accent3>
        <a:srgbClr val="D57727"/>
      </a:accent3>
      <a:accent4>
        <a:srgbClr val="EFAD1E"/>
      </a:accent4>
      <a:accent5>
        <a:srgbClr val="465D6C"/>
      </a:accent5>
      <a:accent6>
        <a:srgbClr val="3D291C"/>
      </a:accent6>
      <a:hlink>
        <a:srgbClr val="C6A985"/>
      </a:hlink>
      <a:folHlink>
        <a:srgbClr val="6C974E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ovo PowerPoint Template" id="{39D49E67-D887-4BF5-BA51-B42040522CAC}" vid="{76075075-0CAB-4CF1-8F19-EB3D1DF5E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235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1_Office Theme</vt:lpstr>
      <vt:lpstr>Denovo      beginning again,  afresh, from new</vt:lpstr>
      <vt:lpstr>Iguana FIELD DEVELOPMENT</vt:lpstr>
      <vt:lpstr>KEY DISRUPTIVE TECHNOLOGIES</vt:lpstr>
      <vt:lpstr>Technology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Denovo      beginning again, afresh, from new</dc:title>
  <dc:creator>Richard Shepherd</dc:creator>
  <cp:lastModifiedBy>Lawrence Arjoon</cp:lastModifiedBy>
  <cp:revision>8</cp:revision>
  <dcterms:created xsi:type="dcterms:W3CDTF">2019-07-22T17:26:06Z</dcterms:created>
  <dcterms:modified xsi:type="dcterms:W3CDTF">2019-07-23T21:08:41Z</dcterms:modified>
</cp:coreProperties>
</file>