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5" r:id="rId5"/>
    <p:sldId id="267" r:id="rId6"/>
    <p:sldId id="284" r:id="rId7"/>
    <p:sldId id="280" r:id="rId8"/>
    <p:sldId id="285" r:id="rId9"/>
    <p:sldId id="290" r:id="rId10"/>
    <p:sldId id="288" r:id="rId11"/>
    <p:sldId id="291" r:id="rId12"/>
    <p:sldId id="296"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1769" autoAdjust="0"/>
  </p:normalViewPr>
  <p:slideViewPr>
    <p:cSldViewPr snapToGrid="0">
      <p:cViewPr varScale="1">
        <p:scale>
          <a:sx n="90" d="100"/>
          <a:sy n="90" d="100"/>
        </p:scale>
        <p:origin x="14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13757-0A1D-45FE-815B-04500EB2D42D}"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B7F04-C8A1-4976-8F27-9591533E9032}" type="slidenum">
              <a:rPr lang="en-US" smtClean="0"/>
              <a:t>‹#›</a:t>
            </a:fld>
            <a:endParaRPr lang="en-US"/>
          </a:p>
        </p:txBody>
      </p:sp>
    </p:spTree>
    <p:extLst>
      <p:ext uri="{BB962C8B-B14F-4D97-AF65-F5344CB8AC3E}">
        <p14:creationId xmlns:p14="http://schemas.microsoft.com/office/powerpoint/2010/main" val="373772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ynopsys.com/software-integrity/polari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ynopsys.com/software-integrity/security-testing/penetration-testing.html" TargetMode="External"/><Relationship Id="rId5" Type="http://schemas.openxmlformats.org/officeDocument/2006/relationships/hyperlink" Target="https://www.synopsys.com/software-integrity/security-testing/interactive-application-security-testing.html" TargetMode="External"/><Relationship Id="rId4" Type="http://schemas.openxmlformats.org/officeDocument/2006/relationships/hyperlink" Target="https://www.synopsys.com/software-integrity/security-testing/static-analysis-sas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ymptai.com/information-secur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2</a:t>
            </a:fld>
            <a:endParaRPr lang="en-US"/>
          </a:p>
        </p:txBody>
      </p:sp>
    </p:spTree>
    <p:extLst>
      <p:ext uri="{BB962C8B-B14F-4D97-AF65-F5344CB8AC3E}">
        <p14:creationId xmlns:p14="http://schemas.microsoft.com/office/powerpoint/2010/main" val="70949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3</a:t>
            </a:fld>
            <a:endParaRPr lang="en-US" dirty="0"/>
          </a:p>
        </p:txBody>
      </p:sp>
    </p:spTree>
    <p:extLst>
      <p:ext uri="{BB962C8B-B14F-4D97-AF65-F5344CB8AC3E}">
        <p14:creationId xmlns:p14="http://schemas.microsoft.com/office/powerpoint/2010/main" val="21230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https://nullsweep.com/integrating-security-with-agile-development/</a:t>
            </a:r>
          </a:p>
          <a:p>
            <a:endParaRPr lang="en-US" dirty="0"/>
          </a:p>
          <a:p>
            <a:r>
              <a:rPr lang="en-US" dirty="0"/>
              <a:t>The legacy approach to including security in application development was based on the waterfall methodology:</a:t>
            </a:r>
          </a:p>
          <a:p>
            <a:endParaRPr lang="en-US" dirty="0"/>
          </a:p>
          <a:p>
            <a:pPr marL="285750" indent="-285750">
              <a:spcAft>
                <a:spcPts val="1200"/>
              </a:spcAft>
              <a:buFont typeface="Arial" panose="020B0604020202020204" pitchFamily="34" charset="0"/>
              <a:buChar char="•"/>
            </a:pPr>
            <a:r>
              <a:rPr lang="en-US" dirty="0"/>
              <a:t>Security set up checkpoints within the development phases. </a:t>
            </a:r>
          </a:p>
          <a:p>
            <a:pPr marL="285750" indent="-285750">
              <a:spcAft>
                <a:spcPts val="1200"/>
              </a:spcAft>
              <a:buFont typeface="Arial" panose="020B0604020202020204" pitchFamily="34" charset="0"/>
              <a:buChar char="•"/>
            </a:pPr>
            <a:r>
              <a:rPr lang="en-US" dirty="0"/>
              <a:t>These checkpoints would halt development activities until security requirements were met.</a:t>
            </a:r>
          </a:p>
          <a:p>
            <a:pPr marL="285750" indent="-285750">
              <a:spcAft>
                <a:spcPts val="1200"/>
              </a:spcAft>
              <a:buFont typeface="Arial" panose="020B0604020202020204" pitchFamily="34" charset="0"/>
              <a:buChar char="•"/>
            </a:pPr>
            <a:r>
              <a:rPr lang="en-US" dirty="0"/>
              <a:t>This approach was often a point of contention, seen as slowing down the development process.</a:t>
            </a:r>
          </a:p>
        </p:txBody>
      </p:sp>
      <p:sp>
        <p:nvSpPr>
          <p:cNvPr id="4" name="Slide Number Placeholder 3"/>
          <p:cNvSpPr>
            <a:spLocks noGrp="1"/>
          </p:cNvSpPr>
          <p:nvPr>
            <p:ph type="sldNum" sz="quarter" idx="5"/>
          </p:nvPr>
        </p:nvSpPr>
        <p:spPr/>
        <p:txBody>
          <a:bodyPr/>
          <a:lstStyle/>
          <a:p>
            <a:fld id="{3E0B7F04-C8A1-4976-8F27-9591533E9032}" type="slidenum">
              <a:rPr lang="en-US" smtClean="0"/>
              <a:t>4</a:t>
            </a:fld>
            <a:endParaRPr lang="en-US" dirty="0"/>
          </a:p>
        </p:txBody>
      </p:sp>
    </p:spTree>
    <p:extLst>
      <p:ext uri="{BB962C8B-B14F-4D97-AF65-F5344CB8AC3E}">
        <p14:creationId xmlns:p14="http://schemas.microsoft.com/office/powerpoint/2010/main" val="345368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https://www.osti.gov/servlets/purl/1639955</a:t>
            </a:r>
          </a:p>
          <a:p>
            <a:endParaRPr lang="en-US" dirty="0"/>
          </a:p>
          <a:p>
            <a:r>
              <a:rPr lang="en-JM" sz="1200" kern="1200" dirty="0">
                <a:solidFill>
                  <a:schemeClr val="tx1"/>
                </a:solidFill>
                <a:effectLst/>
                <a:latin typeface="+mn-lt"/>
                <a:ea typeface="+mn-ea"/>
                <a:cs typeface="+mn-cs"/>
              </a:rPr>
              <a:t>Ongoing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JM" sz="1200" kern="1200" dirty="0">
                <a:solidFill>
                  <a:schemeClr val="tx1"/>
                </a:solidFill>
                <a:effectLst/>
                <a:latin typeface="+mn-lt"/>
                <a:ea typeface="+mn-ea"/>
                <a:cs typeface="+mn-cs"/>
              </a:rPr>
              <a:t>§ Conduct secure code training with developers: an ongoing activity and will include lunch and learn sessions to transfer knowledge.</a:t>
            </a:r>
          </a:p>
          <a:p>
            <a:endParaRPr lang="en-JM"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JM" sz="1200" kern="1200" dirty="0">
                <a:solidFill>
                  <a:schemeClr val="tx1"/>
                </a:solidFill>
                <a:effectLst/>
                <a:latin typeface="+mn-lt"/>
                <a:ea typeface="+mn-ea"/>
                <a:cs typeface="+mn-cs"/>
              </a:rPr>
              <a:t>§ Security Misuse Stories: User stories are used in agile development methodologies to describe high-level requirements. To leverage this approach to increase security, our Cyber Analysts will create “evil user stories” – descriptions of how malicious users might try to misuse the application, which would then drive requirements for security countermeasures.</a:t>
            </a:r>
          </a:p>
          <a:p>
            <a:endParaRPr lang="en-JM" sz="1200" kern="1200" dirty="0">
              <a:solidFill>
                <a:schemeClr val="tx1"/>
              </a:solidFill>
              <a:effectLst/>
              <a:latin typeface="+mn-lt"/>
              <a:ea typeface="+mn-ea"/>
              <a:cs typeface="+mn-cs"/>
            </a:endParaRPr>
          </a:p>
          <a:p>
            <a:r>
              <a:rPr lang="en-JM" sz="1200" kern="1200" dirty="0">
                <a:solidFill>
                  <a:schemeClr val="tx1"/>
                </a:solidFill>
                <a:effectLst/>
                <a:latin typeface="+mn-lt"/>
                <a:ea typeface="+mn-ea"/>
                <a:cs typeface="+mn-cs"/>
              </a:rPr>
              <a:t>§ Threat Modelling: Reviewing the design, architecture, data flow diagram and infrastructure design to confirm the adequacy of security controls. A threat model is typically performed by creating a data flow diagram of the application and then using structured methodology such as STRIDE to identify threats to the data as it moves between application components. It occurs initially and is repeated upon a new release and updates on these releases.</a:t>
            </a:r>
          </a:p>
          <a:p>
            <a:endParaRPr lang="en-JM" sz="1200" kern="1200" dirty="0">
              <a:solidFill>
                <a:schemeClr val="tx1"/>
              </a:solidFill>
              <a:effectLst/>
              <a:latin typeface="+mn-lt"/>
              <a:ea typeface="+mn-ea"/>
              <a:cs typeface="+mn-cs"/>
            </a:endParaRPr>
          </a:p>
          <a:p>
            <a:r>
              <a:rPr lang="en-JM" sz="1200" kern="1200" dirty="0">
                <a:solidFill>
                  <a:schemeClr val="tx1"/>
                </a:solidFill>
                <a:effectLst/>
                <a:latin typeface="+mn-lt"/>
                <a:ea typeface="+mn-ea"/>
                <a:cs typeface="+mn-cs"/>
              </a:rPr>
              <a:t>Automated &amp; Manual testing:</a:t>
            </a:r>
          </a:p>
          <a:p>
            <a:r>
              <a:rPr lang="en-JM" sz="1200" kern="1200" dirty="0">
                <a:solidFill>
                  <a:schemeClr val="tx1"/>
                </a:solidFill>
                <a:effectLst/>
                <a:latin typeface="+mn-lt"/>
                <a:ea typeface="+mn-ea"/>
                <a:cs typeface="+mn-cs"/>
              </a:rPr>
              <a:t>o Static Application Security Testing (SAST) - Analysis of source code obtained or</a:t>
            </a:r>
          </a:p>
          <a:p>
            <a:r>
              <a:rPr lang="en-JM" sz="1200" kern="1200" dirty="0">
                <a:solidFill>
                  <a:schemeClr val="tx1"/>
                </a:solidFill>
                <a:effectLst/>
                <a:latin typeface="+mn-lt"/>
                <a:ea typeface="+mn-ea"/>
                <a:cs typeface="+mn-cs"/>
              </a:rPr>
              <a:t>compiled binaries aimed at discovering programmatic examples of security flaws.</a:t>
            </a:r>
          </a:p>
          <a:p>
            <a:r>
              <a:rPr lang="en-JM" sz="1200" kern="1200" dirty="0">
                <a:solidFill>
                  <a:schemeClr val="tx1"/>
                </a:solidFill>
                <a:effectLst/>
                <a:latin typeface="+mn-lt"/>
                <a:ea typeface="+mn-ea"/>
                <a:cs typeface="+mn-cs"/>
              </a:rPr>
              <a:t>o Software Composition Analysis (SCA) - Modern software uses many libraries to implement standard functionality, and they need to be updated whenever vulnerabilities are discovered and disclosed. Any software libraries/components utilized are reviewed to identify any potential vulnerabilities that may put the.</a:t>
            </a:r>
          </a:p>
          <a:p>
            <a:r>
              <a:rPr lang="en-JM" sz="1200" kern="1200" dirty="0">
                <a:solidFill>
                  <a:schemeClr val="tx1"/>
                </a:solidFill>
                <a:effectLst/>
                <a:latin typeface="+mn-lt"/>
                <a:ea typeface="+mn-ea"/>
                <a:cs typeface="+mn-cs"/>
              </a:rPr>
              <a:t>o Dynamic Application Security Testing(DAST)-Oncethesoftwarehasbeenbuiltand is running, security checks are performed against the software to find vulnerabilities in the running version.</a:t>
            </a:r>
          </a:p>
          <a:p>
            <a:r>
              <a:rPr lang="en-JM" sz="1200" kern="1200" dirty="0">
                <a:solidFill>
                  <a:schemeClr val="tx1"/>
                </a:solidFill>
                <a:effectLst/>
                <a:latin typeface="+mn-lt"/>
                <a:ea typeface="+mn-ea"/>
                <a:cs typeface="+mn-cs"/>
              </a:rPr>
              <a:t>o Application program interface (API) - API testing involves testing application programming interfaces directly and as part of integration testing to determine if they meet expectations for functionality, reliability, performance, and security.</a:t>
            </a:r>
          </a:p>
          <a:p>
            <a:endParaRPr lang="en-US" dirty="0"/>
          </a:p>
          <a:p>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5</a:t>
            </a:fld>
            <a:endParaRPr lang="en-US" dirty="0"/>
          </a:p>
        </p:txBody>
      </p:sp>
    </p:spTree>
    <p:extLst>
      <p:ext uri="{BB962C8B-B14F-4D97-AF65-F5344CB8AC3E}">
        <p14:creationId xmlns:p14="http://schemas.microsoft.com/office/powerpoint/2010/main" val="136408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COST SAVINGS of Shifting Security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JM" dirty="0"/>
              <a:t>Consider that shift-left security is good for reducing not only cyber risk but also cost. </a:t>
            </a:r>
            <a:endParaRPr lang="en-US" sz="1200" kern="1200" dirty="0">
              <a:solidFill>
                <a:schemeClr val="tx1">
                  <a:lumMod val="65000"/>
                  <a:lumOff val="35000"/>
                </a:schemeClr>
              </a:solidFill>
              <a:latin typeface="+mn-lt"/>
              <a:ea typeface="+mn-ea"/>
              <a:cs typeface="+mn-cs"/>
            </a:endParaRPr>
          </a:p>
          <a:p>
            <a:endParaRPr lang="en-JM" sz="1200" b="0" i="0" kern="1200" dirty="0">
              <a:solidFill>
                <a:schemeClr val="tx1"/>
              </a:solidFill>
              <a:effectLst/>
              <a:latin typeface="+mn-lt"/>
              <a:ea typeface="+mn-ea"/>
              <a:cs typeface="+mn-cs"/>
            </a:endParaRPr>
          </a:p>
          <a:p>
            <a:r>
              <a:rPr lang="en-JM" dirty="0"/>
              <a:t>Vulnerabilities found in production cost up to 30x time and money more to fix?</a:t>
            </a:r>
            <a:endParaRPr lang="en-GB" dirty="0"/>
          </a:p>
          <a:p>
            <a:endParaRPr lang="en-US" dirty="0"/>
          </a:p>
          <a:p>
            <a:r>
              <a:rPr lang="en-JM" sz="1200" b="1" dirty="0">
                <a:solidFill>
                  <a:schemeClr val="bg1"/>
                </a:solidFill>
              </a:rPr>
              <a:t>To reduce the cost of fixing security bugs, find them earlier in the SDLC with these security testing practices:</a:t>
            </a:r>
          </a:p>
          <a:p>
            <a:endParaRPr lang="en-JM" sz="1200" dirty="0"/>
          </a:p>
          <a:p>
            <a:endParaRPr lang="en-JM" sz="1200" dirty="0"/>
          </a:p>
          <a:p>
            <a:pPr marL="342900" indent="-342900">
              <a:buFont typeface="+mj-lt"/>
              <a:buAutoNum type="arabicPeriod"/>
            </a:pPr>
            <a:r>
              <a:rPr lang="en-JM" sz="1200" dirty="0"/>
              <a:t>Perform an architecture risk analysis to identify issues during the design phase of software development.</a:t>
            </a:r>
          </a:p>
          <a:p>
            <a:pPr marL="342900" indent="-342900">
              <a:buFont typeface="+mj-lt"/>
              <a:buAutoNum type="arabicPeriod"/>
            </a:pPr>
            <a:r>
              <a:rPr lang="en-JM" sz="1200" dirty="0"/>
              <a:t>Use </a:t>
            </a:r>
            <a:r>
              <a:rPr lang="en-JM" sz="1200" dirty="0">
                <a:hlinkClick r:id="rId3"/>
              </a:rPr>
              <a:t>an IDE plugin</a:t>
            </a:r>
            <a:r>
              <a:rPr lang="en-JM" sz="1200" dirty="0"/>
              <a:t> so developers can resolve security issues as they write code.</a:t>
            </a:r>
          </a:p>
          <a:p>
            <a:pPr marL="342900" indent="-342900">
              <a:buFont typeface="+mj-lt"/>
              <a:buAutoNum type="arabicPeriod"/>
            </a:pPr>
            <a:r>
              <a:rPr lang="en-JM" sz="1200" dirty="0"/>
              <a:t>Conduct a </a:t>
            </a:r>
            <a:r>
              <a:rPr lang="en-JM" sz="1200" dirty="0">
                <a:hlinkClick r:id="rId4"/>
              </a:rPr>
              <a:t>source code review</a:t>
            </a:r>
            <a:r>
              <a:rPr lang="en-JM" sz="1200" dirty="0"/>
              <a:t> to identify issues within the code.</a:t>
            </a:r>
          </a:p>
          <a:p>
            <a:pPr marL="342900" indent="-342900">
              <a:buFont typeface="+mj-lt"/>
              <a:buAutoNum type="arabicPeriod"/>
            </a:pPr>
            <a:r>
              <a:rPr lang="en-JM" sz="1200" dirty="0"/>
              <a:t>Add </a:t>
            </a:r>
            <a:r>
              <a:rPr lang="en-JM" sz="1200" dirty="0">
                <a:hlinkClick r:id="rId5"/>
              </a:rPr>
              <a:t>interactive application security testing</a:t>
            </a:r>
            <a:r>
              <a:rPr lang="en-JM" sz="1200" dirty="0"/>
              <a:t> to your functional tests.</a:t>
            </a:r>
          </a:p>
          <a:p>
            <a:pPr marL="342900" indent="-342900">
              <a:buFont typeface="+mj-lt"/>
              <a:buAutoNum type="arabicPeriod"/>
            </a:pPr>
            <a:r>
              <a:rPr lang="en-JM" sz="1200" dirty="0"/>
              <a:t>Prior to release, conduct a </a:t>
            </a:r>
            <a:r>
              <a:rPr lang="en-JM" sz="1200" dirty="0">
                <a:hlinkClick r:id="rId6"/>
              </a:rPr>
              <a:t>penetration test to identify issues</a:t>
            </a:r>
            <a:r>
              <a:rPr lang="en-JM" sz="1200" dirty="0"/>
              <a:t> and make sure that you’ve resolved the issues you previously identified.</a:t>
            </a:r>
          </a:p>
          <a:p>
            <a:endParaRPr lang="en-US" dirty="0"/>
          </a:p>
          <a:p>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7</a:t>
            </a:fld>
            <a:endParaRPr lang="en-US" dirty="0"/>
          </a:p>
        </p:txBody>
      </p:sp>
    </p:spTree>
    <p:extLst>
      <p:ext uri="{BB962C8B-B14F-4D97-AF65-F5344CB8AC3E}">
        <p14:creationId xmlns:p14="http://schemas.microsoft.com/office/powerpoint/2010/main" val="238539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8</a:t>
            </a:fld>
            <a:endParaRPr lang="en-US" dirty="0"/>
          </a:p>
        </p:txBody>
      </p:sp>
    </p:spTree>
    <p:extLst>
      <p:ext uri="{BB962C8B-B14F-4D97-AF65-F5344CB8AC3E}">
        <p14:creationId xmlns:p14="http://schemas.microsoft.com/office/powerpoint/2010/main" val="263644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JM" sz="1200" dirty="0">
                <a:solidFill>
                  <a:srgbClr val="000000"/>
                </a:solidFill>
                <a:latin typeface="var(--ricos-custom-p-font-family, unset)"/>
              </a:rPr>
              <a:t>Here are some ways your company can combat Cyber Threats through transformed security thinking</a:t>
            </a:r>
            <a:endParaRPr lang="en-US" b="0" i="0" dirty="0">
              <a:solidFill>
                <a:srgbClr val="202124"/>
              </a:solidFill>
              <a:effectLst/>
              <a:latin typeface="arial" panose="020B0604020202020204" pitchFamily="34" charset="0"/>
            </a:endParaRPr>
          </a:p>
          <a:p>
            <a:endParaRPr lang="en-JM"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lang="en-JM" b="1" dirty="0">
                <a:solidFill>
                  <a:srgbClr val="000000"/>
                </a:solidFill>
                <a:latin typeface="inherit"/>
              </a:rPr>
              <a:t>Evaluate</a:t>
            </a:r>
            <a:r>
              <a:rPr lang="en-JM" dirty="0">
                <a:solidFill>
                  <a:srgbClr val="000000"/>
                </a:solidFill>
                <a:latin typeface="var(--ricos-custom-p-font-family, unset)"/>
              </a:rPr>
              <a:t> </a:t>
            </a:r>
            <a:r>
              <a:rPr lang="en-JM" b="1" dirty="0">
                <a:solidFill>
                  <a:srgbClr val="000000"/>
                </a:solidFill>
                <a:latin typeface="inherit"/>
              </a:rPr>
              <a:t>your choice of security solutions wisely</a:t>
            </a:r>
            <a:r>
              <a:rPr lang="en-JM" dirty="0">
                <a:solidFill>
                  <a:srgbClr val="000000"/>
                </a:solidFill>
                <a:latin typeface="var(--ricos-custom-p-font-family, unset)"/>
              </a:rPr>
              <a:t> to ensure the solutions you choose are aligned to your strategy and provide the protection you’ll need now and in the future. Be willing to invest in these solutions on an ongoing basis. Don’t depend on a ‘silver bullet’ to solve all issues at once. </a:t>
            </a:r>
            <a:r>
              <a:rPr lang="en-JM" dirty="0"/>
              <a:t>Selecting the right tools to help automate security testing and provide security-on-demand to developers is essential.</a:t>
            </a:r>
          </a:p>
          <a:p>
            <a:pPr fontAlgn="base">
              <a:buFont typeface="+mj-lt"/>
              <a:buAutoNum type="arabicPeriod"/>
            </a:pPr>
            <a:endParaRPr lang="en-JM" dirty="0">
              <a:solidFill>
                <a:srgbClr val="000000"/>
              </a:solidFill>
              <a:latin typeface="var(--ricos-custom-p-font-family, unset)"/>
            </a:endParaRPr>
          </a:p>
          <a:p>
            <a:r>
              <a:rPr lang="en-JM" sz="1200" b="1" i="0" kern="1200" dirty="0">
                <a:solidFill>
                  <a:schemeClr val="tx1"/>
                </a:solidFill>
                <a:effectLst/>
                <a:latin typeface="+mn-lt"/>
                <a:ea typeface="+mn-ea"/>
                <a:cs typeface="+mn-cs"/>
              </a:rPr>
              <a:t>EDUCATE EMPLOYEES </a:t>
            </a:r>
            <a:r>
              <a:rPr lang="en-JM" sz="1200" b="0" i="0" kern="1200" dirty="0">
                <a:solidFill>
                  <a:schemeClr val="tx1"/>
                </a:solidFill>
                <a:effectLst/>
                <a:latin typeface="+mn-lt"/>
                <a:ea typeface="+mn-ea"/>
                <a:cs typeface="+mn-cs"/>
              </a:rPr>
              <a:t>Data breach prevention needs to include everyone at all levels — from end-users to IT personnel, and all people in between.</a:t>
            </a:r>
          </a:p>
          <a:p>
            <a:r>
              <a:rPr lang="en-JM" sz="1200" b="0" i="0" kern="1200" dirty="0">
                <a:solidFill>
                  <a:schemeClr val="tx1"/>
                </a:solidFill>
                <a:effectLst/>
                <a:latin typeface="+mn-lt"/>
                <a:ea typeface="+mn-ea"/>
                <a:cs typeface="+mn-cs"/>
              </a:rPr>
              <a:t>When you’re trying to plan how to prevent data breach attacks or leaks, security is only as strong as the weakest link. Every person that interacts with a system can be a potential vulnerability.</a:t>
            </a:r>
            <a:endParaRPr lang="en-JM" dirty="0">
              <a:solidFill>
                <a:srgbClr val="000000"/>
              </a:solidFill>
              <a:latin typeface="var(--ricos-custom-p-font-family, unset)"/>
            </a:endParaRPr>
          </a:p>
          <a:p>
            <a:pPr fontAlgn="base">
              <a:buFont typeface="+mj-lt"/>
              <a:buAutoNum type="arabicPeriod"/>
            </a:pPr>
            <a:endParaRPr lang="en-JM" dirty="0">
              <a:solidFill>
                <a:srgbClr val="000000"/>
              </a:solidFill>
              <a:latin typeface="var(--ricos-custom-p-font-family, unset)"/>
            </a:endParaRPr>
          </a:p>
          <a:p>
            <a:pPr fontAlgn="base">
              <a:buFont typeface="+mj-lt"/>
              <a:buAutoNum type="arabicPeriod"/>
            </a:pPr>
            <a:r>
              <a:rPr lang="en-JM" b="1" dirty="0">
                <a:solidFill>
                  <a:srgbClr val="000000"/>
                </a:solidFill>
                <a:latin typeface="inherit"/>
              </a:rPr>
              <a:t>Conduct</a:t>
            </a:r>
            <a:r>
              <a:rPr lang="en-JM" dirty="0">
                <a:solidFill>
                  <a:srgbClr val="000000"/>
                </a:solidFill>
                <a:latin typeface="var(--ricos-custom-p-font-family, unset)"/>
              </a:rPr>
              <a:t> </a:t>
            </a:r>
            <a:r>
              <a:rPr lang="en-JM" b="1" dirty="0">
                <a:solidFill>
                  <a:srgbClr val="000000"/>
                </a:solidFill>
                <a:latin typeface="inherit"/>
              </a:rPr>
              <a:t>regular risk and security assessments</a:t>
            </a:r>
            <a:r>
              <a:rPr lang="en-JM" dirty="0">
                <a:solidFill>
                  <a:srgbClr val="000000"/>
                </a:solidFill>
                <a:latin typeface="var(--ricos-custom-p-font-family, unset)"/>
              </a:rPr>
              <a:t> to identify and mitigate potential risks as they develop. At </a:t>
            </a:r>
            <a:r>
              <a:rPr lang="en-JM" dirty="0" err="1">
                <a:solidFill>
                  <a:srgbClr val="000000"/>
                </a:solidFill>
                <a:latin typeface="var(--ricos-custom-p-font-family, unset)"/>
              </a:rPr>
              <a:t>Symptai</a:t>
            </a:r>
            <a:r>
              <a:rPr lang="en-JM" dirty="0">
                <a:solidFill>
                  <a:srgbClr val="000000"/>
                </a:solidFill>
                <a:latin typeface="var(--ricos-custom-p-font-family, unset)"/>
              </a:rPr>
              <a:t>, we provide rigorous, end-to-end testing, such as our </a:t>
            </a:r>
            <a:r>
              <a:rPr lang="en-JM" u="sng" dirty="0">
                <a:solidFill>
                  <a:srgbClr val="000000"/>
                </a:solidFill>
                <a:latin typeface="var(--ricos-custom-link-font-family, unset)"/>
                <a:hlinkClick r:id="rId3"/>
              </a:rPr>
              <a:t>External and Internal Network Penetration Tests</a:t>
            </a:r>
            <a:r>
              <a:rPr lang="en-JM" dirty="0">
                <a:solidFill>
                  <a:srgbClr val="000000"/>
                </a:solidFill>
                <a:latin typeface="var(--ricos-custom-p-font-family, unset)"/>
              </a:rPr>
              <a:t>, Mobile and Web Application Testing to ensure that our client's network infrastructure and applications are completely secure from attacks while minimizing the risk exposure to an acceptable level. </a:t>
            </a:r>
          </a:p>
          <a:p>
            <a:pPr fontAlgn="base">
              <a:buFont typeface="+mj-lt"/>
              <a:buNone/>
            </a:pPr>
            <a:endParaRPr lang="en-JM" dirty="0">
              <a:solidFill>
                <a:srgbClr val="000000"/>
              </a:solidFill>
              <a:latin typeface="var(--ricos-custom-p-font-family, unset)"/>
            </a:endParaRPr>
          </a:p>
          <a:p>
            <a:pPr fontAlgn="base">
              <a:buFont typeface="+mj-lt"/>
              <a:buAutoNum type="arabicPeriod"/>
            </a:pPr>
            <a:r>
              <a:rPr lang="en-JM" b="1" dirty="0">
                <a:solidFill>
                  <a:srgbClr val="000000"/>
                </a:solidFill>
                <a:latin typeface="inherit"/>
              </a:rPr>
              <a:t>Seek Expert Guidance.</a:t>
            </a:r>
            <a:r>
              <a:rPr lang="en-JM" dirty="0">
                <a:solidFill>
                  <a:srgbClr val="000000"/>
                </a:solidFill>
                <a:latin typeface="var(--ricos-custom-p-font-family, unset)"/>
              </a:rPr>
              <a:t> New risks can be created that existing team members might not be experienced enough at identifying and addressing. Seek the Support of professionals. Short-term skills can be acquired through outsourcing security functions to a managed security service provider (MSSPs) or by reaching out to our team of Cybersecurity experts at </a:t>
            </a:r>
            <a:r>
              <a:rPr lang="en-JM" dirty="0" err="1">
                <a:solidFill>
                  <a:srgbClr val="000000"/>
                </a:solidFill>
                <a:latin typeface="var(--ricos-custom-p-font-family, unset)"/>
              </a:rPr>
              <a:t>Symptai</a:t>
            </a:r>
            <a:r>
              <a:rPr lang="en-JM" dirty="0">
                <a:solidFill>
                  <a:srgbClr val="000000"/>
                </a:solidFill>
                <a:latin typeface="var(--ricos-custom-p-font-family, unset)"/>
              </a:rPr>
              <a:t> Consulting</a:t>
            </a:r>
          </a:p>
          <a:p>
            <a:endParaRPr lang="en-US" dirty="0"/>
          </a:p>
          <a:p>
            <a:endParaRPr lang="en-US" dirty="0"/>
          </a:p>
        </p:txBody>
      </p:sp>
      <p:sp>
        <p:nvSpPr>
          <p:cNvPr id="4" name="Slide Number Placeholder 3"/>
          <p:cNvSpPr>
            <a:spLocks noGrp="1"/>
          </p:cNvSpPr>
          <p:nvPr>
            <p:ph type="sldNum" sz="quarter" idx="5"/>
          </p:nvPr>
        </p:nvSpPr>
        <p:spPr/>
        <p:txBody>
          <a:bodyPr/>
          <a:lstStyle/>
          <a:p>
            <a:fld id="{3E0B7F04-C8A1-4976-8F27-9591533E9032}" type="slidenum">
              <a:rPr lang="en-US" smtClean="0"/>
              <a:t>9</a:t>
            </a:fld>
            <a:endParaRPr lang="en-US"/>
          </a:p>
        </p:txBody>
      </p:sp>
    </p:spTree>
    <p:extLst>
      <p:ext uri="{BB962C8B-B14F-4D97-AF65-F5344CB8AC3E}">
        <p14:creationId xmlns:p14="http://schemas.microsoft.com/office/powerpoint/2010/main" val="61737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resources, including a digital copy of this presentation.</a:t>
            </a:r>
          </a:p>
        </p:txBody>
      </p:sp>
      <p:sp>
        <p:nvSpPr>
          <p:cNvPr id="4" name="Slide Number Placeholder 3"/>
          <p:cNvSpPr>
            <a:spLocks noGrp="1"/>
          </p:cNvSpPr>
          <p:nvPr>
            <p:ph type="sldNum" sz="quarter" idx="5"/>
          </p:nvPr>
        </p:nvSpPr>
        <p:spPr/>
        <p:txBody>
          <a:bodyPr/>
          <a:lstStyle/>
          <a:p>
            <a:fld id="{3E0B7F04-C8A1-4976-8F27-9591533E9032}" type="slidenum">
              <a:rPr lang="en-US" smtClean="0"/>
              <a:t>10</a:t>
            </a:fld>
            <a:endParaRPr lang="en-US"/>
          </a:p>
        </p:txBody>
      </p:sp>
    </p:spTree>
    <p:extLst>
      <p:ext uri="{BB962C8B-B14F-4D97-AF65-F5344CB8AC3E}">
        <p14:creationId xmlns:p14="http://schemas.microsoft.com/office/powerpoint/2010/main" val="341671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AA55-3DDA-AF05-C49D-B98699C95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18FE4A-2DE0-A56F-C253-3A4D7B462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AD308-FE3A-DDB4-B0E6-00427B06658E}"/>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547FBAA8-0FAB-B739-B03F-352980EAF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7EB2D-7174-BCB9-0BB2-CD7D5DCE1F9E}"/>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403279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27C7-0716-D1F1-2E87-30831C548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AE2B89-BFDB-F784-FCC3-C42F80DC0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E4216-50CE-DF7E-5219-61709CEFC984}"/>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526E5661-B774-3725-2017-D39EB74FD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1860-FA6D-D0FD-FFF4-0D63C575257D}"/>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419586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D8A4D-D69F-DE6D-2E17-98787B590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361F1-A26E-1054-F54D-90FD825E1A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FD0BB-64EB-FEBE-1ABE-A50C4ECF4BBA}"/>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DEE2E883-3B38-C5AE-DF46-90D2BBCD8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3B607-8228-C13C-0138-EE4A6B9D49BA}"/>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79784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53F48D5-0E42-4272-86F9-12867DBDAFC0}"/>
              </a:ext>
            </a:extLst>
          </p:cNvPr>
          <p:cNvSpPr>
            <a:spLocks noGrp="1"/>
          </p:cNvSpPr>
          <p:nvPr>
            <p:ph type="pic" sz="quarter" idx="11"/>
          </p:nvPr>
        </p:nvSpPr>
        <p:spPr>
          <a:xfrm>
            <a:off x="0" y="0"/>
            <a:ext cx="12191999" cy="6857999"/>
          </a:xfrm>
          <a:solidFill>
            <a:schemeClr val="bg2">
              <a:lumMod val="85000"/>
            </a:schemeClr>
          </a:solidFill>
        </p:spPr>
        <p:txBody>
          <a:bodyPr>
            <a:normAutofit/>
          </a:bodyPr>
          <a:lstStyle>
            <a:lvl1pPr>
              <a:defRPr sz="800"/>
            </a:lvl1pPr>
          </a:lstStyle>
          <a:p>
            <a:endParaRPr lang="en-ID"/>
          </a:p>
        </p:txBody>
      </p:sp>
      <p:sp>
        <p:nvSpPr>
          <p:cNvPr id="5" name="Picture Placeholder 4">
            <a:extLst>
              <a:ext uri="{FF2B5EF4-FFF2-40B4-BE49-F238E27FC236}">
                <a16:creationId xmlns:a16="http://schemas.microsoft.com/office/drawing/2014/main" id="{B428C5DA-481B-42C4-9D6F-BEC5FD97BCD0}"/>
              </a:ext>
            </a:extLst>
          </p:cNvPr>
          <p:cNvSpPr>
            <a:spLocks noGrp="1"/>
          </p:cNvSpPr>
          <p:nvPr>
            <p:ph type="pic" sz="quarter" idx="10"/>
          </p:nvPr>
        </p:nvSpPr>
        <p:spPr>
          <a:xfrm>
            <a:off x="1" y="0"/>
            <a:ext cx="4502989" cy="6858000"/>
          </a:xfrm>
          <a:custGeom>
            <a:avLst/>
            <a:gdLst>
              <a:gd name="connsiteX0" fmla="*/ 0 w 4502989"/>
              <a:gd name="connsiteY0" fmla="*/ 0 h 6858000"/>
              <a:gd name="connsiteX1" fmla="*/ 4502989 w 4502989"/>
              <a:gd name="connsiteY1" fmla="*/ 0 h 6858000"/>
              <a:gd name="connsiteX2" fmla="*/ 4502989 w 4502989"/>
              <a:gd name="connsiteY2" fmla="*/ 6858000 h 6858000"/>
              <a:gd name="connsiteX3" fmla="*/ 0 w 4502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02989" h="6858000">
                <a:moveTo>
                  <a:pt x="0" y="0"/>
                </a:moveTo>
                <a:lnTo>
                  <a:pt x="4502989" y="0"/>
                </a:lnTo>
                <a:lnTo>
                  <a:pt x="4502989" y="6858000"/>
                </a:lnTo>
                <a:lnTo>
                  <a:pt x="0" y="6858000"/>
                </a:lnTo>
                <a:close/>
              </a:path>
            </a:pathLst>
          </a:custGeom>
          <a:solidFill>
            <a:schemeClr val="bg2">
              <a:lumMod val="9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1224169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B50CC29-46F7-48BB-B525-E2F2D11A9318}"/>
              </a:ext>
            </a:extLst>
          </p:cNvPr>
          <p:cNvSpPr>
            <a:spLocks noGrp="1"/>
          </p:cNvSpPr>
          <p:nvPr>
            <p:ph type="pic" sz="quarter" idx="11"/>
          </p:nvPr>
        </p:nvSpPr>
        <p:spPr>
          <a:xfrm>
            <a:off x="0" y="0"/>
            <a:ext cx="12191999" cy="6857999"/>
          </a:xfrm>
          <a:solidFill>
            <a:schemeClr val="bg2">
              <a:lumMod val="85000"/>
            </a:schemeClr>
          </a:solidFill>
        </p:spPr>
        <p:txBody>
          <a:bodyPr>
            <a:normAutofit/>
          </a:bodyPr>
          <a:lstStyle>
            <a:lvl1pPr>
              <a:defRPr sz="800"/>
            </a:lvl1pPr>
          </a:lstStyle>
          <a:p>
            <a:endParaRPr lang="en-ID"/>
          </a:p>
        </p:txBody>
      </p:sp>
      <p:sp>
        <p:nvSpPr>
          <p:cNvPr id="5" name="Picture Placeholder 4">
            <a:extLst>
              <a:ext uri="{FF2B5EF4-FFF2-40B4-BE49-F238E27FC236}">
                <a16:creationId xmlns:a16="http://schemas.microsoft.com/office/drawing/2014/main" id="{831C4316-79DC-4A10-AFC0-707C859651E2}"/>
              </a:ext>
            </a:extLst>
          </p:cNvPr>
          <p:cNvSpPr>
            <a:spLocks noGrp="1"/>
          </p:cNvSpPr>
          <p:nvPr>
            <p:ph type="pic" sz="quarter" idx="10"/>
          </p:nvPr>
        </p:nvSpPr>
        <p:spPr>
          <a:xfrm>
            <a:off x="571500" y="444500"/>
            <a:ext cx="3276600" cy="4191000"/>
          </a:xfrm>
          <a:custGeom>
            <a:avLst/>
            <a:gdLst>
              <a:gd name="connsiteX0" fmla="*/ 0 w 3276600"/>
              <a:gd name="connsiteY0" fmla="*/ 0 h 4191000"/>
              <a:gd name="connsiteX1" fmla="*/ 3276600 w 3276600"/>
              <a:gd name="connsiteY1" fmla="*/ 0 h 4191000"/>
              <a:gd name="connsiteX2" fmla="*/ 3276600 w 3276600"/>
              <a:gd name="connsiteY2" fmla="*/ 4191000 h 4191000"/>
              <a:gd name="connsiteX3" fmla="*/ 0 w 32766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3276600" h="4191000">
                <a:moveTo>
                  <a:pt x="0" y="0"/>
                </a:moveTo>
                <a:lnTo>
                  <a:pt x="3276600" y="0"/>
                </a:lnTo>
                <a:lnTo>
                  <a:pt x="3276600" y="4191000"/>
                </a:lnTo>
                <a:lnTo>
                  <a:pt x="0" y="4191000"/>
                </a:lnTo>
                <a:close/>
              </a:path>
            </a:pathLst>
          </a:custGeom>
          <a:solidFill>
            <a:schemeClr val="bg2">
              <a:lumMod val="95000"/>
            </a:schemeClr>
          </a:solidFill>
        </p:spPr>
        <p:txBody>
          <a:bodyPr wrap="square">
            <a:noAutofit/>
          </a:bodyPr>
          <a:lstStyle>
            <a:lvl1pPr>
              <a:defRPr sz="800"/>
            </a:lvl1pPr>
          </a:lstStyle>
          <a:p>
            <a:endParaRPr lang="en-US"/>
          </a:p>
        </p:txBody>
      </p:sp>
      <p:sp>
        <p:nvSpPr>
          <p:cNvPr id="7" name="Text Placeholder 2">
            <a:extLst>
              <a:ext uri="{FF2B5EF4-FFF2-40B4-BE49-F238E27FC236}">
                <a16:creationId xmlns:a16="http://schemas.microsoft.com/office/drawing/2014/main" id="{267A858F-0966-4447-96D0-2AA86F6E2CDA}"/>
              </a:ext>
            </a:extLst>
          </p:cNvPr>
          <p:cNvSpPr>
            <a:spLocks noGrp="1"/>
          </p:cNvSpPr>
          <p:nvPr>
            <p:ph type="body" sz="quarter" idx="12" hasCustomPrompt="1"/>
          </p:nvPr>
        </p:nvSpPr>
        <p:spPr>
          <a:xfrm rot="5400000">
            <a:off x="3036639" y="1659888"/>
            <a:ext cx="4803775" cy="2266610"/>
          </a:xfrm>
        </p:spPr>
        <p:txBody>
          <a:bodyPr anchor="ctr">
            <a:normAutofit/>
          </a:bodyPr>
          <a:lstStyle>
            <a:lvl1pPr marL="0" indent="0">
              <a:lnSpc>
                <a:spcPct val="100000"/>
              </a:lnSpc>
              <a:buNone/>
              <a:defRPr sz="6000" b="1">
                <a:solidFill>
                  <a:schemeClr val="bg2"/>
                </a:solidFill>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22230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2BDED405-F0ED-4EB9-B583-9141ECAD2CEE}"/>
              </a:ext>
            </a:extLst>
          </p:cNvPr>
          <p:cNvSpPr>
            <a:spLocks noGrp="1"/>
          </p:cNvSpPr>
          <p:nvPr>
            <p:ph type="body" sz="quarter" idx="15" hasCustomPrompt="1"/>
          </p:nvPr>
        </p:nvSpPr>
        <p:spPr>
          <a:xfrm>
            <a:off x="2496457" y="2150867"/>
            <a:ext cx="7199086" cy="1044575"/>
          </a:xfrm>
        </p:spPr>
        <p:txBody>
          <a:bodyPr anchor="ctr">
            <a:normAutofit/>
          </a:bodyPr>
          <a:lstStyle>
            <a:lvl1pPr marL="0" indent="0" algn="ctr">
              <a:lnSpc>
                <a:spcPct val="100000"/>
              </a:lnSpc>
              <a:buNone/>
              <a:defRPr sz="60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4082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21158FC-B8DE-4FA0-8AD7-1C0043063B5F}"/>
              </a:ext>
            </a:extLst>
          </p:cNvPr>
          <p:cNvSpPr>
            <a:spLocks noGrp="1"/>
          </p:cNvSpPr>
          <p:nvPr>
            <p:ph type="pic" sz="quarter" idx="10"/>
          </p:nvPr>
        </p:nvSpPr>
        <p:spPr>
          <a:xfrm>
            <a:off x="6096000" y="1804993"/>
            <a:ext cx="4810113" cy="3248015"/>
          </a:xfrm>
          <a:custGeom>
            <a:avLst/>
            <a:gdLst>
              <a:gd name="connsiteX0" fmla="*/ 0 w 4810113"/>
              <a:gd name="connsiteY0" fmla="*/ 0 h 3248015"/>
              <a:gd name="connsiteX1" fmla="*/ 4810113 w 4810113"/>
              <a:gd name="connsiteY1" fmla="*/ 0 h 3248015"/>
              <a:gd name="connsiteX2" fmla="*/ 4810113 w 4810113"/>
              <a:gd name="connsiteY2" fmla="*/ 3248015 h 3248015"/>
              <a:gd name="connsiteX3" fmla="*/ 0 w 4810113"/>
              <a:gd name="connsiteY3" fmla="*/ 3248015 h 3248015"/>
            </a:gdLst>
            <a:ahLst/>
            <a:cxnLst>
              <a:cxn ang="0">
                <a:pos x="connsiteX0" y="connsiteY0"/>
              </a:cxn>
              <a:cxn ang="0">
                <a:pos x="connsiteX1" y="connsiteY1"/>
              </a:cxn>
              <a:cxn ang="0">
                <a:pos x="connsiteX2" y="connsiteY2"/>
              </a:cxn>
              <a:cxn ang="0">
                <a:pos x="connsiteX3" y="connsiteY3"/>
              </a:cxn>
            </a:cxnLst>
            <a:rect l="l" t="t" r="r" b="b"/>
            <a:pathLst>
              <a:path w="4810113" h="3248015">
                <a:moveTo>
                  <a:pt x="0" y="0"/>
                </a:moveTo>
                <a:lnTo>
                  <a:pt x="4810113" y="0"/>
                </a:lnTo>
                <a:lnTo>
                  <a:pt x="4810113" y="3248015"/>
                </a:lnTo>
                <a:lnTo>
                  <a:pt x="0" y="3248015"/>
                </a:lnTo>
                <a:close/>
              </a:path>
            </a:pathLst>
          </a:custGeom>
          <a:solidFill>
            <a:schemeClr val="bg2">
              <a:lumMod val="95000"/>
            </a:schemeClr>
          </a:solidFill>
        </p:spPr>
        <p:txBody>
          <a:bodyPr wrap="square">
            <a:noAutofit/>
          </a:bodyPr>
          <a:lstStyle>
            <a:lvl1pPr>
              <a:defRPr sz="800"/>
            </a:lvl1pPr>
          </a:lstStyle>
          <a:p>
            <a:endParaRPr lang="en-ID"/>
          </a:p>
        </p:txBody>
      </p:sp>
      <p:sp>
        <p:nvSpPr>
          <p:cNvPr id="8" name="Text Placeholder 7">
            <a:extLst>
              <a:ext uri="{FF2B5EF4-FFF2-40B4-BE49-F238E27FC236}">
                <a16:creationId xmlns:a16="http://schemas.microsoft.com/office/drawing/2014/main" id="{81E210BE-16AB-4CC5-B349-4D0B8252296C}"/>
              </a:ext>
            </a:extLst>
          </p:cNvPr>
          <p:cNvSpPr>
            <a:spLocks noGrp="1"/>
          </p:cNvSpPr>
          <p:nvPr>
            <p:ph type="body" sz="quarter" idx="13" hasCustomPrompt="1"/>
          </p:nvPr>
        </p:nvSpPr>
        <p:spPr>
          <a:xfrm>
            <a:off x="1285887" y="1162791"/>
            <a:ext cx="4810113" cy="1987550"/>
          </a:xfrm>
        </p:spPr>
        <p:txBody>
          <a:bodyPr anchor="ctr">
            <a:normAutofit/>
          </a:bodyPr>
          <a:lstStyle>
            <a:lvl1pPr marL="0" indent="0">
              <a:lnSpc>
                <a:spcPct val="100000"/>
              </a:lnSpc>
              <a:buNone/>
              <a:defRPr sz="60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4632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7F1888F-8299-49F9-A6CB-AF8963C7ACCF}"/>
              </a:ext>
            </a:extLst>
          </p:cNvPr>
          <p:cNvSpPr>
            <a:spLocks noGrp="1"/>
          </p:cNvSpPr>
          <p:nvPr>
            <p:ph type="pic" sz="quarter" idx="10"/>
          </p:nvPr>
        </p:nvSpPr>
        <p:spPr>
          <a:xfrm>
            <a:off x="1" y="5258443"/>
            <a:ext cx="7948841" cy="1599557"/>
          </a:xfrm>
          <a:custGeom>
            <a:avLst/>
            <a:gdLst>
              <a:gd name="connsiteX0" fmla="*/ 0 w 7948841"/>
              <a:gd name="connsiteY0" fmla="*/ 0 h 1599557"/>
              <a:gd name="connsiteX1" fmla="*/ 7948841 w 7948841"/>
              <a:gd name="connsiteY1" fmla="*/ 0 h 1599557"/>
              <a:gd name="connsiteX2" fmla="*/ 7948841 w 7948841"/>
              <a:gd name="connsiteY2" fmla="*/ 1599557 h 1599557"/>
              <a:gd name="connsiteX3" fmla="*/ 0 w 7948841"/>
              <a:gd name="connsiteY3" fmla="*/ 1599557 h 1599557"/>
            </a:gdLst>
            <a:ahLst/>
            <a:cxnLst>
              <a:cxn ang="0">
                <a:pos x="connsiteX0" y="connsiteY0"/>
              </a:cxn>
              <a:cxn ang="0">
                <a:pos x="connsiteX1" y="connsiteY1"/>
              </a:cxn>
              <a:cxn ang="0">
                <a:pos x="connsiteX2" y="connsiteY2"/>
              </a:cxn>
              <a:cxn ang="0">
                <a:pos x="connsiteX3" y="connsiteY3"/>
              </a:cxn>
            </a:cxnLst>
            <a:rect l="l" t="t" r="r" b="b"/>
            <a:pathLst>
              <a:path w="7948841" h="1599557">
                <a:moveTo>
                  <a:pt x="0" y="0"/>
                </a:moveTo>
                <a:lnTo>
                  <a:pt x="7948841" y="0"/>
                </a:lnTo>
                <a:lnTo>
                  <a:pt x="7948841" y="1599557"/>
                </a:lnTo>
                <a:lnTo>
                  <a:pt x="0" y="1599557"/>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6">
            <a:extLst>
              <a:ext uri="{FF2B5EF4-FFF2-40B4-BE49-F238E27FC236}">
                <a16:creationId xmlns:a16="http://schemas.microsoft.com/office/drawing/2014/main" id="{DDF9A71D-9A89-416E-8C0B-185209FB635D}"/>
              </a:ext>
            </a:extLst>
          </p:cNvPr>
          <p:cNvSpPr>
            <a:spLocks noGrp="1"/>
          </p:cNvSpPr>
          <p:nvPr>
            <p:ph type="body" sz="quarter" idx="11" hasCustomPrompt="1"/>
          </p:nvPr>
        </p:nvSpPr>
        <p:spPr>
          <a:xfrm>
            <a:off x="1176338" y="1204913"/>
            <a:ext cx="4919662" cy="1044575"/>
          </a:xfrm>
        </p:spPr>
        <p:txBody>
          <a:bodyPr anchor="ctr">
            <a:normAutofit/>
          </a:bodyPr>
          <a:lstStyle>
            <a:lvl1pPr marL="0" indent="0">
              <a:lnSpc>
                <a:spcPct val="100000"/>
              </a:lnSpc>
              <a:buNone/>
              <a:defRPr sz="60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20336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EF5E17DF-8C61-4A05-9FEC-0D2FF15546B6}"/>
              </a:ext>
            </a:extLst>
          </p:cNvPr>
          <p:cNvSpPr>
            <a:spLocks noGrp="1"/>
          </p:cNvSpPr>
          <p:nvPr>
            <p:ph type="body" sz="quarter" idx="15" hasCustomPrompt="1"/>
          </p:nvPr>
        </p:nvSpPr>
        <p:spPr>
          <a:xfrm>
            <a:off x="2496457" y="698091"/>
            <a:ext cx="7199086" cy="1044575"/>
          </a:xfrm>
        </p:spPr>
        <p:txBody>
          <a:bodyPr anchor="ctr">
            <a:normAutofit/>
          </a:bodyPr>
          <a:lstStyle>
            <a:lvl1pPr marL="0" indent="0" algn="ctr">
              <a:lnSpc>
                <a:spcPct val="100000"/>
              </a:lnSpc>
              <a:buNone/>
              <a:defRPr sz="60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82920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7C33-1D80-6F08-475E-831F261A5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36C50-B459-E131-2D53-C46128F88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5DBFD-D093-FF11-ACB4-E18F82AF4658}"/>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6F7ED3E3-E3C7-8A3A-17A7-425284085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DBDA3-77E0-0EB1-DA9A-F9C20F113CA5}"/>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25452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66D3-FB43-0C31-81B4-353672C20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21B88-7383-B465-965E-E41F096E1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9FE315-AAC0-1740-80A3-BE57513AFA4D}"/>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590C310F-4C87-FD4B-303B-B743A7996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1C5BF-FCA4-C457-EA73-F4524CDF5BCA}"/>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230024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FC01-FD79-4101-CBB4-F881EB5BCF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B5A50-16F1-3E47-4728-E24B35564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9A4CE-E1E4-BE1F-DA2C-4492A21FC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1BBF90-684E-8BC9-20F8-FB64B9888EE4}"/>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6" name="Footer Placeholder 5">
            <a:extLst>
              <a:ext uri="{FF2B5EF4-FFF2-40B4-BE49-F238E27FC236}">
                <a16:creationId xmlns:a16="http://schemas.microsoft.com/office/drawing/2014/main" id="{A686B76D-3168-4FFA-5D59-4FE57EDDC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606D8-20A1-1E5D-A3C7-4F8DA35493D4}"/>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40693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A8E9-EC97-89C9-535E-2B11E15679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B9A89-77FB-AC09-0D15-F24D8FEDB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CD189-C614-D8E6-766B-CE72BBD5B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6D7195-34BF-ECBD-BD18-B9B436446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9A7CE-93A4-9BA4-26BF-67FDF0954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95D4C4-0AD1-8B9F-DF8C-689FC171DA77}"/>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8" name="Footer Placeholder 7">
            <a:extLst>
              <a:ext uri="{FF2B5EF4-FFF2-40B4-BE49-F238E27FC236}">
                <a16:creationId xmlns:a16="http://schemas.microsoft.com/office/drawing/2014/main" id="{D80BF88B-D1CD-4D31-50CF-C383635095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7501B5-341B-9CB1-D770-ED63CE00E957}"/>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107218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708B-00D0-4090-0F4C-6C8E4DB37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E8ECBA-5386-4DB3-8B24-27651A59F365}"/>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4" name="Footer Placeholder 3">
            <a:extLst>
              <a:ext uri="{FF2B5EF4-FFF2-40B4-BE49-F238E27FC236}">
                <a16:creationId xmlns:a16="http://schemas.microsoft.com/office/drawing/2014/main" id="{6D84EC85-8011-3435-8F1F-32F7DA617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17958-3FD5-A6B5-87E5-B87F3C597FA8}"/>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88072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2F5E3-F910-F908-78F9-E01BCAA486F0}"/>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3" name="Footer Placeholder 2">
            <a:extLst>
              <a:ext uri="{FF2B5EF4-FFF2-40B4-BE49-F238E27FC236}">
                <a16:creationId xmlns:a16="http://schemas.microsoft.com/office/drawing/2014/main" id="{C6D4C8EC-F9EA-A808-B5DF-0DC9B4F66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94B615-FF76-5562-B8FC-F7B44281E5DD}"/>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26286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BBB6-F2CB-2A8C-50A4-21862AD1D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26DC4-82D5-44E2-CF98-BE82D17A1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086BB8-F2F4-2519-F922-FD5EC613F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A7E71-75DE-A891-59C0-6E1594CE5FEC}"/>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6" name="Footer Placeholder 5">
            <a:extLst>
              <a:ext uri="{FF2B5EF4-FFF2-40B4-BE49-F238E27FC236}">
                <a16:creationId xmlns:a16="http://schemas.microsoft.com/office/drawing/2014/main" id="{4C7C9503-D012-4912-06FB-61AD18D7D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15C61-BDDD-C786-9E30-60081797E3ED}"/>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121698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BD16-A320-4968-AEDA-877801C2E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12894-7E34-778C-A845-9ED45AA17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906EFA-F9CA-7F63-4C96-9ACC7D478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E9A1B-2EFC-0E3B-AD1A-6B82306659A8}"/>
              </a:ext>
            </a:extLst>
          </p:cNvPr>
          <p:cNvSpPr>
            <a:spLocks noGrp="1"/>
          </p:cNvSpPr>
          <p:nvPr>
            <p:ph type="dt" sz="half" idx="10"/>
          </p:nvPr>
        </p:nvSpPr>
        <p:spPr/>
        <p:txBody>
          <a:bodyPr/>
          <a:lstStyle/>
          <a:p>
            <a:fld id="{17A5AD3D-2081-4F4B-96F1-953D44500FB4}" type="datetimeFigureOut">
              <a:rPr lang="en-US" smtClean="0"/>
              <a:t>7/18/2022</a:t>
            </a:fld>
            <a:endParaRPr lang="en-US"/>
          </a:p>
        </p:txBody>
      </p:sp>
      <p:sp>
        <p:nvSpPr>
          <p:cNvPr id="6" name="Footer Placeholder 5">
            <a:extLst>
              <a:ext uri="{FF2B5EF4-FFF2-40B4-BE49-F238E27FC236}">
                <a16:creationId xmlns:a16="http://schemas.microsoft.com/office/drawing/2014/main" id="{C6245CC3-B517-0F3B-A67B-C1A2D2FE6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F3ED4-ABDB-4E26-AA05-765250B93945}"/>
              </a:ext>
            </a:extLst>
          </p:cNvPr>
          <p:cNvSpPr>
            <a:spLocks noGrp="1"/>
          </p:cNvSpPr>
          <p:nvPr>
            <p:ph type="sldNum" sz="quarter" idx="12"/>
          </p:nvPr>
        </p:nvSpPr>
        <p:spPr/>
        <p:txBody>
          <a:bodyPr/>
          <a:lstStyle/>
          <a:p>
            <a:fld id="{512EF497-8145-4707-AAD0-07031E3D540C}" type="slidenum">
              <a:rPr lang="en-US" smtClean="0"/>
              <a:t>‹#›</a:t>
            </a:fld>
            <a:endParaRPr lang="en-US"/>
          </a:p>
        </p:txBody>
      </p:sp>
    </p:spTree>
    <p:extLst>
      <p:ext uri="{BB962C8B-B14F-4D97-AF65-F5344CB8AC3E}">
        <p14:creationId xmlns:p14="http://schemas.microsoft.com/office/powerpoint/2010/main" val="6787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70790-C5B9-F6D4-969D-71648DD4C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68BB06-3146-5EB1-8E7F-1697D49ED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8B4C5-B6FA-8F6D-0A0B-0FD040E2A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5AD3D-2081-4F4B-96F1-953D44500FB4}" type="datetimeFigureOut">
              <a:rPr lang="en-US" smtClean="0"/>
              <a:t>7/18/2022</a:t>
            </a:fld>
            <a:endParaRPr lang="en-US"/>
          </a:p>
        </p:txBody>
      </p:sp>
      <p:sp>
        <p:nvSpPr>
          <p:cNvPr id="5" name="Footer Placeholder 4">
            <a:extLst>
              <a:ext uri="{FF2B5EF4-FFF2-40B4-BE49-F238E27FC236}">
                <a16:creationId xmlns:a16="http://schemas.microsoft.com/office/drawing/2014/main" id="{D4761B5C-EE39-6149-80EC-5703F3C84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E38A88-DA9D-FD99-47D7-35B7C9DB9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EF497-8145-4707-AAD0-07031E3D540C}" type="slidenum">
              <a:rPr lang="en-US" smtClean="0"/>
              <a:t>‹#›</a:t>
            </a:fld>
            <a:endParaRPr lang="en-US"/>
          </a:p>
        </p:txBody>
      </p:sp>
    </p:spTree>
    <p:extLst>
      <p:ext uri="{BB962C8B-B14F-4D97-AF65-F5344CB8AC3E}">
        <p14:creationId xmlns:p14="http://schemas.microsoft.com/office/powerpoint/2010/main" val="241579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F60F1F6-5A01-7D90-D7BC-1413870BF8D7}"/>
              </a:ext>
            </a:extLst>
          </p:cNvPr>
          <p:cNvPicPr>
            <a:picLocks noGrp="1" noChangeAspect="1"/>
          </p:cNvPicPr>
          <p:nvPr>
            <p:ph type="pic" sz="quarter" idx="11"/>
          </p:nvPr>
        </p:nvPicPr>
        <p:blipFill>
          <a:blip r:embed="rId2">
            <a:alphaModFix/>
            <a:extLst>
              <a:ext uri="{BEBA8EAE-BF5A-486C-A8C5-ECC9F3942E4B}">
                <a14:imgProps xmlns:a14="http://schemas.microsoft.com/office/drawing/2010/main">
                  <a14:imgLayer r:embed="rId3">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a:xfrm>
            <a:off x="0" y="0"/>
            <a:ext cx="12192000" cy="6858000"/>
          </a:xfrm>
        </p:spPr>
      </p:pic>
      <p:sp>
        <p:nvSpPr>
          <p:cNvPr id="23" name="Rectangle: Rounded Corners 22">
            <a:extLst>
              <a:ext uri="{FF2B5EF4-FFF2-40B4-BE49-F238E27FC236}">
                <a16:creationId xmlns:a16="http://schemas.microsoft.com/office/drawing/2014/main" id="{48710377-CBC4-451B-0163-CC0BDC8D2322}"/>
              </a:ext>
            </a:extLst>
          </p:cNvPr>
          <p:cNvSpPr/>
          <p:nvPr/>
        </p:nvSpPr>
        <p:spPr>
          <a:xfrm>
            <a:off x="7561616" y="1711340"/>
            <a:ext cx="1658920" cy="20704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0F2B627-F5A2-4359-90C6-4C886B1AA9E9}"/>
              </a:ext>
            </a:extLst>
          </p:cNvPr>
          <p:cNvSpPr>
            <a:spLocks noGrp="1" noRot="1" noMove="1" noResize="1" noEditPoints="1" noAdjustHandles="1" noChangeArrowheads="1" noChangeShapeType="1"/>
          </p:cNvSpPr>
          <p:nvPr/>
        </p:nvSpPr>
        <p:spPr>
          <a:xfrm>
            <a:off x="-2364" y="4107"/>
            <a:ext cx="12192001" cy="6883787"/>
          </a:xfrm>
          <a:prstGeom prst="rect">
            <a:avLst/>
          </a:prstGeom>
          <a:solidFill>
            <a:schemeClr val="accent3">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C2C8280-5AD9-44D3-A3D6-ABDE875D51C4}"/>
              </a:ext>
            </a:extLst>
          </p:cNvPr>
          <p:cNvSpPr txBox="1"/>
          <p:nvPr/>
        </p:nvSpPr>
        <p:spPr>
          <a:xfrm>
            <a:off x="1806800" y="2017634"/>
            <a:ext cx="7570199" cy="1569660"/>
          </a:xfrm>
          <a:prstGeom prst="rect">
            <a:avLst/>
          </a:prstGeom>
          <a:noFill/>
        </p:spPr>
        <p:txBody>
          <a:bodyPr wrap="square" rtlCol="0">
            <a:spAutoFit/>
          </a:bodyPr>
          <a:lstStyle/>
          <a:p>
            <a:r>
              <a:rPr lang="en-US" sz="9600" b="1" dirty="0">
                <a:solidFill>
                  <a:schemeClr val="bg2"/>
                </a:solidFill>
                <a:latin typeface="Montserrat" panose="00000500000000000000" pitchFamily="50" charset="0"/>
              </a:rPr>
              <a:t>DevSecOps</a:t>
            </a:r>
            <a:endParaRPr lang="en-US" sz="8800" b="1" dirty="0">
              <a:solidFill>
                <a:schemeClr val="bg2"/>
              </a:solidFill>
              <a:latin typeface="Montserrat" panose="00000500000000000000" pitchFamily="50" charset="0"/>
            </a:endParaRPr>
          </a:p>
        </p:txBody>
      </p:sp>
      <p:sp>
        <p:nvSpPr>
          <p:cNvPr id="3" name="TextBox 2">
            <a:extLst>
              <a:ext uri="{FF2B5EF4-FFF2-40B4-BE49-F238E27FC236}">
                <a16:creationId xmlns:a16="http://schemas.microsoft.com/office/drawing/2014/main" id="{B3712B30-0E62-42BA-BCC2-DF13B58AC9C8}"/>
              </a:ext>
            </a:extLst>
          </p:cNvPr>
          <p:cNvSpPr txBox="1"/>
          <p:nvPr/>
        </p:nvSpPr>
        <p:spPr>
          <a:xfrm>
            <a:off x="1968703" y="3454038"/>
            <a:ext cx="5983266" cy="461665"/>
          </a:xfrm>
          <a:prstGeom prst="rect">
            <a:avLst/>
          </a:prstGeom>
          <a:noFill/>
        </p:spPr>
        <p:txBody>
          <a:bodyPr wrap="square" rtlCol="0">
            <a:spAutoFit/>
          </a:bodyPr>
          <a:lstStyle/>
          <a:p>
            <a:r>
              <a:rPr lang="en-US" sz="2400" dirty="0">
                <a:solidFill>
                  <a:schemeClr val="bg2"/>
                </a:solidFill>
                <a:cs typeface="Arial" panose="020B0604020202020204" pitchFamily="34" charset="0"/>
              </a:rPr>
              <a:t>A NEW COLLABORATIVE APPROACH</a:t>
            </a:r>
          </a:p>
        </p:txBody>
      </p:sp>
      <p:sp>
        <p:nvSpPr>
          <p:cNvPr id="4" name="TextBox 3">
            <a:extLst>
              <a:ext uri="{FF2B5EF4-FFF2-40B4-BE49-F238E27FC236}">
                <a16:creationId xmlns:a16="http://schemas.microsoft.com/office/drawing/2014/main" id="{269B6796-51FA-4B0F-9E7A-7A6300188253}"/>
              </a:ext>
            </a:extLst>
          </p:cNvPr>
          <p:cNvSpPr txBox="1"/>
          <p:nvPr/>
        </p:nvSpPr>
        <p:spPr>
          <a:xfrm>
            <a:off x="311325" y="264791"/>
            <a:ext cx="2717321" cy="369332"/>
          </a:xfrm>
          <a:prstGeom prst="rect">
            <a:avLst/>
          </a:prstGeom>
          <a:noFill/>
        </p:spPr>
        <p:txBody>
          <a:bodyPr wrap="square" rtlCol="0">
            <a:spAutoFit/>
          </a:bodyPr>
          <a:lstStyle/>
          <a:p>
            <a:r>
              <a:rPr lang="en-US" dirty="0">
                <a:solidFill>
                  <a:schemeClr val="bg2"/>
                </a:solidFill>
                <a:latin typeface="+mj-lt"/>
              </a:rPr>
              <a:t>#BeAForwardThinker</a:t>
            </a:r>
          </a:p>
        </p:txBody>
      </p:sp>
      <p:cxnSp>
        <p:nvCxnSpPr>
          <p:cNvPr id="33" name="Straight Connector 32">
            <a:extLst>
              <a:ext uri="{FF2B5EF4-FFF2-40B4-BE49-F238E27FC236}">
                <a16:creationId xmlns:a16="http://schemas.microsoft.com/office/drawing/2014/main" id="{99E3A670-B12B-46AB-95E0-6D2D33789301}"/>
              </a:ext>
            </a:extLst>
          </p:cNvPr>
          <p:cNvCxnSpPr>
            <a:cxnSpLocks/>
          </p:cNvCxnSpPr>
          <p:nvPr/>
        </p:nvCxnSpPr>
        <p:spPr>
          <a:xfrm flipH="1">
            <a:off x="563418" y="707506"/>
            <a:ext cx="1290728"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FE0AD2F-FFEC-4602-BDDA-44934D5AB3F9}"/>
              </a:ext>
            </a:extLst>
          </p:cNvPr>
          <p:cNvGrpSpPr/>
          <p:nvPr/>
        </p:nvGrpSpPr>
        <p:grpSpPr>
          <a:xfrm>
            <a:off x="587375" y="6256242"/>
            <a:ext cx="548247" cy="104965"/>
            <a:chOff x="4584729" y="4753999"/>
            <a:chExt cx="548247" cy="104965"/>
          </a:xfrm>
        </p:grpSpPr>
        <p:sp>
          <p:nvSpPr>
            <p:cNvPr id="35" name="Isosceles Triangle 34">
              <a:extLst>
                <a:ext uri="{FF2B5EF4-FFF2-40B4-BE49-F238E27FC236}">
                  <a16:creationId xmlns:a16="http://schemas.microsoft.com/office/drawing/2014/main" id="{DB036983-E8B2-477D-A791-15398C6C94F0}"/>
                </a:ext>
              </a:extLst>
            </p:cNvPr>
            <p:cNvSpPr/>
            <p:nvPr/>
          </p:nvSpPr>
          <p:spPr>
            <a:xfrm rot="5400000">
              <a:off x="4577490" y="4761238"/>
              <a:ext cx="104965" cy="904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DC01AAF-B24E-4807-803C-CE042879E2E0}"/>
                </a:ext>
              </a:extLst>
            </p:cNvPr>
            <p:cNvSpPr/>
            <p:nvPr/>
          </p:nvSpPr>
          <p:spPr>
            <a:xfrm>
              <a:off x="4865357"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F910DD5-1957-4647-B6E7-C562A62D4892}"/>
                </a:ext>
              </a:extLst>
            </p:cNvPr>
            <p:cNvSpPr/>
            <p:nvPr/>
          </p:nvSpPr>
          <p:spPr>
            <a:xfrm>
              <a:off x="5054988"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Picture 38" descr="Logo, company name&#10;&#10;Description automatically generated">
            <a:extLst>
              <a:ext uri="{FF2B5EF4-FFF2-40B4-BE49-F238E27FC236}">
                <a16:creationId xmlns:a16="http://schemas.microsoft.com/office/drawing/2014/main" id="{931AA20B-89AB-377B-7F40-5E9F2E5ECBC3}"/>
              </a:ext>
            </a:extLst>
          </p:cNvPr>
          <p:cNvPicPr>
            <a:picLocks noChangeAspect="1"/>
          </p:cNvPicPr>
          <p:nvPr/>
        </p:nvPicPr>
        <p:blipFill rotWithShape="1">
          <a:blip r:embed="rId4"/>
          <a:srcRect t="25518" b="25119"/>
          <a:stretch/>
        </p:blipFill>
        <p:spPr>
          <a:xfrm>
            <a:off x="9134273" y="5748987"/>
            <a:ext cx="2712678" cy="1041485"/>
          </a:xfrm>
          <a:prstGeom prst="rect">
            <a:avLst/>
          </a:prstGeom>
        </p:spPr>
      </p:pic>
      <p:sp>
        <p:nvSpPr>
          <p:cNvPr id="41" name="Flowchart: Terminator 40">
            <a:extLst>
              <a:ext uri="{FF2B5EF4-FFF2-40B4-BE49-F238E27FC236}">
                <a16:creationId xmlns:a16="http://schemas.microsoft.com/office/drawing/2014/main" id="{88CBFEA9-0789-B8F1-A5A2-0862164DCC67}"/>
              </a:ext>
            </a:extLst>
          </p:cNvPr>
          <p:cNvSpPr/>
          <p:nvPr/>
        </p:nvSpPr>
        <p:spPr>
          <a:xfrm>
            <a:off x="1968703" y="1771515"/>
            <a:ext cx="1901334" cy="352199"/>
          </a:xfrm>
          <a:prstGeom prst="flowChartTerminator">
            <a:avLst/>
          </a:prstGeom>
          <a:gradFill>
            <a:gsLst>
              <a:gs pos="100000">
                <a:schemeClr val="bg1"/>
              </a:gs>
              <a:gs pos="51000">
                <a:srgbClr val="122D4A">
                  <a:alpha val="48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CANTO 2022</a:t>
            </a:r>
          </a:p>
        </p:txBody>
      </p:sp>
    </p:spTree>
    <p:extLst>
      <p:ext uri="{BB962C8B-B14F-4D97-AF65-F5344CB8AC3E}">
        <p14:creationId xmlns:p14="http://schemas.microsoft.com/office/powerpoint/2010/main" val="364408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accel="20000" decel="4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0-#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4" accel="20000" decel="4000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ppt_x"/>
                                          </p:val>
                                        </p:tav>
                                        <p:tav tm="100000">
                                          <p:val>
                                            <p:strVal val="#ppt_x"/>
                                          </p:val>
                                        </p:tav>
                                      </p:tavLst>
                                    </p:anim>
                                    <p:anim calcmode="lin" valueType="num">
                                      <p:cBhvr additive="base">
                                        <p:cTn id="24"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F60F1F6-5A01-7D90-D7BC-1413870BF8D7}"/>
              </a:ext>
            </a:extLst>
          </p:cNvPr>
          <p:cNvPicPr>
            <a:picLocks noGrp="1" noChangeAspect="1"/>
          </p:cNvPicPr>
          <p:nvPr>
            <p:ph type="pic" sz="quarter" idx="11"/>
          </p:nvPr>
        </p:nvPicPr>
        <p:blipFill>
          <a:blip r:embed="rId3">
            <a:alphaModFix/>
            <a:extLst>
              <a:ext uri="{BEBA8EAE-BF5A-486C-A8C5-ECC9F3942E4B}">
                <a14:imgProps xmlns:a14="http://schemas.microsoft.com/office/drawing/2010/main">
                  <a14:imgLayer r:embed="rId4">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a:xfrm>
            <a:off x="0" y="0"/>
            <a:ext cx="12192000" cy="6858000"/>
          </a:xfrm>
        </p:spPr>
      </p:pic>
      <p:sp>
        <p:nvSpPr>
          <p:cNvPr id="23" name="Rectangle: Rounded Corners 22">
            <a:extLst>
              <a:ext uri="{FF2B5EF4-FFF2-40B4-BE49-F238E27FC236}">
                <a16:creationId xmlns:a16="http://schemas.microsoft.com/office/drawing/2014/main" id="{48710377-CBC4-451B-0163-CC0BDC8D2322}"/>
              </a:ext>
            </a:extLst>
          </p:cNvPr>
          <p:cNvSpPr/>
          <p:nvPr/>
        </p:nvSpPr>
        <p:spPr>
          <a:xfrm>
            <a:off x="7561616" y="1711340"/>
            <a:ext cx="1658920" cy="20704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0F2B627-F5A2-4359-90C6-4C886B1AA9E9}"/>
              </a:ext>
            </a:extLst>
          </p:cNvPr>
          <p:cNvSpPr>
            <a:spLocks noGrp="1" noRot="1" noMove="1" noResize="1" noEditPoints="1" noAdjustHandles="1" noChangeArrowheads="1" noChangeShapeType="1"/>
          </p:cNvSpPr>
          <p:nvPr/>
        </p:nvSpPr>
        <p:spPr>
          <a:xfrm>
            <a:off x="-2364" y="4107"/>
            <a:ext cx="12192001" cy="6883787"/>
          </a:xfrm>
          <a:prstGeom prst="rect">
            <a:avLst/>
          </a:prstGeom>
          <a:solidFill>
            <a:schemeClr val="accent3">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7C2C8280-5AD9-44D3-A3D6-ABDE875D51C4}"/>
              </a:ext>
            </a:extLst>
          </p:cNvPr>
          <p:cNvSpPr txBox="1"/>
          <p:nvPr/>
        </p:nvSpPr>
        <p:spPr>
          <a:xfrm>
            <a:off x="4423491" y="1992596"/>
            <a:ext cx="5831905" cy="1569660"/>
          </a:xfrm>
          <a:prstGeom prst="rect">
            <a:avLst/>
          </a:prstGeom>
          <a:noFill/>
        </p:spPr>
        <p:txBody>
          <a:bodyPr wrap="square" rtlCol="0">
            <a:spAutoFit/>
          </a:bodyPr>
          <a:lstStyle/>
          <a:p>
            <a:r>
              <a:rPr lang="en-US" sz="9600" b="1">
                <a:solidFill>
                  <a:schemeClr val="bg2"/>
                </a:solidFill>
                <a:latin typeface="Montserrat" panose="00000500000000000000" pitchFamily="50" charset="0"/>
              </a:rPr>
              <a:t>Connect</a:t>
            </a:r>
            <a:endParaRPr lang="en-US" sz="8800" b="1">
              <a:solidFill>
                <a:schemeClr val="bg2"/>
              </a:solidFill>
              <a:latin typeface="Montserrat" panose="00000500000000000000" pitchFamily="50" charset="0"/>
            </a:endParaRPr>
          </a:p>
        </p:txBody>
      </p:sp>
      <p:sp>
        <p:nvSpPr>
          <p:cNvPr id="3" name="TextBox 2">
            <a:extLst>
              <a:ext uri="{FF2B5EF4-FFF2-40B4-BE49-F238E27FC236}">
                <a16:creationId xmlns:a16="http://schemas.microsoft.com/office/drawing/2014/main" id="{B3712B30-0E62-42BA-BCC2-DF13B58AC9C8}"/>
              </a:ext>
            </a:extLst>
          </p:cNvPr>
          <p:cNvSpPr txBox="1"/>
          <p:nvPr/>
        </p:nvSpPr>
        <p:spPr>
          <a:xfrm>
            <a:off x="4585394" y="3429000"/>
            <a:ext cx="5670002" cy="769441"/>
          </a:xfrm>
          <a:prstGeom prst="rect">
            <a:avLst/>
          </a:prstGeom>
          <a:noFill/>
        </p:spPr>
        <p:txBody>
          <a:bodyPr wrap="square" rtlCol="0">
            <a:spAutoFit/>
          </a:bodyPr>
          <a:lstStyle/>
          <a:p>
            <a:r>
              <a:rPr lang="en-US" sz="4400">
                <a:solidFill>
                  <a:schemeClr val="bg2"/>
                </a:solidFill>
                <a:cs typeface="Arial" panose="020B0604020202020204" pitchFamily="34" charset="0"/>
              </a:rPr>
              <a:t>WITH US</a:t>
            </a:r>
          </a:p>
        </p:txBody>
      </p:sp>
      <p:sp>
        <p:nvSpPr>
          <p:cNvPr id="4" name="TextBox 3">
            <a:extLst>
              <a:ext uri="{FF2B5EF4-FFF2-40B4-BE49-F238E27FC236}">
                <a16:creationId xmlns:a16="http://schemas.microsoft.com/office/drawing/2014/main" id="{269B6796-51FA-4B0F-9E7A-7A6300188253}"/>
              </a:ext>
            </a:extLst>
          </p:cNvPr>
          <p:cNvSpPr txBox="1"/>
          <p:nvPr/>
        </p:nvSpPr>
        <p:spPr>
          <a:xfrm>
            <a:off x="311325" y="264791"/>
            <a:ext cx="2717321" cy="369332"/>
          </a:xfrm>
          <a:prstGeom prst="rect">
            <a:avLst/>
          </a:prstGeom>
          <a:noFill/>
        </p:spPr>
        <p:txBody>
          <a:bodyPr wrap="square" rtlCol="0">
            <a:spAutoFit/>
          </a:bodyPr>
          <a:lstStyle/>
          <a:p>
            <a:r>
              <a:rPr lang="en-US" dirty="0">
                <a:solidFill>
                  <a:schemeClr val="bg2"/>
                </a:solidFill>
                <a:latin typeface="+mj-lt"/>
              </a:rPr>
              <a:t>#BeAForwardThinker</a:t>
            </a:r>
          </a:p>
        </p:txBody>
      </p:sp>
      <p:cxnSp>
        <p:nvCxnSpPr>
          <p:cNvPr id="33" name="Straight Connector 32">
            <a:extLst>
              <a:ext uri="{FF2B5EF4-FFF2-40B4-BE49-F238E27FC236}">
                <a16:creationId xmlns:a16="http://schemas.microsoft.com/office/drawing/2014/main" id="{99E3A670-B12B-46AB-95E0-6D2D33789301}"/>
              </a:ext>
            </a:extLst>
          </p:cNvPr>
          <p:cNvCxnSpPr>
            <a:cxnSpLocks/>
          </p:cNvCxnSpPr>
          <p:nvPr/>
        </p:nvCxnSpPr>
        <p:spPr>
          <a:xfrm flipH="1">
            <a:off x="563418" y="707506"/>
            <a:ext cx="1290728"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FE0AD2F-FFEC-4602-BDDA-44934D5AB3F9}"/>
              </a:ext>
            </a:extLst>
          </p:cNvPr>
          <p:cNvGrpSpPr/>
          <p:nvPr/>
        </p:nvGrpSpPr>
        <p:grpSpPr>
          <a:xfrm>
            <a:off x="587375" y="6256242"/>
            <a:ext cx="548247" cy="104965"/>
            <a:chOff x="4584729" y="4753999"/>
            <a:chExt cx="548247" cy="104965"/>
          </a:xfrm>
        </p:grpSpPr>
        <p:sp>
          <p:nvSpPr>
            <p:cNvPr id="35" name="Isosceles Triangle 34">
              <a:extLst>
                <a:ext uri="{FF2B5EF4-FFF2-40B4-BE49-F238E27FC236}">
                  <a16:creationId xmlns:a16="http://schemas.microsoft.com/office/drawing/2014/main" id="{DB036983-E8B2-477D-A791-15398C6C94F0}"/>
                </a:ext>
              </a:extLst>
            </p:cNvPr>
            <p:cNvSpPr/>
            <p:nvPr/>
          </p:nvSpPr>
          <p:spPr>
            <a:xfrm rot="5400000">
              <a:off x="4577490" y="4761238"/>
              <a:ext cx="104965" cy="904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DC01AAF-B24E-4807-803C-CE042879E2E0}"/>
                </a:ext>
              </a:extLst>
            </p:cNvPr>
            <p:cNvSpPr/>
            <p:nvPr/>
          </p:nvSpPr>
          <p:spPr>
            <a:xfrm>
              <a:off x="4865357"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F910DD5-1957-4647-B6E7-C562A62D4892}"/>
                </a:ext>
              </a:extLst>
            </p:cNvPr>
            <p:cNvSpPr/>
            <p:nvPr/>
          </p:nvSpPr>
          <p:spPr>
            <a:xfrm>
              <a:off x="5054988"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descr="Logo, company name&#10;&#10;Description automatically generated">
            <a:extLst>
              <a:ext uri="{FF2B5EF4-FFF2-40B4-BE49-F238E27FC236}">
                <a16:creationId xmlns:a16="http://schemas.microsoft.com/office/drawing/2014/main" id="{931AA20B-89AB-377B-7F40-5E9F2E5ECBC3}"/>
              </a:ext>
            </a:extLst>
          </p:cNvPr>
          <p:cNvPicPr>
            <a:picLocks noChangeAspect="1"/>
          </p:cNvPicPr>
          <p:nvPr/>
        </p:nvPicPr>
        <p:blipFill rotWithShape="1">
          <a:blip r:embed="rId5"/>
          <a:srcRect t="25518" b="25119"/>
          <a:stretch/>
        </p:blipFill>
        <p:spPr>
          <a:xfrm>
            <a:off x="9082651" y="139099"/>
            <a:ext cx="2712678" cy="1041485"/>
          </a:xfrm>
          <a:prstGeom prst="rect">
            <a:avLst/>
          </a:prstGeom>
        </p:spPr>
      </p:pic>
      <p:sp>
        <p:nvSpPr>
          <p:cNvPr id="41" name="Flowchart: Terminator 40">
            <a:extLst>
              <a:ext uri="{FF2B5EF4-FFF2-40B4-BE49-F238E27FC236}">
                <a16:creationId xmlns:a16="http://schemas.microsoft.com/office/drawing/2014/main" id="{88CBFEA9-0789-B8F1-A5A2-0862164DCC67}"/>
              </a:ext>
            </a:extLst>
          </p:cNvPr>
          <p:cNvSpPr/>
          <p:nvPr/>
        </p:nvSpPr>
        <p:spPr>
          <a:xfrm>
            <a:off x="2047793" y="1435604"/>
            <a:ext cx="1901334" cy="352199"/>
          </a:xfrm>
          <a:prstGeom prst="flowChartTerminator">
            <a:avLst/>
          </a:prstGeom>
          <a:gradFill>
            <a:gsLst>
              <a:gs pos="100000">
                <a:schemeClr val="bg1"/>
              </a:gs>
              <a:gs pos="51000">
                <a:srgbClr val="122D4A">
                  <a:alpha val="48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SCAN ME</a:t>
            </a:r>
          </a:p>
        </p:txBody>
      </p:sp>
      <p:grpSp>
        <p:nvGrpSpPr>
          <p:cNvPr id="30" name="Group 29">
            <a:extLst>
              <a:ext uri="{FF2B5EF4-FFF2-40B4-BE49-F238E27FC236}">
                <a16:creationId xmlns:a16="http://schemas.microsoft.com/office/drawing/2014/main" id="{64E7EAB3-CE73-F918-E3BB-71E03CC752F7}"/>
              </a:ext>
            </a:extLst>
          </p:cNvPr>
          <p:cNvGrpSpPr/>
          <p:nvPr/>
        </p:nvGrpSpPr>
        <p:grpSpPr>
          <a:xfrm>
            <a:off x="1854146" y="5449412"/>
            <a:ext cx="2125833" cy="889067"/>
            <a:chOff x="7870627" y="1515466"/>
            <a:chExt cx="1849105" cy="889067"/>
          </a:xfrm>
        </p:grpSpPr>
        <p:sp>
          <p:nvSpPr>
            <p:cNvPr id="31" name="TextBox 30">
              <a:extLst>
                <a:ext uri="{FF2B5EF4-FFF2-40B4-BE49-F238E27FC236}">
                  <a16:creationId xmlns:a16="http://schemas.microsoft.com/office/drawing/2014/main" id="{AA43E463-77F7-218D-0DB2-5FC9A540D147}"/>
                </a:ext>
              </a:extLst>
            </p:cNvPr>
            <p:cNvSpPr txBox="1"/>
            <p:nvPr/>
          </p:nvSpPr>
          <p:spPr>
            <a:xfrm>
              <a:off x="7870627" y="1515466"/>
              <a:ext cx="1849105" cy="366560"/>
            </a:xfrm>
            <a:prstGeom prst="rect">
              <a:avLst/>
            </a:prstGeom>
            <a:noFill/>
          </p:spPr>
          <p:txBody>
            <a:bodyPr wrap="none" lIns="0" tIns="0" rIns="0" bIns="0" rtlCol="0" anchor="b">
              <a:noAutofit/>
            </a:bodyPr>
            <a:lstStyle/>
            <a:p>
              <a:pPr algn="ctr"/>
              <a:r>
                <a:rPr lang="en-US" sz="2000" b="1">
                  <a:solidFill>
                    <a:schemeClr val="bg1"/>
                  </a:solidFill>
                  <a:latin typeface="Oswald" pitchFamily="2" charset="77"/>
                </a:rPr>
                <a:t>WEBSITE</a:t>
              </a:r>
            </a:p>
          </p:txBody>
        </p:sp>
        <p:sp>
          <p:nvSpPr>
            <p:cNvPr id="34" name="TextBox 33">
              <a:extLst>
                <a:ext uri="{FF2B5EF4-FFF2-40B4-BE49-F238E27FC236}">
                  <a16:creationId xmlns:a16="http://schemas.microsoft.com/office/drawing/2014/main" id="{8011F4AF-FB4D-E8FE-3DDC-2C3E631F802E}"/>
                </a:ext>
              </a:extLst>
            </p:cNvPr>
            <p:cNvSpPr txBox="1"/>
            <p:nvPr/>
          </p:nvSpPr>
          <p:spPr>
            <a:xfrm>
              <a:off x="7870627" y="1959633"/>
              <a:ext cx="1849105" cy="444900"/>
            </a:xfrm>
            <a:prstGeom prst="rect">
              <a:avLst/>
            </a:prstGeom>
            <a:noFill/>
          </p:spPr>
          <p:txBody>
            <a:bodyPr wrap="square" lIns="0" tIns="0" rIns="0" bIns="0" rtlCol="0">
              <a:noAutofit/>
            </a:bodyPr>
            <a:lstStyle/>
            <a:p>
              <a:pPr algn="ctr">
                <a:lnSpc>
                  <a:spcPct val="150000"/>
                </a:lnSpc>
              </a:pPr>
              <a:r>
                <a:rPr lang="en-US" sz="1400" dirty="0">
                  <a:solidFill>
                    <a:schemeClr val="bg1"/>
                  </a:solidFill>
                  <a:latin typeface="Roboto Light" panose="02000000000000000000" pitchFamily="2" charset="0"/>
                  <a:ea typeface="Roboto Light" panose="02000000000000000000" pitchFamily="2" charset="0"/>
                </a:rPr>
                <a:t>https://www.symptai.com/</a:t>
              </a:r>
            </a:p>
          </p:txBody>
        </p:sp>
      </p:grpSp>
      <p:grpSp>
        <p:nvGrpSpPr>
          <p:cNvPr id="42" name="Group 41">
            <a:extLst>
              <a:ext uri="{FF2B5EF4-FFF2-40B4-BE49-F238E27FC236}">
                <a16:creationId xmlns:a16="http://schemas.microsoft.com/office/drawing/2014/main" id="{29D7D862-6E97-BC70-7A79-56564C344D3C}"/>
              </a:ext>
            </a:extLst>
          </p:cNvPr>
          <p:cNvGrpSpPr/>
          <p:nvPr/>
        </p:nvGrpSpPr>
        <p:grpSpPr>
          <a:xfrm>
            <a:off x="5170545" y="5448783"/>
            <a:ext cx="2111551" cy="889067"/>
            <a:chOff x="7870627" y="1515466"/>
            <a:chExt cx="1849105" cy="889067"/>
          </a:xfrm>
        </p:grpSpPr>
        <p:sp>
          <p:nvSpPr>
            <p:cNvPr id="43" name="TextBox 42">
              <a:extLst>
                <a:ext uri="{FF2B5EF4-FFF2-40B4-BE49-F238E27FC236}">
                  <a16:creationId xmlns:a16="http://schemas.microsoft.com/office/drawing/2014/main" id="{BA1C2941-4303-3AE2-5CE2-BE1772A1E594}"/>
                </a:ext>
              </a:extLst>
            </p:cNvPr>
            <p:cNvSpPr txBox="1"/>
            <p:nvPr/>
          </p:nvSpPr>
          <p:spPr>
            <a:xfrm>
              <a:off x="7870627" y="1515466"/>
              <a:ext cx="1849105" cy="366560"/>
            </a:xfrm>
            <a:prstGeom prst="rect">
              <a:avLst/>
            </a:prstGeom>
            <a:noFill/>
          </p:spPr>
          <p:txBody>
            <a:bodyPr wrap="none" lIns="0" tIns="0" rIns="0" bIns="0" rtlCol="0" anchor="b">
              <a:noAutofit/>
            </a:bodyPr>
            <a:lstStyle/>
            <a:p>
              <a:pPr algn="ctr"/>
              <a:r>
                <a:rPr lang="en-US" sz="2000" b="1">
                  <a:solidFill>
                    <a:schemeClr val="bg1"/>
                  </a:solidFill>
                  <a:latin typeface="Oswald" pitchFamily="2" charset="77"/>
                </a:rPr>
                <a:t>PHONE &amp; EMAIL</a:t>
              </a:r>
            </a:p>
          </p:txBody>
        </p:sp>
        <p:sp>
          <p:nvSpPr>
            <p:cNvPr id="44" name="TextBox 43">
              <a:extLst>
                <a:ext uri="{FF2B5EF4-FFF2-40B4-BE49-F238E27FC236}">
                  <a16:creationId xmlns:a16="http://schemas.microsoft.com/office/drawing/2014/main" id="{6C43F278-BDA5-37B1-39AF-AC893B25524C}"/>
                </a:ext>
              </a:extLst>
            </p:cNvPr>
            <p:cNvSpPr txBox="1"/>
            <p:nvPr/>
          </p:nvSpPr>
          <p:spPr>
            <a:xfrm>
              <a:off x="7870627" y="1959633"/>
              <a:ext cx="1849105" cy="444900"/>
            </a:xfrm>
            <a:prstGeom prst="rect">
              <a:avLst/>
            </a:prstGeom>
            <a:noFill/>
          </p:spPr>
          <p:txBody>
            <a:bodyPr wrap="square" lIns="0" tIns="0" rIns="0" bIns="0" rtlCol="0">
              <a:noAutofit/>
            </a:bodyPr>
            <a:lstStyle/>
            <a:p>
              <a:pPr algn="ctr">
                <a:lnSpc>
                  <a:spcPct val="150000"/>
                </a:lnSpc>
              </a:pPr>
              <a:r>
                <a:rPr lang="en-US" sz="1400" dirty="0">
                  <a:solidFill>
                    <a:schemeClr val="bg1"/>
                  </a:solidFill>
                  <a:latin typeface="Roboto Light" panose="02000000000000000000" pitchFamily="2" charset="0"/>
                  <a:ea typeface="Roboto Light" panose="02000000000000000000" pitchFamily="2" charset="0"/>
                </a:rPr>
                <a:t>(876) 968-6189</a:t>
              </a:r>
            </a:p>
            <a:p>
              <a:pPr algn="ctr">
                <a:lnSpc>
                  <a:spcPct val="150000"/>
                </a:lnSpc>
              </a:pPr>
              <a:r>
                <a:rPr lang="en-US" sz="1400" dirty="0" err="1">
                  <a:solidFill>
                    <a:schemeClr val="bg1"/>
                  </a:solidFill>
                  <a:latin typeface="Roboto Light" panose="02000000000000000000" pitchFamily="2" charset="0"/>
                  <a:ea typeface="Roboto Light" panose="02000000000000000000" pitchFamily="2" charset="0"/>
                </a:rPr>
                <a:t>info@symptai.com</a:t>
              </a:r>
              <a:endParaRPr lang="en-US" sz="1400" dirty="0">
                <a:solidFill>
                  <a:schemeClr val="bg1"/>
                </a:solidFill>
                <a:latin typeface="Roboto Light" panose="02000000000000000000" pitchFamily="2" charset="0"/>
                <a:ea typeface="Roboto Light" panose="02000000000000000000" pitchFamily="2" charset="0"/>
              </a:endParaRPr>
            </a:p>
            <a:p>
              <a:pPr algn="ctr">
                <a:lnSpc>
                  <a:spcPct val="150000"/>
                </a:lnSpc>
              </a:pPr>
              <a:endParaRPr lang="en-US" sz="1400" dirty="0">
                <a:solidFill>
                  <a:schemeClr val="bg1"/>
                </a:solidFill>
                <a:latin typeface="Roboto Light" panose="02000000000000000000" pitchFamily="2" charset="0"/>
                <a:ea typeface="Roboto Light" panose="02000000000000000000" pitchFamily="2" charset="0"/>
              </a:endParaRPr>
            </a:p>
          </p:txBody>
        </p:sp>
      </p:grpSp>
      <p:grpSp>
        <p:nvGrpSpPr>
          <p:cNvPr id="46" name="Group 45">
            <a:extLst>
              <a:ext uri="{FF2B5EF4-FFF2-40B4-BE49-F238E27FC236}">
                <a16:creationId xmlns:a16="http://schemas.microsoft.com/office/drawing/2014/main" id="{B16EF60E-949D-4711-24D1-7C7DC8F5E839}"/>
              </a:ext>
            </a:extLst>
          </p:cNvPr>
          <p:cNvGrpSpPr/>
          <p:nvPr/>
        </p:nvGrpSpPr>
        <p:grpSpPr>
          <a:xfrm>
            <a:off x="6971099" y="5511809"/>
            <a:ext cx="3425241" cy="1021525"/>
            <a:chOff x="7870627" y="1563178"/>
            <a:chExt cx="3425241" cy="1021525"/>
          </a:xfrm>
        </p:grpSpPr>
        <p:sp>
          <p:nvSpPr>
            <p:cNvPr id="47" name="TextBox 46">
              <a:extLst>
                <a:ext uri="{FF2B5EF4-FFF2-40B4-BE49-F238E27FC236}">
                  <a16:creationId xmlns:a16="http://schemas.microsoft.com/office/drawing/2014/main" id="{4DB69DF0-788D-5484-E705-F0694D92932D}"/>
                </a:ext>
              </a:extLst>
            </p:cNvPr>
            <p:cNvSpPr txBox="1"/>
            <p:nvPr/>
          </p:nvSpPr>
          <p:spPr>
            <a:xfrm>
              <a:off x="9446763" y="1563178"/>
              <a:ext cx="1849105" cy="366560"/>
            </a:xfrm>
            <a:prstGeom prst="rect">
              <a:avLst/>
            </a:prstGeom>
            <a:noFill/>
          </p:spPr>
          <p:txBody>
            <a:bodyPr wrap="none" lIns="0" tIns="0" rIns="0" bIns="0" rtlCol="0" anchor="b">
              <a:noAutofit/>
            </a:bodyPr>
            <a:lstStyle/>
            <a:p>
              <a:r>
                <a:rPr lang="en-US" sz="2000" b="1">
                  <a:solidFill>
                    <a:schemeClr val="bg1"/>
                  </a:solidFill>
                  <a:latin typeface="Oswald" pitchFamily="2" charset="77"/>
                </a:rPr>
                <a:t>BOOTH #28</a:t>
              </a:r>
            </a:p>
          </p:txBody>
        </p:sp>
        <p:sp>
          <p:nvSpPr>
            <p:cNvPr id="48" name="TextBox 47">
              <a:extLst>
                <a:ext uri="{FF2B5EF4-FFF2-40B4-BE49-F238E27FC236}">
                  <a16:creationId xmlns:a16="http://schemas.microsoft.com/office/drawing/2014/main" id="{6183357D-E52F-32E3-D78D-CBD02C4B5922}"/>
                </a:ext>
              </a:extLst>
            </p:cNvPr>
            <p:cNvSpPr txBox="1"/>
            <p:nvPr/>
          </p:nvSpPr>
          <p:spPr>
            <a:xfrm>
              <a:off x="7870627" y="1959632"/>
              <a:ext cx="2111552" cy="625071"/>
            </a:xfrm>
            <a:prstGeom prst="rect">
              <a:avLst/>
            </a:prstGeom>
            <a:noFill/>
          </p:spPr>
          <p:txBody>
            <a:bodyPr wrap="square" lIns="0" tIns="0" rIns="0" bIns="0" rtlCol="0">
              <a:noAutofit/>
            </a:bodyPr>
            <a:lstStyle/>
            <a:p>
              <a:endParaRPr lang="en-US" sz="1100">
                <a:solidFill>
                  <a:schemeClr val="bg1"/>
                </a:solidFill>
                <a:latin typeface="Roboto Light" panose="02000000000000000000" pitchFamily="2" charset="0"/>
                <a:ea typeface="Roboto Light" panose="02000000000000000000" pitchFamily="2" charset="0"/>
              </a:endParaRPr>
            </a:p>
          </p:txBody>
        </p:sp>
      </p:grpSp>
      <p:pic>
        <p:nvPicPr>
          <p:cNvPr id="6" name="Picture 5" descr="Qr code&#10;&#10;Description automatically generated">
            <a:extLst>
              <a:ext uri="{FF2B5EF4-FFF2-40B4-BE49-F238E27FC236}">
                <a16:creationId xmlns:a16="http://schemas.microsoft.com/office/drawing/2014/main" id="{6BF42B9A-D810-FEC0-E126-1B2470826E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6604" y="2074728"/>
            <a:ext cx="2123713" cy="2123713"/>
          </a:xfrm>
          <a:prstGeom prst="rect">
            <a:avLst/>
          </a:prstGeom>
        </p:spPr>
      </p:pic>
    </p:spTree>
    <p:extLst>
      <p:ext uri="{BB962C8B-B14F-4D97-AF65-F5344CB8AC3E}">
        <p14:creationId xmlns:p14="http://schemas.microsoft.com/office/powerpoint/2010/main" val="56043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accel="20000" decel="4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0-#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4" accel="20000" decel="4000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ppt_x"/>
                                          </p:val>
                                        </p:tav>
                                        <p:tav tm="100000">
                                          <p:val>
                                            <p:strVal val="#ppt_x"/>
                                          </p:val>
                                        </p:tav>
                                      </p:tavLst>
                                    </p:anim>
                                    <p:anim calcmode="lin" valueType="num">
                                      <p:cBhvr additive="base">
                                        <p:cTn id="24"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5B1AB-65D4-475E-B844-54F9C9B28AA7}"/>
              </a:ext>
            </a:extLst>
          </p:cNvPr>
          <p:cNvSpPr>
            <a:spLocks noGrp="1"/>
          </p:cNvSpPr>
          <p:nvPr>
            <p:ph type="body" sz="quarter" idx="12"/>
          </p:nvPr>
        </p:nvSpPr>
        <p:spPr>
          <a:xfrm>
            <a:off x="6889351" y="1724093"/>
            <a:ext cx="4185049" cy="840611"/>
          </a:xfrm>
        </p:spPr>
        <p:txBody>
          <a:bodyPr>
            <a:noAutofit/>
          </a:bodyPr>
          <a:lstStyle/>
          <a:p>
            <a:r>
              <a:rPr lang="en-US" sz="4800" dirty="0">
                <a:solidFill>
                  <a:schemeClr val="accent3"/>
                </a:solidFill>
                <a:latin typeface="Montserrat" panose="00000500000000000000" pitchFamily="50" charset="0"/>
              </a:rPr>
              <a:t>Rory Ebanks</a:t>
            </a:r>
            <a:endParaRPr lang="en-ID" sz="4800" dirty="0">
              <a:solidFill>
                <a:schemeClr val="accent3"/>
              </a:solidFill>
              <a:latin typeface="Montserrat" panose="00000500000000000000" pitchFamily="50" charset="0"/>
            </a:endParaRPr>
          </a:p>
        </p:txBody>
      </p:sp>
      <p:sp>
        <p:nvSpPr>
          <p:cNvPr id="16" name="TextBox 15">
            <a:extLst>
              <a:ext uri="{FF2B5EF4-FFF2-40B4-BE49-F238E27FC236}">
                <a16:creationId xmlns:a16="http://schemas.microsoft.com/office/drawing/2014/main" id="{E02AD689-6366-470A-8BB2-F5314926E358}"/>
              </a:ext>
            </a:extLst>
          </p:cNvPr>
          <p:cNvSpPr txBox="1"/>
          <p:nvPr/>
        </p:nvSpPr>
        <p:spPr>
          <a:xfrm>
            <a:off x="6889351" y="4069825"/>
            <a:ext cx="4545267" cy="1674689"/>
          </a:xfrm>
          <a:prstGeom prst="rect">
            <a:avLst/>
          </a:prstGeom>
          <a:noFill/>
        </p:spPr>
        <p:txBody>
          <a:bodyPr wrap="square" rtlCol="0" anchor="t">
            <a:spAutoFit/>
          </a:bodyPr>
          <a:lstStyle/>
          <a:p>
            <a:pPr marL="285750" indent="-285750">
              <a:lnSpc>
                <a:spcPct val="150000"/>
              </a:lnSpc>
              <a:buFont typeface="Wingdings" pitchFamily="2" charset="2"/>
              <a:buChar char="§"/>
            </a:pPr>
            <a:r>
              <a:rPr lang="en-US" sz="1400" dirty="0">
                <a:solidFill>
                  <a:schemeClr val="accent3"/>
                </a:solidFill>
              </a:rPr>
              <a:t>Shifting Security Left</a:t>
            </a:r>
          </a:p>
          <a:p>
            <a:pPr marL="285750" indent="-285750">
              <a:lnSpc>
                <a:spcPct val="150000"/>
              </a:lnSpc>
              <a:buFont typeface="Wingdings" pitchFamily="2" charset="2"/>
              <a:buChar char="§"/>
            </a:pPr>
            <a:r>
              <a:rPr lang="en-US" sz="1400" dirty="0">
                <a:solidFill>
                  <a:schemeClr val="accent3"/>
                </a:solidFill>
              </a:rPr>
              <a:t>Security in the SDLC</a:t>
            </a:r>
          </a:p>
          <a:p>
            <a:pPr marL="285750" indent="-285750">
              <a:lnSpc>
                <a:spcPct val="150000"/>
              </a:lnSpc>
              <a:buFont typeface="Wingdings" pitchFamily="2" charset="2"/>
              <a:buChar char="§"/>
            </a:pPr>
            <a:r>
              <a:rPr lang="en-US" sz="1400" dirty="0">
                <a:solidFill>
                  <a:schemeClr val="accent3"/>
                </a:solidFill>
              </a:rPr>
              <a:t>Cost savings of introducing security</a:t>
            </a:r>
          </a:p>
          <a:p>
            <a:pPr marL="285750" indent="-285750">
              <a:lnSpc>
                <a:spcPct val="150000"/>
              </a:lnSpc>
              <a:buFont typeface="Wingdings" pitchFamily="2" charset="2"/>
              <a:buChar char="§"/>
            </a:pPr>
            <a:r>
              <a:rPr lang="en-US" sz="1400" dirty="0">
                <a:solidFill>
                  <a:schemeClr val="accent3"/>
                </a:solidFill>
              </a:rPr>
              <a:t>Best Practice/Tips</a:t>
            </a:r>
          </a:p>
          <a:p>
            <a:pPr marL="285750" indent="-285750">
              <a:lnSpc>
                <a:spcPct val="150000"/>
              </a:lnSpc>
              <a:buFont typeface="Arial" panose="020B0604020202020204" pitchFamily="34" charset="0"/>
              <a:buChar char="•"/>
            </a:pPr>
            <a:endParaRPr lang="en-US" sz="1400" dirty="0">
              <a:solidFill>
                <a:schemeClr val="accent3"/>
              </a:solidFill>
            </a:endParaRPr>
          </a:p>
        </p:txBody>
      </p:sp>
      <p:sp>
        <p:nvSpPr>
          <p:cNvPr id="21" name="Rectangle 20">
            <a:extLst>
              <a:ext uri="{FF2B5EF4-FFF2-40B4-BE49-F238E27FC236}">
                <a16:creationId xmlns:a16="http://schemas.microsoft.com/office/drawing/2014/main" id="{EEAE869A-64C6-49D9-B8BC-50114604151D}"/>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2" name="TextBox 21">
            <a:extLst>
              <a:ext uri="{FF2B5EF4-FFF2-40B4-BE49-F238E27FC236}">
                <a16:creationId xmlns:a16="http://schemas.microsoft.com/office/drawing/2014/main" id="{49B768A6-D07C-4CE5-8156-7F892753853D}"/>
              </a:ext>
            </a:extLst>
          </p:cNvPr>
          <p:cNvSpPr txBox="1"/>
          <p:nvPr/>
        </p:nvSpPr>
        <p:spPr>
          <a:xfrm rot="5400000">
            <a:off x="10920053" y="2024313"/>
            <a:ext cx="2096036" cy="246221"/>
          </a:xfrm>
          <a:prstGeom prst="rect">
            <a:avLst/>
          </a:prstGeom>
          <a:noFill/>
        </p:spPr>
        <p:txBody>
          <a:bodyPr wrap="square" rtlCol="0" anchor="t">
            <a:spAutoFit/>
          </a:bodyPr>
          <a:lstStyle/>
          <a:p>
            <a:pPr algn="ctr"/>
            <a:r>
              <a:rPr lang="en-US" sz="1000" dirty="0">
                <a:solidFill>
                  <a:schemeClr val="accent3"/>
                </a:solidFill>
              </a:rPr>
              <a:t>www.symptai.com</a:t>
            </a:r>
          </a:p>
        </p:txBody>
      </p:sp>
      <p:cxnSp>
        <p:nvCxnSpPr>
          <p:cNvPr id="23" name="Straight Connector 22">
            <a:extLst>
              <a:ext uri="{FF2B5EF4-FFF2-40B4-BE49-F238E27FC236}">
                <a16:creationId xmlns:a16="http://schemas.microsoft.com/office/drawing/2014/main" id="{1477E5A1-6C6E-4698-A093-7DA0D871177C}"/>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B0E88C-CC39-40B7-9D6D-10114C5DD0A3}"/>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4B14092-A7EC-4030-9B40-E196A3FA604D}"/>
              </a:ext>
            </a:extLst>
          </p:cNvPr>
          <p:cNvGrpSpPr/>
          <p:nvPr/>
        </p:nvGrpSpPr>
        <p:grpSpPr>
          <a:xfrm>
            <a:off x="587375" y="6256242"/>
            <a:ext cx="548247" cy="104965"/>
            <a:chOff x="4584729" y="4753999"/>
            <a:chExt cx="548247" cy="104965"/>
          </a:xfrm>
        </p:grpSpPr>
        <p:sp>
          <p:nvSpPr>
            <p:cNvPr id="28" name="Isosceles Triangle 27">
              <a:extLst>
                <a:ext uri="{FF2B5EF4-FFF2-40B4-BE49-F238E27FC236}">
                  <a16:creationId xmlns:a16="http://schemas.microsoft.com/office/drawing/2014/main" id="{4E458B87-B0BC-485B-8D68-44102E902F7E}"/>
                </a:ext>
              </a:extLst>
            </p:cNvPr>
            <p:cNvSpPr/>
            <p:nvPr/>
          </p:nvSpPr>
          <p:spPr>
            <a:xfrm rot="5400000">
              <a:off x="4577490" y="4761238"/>
              <a:ext cx="104965" cy="904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9" name="Oval 28">
              <a:extLst>
                <a:ext uri="{FF2B5EF4-FFF2-40B4-BE49-F238E27FC236}">
                  <a16:creationId xmlns:a16="http://schemas.microsoft.com/office/drawing/2014/main" id="{A2CD9794-002F-4B1E-BFE7-3C4378F0D7E2}"/>
                </a:ext>
              </a:extLst>
            </p:cNvPr>
            <p:cNvSpPr/>
            <p:nvPr/>
          </p:nvSpPr>
          <p:spPr>
            <a:xfrm>
              <a:off x="4865357"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0" name="Oval 29">
              <a:extLst>
                <a:ext uri="{FF2B5EF4-FFF2-40B4-BE49-F238E27FC236}">
                  <a16:creationId xmlns:a16="http://schemas.microsoft.com/office/drawing/2014/main" id="{00CB074C-7714-4597-8617-6BF72988528B}"/>
                </a:ext>
              </a:extLst>
            </p:cNvPr>
            <p:cNvSpPr/>
            <p:nvPr/>
          </p:nvSpPr>
          <p:spPr>
            <a:xfrm>
              <a:off x="5054988"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grpSp>
      <p:sp>
        <p:nvSpPr>
          <p:cNvPr id="10" name="TextBox 9">
            <a:extLst>
              <a:ext uri="{FF2B5EF4-FFF2-40B4-BE49-F238E27FC236}">
                <a16:creationId xmlns:a16="http://schemas.microsoft.com/office/drawing/2014/main" id="{C002C3A9-0589-4A54-B9C1-95BA1C67F86F}"/>
              </a:ext>
            </a:extLst>
          </p:cNvPr>
          <p:cNvSpPr txBox="1"/>
          <p:nvPr/>
        </p:nvSpPr>
        <p:spPr>
          <a:xfrm>
            <a:off x="6793467" y="1499329"/>
            <a:ext cx="2346493" cy="369332"/>
          </a:xfrm>
          <a:prstGeom prst="rect">
            <a:avLst/>
          </a:prstGeom>
          <a:noFill/>
        </p:spPr>
        <p:txBody>
          <a:bodyPr wrap="square" rtlCol="0" anchor="t">
            <a:spAutoFit/>
          </a:bodyPr>
          <a:lstStyle/>
          <a:p>
            <a:r>
              <a:rPr lang="en-US" dirty="0">
                <a:solidFill>
                  <a:schemeClr val="accent3"/>
                </a:solidFill>
                <a:latin typeface="+mj-lt"/>
              </a:rPr>
              <a:t>Panelist:</a:t>
            </a:r>
          </a:p>
        </p:txBody>
      </p:sp>
      <p:sp>
        <p:nvSpPr>
          <p:cNvPr id="39" name="TextBox 38">
            <a:extLst>
              <a:ext uri="{FF2B5EF4-FFF2-40B4-BE49-F238E27FC236}">
                <a16:creationId xmlns:a16="http://schemas.microsoft.com/office/drawing/2014/main" id="{B3A18264-944F-417A-9D3F-E7F65203BCF0}"/>
              </a:ext>
            </a:extLst>
          </p:cNvPr>
          <p:cNvSpPr txBox="1"/>
          <p:nvPr/>
        </p:nvSpPr>
        <p:spPr>
          <a:xfrm>
            <a:off x="6889351" y="2427797"/>
            <a:ext cx="4009557" cy="707886"/>
          </a:xfrm>
          <a:prstGeom prst="rect">
            <a:avLst/>
          </a:prstGeom>
          <a:noFill/>
        </p:spPr>
        <p:txBody>
          <a:bodyPr wrap="square" rtlCol="0" anchor="t">
            <a:spAutoFit/>
          </a:bodyPr>
          <a:lstStyle/>
          <a:p>
            <a:r>
              <a:rPr lang="en-US" sz="2000" b="1" dirty="0">
                <a:solidFill>
                  <a:schemeClr val="accent3"/>
                </a:solidFill>
                <a:latin typeface="+mj-lt"/>
              </a:rPr>
              <a:t>Director of Cyber Security</a:t>
            </a:r>
          </a:p>
          <a:p>
            <a:r>
              <a:rPr lang="en-US" sz="2000" b="1" dirty="0">
                <a:solidFill>
                  <a:schemeClr val="accent3"/>
                </a:solidFill>
                <a:latin typeface="+mj-lt"/>
              </a:rPr>
              <a:t>Symptai Consulting Limited</a:t>
            </a:r>
          </a:p>
        </p:txBody>
      </p:sp>
      <p:cxnSp>
        <p:nvCxnSpPr>
          <p:cNvPr id="42" name="Straight Connector 41">
            <a:extLst>
              <a:ext uri="{FF2B5EF4-FFF2-40B4-BE49-F238E27FC236}">
                <a16:creationId xmlns:a16="http://schemas.microsoft.com/office/drawing/2014/main" id="{D02D42FC-0F3D-48B1-BFF8-E14AEC3D5C59}"/>
              </a:ext>
            </a:extLst>
          </p:cNvPr>
          <p:cNvCxnSpPr>
            <a:cxnSpLocks/>
          </p:cNvCxnSpPr>
          <p:nvPr/>
        </p:nvCxnSpPr>
        <p:spPr>
          <a:xfrm>
            <a:off x="6501867" y="4105275"/>
            <a:ext cx="0" cy="275272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Placeholder 4" descr="A person in a suit&#10;&#10;Description automatically generated with low confidence">
            <a:extLst>
              <a:ext uri="{FF2B5EF4-FFF2-40B4-BE49-F238E27FC236}">
                <a16:creationId xmlns:a16="http://schemas.microsoft.com/office/drawing/2014/main" id="{36365154-1291-8A9D-2DC5-CAEA4140FCA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40" b="5640"/>
          <a:stretch>
            <a:fillRect/>
          </a:stretch>
        </p:blipFill>
        <p:spPr>
          <a:xfrm>
            <a:off x="571500" y="444500"/>
            <a:ext cx="5427663" cy="5916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TextBox 31">
            <a:extLst>
              <a:ext uri="{FF2B5EF4-FFF2-40B4-BE49-F238E27FC236}">
                <a16:creationId xmlns:a16="http://schemas.microsoft.com/office/drawing/2014/main" id="{447540CD-628A-B86F-0905-3033CA1A06EC}"/>
              </a:ext>
            </a:extLst>
          </p:cNvPr>
          <p:cNvSpPr txBox="1"/>
          <p:nvPr/>
        </p:nvSpPr>
        <p:spPr>
          <a:xfrm>
            <a:off x="6889351" y="3714756"/>
            <a:ext cx="1663260" cy="400110"/>
          </a:xfrm>
          <a:prstGeom prst="rect">
            <a:avLst/>
          </a:prstGeom>
          <a:noFill/>
        </p:spPr>
        <p:txBody>
          <a:bodyPr wrap="square" rtlCol="0">
            <a:spAutoFit/>
          </a:bodyPr>
          <a:lstStyle/>
          <a:p>
            <a:r>
              <a:rPr lang="en-US" sz="2000" b="1" dirty="0">
                <a:solidFill>
                  <a:schemeClr val="accent1"/>
                </a:solidFill>
                <a:latin typeface="+mj-lt"/>
              </a:rPr>
              <a:t>AGENDA</a:t>
            </a:r>
            <a:endParaRPr lang="en-ID" sz="2000" b="1" dirty="0">
              <a:solidFill>
                <a:schemeClr val="accent1"/>
              </a:solidFill>
              <a:latin typeface="+mj-lt"/>
            </a:endParaRPr>
          </a:p>
        </p:txBody>
      </p:sp>
    </p:spTree>
    <p:extLst>
      <p:ext uri="{BB962C8B-B14F-4D97-AF65-F5344CB8AC3E}">
        <p14:creationId xmlns:p14="http://schemas.microsoft.com/office/powerpoint/2010/main" val="18781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accel="20000" decel="4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accel="20000" decel="4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ppt_x"/>
                                          </p:val>
                                        </p:tav>
                                        <p:tav tm="100000">
                                          <p:val>
                                            <p:strVal val="#ppt_x"/>
                                          </p:val>
                                        </p:tav>
                                      </p:tavLst>
                                    </p:anim>
                                    <p:anim calcmode="lin" valueType="num">
                                      <p:cBhvr additive="base">
                                        <p:cTn id="24" dur="10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accel="20000" decel="4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1" accel="20000" decel="4000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1" accel="20000" decel="4000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ppt_x"/>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2" presetClass="entr" presetSubtype="1" accel="20000" decel="40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ppt_x"/>
                                          </p:val>
                                        </p:tav>
                                        <p:tav tm="100000">
                                          <p:val>
                                            <p:strVal val="#ppt_x"/>
                                          </p:val>
                                        </p:tav>
                                      </p:tavLst>
                                    </p:anim>
                                    <p:anim calcmode="lin" valueType="num">
                                      <p:cBhvr additive="base">
                                        <p:cTn id="40" dur="10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2" accel="20000" decel="4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1+#ppt_w/2"/>
                                          </p:val>
                                        </p:tav>
                                        <p:tav tm="100000">
                                          <p:val>
                                            <p:strVal val="#ppt_x"/>
                                          </p:val>
                                        </p:tav>
                                      </p:tavLst>
                                    </p:anim>
                                    <p:anim calcmode="lin" valueType="num">
                                      <p:cBhvr additive="base">
                                        <p:cTn id="44" dur="10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4" accel="20000" decel="4000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1" grpId="0" animBg="1"/>
      <p:bldP spid="22" grpId="0"/>
      <p:bldP spid="10" grpId="0"/>
      <p:bldP spid="39"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3F8EBE9-1FDE-4DCC-B03A-37680DF7EF1C}"/>
              </a:ext>
            </a:extLst>
          </p:cNvPr>
          <p:cNvGrpSpPr/>
          <p:nvPr/>
        </p:nvGrpSpPr>
        <p:grpSpPr>
          <a:xfrm rot="10800000">
            <a:off x="905614" y="2765320"/>
            <a:ext cx="1508374" cy="1054587"/>
            <a:chOff x="1989346" y="3091543"/>
            <a:chExt cx="656602" cy="508000"/>
          </a:xfrm>
        </p:grpSpPr>
        <p:sp>
          <p:nvSpPr>
            <p:cNvPr id="25" name="Rectangle 24">
              <a:extLst>
                <a:ext uri="{FF2B5EF4-FFF2-40B4-BE49-F238E27FC236}">
                  <a16:creationId xmlns:a16="http://schemas.microsoft.com/office/drawing/2014/main" id="{A31C2B07-3467-4573-AEF5-CDC4CB342624}"/>
                </a:ext>
              </a:extLst>
            </p:cNvPr>
            <p:cNvSpPr/>
            <p:nvPr/>
          </p:nvSpPr>
          <p:spPr>
            <a:xfrm>
              <a:off x="1989346" y="3091543"/>
              <a:ext cx="423253" cy="5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6" name="Graphic 21" descr="Line arrow Straight">
              <a:extLst>
                <a:ext uri="{FF2B5EF4-FFF2-40B4-BE49-F238E27FC236}">
                  <a16:creationId xmlns:a16="http://schemas.microsoft.com/office/drawing/2014/main" id="{ED02CF50-ADFE-49E5-AA09-DB736F566304}"/>
                </a:ext>
              </a:extLst>
            </p:cNvPr>
            <p:cNvSpPr/>
            <p:nvPr/>
          </p:nvSpPr>
          <p:spPr>
            <a:xfrm rot="10800000">
              <a:off x="2309606" y="3280569"/>
              <a:ext cx="336342" cy="129950"/>
            </a:xfrm>
            <a:custGeom>
              <a:avLst/>
              <a:gdLst>
                <a:gd name="connsiteX0" fmla="*/ 809625 w 838199"/>
                <a:gd name="connsiteY0" fmla="*/ 133350 h 323849"/>
                <a:gd name="connsiteX1" fmla="*/ 97155 w 838199"/>
                <a:gd name="connsiteY1" fmla="*/ 133350 h 323849"/>
                <a:gd name="connsiteX2" fmla="*/ 181928 w 838199"/>
                <a:gd name="connsiteY2" fmla="*/ 48577 h 323849"/>
                <a:gd name="connsiteX3" fmla="*/ 181928 w 838199"/>
                <a:gd name="connsiteY3" fmla="*/ 8572 h 323849"/>
                <a:gd name="connsiteX4" fmla="*/ 141923 w 838199"/>
                <a:gd name="connsiteY4" fmla="*/ 8572 h 323849"/>
                <a:gd name="connsiteX5" fmla="*/ 8573 w 838199"/>
                <a:gd name="connsiteY5" fmla="*/ 141923 h 323849"/>
                <a:gd name="connsiteX6" fmla="*/ 8573 w 838199"/>
                <a:gd name="connsiteY6" fmla="*/ 181927 h 323849"/>
                <a:gd name="connsiteX7" fmla="*/ 141923 w 838199"/>
                <a:gd name="connsiteY7" fmla="*/ 315277 h 323849"/>
                <a:gd name="connsiteX8" fmla="*/ 161925 w 838199"/>
                <a:gd name="connsiteY8" fmla="*/ 323850 h 323849"/>
                <a:gd name="connsiteX9" fmla="*/ 181928 w 838199"/>
                <a:gd name="connsiteY9" fmla="*/ 315277 h 323849"/>
                <a:gd name="connsiteX10" fmla="*/ 181928 w 838199"/>
                <a:gd name="connsiteY10" fmla="*/ 275273 h 323849"/>
                <a:gd name="connsiteX11" fmla="*/ 97155 w 838199"/>
                <a:gd name="connsiteY11" fmla="*/ 190500 h 323849"/>
                <a:gd name="connsiteX12" fmla="*/ 809625 w 838199"/>
                <a:gd name="connsiteY12" fmla="*/ 190500 h 323849"/>
                <a:gd name="connsiteX13" fmla="*/ 838200 w 838199"/>
                <a:gd name="connsiteY13" fmla="*/ 161925 h 323849"/>
                <a:gd name="connsiteX14" fmla="*/ 809625 w 838199"/>
                <a:gd name="connsiteY14" fmla="*/ 133350 h 32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199" h="323849">
                  <a:moveTo>
                    <a:pt x="809625" y="133350"/>
                  </a:moveTo>
                  <a:lnTo>
                    <a:pt x="97155" y="133350"/>
                  </a:lnTo>
                  <a:lnTo>
                    <a:pt x="181928" y="48577"/>
                  </a:lnTo>
                  <a:cubicBezTo>
                    <a:pt x="193357" y="37148"/>
                    <a:pt x="193357" y="19050"/>
                    <a:pt x="181928" y="8572"/>
                  </a:cubicBezTo>
                  <a:cubicBezTo>
                    <a:pt x="170498" y="-2857"/>
                    <a:pt x="152400" y="-2857"/>
                    <a:pt x="141923" y="8572"/>
                  </a:cubicBezTo>
                  <a:lnTo>
                    <a:pt x="8573" y="141923"/>
                  </a:lnTo>
                  <a:cubicBezTo>
                    <a:pt x="-2858" y="153352"/>
                    <a:pt x="-2858" y="171450"/>
                    <a:pt x="8573" y="181927"/>
                  </a:cubicBezTo>
                  <a:lnTo>
                    <a:pt x="141923" y="315277"/>
                  </a:lnTo>
                  <a:cubicBezTo>
                    <a:pt x="147638" y="320992"/>
                    <a:pt x="155257" y="323850"/>
                    <a:pt x="161925" y="323850"/>
                  </a:cubicBezTo>
                  <a:cubicBezTo>
                    <a:pt x="168593" y="323850"/>
                    <a:pt x="176213" y="320992"/>
                    <a:pt x="181928" y="315277"/>
                  </a:cubicBezTo>
                  <a:cubicBezTo>
                    <a:pt x="193357" y="303848"/>
                    <a:pt x="193357" y="285750"/>
                    <a:pt x="181928" y="275273"/>
                  </a:cubicBezTo>
                  <a:lnTo>
                    <a:pt x="97155" y="190500"/>
                  </a:lnTo>
                  <a:lnTo>
                    <a:pt x="809625" y="190500"/>
                  </a:lnTo>
                  <a:cubicBezTo>
                    <a:pt x="825818" y="190500"/>
                    <a:pt x="838200" y="178118"/>
                    <a:pt x="838200" y="161925"/>
                  </a:cubicBezTo>
                  <a:cubicBezTo>
                    <a:pt x="838200" y="145732"/>
                    <a:pt x="825818" y="133350"/>
                    <a:pt x="809625" y="133350"/>
                  </a:cubicBezTo>
                  <a:close/>
                </a:path>
              </a:pathLst>
            </a:custGeom>
            <a:solidFill>
              <a:schemeClr val="tx1"/>
            </a:solidFill>
            <a:ln w="9525" cap="flat">
              <a:noFill/>
              <a:prstDash val="solid"/>
              <a:miter/>
            </a:ln>
          </p:spPr>
          <p:txBody>
            <a:bodyPr rtlCol="0" anchor="ctr"/>
            <a:lstStyle/>
            <a:p>
              <a:endParaRPr lang="en-ID" dirty="0"/>
            </a:p>
          </p:txBody>
        </p:sp>
      </p:grpSp>
      <p:sp>
        <p:nvSpPr>
          <p:cNvPr id="30" name="TextBox 29">
            <a:extLst>
              <a:ext uri="{FF2B5EF4-FFF2-40B4-BE49-F238E27FC236}">
                <a16:creationId xmlns:a16="http://schemas.microsoft.com/office/drawing/2014/main" id="{4FAFC3DD-2501-46BB-9DBD-4A40A2FBB510}"/>
              </a:ext>
            </a:extLst>
          </p:cNvPr>
          <p:cNvSpPr txBox="1"/>
          <p:nvPr/>
        </p:nvSpPr>
        <p:spPr>
          <a:xfrm>
            <a:off x="6460332" y="3822666"/>
            <a:ext cx="3900894" cy="506292"/>
          </a:xfrm>
          <a:prstGeom prst="rect">
            <a:avLst/>
          </a:prstGeom>
          <a:noFill/>
        </p:spPr>
        <p:txBody>
          <a:bodyPr wrap="square" rtlCol="0" anchor="t">
            <a:spAutoFit/>
          </a:bodyPr>
          <a:lstStyle/>
          <a:p>
            <a:pPr algn="ctr">
              <a:lnSpc>
                <a:spcPct val="150000"/>
              </a:lnSpc>
            </a:pPr>
            <a:r>
              <a:rPr lang="en-US" sz="2000" dirty="0"/>
              <a:t>is the need to </a:t>
            </a:r>
            <a:r>
              <a:rPr lang="en-US" sz="2000" b="1" dirty="0"/>
              <a:t>“shift security left”.</a:t>
            </a:r>
            <a:endParaRPr lang="id-ID" sz="2000" b="1" dirty="0"/>
          </a:p>
        </p:txBody>
      </p:sp>
      <p:grpSp>
        <p:nvGrpSpPr>
          <p:cNvPr id="2" name="Group 1">
            <a:extLst>
              <a:ext uri="{FF2B5EF4-FFF2-40B4-BE49-F238E27FC236}">
                <a16:creationId xmlns:a16="http://schemas.microsoft.com/office/drawing/2014/main" id="{B3FCFEB6-9480-FCE0-374A-A8F212E206D3}"/>
              </a:ext>
            </a:extLst>
          </p:cNvPr>
          <p:cNvGrpSpPr/>
          <p:nvPr/>
        </p:nvGrpSpPr>
        <p:grpSpPr>
          <a:xfrm>
            <a:off x="5731670" y="5563627"/>
            <a:ext cx="728662" cy="94322"/>
            <a:chOff x="5731670" y="5563627"/>
            <a:chExt cx="728662" cy="94322"/>
          </a:xfrm>
        </p:grpSpPr>
        <p:sp>
          <p:nvSpPr>
            <p:cNvPr id="32" name="Oval 31">
              <a:extLst>
                <a:ext uri="{FF2B5EF4-FFF2-40B4-BE49-F238E27FC236}">
                  <a16:creationId xmlns:a16="http://schemas.microsoft.com/office/drawing/2014/main" id="{C8CF497B-0F50-4288-8B15-4617D236205D}"/>
                </a:ext>
              </a:extLst>
            </p:cNvPr>
            <p:cNvSpPr/>
            <p:nvPr/>
          </p:nvSpPr>
          <p:spPr>
            <a:xfrm>
              <a:off x="5731670" y="5563627"/>
              <a:ext cx="94322" cy="943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9B2BD080-05CF-4593-93BC-73BBA5755C15}"/>
                </a:ext>
              </a:extLst>
            </p:cNvPr>
            <p:cNvSpPr/>
            <p:nvPr/>
          </p:nvSpPr>
          <p:spPr>
            <a:xfrm>
              <a:off x="5943117"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4EDAD88-FECA-45EC-85C9-AA96350D43B8}"/>
                </a:ext>
              </a:extLst>
            </p:cNvPr>
            <p:cNvSpPr/>
            <p:nvPr/>
          </p:nvSpPr>
          <p:spPr>
            <a:xfrm>
              <a:off x="6154563"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EE05CD4-314E-43DF-A211-D181E1EDC821}"/>
                </a:ext>
              </a:extLst>
            </p:cNvPr>
            <p:cNvSpPr/>
            <p:nvPr/>
          </p:nvSpPr>
          <p:spPr>
            <a:xfrm>
              <a:off x="6366010"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 Placeholder 36">
            <a:extLst>
              <a:ext uri="{FF2B5EF4-FFF2-40B4-BE49-F238E27FC236}">
                <a16:creationId xmlns:a16="http://schemas.microsoft.com/office/drawing/2014/main" id="{B7F37F7A-94C9-41C8-854D-2462AFA33AC0}"/>
              </a:ext>
            </a:extLst>
          </p:cNvPr>
          <p:cNvSpPr>
            <a:spLocks noGrp="1"/>
          </p:cNvSpPr>
          <p:nvPr>
            <p:ph type="body" sz="quarter" idx="15"/>
          </p:nvPr>
        </p:nvSpPr>
        <p:spPr>
          <a:xfrm>
            <a:off x="2860789" y="2906712"/>
            <a:ext cx="7199086" cy="1044575"/>
          </a:xfrm>
        </p:spPr>
        <p:txBody>
          <a:bodyPr>
            <a:noAutofit/>
          </a:bodyPr>
          <a:lstStyle/>
          <a:p>
            <a:r>
              <a:rPr lang="en-US" sz="7200" dirty="0">
                <a:latin typeface="Montserrat" panose="00000500000000000000" pitchFamily="50" charset="0"/>
              </a:rPr>
              <a:t>Dev</a:t>
            </a:r>
            <a:r>
              <a:rPr lang="en-US" sz="7200" dirty="0">
                <a:solidFill>
                  <a:schemeClr val="accent1"/>
                </a:solidFill>
                <a:latin typeface="Montserrat" panose="00000500000000000000" pitchFamily="50" charset="0"/>
              </a:rPr>
              <a:t>Sec</a:t>
            </a:r>
            <a:r>
              <a:rPr lang="en-US" sz="7200" dirty="0">
                <a:latin typeface="Montserrat" panose="00000500000000000000" pitchFamily="50" charset="0"/>
              </a:rPr>
              <a:t>Ops</a:t>
            </a:r>
            <a:endParaRPr lang="en-ID" dirty="0">
              <a:latin typeface="Montserrat" panose="00000500000000000000" pitchFamily="50" charset="0"/>
            </a:endParaRPr>
          </a:p>
        </p:txBody>
      </p:sp>
      <p:sp>
        <p:nvSpPr>
          <p:cNvPr id="18" name="Freeform 5">
            <a:extLst>
              <a:ext uri="{FF2B5EF4-FFF2-40B4-BE49-F238E27FC236}">
                <a16:creationId xmlns:a16="http://schemas.microsoft.com/office/drawing/2014/main" id="{9643E857-618A-8A9A-5D32-97772ADC19CA}"/>
              </a:ext>
            </a:extLst>
          </p:cNvPr>
          <p:cNvSpPr>
            <a:spLocks noEditPoints="1"/>
          </p:cNvSpPr>
          <p:nvPr/>
        </p:nvSpPr>
        <p:spPr bwMode="auto">
          <a:xfrm rot="10800000">
            <a:off x="9732942" y="1139690"/>
            <a:ext cx="1079500" cy="803275"/>
          </a:xfrm>
          <a:custGeom>
            <a:avLst/>
            <a:gdLst>
              <a:gd name="T0" fmla="*/ 77 w 357"/>
              <a:gd name="T1" fmla="*/ 265 h 265"/>
              <a:gd name="T2" fmla="*/ 22 w 357"/>
              <a:gd name="T3" fmla="*/ 242 h 265"/>
              <a:gd name="T4" fmla="*/ 0 w 357"/>
              <a:gd name="T5" fmla="*/ 177 h 265"/>
              <a:gd name="T6" fmla="*/ 28 w 357"/>
              <a:gd name="T7" fmla="*/ 74 h 265"/>
              <a:gd name="T8" fmla="*/ 101 w 357"/>
              <a:gd name="T9" fmla="*/ 0 h 265"/>
              <a:gd name="T10" fmla="*/ 130 w 357"/>
              <a:gd name="T11" fmla="*/ 15 h 265"/>
              <a:gd name="T12" fmla="*/ 94 w 357"/>
              <a:gd name="T13" fmla="*/ 62 h 265"/>
              <a:gd name="T14" fmla="*/ 74 w 357"/>
              <a:gd name="T15" fmla="*/ 126 h 265"/>
              <a:gd name="T16" fmla="*/ 124 w 357"/>
              <a:gd name="T17" fmla="*/ 147 h 265"/>
              <a:gd name="T18" fmla="*/ 145 w 357"/>
              <a:gd name="T19" fmla="*/ 193 h 265"/>
              <a:gd name="T20" fmla="*/ 125 w 357"/>
              <a:gd name="T21" fmla="*/ 245 h 265"/>
              <a:gd name="T22" fmla="*/ 77 w 357"/>
              <a:gd name="T23" fmla="*/ 265 h 265"/>
              <a:gd name="T24" fmla="*/ 288 w 357"/>
              <a:gd name="T25" fmla="*/ 265 h 265"/>
              <a:gd name="T26" fmla="*/ 235 w 357"/>
              <a:gd name="T27" fmla="*/ 242 h 265"/>
              <a:gd name="T28" fmla="*/ 212 w 357"/>
              <a:gd name="T29" fmla="*/ 177 h 265"/>
              <a:gd name="T30" fmla="*/ 240 w 357"/>
              <a:gd name="T31" fmla="*/ 74 h 265"/>
              <a:gd name="T32" fmla="*/ 313 w 357"/>
              <a:gd name="T33" fmla="*/ 0 h 265"/>
              <a:gd name="T34" fmla="*/ 342 w 357"/>
              <a:gd name="T35" fmla="*/ 15 h 265"/>
              <a:gd name="T36" fmla="*/ 286 w 357"/>
              <a:gd name="T37" fmla="*/ 126 h 265"/>
              <a:gd name="T38" fmla="*/ 337 w 357"/>
              <a:gd name="T39" fmla="*/ 147 h 265"/>
              <a:gd name="T40" fmla="*/ 357 w 357"/>
              <a:gd name="T41" fmla="*/ 193 h 265"/>
              <a:gd name="T42" fmla="*/ 337 w 357"/>
              <a:gd name="T43" fmla="*/ 245 h 265"/>
              <a:gd name="T44" fmla="*/ 288 w 357"/>
              <a:gd name="T45"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265">
                <a:moveTo>
                  <a:pt x="77" y="265"/>
                </a:moveTo>
                <a:cubicBezTo>
                  <a:pt x="55" y="265"/>
                  <a:pt x="37" y="258"/>
                  <a:pt x="22" y="242"/>
                </a:cubicBezTo>
                <a:cubicBezTo>
                  <a:pt x="7" y="227"/>
                  <a:pt x="0" y="205"/>
                  <a:pt x="0" y="177"/>
                </a:cubicBezTo>
                <a:cubicBezTo>
                  <a:pt x="0" y="140"/>
                  <a:pt x="9" y="106"/>
                  <a:pt x="28" y="74"/>
                </a:cubicBezTo>
                <a:cubicBezTo>
                  <a:pt x="47" y="43"/>
                  <a:pt x="71" y="18"/>
                  <a:pt x="101" y="0"/>
                </a:cubicBezTo>
                <a:cubicBezTo>
                  <a:pt x="130" y="15"/>
                  <a:pt x="130" y="15"/>
                  <a:pt x="130" y="15"/>
                </a:cubicBezTo>
                <a:cubicBezTo>
                  <a:pt x="118" y="26"/>
                  <a:pt x="106" y="41"/>
                  <a:pt x="94" y="62"/>
                </a:cubicBezTo>
                <a:cubicBezTo>
                  <a:pt x="82" y="82"/>
                  <a:pt x="75" y="103"/>
                  <a:pt x="74" y="126"/>
                </a:cubicBezTo>
                <a:cubicBezTo>
                  <a:pt x="94" y="128"/>
                  <a:pt x="111" y="134"/>
                  <a:pt x="124" y="147"/>
                </a:cubicBezTo>
                <a:cubicBezTo>
                  <a:pt x="138" y="159"/>
                  <a:pt x="145" y="174"/>
                  <a:pt x="145" y="193"/>
                </a:cubicBezTo>
                <a:cubicBezTo>
                  <a:pt x="145" y="215"/>
                  <a:pt x="138" y="232"/>
                  <a:pt x="125" y="245"/>
                </a:cubicBezTo>
                <a:cubicBezTo>
                  <a:pt x="112" y="259"/>
                  <a:pt x="96" y="265"/>
                  <a:pt x="77" y="265"/>
                </a:cubicBezTo>
                <a:close/>
                <a:moveTo>
                  <a:pt x="288" y="265"/>
                </a:moveTo>
                <a:cubicBezTo>
                  <a:pt x="267" y="265"/>
                  <a:pt x="250" y="258"/>
                  <a:pt x="235" y="242"/>
                </a:cubicBezTo>
                <a:cubicBezTo>
                  <a:pt x="220" y="227"/>
                  <a:pt x="212" y="205"/>
                  <a:pt x="212" y="177"/>
                </a:cubicBezTo>
                <a:cubicBezTo>
                  <a:pt x="212" y="140"/>
                  <a:pt x="222" y="106"/>
                  <a:pt x="240" y="74"/>
                </a:cubicBezTo>
                <a:cubicBezTo>
                  <a:pt x="259" y="43"/>
                  <a:pt x="283" y="18"/>
                  <a:pt x="313" y="0"/>
                </a:cubicBezTo>
                <a:cubicBezTo>
                  <a:pt x="342" y="15"/>
                  <a:pt x="342" y="15"/>
                  <a:pt x="342" y="15"/>
                </a:cubicBezTo>
                <a:cubicBezTo>
                  <a:pt x="308" y="46"/>
                  <a:pt x="289" y="83"/>
                  <a:pt x="286" y="126"/>
                </a:cubicBezTo>
                <a:cubicBezTo>
                  <a:pt x="306" y="128"/>
                  <a:pt x="323" y="134"/>
                  <a:pt x="337" y="147"/>
                </a:cubicBezTo>
                <a:cubicBezTo>
                  <a:pt x="350" y="159"/>
                  <a:pt x="357" y="174"/>
                  <a:pt x="357" y="193"/>
                </a:cubicBezTo>
                <a:cubicBezTo>
                  <a:pt x="357" y="215"/>
                  <a:pt x="351" y="232"/>
                  <a:pt x="337" y="245"/>
                </a:cubicBezTo>
                <a:cubicBezTo>
                  <a:pt x="324" y="259"/>
                  <a:pt x="307" y="265"/>
                  <a:pt x="288" y="2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TextBox 18">
            <a:extLst>
              <a:ext uri="{FF2B5EF4-FFF2-40B4-BE49-F238E27FC236}">
                <a16:creationId xmlns:a16="http://schemas.microsoft.com/office/drawing/2014/main" id="{9454213D-F210-6322-E0B8-30F926A38A8B}"/>
              </a:ext>
            </a:extLst>
          </p:cNvPr>
          <p:cNvSpPr txBox="1"/>
          <p:nvPr/>
        </p:nvSpPr>
        <p:spPr>
          <a:xfrm>
            <a:off x="2522343" y="2470784"/>
            <a:ext cx="3515096" cy="589072"/>
          </a:xfrm>
          <a:prstGeom prst="rect">
            <a:avLst/>
          </a:prstGeom>
          <a:noFill/>
        </p:spPr>
        <p:txBody>
          <a:bodyPr wrap="square" rtlCol="0" anchor="t">
            <a:spAutoFit/>
          </a:bodyPr>
          <a:lstStyle/>
          <a:p>
            <a:pPr algn="ctr">
              <a:lnSpc>
                <a:spcPct val="150000"/>
              </a:lnSpc>
            </a:pPr>
            <a:r>
              <a:rPr lang="en-US" sz="2400" dirty="0"/>
              <a:t>A core principle of </a:t>
            </a:r>
            <a:endParaRPr lang="id-ID" sz="2400" dirty="0"/>
          </a:p>
        </p:txBody>
      </p:sp>
      <p:sp>
        <p:nvSpPr>
          <p:cNvPr id="20" name="Rectangle 19">
            <a:extLst>
              <a:ext uri="{FF2B5EF4-FFF2-40B4-BE49-F238E27FC236}">
                <a16:creationId xmlns:a16="http://schemas.microsoft.com/office/drawing/2014/main" id="{A668C392-BCFE-E2C2-7B2B-C1AA9B781DE9}"/>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1" name="TextBox 20">
            <a:extLst>
              <a:ext uri="{FF2B5EF4-FFF2-40B4-BE49-F238E27FC236}">
                <a16:creationId xmlns:a16="http://schemas.microsoft.com/office/drawing/2014/main" id="{FC2CDB45-176F-D213-C2D8-05DAED3E7BF9}"/>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cxnSp>
        <p:nvCxnSpPr>
          <p:cNvPr id="22" name="Straight Connector 21">
            <a:extLst>
              <a:ext uri="{FF2B5EF4-FFF2-40B4-BE49-F238E27FC236}">
                <a16:creationId xmlns:a16="http://schemas.microsoft.com/office/drawing/2014/main" id="{8D49F4D4-8DCE-3D65-F5B8-7AFDE68B66BA}"/>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495D51-7F62-20E6-BA73-1BF4070F0C07}"/>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24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 calcmode="lin" valueType="num">
                                      <p:cBhvr additive="base">
                                        <p:cTn id="1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20000" decel="4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accel="20000" decel="4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 accel="20000" decel="4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accel="20000" decel="4000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1" accel="20000" decel="4000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ppt_x"/>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2" presetClass="entr" presetSubtype="2" accel="20000" decel="4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1+#ppt_w/2"/>
                                          </p:val>
                                        </p:tav>
                                        <p:tav tm="100000">
                                          <p:val>
                                            <p:strVal val="#ppt_x"/>
                                          </p:val>
                                        </p:tav>
                                      </p:tavLst>
                                    </p:anim>
                                    <p:anim calcmode="lin" valueType="num">
                                      <p:cBhvr additive="base">
                                        <p:cTn id="4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build="p"/>
      <p:bldP spid="18" grpId="0" animBg="1"/>
      <p:bldP spid="19"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Description automatically generated">
            <a:extLst>
              <a:ext uri="{FF2B5EF4-FFF2-40B4-BE49-F238E27FC236}">
                <a16:creationId xmlns:a16="http://schemas.microsoft.com/office/drawing/2014/main" id="{66ADCF7F-AA12-1EB2-F08E-9871AFE81F6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2" r="207"/>
          <a:stretch/>
        </p:blipFill>
        <p:spPr>
          <a:xfrm>
            <a:off x="1206270" y="2116906"/>
            <a:ext cx="9779460" cy="4211907"/>
          </a:xfrm>
        </p:spPr>
      </p:pic>
      <p:sp>
        <p:nvSpPr>
          <p:cNvPr id="38" name="Text Placeholder 37">
            <a:extLst>
              <a:ext uri="{FF2B5EF4-FFF2-40B4-BE49-F238E27FC236}">
                <a16:creationId xmlns:a16="http://schemas.microsoft.com/office/drawing/2014/main" id="{6AB3ABAE-B7AB-47E9-B157-C33F9E1AD00C}"/>
              </a:ext>
            </a:extLst>
          </p:cNvPr>
          <p:cNvSpPr>
            <a:spLocks noGrp="1"/>
          </p:cNvSpPr>
          <p:nvPr>
            <p:ph type="body" sz="quarter" idx="13"/>
          </p:nvPr>
        </p:nvSpPr>
        <p:spPr>
          <a:xfrm>
            <a:off x="633360" y="529187"/>
            <a:ext cx="8147081" cy="1164164"/>
          </a:xfrm>
        </p:spPr>
        <p:txBody>
          <a:bodyPr>
            <a:normAutofit fontScale="85000" lnSpcReduction="20000"/>
          </a:bodyPr>
          <a:lstStyle/>
          <a:p>
            <a:pPr>
              <a:lnSpc>
                <a:spcPct val="120000"/>
              </a:lnSpc>
            </a:pPr>
            <a:r>
              <a:rPr lang="en-US" sz="3600" dirty="0">
                <a:latin typeface="Montserrat" panose="00000500000000000000" pitchFamily="50" charset="0"/>
              </a:rPr>
              <a:t>Security in the Traditional </a:t>
            </a:r>
          </a:p>
          <a:p>
            <a:pPr>
              <a:lnSpc>
                <a:spcPct val="120000"/>
              </a:lnSpc>
            </a:pPr>
            <a:r>
              <a:rPr lang="en-US" sz="3600" b="0" dirty="0">
                <a:latin typeface="Montserrat" panose="00000500000000000000" pitchFamily="50" charset="0"/>
              </a:rPr>
              <a:t>Waterfall Development Model</a:t>
            </a:r>
          </a:p>
        </p:txBody>
      </p:sp>
      <p:sp>
        <p:nvSpPr>
          <p:cNvPr id="18" name="Rectangle 17">
            <a:extLst>
              <a:ext uri="{FF2B5EF4-FFF2-40B4-BE49-F238E27FC236}">
                <a16:creationId xmlns:a16="http://schemas.microsoft.com/office/drawing/2014/main" id="{BA12C987-DD38-6776-6CC9-23A7CAF9177C}"/>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20" name="Straight Connector 19">
            <a:extLst>
              <a:ext uri="{FF2B5EF4-FFF2-40B4-BE49-F238E27FC236}">
                <a16:creationId xmlns:a16="http://schemas.microsoft.com/office/drawing/2014/main" id="{6FC902CC-37D2-A741-CD7D-31EAAA141F6D}"/>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068706-F558-4114-EC9C-FB41C8FE18F3}"/>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587CB2-9FD8-5A04-B057-9242B4491568}"/>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grpSp>
        <p:nvGrpSpPr>
          <p:cNvPr id="35" name="Group 34">
            <a:extLst>
              <a:ext uri="{FF2B5EF4-FFF2-40B4-BE49-F238E27FC236}">
                <a16:creationId xmlns:a16="http://schemas.microsoft.com/office/drawing/2014/main" id="{E821431B-849E-DA26-9C5F-D1A0EFD1FE58}"/>
              </a:ext>
            </a:extLst>
          </p:cNvPr>
          <p:cNvGrpSpPr/>
          <p:nvPr/>
        </p:nvGrpSpPr>
        <p:grpSpPr>
          <a:xfrm rot="16200000">
            <a:off x="-85654" y="6141143"/>
            <a:ext cx="728662" cy="94322"/>
            <a:chOff x="5731670" y="5563627"/>
            <a:chExt cx="728662" cy="94322"/>
          </a:xfrm>
        </p:grpSpPr>
        <p:sp>
          <p:nvSpPr>
            <p:cNvPr id="36" name="Oval 35">
              <a:extLst>
                <a:ext uri="{FF2B5EF4-FFF2-40B4-BE49-F238E27FC236}">
                  <a16:creationId xmlns:a16="http://schemas.microsoft.com/office/drawing/2014/main" id="{861D6477-6B29-CE47-D68C-BAF7AA7FA227}"/>
                </a:ext>
              </a:extLst>
            </p:cNvPr>
            <p:cNvSpPr/>
            <p:nvPr/>
          </p:nvSpPr>
          <p:spPr>
            <a:xfrm>
              <a:off x="5731670" y="5563627"/>
              <a:ext cx="94322" cy="943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DBDC1FB3-561F-822C-8757-2C3CFCBE2467}"/>
                </a:ext>
              </a:extLst>
            </p:cNvPr>
            <p:cNvSpPr/>
            <p:nvPr/>
          </p:nvSpPr>
          <p:spPr>
            <a:xfrm>
              <a:off x="5943117"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B91D0B6-2E27-5836-BCDC-331AA28EBC00}"/>
                </a:ext>
              </a:extLst>
            </p:cNvPr>
            <p:cNvSpPr/>
            <p:nvPr/>
          </p:nvSpPr>
          <p:spPr>
            <a:xfrm>
              <a:off x="6154563"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2FAB50CE-7390-7D65-4B34-25BC07D2354B}"/>
                </a:ext>
              </a:extLst>
            </p:cNvPr>
            <p:cNvSpPr/>
            <p:nvPr/>
          </p:nvSpPr>
          <p:spPr>
            <a:xfrm>
              <a:off x="6366010"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1D130A11-2FC5-768D-6BAA-D774540EE6CC}"/>
              </a:ext>
            </a:extLst>
          </p:cNvPr>
          <p:cNvSpPr txBox="1"/>
          <p:nvPr/>
        </p:nvSpPr>
        <p:spPr>
          <a:xfrm>
            <a:off x="9467010" y="6361981"/>
            <a:ext cx="2581935" cy="235962"/>
          </a:xfrm>
          <a:prstGeom prst="rect">
            <a:avLst/>
          </a:prstGeom>
          <a:noFill/>
        </p:spPr>
        <p:txBody>
          <a:bodyPr wrap="square" rtlCol="0">
            <a:spAutoFit/>
          </a:bodyPr>
          <a:lstStyle/>
          <a:p>
            <a:r>
              <a:rPr lang="en-US" sz="900" b="1" baseline="30000" dirty="0">
                <a:solidFill>
                  <a:schemeClr val="tx1">
                    <a:lumMod val="50000"/>
                    <a:lumOff val="50000"/>
                  </a:schemeClr>
                </a:solidFill>
                <a:latin typeface="Posterama" panose="020B0504020200020000" pitchFamily="34" charset="0"/>
                <a:cs typeface="Posterama" panose="020B0504020200020000" pitchFamily="34" charset="0"/>
              </a:rPr>
              <a:t> </a:t>
            </a:r>
            <a:r>
              <a:rPr lang="en-US" sz="900" b="1" dirty="0">
                <a:solidFill>
                  <a:schemeClr val="accent1"/>
                </a:solidFill>
                <a:latin typeface="Posterama" panose="020B0504020200020000" pitchFamily="34" charset="0"/>
                <a:cs typeface="Posterama" panose="020B0504020200020000" pitchFamily="34" charset="0"/>
              </a:rPr>
              <a:t>Source</a:t>
            </a:r>
            <a:r>
              <a:rPr lang="en-US" sz="900" dirty="0">
                <a:solidFill>
                  <a:schemeClr val="accent1"/>
                </a:solidFill>
                <a:latin typeface="Posterama" panose="020B0504020200020000" pitchFamily="34" charset="0"/>
                <a:cs typeface="Posterama" panose="020B0504020200020000" pitchFamily="34" charset="0"/>
              </a:rPr>
              <a:t>: Nullsweep.com</a:t>
            </a:r>
          </a:p>
        </p:txBody>
      </p:sp>
    </p:spTree>
    <p:extLst>
      <p:ext uri="{BB962C8B-B14F-4D97-AF65-F5344CB8AC3E}">
        <p14:creationId xmlns:p14="http://schemas.microsoft.com/office/powerpoint/2010/main" val="46944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anim calcmode="lin" valueType="num">
                                      <p:cBhvr additive="base">
                                        <p:cTn id="1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 accel="20000" decel="4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accel="20000" decel="4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2" accel="20000" decel="4000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1" accel="20000" decel="4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8"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6ADCF7F-AA12-1EB2-F08E-9871AFE81F6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75" t="616" r="2839" b="360"/>
          <a:stretch/>
        </p:blipFill>
        <p:spPr>
          <a:xfrm>
            <a:off x="1692441" y="1512875"/>
            <a:ext cx="8807118" cy="4544445"/>
          </a:xfrm>
        </p:spPr>
      </p:pic>
      <p:sp>
        <p:nvSpPr>
          <p:cNvPr id="38" name="Text Placeholder 37">
            <a:extLst>
              <a:ext uri="{FF2B5EF4-FFF2-40B4-BE49-F238E27FC236}">
                <a16:creationId xmlns:a16="http://schemas.microsoft.com/office/drawing/2014/main" id="{6AB3ABAE-B7AB-47E9-B157-C33F9E1AD00C}"/>
              </a:ext>
            </a:extLst>
          </p:cNvPr>
          <p:cNvSpPr>
            <a:spLocks noGrp="1"/>
          </p:cNvSpPr>
          <p:nvPr>
            <p:ph type="body" sz="quarter" idx="13"/>
          </p:nvPr>
        </p:nvSpPr>
        <p:spPr>
          <a:xfrm>
            <a:off x="633360" y="529187"/>
            <a:ext cx="8147081" cy="1164164"/>
          </a:xfrm>
        </p:spPr>
        <p:txBody>
          <a:bodyPr>
            <a:normAutofit fontScale="85000" lnSpcReduction="20000"/>
          </a:bodyPr>
          <a:lstStyle/>
          <a:p>
            <a:pPr>
              <a:lnSpc>
                <a:spcPct val="120000"/>
              </a:lnSpc>
            </a:pPr>
            <a:r>
              <a:rPr lang="en-US" sz="3600" dirty="0">
                <a:latin typeface="Montserrat" panose="00000500000000000000" pitchFamily="50" charset="0"/>
              </a:rPr>
              <a:t>Security in the Agile</a:t>
            </a:r>
          </a:p>
          <a:p>
            <a:pPr>
              <a:lnSpc>
                <a:spcPct val="120000"/>
              </a:lnSpc>
            </a:pPr>
            <a:r>
              <a:rPr lang="en-US" sz="3600" b="0" dirty="0">
                <a:latin typeface="Montserrat" panose="00000500000000000000" pitchFamily="50" charset="0"/>
              </a:rPr>
              <a:t>Lifecycle</a:t>
            </a:r>
          </a:p>
        </p:txBody>
      </p:sp>
      <p:sp>
        <p:nvSpPr>
          <p:cNvPr id="18" name="Rectangle 17">
            <a:extLst>
              <a:ext uri="{FF2B5EF4-FFF2-40B4-BE49-F238E27FC236}">
                <a16:creationId xmlns:a16="http://schemas.microsoft.com/office/drawing/2014/main" id="{BA12C987-DD38-6776-6CC9-23A7CAF9177C}"/>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20" name="Straight Connector 19">
            <a:extLst>
              <a:ext uri="{FF2B5EF4-FFF2-40B4-BE49-F238E27FC236}">
                <a16:creationId xmlns:a16="http://schemas.microsoft.com/office/drawing/2014/main" id="{6FC902CC-37D2-A741-CD7D-31EAAA141F6D}"/>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068706-F558-4114-EC9C-FB41C8FE18F3}"/>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587CB2-9FD8-5A04-B057-9242B4491568}"/>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grpSp>
        <p:nvGrpSpPr>
          <p:cNvPr id="8" name="Group 7">
            <a:extLst>
              <a:ext uri="{FF2B5EF4-FFF2-40B4-BE49-F238E27FC236}">
                <a16:creationId xmlns:a16="http://schemas.microsoft.com/office/drawing/2014/main" id="{E416D5A6-255F-FF48-25BC-77CD5994F04E}"/>
              </a:ext>
            </a:extLst>
          </p:cNvPr>
          <p:cNvGrpSpPr/>
          <p:nvPr/>
        </p:nvGrpSpPr>
        <p:grpSpPr>
          <a:xfrm rot="16200000">
            <a:off x="-85654" y="6141143"/>
            <a:ext cx="728662" cy="94322"/>
            <a:chOff x="5731670" y="5563627"/>
            <a:chExt cx="728662" cy="94322"/>
          </a:xfrm>
        </p:grpSpPr>
        <p:sp>
          <p:nvSpPr>
            <p:cNvPr id="9" name="Oval 8">
              <a:extLst>
                <a:ext uri="{FF2B5EF4-FFF2-40B4-BE49-F238E27FC236}">
                  <a16:creationId xmlns:a16="http://schemas.microsoft.com/office/drawing/2014/main" id="{B6D59036-29AE-A136-DEA8-9DCC8819CDB5}"/>
                </a:ext>
              </a:extLst>
            </p:cNvPr>
            <p:cNvSpPr/>
            <p:nvPr/>
          </p:nvSpPr>
          <p:spPr>
            <a:xfrm>
              <a:off x="5731670" y="5563627"/>
              <a:ext cx="94322" cy="943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D54B8D9-283E-2D14-DE77-ACEED6AB3D4E}"/>
                </a:ext>
              </a:extLst>
            </p:cNvPr>
            <p:cNvSpPr/>
            <p:nvPr/>
          </p:nvSpPr>
          <p:spPr>
            <a:xfrm>
              <a:off x="5943117"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DE02331-DFBB-E582-2AE5-ED30080443E5}"/>
                </a:ext>
              </a:extLst>
            </p:cNvPr>
            <p:cNvSpPr/>
            <p:nvPr/>
          </p:nvSpPr>
          <p:spPr>
            <a:xfrm>
              <a:off x="6154563"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E99E05B-6EAE-AC54-A526-E6BF373CE8E1}"/>
                </a:ext>
              </a:extLst>
            </p:cNvPr>
            <p:cNvSpPr/>
            <p:nvPr/>
          </p:nvSpPr>
          <p:spPr>
            <a:xfrm>
              <a:off x="6366010" y="5563627"/>
              <a:ext cx="94322" cy="9432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DB89688E-9DC7-1861-7AB2-1B068E612146}"/>
              </a:ext>
            </a:extLst>
          </p:cNvPr>
          <p:cNvSpPr txBox="1"/>
          <p:nvPr/>
        </p:nvSpPr>
        <p:spPr>
          <a:xfrm>
            <a:off x="9467010" y="6361981"/>
            <a:ext cx="2581935" cy="235962"/>
          </a:xfrm>
          <a:prstGeom prst="rect">
            <a:avLst/>
          </a:prstGeom>
          <a:noFill/>
        </p:spPr>
        <p:txBody>
          <a:bodyPr wrap="square" rtlCol="0">
            <a:spAutoFit/>
          </a:bodyPr>
          <a:lstStyle/>
          <a:p>
            <a:r>
              <a:rPr lang="en-US" sz="900" b="1" baseline="30000" dirty="0">
                <a:solidFill>
                  <a:schemeClr val="tx1">
                    <a:lumMod val="50000"/>
                    <a:lumOff val="50000"/>
                  </a:schemeClr>
                </a:solidFill>
                <a:latin typeface="Posterama" panose="020B0504020200020000" pitchFamily="34" charset="0"/>
                <a:cs typeface="Posterama" panose="020B0504020200020000" pitchFamily="34" charset="0"/>
              </a:rPr>
              <a:t> </a:t>
            </a:r>
            <a:r>
              <a:rPr lang="en-US" sz="900" b="1" dirty="0">
                <a:solidFill>
                  <a:schemeClr val="accent1"/>
                </a:solidFill>
                <a:latin typeface="Posterama" panose="020B0504020200020000" pitchFamily="34" charset="0"/>
                <a:cs typeface="Posterama" panose="020B0504020200020000" pitchFamily="34" charset="0"/>
              </a:rPr>
              <a:t>Source</a:t>
            </a:r>
            <a:r>
              <a:rPr lang="en-US" sz="900" dirty="0">
                <a:solidFill>
                  <a:schemeClr val="accent1"/>
                </a:solidFill>
                <a:latin typeface="Posterama" panose="020B0504020200020000" pitchFamily="34" charset="0"/>
                <a:cs typeface="Posterama" panose="020B0504020200020000" pitchFamily="34" charset="0"/>
              </a:rPr>
              <a:t>: Nullsweep.com</a:t>
            </a:r>
          </a:p>
        </p:txBody>
      </p:sp>
    </p:spTree>
    <p:extLst>
      <p:ext uri="{BB962C8B-B14F-4D97-AF65-F5344CB8AC3E}">
        <p14:creationId xmlns:p14="http://schemas.microsoft.com/office/powerpoint/2010/main" val="7860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anim calcmode="lin" valueType="num">
                                      <p:cBhvr additive="base">
                                        <p:cTn id="1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 accel="20000" decel="4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accel="20000" decel="4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2" accel="20000" decel="4000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1" accel="20000" decel="4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8"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12B1EC-35FD-4EAF-AE5D-00E621D45182}"/>
              </a:ext>
            </a:extLst>
          </p:cNvPr>
          <p:cNvGrpSpPr/>
          <p:nvPr/>
        </p:nvGrpSpPr>
        <p:grpSpPr>
          <a:xfrm>
            <a:off x="587375" y="6256242"/>
            <a:ext cx="548247" cy="104965"/>
            <a:chOff x="4584729" y="4753999"/>
            <a:chExt cx="548247" cy="104965"/>
          </a:xfrm>
        </p:grpSpPr>
        <p:sp>
          <p:nvSpPr>
            <p:cNvPr id="11" name="Isosceles Triangle 10">
              <a:extLst>
                <a:ext uri="{FF2B5EF4-FFF2-40B4-BE49-F238E27FC236}">
                  <a16:creationId xmlns:a16="http://schemas.microsoft.com/office/drawing/2014/main" id="{2DC8C5B8-4BD1-40E9-A1A3-316C8FFB407F}"/>
                </a:ext>
              </a:extLst>
            </p:cNvPr>
            <p:cNvSpPr/>
            <p:nvPr/>
          </p:nvSpPr>
          <p:spPr>
            <a:xfrm rot="5400000">
              <a:off x="4577490" y="4761238"/>
              <a:ext cx="104965" cy="904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28FF134-6902-417B-B6FE-73736A197975}"/>
                </a:ext>
              </a:extLst>
            </p:cNvPr>
            <p:cNvSpPr/>
            <p:nvPr/>
          </p:nvSpPr>
          <p:spPr>
            <a:xfrm>
              <a:off x="4865357"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19CB59B-31B3-4F34-A125-F9CE34E60016}"/>
                </a:ext>
              </a:extLst>
            </p:cNvPr>
            <p:cNvSpPr/>
            <p:nvPr/>
          </p:nvSpPr>
          <p:spPr>
            <a:xfrm>
              <a:off x="5054988"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7C45AC9-3E22-4C7E-BF8C-A1F9EB3A310C}"/>
              </a:ext>
            </a:extLst>
          </p:cNvPr>
          <p:cNvSpPr/>
          <p:nvPr/>
        </p:nvSpPr>
        <p:spPr>
          <a:xfrm>
            <a:off x="6006971" y="579193"/>
            <a:ext cx="2790809" cy="374471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Rectangle 16">
            <a:extLst>
              <a:ext uri="{FF2B5EF4-FFF2-40B4-BE49-F238E27FC236}">
                <a16:creationId xmlns:a16="http://schemas.microsoft.com/office/drawing/2014/main" id="{3984C058-74DA-4112-91F0-DF382AD9F3A3}"/>
              </a:ext>
            </a:extLst>
          </p:cNvPr>
          <p:cNvSpPr/>
          <p:nvPr/>
        </p:nvSpPr>
        <p:spPr>
          <a:xfrm>
            <a:off x="8536062" y="2534098"/>
            <a:ext cx="2790809" cy="374471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4" name="TextBox 23">
            <a:extLst>
              <a:ext uri="{FF2B5EF4-FFF2-40B4-BE49-F238E27FC236}">
                <a16:creationId xmlns:a16="http://schemas.microsoft.com/office/drawing/2014/main" id="{AE1C2D79-53D2-4F5A-B5AC-4145CBE60B76}"/>
              </a:ext>
            </a:extLst>
          </p:cNvPr>
          <p:cNvSpPr txBox="1"/>
          <p:nvPr/>
        </p:nvSpPr>
        <p:spPr>
          <a:xfrm>
            <a:off x="6120108" y="877654"/>
            <a:ext cx="2564535" cy="830997"/>
          </a:xfrm>
          <a:prstGeom prst="rect">
            <a:avLst/>
          </a:prstGeom>
          <a:noFill/>
        </p:spPr>
        <p:txBody>
          <a:bodyPr wrap="square" rtlCol="0">
            <a:spAutoFit/>
          </a:bodyPr>
          <a:lstStyle/>
          <a:p>
            <a:pPr algn="ctr"/>
            <a:r>
              <a:rPr lang="en-US" sz="4800" dirty="0">
                <a:solidFill>
                  <a:schemeClr val="bg2"/>
                </a:solidFill>
                <a:latin typeface="+mj-lt"/>
              </a:rPr>
              <a:t>76%</a:t>
            </a:r>
            <a:endParaRPr lang="en-ID" sz="4800" i="1" dirty="0">
              <a:solidFill>
                <a:schemeClr val="bg2"/>
              </a:solidFill>
              <a:latin typeface="+mj-lt"/>
            </a:endParaRPr>
          </a:p>
        </p:txBody>
      </p:sp>
      <p:sp>
        <p:nvSpPr>
          <p:cNvPr id="25" name="TextBox 24">
            <a:extLst>
              <a:ext uri="{FF2B5EF4-FFF2-40B4-BE49-F238E27FC236}">
                <a16:creationId xmlns:a16="http://schemas.microsoft.com/office/drawing/2014/main" id="{BA59A43E-ECA3-454A-9087-B8391A4E9085}"/>
              </a:ext>
            </a:extLst>
          </p:cNvPr>
          <p:cNvSpPr txBox="1"/>
          <p:nvPr/>
        </p:nvSpPr>
        <p:spPr>
          <a:xfrm>
            <a:off x="8649200" y="2928815"/>
            <a:ext cx="2564535" cy="830997"/>
          </a:xfrm>
          <a:prstGeom prst="rect">
            <a:avLst/>
          </a:prstGeom>
          <a:noFill/>
        </p:spPr>
        <p:txBody>
          <a:bodyPr wrap="square" rtlCol="0">
            <a:spAutoFit/>
          </a:bodyPr>
          <a:lstStyle/>
          <a:p>
            <a:pPr algn="ctr"/>
            <a:r>
              <a:rPr lang="en-US" sz="4800" dirty="0">
                <a:solidFill>
                  <a:schemeClr val="bg2"/>
                </a:solidFill>
                <a:latin typeface="+mj-lt"/>
              </a:rPr>
              <a:t>70%</a:t>
            </a:r>
            <a:endParaRPr lang="en-ID" sz="4800" i="1" dirty="0">
              <a:solidFill>
                <a:schemeClr val="bg2"/>
              </a:solidFill>
              <a:latin typeface="+mj-lt"/>
            </a:endParaRPr>
          </a:p>
        </p:txBody>
      </p:sp>
      <p:sp>
        <p:nvSpPr>
          <p:cNvPr id="28" name="TextBox 27">
            <a:extLst>
              <a:ext uri="{FF2B5EF4-FFF2-40B4-BE49-F238E27FC236}">
                <a16:creationId xmlns:a16="http://schemas.microsoft.com/office/drawing/2014/main" id="{CF8F0D2C-F2F2-48C5-806E-A0A7E8E1A933}"/>
              </a:ext>
            </a:extLst>
          </p:cNvPr>
          <p:cNvSpPr txBox="1"/>
          <p:nvPr/>
        </p:nvSpPr>
        <p:spPr>
          <a:xfrm>
            <a:off x="8926088" y="3738643"/>
            <a:ext cx="2010754" cy="2270109"/>
          </a:xfrm>
          <a:prstGeom prst="rect">
            <a:avLst/>
          </a:prstGeom>
          <a:noFill/>
        </p:spPr>
        <p:txBody>
          <a:bodyPr wrap="square" rtlCol="0" anchor="t">
            <a:spAutoFit/>
          </a:bodyPr>
          <a:lstStyle/>
          <a:p>
            <a:pPr algn="ctr">
              <a:lnSpc>
                <a:spcPct val="150000"/>
              </a:lnSpc>
            </a:pPr>
            <a:r>
              <a:rPr lang="en-US" sz="1600" dirty="0">
                <a:solidFill>
                  <a:schemeClr val="bg2"/>
                </a:solidFill>
              </a:rPr>
              <a:t>of developers say that their employers do not provide them with adequate training in software security.**</a:t>
            </a:r>
          </a:p>
        </p:txBody>
      </p:sp>
      <p:sp>
        <p:nvSpPr>
          <p:cNvPr id="30" name="TextBox 29">
            <a:extLst>
              <a:ext uri="{FF2B5EF4-FFF2-40B4-BE49-F238E27FC236}">
                <a16:creationId xmlns:a16="http://schemas.microsoft.com/office/drawing/2014/main" id="{F476CD93-D4AC-462B-B039-63FCE3A5823E}"/>
              </a:ext>
            </a:extLst>
          </p:cNvPr>
          <p:cNvSpPr txBox="1"/>
          <p:nvPr/>
        </p:nvSpPr>
        <p:spPr>
          <a:xfrm>
            <a:off x="6379265" y="1688704"/>
            <a:ext cx="2010754" cy="2270109"/>
          </a:xfrm>
          <a:prstGeom prst="rect">
            <a:avLst/>
          </a:prstGeom>
          <a:noFill/>
        </p:spPr>
        <p:txBody>
          <a:bodyPr wrap="square" rtlCol="0" anchor="t">
            <a:spAutoFit/>
          </a:bodyPr>
          <a:lstStyle/>
          <a:p>
            <a:pPr algn="ctr">
              <a:lnSpc>
                <a:spcPct val="150000"/>
              </a:lnSpc>
            </a:pPr>
            <a:r>
              <a:rPr lang="en-US" sz="1600" dirty="0">
                <a:solidFill>
                  <a:schemeClr val="bg2"/>
                </a:solidFill>
              </a:rPr>
              <a:t>of university educated developers were not required to complete any courses focused on security for their degrees.**</a:t>
            </a:r>
          </a:p>
        </p:txBody>
      </p:sp>
      <p:sp>
        <p:nvSpPr>
          <p:cNvPr id="36" name="TextBox 35">
            <a:extLst>
              <a:ext uri="{FF2B5EF4-FFF2-40B4-BE49-F238E27FC236}">
                <a16:creationId xmlns:a16="http://schemas.microsoft.com/office/drawing/2014/main" id="{716B477A-95FA-45A7-9562-4A8CACCE7ACA}"/>
              </a:ext>
            </a:extLst>
          </p:cNvPr>
          <p:cNvSpPr txBox="1"/>
          <p:nvPr/>
        </p:nvSpPr>
        <p:spPr>
          <a:xfrm>
            <a:off x="715532" y="3030801"/>
            <a:ext cx="2451734" cy="2270109"/>
          </a:xfrm>
          <a:prstGeom prst="rect">
            <a:avLst/>
          </a:prstGeom>
          <a:noFill/>
        </p:spPr>
        <p:txBody>
          <a:bodyPr wrap="square" rtlCol="0" anchor="t">
            <a:spAutoFit/>
          </a:bodyPr>
          <a:lstStyle/>
          <a:p>
            <a:pPr>
              <a:lnSpc>
                <a:spcPct val="150000"/>
              </a:lnSpc>
            </a:pPr>
            <a:r>
              <a:rPr lang="en-US" sz="1600" dirty="0"/>
              <a:t>Unfortunately, most organizations tell us that their developers are inadequately trained in application security and secure coding practices.</a:t>
            </a:r>
          </a:p>
        </p:txBody>
      </p:sp>
      <p:sp>
        <p:nvSpPr>
          <p:cNvPr id="29" name="Rectangle 28">
            <a:extLst>
              <a:ext uri="{FF2B5EF4-FFF2-40B4-BE49-F238E27FC236}">
                <a16:creationId xmlns:a16="http://schemas.microsoft.com/office/drawing/2014/main" id="{C2B62CC4-20EE-05FA-4631-E038B4585335}"/>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32" name="Straight Connector 31">
            <a:extLst>
              <a:ext uri="{FF2B5EF4-FFF2-40B4-BE49-F238E27FC236}">
                <a16:creationId xmlns:a16="http://schemas.microsoft.com/office/drawing/2014/main" id="{1ADA5EF6-F5AF-8860-6B19-79B2C54AD1FD}"/>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8CA414-1A67-8ECE-7ED6-612F1D4DF950}"/>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A3FB549-4152-4DE5-C1CB-81F5D6774377}"/>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sp>
        <p:nvSpPr>
          <p:cNvPr id="40" name="Text Placeholder 37">
            <a:extLst>
              <a:ext uri="{FF2B5EF4-FFF2-40B4-BE49-F238E27FC236}">
                <a16:creationId xmlns:a16="http://schemas.microsoft.com/office/drawing/2014/main" id="{3185FA68-DE99-127C-8E72-53EE9622C6DE}"/>
              </a:ext>
            </a:extLst>
          </p:cNvPr>
          <p:cNvSpPr txBox="1">
            <a:spLocks/>
          </p:cNvSpPr>
          <p:nvPr/>
        </p:nvSpPr>
        <p:spPr>
          <a:xfrm>
            <a:off x="633360" y="529186"/>
            <a:ext cx="4522079" cy="172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100" b="1" dirty="0">
                <a:latin typeface="Montserrat" panose="00000500000000000000" pitchFamily="50" charset="0"/>
              </a:rPr>
              <a:t>Obstacles to </a:t>
            </a:r>
          </a:p>
          <a:p>
            <a:pPr marL="0" indent="0">
              <a:lnSpc>
                <a:spcPct val="120000"/>
              </a:lnSpc>
              <a:buNone/>
            </a:pPr>
            <a:r>
              <a:rPr lang="en-US" sz="3100" b="1" dirty="0">
                <a:latin typeface="Montserrat" panose="00000500000000000000" pitchFamily="50" charset="0"/>
              </a:rPr>
              <a:t>DevSecOps: </a:t>
            </a:r>
            <a:r>
              <a:rPr lang="en-US" sz="3100" dirty="0">
                <a:latin typeface="Montserrat" panose="00000500000000000000" pitchFamily="50" charset="0"/>
              </a:rPr>
              <a:t>Skills</a:t>
            </a:r>
          </a:p>
        </p:txBody>
      </p:sp>
      <p:sp>
        <p:nvSpPr>
          <p:cNvPr id="42" name="Rectangle 41">
            <a:extLst>
              <a:ext uri="{FF2B5EF4-FFF2-40B4-BE49-F238E27FC236}">
                <a16:creationId xmlns:a16="http://schemas.microsoft.com/office/drawing/2014/main" id="{A61660A6-CBB2-AA78-278C-67A63C1401C0}"/>
              </a:ext>
            </a:extLst>
          </p:cNvPr>
          <p:cNvSpPr/>
          <p:nvPr/>
        </p:nvSpPr>
        <p:spPr>
          <a:xfrm>
            <a:off x="3329288" y="2653250"/>
            <a:ext cx="2790809" cy="374471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3" name="TextBox 42">
            <a:extLst>
              <a:ext uri="{FF2B5EF4-FFF2-40B4-BE49-F238E27FC236}">
                <a16:creationId xmlns:a16="http://schemas.microsoft.com/office/drawing/2014/main" id="{E90C2E26-9A2C-5BDB-723C-C2AD4F1A4FD4}"/>
              </a:ext>
            </a:extLst>
          </p:cNvPr>
          <p:cNvSpPr txBox="1"/>
          <p:nvPr/>
        </p:nvSpPr>
        <p:spPr>
          <a:xfrm>
            <a:off x="3442425" y="3023903"/>
            <a:ext cx="2564535" cy="830997"/>
          </a:xfrm>
          <a:prstGeom prst="rect">
            <a:avLst/>
          </a:prstGeom>
          <a:noFill/>
        </p:spPr>
        <p:txBody>
          <a:bodyPr wrap="square" rtlCol="0">
            <a:spAutoFit/>
          </a:bodyPr>
          <a:lstStyle/>
          <a:p>
            <a:pPr algn="ctr"/>
            <a:r>
              <a:rPr lang="en-US" sz="4800" dirty="0">
                <a:solidFill>
                  <a:schemeClr val="bg2"/>
                </a:solidFill>
                <a:latin typeface="+mj-lt"/>
              </a:rPr>
              <a:t>58%</a:t>
            </a:r>
            <a:endParaRPr lang="en-ID" sz="4800" i="1" dirty="0">
              <a:solidFill>
                <a:schemeClr val="bg2"/>
              </a:solidFill>
              <a:latin typeface="+mj-lt"/>
            </a:endParaRPr>
          </a:p>
        </p:txBody>
      </p:sp>
      <p:sp>
        <p:nvSpPr>
          <p:cNvPr id="44" name="TextBox 43">
            <a:extLst>
              <a:ext uri="{FF2B5EF4-FFF2-40B4-BE49-F238E27FC236}">
                <a16:creationId xmlns:a16="http://schemas.microsoft.com/office/drawing/2014/main" id="{00962FAD-3BF9-D06A-A2A1-399EBF1B11F9}"/>
              </a:ext>
            </a:extLst>
          </p:cNvPr>
          <p:cNvSpPr txBox="1"/>
          <p:nvPr/>
        </p:nvSpPr>
        <p:spPr>
          <a:xfrm>
            <a:off x="3711426" y="3944042"/>
            <a:ext cx="2010754" cy="1531445"/>
          </a:xfrm>
          <a:prstGeom prst="rect">
            <a:avLst/>
          </a:prstGeom>
          <a:noFill/>
        </p:spPr>
        <p:txBody>
          <a:bodyPr wrap="square" rtlCol="0" anchor="t">
            <a:spAutoFit/>
          </a:bodyPr>
          <a:lstStyle/>
          <a:p>
            <a:pPr algn="ctr">
              <a:lnSpc>
                <a:spcPct val="150000"/>
              </a:lnSpc>
            </a:pPr>
            <a:r>
              <a:rPr lang="en-US" sz="1600" dirty="0">
                <a:solidFill>
                  <a:schemeClr val="bg2"/>
                </a:solidFill>
              </a:rPr>
              <a:t>say that lack of skills is a significant hurdle in embedding security into development.*</a:t>
            </a:r>
          </a:p>
        </p:txBody>
      </p:sp>
      <p:sp>
        <p:nvSpPr>
          <p:cNvPr id="47" name="TextBox 46">
            <a:extLst>
              <a:ext uri="{FF2B5EF4-FFF2-40B4-BE49-F238E27FC236}">
                <a16:creationId xmlns:a16="http://schemas.microsoft.com/office/drawing/2014/main" id="{6C46A3B0-406F-7635-C979-0BEB8BCF7F94}"/>
              </a:ext>
            </a:extLst>
          </p:cNvPr>
          <p:cNvSpPr txBox="1"/>
          <p:nvPr/>
        </p:nvSpPr>
        <p:spPr>
          <a:xfrm>
            <a:off x="9482826" y="2685039"/>
            <a:ext cx="897278" cy="338554"/>
          </a:xfrm>
          <a:prstGeom prst="rect">
            <a:avLst/>
          </a:prstGeom>
          <a:noFill/>
        </p:spPr>
        <p:txBody>
          <a:bodyPr wrap="square" rtlCol="0">
            <a:spAutoFit/>
          </a:bodyPr>
          <a:lstStyle/>
          <a:p>
            <a:pPr algn="ctr"/>
            <a:r>
              <a:rPr lang="en-US" sz="1600" dirty="0">
                <a:solidFill>
                  <a:schemeClr val="bg2"/>
                </a:solidFill>
              </a:rPr>
              <a:t>ALMOST</a:t>
            </a:r>
            <a:endParaRPr lang="en-ID" sz="1600" i="1" dirty="0">
              <a:solidFill>
                <a:schemeClr val="bg2"/>
              </a:solidFill>
            </a:endParaRPr>
          </a:p>
        </p:txBody>
      </p:sp>
      <p:sp>
        <p:nvSpPr>
          <p:cNvPr id="2" name="TextBox 1">
            <a:extLst>
              <a:ext uri="{FF2B5EF4-FFF2-40B4-BE49-F238E27FC236}">
                <a16:creationId xmlns:a16="http://schemas.microsoft.com/office/drawing/2014/main" id="{8177002E-BB5D-3AB4-2E56-1B26110CD1F6}"/>
              </a:ext>
            </a:extLst>
          </p:cNvPr>
          <p:cNvSpPr txBox="1"/>
          <p:nvPr/>
        </p:nvSpPr>
        <p:spPr>
          <a:xfrm>
            <a:off x="9390192" y="6376187"/>
            <a:ext cx="2581935" cy="369332"/>
          </a:xfrm>
          <a:prstGeom prst="rect">
            <a:avLst/>
          </a:prstGeom>
          <a:noFill/>
        </p:spPr>
        <p:txBody>
          <a:bodyPr wrap="square" rtlCol="0">
            <a:spAutoFit/>
          </a:bodyPr>
          <a:lstStyle/>
          <a:p>
            <a:r>
              <a:rPr lang="en-US" sz="900" dirty="0">
                <a:solidFill>
                  <a:schemeClr val="accent1"/>
                </a:solidFill>
                <a:latin typeface="Posterama" panose="020B0504020200020000" pitchFamily="34" charset="0"/>
                <a:cs typeface="Posterama" panose="020B0504020200020000" pitchFamily="34" charset="0"/>
              </a:rPr>
              <a:t> </a:t>
            </a:r>
            <a:r>
              <a:rPr lang="en-US" sz="900" b="1" dirty="0">
                <a:solidFill>
                  <a:schemeClr val="accent1"/>
                </a:solidFill>
                <a:latin typeface="Posterama" panose="020B0504020200020000" pitchFamily="34" charset="0"/>
                <a:cs typeface="Posterama" panose="020B0504020200020000" pitchFamily="34" charset="0"/>
              </a:rPr>
              <a:t>Sources</a:t>
            </a:r>
            <a:r>
              <a:rPr lang="en-US" sz="900" dirty="0">
                <a:solidFill>
                  <a:schemeClr val="accent1"/>
                </a:solidFill>
                <a:latin typeface="Posterama" panose="020B0504020200020000" pitchFamily="34" charset="0"/>
                <a:cs typeface="Posterama" panose="020B0504020200020000" pitchFamily="34" charset="0"/>
              </a:rPr>
              <a:t>: *Freeform Dynamics,  **</a:t>
            </a:r>
            <a:r>
              <a:rPr lang="en-US" sz="900" dirty="0" err="1">
                <a:solidFill>
                  <a:schemeClr val="accent1"/>
                </a:solidFill>
                <a:latin typeface="Posterama" panose="020B0504020200020000" pitchFamily="34" charset="0"/>
                <a:cs typeface="Posterama" panose="020B0504020200020000" pitchFamily="34" charset="0"/>
              </a:rPr>
              <a:t>DevOps.com</a:t>
            </a:r>
            <a:endParaRPr lang="en-US" sz="900" dirty="0">
              <a:solidFill>
                <a:schemeClr val="accent1"/>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2348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20000" decel="4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1" accel="20000" decel="4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accel="20000" decel="4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accel="20000" decel="4000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0-#ppt_h/2"/>
                                          </p:val>
                                        </p:tav>
                                        <p:tav tm="100000">
                                          <p:val>
                                            <p:strVal val="#ppt_y"/>
                                          </p:val>
                                        </p:tav>
                                      </p:tavLst>
                                    </p:anim>
                                  </p:childTnLst>
                                </p:cTn>
                              </p:par>
                              <p:par>
                                <p:cTn id="25" presetID="2" presetClass="entr" presetSubtype="4" accel="20000" decel="4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accel="20000" decel="4000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1" accel="20000" decel="4000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1000" fill="hold"/>
                                        <p:tgtEl>
                                          <p:spTgt spid="29"/>
                                        </p:tgtEl>
                                        <p:attrNameLst>
                                          <p:attrName>ppt_x</p:attrName>
                                        </p:attrNameLst>
                                      </p:cBhvr>
                                      <p:tavLst>
                                        <p:tav tm="0">
                                          <p:val>
                                            <p:strVal val="#ppt_x"/>
                                          </p:val>
                                        </p:tav>
                                        <p:tav tm="100000">
                                          <p:val>
                                            <p:strVal val="#ppt_x"/>
                                          </p:val>
                                        </p:tav>
                                      </p:tavLst>
                                    </p:anim>
                                    <p:anim calcmode="lin" valueType="num">
                                      <p:cBhvr additive="base">
                                        <p:cTn id="40" dur="10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1" accel="20000" decel="4000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2" accel="20000" decel="4000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1+#ppt_w/2"/>
                                          </p:val>
                                        </p:tav>
                                        <p:tav tm="100000">
                                          <p:val>
                                            <p:strVal val="#ppt_x"/>
                                          </p:val>
                                        </p:tav>
                                      </p:tavLst>
                                    </p:anim>
                                    <p:anim calcmode="lin" valueType="num">
                                      <p:cBhvr additive="base">
                                        <p:cTn id="48" dur="10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1" accel="20000" decel="4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1000" fill="hold"/>
                                        <p:tgtEl>
                                          <p:spTgt spid="38"/>
                                        </p:tgtEl>
                                        <p:attrNameLst>
                                          <p:attrName>ppt_x</p:attrName>
                                        </p:attrNameLst>
                                      </p:cBhvr>
                                      <p:tavLst>
                                        <p:tav tm="0">
                                          <p:val>
                                            <p:strVal val="#ppt_x"/>
                                          </p:val>
                                        </p:tav>
                                        <p:tav tm="100000">
                                          <p:val>
                                            <p:strVal val="#ppt_x"/>
                                          </p:val>
                                        </p:tav>
                                      </p:tavLst>
                                    </p:anim>
                                    <p:anim calcmode="lin" valueType="num">
                                      <p:cBhvr additive="base">
                                        <p:cTn id="52" dur="1000" fill="hold"/>
                                        <p:tgtEl>
                                          <p:spTgt spid="38"/>
                                        </p:tgtEl>
                                        <p:attrNameLst>
                                          <p:attrName>ppt_y</p:attrName>
                                        </p:attrNameLst>
                                      </p:cBhvr>
                                      <p:tavLst>
                                        <p:tav tm="0">
                                          <p:val>
                                            <p:strVal val="0-#ppt_h/2"/>
                                          </p:val>
                                        </p:tav>
                                        <p:tav tm="100000">
                                          <p:val>
                                            <p:strVal val="#ppt_y"/>
                                          </p:val>
                                        </p:tav>
                                      </p:tavLst>
                                    </p:anim>
                                  </p:childTnLst>
                                </p:cTn>
                              </p:par>
                              <p:par>
                                <p:cTn id="53" presetID="2" presetClass="entr" presetSubtype="4" accel="20000" decel="40000" fill="hold" grpId="0" nodeType="with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 calcmode="lin" valueType="num">
                                      <p:cBhvr additive="base">
                                        <p:cTn id="55"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accel="20000" decel="40000" fill="hold" grpId="0" nodeType="withEffect">
                                  <p:stCondLst>
                                    <p:cond delay="0"/>
                                  </p:stCondLst>
                                  <p:childTnLst>
                                    <p:set>
                                      <p:cBhvr>
                                        <p:cTn id="58" dur="1" fill="hold">
                                          <p:stCondLst>
                                            <p:cond delay="0"/>
                                          </p:stCondLst>
                                        </p:cTn>
                                        <p:tgtEl>
                                          <p:spTgt spid="40">
                                            <p:txEl>
                                              <p:pRg st="1" end="1"/>
                                            </p:txEl>
                                          </p:spTgt>
                                        </p:tgtEl>
                                        <p:attrNameLst>
                                          <p:attrName>style.visibility</p:attrName>
                                        </p:attrNameLst>
                                      </p:cBhvr>
                                      <p:to>
                                        <p:strVal val="visible"/>
                                      </p:to>
                                    </p:set>
                                    <p:anim calcmode="lin" valueType="num">
                                      <p:cBhvr additive="base">
                                        <p:cTn id="59"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40">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1" accel="20000" decel="4000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1000" fill="hold"/>
                                        <p:tgtEl>
                                          <p:spTgt spid="42"/>
                                        </p:tgtEl>
                                        <p:attrNameLst>
                                          <p:attrName>ppt_x</p:attrName>
                                        </p:attrNameLst>
                                      </p:cBhvr>
                                      <p:tavLst>
                                        <p:tav tm="0">
                                          <p:val>
                                            <p:strVal val="#ppt_x"/>
                                          </p:val>
                                        </p:tav>
                                        <p:tav tm="100000">
                                          <p:val>
                                            <p:strVal val="#ppt_x"/>
                                          </p:val>
                                        </p:tav>
                                      </p:tavLst>
                                    </p:anim>
                                    <p:anim calcmode="lin" valueType="num">
                                      <p:cBhvr additive="base">
                                        <p:cTn id="64" dur="1000" fill="hold"/>
                                        <p:tgtEl>
                                          <p:spTgt spid="42"/>
                                        </p:tgtEl>
                                        <p:attrNameLst>
                                          <p:attrName>ppt_y</p:attrName>
                                        </p:attrNameLst>
                                      </p:cBhvr>
                                      <p:tavLst>
                                        <p:tav tm="0">
                                          <p:val>
                                            <p:strVal val="0-#ppt_h/2"/>
                                          </p:val>
                                        </p:tav>
                                        <p:tav tm="100000">
                                          <p:val>
                                            <p:strVal val="#ppt_y"/>
                                          </p:val>
                                        </p:tav>
                                      </p:tavLst>
                                    </p:anim>
                                  </p:childTnLst>
                                </p:cTn>
                              </p:par>
                              <p:par>
                                <p:cTn id="65" presetID="2" presetClass="entr" presetSubtype="1" accel="20000" decel="4000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1000" fill="hold"/>
                                        <p:tgtEl>
                                          <p:spTgt spid="43"/>
                                        </p:tgtEl>
                                        <p:attrNameLst>
                                          <p:attrName>ppt_x</p:attrName>
                                        </p:attrNameLst>
                                      </p:cBhvr>
                                      <p:tavLst>
                                        <p:tav tm="0">
                                          <p:val>
                                            <p:strVal val="#ppt_x"/>
                                          </p:val>
                                        </p:tav>
                                        <p:tav tm="100000">
                                          <p:val>
                                            <p:strVal val="#ppt_x"/>
                                          </p:val>
                                        </p:tav>
                                      </p:tavLst>
                                    </p:anim>
                                    <p:anim calcmode="lin" valueType="num">
                                      <p:cBhvr additive="base">
                                        <p:cTn id="68" dur="1000" fill="hold"/>
                                        <p:tgtEl>
                                          <p:spTgt spid="43"/>
                                        </p:tgtEl>
                                        <p:attrNameLst>
                                          <p:attrName>ppt_y</p:attrName>
                                        </p:attrNameLst>
                                      </p:cBhvr>
                                      <p:tavLst>
                                        <p:tav tm="0">
                                          <p:val>
                                            <p:strVal val="0-#ppt_h/2"/>
                                          </p:val>
                                        </p:tav>
                                        <p:tav tm="100000">
                                          <p:val>
                                            <p:strVal val="#ppt_y"/>
                                          </p:val>
                                        </p:tav>
                                      </p:tavLst>
                                    </p:anim>
                                  </p:childTnLst>
                                </p:cTn>
                              </p:par>
                              <p:par>
                                <p:cTn id="69" presetID="2" presetClass="entr" presetSubtype="1" accel="20000" decel="4000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ppt_x"/>
                                          </p:val>
                                        </p:tav>
                                        <p:tav tm="100000">
                                          <p:val>
                                            <p:strVal val="#ppt_x"/>
                                          </p:val>
                                        </p:tav>
                                      </p:tavLst>
                                    </p:anim>
                                    <p:anim calcmode="lin" valueType="num">
                                      <p:cBhvr additive="base">
                                        <p:cTn id="72" dur="1000" fill="hold"/>
                                        <p:tgtEl>
                                          <p:spTgt spid="44"/>
                                        </p:tgtEl>
                                        <p:attrNameLst>
                                          <p:attrName>ppt_y</p:attrName>
                                        </p:attrNameLst>
                                      </p:cBhvr>
                                      <p:tavLst>
                                        <p:tav tm="0">
                                          <p:val>
                                            <p:strVal val="0-#ppt_h/2"/>
                                          </p:val>
                                        </p:tav>
                                        <p:tav tm="100000">
                                          <p:val>
                                            <p:strVal val="#ppt_y"/>
                                          </p:val>
                                        </p:tav>
                                      </p:tavLst>
                                    </p:anim>
                                  </p:childTnLst>
                                </p:cTn>
                              </p:par>
                              <p:par>
                                <p:cTn id="73" presetID="2" presetClass="entr" presetSubtype="4" accel="20000" decel="4000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1000" fill="hold"/>
                                        <p:tgtEl>
                                          <p:spTgt spid="47"/>
                                        </p:tgtEl>
                                        <p:attrNameLst>
                                          <p:attrName>ppt_x</p:attrName>
                                        </p:attrNameLst>
                                      </p:cBhvr>
                                      <p:tavLst>
                                        <p:tav tm="0">
                                          <p:val>
                                            <p:strVal val="#ppt_x"/>
                                          </p:val>
                                        </p:tav>
                                        <p:tav tm="100000">
                                          <p:val>
                                            <p:strVal val="#ppt_x"/>
                                          </p:val>
                                        </p:tav>
                                      </p:tavLst>
                                    </p:anim>
                                    <p:anim calcmode="lin" valueType="num">
                                      <p:cBhvr additive="base">
                                        <p:cTn id="76"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P spid="28" grpId="0"/>
      <p:bldP spid="30" grpId="0"/>
      <p:bldP spid="36" grpId="0"/>
      <p:bldP spid="29" grpId="0" animBg="1"/>
      <p:bldP spid="38" grpId="0"/>
      <p:bldP spid="40" grpId="0" build="p"/>
      <p:bldP spid="42" grpId="0" animBg="1"/>
      <p:bldP spid="43" grpId="0"/>
      <p:bldP spid="44"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AB592-A6C8-4B46-A690-EA64ED6C5B2E}"/>
              </a:ext>
            </a:extLst>
          </p:cNvPr>
          <p:cNvSpPr/>
          <p:nvPr/>
        </p:nvSpPr>
        <p:spPr>
          <a:xfrm>
            <a:off x="842211" y="2073649"/>
            <a:ext cx="4728410" cy="1678505"/>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 name="TextBox 4">
            <a:extLst>
              <a:ext uri="{FF2B5EF4-FFF2-40B4-BE49-F238E27FC236}">
                <a16:creationId xmlns:a16="http://schemas.microsoft.com/office/drawing/2014/main" id="{5F253163-D18D-4C87-9E3E-BF1DE709B92E}"/>
              </a:ext>
            </a:extLst>
          </p:cNvPr>
          <p:cNvSpPr txBox="1"/>
          <p:nvPr/>
        </p:nvSpPr>
        <p:spPr>
          <a:xfrm>
            <a:off x="1052287" y="2331886"/>
            <a:ext cx="1168908" cy="923330"/>
          </a:xfrm>
          <a:prstGeom prst="rect">
            <a:avLst/>
          </a:prstGeom>
          <a:noFill/>
        </p:spPr>
        <p:txBody>
          <a:bodyPr wrap="square" rtlCol="0" anchor="ctr">
            <a:spAutoFit/>
          </a:bodyPr>
          <a:lstStyle/>
          <a:p>
            <a:pPr algn="ctr"/>
            <a:r>
              <a:rPr lang="en-US" sz="5400" dirty="0">
                <a:solidFill>
                  <a:schemeClr val="bg2"/>
                </a:solidFill>
                <a:latin typeface="+mj-lt"/>
              </a:rPr>
              <a:t>6x</a:t>
            </a:r>
            <a:endParaRPr lang="en-ID" sz="5400" dirty="0">
              <a:solidFill>
                <a:schemeClr val="bg2"/>
              </a:solidFill>
              <a:latin typeface="+mj-lt"/>
            </a:endParaRPr>
          </a:p>
        </p:txBody>
      </p:sp>
      <p:sp>
        <p:nvSpPr>
          <p:cNvPr id="7" name="Rectangle 6">
            <a:extLst>
              <a:ext uri="{FF2B5EF4-FFF2-40B4-BE49-F238E27FC236}">
                <a16:creationId xmlns:a16="http://schemas.microsoft.com/office/drawing/2014/main" id="{537B2A0A-5819-405B-8471-CF09102D4FFB}"/>
              </a:ext>
            </a:extLst>
          </p:cNvPr>
          <p:cNvSpPr/>
          <p:nvPr/>
        </p:nvSpPr>
        <p:spPr>
          <a:xfrm>
            <a:off x="1027487" y="3390059"/>
            <a:ext cx="4391025" cy="94674"/>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Rectangle 7">
            <a:extLst>
              <a:ext uri="{FF2B5EF4-FFF2-40B4-BE49-F238E27FC236}">
                <a16:creationId xmlns:a16="http://schemas.microsoft.com/office/drawing/2014/main" id="{541ADD48-FDE9-4AED-852D-74E608399329}"/>
              </a:ext>
            </a:extLst>
          </p:cNvPr>
          <p:cNvSpPr/>
          <p:nvPr/>
        </p:nvSpPr>
        <p:spPr>
          <a:xfrm>
            <a:off x="1027487" y="3395259"/>
            <a:ext cx="1087757" cy="89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Rectangle 9">
            <a:extLst>
              <a:ext uri="{FF2B5EF4-FFF2-40B4-BE49-F238E27FC236}">
                <a16:creationId xmlns:a16="http://schemas.microsoft.com/office/drawing/2014/main" id="{BB7A1786-F253-4AF8-8DEE-36E1FAD5EC36}"/>
              </a:ext>
            </a:extLst>
          </p:cNvPr>
          <p:cNvSpPr/>
          <p:nvPr/>
        </p:nvSpPr>
        <p:spPr>
          <a:xfrm>
            <a:off x="842211" y="4032241"/>
            <a:ext cx="4728410" cy="1678505"/>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TextBox 10">
            <a:extLst>
              <a:ext uri="{FF2B5EF4-FFF2-40B4-BE49-F238E27FC236}">
                <a16:creationId xmlns:a16="http://schemas.microsoft.com/office/drawing/2014/main" id="{7959185B-2DEA-49E9-BF47-5EE31F216867}"/>
              </a:ext>
            </a:extLst>
          </p:cNvPr>
          <p:cNvSpPr txBox="1"/>
          <p:nvPr/>
        </p:nvSpPr>
        <p:spPr>
          <a:xfrm>
            <a:off x="1043742" y="4237934"/>
            <a:ext cx="1168908" cy="923330"/>
          </a:xfrm>
          <a:prstGeom prst="rect">
            <a:avLst/>
          </a:prstGeom>
          <a:noFill/>
        </p:spPr>
        <p:txBody>
          <a:bodyPr wrap="square" rtlCol="0" anchor="ctr">
            <a:spAutoFit/>
          </a:bodyPr>
          <a:lstStyle/>
          <a:p>
            <a:pPr algn="ctr"/>
            <a:r>
              <a:rPr lang="en-US" sz="5400" dirty="0">
                <a:solidFill>
                  <a:schemeClr val="bg2"/>
                </a:solidFill>
                <a:latin typeface="+mj-lt"/>
              </a:rPr>
              <a:t>15x</a:t>
            </a:r>
            <a:endParaRPr lang="en-ID" sz="5400" dirty="0">
              <a:solidFill>
                <a:schemeClr val="bg2"/>
              </a:solidFill>
              <a:latin typeface="+mj-lt"/>
            </a:endParaRPr>
          </a:p>
        </p:txBody>
      </p:sp>
      <p:sp>
        <p:nvSpPr>
          <p:cNvPr id="13" name="Rectangle 12">
            <a:extLst>
              <a:ext uri="{FF2B5EF4-FFF2-40B4-BE49-F238E27FC236}">
                <a16:creationId xmlns:a16="http://schemas.microsoft.com/office/drawing/2014/main" id="{570F8A99-D600-4442-85EA-1AEC2D850598}"/>
              </a:ext>
            </a:extLst>
          </p:cNvPr>
          <p:cNvSpPr/>
          <p:nvPr/>
        </p:nvSpPr>
        <p:spPr>
          <a:xfrm>
            <a:off x="1027487" y="5348657"/>
            <a:ext cx="4391025" cy="94674"/>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4" name="Rectangle 13">
            <a:extLst>
              <a:ext uri="{FF2B5EF4-FFF2-40B4-BE49-F238E27FC236}">
                <a16:creationId xmlns:a16="http://schemas.microsoft.com/office/drawing/2014/main" id="{C88B8B08-68E5-4BFC-88C5-01EADF6AF335}"/>
              </a:ext>
            </a:extLst>
          </p:cNvPr>
          <p:cNvSpPr/>
          <p:nvPr/>
        </p:nvSpPr>
        <p:spPr>
          <a:xfrm>
            <a:off x="1027487" y="5353857"/>
            <a:ext cx="2700000" cy="89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0" name="TextBox 29">
            <a:extLst>
              <a:ext uri="{FF2B5EF4-FFF2-40B4-BE49-F238E27FC236}">
                <a16:creationId xmlns:a16="http://schemas.microsoft.com/office/drawing/2014/main" id="{DDB9E607-28F2-403F-8BC0-75B1AD48624C}"/>
              </a:ext>
            </a:extLst>
          </p:cNvPr>
          <p:cNvSpPr txBox="1"/>
          <p:nvPr/>
        </p:nvSpPr>
        <p:spPr>
          <a:xfrm>
            <a:off x="2505612" y="2274905"/>
            <a:ext cx="2912897" cy="1015663"/>
          </a:xfrm>
          <a:prstGeom prst="rect">
            <a:avLst/>
          </a:prstGeom>
          <a:noFill/>
        </p:spPr>
        <p:txBody>
          <a:bodyPr wrap="square" rtlCol="0" anchor="t">
            <a:spAutoFit/>
          </a:bodyPr>
          <a:lstStyle/>
          <a:p>
            <a:r>
              <a:rPr lang="en-US" sz="2000" b="1" dirty="0">
                <a:solidFill>
                  <a:schemeClr val="bg2"/>
                </a:solidFill>
                <a:latin typeface="+mj-lt"/>
              </a:rPr>
              <a:t>Times cheaper when security is addressed at design vs implementation</a:t>
            </a:r>
          </a:p>
        </p:txBody>
      </p:sp>
      <p:cxnSp>
        <p:nvCxnSpPr>
          <p:cNvPr id="32" name="Straight Connector 31">
            <a:extLst>
              <a:ext uri="{FF2B5EF4-FFF2-40B4-BE49-F238E27FC236}">
                <a16:creationId xmlns:a16="http://schemas.microsoft.com/office/drawing/2014/main" id="{4EAEC5DD-0FF1-497E-95B7-5669FDF47115}"/>
              </a:ext>
            </a:extLst>
          </p:cNvPr>
          <p:cNvCxnSpPr>
            <a:cxnSpLocks/>
          </p:cNvCxnSpPr>
          <p:nvPr/>
        </p:nvCxnSpPr>
        <p:spPr>
          <a:xfrm>
            <a:off x="2256360" y="2443387"/>
            <a:ext cx="0" cy="7903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4AB47F9-8080-4EE1-ABB5-8B5DE09EB332}"/>
              </a:ext>
            </a:extLst>
          </p:cNvPr>
          <p:cNvGrpSpPr/>
          <p:nvPr/>
        </p:nvGrpSpPr>
        <p:grpSpPr>
          <a:xfrm>
            <a:off x="6981226" y="4939611"/>
            <a:ext cx="3833773" cy="261610"/>
            <a:chOff x="7111412" y="4939611"/>
            <a:chExt cx="4397587" cy="261610"/>
          </a:xfrm>
        </p:grpSpPr>
        <p:sp>
          <p:nvSpPr>
            <p:cNvPr id="43" name="TextBox 42">
              <a:extLst>
                <a:ext uri="{FF2B5EF4-FFF2-40B4-BE49-F238E27FC236}">
                  <a16:creationId xmlns:a16="http://schemas.microsoft.com/office/drawing/2014/main" id="{E272865E-17B1-4244-96F1-36020842938A}"/>
                </a:ext>
              </a:extLst>
            </p:cNvPr>
            <p:cNvSpPr txBox="1"/>
            <p:nvPr/>
          </p:nvSpPr>
          <p:spPr>
            <a:xfrm>
              <a:off x="7111412" y="4939611"/>
              <a:ext cx="273050" cy="261610"/>
            </a:xfrm>
            <a:prstGeom prst="rect">
              <a:avLst/>
            </a:prstGeom>
            <a:noFill/>
          </p:spPr>
          <p:txBody>
            <a:bodyPr wrap="square" rtlCol="0" anchor="ctr">
              <a:spAutoFit/>
            </a:bodyPr>
            <a:lstStyle/>
            <a:p>
              <a:pPr algn="ctr"/>
              <a:r>
                <a:rPr lang="id-ID" sz="1050" dirty="0">
                  <a:solidFill>
                    <a:schemeClr val="bg2"/>
                  </a:solidFill>
                  <a:latin typeface="+mj-lt"/>
                </a:rPr>
                <a:t>A</a:t>
              </a:r>
              <a:endParaRPr lang="en-ID" sz="1050" dirty="0">
                <a:solidFill>
                  <a:schemeClr val="bg2"/>
                </a:solidFill>
                <a:latin typeface="+mj-lt"/>
              </a:endParaRPr>
            </a:p>
          </p:txBody>
        </p:sp>
        <p:sp>
          <p:nvSpPr>
            <p:cNvPr id="44" name="TextBox 43">
              <a:extLst>
                <a:ext uri="{FF2B5EF4-FFF2-40B4-BE49-F238E27FC236}">
                  <a16:creationId xmlns:a16="http://schemas.microsoft.com/office/drawing/2014/main" id="{869417CD-13E6-4315-A96C-B8BF12BCE8D2}"/>
                </a:ext>
              </a:extLst>
            </p:cNvPr>
            <p:cNvSpPr txBox="1"/>
            <p:nvPr/>
          </p:nvSpPr>
          <p:spPr>
            <a:xfrm>
              <a:off x="7476538" y="4939611"/>
              <a:ext cx="273050" cy="261610"/>
            </a:xfrm>
            <a:prstGeom prst="rect">
              <a:avLst/>
            </a:prstGeom>
            <a:noFill/>
          </p:spPr>
          <p:txBody>
            <a:bodyPr wrap="square" rtlCol="0" anchor="ctr">
              <a:spAutoFit/>
            </a:bodyPr>
            <a:lstStyle/>
            <a:p>
              <a:pPr algn="ctr"/>
              <a:r>
                <a:rPr lang="id-ID" sz="1050" dirty="0">
                  <a:solidFill>
                    <a:schemeClr val="bg2"/>
                  </a:solidFill>
                  <a:latin typeface="+mj-lt"/>
                </a:rPr>
                <a:t>B</a:t>
              </a:r>
              <a:endParaRPr lang="en-ID" sz="1050" dirty="0">
                <a:solidFill>
                  <a:schemeClr val="bg2"/>
                </a:solidFill>
                <a:latin typeface="+mj-lt"/>
              </a:endParaRPr>
            </a:p>
          </p:txBody>
        </p:sp>
        <p:sp>
          <p:nvSpPr>
            <p:cNvPr id="45" name="TextBox 44">
              <a:extLst>
                <a:ext uri="{FF2B5EF4-FFF2-40B4-BE49-F238E27FC236}">
                  <a16:creationId xmlns:a16="http://schemas.microsoft.com/office/drawing/2014/main" id="{8BEC5D65-F0B0-4934-9782-C7FE4F137803}"/>
                </a:ext>
              </a:extLst>
            </p:cNvPr>
            <p:cNvSpPr txBox="1"/>
            <p:nvPr/>
          </p:nvSpPr>
          <p:spPr>
            <a:xfrm>
              <a:off x="8368768" y="4939611"/>
              <a:ext cx="273050" cy="261610"/>
            </a:xfrm>
            <a:prstGeom prst="rect">
              <a:avLst/>
            </a:prstGeom>
            <a:noFill/>
          </p:spPr>
          <p:txBody>
            <a:bodyPr wrap="square" rtlCol="0" anchor="ctr">
              <a:spAutoFit/>
            </a:bodyPr>
            <a:lstStyle/>
            <a:p>
              <a:pPr algn="ctr"/>
              <a:r>
                <a:rPr lang="id-ID" sz="1050" dirty="0">
                  <a:solidFill>
                    <a:schemeClr val="bg2"/>
                  </a:solidFill>
                  <a:latin typeface="+mj-lt"/>
                </a:rPr>
                <a:t>A</a:t>
              </a:r>
              <a:endParaRPr lang="en-ID" sz="1050" dirty="0">
                <a:solidFill>
                  <a:schemeClr val="bg2"/>
                </a:solidFill>
                <a:latin typeface="+mj-lt"/>
              </a:endParaRPr>
            </a:p>
          </p:txBody>
        </p:sp>
        <p:sp>
          <p:nvSpPr>
            <p:cNvPr id="46" name="TextBox 45">
              <a:extLst>
                <a:ext uri="{FF2B5EF4-FFF2-40B4-BE49-F238E27FC236}">
                  <a16:creationId xmlns:a16="http://schemas.microsoft.com/office/drawing/2014/main" id="{51801970-BF51-4933-B4BC-0ABA4982DDD6}"/>
                </a:ext>
              </a:extLst>
            </p:cNvPr>
            <p:cNvSpPr txBox="1"/>
            <p:nvPr/>
          </p:nvSpPr>
          <p:spPr>
            <a:xfrm>
              <a:off x="8733893" y="4939611"/>
              <a:ext cx="273050" cy="261610"/>
            </a:xfrm>
            <a:prstGeom prst="rect">
              <a:avLst/>
            </a:prstGeom>
            <a:noFill/>
          </p:spPr>
          <p:txBody>
            <a:bodyPr wrap="square" rtlCol="0" anchor="ctr">
              <a:spAutoFit/>
            </a:bodyPr>
            <a:lstStyle/>
            <a:p>
              <a:pPr algn="ctr"/>
              <a:r>
                <a:rPr lang="id-ID" sz="1050" dirty="0">
                  <a:solidFill>
                    <a:schemeClr val="bg2"/>
                  </a:solidFill>
                  <a:latin typeface="+mj-lt"/>
                </a:rPr>
                <a:t>B</a:t>
              </a:r>
              <a:endParaRPr lang="en-ID" sz="1050" dirty="0">
                <a:solidFill>
                  <a:schemeClr val="bg2"/>
                </a:solidFill>
                <a:latin typeface="+mj-lt"/>
              </a:endParaRPr>
            </a:p>
          </p:txBody>
        </p:sp>
        <p:sp>
          <p:nvSpPr>
            <p:cNvPr id="47" name="TextBox 46">
              <a:extLst>
                <a:ext uri="{FF2B5EF4-FFF2-40B4-BE49-F238E27FC236}">
                  <a16:creationId xmlns:a16="http://schemas.microsoft.com/office/drawing/2014/main" id="{4D6E42BF-9B44-4F1A-A3F1-2AB20D5C2EE4}"/>
                </a:ext>
              </a:extLst>
            </p:cNvPr>
            <p:cNvSpPr txBox="1"/>
            <p:nvPr/>
          </p:nvSpPr>
          <p:spPr>
            <a:xfrm>
              <a:off x="9615435" y="4939611"/>
              <a:ext cx="273050" cy="261610"/>
            </a:xfrm>
            <a:prstGeom prst="rect">
              <a:avLst/>
            </a:prstGeom>
            <a:noFill/>
          </p:spPr>
          <p:txBody>
            <a:bodyPr wrap="square" rtlCol="0" anchor="ctr">
              <a:spAutoFit/>
            </a:bodyPr>
            <a:lstStyle/>
            <a:p>
              <a:pPr algn="ctr"/>
              <a:r>
                <a:rPr lang="id-ID" sz="1050" dirty="0">
                  <a:solidFill>
                    <a:schemeClr val="bg2"/>
                  </a:solidFill>
                  <a:latin typeface="+mj-lt"/>
                </a:rPr>
                <a:t>A</a:t>
              </a:r>
              <a:endParaRPr lang="en-ID" sz="1050" dirty="0">
                <a:solidFill>
                  <a:schemeClr val="bg2"/>
                </a:solidFill>
                <a:latin typeface="+mj-lt"/>
              </a:endParaRPr>
            </a:p>
          </p:txBody>
        </p:sp>
        <p:sp>
          <p:nvSpPr>
            <p:cNvPr id="48" name="TextBox 47">
              <a:extLst>
                <a:ext uri="{FF2B5EF4-FFF2-40B4-BE49-F238E27FC236}">
                  <a16:creationId xmlns:a16="http://schemas.microsoft.com/office/drawing/2014/main" id="{18CE508A-8A84-47D5-B197-DDD784F0EE13}"/>
                </a:ext>
              </a:extLst>
            </p:cNvPr>
            <p:cNvSpPr txBox="1"/>
            <p:nvPr/>
          </p:nvSpPr>
          <p:spPr>
            <a:xfrm>
              <a:off x="9980560" y="4939611"/>
              <a:ext cx="273050" cy="261610"/>
            </a:xfrm>
            <a:prstGeom prst="rect">
              <a:avLst/>
            </a:prstGeom>
            <a:noFill/>
          </p:spPr>
          <p:txBody>
            <a:bodyPr wrap="square" rtlCol="0" anchor="ctr">
              <a:spAutoFit/>
            </a:bodyPr>
            <a:lstStyle/>
            <a:p>
              <a:pPr algn="ctr"/>
              <a:r>
                <a:rPr lang="id-ID" sz="1050" dirty="0">
                  <a:solidFill>
                    <a:schemeClr val="bg2"/>
                  </a:solidFill>
                  <a:latin typeface="+mj-lt"/>
                </a:rPr>
                <a:t>B</a:t>
              </a:r>
              <a:endParaRPr lang="en-ID" sz="1050" dirty="0">
                <a:solidFill>
                  <a:schemeClr val="bg2"/>
                </a:solidFill>
                <a:latin typeface="+mj-lt"/>
              </a:endParaRPr>
            </a:p>
          </p:txBody>
        </p:sp>
        <p:sp>
          <p:nvSpPr>
            <p:cNvPr id="49" name="TextBox 48">
              <a:extLst>
                <a:ext uri="{FF2B5EF4-FFF2-40B4-BE49-F238E27FC236}">
                  <a16:creationId xmlns:a16="http://schemas.microsoft.com/office/drawing/2014/main" id="{11713561-0EC3-4FF3-8B32-DDEA2A6B3275}"/>
                </a:ext>
              </a:extLst>
            </p:cNvPr>
            <p:cNvSpPr txBox="1"/>
            <p:nvPr/>
          </p:nvSpPr>
          <p:spPr>
            <a:xfrm>
              <a:off x="10870824" y="4939611"/>
              <a:ext cx="273050" cy="261610"/>
            </a:xfrm>
            <a:prstGeom prst="rect">
              <a:avLst/>
            </a:prstGeom>
            <a:noFill/>
          </p:spPr>
          <p:txBody>
            <a:bodyPr wrap="square" rtlCol="0" anchor="ctr">
              <a:spAutoFit/>
            </a:bodyPr>
            <a:lstStyle/>
            <a:p>
              <a:pPr algn="ctr"/>
              <a:r>
                <a:rPr lang="id-ID" sz="1050" dirty="0">
                  <a:solidFill>
                    <a:schemeClr val="bg2"/>
                  </a:solidFill>
                  <a:latin typeface="+mj-lt"/>
                </a:rPr>
                <a:t>A</a:t>
              </a:r>
              <a:endParaRPr lang="en-ID" sz="1050" dirty="0">
                <a:solidFill>
                  <a:schemeClr val="bg2"/>
                </a:solidFill>
                <a:latin typeface="+mj-lt"/>
              </a:endParaRPr>
            </a:p>
          </p:txBody>
        </p:sp>
        <p:sp>
          <p:nvSpPr>
            <p:cNvPr id="50" name="TextBox 49">
              <a:extLst>
                <a:ext uri="{FF2B5EF4-FFF2-40B4-BE49-F238E27FC236}">
                  <a16:creationId xmlns:a16="http://schemas.microsoft.com/office/drawing/2014/main" id="{E592A9C2-4DF9-464E-9E00-E9202190D69C}"/>
                </a:ext>
              </a:extLst>
            </p:cNvPr>
            <p:cNvSpPr txBox="1"/>
            <p:nvPr/>
          </p:nvSpPr>
          <p:spPr>
            <a:xfrm>
              <a:off x="11235949" y="4939611"/>
              <a:ext cx="273050" cy="261610"/>
            </a:xfrm>
            <a:prstGeom prst="rect">
              <a:avLst/>
            </a:prstGeom>
            <a:noFill/>
          </p:spPr>
          <p:txBody>
            <a:bodyPr wrap="square" rtlCol="0" anchor="ctr">
              <a:spAutoFit/>
            </a:bodyPr>
            <a:lstStyle/>
            <a:p>
              <a:pPr algn="ctr"/>
              <a:r>
                <a:rPr lang="id-ID" sz="1050" dirty="0">
                  <a:solidFill>
                    <a:schemeClr val="bg2"/>
                  </a:solidFill>
                  <a:latin typeface="+mj-lt"/>
                </a:rPr>
                <a:t>B</a:t>
              </a:r>
              <a:endParaRPr lang="en-ID" sz="1050" dirty="0">
                <a:solidFill>
                  <a:schemeClr val="bg2"/>
                </a:solidFill>
                <a:latin typeface="+mj-lt"/>
              </a:endParaRPr>
            </a:p>
          </p:txBody>
        </p:sp>
      </p:grpSp>
      <p:sp>
        <p:nvSpPr>
          <p:cNvPr id="37" name="Rectangle 36">
            <a:extLst>
              <a:ext uri="{FF2B5EF4-FFF2-40B4-BE49-F238E27FC236}">
                <a16:creationId xmlns:a16="http://schemas.microsoft.com/office/drawing/2014/main" id="{851B3DB9-826B-799E-2B3A-267D04EAD78A}"/>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41" name="Straight Connector 40">
            <a:extLst>
              <a:ext uri="{FF2B5EF4-FFF2-40B4-BE49-F238E27FC236}">
                <a16:creationId xmlns:a16="http://schemas.microsoft.com/office/drawing/2014/main" id="{0E257439-F37A-2FB8-0303-CA3BEF007952}"/>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395609-3E82-DCDA-387D-AE4BC931B6E5}"/>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6CFEDF9-2DDC-915F-7EF5-2F4857D7224E}"/>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sp>
        <p:nvSpPr>
          <p:cNvPr id="55" name="Text Placeholder 37">
            <a:extLst>
              <a:ext uri="{FF2B5EF4-FFF2-40B4-BE49-F238E27FC236}">
                <a16:creationId xmlns:a16="http://schemas.microsoft.com/office/drawing/2014/main" id="{7A4A9EC6-0393-79AE-975C-7A447AC84C40}"/>
              </a:ext>
            </a:extLst>
          </p:cNvPr>
          <p:cNvSpPr txBox="1">
            <a:spLocks/>
          </p:cNvSpPr>
          <p:nvPr/>
        </p:nvSpPr>
        <p:spPr>
          <a:xfrm>
            <a:off x="633360" y="529187"/>
            <a:ext cx="8147081" cy="116416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600" b="1" dirty="0">
                <a:latin typeface="Montserrat" panose="00000500000000000000" pitchFamily="50" charset="0"/>
              </a:rPr>
              <a:t>When is Cybersecurity brought</a:t>
            </a:r>
          </a:p>
          <a:p>
            <a:pPr marL="0" indent="0">
              <a:lnSpc>
                <a:spcPct val="120000"/>
              </a:lnSpc>
              <a:buNone/>
            </a:pPr>
            <a:r>
              <a:rPr lang="en-US" sz="3600" dirty="0">
                <a:latin typeface="Montserrat" panose="00000500000000000000" pitchFamily="50" charset="0"/>
              </a:rPr>
              <a:t>Into New Business Initiative?</a:t>
            </a:r>
          </a:p>
        </p:txBody>
      </p:sp>
      <p:sp>
        <p:nvSpPr>
          <p:cNvPr id="56" name="TextBox 55">
            <a:extLst>
              <a:ext uri="{FF2B5EF4-FFF2-40B4-BE49-F238E27FC236}">
                <a16:creationId xmlns:a16="http://schemas.microsoft.com/office/drawing/2014/main" id="{0A0965AC-5617-4850-1A65-9E369A9A43B1}"/>
              </a:ext>
            </a:extLst>
          </p:cNvPr>
          <p:cNvSpPr txBox="1"/>
          <p:nvPr/>
        </p:nvSpPr>
        <p:spPr>
          <a:xfrm>
            <a:off x="2505612" y="4176991"/>
            <a:ext cx="2912897" cy="1015663"/>
          </a:xfrm>
          <a:prstGeom prst="rect">
            <a:avLst/>
          </a:prstGeom>
          <a:noFill/>
        </p:spPr>
        <p:txBody>
          <a:bodyPr wrap="square" rtlCol="0" anchor="t">
            <a:spAutoFit/>
          </a:bodyPr>
          <a:lstStyle/>
          <a:p>
            <a:r>
              <a:rPr lang="en-US" sz="2000" b="1" dirty="0">
                <a:solidFill>
                  <a:schemeClr val="bg2"/>
                </a:solidFill>
                <a:latin typeface="+mj-lt"/>
              </a:rPr>
              <a:t>Times more expensive when security issues are addressed at testing</a:t>
            </a:r>
          </a:p>
        </p:txBody>
      </p:sp>
      <p:cxnSp>
        <p:nvCxnSpPr>
          <p:cNvPr id="57" name="Straight Connector 56">
            <a:extLst>
              <a:ext uri="{FF2B5EF4-FFF2-40B4-BE49-F238E27FC236}">
                <a16:creationId xmlns:a16="http://schemas.microsoft.com/office/drawing/2014/main" id="{10E187D7-ABC7-0302-E3E0-CAC8B32E2664}"/>
              </a:ext>
            </a:extLst>
          </p:cNvPr>
          <p:cNvCxnSpPr>
            <a:cxnSpLocks/>
          </p:cNvCxnSpPr>
          <p:nvPr/>
        </p:nvCxnSpPr>
        <p:spPr>
          <a:xfrm>
            <a:off x="2256360" y="4304424"/>
            <a:ext cx="0" cy="7903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6" name="Picture Placeholder 3">
            <a:extLst>
              <a:ext uri="{FF2B5EF4-FFF2-40B4-BE49-F238E27FC236}">
                <a16:creationId xmlns:a16="http://schemas.microsoft.com/office/drawing/2014/main" id="{1AE72F03-97E1-581E-FC24-0D068E67B92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t="764" b="2754"/>
          <a:stretch/>
        </p:blipFill>
        <p:spPr>
          <a:xfrm>
            <a:off x="5770219" y="1806292"/>
            <a:ext cx="5568698" cy="3812453"/>
          </a:xfrm>
          <a:custGeom>
            <a:avLst/>
            <a:gdLst>
              <a:gd name="connsiteX0" fmla="*/ 0 w 4810113"/>
              <a:gd name="connsiteY0" fmla="*/ 0 h 3248015"/>
              <a:gd name="connsiteX1" fmla="*/ 4810113 w 4810113"/>
              <a:gd name="connsiteY1" fmla="*/ 0 h 3248015"/>
              <a:gd name="connsiteX2" fmla="*/ 4810113 w 4810113"/>
              <a:gd name="connsiteY2" fmla="*/ 3248015 h 3248015"/>
              <a:gd name="connsiteX3" fmla="*/ 0 w 4810113"/>
              <a:gd name="connsiteY3" fmla="*/ 3248015 h 3248015"/>
            </a:gdLst>
            <a:ahLst/>
            <a:cxnLst>
              <a:cxn ang="0">
                <a:pos x="connsiteX0" y="connsiteY0"/>
              </a:cxn>
              <a:cxn ang="0">
                <a:pos x="connsiteX1" y="connsiteY1"/>
              </a:cxn>
              <a:cxn ang="0">
                <a:pos x="connsiteX2" y="connsiteY2"/>
              </a:cxn>
              <a:cxn ang="0">
                <a:pos x="connsiteX3" y="connsiteY3"/>
              </a:cxn>
            </a:cxnLst>
            <a:rect l="l" t="t" r="r" b="b"/>
            <a:pathLst>
              <a:path w="4810113" h="3248015">
                <a:moveTo>
                  <a:pt x="0" y="0"/>
                </a:moveTo>
                <a:lnTo>
                  <a:pt x="4810113" y="0"/>
                </a:lnTo>
                <a:lnTo>
                  <a:pt x="4810113" y="3248015"/>
                </a:lnTo>
                <a:lnTo>
                  <a:pt x="0" y="3248015"/>
                </a:lnTo>
                <a:close/>
              </a:path>
            </a:pathLst>
          </a:custGeom>
        </p:spPr>
      </p:pic>
      <p:sp>
        <p:nvSpPr>
          <p:cNvPr id="67" name="TextBox 66">
            <a:extLst>
              <a:ext uri="{FF2B5EF4-FFF2-40B4-BE49-F238E27FC236}">
                <a16:creationId xmlns:a16="http://schemas.microsoft.com/office/drawing/2014/main" id="{3EFC3601-7DEF-7F75-9CC0-9D9AD96F09EE}"/>
              </a:ext>
            </a:extLst>
          </p:cNvPr>
          <p:cNvSpPr txBox="1"/>
          <p:nvPr/>
        </p:nvSpPr>
        <p:spPr>
          <a:xfrm>
            <a:off x="10814999" y="6351632"/>
            <a:ext cx="1555272" cy="369332"/>
          </a:xfrm>
          <a:prstGeom prst="rect">
            <a:avLst/>
          </a:prstGeom>
          <a:noFill/>
        </p:spPr>
        <p:txBody>
          <a:bodyPr wrap="square" rtlCol="0">
            <a:spAutoFit/>
          </a:bodyPr>
          <a:lstStyle/>
          <a:p>
            <a:r>
              <a:rPr lang="en-US" sz="900" b="1" dirty="0">
                <a:solidFill>
                  <a:schemeClr val="accent1"/>
                </a:solidFill>
                <a:latin typeface="Posterama" panose="020B0504020200020000" pitchFamily="34" charset="0"/>
                <a:cs typeface="Posterama" panose="020B0504020200020000" pitchFamily="34" charset="0"/>
              </a:rPr>
              <a:t>Source</a:t>
            </a:r>
            <a:r>
              <a:rPr lang="en-US" sz="900" dirty="0">
                <a:solidFill>
                  <a:schemeClr val="accent1"/>
                </a:solidFill>
                <a:latin typeface="Posterama" panose="020B0504020200020000" pitchFamily="34" charset="0"/>
                <a:cs typeface="Posterama" panose="020B0504020200020000" pitchFamily="34" charset="0"/>
              </a:rPr>
              <a:t>: NIST, </a:t>
            </a:r>
          </a:p>
          <a:p>
            <a:r>
              <a:rPr lang="en-US" sz="900" b="1" baseline="30000" dirty="0">
                <a:solidFill>
                  <a:schemeClr val="accent1"/>
                </a:solidFill>
                <a:latin typeface="Posterama" panose="020B0504020200020000" pitchFamily="34" charset="0"/>
                <a:cs typeface="Posterama" panose="020B0504020200020000" pitchFamily="34" charset="0"/>
              </a:rPr>
              <a:t>1 </a:t>
            </a:r>
            <a:r>
              <a:rPr lang="en-US" sz="900" dirty="0">
                <a:solidFill>
                  <a:schemeClr val="accent1"/>
                </a:solidFill>
                <a:latin typeface="Posterama" panose="020B0504020200020000" pitchFamily="34" charset="0"/>
                <a:cs typeface="Posterama" panose="020B0504020200020000" pitchFamily="34" charset="0"/>
              </a:rPr>
              <a:t>IBM Systems Institute</a:t>
            </a:r>
          </a:p>
        </p:txBody>
      </p:sp>
    </p:spTree>
    <p:extLst>
      <p:ext uri="{BB962C8B-B14F-4D97-AF65-F5344CB8AC3E}">
        <p14:creationId xmlns:p14="http://schemas.microsoft.com/office/powerpoint/2010/main" val="36459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20000" decel="4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accel="20000" decel="4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20000" decel="4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accel="20000" decel="4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accel="20000" decel="4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accel="20000" decel="40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accel="20000" decel="4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accel="20000" decel="4000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0-#ppt_w/2"/>
                                          </p:val>
                                        </p:tav>
                                        <p:tav tm="100000">
                                          <p:val>
                                            <p:strVal val="#ppt_x"/>
                                          </p:val>
                                        </p:tav>
                                      </p:tavLst>
                                    </p:anim>
                                    <p:anim calcmode="lin" valueType="num">
                                      <p:cBhvr additive="base">
                                        <p:cTn id="40" dur="1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accel="20000" decel="4000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0-#ppt_w/2"/>
                                          </p:val>
                                        </p:tav>
                                        <p:tav tm="100000">
                                          <p:val>
                                            <p:strVal val="#ppt_x"/>
                                          </p:val>
                                        </p:tav>
                                      </p:tavLst>
                                    </p:anim>
                                    <p:anim calcmode="lin" valueType="num">
                                      <p:cBhvr additive="base">
                                        <p:cTn id="44" dur="10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4" accel="20000" decel="4000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1000" fill="hold"/>
                                        <p:tgtEl>
                                          <p:spTgt spid="51"/>
                                        </p:tgtEl>
                                        <p:attrNameLst>
                                          <p:attrName>ppt_x</p:attrName>
                                        </p:attrNameLst>
                                      </p:cBhvr>
                                      <p:tavLst>
                                        <p:tav tm="0">
                                          <p:val>
                                            <p:strVal val="#ppt_x"/>
                                          </p:val>
                                        </p:tav>
                                        <p:tav tm="100000">
                                          <p:val>
                                            <p:strVal val="#ppt_x"/>
                                          </p:val>
                                        </p:tav>
                                      </p:tavLst>
                                    </p:anim>
                                    <p:anim calcmode="lin" valueType="num">
                                      <p:cBhvr additive="base">
                                        <p:cTn id="48" dur="10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1" accel="20000" decel="4000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1000" fill="hold"/>
                                        <p:tgtEl>
                                          <p:spTgt spid="37"/>
                                        </p:tgtEl>
                                        <p:attrNameLst>
                                          <p:attrName>ppt_x</p:attrName>
                                        </p:attrNameLst>
                                      </p:cBhvr>
                                      <p:tavLst>
                                        <p:tav tm="0">
                                          <p:val>
                                            <p:strVal val="#ppt_x"/>
                                          </p:val>
                                        </p:tav>
                                        <p:tav tm="100000">
                                          <p:val>
                                            <p:strVal val="#ppt_x"/>
                                          </p:val>
                                        </p:tav>
                                      </p:tavLst>
                                    </p:anim>
                                    <p:anim calcmode="lin" valueType="num">
                                      <p:cBhvr additive="base">
                                        <p:cTn id="52" dur="1000" fill="hold"/>
                                        <p:tgtEl>
                                          <p:spTgt spid="37"/>
                                        </p:tgtEl>
                                        <p:attrNameLst>
                                          <p:attrName>ppt_y</p:attrName>
                                        </p:attrNameLst>
                                      </p:cBhvr>
                                      <p:tavLst>
                                        <p:tav tm="0">
                                          <p:val>
                                            <p:strVal val="0-#ppt_h/2"/>
                                          </p:val>
                                        </p:tav>
                                        <p:tav tm="100000">
                                          <p:val>
                                            <p:strVal val="#ppt_y"/>
                                          </p:val>
                                        </p:tav>
                                      </p:tavLst>
                                    </p:anim>
                                  </p:childTnLst>
                                </p:cTn>
                              </p:par>
                              <p:par>
                                <p:cTn id="53" presetID="2" presetClass="entr" presetSubtype="1" accel="20000" decel="4000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1000" fill="hold"/>
                                        <p:tgtEl>
                                          <p:spTgt spid="41"/>
                                        </p:tgtEl>
                                        <p:attrNameLst>
                                          <p:attrName>ppt_x</p:attrName>
                                        </p:attrNameLst>
                                      </p:cBhvr>
                                      <p:tavLst>
                                        <p:tav tm="0">
                                          <p:val>
                                            <p:strVal val="#ppt_x"/>
                                          </p:val>
                                        </p:tav>
                                        <p:tav tm="100000">
                                          <p:val>
                                            <p:strVal val="#ppt_x"/>
                                          </p:val>
                                        </p:tav>
                                      </p:tavLst>
                                    </p:anim>
                                    <p:anim calcmode="lin" valueType="num">
                                      <p:cBhvr additive="base">
                                        <p:cTn id="56" dur="100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2" accel="20000" decel="4000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1000" fill="hold"/>
                                        <p:tgtEl>
                                          <p:spTgt spid="53"/>
                                        </p:tgtEl>
                                        <p:attrNameLst>
                                          <p:attrName>ppt_x</p:attrName>
                                        </p:attrNameLst>
                                      </p:cBhvr>
                                      <p:tavLst>
                                        <p:tav tm="0">
                                          <p:val>
                                            <p:strVal val="1+#ppt_w/2"/>
                                          </p:val>
                                        </p:tav>
                                        <p:tav tm="100000">
                                          <p:val>
                                            <p:strVal val="#ppt_x"/>
                                          </p:val>
                                        </p:tav>
                                      </p:tavLst>
                                    </p:anim>
                                    <p:anim calcmode="lin" valueType="num">
                                      <p:cBhvr additive="base">
                                        <p:cTn id="60" dur="1000" fill="hold"/>
                                        <p:tgtEl>
                                          <p:spTgt spid="53"/>
                                        </p:tgtEl>
                                        <p:attrNameLst>
                                          <p:attrName>ppt_y</p:attrName>
                                        </p:attrNameLst>
                                      </p:cBhvr>
                                      <p:tavLst>
                                        <p:tav tm="0">
                                          <p:val>
                                            <p:strVal val="#ppt_y"/>
                                          </p:val>
                                        </p:tav>
                                        <p:tav tm="100000">
                                          <p:val>
                                            <p:strVal val="#ppt_y"/>
                                          </p:val>
                                        </p:tav>
                                      </p:tavLst>
                                    </p:anim>
                                  </p:childTnLst>
                                </p:cTn>
                              </p:par>
                              <p:par>
                                <p:cTn id="61" presetID="2" presetClass="entr" presetSubtype="1" accel="20000" decel="4000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1000" fill="hold"/>
                                        <p:tgtEl>
                                          <p:spTgt spid="54"/>
                                        </p:tgtEl>
                                        <p:attrNameLst>
                                          <p:attrName>ppt_x</p:attrName>
                                        </p:attrNameLst>
                                      </p:cBhvr>
                                      <p:tavLst>
                                        <p:tav tm="0">
                                          <p:val>
                                            <p:strVal val="#ppt_x"/>
                                          </p:val>
                                        </p:tav>
                                        <p:tav tm="100000">
                                          <p:val>
                                            <p:strVal val="#ppt_x"/>
                                          </p:val>
                                        </p:tav>
                                      </p:tavLst>
                                    </p:anim>
                                    <p:anim calcmode="lin" valueType="num">
                                      <p:cBhvr additive="base">
                                        <p:cTn id="64" dur="1000" fill="hold"/>
                                        <p:tgtEl>
                                          <p:spTgt spid="54"/>
                                        </p:tgtEl>
                                        <p:attrNameLst>
                                          <p:attrName>ppt_y</p:attrName>
                                        </p:attrNameLst>
                                      </p:cBhvr>
                                      <p:tavLst>
                                        <p:tav tm="0">
                                          <p:val>
                                            <p:strVal val="0-#ppt_h/2"/>
                                          </p:val>
                                        </p:tav>
                                        <p:tav tm="100000">
                                          <p:val>
                                            <p:strVal val="#ppt_y"/>
                                          </p:val>
                                        </p:tav>
                                      </p:tavLst>
                                    </p:anim>
                                  </p:childTnLst>
                                </p:cTn>
                              </p:par>
                              <p:par>
                                <p:cTn id="65" presetID="2" presetClass="entr" presetSubtype="4" accel="20000" decel="40000" fill="hold" grpId="0" nodeType="withEffect">
                                  <p:stCondLst>
                                    <p:cond delay="0"/>
                                  </p:stCondLst>
                                  <p:childTnLst>
                                    <p:set>
                                      <p:cBhvr>
                                        <p:cTn id="66" dur="1" fill="hold">
                                          <p:stCondLst>
                                            <p:cond delay="0"/>
                                          </p:stCondLst>
                                        </p:cTn>
                                        <p:tgtEl>
                                          <p:spTgt spid="55">
                                            <p:txEl>
                                              <p:pRg st="0" end="0"/>
                                            </p:txEl>
                                          </p:spTgt>
                                        </p:tgtEl>
                                        <p:attrNameLst>
                                          <p:attrName>style.visibility</p:attrName>
                                        </p:attrNameLst>
                                      </p:cBhvr>
                                      <p:to>
                                        <p:strVal val="visible"/>
                                      </p:to>
                                    </p:set>
                                    <p:anim calcmode="lin" valueType="num">
                                      <p:cBhvr additive="base">
                                        <p:cTn id="67"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accel="20000" decel="40000" fill="hold" grpId="0" nodeType="withEffect">
                                  <p:stCondLst>
                                    <p:cond delay="0"/>
                                  </p:stCondLst>
                                  <p:childTnLst>
                                    <p:set>
                                      <p:cBhvr>
                                        <p:cTn id="70" dur="1" fill="hold">
                                          <p:stCondLst>
                                            <p:cond delay="0"/>
                                          </p:stCondLst>
                                        </p:cTn>
                                        <p:tgtEl>
                                          <p:spTgt spid="55">
                                            <p:txEl>
                                              <p:pRg st="1" end="1"/>
                                            </p:txEl>
                                          </p:spTgt>
                                        </p:tgtEl>
                                        <p:attrNameLst>
                                          <p:attrName>style.visibility</p:attrName>
                                        </p:attrNameLst>
                                      </p:cBhvr>
                                      <p:to>
                                        <p:strVal val="visible"/>
                                      </p:to>
                                    </p:set>
                                    <p:anim calcmode="lin" valueType="num">
                                      <p:cBhvr additive="base">
                                        <p:cTn id="71"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55">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8" accel="20000" decel="4000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1000" fill="hold"/>
                                        <p:tgtEl>
                                          <p:spTgt spid="56"/>
                                        </p:tgtEl>
                                        <p:attrNameLst>
                                          <p:attrName>ppt_x</p:attrName>
                                        </p:attrNameLst>
                                      </p:cBhvr>
                                      <p:tavLst>
                                        <p:tav tm="0">
                                          <p:val>
                                            <p:strVal val="0-#ppt_w/2"/>
                                          </p:val>
                                        </p:tav>
                                        <p:tav tm="100000">
                                          <p:val>
                                            <p:strVal val="#ppt_x"/>
                                          </p:val>
                                        </p:tav>
                                      </p:tavLst>
                                    </p:anim>
                                    <p:anim calcmode="lin" valueType="num">
                                      <p:cBhvr additive="base">
                                        <p:cTn id="76" dur="1000" fill="hold"/>
                                        <p:tgtEl>
                                          <p:spTgt spid="56"/>
                                        </p:tgtEl>
                                        <p:attrNameLst>
                                          <p:attrName>ppt_y</p:attrName>
                                        </p:attrNameLst>
                                      </p:cBhvr>
                                      <p:tavLst>
                                        <p:tav tm="0">
                                          <p:val>
                                            <p:strVal val="#ppt_y"/>
                                          </p:val>
                                        </p:tav>
                                        <p:tav tm="100000">
                                          <p:val>
                                            <p:strVal val="#ppt_y"/>
                                          </p:val>
                                        </p:tav>
                                      </p:tavLst>
                                    </p:anim>
                                  </p:childTnLst>
                                </p:cTn>
                              </p:par>
                              <p:par>
                                <p:cTn id="77" presetID="2" presetClass="entr" presetSubtype="8" accel="20000" decel="4000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1000" fill="hold"/>
                                        <p:tgtEl>
                                          <p:spTgt spid="57"/>
                                        </p:tgtEl>
                                        <p:attrNameLst>
                                          <p:attrName>ppt_x</p:attrName>
                                        </p:attrNameLst>
                                      </p:cBhvr>
                                      <p:tavLst>
                                        <p:tav tm="0">
                                          <p:val>
                                            <p:strVal val="0-#ppt_w/2"/>
                                          </p:val>
                                        </p:tav>
                                        <p:tav tm="100000">
                                          <p:val>
                                            <p:strVal val="#ppt_x"/>
                                          </p:val>
                                        </p:tav>
                                      </p:tavLst>
                                    </p:anim>
                                    <p:anim calcmode="lin" valueType="num">
                                      <p:cBhvr additive="base">
                                        <p:cTn id="80" dur="1000" fill="hold"/>
                                        <p:tgtEl>
                                          <p:spTgt spid="57"/>
                                        </p:tgtEl>
                                        <p:attrNameLst>
                                          <p:attrName>ppt_y</p:attrName>
                                        </p:attrNameLst>
                                      </p:cBhvr>
                                      <p:tavLst>
                                        <p:tav tm="0">
                                          <p:val>
                                            <p:strVal val="#ppt_y"/>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additive="base">
                                        <p:cTn id="83" dur="1000" fill="hold"/>
                                        <p:tgtEl>
                                          <p:spTgt spid="66"/>
                                        </p:tgtEl>
                                        <p:attrNameLst>
                                          <p:attrName>ppt_x</p:attrName>
                                        </p:attrNameLst>
                                      </p:cBhvr>
                                      <p:tavLst>
                                        <p:tav tm="0">
                                          <p:val>
                                            <p:strVal val="#ppt_x"/>
                                          </p:val>
                                        </p:tav>
                                        <p:tav tm="100000">
                                          <p:val>
                                            <p:strVal val="#ppt_x"/>
                                          </p:val>
                                        </p:tav>
                                      </p:tavLst>
                                    </p:anim>
                                    <p:anim calcmode="lin" valueType="num">
                                      <p:cBhvr additive="base">
                                        <p:cTn id="84" dur="10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10" grpId="0" animBg="1"/>
      <p:bldP spid="11" grpId="0"/>
      <p:bldP spid="13" grpId="0" animBg="1"/>
      <p:bldP spid="14" grpId="0" animBg="1"/>
      <p:bldP spid="30" grpId="0"/>
      <p:bldP spid="37" grpId="0" animBg="1"/>
      <p:bldP spid="54" grpId="0"/>
      <p:bldP spid="55" grpId="0" build="p"/>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24AB47F9-8080-4EE1-ABB5-8B5DE09EB332}"/>
              </a:ext>
            </a:extLst>
          </p:cNvPr>
          <p:cNvGrpSpPr/>
          <p:nvPr/>
        </p:nvGrpSpPr>
        <p:grpSpPr>
          <a:xfrm>
            <a:off x="6981226" y="4686946"/>
            <a:ext cx="3833773" cy="261610"/>
            <a:chOff x="7111412" y="4939611"/>
            <a:chExt cx="4397587" cy="261610"/>
          </a:xfrm>
        </p:grpSpPr>
        <p:sp>
          <p:nvSpPr>
            <p:cNvPr id="43" name="TextBox 42">
              <a:extLst>
                <a:ext uri="{FF2B5EF4-FFF2-40B4-BE49-F238E27FC236}">
                  <a16:creationId xmlns:a16="http://schemas.microsoft.com/office/drawing/2014/main" id="{E272865E-17B1-4244-96F1-36020842938A}"/>
                </a:ext>
              </a:extLst>
            </p:cNvPr>
            <p:cNvSpPr txBox="1"/>
            <p:nvPr/>
          </p:nvSpPr>
          <p:spPr>
            <a:xfrm>
              <a:off x="7111412" y="4939611"/>
              <a:ext cx="273050" cy="261610"/>
            </a:xfrm>
            <a:prstGeom prst="rect">
              <a:avLst/>
            </a:prstGeom>
            <a:noFill/>
          </p:spPr>
          <p:txBody>
            <a:bodyPr wrap="square" rtlCol="0" anchor="ctr">
              <a:spAutoFit/>
            </a:bodyPr>
            <a:lstStyle/>
            <a:p>
              <a:pPr algn="ctr"/>
              <a:r>
                <a:rPr lang="id-ID" sz="1050" dirty="0">
                  <a:solidFill>
                    <a:schemeClr val="bg1"/>
                  </a:solidFill>
                  <a:latin typeface="+mj-lt"/>
                </a:rPr>
                <a:t>A</a:t>
              </a:r>
              <a:endParaRPr lang="en-ID" sz="1050" dirty="0">
                <a:solidFill>
                  <a:schemeClr val="bg1"/>
                </a:solidFill>
                <a:latin typeface="+mj-lt"/>
              </a:endParaRPr>
            </a:p>
          </p:txBody>
        </p:sp>
        <p:sp>
          <p:nvSpPr>
            <p:cNvPr id="44" name="TextBox 43">
              <a:extLst>
                <a:ext uri="{FF2B5EF4-FFF2-40B4-BE49-F238E27FC236}">
                  <a16:creationId xmlns:a16="http://schemas.microsoft.com/office/drawing/2014/main" id="{869417CD-13E6-4315-A96C-B8BF12BCE8D2}"/>
                </a:ext>
              </a:extLst>
            </p:cNvPr>
            <p:cNvSpPr txBox="1"/>
            <p:nvPr/>
          </p:nvSpPr>
          <p:spPr>
            <a:xfrm>
              <a:off x="7476538" y="4939611"/>
              <a:ext cx="273050" cy="261610"/>
            </a:xfrm>
            <a:prstGeom prst="rect">
              <a:avLst/>
            </a:prstGeom>
            <a:noFill/>
          </p:spPr>
          <p:txBody>
            <a:bodyPr wrap="square" rtlCol="0" anchor="ctr">
              <a:spAutoFit/>
            </a:bodyPr>
            <a:lstStyle/>
            <a:p>
              <a:pPr algn="ctr"/>
              <a:r>
                <a:rPr lang="id-ID" sz="1050" dirty="0">
                  <a:solidFill>
                    <a:schemeClr val="bg1"/>
                  </a:solidFill>
                  <a:latin typeface="+mj-lt"/>
                </a:rPr>
                <a:t>B</a:t>
              </a:r>
              <a:endParaRPr lang="en-ID" sz="1050" dirty="0">
                <a:solidFill>
                  <a:schemeClr val="bg1"/>
                </a:solidFill>
                <a:latin typeface="+mj-lt"/>
              </a:endParaRPr>
            </a:p>
          </p:txBody>
        </p:sp>
        <p:sp>
          <p:nvSpPr>
            <p:cNvPr id="45" name="TextBox 44">
              <a:extLst>
                <a:ext uri="{FF2B5EF4-FFF2-40B4-BE49-F238E27FC236}">
                  <a16:creationId xmlns:a16="http://schemas.microsoft.com/office/drawing/2014/main" id="{8BEC5D65-F0B0-4934-9782-C7FE4F137803}"/>
                </a:ext>
              </a:extLst>
            </p:cNvPr>
            <p:cNvSpPr txBox="1"/>
            <p:nvPr/>
          </p:nvSpPr>
          <p:spPr>
            <a:xfrm>
              <a:off x="8368768" y="4939611"/>
              <a:ext cx="273050" cy="261610"/>
            </a:xfrm>
            <a:prstGeom prst="rect">
              <a:avLst/>
            </a:prstGeom>
            <a:noFill/>
          </p:spPr>
          <p:txBody>
            <a:bodyPr wrap="square" rtlCol="0" anchor="ctr">
              <a:spAutoFit/>
            </a:bodyPr>
            <a:lstStyle/>
            <a:p>
              <a:pPr algn="ctr"/>
              <a:r>
                <a:rPr lang="id-ID" sz="1050" dirty="0">
                  <a:solidFill>
                    <a:schemeClr val="bg1"/>
                  </a:solidFill>
                  <a:latin typeface="+mj-lt"/>
                </a:rPr>
                <a:t>A</a:t>
              </a:r>
              <a:endParaRPr lang="en-ID" sz="1050" dirty="0">
                <a:solidFill>
                  <a:schemeClr val="bg1"/>
                </a:solidFill>
                <a:latin typeface="+mj-lt"/>
              </a:endParaRPr>
            </a:p>
          </p:txBody>
        </p:sp>
        <p:sp>
          <p:nvSpPr>
            <p:cNvPr id="46" name="TextBox 45">
              <a:extLst>
                <a:ext uri="{FF2B5EF4-FFF2-40B4-BE49-F238E27FC236}">
                  <a16:creationId xmlns:a16="http://schemas.microsoft.com/office/drawing/2014/main" id="{51801970-BF51-4933-B4BC-0ABA4982DDD6}"/>
                </a:ext>
              </a:extLst>
            </p:cNvPr>
            <p:cNvSpPr txBox="1"/>
            <p:nvPr/>
          </p:nvSpPr>
          <p:spPr>
            <a:xfrm>
              <a:off x="8733893" y="4939611"/>
              <a:ext cx="273050" cy="261610"/>
            </a:xfrm>
            <a:prstGeom prst="rect">
              <a:avLst/>
            </a:prstGeom>
            <a:noFill/>
          </p:spPr>
          <p:txBody>
            <a:bodyPr wrap="square" rtlCol="0" anchor="ctr">
              <a:spAutoFit/>
            </a:bodyPr>
            <a:lstStyle/>
            <a:p>
              <a:pPr algn="ctr"/>
              <a:r>
                <a:rPr lang="id-ID" sz="1050" dirty="0">
                  <a:solidFill>
                    <a:schemeClr val="bg1"/>
                  </a:solidFill>
                  <a:latin typeface="+mj-lt"/>
                </a:rPr>
                <a:t>B</a:t>
              </a:r>
              <a:endParaRPr lang="en-ID" sz="1050" dirty="0">
                <a:solidFill>
                  <a:schemeClr val="bg1"/>
                </a:solidFill>
                <a:latin typeface="+mj-lt"/>
              </a:endParaRPr>
            </a:p>
          </p:txBody>
        </p:sp>
        <p:sp>
          <p:nvSpPr>
            <p:cNvPr id="47" name="TextBox 46">
              <a:extLst>
                <a:ext uri="{FF2B5EF4-FFF2-40B4-BE49-F238E27FC236}">
                  <a16:creationId xmlns:a16="http://schemas.microsoft.com/office/drawing/2014/main" id="{4D6E42BF-9B44-4F1A-A3F1-2AB20D5C2EE4}"/>
                </a:ext>
              </a:extLst>
            </p:cNvPr>
            <p:cNvSpPr txBox="1"/>
            <p:nvPr/>
          </p:nvSpPr>
          <p:spPr>
            <a:xfrm>
              <a:off x="9615435" y="4939611"/>
              <a:ext cx="273050" cy="261610"/>
            </a:xfrm>
            <a:prstGeom prst="rect">
              <a:avLst/>
            </a:prstGeom>
            <a:noFill/>
          </p:spPr>
          <p:txBody>
            <a:bodyPr wrap="square" rtlCol="0" anchor="ctr">
              <a:spAutoFit/>
            </a:bodyPr>
            <a:lstStyle/>
            <a:p>
              <a:pPr algn="ctr"/>
              <a:r>
                <a:rPr lang="id-ID" sz="1050" dirty="0">
                  <a:solidFill>
                    <a:schemeClr val="bg1"/>
                  </a:solidFill>
                  <a:latin typeface="+mj-lt"/>
                </a:rPr>
                <a:t>A</a:t>
              </a:r>
              <a:endParaRPr lang="en-ID" sz="1050" dirty="0">
                <a:solidFill>
                  <a:schemeClr val="bg1"/>
                </a:solidFill>
                <a:latin typeface="+mj-lt"/>
              </a:endParaRPr>
            </a:p>
          </p:txBody>
        </p:sp>
        <p:sp>
          <p:nvSpPr>
            <p:cNvPr id="48" name="TextBox 47">
              <a:extLst>
                <a:ext uri="{FF2B5EF4-FFF2-40B4-BE49-F238E27FC236}">
                  <a16:creationId xmlns:a16="http://schemas.microsoft.com/office/drawing/2014/main" id="{18CE508A-8A84-47D5-B197-DDD784F0EE13}"/>
                </a:ext>
              </a:extLst>
            </p:cNvPr>
            <p:cNvSpPr txBox="1"/>
            <p:nvPr/>
          </p:nvSpPr>
          <p:spPr>
            <a:xfrm>
              <a:off x="9980560" y="4939611"/>
              <a:ext cx="273050" cy="261610"/>
            </a:xfrm>
            <a:prstGeom prst="rect">
              <a:avLst/>
            </a:prstGeom>
            <a:noFill/>
          </p:spPr>
          <p:txBody>
            <a:bodyPr wrap="square" rtlCol="0" anchor="ctr">
              <a:spAutoFit/>
            </a:bodyPr>
            <a:lstStyle/>
            <a:p>
              <a:pPr algn="ctr"/>
              <a:r>
                <a:rPr lang="id-ID" sz="1050" dirty="0">
                  <a:solidFill>
                    <a:schemeClr val="bg1"/>
                  </a:solidFill>
                  <a:latin typeface="+mj-lt"/>
                </a:rPr>
                <a:t>B</a:t>
              </a:r>
              <a:endParaRPr lang="en-ID" sz="1050" dirty="0">
                <a:solidFill>
                  <a:schemeClr val="bg1"/>
                </a:solidFill>
                <a:latin typeface="+mj-lt"/>
              </a:endParaRPr>
            </a:p>
          </p:txBody>
        </p:sp>
        <p:sp>
          <p:nvSpPr>
            <p:cNvPr id="49" name="TextBox 48">
              <a:extLst>
                <a:ext uri="{FF2B5EF4-FFF2-40B4-BE49-F238E27FC236}">
                  <a16:creationId xmlns:a16="http://schemas.microsoft.com/office/drawing/2014/main" id="{11713561-0EC3-4FF3-8B32-DDEA2A6B3275}"/>
                </a:ext>
              </a:extLst>
            </p:cNvPr>
            <p:cNvSpPr txBox="1"/>
            <p:nvPr/>
          </p:nvSpPr>
          <p:spPr>
            <a:xfrm>
              <a:off x="10870824" y="4939611"/>
              <a:ext cx="273050" cy="261610"/>
            </a:xfrm>
            <a:prstGeom prst="rect">
              <a:avLst/>
            </a:prstGeom>
            <a:noFill/>
          </p:spPr>
          <p:txBody>
            <a:bodyPr wrap="square" rtlCol="0" anchor="ctr">
              <a:spAutoFit/>
            </a:bodyPr>
            <a:lstStyle/>
            <a:p>
              <a:pPr algn="ctr"/>
              <a:r>
                <a:rPr lang="id-ID" sz="1050" dirty="0">
                  <a:solidFill>
                    <a:schemeClr val="bg1"/>
                  </a:solidFill>
                  <a:latin typeface="+mj-lt"/>
                </a:rPr>
                <a:t>A</a:t>
              </a:r>
              <a:endParaRPr lang="en-ID" sz="1050" dirty="0">
                <a:solidFill>
                  <a:schemeClr val="bg1"/>
                </a:solidFill>
                <a:latin typeface="+mj-lt"/>
              </a:endParaRPr>
            </a:p>
          </p:txBody>
        </p:sp>
        <p:sp>
          <p:nvSpPr>
            <p:cNvPr id="50" name="TextBox 49">
              <a:extLst>
                <a:ext uri="{FF2B5EF4-FFF2-40B4-BE49-F238E27FC236}">
                  <a16:creationId xmlns:a16="http://schemas.microsoft.com/office/drawing/2014/main" id="{E592A9C2-4DF9-464E-9E00-E9202190D69C}"/>
                </a:ext>
              </a:extLst>
            </p:cNvPr>
            <p:cNvSpPr txBox="1"/>
            <p:nvPr/>
          </p:nvSpPr>
          <p:spPr>
            <a:xfrm>
              <a:off x="11235949" y="4939611"/>
              <a:ext cx="273050" cy="261610"/>
            </a:xfrm>
            <a:prstGeom prst="rect">
              <a:avLst/>
            </a:prstGeom>
            <a:noFill/>
          </p:spPr>
          <p:txBody>
            <a:bodyPr wrap="square" rtlCol="0" anchor="ctr">
              <a:spAutoFit/>
            </a:bodyPr>
            <a:lstStyle/>
            <a:p>
              <a:pPr algn="ctr"/>
              <a:r>
                <a:rPr lang="id-ID" sz="1050" dirty="0">
                  <a:solidFill>
                    <a:schemeClr val="bg1"/>
                  </a:solidFill>
                  <a:latin typeface="+mj-lt"/>
                </a:rPr>
                <a:t>B</a:t>
              </a:r>
              <a:endParaRPr lang="en-ID" sz="1050" dirty="0">
                <a:solidFill>
                  <a:schemeClr val="bg1"/>
                </a:solidFill>
                <a:latin typeface="+mj-lt"/>
              </a:endParaRPr>
            </a:p>
          </p:txBody>
        </p:sp>
      </p:grpSp>
      <p:sp>
        <p:nvSpPr>
          <p:cNvPr id="37" name="Rectangle 36">
            <a:extLst>
              <a:ext uri="{FF2B5EF4-FFF2-40B4-BE49-F238E27FC236}">
                <a16:creationId xmlns:a16="http://schemas.microsoft.com/office/drawing/2014/main" id="{851B3DB9-826B-799E-2B3A-267D04EAD78A}"/>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41" name="Straight Connector 40">
            <a:extLst>
              <a:ext uri="{FF2B5EF4-FFF2-40B4-BE49-F238E27FC236}">
                <a16:creationId xmlns:a16="http://schemas.microsoft.com/office/drawing/2014/main" id="{0E257439-F37A-2FB8-0303-CA3BEF007952}"/>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395609-3E82-DCDA-387D-AE4BC931B6E5}"/>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6CFEDF9-2DDC-915F-7EF5-2F4857D7224E}"/>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sp>
        <p:nvSpPr>
          <p:cNvPr id="67" name="TextBox 66">
            <a:extLst>
              <a:ext uri="{FF2B5EF4-FFF2-40B4-BE49-F238E27FC236}">
                <a16:creationId xmlns:a16="http://schemas.microsoft.com/office/drawing/2014/main" id="{3EFC3601-7DEF-7F75-9CC0-9D9AD96F09EE}"/>
              </a:ext>
            </a:extLst>
          </p:cNvPr>
          <p:cNvSpPr txBox="1"/>
          <p:nvPr/>
        </p:nvSpPr>
        <p:spPr>
          <a:xfrm>
            <a:off x="9720563" y="6351632"/>
            <a:ext cx="2457201" cy="369332"/>
          </a:xfrm>
          <a:prstGeom prst="rect">
            <a:avLst/>
          </a:prstGeom>
          <a:noFill/>
        </p:spPr>
        <p:txBody>
          <a:bodyPr wrap="square" rtlCol="0">
            <a:spAutoFit/>
          </a:bodyPr>
          <a:lstStyle/>
          <a:p>
            <a:r>
              <a:rPr lang="en-CA" sz="900" b="1" dirty="0">
                <a:solidFill>
                  <a:schemeClr val="accent1"/>
                </a:solidFill>
                <a:latin typeface="Posterama" panose="020B0504020200020000" pitchFamily="34" charset="0"/>
                <a:cs typeface="Posterama" panose="020B0504020200020000" pitchFamily="34" charset="0"/>
              </a:rPr>
              <a:t>Source</a:t>
            </a:r>
            <a:r>
              <a:rPr lang="en-CA" sz="900" dirty="0">
                <a:solidFill>
                  <a:schemeClr val="accent1"/>
                </a:solidFill>
                <a:latin typeface="Posterama" panose="020B0504020200020000" pitchFamily="34" charset="0"/>
                <a:cs typeface="Posterama" panose="020B0504020200020000" pitchFamily="34" charset="0"/>
              </a:rPr>
              <a:t>: Symptai Consulting Limited Cyber Security Assessment Reports 2020-2022</a:t>
            </a:r>
          </a:p>
        </p:txBody>
      </p:sp>
      <p:grpSp>
        <p:nvGrpSpPr>
          <p:cNvPr id="31" name="Group 30">
            <a:extLst>
              <a:ext uri="{FF2B5EF4-FFF2-40B4-BE49-F238E27FC236}">
                <a16:creationId xmlns:a16="http://schemas.microsoft.com/office/drawing/2014/main" id="{5E106205-7E7C-C1E6-6A51-D9FEA8ED8826}"/>
              </a:ext>
            </a:extLst>
          </p:cNvPr>
          <p:cNvGrpSpPr/>
          <p:nvPr/>
        </p:nvGrpSpPr>
        <p:grpSpPr>
          <a:xfrm>
            <a:off x="1369901" y="2221316"/>
            <a:ext cx="1719531" cy="1684189"/>
            <a:chOff x="112181" y="1811383"/>
            <a:chExt cx="1664366" cy="1341120"/>
          </a:xfrm>
          <a:solidFill>
            <a:schemeClr val="accent1"/>
          </a:solidFill>
          <a:effectLst>
            <a:outerShdw blurRad="63500" sx="102000" sy="102000" algn="ctr" rotWithShape="0">
              <a:prstClr val="black">
                <a:alpha val="40000"/>
              </a:prstClr>
            </a:outerShdw>
          </a:effectLst>
        </p:grpSpPr>
        <p:sp>
          <p:nvSpPr>
            <p:cNvPr id="33" name="Rectangle 32">
              <a:extLst>
                <a:ext uri="{FF2B5EF4-FFF2-40B4-BE49-F238E27FC236}">
                  <a16:creationId xmlns:a16="http://schemas.microsoft.com/office/drawing/2014/main" id="{40A04DE0-000C-AC07-AC92-70B6F560ADE5}"/>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34" name="TextBox 33">
              <a:extLst>
                <a:ext uri="{FF2B5EF4-FFF2-40B4-BE49-F238E27FC236}">
                  <a16:creationId xmlns:a16="http://schemas.microsoft.com/office/drawing/2014/main" id="{01490785-6618-E54E-EF89-BCAF01113D49}"/>
                </a:ext>
              </a:extLst>
            </p:cNvPr>
            <p:cNvSpPr txBox="1"/>
            <p:nvPr/>
          </p:nvSpPr>
          <p:spPr>
            <a:xfrm>
              <a:off x="112181" y="1837853"/>
              <a:ext cx="1664366" cy="588198"/>
            </a:xfrm>
            <a:prstGeom prst="rect">
              <a:avLst/>
            </a:prstGeom>
            <a:grpFill/>
            <a:ln>
              <a:noFill/>
            </a:ln>
          </p:spPr>
          <p:txBody>
            <a:bodyPr wrap="square" rtlCol="0">
              <a:spAutoFit/>
            </a:bodyPr>
            <a:lstStyle/>
            <a:p>
              <a:pPr algn="ctr"/>
              <a:r>
                <a:rPr lang="en-CA" sz="1400" dirty="0">
                  <a:solidFill>
                    <a:schemeClr val="bg1"/>
                  </a:solidFill>
                </a:rPr>
                <a:t>Improperly Configured Devices and Systems </a:t>
              </a:r>
            </a:p>
          </p:txBody>
        </p:sp>
      </p:grpSp>
      <p:grpSp>
        <p:nvGrpSpPr>
          <p:cNvPr id="35" name="Group 34">
            <a:extLst>
              <a:ext uri="{FF2B5EF4-FFF2-40B4-BE49-F238E27FC236}">
                <a16:creationId xmlns:a16="http://schemas.microsoft.com/office/drawing/2014/main" id="{D17FCBFC-C049-5340-5B75-85B64F67B777}"/>
              </a:ext>
            </a:extLst>
          </p:cNvPr>
          <p:cNvGrpSpPr/>
          <p:nvPr/>
        </p:nvGrpSpPr>
        <p:grpSpPr>
          <a:xfrm>
            <a:off x="3185639" y="2221316"/>
            <a:ext cx="1719531" cy="1684189"/>
            <a:chOff x="112181" y="1811383"/>
            <a:chExt cx="1664366" cy="1341120"/>
          </a:xfrm>
          <a:solidFill>
            <a:schemeClr val="accent2"/>
          </a:solidFill>
          <a:effectLst>
            <a:outerShdw blurRad="63500" sx="102000" sy="102000" algn="ctr" rotWithShape="0">
              <a:prstClr val="black">
                <a:alpha val="40000"/>
              </a:prstClr>
            </a:outerShdw>
          </a:effectLst>
        </p:grpSpPr>
        <p:sp>
          <p:nvSpPr>
            <p:cNvPr id="36" name="Rectangle 35">
              <a:extLst>
                <a:ext uri="{FF2B5EF4-FFF2-40B4-BE49-F238E27FC236}">
                  <a16:creationId xmlns:a16="http://schemas.microsoft.com/office/drawing/2014/main" id="{8A87B285-6CE4-A873-0A3B-65AB3236F52D}"/>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38" name="TextBox 37">
              <a:extLst>
                <a:ext uri="{FF2B5EF4-FFF2-40B4-BE49-F238E27FC236}">
                  <a16:creationId xmlns:a16="http://schemas.microsoft.com/office/drawing/2014/main" id="{731C8E20-53A3-266E-A30E-5C6CFE044EDA}"/>
                </a:ext>
              </a:extLst>
            </p:cNvPr>
            <p:cNvSpPr txBox="1"/>
            <p:nvPr/>
          </p:nvSpPr>
          <p:spPr>
            <a:xfrm>
              <a:off x="112181" y="1938544"/>
              <a:ext cx="1664366" cy="588198"/>
            </a:xfrm>
            <a:prstGeom prst="rect">
              <a:avLst/>
            </a:prstGeom>
            <a:grpFill/>
            <a:ln>
              <a:noFill/>
            </a:ln>
          </p:spPr>
          <p:txBody>
            <a:bodyPr wrap="square" rtlCol="0">
              <a:spAutoFit/>
            </a:bodyPr>
            <a:lstStyle/>
            <a:p>
              <a:pPr algn="ctr"/>
              <a:r>
                <a:rPr lang="en-CA" sz="1400" dirty="0">
                  <a:solidFill>
                    <a:schemeClr val="bg1"/>
                  </a:solidFill>
                </a:rPr>
                <a:t>Ineffective Patch Management Controls</a:t>
              </a:r>
            </a:p>
          </p:txBody>
        </p:sp>
      </p:grpSp>
      <p:grpSp>
        <p:nvGrpSpPr>
          <p:cNvPr id="39" name="Group 38">
            <a:extLst>
              <a:ext uri="{FF2B5EF4-FFF2-40B4-BE49-F238E27FC236}">
                <a16:creationId xmlns:a16="http://schemas.microsoft.com/office/drawing/2014/main" id="{D2D4A2E0-BE0A-8656-7ED1-B21C23A2EDBF}"/>
              </a:ext>
            </a:extLst>
          </p:cNvPr>
          <p:cNvGrpSpPr/>
          <p:nvPr/>
        </p:nvGrpSpPr>
        <p:grpSpPr>
          <a:xfrm>
            <a:off x="5001376" y="2221316"/>
            <a:ext cx="1719531" cy="1684189"/>
            <a:chOff x="112181" y="1811383"/>
            <a:chExt cx="1664366" cy="1341120"/>
          </a:xfrm>
          <a:solidFill>
            <a:schemeClr val="accent1"/>
          </a:solidFill>
          <a:effectLst>
            <a:outerShdw blurRad="63500" sx="102000" sy="102000" algn="ctr" rotWithShape="0">
              <a:prstClr val="black">
                <a:alpha val="40000"/>
              </a:prstClr>
            </a:outerShdw>
          </a:effectLst>
        </p:grpSpPr>
        <p:sp>
          <p:nvSpPr>
            <p:cNvPr id="40" name="Rectangle 39">
              <a:extLst>
                <a:ext uri="{FF2B5EF4-FFF2-40B4-BE49-F238E27FC236}">
                  <a16:creationId xmlns:a16="http://schemas.microsoft.com/office/drawing/2014/main" id="{6114B114-5153-C75C-8D2F-461E273D9960}"/>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42" name="TextBox 41">
              <a:extLst>
                <a:ext uri="{FF2B5EF4-FFF2-40B4-BE49-F238E27FC236}">
                  <a16:creationId xmlns:a16="http://schemas.microsoft.com/office/drawing/2014/main" id="{624E4F2A-F5ED-0B74-AF06-20DF5208ADC6}"/>
                </a:ext>
              </a:extLst>
            </p:cNvPr>
            <p:cNvSpPr txBox="1"/>
            <p:nvPr/>
          </p:nvSpPr>
          <p:spPr>
            <a:xfrm>
              <a:off x="112181" y="1926646"/>
              <a:ext cx="1664366" cy="416640"/>
            </a:xfrm>
            <a:prstGeom prst="rect">
              <a:avLst/>
            </a:prstGeom>
            <a:grpFill/>
            <a:ln>
              <a:noFill/>
            </a:ln>
          </p:spPr>
          <p:txBody>
            <a:bodyPr wrap="square" rtlCol="0">
              <a:spAutoFit/>
            </a:bodyPr>
            <a:lstStyle/>
            <a:p>
              <a:pPr algn="ctr"/>
              <a:r>
                <a:rPr lang="en-CA" sz="1400" dirty="0">
                  <a:solidFill>
                    <a:schemeClr val="bg1"/>
                  </a:solidFill>
                </a:rPr>
                <a:t>Insufficient Cryptography</a:t>
              </a:r>
            </a:p>
          </p:txBody>
        </p:sp>
      </p:grpSp>
      <p:grpSp>
        <p:nvGrpSpPr>
          <p:cNvPr id="52" name="Group 51">
            <a:extLst>
              <a:ext uri="{FF2B5EF4-FFF2-40B4-BE49-F238E27FC236}">
                <a16:creationId xmlns:a16="http://schemas.microsoft.com/office/drawing/2014/main" id="{4F9554E0-0E5C-E4D6-4093-A3D83089BFAE}"/>
              </a:ext>
            </a:extLst>
          </p:cNvPr>
          <p:cNvGrpSpPr/>
          <p:nvPr/>
        </p:nvGrpSpPr>
        <p:grpSpPr>
          <a:xfrm>
            <a:off x="6842207" y="2215624"/>
            <a:ext cx="1719531" cy="1684189"/>
            <a:chOff x="112181" y="1811383"/>
            <a:chExt cx="1664366" cy="1341120"/>
          </a:xfrm>
          <a:solidFill>
            <a:schemeClr val="accent2"/>
          </a:solidFill>
          <a:effectLst>
            <a:outerShdw blurRad="63500" sx="102000" sy="102000" algn="ctr" rotWithShape="0">
              <a:prstClr val="black">
                <a:alpha val="40000"/>
              </a:prstClr>
            </a:outerShdw>
          </a:effectLst>
        </p:grpSpPr>
        <p:sp>
          <p:nvSpPr>
            <p:cNvPr id="58" name="Rectangle 57">
              <a:extLst>
                <a:ext uri="{FF2B5EF4-FFF2-40B4-BE49-F238E27FC236}">
                  <a16:creationId xmlns:a16="http://schemas.microsoft.com/office/drawing/2014/main" id="{35E08313-3CDD-9233-EDED-2E872496D055}"/>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59" name="TextBox 58">
              <a:extLst>
                <a:ext uri="{FF2B5EF4-FFF2-40B4-BE49-F238E27FC236}">
                  <a16:creationId xmlns:a16="http://schemas.microsoft.com/office/drawing/2014/main" id="{83FCF461-F9B3-1C4E-CE19-6EB172DB709A}"/>
                </a:ext>
              </a:extLst>
            </p:cNvPr>
            <p:cNvSpPr txBox="1"/>
            <p:nvPr/>
          </p:nvSpPr>
          <p:spPr>
            <a:xfrm>
              <a:off x="112181" y="1931179"/>
              <a:ext cx="1664366" cy="588198"/>
            </a:xfrm>
            <a:prstGeom prst="rect">
              <a:avLst/>
            </a:prstGeom>
            <a:grpFill/>
            <a:ln>
              <a:noFill/>
            </a:ln>
          </p:spPr>
          <p:txBody>
            <a:bodyPr wrap="square" rtlCol="0">
              <a:spAutoFit/>
            </a:bodyPr>
            <a:lstStyle/>
            <a:p>
              <a:pPr algn="ctr"/>
              <a:r>
                <a:rPr lang="en-CA" sz="1400" dirty="0">
                  <a:solidFill>
                    <a:schemeClr val="bg1"/>
                  </a:solidFill>
                </a:rPr>
                <a:t>Inadequate or Improper Access Controls </a:t>
              </a:r>
            </a:p>
          </p:txBody>
        </p:sp>
      </p:grpSp>
      <p:grpSp>
        <p:nvGrpSpPr>
          <p:cNvPr id="60" name="Group 59">
            <a:extLst>
              <a:ext uri="{FF2B5EF4-FFF2-40B4-BE49-F238E27FC236}">
                <a16:creationId xmlns:a16="http://schemas.microsoft.com/office/drawing/2014/main" id="{A8A2A8D6-4090-1733-C2A0-481C28554F21}"/>
              </a:ext>
            </a:extLst>
          </p:cNvPr>
          <p:cNvGrpSpPr/>
          <p:nvPr/>
        </p:nvGrpSpPr>
        <p:grpSpPr>
          <a:xfrm>
            <a:off x="8657945" y="2215624"/>
            <a:ext cx="1719531" cy="1684189"/>
            <a:chOff x="112181" y="1811383"/>
            <a:chExt cx="1664366" cy="1341120"/>
          </a:xfrm>
          <a:solidFill>
            <a:schemeClr val="accent1"/>
          </a:solidFill>
          <a:effectLst>
            <a:outerShdw blurRad="63500" sx="102000" sy="102000" algn="ctr" rotWithShape="0">
              <a:prstClr val="black">
                <a:alpha val="40000"/>
              </a:prstClr>
            </a:outerShdw>
          </a:effectLst>
        </p:grpSpPr>
        <p:sp>
          <p:nvSpPr>
            <p:cNvPr id="61" name="Rectangle 60">
              <a:extLst>
                <a:ext uri="{FF2B5EF4-FFF2-40B4-BE49-F238E27FC236}">
                  <a16:creationId xmlns:a16="http://schemas.microsoft.com/office/drawing/2014/main" id="{FEE53B1C-4BA1-9409-0A26-5FBBFA0DAE15}"/>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62" name="TextBox 61">
              <a:extLst>
                <a:ext uri="{FF2B5EF4-FFF2-40B4-BE49-F238E27FC236}">
                  <a16:creationId xmlns:a16="http://schemas.microsoft.com/office/drawing/2014/main" id="{2F0D80C2-2C44-24F7-04A8-9FDADCBE7815}"/>
                </a:ext>
              </a:extLst>
            </p:cNvPr>
            <p:cNvSpPr txBox="1"/>
            <p:nvPr/>
          </p:nvSpPr>
          <p:spPr>
            <a:xfrm>
              <a:off x="112181" y="1911017"/>
              <a:ext cx="1664366" cy="588198"/>
            </a:xfrm>
            <a:prstGeom prst="rect">
              <a:avLst/>
            </a:prstGeom>
            <a:grpFill/>
            <a:ln>
              <a:noFill/>
            </a:ln>
          </p:spPr>
          <p:txBody>
            <a:bodyPr wrap="square" rtlCol="0">
              <a:spAutoFit/>
            </a:bodyPr>
            <a:lstStyle/>
            <a:p>
              <a:pPr algn="ctr"/>
              <a:r>
                <a:rPr lang="en-CA" sz="1400" dirty="0">
                  <a:solidFill>
                    <a:schemeClr val="bg1"/>
                  </a:solidFill>
                </a:rPr>
                <a:t>Lack of Data Validation and Sanitization </a:t>
              </a:r>
            </a:p>
          </p:txBody>
        </p:sp>
      </p:grpSp>
      <p:sp>
        <p:nvSpPr>
          <p:cNvPr id="63" name="Rectangle 62">
            <a:extLst>
              <a:ext uri="{FF2B5EF4-FFF2-40B4-BE49-F238E27FC236}">
                <a16:creationId xmlns:a16="http://schemas.microsoft.com/office/drawing/2014/main" id="{35870AEA-23D5-78F4-31DF-2C0C8735CA63}"/>
              </a:ext>
            </a:extLst>
          </p:cNvPr>
          <p:cNvSpPr/>
          <p:nvPr/>
        </p:nvSpPr>
        <p:spPr>
          <a:xfrm>
            <a:off x="1360667" y="3995896"/>
            <a:ext cx="1719531" cy="1684189"/>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solidFill>
                <a:schemeClr val="bg1"/>
              </a:solidFill>
            </a:endParaRPr>
          </a:p>
        </p:txBody>
      </p:sp>
      <p:sp>
        <p:nvSpPr>
          <p:cNvPr id="64" name="TextBox 63">
            <a:extLst>
              <a:ext uri="{FF2B5EF4-FFF2-40B4-BE49-F238E27FC236}">
                <a16:creationId xmlns:a16="http://schemas.microsoft.com/office/drawing/2014/main" id="{4A84B3FA-37C2-4DF3-C459-8436CB7A0240}"/>
              </a:ext>
            </a:extLst>
          </p:cNvPr>
          <p:cNvSpPr txBox="1"/>
          <p:nvPr/>
        </p:nvSpPr>
        <p:spPr>
          <a:xfrm>
            <a:off x="1360667" y="3995895"/>
            <a:ext cx="1719531" cy="954107"/>
          </a:xfrm>
          <a:prstGeom prst="rect">
            <a:avLst/>
          </a:prstGeom>
        </p:spPr>
        <p:txBody>
          <a:bodyPr wrap="square" rtlCol="0">
            <a:spAutoFit/>
          </a:bodyPr>
          <a:lstStyle/>
          <a:p>
            <a:pPr algn="ctr"/>
            <a:r>
              <a:rPr lang="en-CA" sz="1400" dirty="0">
                <a:solidFill>
                  <a:schemeClr val="bg1"/>
                </a:solidFill>
              </a:rPr>
              <a:t>Inadequate or Improper Authentication Controls</a:t>
            </a:r>
          </a:p>
        </p:txBody>
      </p:sp>
      <p:grpSp>
        <p:nvGrpSpPr>
          <p:cNvPr id="65" name="Group 64">
            <a:extLst>
              <a:ext uri="{FF2B5EF4-FFF2-40B4-BE49-F238E27FC236}">
                <a16:creationId xmlns:a16="http://schemas.microsoft.com/office/drawing/2014/main" id="{061F2899-D771-035A-062B-E2F592053559}"/>
              </a:ext>
            </a:extLst>
          </p:cNvPr>
          <p:cNvGrpSpPr/>
          <p:nvPr/>
        </p:nvGrpSpPr>
        <p:grpSpPr>
          <a:xfrm>
            <a:off x="3181444" y="4003792"/>
            <a:ext cx="1719531" cy="1684189"/>
            <a:chOff x="112181" y="1811383"/>
            <a:chExt cx="1664366" cy="1341120"/>
          </a:xfrm>
          <a:solidFill>
            <a:schemeClr val="accent1"/>
          </a:solidFill>
          <a:effectLst>
            <a:outerShdw blurRad="63500" sx="102000" sy="102000" algn="ctr" rotWithShape="0">
              <a:prstClr val="black">
                <a:alpha val="40000"/>
              </a:prstClr>
            </a:outerShdw>
          </a:effectLst>
        </p:grpSpPr>
        <p:sp>
          <p:nvSpPr>
            <p:cNvPr id="68" name="Rectangle 67">
              <a:extLst>
                <a:ext uri="{FF2B5EF4-FFF2-40B4-BE49-F238E27FC236}">
                  <a16:creationId xmlns:a16="http://schemas.microsoft.com/office/drawing/2014/main" id="{A1F119AB-605B-87FD-18DD-68590E062BF7}"/>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69" name="TextBox 68">
              <a:extLst>
                <a:ext uri="{FF2B5EF4-FFF2-40B4-BE49-F238E27FC236}">
                  <a16:creationId xmlns:a16="http://schemas.microsoft.com/office/drawing/2014/main" id="{7FBEC5FA-93E1-2540-F861-7DE4FED09A84}"/>
                </a:ext>
              </a:extLst>
            </p:cNvPr>
            <p:cNvSpPr txBox="1"/>
            <p:nvPr/>
          </p:nvSpPr>
          <p:spPr>
            <a:xfrm>
              <a:off x="112181" y="1811383"/>
              <a:ext cx="1664366" cy="588198"/>
            </a:xfrm>
            <a:prstGeom prst="rect">
              <a:avLst/>
            </a:prstGeom>
            <a:grpFill/>
            <a:ln>
              <a:noFill/>
            </a:ln>
          </p:spPr>
          <p:txBody>
            <a:bodyPr wrap="square" rtlCol="0">
              <a:spAutoFit/>
            </a:bodyPr>
            <a:lstStyle/>
            <a:p>
              <a:pPr algn="ctr"/>
              <a:r>
                <a:rPr lang="en-CA" sz="1400" dirty="0">
                  <a:solidFill>
                    <a:schemeClr val="bg1"/>
                  </a:solidFill>
                </a:rPr>
                <a:t>Inadequate or Improper Auditing and Logging controls</a:t>
              </a:r>
            </a:p>
          </p:txBody>
        </p:sp>
      </p:grpSp>
      <p:grpSp>
        <p:nvGrpSpPr>
          <p:cNvPr id="70" name="Group 69">
            <a:extLst>
              <a:ext uri="{FF2B5EF4-FFF2-40B4-BE49-F238E27FC236}">
                <a16:creationId xmlns:a16="http://schemas.microsoft.com/office/drawing/2014/main" id="{59F35D1E-7D01-D344-C582-F1DF7360BD7E}"/>
              </a:ext>
            </a:extLst>
          </p:cNvPr>
          <p:cNvGrpSpPr/>
          <p:nvPr/>
        </p:nvGrpSpPr>
        <p:grpSpPr>
          <a:xfrm>
            <a:off x="5022275" y="3998100"/>
            <a:ext cx="1719531" cy="1684188"/>
            <a:chOff x="112181" y="1811384"/>
            <a:chExt cx="1664366" cy="1341120"/>
          </a:xfrm>
          <a:solidFill>
            <a:schemeClr val="accent2"/>
          </a:solidFill>
          <a:effectLst>
            <a:outerShdw blurRad="63500" sx="102000" sy="102000" algn="ctr" rotWithShape="0">
              <a:prstClr val="black">
                <a:alpha val="40000"/>
              </a:prstClr>
            </a:outerShdw>
          </a:effectLst>
        </p:grpSpPr>
        <p:sp>
          <p:nvSpPr>
            <p:cNvPr id="71" name="Rectangle 70">
              <a:extLst>
                <a:ext uri="{FF2B5EF4-FFF2-40B4-BE49-F238E27FC236}">
                  <a16:creationId xmlns:a16="http://schemas.microsoft.com/office/drawing/2014/main" id="{C73FE17F-2339-B703-45B4-DDAA4B358B0A}"/>
                </a:ext>
              </a:extLst>
            </p:cNvPr>
            <p:cNvSpPr/>
            <p:nvPr/>
          </p:nvSpPr>
          <p:spPr>
            <a:xfrm>
              <a:off x="112181" y="1811384"/>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72" name="TextBox 71">
              <a:extLst>
                <a:ext uri="{FF2B5EF4-FFF2-40B4-BE49-F238E27FC236}">
                  <a16:creationId xmlns:a16="http://schemas.microsoft.com/office/drawing/2014/main" id="{3E051209-0A60-6291-141B-7744879ECCFE}"/>
                </a:ext>
              </a:extLst>
            </p:cNvPr>
            <p:cNvSpPr txBox="1"/>
            <p:nvPr/>
          </p:nvSpPr>
          <p:spPr>
            <a:xfrm>
              <a:off x="112181" y="1920566"/>
              <a:ext cx="1664366" cy="416640"/>
            </a:xfrm>
            <a:prstGeom prst="rect">
              <a:avLst/>
            </a:prstGeom>
            <a:grpFill/>
            <a:ln>
              <a:noFill/>
            </a:ln>
          </p:spPr>
          <p:txBody>
            <a:bodyPr wrap="square" rtlCol="0">
              <a:spAutoFit/>
            </a:bodyPr>
            <a:lstStyle/>
            <a:p>
              <a:pPr algn="ctr"/>
              <a:r>
                <a:rPr lang="en-CA" sz="1400" dirty="0">
                  <a:solidFill>
                    <a:schemeClr val="bg1"/>
                  </a:solidFill>
                </a:rPr>
                <a:t>Poor Session Management </a:t>
              </a:r>
            </a:p>
          </p:txBody>
        </p:sp>
      </p:grpSp>
      <p:grpSp>
        <p:nvGrpSpPr>
          <p:cNvPr id="73" name="Group 72">
            <a:extLst>
              <a:ext uri="{FF2B5EF4-FFF2-40B4-BE49-F238E27FC236}">
                <a16:creationId xmlns:a16="http://schemas.microsoft.com/office/drawing/2014/main" id="{51AFD7EA-0093-70BE-7000-529B5A69E2B1}"/>
              </a:ext>
            </a:extLst>
          </p:cNvPr>
          <p:cNvGrpSpPr/>
          <p:nvPr/>
        </p:nvGrpSpPr>
        <p:grpSpPr>
          <a:xfrm>
            <a:off x="6838013" y="3998101"/>
            <a:ext cx="1719531" cy="1684189"/>
            <a:chOff x="112181" y="1811383"/>
            <a:chExt cx="1664366" cy="1341120"/>
          </a:xfrm>
          <a:solidFill>
            <a:schemeClr val="accent1"/>
          </a:solidFill>
          <a:effectLst>
            <a:outerShdw blurRad="63500" sx="102000" sy="102000" algn="ctr" rotWithShape="0">
              <a:prstClr val="black">
                <a:alpha val="40000"/>
              </a:prstClr>
            </a:outerShdw>
          </a:effectLst>
        </p:grpSpPr>
        <p:sp>
          <p:nvSpPr>
            <p:cNvPr id="74" name="Rectangle 73">
              <a:extLst>
                <a:ext uri="{FF2B5EF4-FFF2-40B4-BE49-F238E27FC236}">
                  <a16:creationId xmlns:a16="http://schemas.microsoft.com/office/drawing/2014/main" id="{406995D6-3493-4572-0877-E31B435051CC}"/>
                </a:ext>
              </a:extLst>
            </p:cNvPr>
            <p:cNvSpPr/>
            <p:nvPr/>
          </p:nvSpPr>
          <p:spPr>
            <a:xfrm>
              <a:off x="112181" y="1811383"/>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75" name="TextBox 74">
              <a:extLst>
                <a:ext uri="{FF2B5EF4-FFF2-40B4-BE49-F238E27FC236}">
                  <a16:creationId xmlns:a16="http://schemas.microsoft.com/office/drawing/2014/main" id="{15C264FA-D67E-7172-B098-B09F1F2FB8E2}"/>
                </a:ext>
              </a:extLst>
            </p:cNvPr>
            <p:cNvSpPr txBox="1"/>
            <p:nvPr/>
          </p:nvSpPr>
          <p:spPr>
            <a:xfrm>
              <a:off x="112181" y="1927918"/>
              <a:ext cx="1664366" cy="416640"/>
            </a:xfrm>
            <a:prstGeom prst="rect">
              <a:avLst/>
            </a:prstGeom>
            <a:grpFill/>
            <a:ln>
              <a:noFill/>
            </a:ln>
          </p:spPr>
          <p:txBody>
            <a:bodyPr wrap="square" rtlCol="0">
              <a:spAutoFit/>
            </a:bodyPr>
            <a:lstStyle/>
            <a:p>
              <a:pPr algn="ctr"/>
              <a:r>
                <a:rPr lang="en-CA" sz="1400" dirty="0">
                  <a:solidFill>
                    <a:schemeClr val="bg1"/>
                  </a:solidFill>
                </a:rPr>
                <a:t>Vulnerable API and Web Services </a:t>
              </a:r>
            </a:p>
          </p:txBody>
        </p:sp>
      </p:grpSp>
      <p:sp>
        <p:nvSpPr>
          <p:cNvPr id="76" name="TextBox 75">
            <a:extLst>
              <a:ext uri="{FF2B5EF4-FFF2-40B4-BE49-F238E27FC236}">
                <a16:creationId xmlns:a16="http://schemas.microsoft.com/office/drawing/2014/main" id="{4C5CCE2E-09BD-E8F6-42C1-5ABB17CB7515}"/>
              </a:ext>
            </a:extLst>
          </p:cNvPr>
          <p:cNvSpPr txBox="1"/>
          <p:nvPr/>
        </p:nvSpPr>
        <p:spPr>
          <a:xfrm>
            <a:off x="1322063" y="3134990"/>
            <a:ext cx="1710531" cy="646331"/>
          </a:xfrm>
          <a:prstGeom prst="rect">
            <a:avLst/>
          </a:prstGeom>
        </p:spPr>
        <p:txBody>
          <a:bodyPr wrap="square" rtlCol="0">
            <a:spAutoFit/>
          </a:bodyPr>
          <a:lstStyle/>
          <a:p>
            <a:pPr algn="ctr"/>
            <a:r>
              <a:rPr lang="en-CA" sz="3600" dirty="0">
                <a:solidFill>
                  <a:schemeClr val="bg1"/>
                </a:solidFill>
              </a:rPr>
              <a:t> 39%</a:t>
            </a:r>
          </a:p>
        </p:txBody>
      </p:sp>
      <p:sp>
        <p:nvSpPr>
          <p:cNvPr id="77" name="TextBox 76">
            <a:extLst>
              <a:ext uri="{FF2B5EF4-FFF2-40B4-BE49-F238E27FC236}">
                <a16:creationId xmlns:a16="http://schemas.microsoft.com/office/drawing/2014/main" id="{478366B1-945D-7C44-DC2F-9C84E2B78548}"/>
              </a:ext>
            </a:extLst>
          </p:cNvPr>
          <p:cNvSpPr txBox="1"/>
          <p:nvPr/>
        </p:nvSpPr>
        <p:spPr>
          <a:xfrm>
            <a:off x="3185932" y="3133463"/>
            <a:ext cx="1710531" cy="646331"/>
          </a:xfrm>
          <a:prstGeom prst="rect">
            <a:avLst/>
          </a:prstGeom>
        </p:spPr>
        <p:txBody>
          <a:bodyPr wrap="square" rtlCol="0">
            <a:spAutoFit/>
          </a:bodyPr>
          <a:lstStyle/>
          <a:p>
            <a:pPr algn="ctr"/>
            <a:r>
              <a:rPr lang="en-CA" sz="3600" dirty="0">
                <a:solidFill>
                  <a:schemeClr val="bg1"/>
                </a:solidFill>
              </a:rPr>
              <a:t> 14.6%</a:t>
            </a:r>
          </a:p>
        </p:txBody>
      </p:sp>
      <p:sp>
        <p:nvSpPr>
          <p:cNvPr id="78" name="TextBox 77">
            <a:extLst>
              <a:ext uri="{FF2B5EF4-FFF2-40B4-BE49-F238E27FC236}">
                <a16:creationId xmlns:a16="http://schemas.microsoft.com/office/drawing/2014/main" id="{04042CAF-F0EE-536F-0AB9-5D71B368A835}"/>
              </a:ext>
            </a:extLst>
          </p:cNvPr>
          <p:cNvSpPr txBox="1"/>
          <p:nvPr/>
        </p:nvSpPr>
        <p:spPr>
          <a:xfrm>
            <a:off x="5024698" y="3111684"/>
            <a:ext cx="1710531" cy="646331"/>
          </a:xfrm>
          <a:prstGeom prst="rect">
            <a:avLst/>
          </a:prstGeom>
        </p:spPr>
        <p:txBody>
          <a:bodyPr wrap="square" rtlCol="0">
            <a:spAutoFit/>
          </a:bodyPr>
          <a:lstStyle/>
          <a:p>
            <a:pPr algn="ctr"/>
            <a:r>
              <a:rPr lang="en-CA" sz="3600" dirty="0">
                <a:solidFill>
                  <a:schemeClr val="bg1"/>
                </a:solidFill>
              </a:rPr>
              <a:t> 10%</a:t>
            </a:r>
          </a:p>
        </p:txBody>
      </p:sp>
      <p:sp>
        <p:nvSpPr>
          <p:cNvPr id="79" name="TextBox 78">
            <a:extLst>
              <a:ext uri="{FF2B5EF4-FFF2-40B4-BE49-F238E27FC236}">
                <a16:creationId xmlns:a16="http://schemas.microsoft.com/office/drawing/2014/main" id="{230F3A1A-C621-78A3-DD77-AE1B90B29898}"/>
              </a:ext>
            </a:extLst>
          </p:cNvPr>
          <p:cNvSpPr txBox="1"/>
          <p:nvPr/>
        </p:nvSpPr>
        <p:spPr>
          <a:xfrm>
            <a:off x="6793331" y="3107933"/>
            <a:ext cx="1710531" cy="646331"/>
          </a:xfrm>
          <a:prstGeom prst="rect">
            <a:avLst/>
          </a:prstGeom>
        </p:spPr>
        <p:txBody>
          <a:bodyPr wrap="square" rtlCol="0">
            <a:spAutoFit/>
          </a:bodyPr>
          <a:lstStyle/>
          <a:p>
            <a:pPr algn="ctr"/>
            <a:r>
              <a:rPr lang="en-CA" sz="3600" dirty="0">
                <a:solidFill>
                  <a:schemeClr val="bg1"/>
                </a:solidFill>
              </a:rPr>
              <a:t> 6%</a:t>
            </a:r>
          </a:p>
        </p:txBody>
      </p:sp>
      <p:sp>
        <p:nvSpPr>
          <p:cNvPr id="80" name="TextBox 79">
            <a:extLst>
              <a:ext uri="{FF2B5EF4-FFF2-40B4-BE49-F238E27FC236}">
                <a16:creationId xmlns:a16="http://schemas.microsoft.com/office/drawing/2014/main" id="{4897BF43-78E6-F66D-505A-75870B834218}"/>
              </a:ext>
            </a:extLst>
          </p:cNvPr>
          <p:cNvSpPr txBox="1"/>
          <p:nvPr/>
        </p:nvSpPr>
        <p:spPr>
          <a:xfrm>
            <a:off x="8611130" y="3133463"/>
            <a:ext cx="1710531" cy="646331"/>
          </a:xfrm>
          <a:prstGeom prst="rect">
            <a:avLst/>
          </a:prstGeom>
        </p:spPr>
        <p:txBody>
          <a:bodyPr wrap="square" rtlCol="0">
            <a:spAutoFit/>
          </a:bodyPr>
          <a:lstStyle/>
          <a:p>
            <a:pPr algn="ctr"/>
            <a:r>
              <a:rPr lang="en-CA" sz="3600" dirty="0">
                <a:solidFill>
                  <a:schemeClr val="bg1"/>
                </a:solidFill>
              </a:rPr>
              <a:t> 5%</a:t>
            </a:r>
          </a:p>
        </p:txBody>
      </p:sp>
      <p:sp>
        <p:nvSpPr>
          <p:cNvPr id="81" name="TextBox 80">
            <a:extLst>
              <a:ext uri="{FF2B5EF4-FFF2-40B4-BE49-F238E27FC236}">
                <a16:creationId xmlns:a16="http://schemas.microsoft.com/office/drawing/2014/main" id="{CE2695DE-A383-27A9-684C-E296E5EED053}"/>
              </a:ext>
            </a:extLst>
          </p:cNvPr>
          <p:cNvSpPr txBox="1"/>
          <p:nvPr/>
        </p:nvSpPr>
        <p:spPr>
          <a:xfrm>
            <a:off x="1349612" y="4958100"/>
            <a:ext cx="1710531" cy="646331"/>
          </a:xfrm>
          <a:prstGeom prst="rect">
            <a:avLst/>
          </a:prstGeom>
        </p:spPr>
        <p:txBody>
          <a:bodyPr wrap="square" rtlCol="0">
            <a:spAutoFit/>
          </a:bodyPr>
          <a:lstStyle/>
          <a:p>
            <a:pPr algn="ctr"/>
            <a:r>
              <a:rPr lang="en-CA" sz="3600" dirty="0">
                <a:solidFill>
                  <a:schemeClr val="bg1"/>
                </a:solidFill>
              </a:rPr>
              <a:t> 4%</a:t>
            </a:r>
          </a:p>
        </p:txBody>
      </p:sp>
      <p:grpSp>
        <p:nvGrpSpPr>
          <p:cNvPr id="82" name="Group 81">
            <a:extLst>
              <a:ext uri="{FF2B5EF4-FFF2-40B4-BE49-F238E27FC236}">
                <a16:creationId xmlns:a16="http://schemas.microsoft.com/office/drawing/2014/main" id="{C384AAE3-63C5-B08D-1DEE-C1B7250345C3}"/>
              </a:ext>
            </a:extLst>
          </p:cNvPr>
          <p:cNvGrpSpPr/>
          <p:nvPr/>
        </p:nvGrpSpPr>
        <p:grpSpPr>
          <a:xfrm>
            <a:off x="8657945" y="3995896"/>
            <a:ext cx="1724387" cy="1684190"/>
            <a:chOff x="10997" y="325786"/>
            <a:chExt cx="1669067" cy="1341120"/>
          </a:xfrm>
          <a:solidFill>
            <a:schemeClr val="accent1"/>
          </a:solidFill>
          <a:effectLst>
            <a:outerShdw blurRad="63500" sx="102000" sy="102000" algn="ctr" rotWithShape="0">
              <a:prstClr val="black">
                <a:alpha val="40000"/>
              </a:prstClr>
            </a:outerShdw>
          </a:effectLst>
        </p:grpSpPr>
        <p:sp>
          <p:nvSpPr>
            <p:cNvPr id="83" name="Rectangle 82">
              <a:extLst>
                <a:ext uri="{FF2B5EF4-FFF2-40B4-BE49-F238E27FC236}">
                  <a16:creationId xmlns:a16="http://schemas.microsoft.com/office/drawing/2014/main" id="{BBDBB193-EDB0-DAE0-CBE8-D7AF5CADA904}"/>
                </a:ext>
              </a:extLst>
            </p:cNvPr>
            <p:cNvSpPr/>
            <p:nvPr/>
          </p:nvSpPr>
          <p:spPr>
            <a:xfrm>
              <a:off x="10997" y="325786"/>
              <a:ext cx="1664366" cy="1341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endParaRPr>
            </a:p>
          </p:txBody>
        </p:sp>
        <p:sp>
          <p:nvSpPr>
            <p:cNvPr id="84" name="TextBox 83">
              <a:extLst>
                <a:ext uri="{FF2B5EF4-FFF2-40B4-BE49-F238E27FC236}">
                  <a16:creationId xmlns:a16="http://schemas.microsoft.com/office/drawing/2014/main" id="{2DF23CEF-8787-D464-A690-7954B56F5272}"/>
                </a:ext>
              </a:extLst>
            </p:cNvPr>
            <p:cNvSpPr txBox="1"/>
            <p:nvPr/>
          </p:nvSpPr>
          <p:spPr>
            <a:xfrm>
              <a:off x="15698" y="409389"/>
              <a:ext cx="1664366" cy="588198"/>
            </a:xfrm>
            <a:prstGeom prst="rect">
              <a:avLst/>
            </a:prstGeom>
            <a:grpFill/>
            <a:ln>
              <a:noFill/>
            </a:ln>
          </p:spPr>
          <p:txBody>
            <a:bodyPr wrap="square" rtlCol="0">
              <a:spAutoFit/>
            </a:bodyPr>
            <a:lstStyle/>
            <a:p>
              <a:pPr algn="ctr"/>
              <a:r>
                <a:rPr lang="en-CA" sz="1400" dirty="0">
                  <a:solidFill>
                    <a:schemeClr val="bg1"/>
                  </a:solidFill>
                </a:rPr>
                <a:t>Poor File and Resource management</a:t>
              </a:r>
            </a:p>
          </p:txBody>
        </p:sp>
      </p:grpSp>
      <p:sp>
        <p:nvSpPr>
          <p:cNvPr id="85" name="TextBox 84">
            <a:extLst>
              <a:ext uri="{FF2B5EF4-FFF2-40B4-BE49-F238E27FC236}">
                <a16:creationId xmlns:a16="http://schemas.microsoft.com/office/drawing/2014/main" id="{479A4B66-8A01-613D-DCBB-373DE59CC0E8}"/>
              </a:ext>
            </a:extLst>
          </p:cNvPr>
          <p:cNvSpPr txBox="1"/>
          <p:nvPr/>
        </p:nvSpPr>
        <p:spPr>
          <a:xfrm>
            <a:off x="8636386" y="4931447"/>
            <a:ext cx="1710530" cy="646331"/>
          </a:xfrm>
          <a:prstGeom prst="rect">
            <a:avLst/>
          </a:prstGeom>
        </p:spPr>
        <p:txBody>
          <a:bodyPr wrap="square" rtlCol="0">
            <a:spAutoFit/>
          </a:bodyPr>
          <a:lstStyle/>
          <a:p>
            <a:pPr algn="ctr"/>
            <a:r>
              <a:rPr lang="en-CA" sz="3600" dirty="0">
                <a:solidFill>
                  <a:schemeClr val="bg1"/>
                </a:solidFill>
              </a:rPr>
              <a:t> 2%</a:t>
            </a:r>
          </a:p>
        </p:txBody>
      </p:sp>
      <p:sp>
        <p:nvSpPr>
          <p:cNvPr id="86" name="TextBox 85">
            <a:extLst>
              <a:ext uri="{FF2B5EF4-FFF2-40B4-BE49-F238E27FC236}">
                <a16:creationId xmlns:a16="http://schemas.microsoft.com/office/drawing/2014/main" id="{A2677681-2086-8731-5592-281A59B856CB}"/>
              </a:ext>
            </a:extLst>
          </p:cNvPr>
          <p:cNvSpPr txBox="1"/>
          <p:nvPr/>
        </p:nvSpPr>
        <p:spPr>
          <a:xfrm>
            <a:off x="3206486" y="4955775"/>
            <a:ext cx="1710531" cy="646331"/>
          </a:xfrm>
          <a:prstGeom prst="rect">
            <a:avLst/>
          </a:prstGeom>
        </p:spPr>
        <p:txBody>
          <a:bodyPr wrap="square" rtlCol="0">
            <a:spAutoFit/>
          </a:bodyPr>
          <a:lstStyle/>
          <a:p>
            <a:pPr algn="ctr"/>
            <a:r>
              <a:rPr lang="en-CA" sz="3600" dirty="0">
                <a:solidFill>
                  <a:schemeClr val="bg1"/>
                </a:solidFill>
              </a:rPr>
              <a:t> 3%</a:t>
            </a:r>
          </a:p>
        </p:txBody>
      </p:sp>
      <p:sp>
        <p:nvSpPr>
          <p:cNvPr id="87" name="TextBox 86">
            <a:extLst>
              <a:ext uri="{FF2B5EF4-FFF2-40B4-BE49-F238E27FC236}">
                <a16:creationId xmlns:a16="http://schemas.microsoft.com/office/drawing/2014/main" id="{7C669AAD-ACAA-FCD3-0F5F-BA557748292E}"/>
              </a:ext>
            </a:extLst>
          </p:cNvPr>
          <p:cNvSpPr txBox="1"/>
          <p:nvPr/>
        </p:nvSpPr>
        <p:spPr>
          <a:xfrm>
            <a:off x="5031275" y="4955775"/>
            <a:ext cx="1710531" cy="646331"/>
          </a:xfrm>
          <a:prstGeom prst="rect">
            <a:avLst/>
          </a:prstGeom>
        </p:spPr>
        <p:txBody>
          <a:bodyPr wrap="square" rtlCol="0">
            <a:spAutoFit/>
          </a:bodyPr>
          <a:lstStyle/>
          <a:p>
            <a:pPr algn="ctr"/>
            <a:r>
              <a:rPr lang="en-CA" sz="3600" dirty="0">
                <a:solidFill>
                  <a:schemeClr val="bg1"/>
                </a:solidFill>
              </a:rPr>
              <a:t>3%</a:t>
            </a:r>
          </a:p>
        </p:txBody>
      </p:sp>
      <p:sp>
        <p:nvSpPr>
          <p:cNvPr id="88" name="TextBox 87">
            <a:extLst>
              <a:ext uri="{FF2B5EF4-FFF2-40B4-BE49-F238E27FC236}">
                <a16:creationId xmlns:a16="http://schemas.microsoft.com/office/drawing/2014/main" id="{188B2C50-C5F3-4FFD-0A55-D3B4FC812801}"/>
              </a:ext>
            </a:extLst>
          </p:cNvPr>
          <p:cNvSpPr txBox="1"/>
          <p:nvPr/>
        </p:nvSpPr>
        <p:spPr>
          <a:xfrm>
            <a:off x="6833831" y="4958101"/>
            <a:ext cx="1710531" cy="646331"/>
          </a:xfrm>
          <a:prstGeom prst="rect">
            <a:avLst/>
          </a:prstGeom>
        </p:spPr>
        <p:txBody>
          <a:bodyPr wrap="square" rtlCol="0">
            <a:spAutoFit/>
          </a:bodyPr>
          <a:lstStyle/>
          <a:p>
            <a:pPr algn="ctr"/>
            <a:r>
              <a:rPr lang="en-CA" sz="3600" dirty="0">
                <a:solidFill>
                  <a:schemeClr val="bg1"/>
                </a:solidFill>
              </a:rPr>
              <a:t> 2.8 %</a:t>
            </a:r>
          </a:p>
        </p:txBody>
      </p:sp>
      <p:sp>
        <p:nvSpPr>
          <p:cNvPr id="55" name="Text Placeholder 37">
            <a:extLst>
              <a:ext uri="{FF2B5EF4-FFF2-40B4-BE49-F238E27FC236}">
                <a16:creationId xmlns:a16="http://schemas.microsoft.com/office/drawing/2014/main" id="{7A4A9EC6-0393-79AE-975C-7A447AC84C40}"/>
              </a:ext>
            </a:extLst>
          </p:cNvPr>
          <p:cNvSpPr txBox="1">
            <a:spLocks/>
          </p:cNvSpPr>
          <p:nvPr/>
        </p:nvSpPr>
        <p:spPr>
          <a:xfrm>
            <a:off x="633360" y="529187"/>
            <a:ext cx="8147081" cy="116416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600" b="1" dirty="0">
                <a:latin typeface="Montserrat" panose="00000500000000000000" pitchFamily="50" charset="0"/>
              </a:rPr>
              <a:t>Vulnerabilities Within</a:t>
            </a:r>
          </a:p>
          <a:p>
            <a:pPr marL="0" indent="0">
              <a:lnSpc>
                <a:spcPct val="120000"/>
              </a:lnSpc>
              <a:buNone/>
            </a:pPr>
            <a:r>
              <a:rPr lang="en-US" sz="3600" dirty="0">
                <a:latin typeface="Montserrat" panose="00000500000000000000" pitchFamily="50" charset="0"/>
              </a:rPr>
              <a:t>the Caribbean</a:t>
            </a:r>
          </a:p>
        </p:txBody>
      </p:sp>
    </p:spTree>
    <p:extLst>
      <p:ext uri="{BB962C8B-B14F-4D97-AF65-F5344CB8AC3E}">
        <p14:creationId xmlns:p14="http://schemas.microsoft.com/office/powerpoint/2010/main" val="407565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ppt_x"/>
                                          </p:val>
                                        </p:tav>
                                        <p:tav tm="100000">
                                          <p:val>
                                            <p:strVal val="#ppt_x"/>
                                          </p:val>
                                        </p:tav>
                                      </p:tavLst>
                                    </p:anim>
                                    <p:anim calcmode="lin" valueType="num">
                                      <p:cBhvr additive="base">
                                        <p:cTn id="8" dur="10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1" accel="20000" decel="4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accel="20000" decel="4000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2" accel="20000" decel="4000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1" accel="20000" decel="4000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000" fill="hold"/>
                                        <p:tgtEl>
                                          <p:spTgt spid="54"/>
                                        </p:tgtEl>
                                        <p:attrNameLst>
                                          <p:attrName>ppt_x</p:attrName>
                                        </p:attrNameLst>
                                      </p:cBhvr>
                                      <p:tavLst>
                                        <p:tav tm="0">
                                          <p:val>
                                            <p:strVal val="#ppt_x"/>
                                          </p:val>
                                        </p:tav>
                                        <p:tav tm="100000">
                                          <p:val>
                                            <p:strVal val="#ppt_x"/>
                                          </p:val>
                                        </p:tav>
                                      </p:tavLst>
                                    </p:anim>
                                    <p:anim calcmode="lin" valueType="num">
                                      <p:cBhvr additive="base">
                                        <p:cTn id="24" dur="1000" fill="hold"/>
                                        <p:tgtEl>
                                          <p:spTgt spid="54"/>
                                        </p:tgtEl>
                                        <p:attrNameLst>
                                          <p:attrName>ppt_y</p:attrName>
                                        </p:attrNameLst>
                                      </p:cBhvr>
                                      <p:tavLst>
                                        <p:tav tm="0">
                                          <p:val>
                                            <p:strVal val="0-#ppt_h/2"/>
                                          </p:val>
                                        </p:tav>
                                        <p:tav tm="100000">
                                          <p:val>
                                            <p:strVal val="#ppt_y"/>
                                          </p:val>
                                        </p:tav>
                                      </p:tavLst>
                                    </p:anim>
                                  </p:childTnLst>
                                </p:cTn>
                              </p:par>
                              <p:par>
                                <p:cTn id="25" presetID="2" presetClass="entr" presetSubtype="4" accel="20000" decel="4000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 calcmode="lin" valueType="num">
                                      <p:cBhvr additive="base">
                                        <p:cTn id="27"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55">
                                            <p:txEl>
                                              <p:pRg st="1" end="1"/>
                                            </p:txEl>
                                          </p:spTgt>
                                        </p:tgtEl>
                                        <p:attrNameLst>
                                          <p:attrName>style.visibility</p:attrName>
                                        </p:attrNameLst>
                                      </p:cBhvr>
                                      <p:to>
                                        <p:strVal val="visible"/>
                                      </p:to>
                                    </p:set>
                                    <p:anim calcmode="lin" valueType="num">
                                      <p:cBhvr additive="base">
                                        <p:cTn id="31"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4" grpId="0"/>
      <p:bldP spid="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12B1EC-35FD-4EAF-AE5D-00E621D45182}"/>
              </a:ext>
            </a:extLst>
          </p:cNvPr>
          <p:cNvGrpSpPr/>
          <p:nvPr/>
        </p:nvGrpSpPr>
        <p:grpSpPr>
          <a:xfrm>
            <a:off x="587375" y="6256242"/>
            <a:ext cx="548247" cy="104965"/>
            <a:chOff x="4584729" y="4753999"/>
            <a:chExt cx="548247" cy="104965"/>
          </a:xfrm>
        </p:grpSpPr>
        <p:sp>
          <p:nvSpPr>
            <p:cNvPr id="11" name="Isosceles Triangle 10">
              <a:extLst>
                <a:ext uri="{FF2B5EF4-FFF2-40B4-BE49-F238E27FC236}">
                  <a16:creationId xmlns:a16="http://schemas.microsoft.com/office/drawing/2014/main" id="{2DC8C5B8-4BD1-40E9-A1A3-316C8FFB407F}"/>
                </a:ext>
              </a:extLst>
            </p:cNvPr>
            <p:cNvSpPr/>
            <p:nvPr/>
          </p:nvSpPr>
          <p:spPr>
            <a:xfrm rot="5400000">
              <a:off x="4577490" y="4761238"/>
              <a:ext cx="104965" cy="904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28FF134-6902-417B-B6FE-73736A197975}"/>
                </a:ext>
              </a:extLst>
            </p:cNvPr>
            <p:cNvSpPr/>
            <p:nvPr/>
          </p:nvSpPr>
          <p:spPr>
            <a:xfrm>
              <a:off x="4865357"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19CB59B-31B3-4F34-A125-F9CE34E60016}"/>
                </a:ext>
              </a:extLst>
            </p:cNvPr>
            <p:cNvSpPr/>
            <p:nvPr/>
          </p:nvSpPr>
          <p:spPr>
            <a:xfrm>
              <a:off x="5054988" y="4767487"/>
              <a:ext cx="77988" cy="77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716B477A-95FA-45A7-9562-4A8CACCE7ACA}"/>
              </a:ext>
            </a:extLst>
          </p:cNvPr>
          <p:cNvSpPr txBox="1"/>
          <p:nvPr/>
        </p:nvSpPr>
        <p:spPr>
          <a:xfrm>
            <a:off x="1057634" y="1701586"/>
            <a:ext cx="10323585" cy="3747436"/>
          </a:xfrm>
          <a:prstGeom prst="rect">
            <a:avLst/>
          </a:prstGeom>
          <a:noFill/>
        </p:spPr>
        <p:txBody>
          <a:bodyPr wrap="square" rtlCol="0" anchor="t">
            <a:spAutoFit/>
          </a:bodyPr>
          <a:lstStyle/>
          <a:p>
            <a:pPr marL="285750" indent="-285750">
              <a:lnSpc>
                <a:spcPct val="150000"/>
              </a:lnSpc>
              <a:buFont typeface="Wingdings" panose="05000000000000000000" pitchFamily="2" charset="2"/>
              <a:buChar char="§"/>
            </a:pPr>
            <a:r>
              <a:rPr lang="en-US" sz="1600" dirty="0"/>
              <a:t>Frequent collaboration with all members of the team.</a:t>
            </a:r>
          </a:p>
          <a:p>
            <a:pPr marL="285750" indent="-285750">
              <a:lnSpc>
                <a:spcPct val="150000"/>
              </a:lnSpc>
              <a:buFont typeface="Wingdings" panose="05000000000000000000" pitchFamily="2" charset="2"/>
              <a:buChar char="§"/>
            </a:pPr>
            <a:endParaRPr lang="en-US" sz="1600" dirty="0"/>
          </a:p>
          <a:p>
            <a:pPr marL="285750" indent="-285750">
              <a:lnSpc>
                <a:spcPct val="150000"/>
              </a:lnSpc>
              <a:buFont typeface="Wingdings" panose="05000000000000000000" pitchFamily="2" charset="2"/>
              <a:buChar char="§"/>
            </a:pPr>
            <a:r>
              <a:rPr lang="en-US" sz="1600" dirty="0"/>
              <a:t>Keep up to date with relevant threats.</a:t>
            </a:r>
          </a:p>
          <a:p>
            <a:pPr marL="285750" indent="-285750">
              <a:lnSpc>
                <a:spcPct val="150000"/>
              </a:lnSpc>
              <a:buFont typeface="Wingdings" panose="05000000000000000000" pitchFamily="2" charset="2"/>
              <a:buChar char="§"/>
            </a:pPr>
            <a:endParaRPr lang="en-US" sz="1600" dirty="0"/>
          </a:p>
          <a:p>
            <a:pPr marL="285750" indent="-285750">
              <a:lnSpc>
                <a:spcPct val="150000"/>
              </a:lnSpc>
              <a:buFont typeface="Wingdings" panose="05000000000000000000" pitchFamily="2" charset="2"/>
              <a:buChar char="§"/>
            </a:pPr>
            <a:r>
              <a:rPr lang="en-US" sz="1600" dirty="0"/>
              <a:t>Educating employees/users on best security practices and ways to avoid socially engineered attacks.</a:t>
            </a:r>
          </a:p>
          <a:p>
            <a:pPr marL="285750" indent="-285750">
              <a:lnSpc>
                <a:spcPct val="150000"/>
              </a:lnSpc>
              <a:buFont typeface="Wingdings" panose="05000000000000000000" pitchFamily="2" charset="2"/>
              <a:buChar char="§"/>
            </a:pPr>
            <a:endParaRPr lang="en-US" sz="1600" dirty="0"/>
          </a:p>
          <a:p>
            <a:pPr marL="285750" indent="-285750">
              <a:lnSpc>
                <a:spcPct val="150000"/>
              </a:lnSpc>
              <a:buFont typeface="Wingdings" panose="05000000000000000000" pitchFamily="2" charset="2"/>
              <a:buChar char="§"/>
            </a:pPr>
            <a:r>
              <a:rPr lang="en-US" sz="1600" dirty="0"/>
              <a:t>Conduct regular and incremental risk and security assessments.</a:t>
            </a:r>
          </a:p>
          <a:p>
            <a:pPr marL="285750" indent="-285750">
              <a:lnSpc>
                <a:spcPct val="150000"/>
              </a:lnSpc>
              <a:buFont typeface="Wingdings" panose="05000000000000000000" pitchFamily="2" charset="2"/>
              <a:buChar char="§"/>
            </a:pPr>
            <a:endParaRPr lang="en-US" sz="1600" dirty="0"/>
          </a:p>
          <a:p>
            <a:pPr marL="285750" indent="-285750">
              <a:lnSpc>
                <a:spcPct val="150000"/>
              </a:lnSpc>
              <a:buFont typeface="Wingdings" panose="05000000000000000000" pitchFamily="2" charset="2"/>
              <a:buChar char="§"/>
            </a:pPr>
            <a:r>
              <a:rPr lang="en-US" sz="1600" dirty="0"/>
              <a:t>Frequent reporting. </a:t>
            </a:r>
          </a:p>
          <a:p>
            <a:pPr marL="285750" indent="-285750">
              <a:lnSpc>
                <a:spcPct val="150000"/>
              </a:lnSpc>
              <a:buFont typeface="Wingdings" panose="05000000000000000000" pitchFamily="2" charset="2"/>
              <a:buChar char="§"/>
            </a:pPr>
            <a:endParaRPr lang="en-US" sz="1600" dirty="0"/>
          </a:p>
        </p:txBody>
      </p:sp>
      <p:sp>
        <p:nvSpPr>
          <p:cNvPr id="29" name="Rectangle 28">
            <a:extLst>
              <a:ext uri="{FF2B5EF4-FFF2-40B4-BE49-F238E27FC236}">
                <a16:creationId xmlns:a16="http://schemas.microsoft.com/office/drawing/2014/main" id="{C2B62CC4-20EE-05FA-4631-E038B4585335}"/>
              </a:ext>
            </a:extLst>
          </p:cNvPr>
          <p:cNvSpPr/>
          <p:nvPr/>
        </p:nvSpPr>
        <p:spPr>
          <a:xfrm>
            <a:off x="11706045" y="0"/>
            <a:ext cx="485954" cy="992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32" name="Straight Connector 31">
            <a:extLst>
              <a:ext uri="{FF2B5EF4-FFF2-40B4-BE49-F238E27FC236}">
                <a16:creationId xmlns:a16="http://schemas.microsoft.com/office/drawing/2014/main" id="{1ADA5EF6-F5AF-8860-6B19-79B2C54AD1FD}"/>
              </a:ext>
            </a:extLst>
          </p:cNvPr>
          <p:cNvCxnSpPr/>
          <p:nvPr/>
        </p:nvCxnSpPr>
        <p:spPr>
          <a:xfrm>
            <a:off x="11706045" y="862012"/>
            <a:ext cx="0" cy="23717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8CA414-1A67-8ECE-7ED6-612F1D4DF950}"/>
              </a:ext>
            </a:extLst>
          </p:cNvPr>
          <p:cNvCxnSpPr>
            <a:cxnSpLocks/>
          </p:cNvCxnSpPr>
          <p:nvPr/>
        </p:nvCxnSpPr>
        <p:spPr>
          <a:xfrm flipH="1">
            <a:off x="9286515" y="496019"/>
            <a:ext cx="276243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A3FB549-4152-4DE5-C1CB-81F5D6774377}"/>
              </a:ext>
            </a:extLst>
          </p:cNvPr>
          <p:cNvSpPr txBox="1"/>
          <p:nvPr/>
        </p:nvSpPr>
        <p:spPr>
          <a:xfrm rot="5400000">
            <a:off x="10920053" y="1993536"/>
            <a:ext cx="2096036" cy="307777"/>
          </a:xfrm>
          <a:prstGeom prst="rect">
            <a:avLst/>
          </a:prstGeom>
          <a:noFill/>
        </p:spPr>
        <p:txBody>
          <a:bodyPr wrap="square" rtlCol="0" anchor="t">
            <a:spAutoFit/>
          </a:bodyPr>
          <a:lstStyle/>
          <a:p>
            <a:r>
              <a:rPr lang="en-US" sz="1400" dirty="0">
                <a:solidFill>
                  <a:schemeClr val="accent3"/>
                </a:solidFill>
              </a:rPr>
              <a:t>www.symptai.com</a:t>
            </a:r>
          </a:p>
        </p:txBody>
      </p:sp>
      <p:sp>
        <p:nvSpPr>
          <p:cNvPr id="40" name="Text Placeholder 37">
            <a:extLst>
              <a:ext uri="{FF2B5EF4-FFF2-40B4-BE49-F238E27FC236}">
                <a16:creationId xmlns:a16="http://schemas.microsoft.com/office/drawing/2014/main" id="{3185FA68-DE99-127C-8E72-53EE9622C6DE}"/>
              </a:ext>
            </a:extLst>
          </p:cNvPr>
          <p:cNvSpPr txBox="1">
            <a:spLocks/>
          </p:cNvSpPr>
          <p:nvPr/>
        </p:nvSpPr>
        <p:spPr>
          <a:xfrm>
            <a:off x="633360" y="529186"/>
            <a:ext cx="4522079" cy="644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100" b="1" dirty="0">
                <a:latin typeface="Montserrat" panose="00000500000000000000" pitchFamily="50" charset="0"/>
              </a:rPr>
              <a:t>Best </a:t>
            </a:r>
            <a:r>
              <a:rPr lang="en-US" sz="3100" dirty="0">
                <a:latin typeface="Montserrat" panose="00000500000000000000" pitchFamily="50" charset="0"/>
              </a:rPr>
              <a:t>Practices</a:t>
            </a:r>
          </a:p>
        </p:txBody>
      </p:sp>
    </p:spTree>
    <p:extLst>
      <p:ext uri="{BB962C8B-B14F-4D97-AF65-F5344CB8AC3E}">
        <p14:creationId xmlns:p14="http://schemas.microsoft.com/office/powerpoint/2010/main" val="32739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8" accel="20000" decel="4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1" accel="20000" decel="4000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accel="20000" decel="4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2" accel="20000" decel="4000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1+#ppt_w/2"/>
                                          </p:val>
                                        </p:tav>
                                        <p:tav tm="100000">
                                          <p:val>
                                            <p:strVal val="#ppt_x"/>
                                          </p:val>
                                        </p:tav>
                                      </p:tavLst>
                                    </p:anim>
                                    <p:anim calcmode="lin" valueType="num">
                                      <p:cBhvr additive="base">
                                        <p:cTn id="24" dur="1000" fill="hold"/>
                                        <p:tgtEl>
                                          <p:spTgt spid="37"/>
                                        </p:tgtEl>
                                        <p:attrNameLst>
                                          <p:attrName>ppt_y</p:attrName>
                                        </p:attrNameLst>
                                      </p:cBhvr>
                                      <p:tavLst>
                                        <p:tav tm="0">
                                          <p:val>
                                            <p:strVal val="#ppt_y"/>
                                          </p:val>
                                        </p:tav>
                                        <p:tav tm="100000">
                                          <p:val>
                                            <p:strVal val="#ppt_y"/>
                                          </p:val>
                                        </p:tav>
                                      </p:tavLst>
                                    </p:anim>
                                  </p:childTnLst>
                                </p:cTn>
                              </p:par>
                              <p:par>
                                <p:cTn id="25" presetID="2" presetClass="entr" presetSubtype="1" accel="20000" decel="4000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0-#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animBg="1"/>
      <p:bldP spid="38" grpId="0"/>
      <p:bldP spid="40" grpId="0" build="p"/>
    </p:bldLst>
  </p:timing>
</p:sld>
</file>

<file path=ppt/theme/theme1.xml><?xml version="1.0" encoding="utf-8"?>
<a:theme xmlns:a="http://schemas.openxmlformats.org/drawingml/2006/main" name="Office Theme">
  <a:themeElements>
    <a:clrScheme name="Symptai">
      <a:dk1>
        <a:srgbClr val="0C0C0C"/>
      </a:dk1>
      <a:lt1>
        <a:srgbClr val="FFFFFF"/>
      </a:lt1>
      <a:dk2>
        <a:srgbClr val="3F403F"/>
      </a:dk2>
      <a:lt2>
        <a:srgbClr val="FFFFFF"/>
      </a:lt2>
      <a:accent1>
        <a:srgbClr val="0479B5"/>
      </a:accent1>
      <a:accent2>
        <a:srgbClr val="021F30"/>
      </a:accent2>
      <a:accent3>
        <a:srgbClr val="021F30"/>
      </a:accent3>
      <a:accent4>
        <a:srgbClr val="021F30"/>
      </a:accent4>
      <a:accent5>
        <a:srgbClr val="0479B5"/>
      </a:accent5>
      <a:accent6>
        <a:srgbClr val="969696"/>
      </a:accent6>
      <a:hlink>
        <a:srgbClr val="41A7DB"/>
      </a:hlink>
      <a:folHlink>
        <a:srgbClr val="0479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C52D815B62B488465A73036F1B5CF" ma:contentTypeVersion="15" ma:contentTypeDescription="Create a new document." ma:contentTypeScope="" ma:versionID="273ac52f8c901162ef4adf9921ad28ce">
  <xsd:schema xmlns:xsd="http://www.w3.org/2001/XMLSchema" xmlns:xs="http://www.w3.org/2001/XMLSchema" xmlns:p="http://schemas.microsoft.com/office/2006/metadata/properties" xmlns:ns2="90238e36-2df5-42ab-a457-98fc3842d0b7" xmlns:ns3="2d1ae080-e173-4c93-986f-dff4d2258dfb" targetNamespace="http://schemas.microsoft.com/office/2006/metadata/properties" ma:root="true" ma:fieldsID="09ce5eeb3b9443b8d9d0ea5a0a141763" ns2:_="" ns3:_="">
    <xsd:import namespace="90238e36-2df5-42ab-a457-98fc3842d0b7"/>
    <xsd:import namespace="2d1ae080-e173-4c93-986f-dff4d2258d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38e36-2df5-42ab-a457-98fc3842d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74cf5e-0220-4aef-a6aa-adc8eb50cd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1ae080-e173-4c93-986f-dff4d2258d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6dc7c0-3fc8-4d1a-a915-fb56b0e04734}" ma:internalName="TaxCatchAll" ma:showField="CatchAllData" ma:web="2d1ae080-e173-4c93-986f-dff4d2258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238e36-2df5-42ab-a457-98fc3842d0b7">
      <Terms xmlns="http://schemas.microsoft.com/office/infopath/2007/PartnerControls"/>
    </lcf76f155ced4ddcb4097134ff3c332f>
    <TaxCatchAll xmlns="2d1ae080-e173-4c93-986f-dff4d2258df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130E1-95FE-4118-8028-7BBB1B5F0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38e36-2df5-42ab-a457-98fc3842d0b7"/>
    <ds:schemaRef ds:uri="2d1ae080-e173-4c93-986f-dff4d225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273AA-ED5E-449D-A9E9-FA0A8921B40E}">
  <ds:schemaRefs>
    <ds:schemaRef ds:uri="http://schemas.microsoft.com/office/2006/metadata/properties"/>
    <ds:schemaRef ds:uri="http://schemas.microsoft.com/office/infopath/2007/PartnerControls"/>
    <ds:schemaRef ds:uri="90238e36-2df5-42ab-a457-98fc3842d0b7"/>
    <ds:schemaRef ds:uri="2d1ae080-e173-4c93-986f-dff4d2258dfb"/>
  </ds:schemaRefs>
</ds:datastoreItem>
</file>

<file path=customXml/itemProps3.xml><?xml version="1.0" encoding="utf-8"?>
<ds:datastoreItem xmlns:ds="http://schemas.openxmlformats.org/officeDocument/2006/customXml" ds:itemID="{6400A24A-2136-498B-9C68-8594F4D12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TotalTime>
  <Words>1238</Words>
  <Application>Microsoft Office PowerPoint</Application>
  <PresentationFormat>Widescreen</PresentationFormat>
  <Paragraphs>162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Simms</dc:creator>
  <cp:lastModifiedBy>Rory Ebanks</cp:lastModifiedBy>
  <cp:revision>7</cp:revision>
  <dcterms:created xsi:type="dcterms:W3CDTF">2022-07-15T18:56:52Z</dcterms:created>
  <dcterms:modified xsi:type="dcterms:W3CDTF">2022-07-18T14:21:00Z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0x010100D78C52D815B62B488465A73036F1B5CF</vt:lpwstr>
  </property>
</Properties>
</file>