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sldIdLst>
    <p:sldId id="256" r:id="rId5"/>
    <p:sldId id="2076137024" r:id="rId6"/>
    <p:sldId id="2076137015" r:id="rId7"/>
    <p:sldId id="2076137030" r:id="rId8"/>
    <p:sldId id="2076137031" r:id="rId9"/>
    <p:sldId id="2076137025" r:id="rId10"/>
    <p:sldId id="2076137027" r:id="rId11"/>
    <p:sldId id="2076137026" r:id="rId12"/>
    <p:sldId id="207613702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guide id="3" pos="347" userDrawn="1">
          <p15:clr>
            <a:srgbClr val="A4A3A4"/>
          </p15:clr>
        </p15:guide>
        <p15:guide id="4" orient="horz" pos="300" userDrawn="1">
          <p15:clr>
            <a:srgbClr val="A4A3A4"/>
          </p15:clr>
        </p15:guide>
        <p15:guide id="6" pos="665" userDrawn="1">
          <p15:clr>
            <a:srgbClr val="A4A3A4"/>
          </p15:clr>
        </p15:guide>
        <p15:guide id="7" pos="7680" userDrawn="1">
          <p15:clr>
            <a:srgbClr val="A4A3A4"/>
          </p15:clr>
        </p15:guide>
        <p15:guide id="8" orient="horz" pos="1026" userDrawn="1">
          <p15:clr>
            <a:srgbClr val="A4A3A4"/>
          </p15:clr>
        </p15:guide>
        <p15:guide id="9" orient="horz" pos="3475" userDrawn="1">
          <p15:clr>
            <a:srgbClr val="A4A3A4"/>
          </p15:clr>
        </p15:guide>
        <p15:guide id="10" pos="7333" userDrawn="1">
          <p15:clr>
            <a:srgbClr val="A4A3A4"/>
          </p15:clr>
        </p15:guide>
        <p15:guide id="11" orient="horz" pos="1298" userDrawn="1">
          <p15:clr>
            <a:srgbClr val="A4A3A4"/>
          </p15:clr>
        </p15:guide>
        <p15:guide id="12" pos="1890" userDrawn="1">
          <p15:clr>
            <a:srgbClr val="A4A3A4"/>
          </p15:clr>
        </p15:guide>
        <p15:guide id="13" orient="horz" pos="2478" userDrawn="1">
          <p15:clr>
            <a:srgbClr val="A4A3A4"/>
          </p15:clr>
        </p15:guide>
        <p15:guide id="14" pos="1572" userDrawn="1">
          <p15:clr>
            <a:srgbClr val="A4A3A4"/>
          </p15:clr>
        </p15:guide>
        <p15:guide id="15" orient="horz" pos="845" userDrawn="1">
          <p15:clr>
            <a:srgbClr val="A4A3A4"/>
          </p15:clr>
        </p15:guide>
        <p15:guide id="16" pos="4112" userDrawn="1">
          <p15:clr>
            <a:srgbClr val="A4A3A4"/>
          </p15:clr>
        </p15:guide>
        <p15:guide id="17" orient="horz" pos="2886" userDrawn="1">
          <p15:clr>
            <a:srgbClr val="A4A3A4"/>
          </p15:clr>
        </p15:guide>
        <p15:guide id="18" orient="horz" pos="1706" userDrawn="1">
          <p15:clr>
            <a:srgbClr val="A4A3A4"/>
          </p15:clr>
        </p15:guide>
        <p15:guide id="19" pos="57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92C6"/>
    <a:srgbClr val="368CA3"/>
    <a:srgbClr val="2E3739"/>
    <a:srgbClr val="496366"/>
    <a:srgbClr val="47738E"/>
    <a:srgbClr val="378570"/>
    <a:srgbClr val="AA4A05"/>
    <a:srgbClr val="285947"/>
    <a:srgbClr val="396E52"/>
    <a:srgbClr val="3551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40" autoAdjust="0"/>
    <p:restoredTop sz="90847" autoAdjust="0"/>
  </p:normalViewPr>
  <p:slideViewPr>
    <p:cSldViewPr snapToObjects="1">
      <p:cViewPr varScale="1">
        <p:scale>
          <a:sx n="99" d="100"/>
          <a:sy n="99" d="100"/>
        </p:scale>
        <p:origin x="1096" y="176"/>
      </p:cViewPr>
      <p:guideLst>
        <p:guide orient="horz" pos="2205"/>
        <p:guide pos="3840"/>
        <p:guide pos="347"/>
        <p:guide orient="horz" pos="300"/>
        <p:guide pos="665"/>
        <p:guide pos="7680"/>
        <p:guide orient="horz" pos="1026"/>
        <p:guide orient="horz" pos="3475"/>
        <p:guide pos="7333"/>
        <p:guide orient="horz" pos="1298"/>
        <p:guide pos="1890"/>
        <p:guide orient="horz" pos="2478"/>
        <p:guide pos="1572"/>
        <p:guide orient="horz" pos="845"/>
        <p:guide pos="4112"/>
        <p:guide orient="horz" pos="2886"/>
        <p:guide orient="horz" pos="1706"/>
        <p:guide pos="57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AD4408-EA5C-7541-B7A6-482CFB1EAF87}" type="datetimeFigureOut">
              <a:rPr lang="en-US" smtClean="0"/>
              <a:t>7/17/2022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C1301-9CCD-8841-9674-E4D58BCEBBF6}" type="slidenum">
              <a:rPr lang="en-US" smtClean="0"/>
              <a:t>‹#›</a:t>
            </a:fld>
            <a:endParaRPr lang="en-US" dirty="0"/>
          </a:p>
        </p:txBody>
      </p:sp>
    </p:spTree>
    <p:extLst>
      <p:ext uri="{BB962C8B-B14F-4D97-AF65-F5344CB8AC3E}">
        <p14:creationId xmlns:p14="http://schemas.microsoft.com/office/powerpoint/2010/main" val="704342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an acknowledgement of the audience and previous speakers</a:t>
            </a:r>
          </a:p>
          <a:p>
            <a:r>
              <a:rPr lang="en-US" dirty="0"/>
              <a:t>I would like to start with explaining who Fireminds are and how we fit into speaking about Telco Cloud Services. </a:t>
            </a:r>
          </a:p>
          <a:p>
            <a:r>
              <a:rPr lang="en-US" dirty="0"/>
              <a:t>Fireminds is a born in the cloud MSP who have been working exclusively with Telcos across the region</a:t>
            </a:r>
          </a:p>
          <a:p>
            <a:r>
              <a:rPr lang="en-US" dirty="0"/>
              <a:t>Indeed, the Canto Mantra of Global perspective aligns very well the mission and vision of Fireminds serving the region </a:t>
            </a:r>
          </a:p>
          <a:p>
            <a:endParaRPr lang="en-US" dirty="0"/>
          </a:p>
        </p:txBody>
      </p:sp>
      <p:sp>
        <p:nvSpPr>
          <p:cNvPr id="4" name="Slide Number Placeholder 3"/>
          <p:cNvSpPr>
            <a:spLocks noGrp="1"/>
          </p:cNvSpPr>
          <p:nvPr>
            <p:ph type="sldNum" sz="quarter" idx="5"/>
          </p:nvPr>
        </p:nvSpPr>
        <p:spPr/>
        <p:txBody>
          <a:bodyPr/>
          <a:lstStyle/>
          <a:p>
            <a:fld id="{B0FD4D16-6FA6-41A2-A0E1-67BFD3FDC1B2}" type="slidenum">
              <a:rPr lang="en-US" smtClean="0"/>
              <a:t>1</a:t>
            </a:fld>
            <a:endParaRPr lang="en-US"/>
          </a:p>
        </p:txBody>
      </p:sp>
    </p:spTree>
    <p:extLst>
      <p:ext uri="{BB962C8B-B14F-4D97-AF65-F5344CB8AC3E}">
        <p14:creationId xmlns:p14="http://schemas.microsoft.com/office/powerpoint/2010/main" val="98815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Well, if we are defining risk across the usual four broad categories: </a:t>
            </a:r>
            <a:r>
              <a:rPr lang="en-US" sz="1200" b="1" kern="1200" dirty="0">
                <a:solidFill>
                  <a:schemeClr val="tx1"/>
                </a:solidFill>
                <a:effectLst/>
                <a:latin typeface="+mn-lt"/>
                <a:ea typeface="+mn-ea"/>
                <a:cs typeface="+mn-cs"/>
              </a:rPr>
              <a:t>market risk, credit risk, liquidity risk, and operational risk</a:t>
            </a:r>
            <a:r>
              <a:rPr lang="en-US" sz="1200" kern="1200" dirty="0">
                <a:solidFill>
                  <a:schemeClr val="tx1"/>
                </a:solidFill>
                <a:effectLst/>
                <a:latin typeface="+mn-lt"/>
                <a:ea typeface="+mn-ea"/>
                <a:cs typeface="+mn-cs"/>
              </a:rPr>
              <a:t>, I suppose the two I am qualified somewhat to speak on are Market Risk and Operational Risk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Let me start with Market Risk.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Last </a:t>
            </a:r>
            <a:r>
              <a:rPr lang="en-US" sz="1200" kern="1200" dirty="0" err="1">
                <a:solidFill>
                  <a:schemeClr val="tx1"/>
                </a:solidFill>
                <a:effectLst/>
                <a:latin typeface="+mn-lt"/>
                <a:ea typeface="+mn-ea"/>
                <a:cs typeface="+mn-cs"/>
              </a:rPr>
              <a:t>Qaurter</a:t>
            </a:r>
            <a:r>
              <a:rPr lang="en-US" sz="1200" kern="1200" dirty="0">
                <a:solidFill>
                  <a:schemeClr val="tx1"/>
                </a:solidFill>
                <a:effectLst/>
                <a:latin typeface="+mn-lt"/>
                <a:ea typeface="+mn-ea"/>
                <a:cs typeface="+mn-cs"/>
              </a:rPr>
              <a:t>, we saw in the US the Fed lifted off with its first rate hike since 2018. Heading into Friday, the S&amp;P 500 had wrapped up with its largest three-day green streak since November 2020.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Caribbean, we are still in the midst of the post pandemic implications, coupled with a volatile global economic climate and when you throw in the evolving cyber threat landscape with the international hostilities growing.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Operational Risk Cyber Security &amp; IT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25C1301-9CCD-8841-9674-E4D58BCEBBF6}" type="slidenum">
              <a:rPr lang="en-US" smtClean="0"/>
              <a:t>2</a:t>
            </a:fld>
            <a:endParaRPr lang="en-US" dirty="0"/>
          </a:p>
        </p:txBody>
      </p:sp>
    </p:spTree>
    <p:extLst>
      <p:ext uri="{BB962C8B-B14F-4D97-AF65-F5344CB8AC3E}">
        <p14:creationId xmlns:p14="http://schemas.microsoft.com/office/powerpoint/2010/main" val="1532406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Regulatory: </a:t>
            </a:r>
            <a:r>
              <a:rPr lang="en-US" sz="1200" kern="1200" dirty="0">
                <a:solidFill>
                  <a:schemeClr val="tx1"/>
                </a:solidFill>
                <a:effectLst/>
                <a:latin typeface="+mn-lt"/>
                <a:ea typeface="+mn-ea"/>
                <a:cs typeface="+mn-cs"/>
              </a:rPr>
              <a:t>Without considering cybersecurity at every stage, it becomes more difficult to keep pace with ever-evolving industry requirements as well as data privacy and data protection laws.</a:t>
            </a:r>
          </a:p>
          <a:p>
            <a:r>
              <a:rPr lang="en-US" sz="1200" b="1" kern="1200" dirty="0">
                <a:solidFill>
                  <a:schemeClr val="tx1"/>
                </a:solidFill>
                <a:effectLst/>
                <a:latin typeface="+mn-lt"/>
                <a:ea typeface="+mn-ea"/>
                <a:cs typeface="+mn-cs"/>
              </a:rPr>
              <a:t>Market demand: </a:t>
            </a:r>
            <a:r>
              <a:rPr lang="en-US" sz="1200" kern="1200" dirty="0">
                <a:solidFill>
                  <a:schemeClr val="tx1"/>
                </a:solidFill>
                <a:effectLst/>
                <a:latin typeface="+mn-lt"/>
                <a:ea typeface="+mn-ea"/>
                <a:cs typeface="+mn-cs"/>
              </a:rPr>
              <a:t>Consumers’ lives are more and more online, and in turn they implicitly trust you to safeguard their private and sensitive information.</a:t>
            </a:r>
          </a:p>
          <a:p>
            <a:r>
              <a:rPr lang="en-US" sz="1200" b="1" kern="1200" dirty="0">
                <a:solidFill>
                  <a:schemeClr val="tx1"/>
                </a:solidFill>
                <a:effectLst/>
                <a:latin typeface="+mn-lt"/>
                <a:ea typeface="+mn-ea"/>
                <a:cs typeface="+mn-cs"/>
              </a:rPr>
              <a:t>Brand: </a:t>
            </a:r>
            <a:r>
              <a:rPr lang="en-US" sz="1200" kern="1200" dirty="0">
                <a:solidFill>
                  <a:schemeClr val="tx1"/>
                </a:solidFill>
                <a:effectLst/>
                <a:latin typeface="+mn-lt"/>
                <a:ea typeface="+mn-ea"/>
                <a:cs typeface="+mn-cs"/>
              </a:rPr>
              <a:t>When your customers trust you with their information, breaking that trust can have severe consequences. Losing customer information in a data breach can cause damage to brand and reputation, which may be difficult or even impossible to recover from.</a:t>
            </a:r>
          </a:p>
          <a:p>
            <a:endParaRPr lang="en-US" dirty="0"/>
          </a:p>
        </p:txBody>
      </p:sp>
      <p:sp>
        <p:nvSpPr>
          <p:cNvPr id="4" name="Slide Number Placeholder 3"/>
          <p:cNvSpPr>
            <a:spLocks noGrp="1"/>
          </p:cNvSpPr>
          <p:nvPr>
            <p:ph type="sldNum" sz="quarter" idx="5"/>
          </p:nvPr>
        </p:nvSpPr>
        <p:spPr/>
        <p:txBody>
          <a:bodyPr/>
          <a:lstStyle/>
          <a:p>
            <a:fld id="{F25C1301-9CCD-8841-9674-E4D58BCEBBF6}" type="slidenum">
              <a:rPr lang="en-US" smtClean="0"/>
              <a:t>3</a:t>
            </a:fld>
            <a:endParaRPr lang="en-US" dirty="0"/>
          </a:p>
        </p:txBody>
      </p:sp>
    </p:spTree>
    <p:extLst>
      <p:ext uri="{BB962C8B-B14F-4D97-AF65-F5344CB8AC3E}">
        <p14:creationId xmlns:p14="http://schemas.microsoft.com/office/powerpoint/2010/main" val="3365518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of slide – When the security policies, procedures, and technologies are suddenly less effective and, in some cases, neutralized, you must react to the new normal.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 Legacy technologies become less effective. To be fair, that’s not to say you should not still have a firewall, because you should. However, we must all realize that a firewall will only protect against traffic that flows through it. When your employees are remote and accessing applications that are cloud-based, that traffic no longer goes through the firewall. How are you protecting the data flowing from your remote users to the web and cloud?</a:t>
            </a:r>
          </a:p>
          <a:p>
            <a:r>
              <a:rPr lang="en-US" dirty="0"/>
              <a:t>Click – In addition to the fact that legacy security technologies are less effective at reducing the current risk landscape, organizations must also look at what changes must be made to their existing policies and procedures. They were defined and written in another time… and our current reality is simply different. We must evaluate what needs to change in order to protect our current state of business.</a:t>
            </a:r>
          </a:p>
          <a:p>
            <a:r>
              <a:rPr lang="en-US" dirty="0"/>
              <a:t>Click – The other aspect to consider when it comes to evolving risk is that regulatory environments and privacy laws are changing rapidly. The technology implications of these changes can be dramatic and the consequences of failing to address them ranges from monetary fines, to public relations problems, and loss of customers and revenue.</a:t>
            </a:r>
          </a:p>
          <a:p>
            <a:r>
              <a:rPr lang="en-US" dirty="0"/>
              <a:t>Click </a:t>
            </a:r>
          </a:p>
          <a:p>
            <a:endParaRPr lang="en-US" dirty="0"/>
          </a:p>
        </p:txBody>
      </p:sp>
      <p:sp>
        <p:nvSpPr>
          <p:cNvPr id="4" name="Slide Number Placeholder 3"/>
          <p:cNvSpPr>
            <a:spLocks noGrp="1"/>
          </p:cNvSpPr>
          <p:nvPr>
            <p:ph type="sldNum" sz="quarter" idx="5"/>
          </p:nvPr>
        </p:nvSpPr>
        <p:spPr/>
        <p:txBody>
          <a:bodyPr/>
          <a:lstStyle/>
          <a:p>
            <a:fld id="{F25C1301-9CCD-8841-9674-E4D58BCEBBF6}" type="slidenum">
              <a:rPr lang="en-US" smtClean="0"/>
              <a:t>4</a:t>
            </a:fld>
            <a:endParaRPr lang="en-US" dirty="0"/>
          </a:p>
        </p:txBody>
      </p:sp>
    </p:spTree>
    <p:extLst>
      <p:ext uri="{BB962C8B-B14F-4D97-AF65-F5344CB8AC3E}">
        <p14:creationId xmlns:p14="http://schemas.microsoft.com/office/powerpoint/2010/main" val="3722465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of slide – so given the evolving risks that we face, what should we be doing about it:</a:t>
            </a:r>
          </a:p>
          <a:p>
            <a:endParaRPr lang="en-US" dirty="0"/>
          </a:p>
          <a:p>
            <a:r>
              <a:rPr lang="en-US" dirty="0"/>
              <a:t>Click – The first thing we need to do is understand our current state. For most of us, our defined policies and procedures (although documented) are probably not top of mind in their entirety. We must take the time to map our current state of workflows. As a best practice, this can and should be done by an outside team.</a:t>
            </a:r>
          </a:p>
          <a:p>
            <a:r>
              <a:rPr lang="en-US" dirty="0"/>
              <a:t>Click – Once you have clearly documented the way things work today, you must identify your critical assets. First, what are they, and second, where are they now? This can be handled internally, however again it is a best practice to leverage a third party to assist. It is rare for an organization to truly have a full documented list of assets… and even when we think we know, there is a lot that business units have done independently to accomplish their tasks that the broader business may not know about. Unknown critical assets are unprotected critical assets. </a:t>
            </a:r>
          </a:p>
          <a:p>
            <a:r>
              <a:rPr lang="en-US" dirty="0"/>
              <a:t>Click – The final step is the evaluate your technology gaps. Once you have an aggregated understanding of business workflows and your critical assets, now you can evaluate your current technology landscape to identify changes that are needed.</a:t>
            </a:r>
          </a:p>
          <a:p>
            <a:r>
              <a:rPr lang="en-US" dirty="0"/>
              <a:t>Click </a:t>
            </a:r>
          </a:p>
          <a:p>
            <a:endParaRPr lang="en-US" dirty="0"/>
          </a:p>
        </p:txBody>
      </p:sp>
      <p:sp>
        <p:nvSpPr>
          <p:cNvPr id="4" name="Slide Number Placeholder 3"/>
          <p:cNvSpPr>
            <a:spLocks noGrp="1"/>
          </p:cNvSpPr>
          <p:nvPr>
            <p:ph type="sldNum" sz="quarter" idx="5"/>
          </p:nvPr>
        </p:nvSpPr>
        <p:spPr/>
        <p:txBody>
          <a:bodyPr/>
          <a:lstStyle/>
          <a:p>
            <a:fld id="{F25C1301-9CCD-8841-9674-E4D58BCEBBF6}" type="slidenum">
              <a:rPr lang="en-US" smtClean="0"/>
              <a:t>5</a:t>
            </a:fld>
            <a:endParaRPr lang="en-US" dirty="0"/>
          </a:p>
        </p:txBody>
      </p:sp>
    </p:spTree>
    <p:extLst>
      <p:ext uri="{BB962C8B-B14F-4D97-AF65-F5344CB8AC3E}">
        <p14:creationId xmlns:p14="http://schemas.microsoft.com/office/powerpoint/2010/main" val="1532406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of slide – Armed with this knowledge you can start to build a prioritized plan of attack. Every organization’s approach will be unique. There are no silver bullets when it comes to cyber security. Every organization will do an analysis of their own cost vs. risk equation and determine a plan of attack that is right-sized for their business. As much as I’ve just said there are no silver bullets, and no cookie cutter solutions, there are some fundamental building blocks that I believe every organization should have an answer for</a:t>
            </a:r>
          </a:p>
          <a:p>
            <a:endParaRPr lang="en-US" dirty="0"/>
          </a:p>
          <a:p>
            <a:r>
              <a:rPr lang="en-US" dirty="0"/>
              <a:t>Click – The first of these is a vulnerability monitoring program. The velocity of new vulnerabilities is staggering. According to the National Institute of Standards and Technology’s (NIST) Vulnerability database there were just under 17,000 high and medium severity vulnerabilities identified. That means that on average IT teams need to deal with 47 new vulnerabilities every single day of the year (including holidays and weekends)! IT and Security teams need help to know what matters, why it matters, and what vulnerabilities need to be addressed quickly to keep the business safe. </a:t>
            </a:r>
          </a:p>
          <a:p>
            <a:r>
              <a:rPr lang="en-US" dirty="0"/>
              <a:t>Click – The next is endpoint detection and response. As we said earlier, your employees are working from home and their devices are not protected. Legacy anti-virus is no match for today’s threats like ransomware.</a:t>
            </a:r>
          </a:p>
          <a:p>
            <a:r>
              <a:rPr lang="en-US" dirty="0"/>
              <a:t>Click – And the final one for this slide is cloud security. As data and applications reside in public and private clouds, what is your organization doing to protect them. Just because your data is in the cloud, doesn’t mean the cloud provider is protecting it.</a:t>
            </a:r>
          </a:p>
          <a:p>
            <a:r>
              <a:rPr lang="en-US" dirty="0"/>
              <a:t>Click </a:t>
            </a:r>
          </a:p>
          <a:p>
            <a:endParaRPr lang="en-US" dirty="0"/>
          </a:p>
        </p:txBody>
      </p:sp>
      <p:sp>
        <p:nvSpPr>
          <p:cNvPr id="4" name="Slide Number Placeholder 3"/>
          <p:cNvSpPr>
            <a:spLocks noGrp="1"/>
          </p:cNvSpPr>
          <p:nvPr>
            <p:ph type="sldNum" sz="quarter" idx="5"/>
          </p:nvPr>
        </p:nvSpPr>
        <p:spPr/>
        <p:txBody>
          <a:bodyPr/>
          <a:lstStyle/>
          <a:p>
            <a:fld id="{F25C1301-9CCD-8841-9674-E4D58BCEBBF6}" type="slidenum">
              <a:rPr lang="en-US" smtClean="0"/>
              <a:t>6</a:t>
            </a:fld>
            <a:endParaRPr lang="en-US" dirty="0"/>
          </a:p>
        </p:txBody>
      </p:sp>
    </p:spTree>
    <p:extLst>
      <p:ext uri="{BB962C8B-B14F-4D97-AF65-F5344CB8AC3E}">
        <p14:creationId xmlns:p14="http://schemas.microsoft.com/office/powerpoint/2010/main" val="2870832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Caribbean is in the midst of huge growth. Many organizations throughout the region are initiating digital transformation projects that will greatly benefit our community. </a:t>
            </a:r>
          </a:p>
          <a:p>
            <a:r>
              <a:rPr lang="en-US" sz="1200" kern="1200" dirty="0">
                <a:solidFill>
                  <a:schemeClr val="tx1"/>
                </a:solidFill>
                <a:effectLst/>
                <a:latin typeface="+mn-lt"/>
                <a:ea typeface="+mn-ea"/>
                <a:cs typeface="+mn-cs"/>
              </a:rPr>
              <a:t>But the benefits will be marred by risk if we don’t consider cybersecurity at every stage of these projects. To protect our growing digital community, we need to ask the right questions about security posture, educate employees, and nurture local cybersecurity talent.</a:t>
            </a:r>
          </a:p>
          <a:p>
            <a:endParaRPr lang="en-US" dirty="0"/>
          </a:p>
        </p:txBody>
      </p:sp>
      <p:sp>
        <p:nvSpPr>
          <p:cNvPr id="4" name="Slide Number Placeholder 3"/>
          <p:cNvSpPr>
            <a:spLocks noGrp="1"/>
          </p:cNvSpPr>
          <p:nvPr>
            <p:ph type="sldNum" sz="quarter" idx="5"/>
          </p:nvPr>
        </p:nvSpPr>
        <p:spPr/>
        <p:txBody>
          <a:bodyPr/>
          <a:lstStyle/>
          <a:p>
            <a:fld id="{F25C1301-9CCD-8841-9674-E4D58BCEBBF6}" type="slidenum">
              <a:rPr lang="en-US" smtClean="0"/>
              <a:t>7</a:t>
            </a:fld>
            <a:endParaRPr lang="en-US" dirty="0"/>
          </a:p>
        </p:txBody>
      </p:sp>
    </p:spTree>
    <p:extLst>
      <p:ext uri="{BB962C8B-B14F-4D97-AF65-F5344CB8AC3E}">
        <p14:creationId xmlns:p14="http://schemas.microsoft.com/office/powerpoint/2010/main" val="2955144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5C1301-9CCD-8841-9674-E4D58BCEBBF6}" type="slidenum">
              <a:rPr lang="en-US" smtClean="0"/>
              <a:t>8</a:t>
            </a:fld>
            <a:endParaRPr lang="en-US" dirty="0"/>
          </a:p>
        </p:txBody>
      </p:sp>
    </p:spTree>
    <p:extLst>
      <p:ext uri="{BB962C8B-B14F-4D97-AF65-F5344CB8AC3E}">
        <p14:creationId xmlns:p14="http://schemas.microsoft.com/office/powerpoint/2010/main" val="2955144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47CAF8E-90DA-C247-AA92-5282D619C212}" type="datetimeFigureOut">
              <a:rPr lang="en-US" smtClean="0"/>
              <a:t>7/17/2022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22AE23-B814-DB4C-BC96-C892AE464C2C}" type="slidenum">
              <a:rPr lang="en-US" smtClean="0"/>
              <a:t>‹#›</a:t>
            </a:fld>
            <a:endParaRPr lang="en-US" dirty="0"/>
          </a:p>
        </p:txBody>
      </p:sp>
    </p:spTree>
    <p:extLst>
      <p:ext uri="{BB962C8B-B14F-4D97-AF65-F5344CB8AC3E}">
        <p14:creationId xmlns:p14="http://schemas.microsoft.com/office/powerpoint/2010/main" val="1338370356"/>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7CAF8E-90DA-C247-AA92-5282D619C212}" type="datetimeFigureOut">
              <a:rPr lang="en-US" smtClean="0"/>
              <a:t>7/17/2022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22AE23-B814-DB4C-BC96-C892AE464C2C}" type="slidenum">
              <a:rPr lang="en-US" smtClean="0"/>
              <a:t>‹#›</a:t>
            </a:fld>
            <a:endParaRPr lang="en-US" dirty="0"/>
          </a:p>
        </p:txBody>
      </p:sp>
    </p:spTree>
    <p:extLst>
      <p:ext uri="{BB962C8B-B14F-4D97-AF65-F5344CB8AC3E}">
        <p14:creationId xmlns:p14="http://schemas.microsoft.com/office/powerpoint/2010/main" val="109321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7CAF8E-90DA-C247-AA92-5282D619C212}" type="datetimeFigureOut">
              <a:rPr lang="en-US" smtClean="0"/>
              <a:t>7/17/2022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22AE23-B814-DB4C-BC96-C892AE464C2C}" type="slidenum">
              <a:rPr lang="en-US" smtClean="0"/>
              <a:t>‹#›</a:t>
            </a:fld>
            <a:endParaRPr lang="en-US" dirty="0"/>
          </a:p>
        </p:txBody>
      </p:sp>
    </p:spTree>
    <p:extLst>
      <p:ext uri="{BB962C8B-B14F-4D97-AF65-F5344CB8AC3E}">
        <p14:creationId xmlns:p14="http://schemas.microsoft.com/office/powerpoint/2010/main" val="191340024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7CAF8E-90DA-C247-AA92-5282D619C212}" type="datetimeFigureOut">
              <a:rPr lang="en-US" smtClean="0"/>
              <a:t>7/17/2022</a:t>
            </a:fld>
            <a:endParaRPr lang="en-US" dirty="0"/>
          </a:p>
        </p:txBody>
      </p:sp>
    </p:spTree>
    <p:extLst>
      <p:ext uri="{BB962C8B-B14F-4D97-AF65-F5344CB8AC3E}">
        <p14:creationId xmlns:p14="http://schemas.microsoft.com/office/powerpoint/2010/main" val="124685461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7CAF8E-90DA-C247-AA92-5282D619C212}" type="datetimeFigureOut">
              <a:rPr lang="en-US" smtClean="0"/>
              <a:t>7/17/2022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22AE23-B814-DB4C-BC96-C892AE464C2C}" type="slidenum">
              <a:rPr lang="en-US" smtClean="0"/>
              <a:t>‹#›</a:t>
            </a:fld>
            <a:endParaRPr lang="en-US" dirty="0"/>
          </a:p>
        </p:txBody>
      </p:sp>
    </p:spTree>
    <p:extLst>
      <p:ext uri="{BB962C8B-B14F-4D97-AF65-F5344CB8AC3E}">
        <p14:creationId xmlns:p14="http://schemas.microsoft.com/office/powerpoint/2010/main" val="74007007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7CAF8E-90DA-C247-AA92-5282D619C212}" type="datetimeFigureOut">
              <a:rPr lang="en-US" smtClean="0"/>
              <a:t>7/17/2022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A22AE23-B814-DB4C-BC96-C892AE464C2C}" type="slidenum">
              <a:rPr lang="en-US" smtClean="0"/>
              <a:t>‹#›</a:t>
            </a:fld>
            <a:endParaRPr lang="en-US" dirty="0"/>
          </a:p>
        </p:txBody>
      </p:sp>
    </p:spTree>
    <p:extLst>
      <p:ext uri="{BB962C8B-B14F-4D97-AF65-F5344CB8AC3E}">
        <p14:creationId xmlns:p14="http://schemas.microsoft.com/office/powerpoint/2010/main" val="13241668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7CAF8E-90DA-C247-AA92-5282D619C212}" type="datetimeFigureOut">
              <a:rPr lang="en-US" smtClean="0"/>
              <a:t>7/17/2022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A22AE23-B814-DB4C-BC96-C892AE464C2C}" type="slidenum">
              <a:rPr lang="en-US" smtClean="0"/>
              <a:t>‹#›</a:t>
            </a:fld>
            <a:endParaRPr lang="en-US" dirty="0"/>
          </a:p>
        </p:txBody>
      </p:sp>
    </p:spTree>
    <p:extLst>
      <p:ext uri="{BB962C8B-B14F-4D97-AF65-F5344CB8AC3E}">
        <p14:creationId xmlns:p14="http://schemas.microsoft.com/office/powerpoint/2010/main" val="73408246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7CAF8E-90DA-C247-AA92-5282D619C212}" type="datetimeFigureOut">
              <a:rPr lang="en-US" smtClean="0"/>
              <a:t>7/17/2022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A22AE23-B814-DB4C-BC96-C892AE464C2C}" type="slidenum">
              <a:rPr lang="en-US" smtClean="0"/>
              <a:t>‹#›</a:t>
            </a:fld>
            <a:endParaRPr lang="en-US" dirty="0"/>
          </a:p>
        </p:txBody>
      </p:sp>
    </p:spTree>
    <p:extLst>
      <p:ext uri="{BB962C8B-B14F-4D97-AF65-F5344CB8AC3E}">
        <p14:creationId xmlns:p14="http://schemas.microsoft.com/office/powerpoint/2010/main" val="43048766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7CAF8E-90DA-C247-AA92-5282D619C212}" type="datetimeFigureOut">
              <a:rPr lang="en-US" smtClean="0"/>
              <a:t>7/17/2022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A22AE23-B814-DB4C-BC96-C892AE464C2C}" type="slidenum">
              <a:rPr lang="en-US" smtClean="0"/>
              <a:t>‹#›</a:t>
            </a:fld>
            <a:endParaRPr lang="en-US" dirty="0"/>
          </a:p>
        </p:txBody>
      </p:sp>
    </p:spTree>
    <p:extLst>
      <p:ext uri="{BB962C8B-B14F-4D97-AF65-F5344CB8AC3E}">
        <p14:creationId xmlns:p14="http://schemas.microsoft.com/office/powerpoint/2010/main" val="3337116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7CAF8E-90DA-C247-AA92-5282D619C212}" type="datetimeFigureOut">
              <a:rPr lang="en-US" smtClean="0"/>
              <a:t>7/17/2022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A22AE23-B814-DB4C-BC96-C892AE464C2C}" type="slidenum">
              <a:rPr lang="en-US" smtClean="0"/>
              <a:t>‹#›</a:t>
            </a:fld>
            <a:endParaRPr lang="en-US" dirty="0"/>
          </a:p>
        </p:txBody>
      </p:sp>
    </p:spTree>
    <p:extLst>
      <p:ext uri="{BB962C8B-B14F-4D97-AF65-F5344CB8AC3E}">
        <p14:creationId xmlns:p14="http://schemas.microsoft.com/office/powerpoint/2010/main" val="161247067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7CAF8E-90DA-C247-AA92-5282D619C212}" type="datetimeFigureOut">
              <a:rPr lang="en-US" smtClean="0"/>
              <a:t>7/17/2022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A22AE23-B814-DB4C-BC96-C892AE464C2C}" type="slidenum">
              <a:rPr lang="en-US" smtClean="0"/>
              <a:t>‹#›</a:t>
            </a:fld>
            <a:endParaRPr lang="en-US" dirty="0"/>
          </a:p>
        </p:txBody>
      </p:sp>
    </p:spTree>
    <p:extLst>
      <p:ext uri="{BB962C8B-B14F-4D97-AF65-F5344CB8AC3E}">
        <p14:creationId xmlns:p14="http://schemas.microsoft.com/office/powerpoint/2010/main" val="169842600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9A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7CAF8E-90DA-C247-AA92-5282D619C212}" type="datetimeFigureOut">
              <a:rPr lang="en-US" smtClean="0"/>
              <a:t>7/17/2022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22AE23-B814-DB4C-BC96-C892AE464C2C}" type="slidenum">
              <a:rPr lang="en-US" smtClean="0"/>
              <a:t>‹#›</a:t>
            </a:fld>
            <a:endParaRPr lang="en-US" dirty="0"/>
          </a:p>
        </p:txBody>
      </p:sp>
    </p:spTree>
    <p:extLst>
      <p:ext uri="{BB962C8B-B14F-4D97-AF65-F5344CB8AC3E}">
        <p14:creationId xmlns:p14="http://schemas.microsoft.com/office/powerpoint/2010/main" val="263803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092C6"/>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59F03F2-6461-4374-922B-0249168D1966}"/>
              </a:ext>
            </a:extLst>
          </p:cNvPr>
          <p:cNvPicPr>
            <a:picLocks noChangeAspect="1"/>
          </p:cNvPicPr>
          <p:nvPr/>
        </p:nvPicPr>
        <p:blipFill rotWithShape="1">
          <a:blip r:embed="rId3">
            <a:alphaModFix amt="10000"/>
          </a:blip>
          <a:srcRect t="10705" r="6826" b="5962"/>
          <a:stretch/>
        </p:blipFill>
        <p:spPr>
          <a:xfrm>
            <a:off x="6173147" y="0"/>
            <a:ext cx="6018854" cy="6858000"/>
          </a:xfrm>
          <a:prstGeom prst="rect">
            <a:avLst/>
          </a:prstGeom>
        </p:spPr>
      </p:pic>
      <p:sp>
        <p:nvSpPr>
          <p:cNvPr id="6" name="TextBox 5">
            <a:extLst>
              <a:ext uri="{FF2B5EF4-FFF2-40B4-BE49-F238E27FC236}">
                <a16:creationId xmlns:a16="http://schemas.microsoft.com/office/drawing/2014/main" id="{84C91526-8A0F-4057-871F-4C7AEAC41829}"/>
              </a:ext>
            </a:extLst>
          </p:cNvPr>
          <p:cNvSpPr txBox="1"/>
          <p:nvPr/>
        </p:nvSpPr>
        <p:spPr>
          <a:xfrm>
            <a:off x="809194" y="2636912"/>
            <a:ext cx="8815198" cy="1836400"/>
          </a:xfrm>
          <a:prstGeom prst="rect">
            <a:avLst/>
          </a:prstGeom>
          <a:noFill/>
        </p:spPr>
        <p:txBody>
          <a:bodyPr wrap="square" rtlCol="0">
            <a:spAutoFit/>
          </a:bodyPr>
          <a:lstStyle/>
          <a:p>
            <a:pPr>
              <a:lnSpc>
                <a:spcPts val="6800"/>
              </a:lnSpc>
              <a:spcAft>
                <a:spcPts val="1200"/>
              </a:spcAft>
            </a:pPr>
            <a:r>
              <a:rPr lang="en-US" sz="6000" b="1" dirty="0">
                <a:solidFill>
                  <a:schemeClr val="bg1"/>
                </a:solidFill>
                <a:latin typeface="Arial" panose="020B0604020202020204" pitchFamily="34" charset="0"/>
                <a:cs typeface="Arial" panose="020B0604020202020204" pitchFamily="34" charset="0"/>
              </a:rPr>
              <a:t>Cyber Security and the Evolution of Telcos</a:t>
            </a:r>
          </a:p>
        </p:txBody>
      </p:sp>
      <p:pic>
        <p:nvPicPr>
          <p:cNvPr id="8" name="Picture 7" descr="A picture containing text&#10;&#10;Description automatically generated">
            <a:extLst>
              <a:ext uri="{FF2B5EF4-FFF2-40B4-BE49-F238E27FC236}">
                <a16:creationId xmlns:a16="http://schemas.microsoft.com/office/drawing/2014/main" id="{C8A211F5-D70D-441F-AB6A-1B779F0D62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108" y="487680"/>
            <a:ext cx="2276662" cy="37246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C7F1BCE4-2956-4D0C-B51B-B5501F8DA29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43965" y="291479"/>
            <a:ext cx="1356360" cy="775063"/>
          </a:xfrm>
          <a:prstGeom prst="rect">
            <a:avLst/>
          </a:prstGeom>
        </p:spPr>
      </p:pic>
      <p:pic>
        <p:nvPicPr>
          <p:cNvPr id="11" name="Picture 10" descr="Text&#10;&#10;Description automatically generated">
            <a:extLst>
              <a:ext uri="{FF2B5EF4-FFF2-40B4-BE49-F238E27FC236}">
                <a16:creationId xmlns:a16="http://schemas.microsoft.com/office/drawing/2014/main" id="{8ACBBA23-C2C1-4DBA-B120-ECED143033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1240" y="472853"/>
            <a:ext cx="1128304" cy="394907"/>
          </a:xfrm>
          <a:prstGeom prst="rect">
            <a:avLst/>
          </a:prstGeom>
        </p:spPr>
      </p:pic>
      <p:sp>
        <p:nvSpPr>
          <p:cNvPr id="12" name="TextBox 11">
            <a:extLst>
              <a:ext uri="{FF2B5EF4-FFF2-40B4-BE49-F238E27FC236}">
                <a16:creationId xmlns:a16="http://schemas.microsoft.com/office/drawing/2014/main" id="{06B32603-0F8E-4999-BE25-EC24A98E3A11}"/>
              </a:ext>
            </a:extLst>
          </p:cNvPr>
          <p:cNvSpPr txBox="1"/>
          <p:nvPr/>
        </p:nvSpPr>
        <p:spPr>
          <a:xfrm>
            <a:off x="809194" y="4869371"/>
            <a:ext cx="7389926" cy="523220"/>
          </a:xfrm>
          <a:prstGeom prst="rect">
            <a:avLst/>
          </a:prstGeom>
          <a:noFill/>
        </p:spPr>
        <p:txBody>
          <a:bodyPr wrap="square" rtlCol="0">
            <a:spAutoFit/>
          </a:bodyPr>
          <a:lstStyle/>
          <a:p>
            <a:r>
              <a:rPr lang="en-US" sz="2800" spc="100" dirty="0">
                <a:solidFill>
                  <a:schemeClr val="bg1"/>
                </a:solidFill>
                <a:latin typeface="Arial" panose="020B0604020202020204" pitchFamily="34" charset="0"/>
                <a:cs typeface="Arial" panose="020B0604020202020204" pitchFamily="34" charset="0"/>
              </a:rPr>
              <a:t>Conor McGowan ∙ CEO, Fireminds</a:t>
            </a:r>
          </a:p>
        </p:txBody>
      </p:sp>
      <p:cxnSp>
        <p:nvCxnSpPr>
          <p:cNvPr id="4" name="Straight Connector 3">
            <a:extLst>
              <a:ext uri="{FF2B5EF4-FFF2-40B4-BE49-F238E27FC236}">
                <a16:creationId xmlns:a16="http://schemas.microsoft.com/office/drawing/2014/main" id="{C909EA39-A1BA-409B-8184-4EFCEFA3F51C}"/>
              </a:ext>
            </a:extLst>
          </p:cNvPr>
          <p:cNvCxnSpPr/>
          <p:nvPr/>
        </p:nvCxnSpPr>
        <p:spPr>
          <a:xfrm>
            <a:off x="902108" y="4654803"/>
            <a:ext cx="4674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813401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B858E8-26EF-4657-AFCA-FBA188219176}"/>
              </a:ext>
            </a:extLst>
          </p:cNvPr>
          <p:cNvPicPr>
            <a:picLocks noChangeAspect="1"/>
          </p:cNvPicPr>
          <p:nvPr/>
        </p:nvPicPr>
        <p:blipFill rotWithShape="1">
          <a:blip r:embed="rId3"/>
          <a:srcRect t="34292" b="25074"/>
          <a:stretch/>
        </p:blipFill>
        <p:spPr>
          <a:xfrm>
            <a:off x="0" y="-13682"/>
            <a:ext cx="12192000" cy="4042548"/>
          </a:xfrm>
          <a:prstGeom prst="rect">
            <a:avLst/>
          </a:prstGeom>
        </p:spPr>
      </p:pic>
      <p:sp>
        <p:nvSpPr>
          <p:cNvPr id="16" name="Rectangle 15">
            <a:extLst>
              <a:ext uri="{FF2B5EF4-FFF2-40B4-BE49-F238E27FC236}">
                <a16:creationId xmlns:a16="http://schemas.microsoft.com/office/drawing/2014/main" id="{C30F916C-1E64-4D49-9823-4C360D0AA99C}"/>
              </a:ext>
            </a:extLst>
          </p:cNvPr>
          <p:cNvSpPr/>
          <p:nvPr/>
        </p:nvSpPr>
        <p:spPr>
          <a:xfrm>
            <a:off x="0" y="4025845"/>
            <a:ext cx="12192000" cy="2859540"/>
          </a:xfrm>
          <a:prstGeom prst="rect">
            <a:avLst/>
          </a:prstGeom>
          <a:solidFill>
            <a:srgbClr val="368C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DDC2E7A-6D09-46D9-ADF0-5C877293463D}"/>
              </a:ext>
            </a:extLst>
          </p:cNvPr>
          <p:cNvSpPr txBox="1"/>
          <p:nvPr/>
        </p:nvSpPr>
        <p:spPr>
          <a:xfrm>
            <a:off x="335360" y="5896456"/>
            <a:ext cx="253596" cy="461665"/>
          </a:xfrm>
          <a:prstGeom prst="rect">
            <a:avLst/>
          </a:prstGeom>
          <a:noFill/>
        </p:spPr>
        <p:txBody>
          <a:bodyPr wrap="none" rtlCol="0">
            <a:spAutoFit/>
          </a:bodyPr>
          <a:lstStyle/>
          <a:p>
            <a:r>
              <a:rPr lang="en-US" sz="2400">
                <a:solidFill>
                  <a:schemeClr val="bg1"/>
                </a:solidFill>
              </a:rPr>
              <a:t> </a:t>
            </a:r>
            <a:endParaRPr lang="en-US" sz="2400" dirty="0">
              <a:solidFill>
                <a:schemeClr val="bg1"/>
              </a:solidFill>
            </a:endParaRPr>
          </a:p>
        </p:txBody>
      </p:sp>
      <p:sp>
        <p:nvSpPr>
          <p:cNvPr id="18" name="TextBox 17">
            <a:extLst>
              <a:ext uri="{FF2B5EF4-FFF2-40B4-BE49-F238E27FC236}">
                <a16:creationId xmlns:a16="http://schemas.microsoft.com/office/drawing/2014/main" id="{5C161ACC-FA70-4A7E-B67E-CFC3415E052F}"/>
              </a:ext>
            </a:extLst>
          </p:cNvPr>
          <p:cNvSpPr txBox="1"/>
          <p:nvPr/>
        </p:nvSpPr>
        <p:spPr>
          <a:xfrm>
            <a:off x="335360" y="4095280"/>
            <a:ext cx="6479659" cy="2139047"/>
          </a:xfrm>
          <a:prstGeom prst="rect">
            <a:avLst/>
          </a:prstGeom>
          <a:noFill/>
        </p:spPr>
        <p:txBody>
          <a:bodyPr wrap="none" rtlCol="0">
            <a:spAutoFit/>
          </a:bodyPr>
          <a:lstStyle/>
          <a:p>
            <a:pPr>
              <a:spcAft>
                <a:spcPts val="1800"/>
              </a:spcAft>
            </a:pPr>
            <a:r>
              <a:rPr lang="en-US" sz="3200" b="1" dirty="0">
                <a:solidFill>
                  <a:schemeClr val="bg1"/>
                </a:solidFill>
                <a:latin typeface="Arial" panose="020B0604020202020204" pitchFamily="34" charset="0"/>
                <a:cs typeface="Arial" panose="020B0604020202020204" pitchFamily="34" charset="0"/>
              </a:rPr>
              <a:t>The evolution of Telcos in B2B</a:t>
            </a:r>
          </a:p>
          <a:p>
            <a:pPr>
              <a:spcAft>
                <a:spcPts val="1200"/>
              </a:spcAft>
            </a:pPr>
            <a:r>
              <a:rPr lang="en-US" sz="2200" dirty="0">
                <a:solidFill>
                  <a:schemeClr val="bg1"/>
                </a:solidFill>
                <a:latin typeface="Arial" panose="020B0604020202020204" pitchFamily="34" charset="0"/>
                <a:cs typeface="Arial" panose="020B0604020202020204" pitchFamily="34" charset="0"/>
              </a:rPr>
              <a:t>Cloud convergence &amp; reliance on cloud computing</a:t>
            </a:r>
          </a:p>
          <a:p>
            <a:pPr>
              <a:spcAft>
                <a:spcPts val="1200"/>
              </a:spcAft>
            </a:pPr>
            <a:r>
              <a:rPr lang="en-US" sz="2200" dirty="0">
                <a:solidFill>
                  <a:schemeClr val="bg1"/>
                </a:solidFill>
                <a:latin typeface="Arial" panose="020B0604020202020204" pitchFamily="34" charset="0"/>
                <a:cs typeface="Arial" panose="020B0604020202020204" pitchFamily="34" charset="0"/>
              </a:rPr>
              <a:t>Emergence of public cloud players</a:t>
            </a:r>
          </a:p>
          <a:p>
            <a:pPr>
              <a:spcAft>
                <a:spcPts val="1200"/>
              </a:spcAft>
            </a:pPr>
            <a:r>
              <a:rPr lang="en-US" sz="2200" dirty="0">
                <a:solidFill>
                  <a:schemeClr val="bg1"/>
                </a:solidFill>
                <a:latin typeface="Arial" panose="020B0604020202020204" pitchFamily="34" charset="0"/>
                <a:cs typeface="Arial" panose="020B0604020202020204" pitchFamily="34" charset="0"/>
              </a:rPr>
              <a:t>Consumer network is now the extended office</a:t>
            </a:r>
          </a:p>
        </p:txBody>
      </p:sp>
      <p:cxnSp>
        <p:nvCxnSpPr>
          <p:cNvPr id="19" name="Straight Connector 18">
            <a:extLst>
              <a:ext uri="{FF2B5EF4-FFF2-40B4-BE49-F238E27FC236}">
                <a16:creationId xmlns:a16="http://schemas.microsoft.com/office/drawing/2014/main" id="{BC203B57-DA48-4526-964E-D9DFCBFD85C7}"/>
              </a:ext>
            </a:extLst>
          </p:cNvPr>
          <p:cNvCxnSpPr/>
          <p:nvPr/>
        </p:nvCxnSpPr>
        <p:spPr>
          <a:xfrm>
            <a:off x="407368" y="4725144"/>
            <a:ext cx="51845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E1427CB-01C9-4C19-A58A-E8FB778F271C}"/>
              </a:ext>
            </a:extLst>
          </p:cNvPr>
          <p:cNvPicPr>
            <a:picLocks noChangeAspect="1"/>
          </p:cNvPicPr>
          <p:nvPr/>
        </p:nvPicPr>
        <p:blipFill>
          <a:blip r:embed="rId4"/>
          <a:srcRect/>
          <a:stretch/>
        </p:blipFill>
        <p:spPr>
          <a:xfrm>
            <a:off x="9817865" y="6349383"/>
            <a:ext cx="2067088" cy="338174"/>
          </a:xfrm>
          <a:prstGeom prst="rect">
            <a:avLst/>
          </a:prstGeom>
        </p:spPr>
      </p:pic>
    </p:spTree>
    <p:extLst>
      <p:ext uri="{BB962C8B-B14F-4D97-AF65-F5344CB8AC3E}">
        <p14:creationId xmlns:p14="http://schemas.microsoft.com/office/powerpoint/2010/main" val="25746236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143D0E-DE3D-4CC8-B7AB-4FF229A9C799}"/>
              </a:ext>
            </a:extLst>
          </p:cNvPr>
          <p:cNvPicPr>
            <a:picLocks noChangeAspect="1"/>
          </p:cNvPicPr>
          <p:nvPr/>
        </p:nvPicPr>
        <p:blipFill rotWithShape="1">
          <a:blip r:embed="rId3"/>
          <a:srcRect t="43661" b="10947"/>
          <a:stretch/>
        </p:blipFill>
        <p:spPr>
          <a:xfrm>
            <a:off x="0" y="-2"/>
            <a:ext cx="12192000" cy="4150687"/>
          </a:xfrm>
          <a:prstGeom prst="rect">
            <a:avLst/>
          </a:prstGeom>
        </p:spPr>
      </p:pic>
      <p:sp>
        <p:nvSpPr>
          <p:cNvPr id="14" name="Rectangle 13">
            <a:extLst>
              <a:ext uri="{FF2B5EF4-FFF2-40B4-BE49-F238E27FC236}">
                <a16:creationId xmlns:a16="http://schemas.microsoft.com/office/drawing/2014/main" id="{6B5365FB-9A0D-4DC4-BD33-FB2325E56538}"/>
              </a:ext>
            </a:extLst>
          </p:cNvPr>
          <p:cNvSpPr/>
          <p:nvPr/>
        </p:nvSpPr>
        <p:spPr>
          <a:xfrm>
            <a:off x="0" y="4025845"/>
            <a:ext cx="12192000" cy="2859540"/>
          </a:xfrm>
          <a:prstGeom prst="rect">
            <a:avLst/>
          </a:prstGeom>
          <a:solidFill>
            <a:srgbClr val="2E3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DDC2E7A-6D09-46D9-ADF0-5C877293463D}"/>
              </a:ext>
            </a:extLst>
          </p:cNvPr>
          <p:cNvSpPr txBox="1"/>
          <p:nvPr/>
        </p:nvSpPr>
        <p:spPr>
          <a:xfrm>
            <a:off x="335360" y="5896456"/>
            <a:ext cx="253596" cy="461665"/>
          </a:xfrm>
          <a:prstGeom prst="rect">
            <a:avLst/>
          </a:prstGeom>
          <a:noFill/>
        </p:spPr>
        <p:txBody>
          <a:bodyPr wrap="none" rtlCol="0">
            <a:spAutoFit/>
          </a:bodyPr>
          <a:lstStyle/>
          <a:p>
            <a:r>
              <a:rPr lang="en-US" sz="2400">
                <a:solidFill>
                  <a:schemeClr val="bg1"/>
                </a:solidFill>
              </a:rPr>
              <a:t> </a:t>
            </a:r>
            <a:endParaRPr lang="en-US" sz="2400" dirty="0">
              <a:solidFill>
                <a:schemeClr val="bg1"/>
              </a:solidFill>
            </a:endParaRPr>
          </a:p>
        </p:txBody>
      </p:sp>
      <p:sp>
        <p:nvSpPr>
          <p:cNvPr id="15" name="TextBox 14">
            <a:extLst>
              <a:ext uri="{FF2B5EF4-FFF2-40B4-BE49-F238E27FC236}">
                <a16:creationId xmlns:a16="http://schemas.microsoft.com/office/drawing/2014/main" id="{D4D9D6D6-E907-4BA8-AA44-DF516CAACB9B}"/>
              </a:ext>
            </a:extLst>
          </p:cNvPr>
          <p:cNvSpPr txBox="1"/>
          <p:nvPr/>
        </p:nvSpPr>
        <p:spPr>
          <a:xfrm>
            <a:off x="335360" y="4095280"/>
            <a:ext cx="4297971" cy="2139047"/>
          </a:xfrm>
          <a:prstGeom prst="rect">
            <a:avLst/>
          </a:prstGeom>
          <a:noFill/>
        </p:spPr>
        <p:txBody>
          <a:bodyPr wrap="none" rtlCol="0">
            <a:spAutoFit/>
          </a:bodyPr>
          <a:lstStyle/>
          <a:p>
            <a:pPr>
              <a:spcAft>
                <a:spcPts val="1800"/>
              </a:spcAft>
            </a:pPr>
            <a:r>
              <a:rPr lang="en-US" sz="3200" b="1" dirty="0">
                <a:solidFill>
                  <a:schemeClr val="bg1"/>
                </a:solidFill>
                <a:latin typeface="Arial" panose="020B0604020202020204" pitchFamily="34" charset="0"/>
                <a:cs typeface="Arial" panose="020B0604020202020204" pitchFamily="34" charset="0"/>
              </a:rPr>
              <a:t>AI for Telco</a:t>
            </a:r>
          </a:p>
          <a:p>
            <a:pPr>
              <a:spcAft>
                <a:spcPts val="1200"/>
              </a:spcAft>
            </a:pPr>
            <a:r>
              <a:rPr lang="en-US" sz="2200" dirty="0">
                <a:solidFill>
                  <a:schemeClr val="bg1"/>
                </a:solidFill>
                <a:latin typeface="Arial" panose="020B0604020202020204" pitchFamily="34" charset="0"/>
                <a:cs typeface="Arial" panose="020B0604020202020204" pitchFamily="34" charset="0"/>
              </a:rPr>
              <a:t>Establishing scale </a:t>
            </a:r>
          </a:p>
          <a:p>
            <a:pPr>
              <a:spcAft>
                <a:spcPts val="1200"/>
              </a:spcAft>
            </a:pPr>
            <a:r>
              <a:rPr lang="en-US" sz="2200" dirty="0">
                <a:solidFill>
                  <a:schemeClr val="bg1"/>
                </a:solidFill>
                <a:latin typeface="Arial" panose="020B0604020202020204" pitchFamily="34" charset="0"/>
                <a:cs typeface="Arial" panose="020B0604020202020204" pitchFamily="34" charset="0"/>
              </a:rPr>
              <a:t>Improving customer experience </a:t>
            </a:r>
          </a:p>
          <a:p>
            <a:pPr>
              <a:spcAft>
                <a:spcPts val="1200"/>
              </a:spcAft>
            </a:pPr>
            <a:r>
              <a:rPr lang="en-US" sz="2200" dirty="0">
                <a:solidFill>
                  <a:schemeClr val="bg1"/>
                </a:solidFill>
                <a:latin typeface="Arial" panose="020B0604020202020204" pitchFamily="34" charset="0"/>
                <a:cs typeface="Arial" panose="020B0604020202020204" pitchFamily="34" charset="0"/>
              </a:rPr>
              <a:t>Solving the unsolvable</a:t>
            </a:r>
          </a:p>
        </p:txBody>
      </p:sp>
      <p:cxnSp>
        <p:nvCxnSpPr>
          <p:cNvPr id="20" name="Straight Connector 19">
            <a:extLst>
              <a:ext uri="{FF2B5EF4-FFF2-40B4-BE49-F238E27FC236}">
                <a16:creationId xmlns:a16="http://schemas.microsoft.com/office/drawing/2014/main" id="{EF895ECC-B0F4-4680-A9BA-FAB3CE4C3CE7}"/>
              </a:ext>
            </a:extLst>
          </p:cNvPr>
          <p:cNvCxnSpPr/>
          <p:nvPr/>
        </p:nvCxnSpPr>
        <p:spPr>
          <a:xfrm>
            <a:off x="407368" y="4725144"/>
            <a:ext cx="51845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58307EE8-2A0A-4595-A7DF-D3DF0FC026ED}"/>
              </a:ext>
            </a:extLst>
          </p:cNvPr>
          <p:cNvPicPr>
            <a:picLocks noChangeAspect="1"/>
          </p:cNvPicPr>
          <p:nvPr/>
        </p:nvPicPr>
        <p:blipFill>
          <a:blip r:embed="rId4"/>
          <a:srcRect/>
          <a:stretch/>
        </p:blipFill>
        <p:spPr>
          <a:xfrm>
            <a:off x="9817865" y="6349383"/>
            <a:ext cx="2067088" cy="338174"/>
          </a:xfrm>
          <a:prstGeom prst="rect">
            <a:avLst/>
          </a:prstGeom>
        </p:spPr>
      </p:pic>
    </p:spTree>
    <p:extLst>
      <p:ext uri="{BB962C8B-B14F-4D97-AF65-F5344CB8AC3E}">
        <p14:creationId xmlns:p14="http://schemas.microsoft.com/office/powerpoint/2010/main" val="18574116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B858E8-26EF-4657-AFCA-FBA188219176}"/>
              </a:ext>
            </a:extLst>
          </p:cNvPr>
          <p:cNvPicPr>
            <a:picLocks noChangeAspect="1"/>
          </p:cNvPicPr>
          <p:nvPr/>
        </p:nvPicPr>
        <p:blipFill rotWithShape="1">
          <a:blip r:embed="rId3"/>
          <a:srcRect t="5862" b="48246"/>
          <a:stretch/>
        </p:blipFill>
        <p:spPr>
          <a:xfrm>
            <a:off x="0" y="-13682"/>
            <a:ext cx="12192000" cy="4042548"/>
          </a:xfrm>
          <a:prstGeom prst="rect">
            <a:avLst/>
          </a:prstGeom>
        </p:spPr>
      </p:pic>
      <p:sp>
        <p:nvSpPr>
          <p:cNvPr id="16" name="Rectangle 15">
            <a:extLst>
              <a:ext uri="{FF2B5EF4-FFF2-40B4-BE49-F238E27FC236}">
                <a16:creationId xmlns:a16="http://schemas.microsoft.com/office/drawing/2014/main" id="{C30F916C-1E64-4D49-9823-4C360D0AA99C}"/>
              </a:ext>
            </a:extLst>
          </p:cNvPr>
          <p:cNvSpPr/>
          <p:nvPr/>
        </p:nvSpPr>
        <p:spPr>
          <a:xfrm>
            <a:off x="0" y="4025845"/>
            <a:ext cx="12192000" cy="2859540"/>
          </a:xfrm>
          <a:prstGeom prst="rect">
            <a:avLst/>
          </a:prstGeom>
          <a:solidFill>
            <a:srgbClr val="016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DDC2E7A-6D09-46D9-ADF0-5C877293463D}"/>
              </a:ext>
            </a:extLst>
          </p:cNvPr>
          <p:cNvSpPr txBox="1"/>
          <p:nvPr/>
        </p:nvSpPr>
        <p:spPr>
          <a:xfrm>
            <a:off x="335360" y="5896456"/>
            <a:ext cx="253596" cy="461665"/>
          </a:xfrm>
          <a:prstGeom prst="rect">
            <a:avLst/>
          </a:prstGeom>
          <a:noFill/>
        </p:spPr>
        <p:txBody>
          <a:bodyPr wrap="none" rtlCol="0">
            <a:spAutoFit/>
          </a:bodyPr>
          <a:lstStyle/>
          <a:p>
            <a:r>
              <a:rPr lang="en-US" sz="2400">
                <a:solidFill>
                  <a:schemeClr val="bg1"/>
                </a:solidFill>
              </a:rPr>
              <a:t> </a:t>
            </a:r>
            <a:endParaRPr lang="en-US" sz="2400" dirty="0">
              <a:solidFill>
                <a:schemeClr val="bg1"/>
              </a:solidFill>
            </a:endParaRPr>
          </a:p>
        </p:txBody>
      </p:sp>
      <p:sp>
        <p:nvSpPr>
          <p:cNvPr id="18" name="TextBox 17">
            <a:extLst>
              <a:ext uri="{FF2B5EF4-FFF2-40B4-BE49-F238E27FC236}">
                <a16:creationId xmlns:a16="http://schemas.microsoft.com/office/drawing/2014/main" id="{5C161ACC-FA70-4A7E-B67E-CFC3415E052F}"/>
              </a:ext>
            </a:extLst>
          </p:cNvPr>
          <p:cNvSpPr txBox="1"/>
          <p:nvPr/>
        </p:nvSpPr>
        <p:spPr>
          <a:xfrm>
            <a:off x="335360" y="4095280"/>
            <a:ext cx="5694188" cy="2139047"/>
          </a:xfrm>
          <a:prstGeom prst="rect">
            <a:avLst/>
          </a:prstGeom>
          <a:noFill/>
        </p:spPr>
        <p:txBody>
          <a:bodyPr wrap="none" rtlCol="0">
            <a:spAutoFit/>
          </a:bodyPr>
          <a:lstStyle/>
          <a:p>
            <a:pPr>
              <a:spcAft>
                <a:spcPts val="1800"/>
              </a:spcAft>
            </a:pPr>
            <a:r>
              <a:rPr lang="en-US" sz="3200" b="1" dirty="0">
                <a:solidFill>
                  <a:schemeClr val="bg1"/>
                </a:solidFill>
                <a:latin typeface="Arial" panose="020B0604020202020204" pitchFamily="34" charset="0"/>
                <a:cs typeface="Arial" panose="020B0604020202020204" pitchFamily="34" charset="0"/>
              </a:rPr>
              <a:t>Evolving risks</a:t>
            </a:r>
          </a:p>
          <a:p>
            <a:pPr>
              <a:spcAft>
                <a:spcPts val="1200"/>
              </a:spcAft>
            </a:pPr>
            <a:r>
              <a:rPr lang="en-US" sz="2200" dirty="0">
                <a:solidFill>
                  <a:schemeClr val="bg1"/>
                </a:solidFill>
                <a:latin typeface="Arial" panose="020B0604020202020204" pitchFamily="34" charset="0"/>
                <a:cs typeface="Arial" panose="020B0604020202020204" pitchFamily="34" charset="0"/>
              </a:rPr>
              <a:t>Legacy technologies become less effective</a:t>
            </a:r>
          </a:p>
          <a:p>
            <a:pPr>
              <a:spcAft>
                <a:spcPts val="1200"/>
              </a:spcAft>
            </a:pPr>
            <a:r>
              <a:rPr lang="en-US" sz="2200" dirty="0">
                <a:solidFill>
                  <a:schemeClr val="bg1"/>
                </a:solidFill>
                <a:latin typeface="Arial" panose="020B0604020202020204" pitchFamily="34" charset="0"/>
                <a:cs typeface="Arial" panose="020B0604020202020204" pitchFamily="34" charset="0"/>
              </a:rPr>
              <a:t>Policies and procedures are out of date</a:t>
            </a:r>
          </a:p>
          <a:p>
            <a:pPr>
              <a:spcAft>
                <a:spcPts val="1200"/>
              </a:spcAft>
            </a:pPr>
            <a:r>
              <a:rPr lang="en-US" sz="2200" dirty="0">
                <a:solidFill>
                  <a:schemeClr val="bg1"/>
                </a:solidFill>
                <a:latin typeface="Arial" panose="020B0604020202020204" pitchFamily="34" charset="0"/>
                <a:cs typeface="Arial" panose="020B0604020202020204" pitchFamily="34" charset="0"/>
              </a:rPr>
              <a:t>Regulatory and privacy laws </a:t>
            </a:r>
            <a:r>
              <a:rPr lang="en-US" sz="2200">
                <a:solidFill>
                  <a:schemeClr val="bg1"/>
                </a:solidFill>
                <a:latin typeface="Arial" panose="020B0604020202020204" pitchFamily="34" charset="0"/>
                <a:cs typeface="Arial" panose="020B0604020202020204" pitchFamily="34" charset="0"/>
              </a:rPr>
              <a:t>are changing </a:t>
            </a:r>
            <a:endParaRPr lang="en-US" sz="2200" dirty="0">
              <a:solidFill>
                <a:schemeClr val="bg1"/>
              </a:solidFill>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BC203B57-DA48-4526-964E-D9DFCBFD85C7}"/>
              </a:ext>
            </a:extLst>
          </p:cNvPr>
          <p:cNvCxnSpPr/>
          <p:nvPr/>
        </p:nvCxnSpPr>
        <p:spPr>
          <a:xfrm>
            <a:off x="407368" y="4725144"/>
            <a:ext cx="51845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4350DD8-EA0C-5A55-76F8-42ED6937E3AD}"/>
              </a:ext>
            </a:extLst>
          </p:cNvPr>
          <p:cNvPicPr>
            <a:picLocks noChangeAspect="1"/>
          </p:cNvPicPr>
          <p:nvPr/>
        </p:nvPicPr>
        <p:blipFill>
          <a:blip r:embed="rId4"/>
          <a:srcRect/>
          <a:stretch/>
        </p:blipFill>
        <p:spPr>
          <a:xfrm>
            <a:off x="9817865" y="6349383"/>
            <a:ext cx="2067088" cy="338174"/>
          </a:xfrm>
          <a:prstGeom prst="rect">
            <a:avLst/>
          </a:prstGeom>
        </p:spPr>
      </p:pic>
    </p:spTree>
    <p:extLst>
      <p:ext uri="{BB962C8B-B14F-4D97-AF65-F5344CB8AC3E}">
        <p14:creationId xmlns:p14="http://schemas.microsoft.com/office/powerpoint/2010/main" val="16310166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B858E8-26EF-4657-AFCA-FBA188219176}"/>
              </a:ext>
            </a:extLst>
          </p:cNvPr>
          <p:cNvPicPr>
            <a:picLocks noChangeAspect="1"/>
          </p:cNvPicPr>
          <p:nvPr/>
        </p:nvPicPr>
        <p:blipFill rotWithShape="1">
          <a:blip r:embed="rId3"/>
          <a:srcRect t="2354" b="34966"/>
          <a:stretch/>
        </p:blipFill>
        <p:spPr>
          <a:xfrm>
            <a:off x="0" y="-13682"/>
            <a:ext cx="12192000" cy="4042548"/>
          </a:xfrm>
          <a:prstGeom prst="rect">
            <a:avLst/>
          </a:prstGeom>
        </p:spPr>
      </p:pic>
      <p:sp>
        <p:nvSpPr>
          <p:cNvPr id="16" name="Rectangle 15">
            <a:extLst>
              <a:ext uri="{FF2B5EF4-FFF2-40B4-BE49-F238E27FC236}">
                <a16:creationId xmlns:a16="http://schemas.microsoft.com/office/drawing/2014/main" id="{C30F916C-1E64-4D49-9823-4C360D0AA99C}"/>
              </a:ext>
            </a:extLst>
          </p:cNvPr>
          <p:cNvSpPr/>
          <p:nvPr/>
        </p:nvSpPr>
        <p:spPr>
          <a:xfrm>
            <a:off x="0" y="4025845"/>
            <a:ext cx="12192000" cy="2859540"/>
          </a:xfrm>
          <a:prstGeom prst="rect">
            <a:avLst/>
          </a:prstGeom>
          <a:solidFill>
            <a:srgbClr val="3F4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DDC2E7A-6D09-46D9-ADF0-5C877293463D}"/>
              </a:ext>
            </a:extLst>
          </p:cNvPr>
          <p:cNvSpPr txBox="1"/>
          <p:nvPr/>
        </p:nvSpPr>
        <p:spPr>
          <a:xfrm>
            <a:off x="335360" y="5896456"/>
            <a:ext cx="253596" cy="461665"/>
          </a:xfrm>
          <a:prstGeom prst="rect">
            <a:avLst/>
          </a:prstGeom>
          <a:noFill/>
        </p:spPr>
        <p:txBody>
          <a:bodyPr wrap="none" rtlCol="0">
            <a:spAutoFit/>
          </a:bodyPr>
          <a:lstStyle/>
          <a:p>
            <a:r>
              <a:rPr lang="en-US" sz="2400">
                <a:solidFill>
                  <a:schemeClr val="bg1"/>
                </a:solidFill>
              </a:rPr>
              <a:t> </a:t>
            </a:r>
            <a:endParaRPr lang="en-US" sz="2400" dirty="0">
              <a:solidFill>
                <a:schemeClr val="bg1"/>
              </a:solidFill>
            </a:endParaRPr>
          </a:p>
        </p:txBody>
      </p:sp>
      <p:sp>
        <p:nvSpPr>
          <p:cNvPr id="18" name="TextBox 17">
            <a:extLst>
              <a:ext uri="{FF2B5EF4-FFF2-40B4-BE49-F238E27FC236}">
                <a16:creationId xmlns:a16="http://schemas.microsoft.com/office/drawing/2014/main" id="{5C161ACC-FA70-4A7E-B67E-CFC3415E052F}"/>
              </a:ext>
            </a:extLst>
          </p:cNvPr>
          <p:cNvSpPr txBox="1"/>
          <p:nvPr/>
        </p:nvSpPr>
        <p:spPr>
          <a:xfrm>
            <a:off x="335360" y="4095280"/>
            <a:ext cx="3558988" cy="2139047"/>
          </a:xfrm>
          <a:prstGeom prst="rect">
            <a:avLst/>
          </a:prstGeom>
          <a:noFill/>
        </p:spPr>
        <p:txBody>
          <a:bodyPr wrap="none" rtlCol="0">
            <a:spAutoFit/>
          </a:bodyPr>
          <a:lstStyle/>
          <a:p>
            <a:pPr>
              <a:spcAft>
                <a:spcPts val="1800"/>
              </a:spcAft>
            </a:pPr>
            <a:r>
              <a:rPr lang="en-US" sz="3200" b="1" dirty="0">
                <a:solidFill>
                  <a:schemeClr val="bg1"/>
                </a:solidFill>
                <a:latin typeface="Arial" panose="020B0604020202020204" pitchFamily="34" charset="0"/>
                <a:cs typeface="Arial" panose="020B0604020202020204" pitchFamily="34" charset="0"/>
              </a:rPr>
              <a:t>Next steps</a:t>
            </a:r>
          </a:p>
          <a:p>
            <a:pPr>
              <a:spcAft>
                <a:spcPts val="1200"/>
              </a:spcAft>
            </a:pPr>
            <a:r>
              <a:rPr lang="en-US" sz="2200" dirty="0">
                <a:solidFill>
                  <a:schemeClr val="bg1"/>
                </a:solidFill>
                <a:latin typeface="Arial" panose="020B0604020202020204" pitchFamily="34" charset="0"/>
                <a:cs typeface="Arial" panose="020B0604020202020204" pitchFamily="34" charset="0"/>
              </a:rPr>
              <a:t>Map current workflows</a:t>
            </a:r>
          </a:p>
          <a:p>
            <a:pPr>
              <a:spcAft>
                <a:spcPts val="1200"/>
              </a:spcAft>
            </a:pPr>
            <a:r>
              <a:rPr lang="en-US" sz="2200" dirty="0">
                <a:solidFill>
                  <a:schemeClr val="bg1"/>
                </a:solidFill>
                <a:latin typeface="Arial" panose="020B0604020202020204" pitchFamily="34" charset="0"/>
                <a:cs typeface="Arial" panose="020B0604020202020204" pitchFamily="34" charset="0"/>
              </a:rPr>
              <a:t>Identify critical asset status</a:t>
            </a:r>
          </a:p>
          <a:p>
            <a:pPr>
              <a:spcAft>
                <a:spcPts val="1200"/>
              </a:spcAft>
            </a:pPr>
            <a:r>
              <a:rPr lang="en-US" sz="2200" dirty="0">
                <a:solidFill>
                  <a:schemeClr val="bg1"/>
                </a:solidFill>
                <a:latin typeface="Arial" panose="020B0604020202020204" pitchFamily="34" charset="0"/>
                <a:cs typeface="Arial" panose="020B0604020202020204" pitchFamily="34" charset="0"/>
              </a:rPr>
              <a:t>Evaluate technology gaps</a:t>
            </a:r>
          </a:p>
        </p:txBody>
      </p:sp>
      <p:cxnSp>
        <p:nvCxnSpPr>
          <p:cNvPr id="19" name="Straight Connector 18">
            <a:extLst>
              <a:ext uri="{FF2B5EF4-FFF2-40B4-BE49-F238E27FC236}">
                <a16:creationId xmlns:a16="http://schemas.microsoft.com/office/drawing/2014/main" id="{BC203B57-DA48-4526-964E-D9DFCBFD85C7}"/>
              </a:ext>
            </a:extLst>
          </p:cNvPr>
          <p:cNvCxnSpPr/>
          <p:nvPr/>
        </p:nvCxnSpPr>
        <p:spPr>
          <a:xfrm>
            <a:off x="407368" y="4725144"/>
            <a:ext cx="51845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A1C77FD-676D-878E-1927-BB982DEBD79C}"/>
              </a:ext>
            </a:extLst>
          </p:cNvPr>
          <p:cNvPicPr>
            <a:picLocks noChangeAspect="1"/>
          </p:cNvPicPr>
          <p:nvPr/>
        </p:nvPicPr>
        <p:blipFill>
          <a:blip r:embed="rId4"/>
          <a:srcRect/>
          <a:stretch/>
        </p:blipFill>
        <p:spPr>
          <a:xfrm>
            <a:off x="9817865" y="6349383"/>
            <a:ext cx="2067088" cy="338174"/>
          </a:xfrm>
          <a:prstGeom prst="rect">
            <a:avLst/>
          </a:prstGeom>
        </p:spPr>
      </p:pic>
    </p:spTree>
    <p:extLst>
      <p:ext uri="{BB962C8B-B14F-4D97-AF65-F5344CB8AC3E}">
        <p14:creationId xmlns:p14="http://schemas.microsoft.com/office/powerpoint/2010/main" val="22733612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B858E8-26EF-4657-AFCA-FBA188219176}"/>
              </a:ext>
            </a:extLst>
          </p:cNvPr>
          <p:cNvPicPr>
            <a:picLocks noChangeAspect="1"/>
          </p:cNvPicPr>
          <p:nvPr/>
        </p:nvPicPr>
        <p:blipFill>
          <a:blip r:embed="rId3"/>
          <a:srcRect t="25163" b="25163"/>
          <a:stretch/>
        </p:blipFill>
        <p:spPr>
          <a:xfrm>
            <a:off x="0" y="-13682"/>
            <a:ext cx="12192000" cy="4042548"/>
          </a:xfrm>
          <a:prstGeom prst="rect">
            <a:avLst/>
          </a:prstGeom>
        </p:spPr>
      </p:pic>
      <p:sp>
        <p:nvSpPr>
          <p:cNvPr id="16" name="Rectangle 15">
            <a:extLst>
              <a:ext uri="{FF2B5EF4-FFF2-40B4-BE49-F238E27FC236}">
                <a16:creationId xmlns:a16="http://schemas.microsoft.com/office/drawing/2014/main" id="{C30F916C-1E64-4D49-9823-4C360D0AA99C}"/>
              </a:ext>
            </a:extLst>
          </p:cNvPr>
          <p:cNvSpPr/>
          <p:nvPr/>
        </p:nvSpPr>
        <p:spPr>
          <a:xfrm>
            <a:off x="0" y="4025845"/>
            <a:ext cx="12192000" cy="2859540"/>
          </a:xfrm>
          <a:prstGeom prst="rect">
            <a:avLst/>
          </a:prstGeom>
          <a:solidFill>
            <a:srgbClr val="042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DDC2E7A-6D09-46D9-ADF0-5C877293463D}"/>
              </a:ext>
            </a:extLst>
          </p:cNvPr>
          <p:cNvSpPr txBox="1"/>
          <p:nvPr/>
        </p:nvSpPr>
        <p:spPr>
          <a:xfrm>
            <a:off x="335360" y="5896456"/>
            <a:ext cx="253596" cy="461665"/>
          </a:xfrm>
          <a:prstGeom prst="rect">
            <a:avLst/>
          </a:prstGeom>
          <a:noFill/>
        </p:spPr>
        <p:txBody>
          <a:bodyPr wrap="none" rtlCol="0">
            <a:spAutoFit/>
          </a:bodyPr>
          <a:lstStyle/>
          <a:p>
            <a:r>
              <a:rPr lang="en-US" sz="2400">
                <a:solidFill>
                  <a:schemeClr val="bg1"/>
                </a:solidFill>
              </a:rPr>
              <a:t> </a:t>
            </a:r>
            <a:endParaRPr lang="en-US" sz="2400" dirty="0">
              <a:solidFill>
                <a:schemeClr val="bg1"/>
              </a:solidFill>
            </a:endParaRPr>
          </a:p>
        </p:txBody>
      </p:sp>
      <p:sp>
        <p:nvSpPr>
          <p:cNvPr id="18" name="TextBox 17">
            <a:extLst>
              <a:ext uri="{FF2B5EF4-FFF2-40B4-BE49-F238E27FC236}">
                <a16:creationId xmlns:a16="http://schemas.microsoft.com/office/drawing/2014/main" id="{5C161ACC-FA70-4A7E-B67E-CFC3415E052F}"/>
              </a:ext>
            </a:extLst>
          </p:cNvPr>
          <p:cNvSpPr txBox="1"/>
          <p:nvPr/>
        </p:nvSpPr>
        <p:spPr>
          <a:xfrm>
            <a:off x="335360" y="4095280"/>
            <a:ext cx="4955203" cy="2139047"/>
          </a:xfrm>
          <a:prstGeom prst="rect">
            <a:avLst/>
          </a:prstGeom>
          <a:noFill/>
        </p:spPr>
        <p:txBody>
          <a:bodyPr wrap="none" rtlCol="0">
            <a:spAutoFit/>
          </a:bodyPr>
          <a:lstStyle/>
          <a:p>
            <a:pPr>
              <a:spcAft>
                <a:spcPts val="1800"/>
              </a:spcAft>
            </a:pPr>
            <a:r>
              <a:rPr lang="en-US" sz="3200" b="1" dirty="0">
                <a:solidFill>
                  <a:schemeClr val="bg1"/>
                </a:solidFill>
                <a:latin typeface="Arial" panose="020B0604020202020204" pitchFamily="34" charset="0"/>
                <a:cs typeface="Arial" panose="020B0604020202020204" pitchFamily="34" charset="0"/>
              </a:rPr>
              <a:t>Technology implications</a:t>
            </a:r>
          </a:p>
          <a:p>
            <a:pPr>
              <a:spcAft>
                <a:spcPts val="1200"/>
              </a:spcAft>
            </a:pPr>
            <a:r>
              <a:rPr lang="en-US" sz="2200" dirty="0">
                <a:solidFill>
                  <a:schemeClr val="bg1"/>
                </a:solidFill>
                <a:latin typeface="Arial" panose="020B0604020202020204" pitchFamily="34" charset="0"/>
                <a:cs typeface="Arial" panose="020B0604020202020204" pitchFamily="34" charset="0"/>
              </a:rPr>
              <a:t>Vulnerability monitoring</a:t>
            </a:r>
          </a:p>
          <a:p>
            <a:pPr>
              <a:spcAft>
                <a:spcPts val="1200"/>
              </a:spcAft>
            </a:pPr>
            <a:r>
              <a:rPr lang="en-US" sz="2200" dirty="0">
                <a:solidFill>
                  <a:schemeClr val="bg1"/>
                </a:solidFill>
                <a:latin typeface="Arial" panose="020B0604020202020204" pitchFamily="34" charset="0"/>
                <a:cs typeface="Arial" panose="020B0604020202020204" pitchFamily="34" charset="0"/>
              </a:rPr>
              <a:t>Endpoint detection and response</a:t>
            </a:r>
          </a:p>
          <a:p>
            <a:pPr>
              <a:spcAft>
                <a:spcPts val="1200"/>
              </a:spcAft>
            </a:pPr>
            <a:r>
              <a:rPr lang="en-US" sz="2200" dirty="0">
                <a:solidFill>
                  <a:schemeClr val="bg1"/>
                </a:solidFill>
                <a:latin typeface="Arial" panose="020B0604020202020204" pitchFamily="34" charset="0"/>
                <a:cs typeface="Arial" panose="020B0604020202020204" pitchFamily="34" charset="0"/>
              </a:rPr>
              <a:t>Cloud security</a:t>
            </a:r>
          </a:p>
        </p:txBody>
      </p:sp>
      <p:cxnSp>
        <p:nvCxnSpPr>
          <p:cNvPr id="19" name="Straight Connector 18">
            <a:extLst>
              <a:ext uri="{FF2B5EF4-FFF2-40B4-BE49-F238E27FC236}">
                <a16:creationId xmlns:a16="http://schemas.microsoft.com/office/drawing/2014/main" id="{BC203B57-DA48-4526-964E-D9DFCBFD85C7}"/>
              </a:ext>
            </a:extLst>
          </p:cNvPr>
          <p:cNvCxnSpPr/>
          <p:nvPr/>
        </p:nvCxnSpPr>
        <p:spPr>
          <a:xfrm>
            <a:off x="407368" y="4725144"/>
            <a:ext cx="51845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131EAA4-2B15-A618-F8B4-A825D488F0BF}"/>
              </a:ext>
            </a:extLst>
          </p:cNvPr>
          <p:cNvPicPr>
            <a:picLocks noChangeAspect="1"/>
          </p:cNvPicPr>
          <p:nvPr/>
        </p:nvPicPr>
        <p:blipFill>
          <a:blip r:embed="rId4"/>
          <a:srcRect/>
          <a:stretch/>
        </p:blipFill>
        <p:spPr>
          <a:xfrm>
            <a:off x="9817865" y="6349383"/>
            <a:ext cx="2067088" cy="338174"/>
          </a:xfrm>
          <a:prstGeom prst="rect">
            <a:avLst/>
          </a:prstGeom>
        </p:spPr>
      </p:pic>
    </p:spTree>
    <p:extLst>
      <p:ext uri="{BB962C8B-B14F-4D97-AF65-F5344CB8AC3E}">
        <p14:creationId xmlns:p14="http://schemas.microsoft.com/office/powerpoint/2010/main" val="33250156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092C6"/>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30F916C-1E64-4D49-9823-4C360D0AA99C}"/>
              </a:ext>
            </a:extLst>
          </p:cNvPr>
          <p:cNvSpPr/>
          <p:nvPr/>
        </p:nvSpPr>
        <p:spPr>
          <a:xfrm>
            <a:off x="0" y="4025845"/>
            <a:ext cx="12192000" cy="28595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DDC2E7A-6D09-46D9-ADF0-5C877293463D}"/>
              </a:ext>
            </a:extLst>
          </p:cNvPr>
          <p:cNvSpPr txBox="1"/>
          <p:nvPr/>
        </p:nvSpPr>
        <p:spPr>
          <a:xfrm>
            <a:off x="335360" y="5896456"/>
            <a:ext cx="253596" cy="461665"/>
          </a:xfrm>
          <a:prstGeom prst="rect">
            <a:avLst/>
          </a:prstGeom>
          <a:noFill/>
        </p:spPr>
        <p:txBody>
          <a:bodyPr wrap="none" rtlCol="0">
            <a:spAutoFit/>
          </a:bodyPr>
          <a:lstStyle/>
          <a:p>
            <a:r>
              <a:rPr lang="en-US" sz="2400">
                <a:solidFill>
                  <a:schemeClr val="bg1"/>
                </a:solidFill>
              </a:rPr>
              <a:t> </a:t>
            </a:r>
            <a:endParaRPr lang="en-US" sz="2400" dirty="0">
              <a:solidFill>
                <a:schemeClr val="bg1"/>
              </a:solidFill>
            </a:endParaRPr>
          </a:p>
        </p:txBody>
      </p:sp>
      <p:pic>
        <p:nvPicPr>
          <p:cNvPr id="17" name="Picture 16">
            <a:extLst>
              <a:ext uri="{FF2B5EF4-FFF2-40B4-BE49-F238E27FC236}">
                <a16:creationId xmlns:a16="http://schemas.microsoft.com/office/drawing/2014/main" id="{3FB422A3-D686-4DE8-A57C-F97CD460C194}"/>
              </a:ext>
            </a:extLst>
          </p:cNvPr>
          <p:cNvPicPr>
            <a:picLocks noChangeAspect="1"/>
          </p:cNvPicPr>
          <p:nvPr/>
        </p:nvPicPr>
        <p:blipFill>
          <a:blip r:embed="rId3"/>
          <a:srcRect/>
          <a:stretch/>
        </p:blipFill>
        <p:spPr>
          <a:xfrm>
            <a:off x="9817865" y="6349383"/>
            <a:ext cx="2067088" cy="338174"/>
          </a:xfrm>
          <a:prstGeom prst="rect">
            <a:avLst/>
          </a:prstGeom>
        </p:spPr>
      </p:pic>
      <p:sp>
        <p:nvSpPr>
          <p:cNvPr id="18" name="TextBox 17">
            <a:extLst>
              <a:ext uri="{FF2B5EF4-FFF2-40B4-BE49-F238E27FC236}">
                <a16:creationId xmlns:a16="http://schemas.microsoft.com/office/drawing/2014/main" id="{5C161ACC-FA70-4A7E-B67E-CFC3415E052F}"/>
              </a:ext>
            </a:extLst>
          </p:cNvPr>
          <p:cNvSpPr txBox="1"/>
          <p:nvPr/>
        </p:nvSpPr>
        <p:spPr>
          <a:xfrm>
            <a:off x="335360" y="4095280"/>
            <a:ext cx="10085325" cy="2139047"/>
          </a:xfrm>
          <a:prstGeom prst="rect">
            <a:avLst/>
          </a:prstGeom>
          <a:noFill/>
        </p:spPr>
        <p:txBody>
          <a:bodyPr wrap="none" rtlCol="0">
            <a:spAutoFit/>
          </a:bodyPr>
          <a:lstStyle/>
          <a:p>
            <a:pPr>
              <a:spcAft>
                <a:spcPts val="1800"/>
              </a:spcAft>
            </a:pPr>
            <a:r>
              <a:rPr lang="en-US" sz="3200" b="1" dirty="0">
                <a:solidFill>
                  <a:schemeClr val="bg1"/>
                </a:solidFill>
                <a:latin typeface="Arial" panose="020B0604020202020204" pitchFamily="34" charset="0"/>
                <a:cs typeface="Arial" panose="020B0604020202020204" pitchFamily="34" charset="0"/>
              </a:rPr>
              <a:t>Who we are and why we exist</a:t>
            </a:r>
          </a:p>
          <a:p>
            <a:pPr>
              <a:spcAft>
                <a:spcPts val="1200"/>
              </a:spcAft>
            </a:pPr>
            <a:r>
              <a:rPr lang="en-US" sz="2200" dirty="0">
                <a:solidFill>
                  <a:schemeClr val="bg1"/>
                </a:solidFill>
                <a:latin typeface="Arial" panose="020B0604020202020204" pitchFamily="34" charset="0"/>
                <a:cs typeface="Arial" panose="020B0604020202020204" pitchFamily="34" charset="0"/>
              </a:rPr>
              <a:t>Caribbean-based security and IT service provider</a:t>
            </a:r>
          </a:p>
          <a:p>
            <a:pPr>
              <a:spcAft>
                <a:spcPts val="1200"/>
              </a:spcAft>
            </a:pPr>
            <a:r>
              <a:rPr lang="en-US" sz="2200" dirty="0">
                <a:solidFill>
                  <a:schemeClr val="bg1"/>
                </a:solidFill>
                <a:latin typeface="Arial" panose="020B0604020202020204" pitchFamily="34" charset="0"/>
                <a:cs typeface="Arial" panose="020B0604020202020204" pitchFamily="34" charset="0"/>
              </a:rPr>
              <a:t>Regional expertise in Financial Service, Telco and Caribbean based companies</a:t>
            </a:r>
          </a:p>
          <a:p>
            <a:pPr>
              <a:spcAft>
                <a:spcPts val="1200"/>
              </a:spcAft>
            </a:pPr>
            <a:r>
              <a:rPr lang="en-US" sz="2200" dirty="0">
                <a:solidFill>
                  <a:schemeClr val="bg1"/>
                </a:solidFill>
                <a:latin typeface="Arial" panose="020B0604020202020204" pitchFamily="34" charset="0"/>
                <a:cs typeface="Arial" panose="020B0604020202020204" pitchFamily="34" charset="0"/>
              </a:rPr>
              <a:t>Extensive expertise in E-Government and Public Sector</a:t>
            </a:r>
          </a:p>
        </p:txBody>
      </p:sp>
      <p:cxnSp>
        <p:nvCxnSpPr>
          <p:cNvPr id="19" name="Straight Connector 18">
            <a:extLst>
              <a:ext uri="{FF2B5EF4-FFF2-40B4-BE49-F238E27FC236}">
                <a16:creationId xmlns:a16="http://schemas.microsoft.com/office/drawing/2014/main" id="{BC203B57-DA48-4526-964E-D9DFCBFD85C7}"/>
              </a:ext>
            </a:extLst>
          </p:cNvPr>
          <p:cNvCxnSpPr/>
          <p:nvPr/>
        </p:nvCxnSpPr>
        <p:spPr>
          <a:xfrm>
            <a:off x="407368" y="4725144"/>
            <a:ext cx="51845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E77B417-CB58-46AD-B078-ECCBEE07DEDD}"/>
              </a:ext>
            </a:extLst>
          </p:cNvPr>
          <p:cNvPicPr>
            <a:picLocks noChangeAspect="1"/>
          </p:cNvPicPr>
          <p:nvPr/>
        </p:nvPicPr>
        <p:blipFill>
          <a:blip r:embed="rId4"/>
          <a:srcRect/>
          <a:stretch/>
        </p:blipFill>
        <p:spPr>
          <a:xfrm>
            <a:off x="7032104" y="406028"/>
            <a:ext cx="4114799" cy="3267455"/>
          </a:xfrm>
          <a:prstGeom prst="rect">
            <a:avLst/>
          </a:prstGeom>
        </p:spPr>
      </p:pic>
      <p:sp>
        <p:nvSpPr>
          <p:cNvPr id="14" name="TextBox 13">
            <a:extLst>
              <a:ext uri="{FF2B5EF4-FFF2-40B4-BE49-F238E27FC236}">
                <a16:creationId xmlns:a16="http://schemas.microsoft.com/office/drawing/2014/main" id="{C966F234-BCA5-40B0-B182-6E2C803781CB}"/>
              </a:ext>
            </a:extLst>
          </p:cNvPr>
          <p:cNvSpPr txBox="1"/>
          <p:nvPr/>
        </p:nvSpPr>
        <p:spPr>
          <a:xfrm>
            <a:off x="335360" y="1252934"/>
            <a:ext cx="8424936" cy="1738938"/>
          </a:xfrm>
          <a:prstGeom prst="rect">
            <a:avLst/>
          </a:prstGeom>
          <a:noFill/>
        </p:spPr>
        <p:txBody>
          <a:bodyPr wrap="square" lIns="0" tIns="0" rtlCol="0">
            <a:spAutoFit/>
          </a:bodyPr>
          <a:lstStyle>
            <a:defPPr>
              <a:defRPr lang="en-US"/>
            </a:defPPr>
            <a:lvl1pPr defTabSz="914037">
              <a:spcBef>
                <a:spcPct val="0"/>
              </a:spcBef>
              <a:defRPr sz="4800">
                <a:solidFill>
                  <a:schemeClr val="bg1"/>
                </a:solidFill>
                <a:latin typeface="Bebas Neue" panose="020B0606020202050201" pitchFamily="34" charset="77"/>
                <a:ea typeface="Open Sans" panose="020B0606030504020204" pitchFamily="34" charset="0"/>
                <a:cs typeface="Open Sans" panose="020B0606030504020204" pitchFamily="34" charset="0"/>
              </a:defRPr>
            </a:lvl1pPr>
          </a:lstStyle>
          <a:p>
            <a:pPr>
              <a:lnSpc>
                <a:spcPts val="6600"/>
              </a:lnSpc>
              <a:spcAft>
                <a:spcPts val="1800"/>
              </a:spcAft>
              <a:tabLst>
                <a:tab pos="457200" algn="l"/>
              </a:tabLst>
            </a:pPr>
            <a:r>
              <a:rPr lang="en-US" sz="6600" b="1" dirty="0">
                <a:latin typeface="Arial" panose="020B0604020202020204" pitchFamily="34" charset="0"/>
                <a:cs typeface="Arial" panose="020B0604020202020204" pitchFamily="34" charset="0"/>
              </a:rPr>
              <a:t>From Guyana </a:t>
            </a:r>
            <a:br>
              <a:rPr lang="en-US" sz="6600" b="1" dirty="0">
                <a:latin typeface="Arial" panose="020B0604020202020204" pitchFamily="34" charset="0"/>
                <a:cs typeface="Arial" panose="020B0604020202020204" pitchFamily="34" charset="0"/>
              </a:rPr>
            </a:br>
            <a:r>
              <a:rPr lang="en-US" sz="6600" b="1" dirty="0">
                <a:latin typeface="Arial" panose="020B0604020202020204" pitchFamily="34" charset="0"/>
                <a:cs typeface="Arial" panose="020B0604020202020204" pitchFamily="34" charset="0"/>
              </a:rPr>
              <a:t>to Bermuda</a:t>
            </a:r>
          </a:p>
        </p:txBody>
      </p:sp>
    </p:spTree>
    <p:extLst>
      <p:ext uri="{BB962C8B-B14F-4D97-AF65-F5344CB8AC3E}">
        <p14:creationId xmlns:p14="http://schemas.microsoft.com/office/powerpoint/2010/main" val="2456015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092C6"/>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30F916C-1E64-4D49-9823-4C360D0AA99C}"/>
              </a:ext>
            </a:extLst>
          </p:cNvPr>
          <p:cNvSpPr/>
          <p:nvPr/>
        </p:nvSpPr>
        <p:spPr>
          <a:xfrm>
            <a:off x="0" y="4025845"/>
            <a:ext cx="12192000" cy="28595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DDC2E7A-6D09-46D9-ADF0-5C877293463D}"/>
              </a:ext>
            </a:extLst>
          </p:cNvPr>
          <p:cNvSpPr txBox="1"/>
          <p:nvPr/>
        </p:nvSpPr>
        <p:spPr>
          <a:xfrm>
            <a:off x="335360" y="5896456"/>
            <a:ext cx="253596" cy="461665"/>
          </a:xfrm>
          <a:prstGeom prst="rect">
            <a:avLst/>
          </a:prstGeom>
          <a:noFill/>
        </p:spPr>
        <p:txBody>
          <a:bodyPr wrap="none" rtlCol="0">
            <a:spAutoFit/>
          </a:bodyPr>
          <a:lstStyle/>
          <a:p>
            <a:r>
              <a:rPr lang="en-US" sz="2400">
                <a:solidFill>
                  <a:schemeClr val="bg1"/>
                </a:solidFill>
              </a:rPr>
              <a:t> </a:t>
            </a:r>
            <a:endParaRPr lang="en-US" sz="2400" dirty="0">
              <a:solidFill>
                <a:schemeClr val="bg1"/>
              </a:solidFill>
            </a:endParaRPr>
          </a:p>
        </p:txBody>
      </p:sp>
      <p:pic>
        <p:nvPicPr>
          <p:cNvPr id="17" name="Picture 16">
            <a:extLst>
              <a:ext uri="{FF2B5EF4-FFF2-40B4-BE49-F238E27FC236}">
                <a16:creationId xmlns:a16="http://schemas.microsoft.com/office/drawing/2014/main" id="{3FB422A3-D686-4DE8-A57C-F97CD460C194}"/>
              </a:ext>
            </a:extLst>
          </p:cNvPr>
          <p:cNvPicPr>
            <a:picLocks noChangeAspect="1"/>
          </p:cNvPicPr>
          <p:nvPr/>
        </p:nvPicPr>
        <p:blipFill>
          <a:blip r:embed="rId3"/>
          <a:srcRect/>
          <a:stretch/>
        </p:blipFill>
        <p:spPr>
          <a:xfrm>
            <a:off x="9817865" y="6349383"/>
            <a:ext cx="2067088" cy="338174"/>
          </a:xfrm>
          <a:prstGeom prst="rect">
            <a:avLst/>
          </a:prstGeom>
        </p:spPr>
      </p:pic>
      <p:sp>
        <p:nvSpPr>
          <p:cNvPr id="18" name="TextBox 17">
            <a:extLst>
              <a:ext uri="{FF2B5EF4-FFF2-40B4-BE49-F238E27FC236}">
                <a16:creationId xmlns:a16="http://schemas.microsoft.com/office/drawing/2014/main" id="{5C161ACC-FA70-4A7E-B67E-CFC3415E052F}"/>
              </a:ext>
            </a:extLst>
          </p:cNvPr>
          <p:cNvSpPr txBox="1"/>
          <p:nvPr/>
        </p:nvSpPr>
        <p:spPr>
          <a:xfrm>
            <a:off x="335360" y="4095280"/>
            <a:ext cx="6130461" cy="2631490"/>
          </a:xfrm>
          <a:prstGeom prst="rect">
            <a:avLst/>
          </a:prstGeom>
          <a:noFill/>
        </p:spPr>
        <p:txBody>
          <a:bodyPr wrap="none" rtlCol="0">
            <a:spAutoFit/>
          </a:bodyPr>
          <a:lstStyle/>
          <a:p>
            <a:pPr>
              <a:spcAft>
                <a:spcPts val="1800"/>
              </a:spcAft>
            </a:pPr>
            <a:r>
              <a:rPr lang="en-US" sz="3200" b="1" dirty="0">
                <a:solidFill>
                  <a:schemeClr val="bg1"/>
                </a:solidFill>
                <a:latin typeface="Arial" panose="020B0604020202020204" pitchFamily="34" charset="0"/>
                <a:cs typeface="Arial" panose="020B0604020202020204" pitchFamily="34" charset="0"/>
              </a:rPr>
              <a:t>How Fireminds can help</a:t>
            </a:r>
          </a:p>
          <a:p>
            <a:pPr>
              <a:spcAft>
                <a:spcPts val="1200"/>
              </a:spcAft>
            </a:pPr>
            <a:r>
              <a:rPr lang="en-US" sz="2200" dirty="0">
                <a:solidFill>
                  <a:schemeClr val="bg1"/>
                </a:solidFill>
                <a:latin typeface="Arial" panose="020B0604020202020204" pitchFamily="34" charset="0"/>
                <a:cs typeface="Arial" panose="020B0604020202020204" pitchFamily="34" charset="0"/>
              </a:rPr>
              <a:t>Managed cybersecurity solutions</a:t>
            </a:r>
          </a:p>
          <a:p>
            <a:pPr>
              <a:spcAft>
                <a:spcPts val="1200"/>
              </a:spcAft>
            </a:pPr>
            <a:r>
              <a:rPr lang="en-US" sz="2200" dirty="0">
                <a:solidFill>
                  <a:schemeClr val="bg1"/>
                </a:solidFill>
                <a:latin typeface="Arial" panose="020B0604020202020204" pitchFamily="34" charset="0"/>
                <a:cs typeface="Arial" panose="020B0604020202020204" pitchFamily="34" charset="0"/>
              </a:rPr>
              <a:t>Next generation networking </a:t>
            </a:r>
          </a:p>
          <a:p>
            <a:pPr>
              <a:spcAft>
                <a:spcPts val="1200"/>
              </a:spcAft>
            </a:pPr>
            <a:r>
              <a:rPr lang="en-US" sz="2200" dirty="0">
                <a:solidFill>
                  <a:schemeClr val="bg1"/>
                </a:solidFill>
                <a:latin typeface="Arial" panose="020B0604020202020204" pitchFamily="34" charset="0"/>
                <a:cs typeface="Arial" panose="020B0604020202020204" pitchFamily="34" charset="0"/>
              </a:rPr>
              <a:t>Private and public cloud services</a:t>
            </a:r>
          </a:p>
          <a:p>
            <a:pPr>
              <a:spcAft>
                <a:spcPts val="1200"/>
              </a:spcAft>
            </a:pPr>
            <a:r>
              <a:rPr lang="en-US" sz="2200" dirty="0">
                <a:solidFill>
                  <a:schemeClr val="bg1"/>
                </a:solidFill>
                <a:latin typeface="Arial" panose="020B0604020202020204" pitchFamily="34" charset="0"/>
                <a:cs typeface="Arial" panose="020B0604020202020204" pitchFamily="34" charset="0"/>
              </a:rPr>
              <a:t>IT professional services / Digital Transformation</a:t>
            </a:r>
          </a:p>
        </p:txBody>
      </p:sp>
      <p:cxnSp>
        <p:nvCxnSpPr>
          <p:cNvPr id="19" name="Straight Connector 18">
            <a:extLst>
              <a:ext uri="{FF2B5EF4-FFF2-40B4-BE49-F238E27FC236}">
                <a16:creationId xmlns:a16="http://schemas.microsoft.com/office/drawing/2014/main" id="{BC203B57-DA48-4526-964E-D9DFCBFD85C7}"/>
              </a:ext>
            </a:extLst>
          </p:cNvPr>
          <p:cNvCxnSpPr/>
          <p:nvPr/>
        </p:nvCxnSpPr>
        <p:spPr>
          <a:xfrm>
            <a:off x="407368" y="4725144"/>
            <a:ext cx="51845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E77B417-CB58-46AD-B078-ECCBEE07DEDD}"/>
              </a:ext>
            </a:extLst>
          </p:cNvPr>
          <p:cNvPicPr>
            <a:picLocks noChangeAspect="1"/>
          </p:cNvPicPr>
          <p:nvPr/>
        </p:nvPicPr>
        <p:blipFill>
          <a:blip r:embed="rId4"/>
          <a:srcRect/>
          <a:stretch/>
        </p:blipFill>
        <p:spPr>
          <a:xfrm>
            <a:off x="7032104" y="406028"/>
            <a:ext cx="4114799" cy="3267455"/>
          </a:xfrm>
          <a:prstGeom prst="rect">
            <a:avLst/>
          </a:prstGeom>
        </p:spPr>
      </p:pic>
      <p:sp>
        <p:nvSpPr>
          <p:cNvPr id="14" name="TextBox 13">
            <a:extLst>
              <a:ext uri="{FF2B5EF4-FFF2-40B4-BE49-F238E27FC236}">
                <a16:creationId xmlns:a16="http://schemas.microsoft.com/office/drawing/2014/main" id="{C966F234-BCA5-40B0-B182-6E2C803781CB}"/>
              </a:ext>
            </a:extLst>
          </p:cNvPr>
          <p:cNvSpPr txBox="1"/>
          <p:nvPr/>
        </p:nvSpPr>
        <p:spPr>
          <a:xfrm>
            <a:off x="335360" y="1252934"/>
            <a:ext cx="8424936" cy="1969770"/>
          </a:xfrm>
          <a:prstGeom prst="rect">
            <a:avLst/>
          </a:prstGeom>
          <a:noFill/>
        </p:spPr>
        <p:txBody>
          <a:bodyPr wrap="square" lIns="0" tIns="0" rtlCol="0">
            <a:spAutoFit/>
          </a:bodyPr>
          <a:lstStyle>
            <a:defPPr>
              <a:defRPr lang="en-US"/>
            </a:defPPr>
            <a:lvl1pPr defTabSz="914037">
              <a:spcBef>
                <a:spcPct val="0"/>
              </a:spcBef>
              <a:defRPr sz="4800">
                <a:solidFill>
                  <a:schemeClr val="bg1"/>
                </a:solidFill>
                <a:latin typeface="Bebas Neue" panose="020B0606020202050201" pitchFamily="34" charset="77"/>
                <a:ea typeface="Open Sans" panose="020B0606030504020204" pitchFamily="34" charset="0"/>
                <a:cs typeface="Open Sans" panose="020B0606030504020204" pitchFamily="34" charset="0"/>
              </a:defRPr>
            </a:lvl1pPr>
          </a:lstStyle>
          <a:p>
            <a:pPr>
              <a:lnSpc>
                <a:spcPts val="6600"/>
              </a:lnSpc>
              <a:spcAft>
                <a:spcPts val="1800"/>
              </a:spcAft>
              <a:tabLst>
                <a:tab pos="457200" algn="l"/>
              </a:tabLst>
            </a:pPr>
            <a:r>
              <a:rPr lang="en-US" sz="6600" b="1" dirty="0">
                <a:latin typeface="Arial" panose="020B0604020202020204" pitchFamily="34" charset="0"/>
                <a:cs typeface="Arial" panose="020B0604020202020204" pitchFamily="34" charset="0"/>
              </a:rPr>
              <a:t>Born in the </a:t>
            </a:r>
          </a:p>
          <a:p>
            <a:pPr>
              <a:lnSpc>
                <a:spcPts val="6600"/>
              </a:lnSpc>
              <a:spcAft>
                <a:spcPts val="1800"/>
              </a:spcAft>
              <a:tabLst>
                <a:tab pos="457200" algn="l"/>
              </a:tabLst>
            </a:pPr>
            <a:r>
              <a:rPr lang="en-US" sz="6600" b="1" dirty="0">
                <a:latin typeface="Arial" panose="020B0604020202020204" pitchFamily="34" charset="0"/>
                <a:cs typeface="Arial" panose="020B0604020202020204" pitchFamily="34" charset="0"/>
              </a:rPr>
              <a:t>CLOUD</a:t>
            </a:r>
          </a:p>
        </p:txBody>
      </p:sp>
    </p:spTree>
    <p:extLst>
      <p:ext uri="{BB962C8B-B14F-4D97-AF65-F5344CB8AC3E}">
        <p14:creationId xmlns:p14="http://schemas.microsoft.com/office/powerpoint/2010/main" val="4771810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092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D0B4-C95C-427E-92BB-6377C7A5FD60}"/>
              </a:ext>
            </a:extLst>
          </p:cNvPr>
          <p:cNvSpPr>
            <a:spLocks noGrp="1"/>
          </p:cNvSpPr>
          <p:nvPr>
            <p:ph type="title"/>
          </p:nvPr>
        </p:nvSpPr>
        <p:spPr>
          <a:xfrm>
            <a:off x="838200" y="1412776"/>
            <a:ext cx="10515600" cy="1325563"/>
          </a:xfrm>
        </p:spPr>
        <p:txBody>
          <a:bodyPr>
            <a:normAutofit/>
          </a:bodyPr>
          <a:lstStyle/>
          <a:p>
            <a:pPr algn="ctr"/>
            <a:r>
              <a:rPr lang="en-US" sz="6600" b="1" dirty="0">
                <a:solidFill>
                  <a:schemeClr val="bg1"/>
                </a:solidFill>
                <a:latin typeface="Arial" panose="020B0604020202020204" pitchFamily="34" charset="0"/>
                <a:cs typeface="Arial" panose="020B0604020202020204" pitchFamily="34" charset="0"/>
              </a:rPr>
              <a:t>Thank you!</a:t>
            </a:r>
          </a:p>
        </p:txBody>
      </p:sp>
      <p:sp>
        <p:nvSpPr>
          <p:cNvPr id="6" name="Content Placeholder 2">
            <a:extLst>
              <a:ext uri="{FF2B5EF4-FFF2-40B4-BE49-F238E27FC236}">
                <a16:creationId xmlns:a16="http://schemas.microsoft.com/office/drawing/2014/main" id="{51588443-09EE-4811-994D-1EBCD09C04A9}"/>
              </a:ext>
            </a:extLst>
          </p:cNvPr>
          <p:cNvSpPr txBox="1">
            <a:spLocks/>
          </p:cNvSpPr>
          <p:nvPr/>
        </p:nvSpPr>
        <p:spPr>
          <a:xfrm>
            <a:off x="838200" y="3068960"/>
            <a:ext cx="10515600" cy="144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ct val="0"/>
              </a:spcBef>
              <a:buFont typeface="Arial"/>
              <a:buNone/>
            </a:pPr>
            <a:r>
              <a:rPr lang="en-US" sz="4000" dirty="0">
                <a:solidFill>
                  <a:schemeClr val="bg1"/>
                </a:solidFill>
                <a:latin typeface="Arial" panose="020B0604020202020204" pitchFamily="34" charset="0"/>
                <a:ea typeface="+mj-ea"/>
                <a:cs typeface="Arial" panose="020B0604020202020204" pitchFamily="34" charset="0"/>
              </a:rPr>
              <a:t>For more information, contact us at </a:t>
            </a:r>
            <a:endParaRPr lang="en-US" sz="5400" dirty="0">
              <a:solidFill>
                <a:schemeClr val="bg1"/>
              </a:solidFill>
              <a:latin typeface="Arial" panose="020B0604020202020204" pitchFamily="34" charset="0"/>
              <a:ea typeface="+mj-ea"/>
              <a:cs typeface="Arial" panose="020B0604020202020204" pitchFamily="34" charset="0"/>
            </a:endParaRPr>
          </a:p>
          <a:p>
            <a:pPr marL="0" indent="0" algn="ctr">
              <a:spcBef>
                <a:spcPct val="0"/>
              </a:spcBef>
              <a:buFont typeface="Arial"/>
              <a:buNone/>
            </a:pPr>
            <a:r>
              <a:rPr lang="en-US" sz="4000" dirty="0" err="1">
                <a:solidFill>
                  <a:schemeClr val="bg1"/>
                </a:solidFill>
                <a:latin typeface="Arial" panose="020B0604020202020204" pitchFamily="34" charset="0"/>
                <a:ea typeface="+mj-ea"/>
                <a:cs typeface="Arial" panose="020B0604020202020204" pitchFamily="34" charset="0"/>
              </a:rPr>
              <a:t>info@fireminds.com</a:t>
            </a:r>
            <a:endParaRPr lang="en-US" sz="4000" dirty="0">
              <a:solidFill>
                <a:schemeClr val="bg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852068400"/>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0238e36-2df5-42ab-a457-98fc3842d0b7">
      <Terms xmlns="http://schemas.microsoft.com/office/infopath/2007/PartnerControls"/>
    </lcf76f155ced4ddcb4097134ff3c332f>
    <TaxCatchAll xmlns="2d1ae080-e173-4c93-986f-dff4d2258df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78C52D815B62B488465A73036F1B5CF" ma:contentTypeVersion="15" ma:contentTypeDescription="Create a new document." ma:contentTypeScope="" ma:versionID="273ac52f8c901162ef4adf9921ad28ce">
  <xsd:schema xmlns:xsd="http://www.w3.org/2001/XMLSchema" xmlns:xs="http://www.w3.org/2001/XMLSchema" xmlns:p="http://schemas.microsoft.com/office/2006/metadata/properties" xmlns:ns2="90238e36-2df5-42ab-a457-98fc3842d0b7" xmlns:ns3="2d1ae080-e173-4c93-986f-dff4d2258dfb" targetNamespace="http://schemas.microsoft.com/office/2006/metadata/properties" ma:root="true" ma:fieldsID="09ce5eeb3b9443b8d9d0ea5a0a141763" ns2:_="" ns3:_="">
    <xsd:import namespace="90238e36-2df5-42ab-a457-98fc3842d0b7"/>
    <xsd:import namespace="2d1ae080-e173-4c93-986f-dff4d2258df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238e36-2df5-42ab-a457-98fc3842d0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174cf5e-0220-4aef-a6aa-adc8eb50cdd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d1ae080-e173-4c93-986f-dff4d2258df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96dc7c0-3fc8-4d1a-a915-fb56b0e04734}" ma:internalName="TaxCatchAll" ma:showField="CatchAllData" ma:web="2d1ae080-e173-4c93-986f-dff4d2258d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94CFF7-D0E9-4A6F-8952-03EECD05157C}">
  <ds:schemaRefs>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 ds:uri="http://schemas.openxmlformats.org/package/2006/metadata/core-properties"/>
    <ds:schemaRef ds:uri="59b160f5-399a-40cf-923f-2b83c2a33abf"/>
    <ds:schemaRef ds:uri="http://purl.org/dc/terms/"/>
    <ds:schemaRef ds:uri="4f8c4b2d-a175-498d-bc46-e00cb80a917b"/>
    <ds:schemaRef ds:uri="cfbb5ea2-9d55-4015-8b80-ad0910d97bec"/>
    <ds:schemaRef ds:uri="90238e36-2df5-42ab-a457-98fc3842d0b7"/>
    <ds:schemaRef ds:uri="2d1ae080-e173-4c93-986f-dff4d2258dfb"/>
  </ds:schemaRefs>
</ds:datastoreItem>
</file>

<file path=customXml/itemProps2.xml><?xml version="1.0" encoding="utf-8"?>
<ds:datastoreItem xmlns:ds="http://schemas.openxmlformats.org/officeDocument/2006/customXml" ds:itemID="{E9CEA0EB-DA76-49BB-8A51-618F4546C80C}">
  <ds:schemaRefs>
    <ds:schemaRef ds:uri="http://schemas.microsoft.com/sharepoint/v3/contenttype/forms"/>
  </ds:schemaRefs>
</ds:datastoreItem>
</file>

<file path=customXml/itemProps3.xml><?xml version="1.0" encoding="utf-8"?>
<ds:datastoreItem xmlns:ds="http://schemas.openxmlformats.org/officeDocument/2006/customXml" ds:itemID="{A3F5DBE0-3A88-4DB8-9876-56DB60AFCC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238e36-2df5-42ab-a457-98fc3842d0b7"/>
    <ds:schemaRef ds:uri="2d1ae080-e173-4c93-986f-dff4d2258d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8958</TotalTime>
  <Words>1350</Words>
  <Application>Microsoft Office PowerPoint</Application>
  <PresentationFormat>Widescreen</PresentationFormat>
  <Paragraphs>88</Paragraphs>
  <Slides>9</Slides>
  <Notes>8</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Kitwana Williams</dc:creator>
  <cp:lastModifiedBy>Conor McGowan</cp:lastModifiedBy>
  <cp:revision>282</cp:revision>
  <dcterms:created xsi:type="dcterms:W3CDTF">2020-05-06T14:35:53Z</dcterms:created>
  <dcterms:modified xsi:type="dcterms:W3CDTF">2022-07-17T17:29:17Z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0x010100D78C52D815B62B488465A73036F1B5CF</vt:lpwstr>
  </property>
</Properties>
</file>