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4"/>
  </p:sldMasterIdLst>
  <p:notesMasterIdLst>
    <p:notesMasterId r:id="rId13"/>
  </p:notesMasterIdLst>
  <p:sldIdLst>
    <p:sldId id="439" r:id="rId5"/>
    <p:sldId id="434" r:id="rId6"/>
    <p:sldId id="432" r:id="rId7"/>
    <p:sldId id="435" r:id="rId8"/>
    <p:sldId id="436" r:id="rId9"/>
    <p:sldId id="573" r:id="rId10"/>
    <p:sldId id="437" r:id="rId11"/>
    <p:sldId id="576" r:id="rId12"/>
  </p:sldIdLst>
  <p:sldSz cx="12192000" cy="6858000"/>
  <p:notesSz cx="7019925" cy="930592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e I. McDonald BSc. LLB. LEC." initials="RIMBLL" lastIdx="1" clrIdx="0">
    <p:extLst>
      <p:ext uri="{19B8F6BF-5375-455C-9EA6-DF929625EA0E}">
        <p15:presenceInfo xmlns:p15="http://schemas.microsoft.com/office/powerpoint/2012/main" userId="d92b075d1e21fa9b" providerId="Windows Live"/>
      </p:ext>
    </p:extLst>
  </p:cmAuthor>
  <p:cmAuthor id="2" name="TobiAnn Chang" initials="TC" lastIdx="4" clrIdx="1">
    <p:extLst>
      <p:ext uri="{19B8F6BF-5375-455C-9EA6-DF929625EA0E}">
        <p15:presenceInfo xmlns:p15="http://schemas.microsoft.com/office/powerpoint/2012/main" userId="S-1-5-21-60972351-1098563487-272566215-3246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4002B"/>
    <a:srgbClr val="FFFF99"/>
    <a:srgbClr val="006600"/>
    <a:srgbClr val="53565A"/>
    <a:srgbClr val="DCDDDF"/>
    <a:srgbClr val="3366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912" autoAdjust="0"/>
  </p:normalViewPr>
  <p:slideViewPr>
    <p:cSldViewPr snapToGrid="0">
      <p:cViewPr varScale="1">
        <p:scale>
          <a:sx n="82" d="100"/>
          <a:sy n="82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968" cy="466912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2" y="1"/>
            <a:ext cx="3041968" cy="466912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27FFF5C1-AF3B-42A2-BE9D-BFD59CE79E86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3" rIns="93287" bIns="466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3" rIns="93287" bIns="466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2" y="8839014"/>
            <a:ext cx="3041968" cy="466911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BB690438-AF93-4A1A-9CCD-78323F47C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39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8.jp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2708" y="1931983"/>
            <a:ext cx="7765366" cy="1706763"/>
          </a:xfrm>
        </p:spPr>
        <p:txBody>
          <a:bodyPr/>
          <a:lstStyle>
            <a:lvl1pPr marL="0" algn="l" defTabSz="56239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 lang="en-US" sz="5416" b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2709" y="3686569"/>
            <a:ext cx="7110047" cy="29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562722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954" kern="12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3" y="258945"/>
            <a:ext cx="2103692" cy="833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6437376"/>
            <a:ext cx="584359" cy="231458"/>
          </a:xfrm>
          <a:prstGeom prst="rect">
            <a:avLst/>
          </a:prstGeom>
        </p:spPr>
      </p:pic>
      <p:sp>
        <p:nvSpPr>
          <p:cNvPr id="9" name="Rechteck 47"/>
          <p:cNvSpPr/>
          <p:nvPr userDrawn="1"/>
        </p:nvSpPr>
        <p:spPr bwMode="gray">
          <a:xfrm>
            <a:off x="12537796" y="866264"/>
            <a:ext cx="1048132" cy="256801"/>
          </a:xfrm>
          <a:prstGeom prst="rect">
            <a:avLst/>
          </a:prstGeom>
          <a:solidFill>
            <a:srgbClr val="E4002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228 | 00 | 43</a:t>
            </a:r>
          </a:p>
        </p:txBody>
      </p:sp>
      <p:sp>
        <p:nvSpPr>
          <p:cNvPr id="10" name="Rechteck 50"/>
          <p:cNvSpPr/>
          <p:nvPr userDrawn="1"/>
        </p:nvSpPr>
        <p:spPr bwMode="gray">
          <a:xfrm>
            <a:off x="12537796" y="1786844"/>
            <a:ext cx="1048132" cy="230387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108" dirty="0">
                <a:solidFill>
                  <a:srgbClr val="FFFFFF"/>
                </a:solidFill>
              </a:rPr>
              <a:t>200 | 201 | 199</a:t>
            </a:r>
            <a:endParaRPr lang="en-GB" sz="1108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Rechteck 53"/>
          <p:cNvSpPr/>
          <p:nvPr userDrawn="1"/>
        </p:nvSpPr>
        <p:spPr bwMode="gray">
          <a:xfrm>
            <a:off x="12537796" y="1188872"/>
            <a:ext cx="1048132" cy="230387"/>
          </a:xfrm>
          <a:prstGeom prst="rect">
            <a:avLst/>
          </a:prstGeom>
          <a:solidFill>
            <a:srgbClr val="5356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83 | 86 | 90</a:t>
            </a:r>
          </a:p>
        </p:txBody>
      </p:sp>
      <p:sp>
        <p:nvSpPr>
          <p:cNvPr id="12" name="Rechteck 56"/>
          <p:cNvSpPr/>
          <p:nvPr userDrawn="1"/>
        </p:nvSpPr>
        <p:spPr bwMode="gray">
          <a:xfrm>
            <a:off x="12537796" y="1481991"/>
            <a:ext cx="1048132" cy="23038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136 | 139 | 141</a:t>
            </a:r>
          </a:p>
        </p:txBody>
      </p:sp>
      <p:cxnSp>
        <p:nvCxnSpPr>
          <p:cNvPr id="13" name="Gerade Verbindung 20"/>
          <p:cNvCxnSpPr/>
          <p:nvPr userDrawn="1"/>
        </p:nvCxnSpPr>
        <p:spPr bwMode="gray">
          <a:xfrm flipH="1">
            <a:off x="12265424" y="1014798"/>
            <a:ext cx="2344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50"/>
          <p:cNvSpPr/>
          <p:nvPr userDrawn="1"/>
        </p:nvSpPr>
        <p:spPr bwMode="gray">
          <a:xfrm>
            <a:off x="12537796" y="2091697"/>
            <a:ext cx="1048132" cy="23038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108" dirty="0">
                <a:solidFill>
                  <a:srgbClr val="FFFFFF"/>
                </a:solidFill>
              </a:rPr>
              <a:t>161 | 162 | 148</a:t>
            </a:r>
            <a:endParaRPr lang="en-GB" sz="1108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Rechteck 56"/>
          <p:cNvSpPr/>
          <p:nvPr userDrawn="1"/>
        </p:nvSpPr>
        <p:spPr bwMode="gray">
          <a:xfrm>
            <a:off x="12537796" y="2396550"/>
            <a:ext cx="1048132" cy="230387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188 | 189 | 179</a:t>
            </a:r>
          </a:p>
        </p:txBody>
      </p:sp>
      <p:sp>
        <p:nvSpPr>
          <p:cNvPr id="16" name="Rechteck 47"/>
          <p:cNvSpPr/>
          <p:nvPr userDrawn="1"/>
        </p:nvSpPr>
        <p:spPr bwMode="gray">
          <a:xfrm>
            <a:off x="12537796" y="2701403"/>
            <a:ext cx="1048132" cy="256801"/>
          </a:xfrm>
          <a:prstGeom prst="rect">
            <a:avLst/>
          </a:prstGeom>
          <a:solidFill>
            <a:srgbClr val="FF9FB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255 | 159 | 177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9" y="4630738"/>
            <a:ext cx="3959225" cy="627062"/>
          </a:xfrm>
          <a:prstGeom prst="rect">
            <a:avLst/>
          </a:prstGeom>
        </p:spPr>
        <p:txBody>
          <a:bodyPr r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ga-IE" dirty="0"/>
              <a:t>Date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17408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Red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 bwMode="gray">
          <a:xfrm>
            <a:off x="562708" y="6474872"/>
            <a:ext cx="573962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77">
                <a:solidFill>
                  <a:schemeClr val="bg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>
                <a:solidFill>
                  <a:srgbClr val="FFFFFF"/>
                </a:solidFill>
              </a:rPr>
              <a:pPr algn="l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15" y="2505685"/>
            <a:ext cx="4662171" cy="18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0903-890B-4C35-9B9D-74D7E165CC59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7" y="1920240"/>
            <a:ext cx="5125825" cy="17854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E5FBAF-80C5-479F-A8B2-3C7EC640FE05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9641-75AC-44D8-9CBF-0BF251FEE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auto">
      <p:bgPr>
        <a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FFFFFF"/>
              </a:solidFill>
              <a:ea typeface="ＭＳ Ｐゴシック" panose="020B0600070205080204" pitchFamily="34" charset="-128"/>
              <a:cs typeface="Calibri Light" panose="020F0302020204030204" pitchFamily="34" charset="0"/>
              <a:sym typeface="Tw Cen MT" panose="020B06020201040206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25807" y="3195345"/>
            <a:ext cx="5948528" cy="420124"/>
          </a:xfrm>
        </p:spPr>
        <p:txBody>
          <a:bodyPr/>
          <a:lstStyle>
            <a:lvl1pPr marL="0" algn="r" defTabSz="456944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 lang="en-US" sz="2800" b="0" i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325807" y="3682843"/>
            <a:ext cx="5948527" cy="825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 defTabSz="457212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800" b="0" i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354" y="2225190"/>
            <a:ext cx="2026726" cy="8027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7136591" y="3064397"/>
            <a:ext cx="420329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200" y="4630738"/>
            <a:ext cx="3959225" cy="627062"/>
          </a:xfrm>
          <a:prstGeom prst="rect">
            <a:avLst/>
          </a:prstGeom>
        </p:spPr>
        <p:txBody>
          <a:bodyPr rIns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ga-IE" dirty="0"/>
              <a:t>Date to go in here</a:t>
            </a:r>
          </a:p>
        </p:txBody>
      </p:sp>
      <p:sp>
        <p:nvSpPr>
          <p:cNvPr id="8" name="Rechteck 47"/>
          <p:cNvSpPr/>
          <p:nvPr userDrawn="1"/>
        </p:nvSpPr>
        <p:spPr bwMode="gray">
          <a:xfrm>
            <a:off x="12537796" y="866264"/>
            <a:ext cx="1048132" cy="256801"/>
          </a:xfrm>
          <a:prstGeom prst="rect">
            <a:avLst/>
          </a:prstGeom>
          <a:solidFill>
            <a:srgbClr val="E4002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228 | 00 | 43</a:t>
            </a:r>
          </a:p>
        </p:txBody>
      </p:sp>
      <p:sp>
        <p:nvSpPr>
          <p:cNvPr id="9" name="Rechteck 50"/>
          <p:cNvSpPr/>
          <p:nvPr userDrawn="1"/>
        </p:nvSpPr>
        <p:spPr bwMode="gray">
          <a:xfrm>
            <a:off x="12537796" y="1786844"/>
            <a:ext cx="1048132" cy="230387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108" dirty="0">
                <a:solidFill>
                  <a:srgbClr val="FFFFFF"/>
                </a:solidFill>
              </a:rPr>
              <a:t>200 | 201 | 199</a:t>
            </a:r>
            <a:endParaRPr lang="en-GB" sz="1108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chteck 53"/>
          <p:cNvSpPr/>
          <p:nvPr userDrawn="1"/>
        </p:nvSpPr>
        <p:spPr bwMode="gray">
          <a:xfrm>
            <a:off x="12537796" y="1188872"/>
            <a:ext cx="1048132" cy="230387"/>
          </a:xfrm>
          <a:prstGeom prst="rect">
            <a:avLst/>
          </a:prstGeom>
          <a:solidFill>
            <a:srgbClr val="5356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83 | 86 | 90</a:t>
            </a:r>
          </a:p>
        </p:txBody>
      </p:sp>
      <p:sp>
        <p:nvSpPr>
          <p:cNvPr id="11" name="Rechteck 56"/>
          <p:cNvSpPr/>
          <p:nvPr userDrawn="1"/>
        </p:nvSpPr>
        <p:spPr bwMode="gray">
          <a:xfrm>
            <a:off x="12537796" y="1481991"/>
            <a:ext cx="1048132" cy="23038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136 | 139 | 141</a:t>
            </a:r>
          </a:p>
        </p:txBody>
      </p:sp>
      <p:cxnSp>
        <p:nvCxnSpPr>
          <p:cNvPr id="12" name="Gerade Verbindung 20"/>
          <p:cNvCxnSpPr/>
          <p:nvPr userDrawn="1"/>
        </p:nvCxnSpPr>
        <p:spPr bwMode="gray">
          <a:xfrm flipH="1">
            <a:off x="12265424" y="1014798"/>
            <a:ext cx="2344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50"/>
          <p:cNvSpPr/>
          <p:nvPr userDrawn="1"/>
        </p:nvSpPr>
        <p:spPr bwMode="gray">
          <a:xfrm>
            <a:off x="12537796" y="2091697"/>
            <a:ext cx="1048132" cy="23038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108" dirty="0">
                <a:solidFill>
                  <a:srgbClr val="FFFFFF"/>
                </a:solidFill>
              </a:rPr>
              <a:t>161 | 162 | 148</a:t>
            </a:r>
            <a:endParaRPr lang="en-GB" sz="1108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Rechteck 56"/>
          <p:cNvSpPr/>
          <p:nvPr userDrawn="1"/>
        </p:nvSpPr>
        <p:spPr bwMode="gray">
          <a:xfrm>
            <a:off x="12537796" y="2396550"/>
            <a:ext cx="1048132" cy="230387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188 | 189 | 179</a:t>
            </a:r>
          </a:p>
        </p:txBody>
      </p:sp>
      <p:sp>
        <p:nvSpPr>
          <p:cNvPr id="16" name="Rechteck 47"/>
          <p:cNvSpPr/>
          <p:nvPr userDrawn="1"/>
        </p:nvSpPr>
        <p:spPr bwMode="gray">
          <a:xfrm>
            <a:off x="12537796" y="2701403"/>
            <a:ext cx="1048132" cy="256801"/>
          </a:xfrm>
          <a:prstGeom prst="rect">
            <a:avLst/>
          </a:prstGeom>
          <a:solidFill>
            <a:srgbClr val="FF9FB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255 | 159 | 177</a:t>
            </a:r>
          </a:p>
        </p:txBody>
      </p:sp>
    </p:spTree>
    <p:extLst>
      <p:ext uri="{BB962C8B-B14F-4D97-AF65-F5344CB8AC3E}">
        <p14:creationId xmlns:p14="http://schemas.microsoft.com/office/powerpoint/2010/main" val="157807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5416" dirty="0">
              <a:solidFill>
                <a:srgbClr val="FFFFFF"/>
              </a:solidFill>
              <a:ea typeface="ＭＳ Ｐゴシック" panose="020B0600070205080204" pitchFamily="34" charset="-128"/>
              <a:sym typeface="Tw Cen MT" panose="020B06020201040206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3"/>
          <a:stretch/>
        </p:blipFill>
        <p:spPr>
          <a:xfrm>
            <a:off x="0" y="111937"/>
            <a:ext cx="3454400" cy="675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775"/>
            <a:ext cx="9753600" cy="6753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62709" y="1947864"/>
            <a:ext cx="7090117" cy="1706763"/>
          </a:xfrm>
        </p:spPr>
        <p:txBody>
          <a:bodyPr/>
          <a:lstStyle>
            <a:lvl1pPr marL="0" algn="l" defTabSz="56239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 lang="en-US" sz="5416" b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62709" y="3656014"/>
            <a:ext cx="7110047" cy="29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562722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2954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3" y="258945"/>
            <a:ext cx="2103692" cy="833247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9" y="4630738"/>
            <a:ext cx="3959225" cy="627062"/>
          </a:xfrm>
          <a:prstGeom prst="rect">
            <a:avLst/>
          </a:prstGeom>
        </p:spPr>
        <p:txBody>
          <a:bodyPr r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ga-IE" dirty="0"/>
              <a:t>Date to go in here</a:t>
            </a:r>
          </a:p>
        </p:txBody>
      </p:sp>
    </p:spTree>
    <p:extLst>
      <p:ext uri="{BB962C8B-B14F-4D97-AF65-F5344CB8AC3E}">
        <p14:creationId xmlns:p14="http://schemas.microsoft.com/office/powerpoint/2010/main" val="84796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954" dirty="0">
              <a:solidFill>
                <a:srgbClr val="FFFFFF"/>
              </a:solidFill>
              <a:sym typeface="Tw Cen MT" panose="020B0602020104020603" pitchFamily="34" charset="0"/>
            </a:endParaRP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62709" y="6474872"/>
            <a:ext cx="573962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77">
                <a:solidFill>
                  <a:schemeClr val="tx1"/>
                </a:solidFill>
              </a:defRPr>
            </a:lvl1pPr>
          </a:lstStyle>
          <a:p>
            <a:fld id="{B12F0903-890B-4C35-9B9D-74D7E165CC59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707" y="404816"/>
            <a:ext cx="10003693" cy="77628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14007" y="6442496"/>
            <a:ext cx="9282724" cy="169277"/>
          </a:xfrm>
          <a:prstGeom prst="rect">
            <a:avLst/>
          </a:prstGeom>
        </p:spPr>
        <p:txBody>
          <a:bodyPr tIns="0" rIns="0" bIns="0" anchor="b">
            <a:spAutoFit/>
          </a:bodyPr>
          <a:lstStyle>
            <a:lvl1pPr marL="0" indent="0">
              <a:buNone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2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2708" y="2304552"/>
            <a:ext cx="8408460" cy="1828800"/>
          </a:xfrm>
        </p:spPr>
        <p:txBody>
          <a:bodyPr anchor="ctr" anchorCtr="0"/>
          <a:lstStyle>
            <a:lvl1pPr marL="0" algn="l" defTabSz="56239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77"/>
              </a:spcAft>
              <a:defRPr lang="en-US" sz="5416" b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09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Red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1"/>
          <p:cNvSpPr>
            <a:spLocks noGrp="1"/>
          </p:cNvSpPr>
          <p:nvPr>
            <p:ph type="sldNum" sz="quarter" idx="4"/>
          </p:nvPr>
        </p:nvSpPr>
        <p:spPr bwMode="gray">
          <a:xfrm>
            <a:off x="562708" y="6474872"/>
            <a:ext cx="573962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77">
                <a:solidFill>
                  <a:schemeClr val="bg1"/>
                </a:solidFill>
              </a:defRPr>
            </a:lvl1pPr>
          </a:lstStyle>
          <a:p>
            <a:pPr algn="l"/>
            <a:fld id="{B12F0903-890B-4C35-9B9D-74D7E165CC59}" type="slidenum">
              <a:rPr lang="en-US" smtClean="0">
                <a:solidFill>
                  <a:srgbClr val="FFFFFF"/>
                </a:solidFill>
              </a:rPr>
              <a:pPr algn="l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2708" y="2304552"/>
            <a:ext cx="8408460" cy="1828800"/>
          </a:xfrm>
        </p:spPr>
        <p:txBody>
          <a:bodyPr anchor="ctr" anchorCtr="0"/>
          <a:lstStyle>
            <a:lvl1pPr marL="0" algn="l" defTabSz="56239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477"/>
              </a:spcAft>
              <a:defRPr lang="en-US" sz="5416" b="0" kern="1200" baseline="0" dirty="0">
                <a:solidFill>
                  <a:srgbClr val="FFFFFF"/>
                </a:solidFill>
                <a:latin typeface="+mj-lt"/>
                <a:ea typeface="ＭＳ Ｐゴシック" pitchFamily="34" charset="-128"/>
                <a:cs typeface="Tw Cen M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8" y="6437376"/>
            <a:ext cx="584359" cy="2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4775"/>
            <a:ext cx="9753600" cy="6753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0903-890B-4C35-9B9D-74D7E165CC59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5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4775"/>
            <a:ext cx="9753600" cy="675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7"/>
          <a:stretch/>
        </p:blipFill>
        <p:spPr>
          <a:xfrm>
            <a:off x="7808686" y="104774"/>
            <a:ext cx="4383314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4775"/>
            <a:ext cx="9753600" cy="675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29"/>
          <a:stretch/>
        </p:blipFill>
        <p:spPr>
          <a:xfrm>
            <a:off x="0" y="104774"/>
            <a:ext cx="2786743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17" imgW="421" imgH="423" progId="TCLayout.ActiveDocument.1">
                  <p:embed/>
                </p:oleObj>
              </mc:Choice>
              <mc:Fallback>
                <p:oleObj name="think-cell Slide" r:id="rId17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954" dirty="0">
              <a:solidFill>
                <a:srgbClr val="FFFFFF"/>
              </a:solidFill>
              <a:sym typeface="Tw Cen MT" panose="020B06020201040206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2707" y="404816"/>
            <a:ext cx="6752492" cy="7762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62708" y="6474872"/>
            <a:ext cx="573962" cy="16459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77">
                <a:solidFill>
                  <a:schemeClr val="tx1"/>
                </a:solidFill>
              </a:defRPr>
            </a:lvl1pPr>
          </a:lstStyle>
          <a:p>
            <a:fld id="{B12F0903-890B-4C35-9B9D-74D7E165CC59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6" name="Rechteck 47"/>
          <p:cNvSpPr/>
          <p:nvPr userDrawn="1"/>
        </p:nvSpPr>
        <p:spPr bwMode="gray">
          <a:xfrm>
            <a:off x="12537796" y="866264"/>
            <a:ext cx="1048132" cy="256801"/>
          </a:xfrm>
          <a:prstGeom prst="rect">
            <a:avLst/>
          </a:prstGeom>
          <a:solidFill>
            <a:srgbClr val="E4002B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228 | 00 | 43</a:t>
            </a:r>
          </a:p>
        </p:txBody>
      </p:sp>
      <p:sp>
        <p:nvSpPr>
          <p:cNvPr id="7" name="Rechteck 50"/>
          <p:cNvSpPr/>
          <p:nvPr userDrawn="1"/>
        </p:nvSpPr>
        <p:spPr bwMode="gray">
          <a:xfrm>
            <a:off x="12537796" y="1786844"/>
            <a:ext cx="1048132" cy="230387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108" dirty="0">
                <a:solidFill>
                  <a:srgbClr val="FFFFFF"/>
                </a:solidFill>
              </a:rPr>
              <a:t>200 | 201 | 199</a:t>
            </a:r>
            <a:endParaRPr lang="en-GB" sz="1108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Rechteck 53"/>
          <p:cNvSpPr/>
          <p:nvPr userDrawn="1"/>
        </p:nvSpPr>
        <p:spPr bwMode="gray">
          <a:xfrm>
            <a:off x="12537796" y="1188872"/>
            <a:ext cx="1048132" cy="230387"/>
          </a:xfrm>
          <a:prstGeom prst="rect">
            <a:avLst/>
          </a:prstGeom>
          <a:solidFill>
            <a:srgbClr val="53565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83 | 86 | 90</a:t>
            </a:r>
          </a:p>
        </p:txBody>
      </p:sp>
      <p:sp>
        <p:nvSpPr>
          <p:cNvPr id="9" name="Rechteck 56"/>
          <p:cNvSpPr/>
          <p:nvPr userDrawn="1"/>
        </p:nvSpPr>
        <p:spPr bwMode="gray">
          <a:xfrm>
            <a:off x="12537796" y="1481991"/>
            <a:ext cx="1048132" cy="230387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136 | 139 | 141</a:t>
            </a:r>
          </a:p>
        </p:txBody>
      </p:sp>
      <p:cxnSp>
        <p:nvCxnSpPr>
          <p:cNvPr id="10" name="Gerade Verbindung 20"/>
          <p:cNvCxnSpPr/>
          <p:nvPr userDrawn="1"/>
        </p:nvCxnSpPr>
        <p:spPr bwMode="gray">
          <a:xfrm flipH="1">
            <a:off x="12265424" y="1014798"/>
            <a:ext cx="2344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50"/>
          <p:cNvSpPr/>
          <p:nvPr userDrawn="1"/>
        </p:nvSpPr>
        <p:spPr bwMode="gray">
          <a:xfrm>
            <a:off x="12537796" y="2091697"/>
            <a:ext cx="1048132" cy="23038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108" dirty="0">
                <a:solidFill>
                  <a:srgbClr val="FFFFFF"/>
                </a:solidFill>
              </a:rPr>
              <a:t>161 | 162 | 148</a:t>
            </a:r>
            <a:endParaRPr lang="en-GB" sz="1108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Rechteck 56"/>
          <p:cNvSpPr/>
          <p:nvPr userDrawn="1"/>
        </p:nvSpPr>
        <p:spPr bwMode="gray">
          <a:xfrm>
            <a:off x="12537796" y="2396550"/>
            <a:ext cx="1048132" cy="230387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188 | 189 | 179</a:t>
            </a:r>
          </a:p>
        </p:txBody>
      </p:sp>
      <p:sp>
        <p:nvSpPr>
          <p:cNvPr id="14" name="Rechteck 47"/>
          <p:cNvSpPr/>
          <p:nvPr userDrawn="1"/>
        </p:nvSpPr>
        <p:spPr bwMode="gray">
          <a:xfrm>
            <a:off x="12537796" y="2701403"/>
            <a:ext cx="1048132" cy="256801"/>
          </a:xfrm>
          <a:prstGeom prst="rect">
            <a:avLst/>
          </a:prstGeom>
          <a:solidFill>
            <a:srgbClr val="FF9FB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GB" sz="1108" dirty="0">
                <a:solidFill>
                  <a:srgbClr val="FFFFFF"/>
                </a:solidFill>
              </a:rPr>
              <a:t>255 | 159 | 177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0411" y="6253811"/>
            <a:ext cx="816851" cy="4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31" r:id="rId12"/>
  </p:sldLayoutIdLst>
  <p:hf hdr="0" ftr="0"/>
  <p:txStyles>
    <p:titleStyle>
      <a:lvl1pPr algn="l" defTabSz="562722" rtl="0" eaLnBrk="1" latinLnBrk="0" hangingPunct="1">
        <a:lnSpc>
          <a:spcPct val="80000"/>
        </a:lnSpc>
        <a:spcBef>
          <a:spcPct val="0"/>
        </a:spcBef>
        <a:buNone/>
        <a:defRPr sz="2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633" indent="-337633" algn="l" defTabSz="562722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75266" indent="-281361" algn="l" defTabSz="562722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99" marR="0" indent="-337633" algn="l" defTabSz="562722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532" indent="-281361" algn="l" defTabSz="562722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Tw Cen MT" pitchFamily="34" charset="0"/>
        <a:buChar char="–"/>
        <a:defRPr sz="16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1688165" indent="-337633" algn="l" defTabSz="562722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 object, dark&#10;&#10;Description automatically generated">
            <a:extLst>
              <a:ext uri="{FF2B5EF4-FFF2-40B4-BE49-F238E27FC236}">
                <a16:creationId xmlns:a16="http://schemas.microsoft.com/office/drawing/2014/main" id="{ACDDFF03-1529-DC0B-E0B7-3D4E41B28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256" y="-444669"/>
            <a:ext cx="13712256" cy="77473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4404" y="4357481"/>
            <a:ext cx="8727596" cy="295125"/>
          </a:xfrm>
        </p:spPr>
        <p:txBody>
          <a:bodyPr/>
          <a:lstStyle/>
          <a:p>
            <a:r>
              <a:rPr lang="en-US" sz="1600" i="1" dirty="0"/>
              <a:t>Denis O’Brien / Chairman and Founder / Digicel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86182" y="5831664"/>
            <a:ext cx="9340244" cy="627062"/>
          </a:xfrm>
        </p:spPr>
        <p:txBody>
          <a:bodyPr/>
          <a:lstStyle/>
          <a:p>
            <a:r>
              <a:rPr lang="en-US" sz="1600" i="1" dirty="0"/>
              <a:t>19</a:t>
            </a:r>
            <a:r>
              <a:rPr lang="en-US" sz="1600" i="1" baseline="30000" dirty="0"/>
              <a:t>th</a:t>
            </a:r>
            <a:r>
              <a:rPr lang="en-US" sz="1600" i="1" dirty="0"/>
              <a:t> July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53078-E137-0F54-E891-CD8EC69820EB}"/>
              </a:ext>
            </a:extLst>
          </p:cNvPr>
          <p:cNvSpPr txBox="1"/>
          <p:nvPr/>
        </p:nvSpPr>
        <p:spPr>
          <a:xfrm>
            <a:off x="2166889" y="428707"/>
            <a:ext cx="8703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CANTO 2022 Annual Conference and Trade Exhibition: Enabling the Digital Evolution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EEBD66-8E2E-7A2B-A262-99DB3226E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12" y="2718579"/>
            <a:ext cx="9542143" cy="9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48E6-9833-4C74-8E7A-5BA67E9F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/>
            </a:r>
            <a:br>
              <a:rPr lang="en-JM" dirty="0"/>
            </a:br>
            <a:r>
              <a:rPr lang="en-JM" dirty="0"/>
              <a:t/>
            </a:r>
            <a:br>
              <a:rPr lang="en-JM" dirty="0"/>
            </a:b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30DCC-3D38-4C86-BCA6-0E909EEC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530" y="1688047"/>
            <a:ext cx="9959915" cy="1695966"/>
          </a:xfrm>
        </p:spPr>
        <p:txBody>
          <a:bodyPr/>
          <a:lstStyle/>
          <a:p>
            <a:r>
              <a:rPr lang="en-GB" sz="2300" dirty="0"/>
              <a:t>50% of the world (</a:t>
            </a:r>
            <a:r>
              <a:rPr lang="en-GB" sz="2300" dirty="0" smtClean="0"/>
              <a:t>3.8bn </a:t>
            </a:r>
            <a:r>
              <a:rPr lang="en-GB" sz="2300" dirty="0"/>
              <a:t>people) have no broadband access</a:t>
            </a:r>
          </a:p>
          <a:p>
            <a:r>
              <a:rPr lang="en-GB" sz="2300" dirty="0"/>
              <a:t>What must be done?</a:t>
            </a:r>
          </a:p>
          <a:p>
            <a:r>
              <a:rPr lang="en-GB" sz="2300" b="1" dirty="0"/>
              <a:t>UN Broadband </a:t>
            </a:r>
            <a:r>
              <a:rPr lang="en-GB" sz="2300" b="1" dirty="0" smtClean="0"/>
              <a:t>Commission Recommendations, </a:t>
            </a:r>
            <a:r>
              <a:rPr lang="en-GB" sz="2300" b="1" dirty="0"/>
              <a:t>October </a:t>
            </a:r>
            <a:r>
              <a:rPr lang="en-GB" sz="2300" b="1" dirty="0" smtClean="0"/>
              <a:t>2021:</a:t>
            </a:r>
            <a:endParaRPr lang="en-GB" sz="23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73AE5-C042-280D-0AEC-020FB36E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37" y="383230"/>
            <a:ext cx="11066587" cy="923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DBF10-122D-C847-1B31-B9EDED187F3D}"/>
              </a:ext>
            </a:extLst>
          </p:cNvPr>
          <p:cNvSpPr txBox="1"/>
          <p:nvPr/>
        </p:nvSpPr>
        <p:spPr>
          <a:xfrm>
            <a:off x="1409530" y="904532"/>
            <a:ext cx="6813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/>
              <a:t>The Global Challenge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B6F86B-13C6-E533-0230-F4D570D279E6}"/>
              </a:ext>
            </a:extLst>
          </p:cNvPr>
          <p:cNvSpPr txBox="1">
            <a:spLocks/>
          </p:cNvSpPr>
          <p:nvPr/>
        </p:nvSpPr>
        <p:spPr>
          <a:xfrm>
            <a:off x="1745579" y="3216540"/>
            <a:ext cx="9775861" cy="2581466"/>
          </a:xfrm>
          <a:prstGeom prst="rect">
            <a:avLst/>
          </a:prstGeom>
        </p:spPr>
        <p:txBody>
          <a:bodyPr/>
          <a:lstStyle>
            <a:lvl1pPr marL="337633" indent="-337633" algn="l" defTabSz="562722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266" indent="-281361" algn="l" defTabSz="56272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99" marR="0" indent="-337633" algn="l" defTabSz="56272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532" indent="-281361" algn="l" defTabSz="56272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Tw Cen MT" pitchFamily="34" charset="0"/>
              <a:buChar char="–"/>
              <a:defRPr sz="16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1688165" indent="-337633" algn="l" defTabSz="56272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3094970" indent="-281361" algn="l" defTabSz="562722" rtl="0" eaLnBrk="1" latinLnBrk="0" hangingPunct="1">
              <a:spcBef>
                <a:spcPct val="20000"/>
              </a:spcBef>
              <a:buFont typeface="Arial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562722" rtl="0" eaLnBrk="1" latinLnBrk="0" hangingPunct="1">
              <a:spcBef>
                <a:spcPct val="20000"/>
              </a:spcBef>
              <a:buFont typeface="Arial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562722" rtl="0" eaLnBrk="1" latinLnBrk="0" hangingPunct="1">
              <a:spcBef>
                <a:spcPct val="20000"/>
              </a:spcBef>
              <a:buFont typeface="Arial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562722" rtl="0" eaLnBrk="1" latinLnBrk="0" hangingPunct="1">
              <a:spcBef>
                <a:spcPct val="20000"/>
              </a:spcBef>
              <a:buFont typeface="Arial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2100" dirty="0" smtClean="0"/>
              <a:t>Any business </a:t>
            </a:r>
            <a:r>
              <a:rPr lang="en-GB" sz="2100" dirty="0"/>
              <a:t>g</a:t>
            </a:r>
            <a:r>
              <a:rPr lang="en-GB" sz="2100" dirty="0" smtClean="0"/>
              <a:t>enerating </a:t>
            </a:r>
            <a:r>
              <a:rPr lang="en-GB" sz="2100" dirty="0" smtClean="0"/>
              <a:t>revenue, </a:t>
            </a:r>
            <a:r>
              <a:rPr lang="en-GB" sz="2100" dirty="0"/>
              <a:t>m</a:t>
            </a:r>
            <a:r>
              <a:rPr lang="en-GB" sz="2100" dirty="0" smtClean="0"/>
              <a:t>ust </a:t>
            </a:r>
            <a:r>
              <a:rPr lang="en-GB" sz="2100" dirty="0"/>
              <a:t>m</a:t>
            </a:r>
            <a:r>
              <a:rPr lang="en-GB" sz="2100" dirty="0" smtClean="0"/>
              <a:t>ake </a:t>
            </a:r>
            <a:r>
              <a:rPr lang="en-GB" sz="2100" dirty="0"/>
              <a:t>a </a:t>
            </a:r>
            <a:r>
              <a:rPr lang="en-GB" sz="2100" dirty="0" smtClean="0"/>
              <a:t>contribution </a:t>
            </a:r>
            <a:r>
              <a:rPr lang="en-GB" sz="2100" dirty="0"/>
              <a:t>to </a:t>
            </a:r>
            <a:r>
              <a:rPr lang="en-GB" sz="2100" dirty="0" smtClean="0"/>
              <a:t>network </a:t>
            </a:r>
            <a:r>
              <a:rPr lang="en-GB" sz="2100" dirty="0"/>
              <a:t>c</a:t>
            </a:r>
            <a:r>
              <a:rPr lang="en-GB" sz="2100" dirty="0" smtClean="0"/>
              <a:t>osts</a:t>
            </a:r>
            <a:r>
              <a:rPr lang="en-GB" sz="2100" dirty="0"/>
              <a:t>, i.e</a:t>
            </a:r>
            <a:r>
              <a:rPr lang="en-GB" sz="2100" dirty="0" smtClean="0"/>
              <a:t>. a percentage </a:t>
            </a:r>
            <a:r>
              <a:rPr lang="en-GB" sz="2100" dirty="0"/>
              <a:t>of </a:t>
            </a:r>
            <a:r>
              <a:rPr lang="en-GB" sz="2100" dirty="0" smtClean="0"/>
              <a:t>their revenues </a:t>
            </a:r>
            <a:endParaRPr lang="en-GB" sz="2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100" dirty="0"/>
              <a:t>Regulatory f</a:t>
            </a:r>
            <a:r>
              <a:rPr lang="en-GB" sz="2100" dirty="0" smtClean="0"/>
              <a:t>ramework </a:t>
            </a:r>
            <a:r>
              <a:rPr lang="en-GB" sz="2100" dirty="0"/>
              <a:t>r</a:t>
            </a:r>
            <a:r>
              <a:rPr lang="en-GB" sz="2100" dirty="0" smtClean="0"/>
              <a:t>equiring </a:t>
            </a:r>
            <a:r>
              <a:rPr lang="en-GB" sz="2100" dirty="0"/>
              <a:t>a</a:t>
            </a:r>
            <a:r>
              <a:rPr lang="en-GB" sz="2100" dirty="0" smtClean="0"/>
              <a:t>ll </a:t>
            </a:r>
            <a:r>
              <a:rPr lang="en-GB" sz="2100" dirty="0"/>
              <a:t>p</a:t>
            </a:r>
            <a:r>
              <a:rPr lang="en-GB" sz="2100" dirty="0" smtClean="0"/>
              <a:t>layers </a:t>
            </a:r>
            <a:r>
              <a:rPr lang="en-GB" sz="2100" dirty="0"/>
              <a:t>to </a:t>
            </a:r>
            <a:r>
              <a:rPr lang="en-GB" sz="2100" dirty="0" smtClean="0"/>
              <a:t>work </a:t>
            </a:r>
            <a:r>
              <a:rPr lang="en-GB" sz="2100" dirty="0"/>
              <a:t>c</a:t>
            </a:r>
            <a:r>
              <a:rPr lang="en-GB" sz="2100" dirty="0" smtClean="0"/>
              <a:t>ooperatively</a:t>
            </a:r>
            <a:endParaRPr lang="en-GB" sz="2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100" dirty="0"/>
              <a:t>Australian Code </a:t>
            </a:r>
            <a:r>
              <a:rPr lang="en-GB" sz="2100" dirty="0" smtClean="0"/>
              <a:t>establishes </a:t>
            </a:r>
            <a:r>
              <a:rPr lang="en-GB" sz="2100" dirty="0"/>
              <a:t>o</a:t>
            </a:r>
            <a:r>
              <a:rPr lang="en-GB" sz="2100" dirty="0" smtClean="0"/>
              <a:t>bligation </a:t>
            </a:r>
            <a:r>
              <a:rPr lang="en-GB" sz="2100" dirty="0"/>
              <a:t>for Big Tech and OTTs to </a:t>
            </a:r>
            <a:r>
              <a:rPr lang="en-GB" sz="2100" dirty="0" smtClean="0"/>
              <a:t>make </a:t>
            </a:r>
            <a:r>
              <a:rPr lang="en-GB" sz="2100" dirty="0"/>
              <a:t>a </a:t>
            </a:r>
            <a:r>
              <a:rPr lang="en-GB" sz="2100" dirty="0" smtClean="0"/>
              <a:t>proportionate </a:t>
            </a:r>
            <a:r>
              <a:rPr lang="en-GB" sz="2100" dirty="0"/>
              <a:t>c</a:t>
            </a:r>
            <a:r>
              <a:rPr lang="en-GB" sz="2100" dirty="0" smtClean="0"/>
              <a:t>ontribution </a:t>
            </a:r>
            <a:r>
              <a:rPr lang="en-GB" sz="2100" dirty="0"/>
              <a:t>to </a:t>
            </a:r>
            <a:r>
              <a:rPr lang="en-GB" sz="2100" dirty="0" smtClean="0"/>
              <a:t>network </a:t>
            </a:r>
            <a:r>
              <a:rPr lang="en-GB" sz="2100" dirty="0"/>
              <a:t>c</a:t>
            </a:r>
            <a:r>
              <a:rPr lang="en-GB" sz="2100" dirty="0" smtClean="0"/>
              <a:t>osts </a:t>
            </a:r>
            <a:r>
              <a:rPr lang="en-GB" sz="2100" dirty="0"/>
              <a:t>and </a:t>
            </a:r>
            <a:r>
              <a:rPr lang="en-GB" sz="2100" dirty="0" smtClean="0"/>
              <a:t>usage</a:t>
            </a:r>
            <a:endParaRPr lang="en-GB" sz="2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100" dirty="0"/>
              <a:t>Lowering of </a:t>
            </a:r>
            <a:r>
              <a:rPr lang="en-GB" sz="2100" dirty="0" smtClean="0"/>
              <a:t>taxation/regulatory </a:t>
            </a:r>
            <a:r>
              <a:rPr lang="en-GB" sz="2100" dirty="0"/>
              <a:t>b</a:t>
            </a:r>
            <a:r>
              <a:rPr lang="en-GB" sz="2100" dirty="0" smtClean="0"/>
              <a:t>urden </a:t>
            </a:r>
            <a:r>
              <a:rPr lang="en-GB" sz="2100" dirty="0"/>
              <a:t>on </a:t>
            </a:r>
            <a:r>
              <a:rPr lang="en-GB" sz="2100" dirty="0" smtClean="0"/>
              <a:t>existing </a:t>
            </a:r>
            <a:r>
              <a:rPr lang="en-GB" sz="2100" dirty="0"/>
              <a:t>and </a:t>
            </a:r>
            <a:r>
              <a:rPr lang="en-GB" sz="2100" dirty="0" smtClean="0"/>
              <a:t>new </a:t>
            </a:r>
            <a:r>
              <a:rPr lang="en-GB" sz="2100" dirty="0"/>
              <a:t>t</a:t>
            </a:r>
            <a:r>
              <a:rPr lang="en-GB" sz="2100" dirty="0" smtClean="0"/>
              <a:t>elco </a:t>
            </a:r>
            <a:r>
              <a:rPr lang="en-GB" sz="2100" dirty="0"/>
              <a:t>i</a:t>
            </a:r>
            <a:r>
              <a:rPr lang="en-GB" sz="2100" dirty="0" smtClean="0"/>
              <a:t>nvestors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2183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2EF7B67A-4BA4-8B13-6D06-BFF7642BF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16646" r="11595" b="13728"/>
          <a:stretch/>
        </p:blipFill>
        <p:spPr>
          <a:xfrm>
            <a:off x="1323015" y="1575126"/>
            <a:ext cx="9784080" cy="5085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048E6-9833-4C74-8E7A-5BA67E9F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23" y="322805"/>
            <a:ext cx="6752492" cy="776287"/>
          </a:xfrm>
        </p:spPr>
        <p:txBody>
          <a:bodyPr/>
          <a:lstStyle/>
          <a:p>
            <a:r>
              <a:rPr lang="en-JM" dirty="0"/>
              <a:t/>
            </a:r>
            <a:br>
              <a:rPr lang="en-JM" dirty="0"/>
            </a:br>
            <a:r>
              <a:rPr lang="en-JM" dirty="0"/>
              <a:t/>
            </a:r>
            <a:br>
              <a:rPr lang="en-JM" dirty="0"/>
            </a:br>
            <a:endParaRPr lang="en-J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1978F-BD51-CAE1-A8D4-92A1937D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8" y="396375"/>
            <a:ext cx="11066587" cy="923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646B56-C8E1-EE31-0FD4-0F0FAB7719A7}"/>
              </a:ext>
            </a:extLst>
          </p:cNvPr>
          <p:cNvSpPr txBox="1"/>
          <p:nvPr/>
        </p:nvSpPr>
        <p:spPr>
          <a:xfrm>
            <a:off x="1426256" y="895631"/>
            <a:ext cx="681317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/>
              <a:t>Telecoms </a:t>
            </a:r>
            <a:r>
              <a:rPr lang="en-US" sz="2800" b="1" dirty="0"/>
              <a:t>is Now Out of </a:t>
            </a:r>
            <a:r>
              <a:rPr lang="en-US" sz="2800" b="1" dirty="0" err="1"/>
              <a:t>Favo</a:t>
            </a:r>
            <a:r>
              <a:rPr lang="en-US" sz="2400" b="1" dirty="0" err="1"/>
              <a:t>ur</a:t>
            </a:r>
            <a:endParaRPr lang="en-US" sz="2400" b="1" dirty="0"/>
          </a:p>
          <a:p>
            <a:pPr marL="0" indent="0">
              <a:buNone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5434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505" y="1110494"/>
            <a:ext cx="9392785" cy="832857"/>
          </a:xfrm>
        </p:spPr>
        <p:txBody>
          <a:bodyPr/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432" y="1778759"/>
            <a:ext cx="9096208" cy="39437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Revenues </a:t>
            </a:r>
            <a:r>
              <a:rPr lang="en-US" sz="2300" dirty="0" smtClean="0"/>
              <a:t>static </a:t>
            </a:r>
            <a:r>
              <a:rPr lang="en-US" sz="2300" dirty="0"/>
              <a:t>and in some cases declining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Prices </a:t>
            </a:r>
            <a:r>
              <a:rPr lang="en-US" sz="2300" dirty="0" smtClean="0"/>
              <a:t>reducing </a:t>
            </a:r>
            <a:r>
              <a:rPr lang="en-US" sz="2300" dirty="0"/>
              <a:t>in real </a:t>
            </a:r>
            <a:r>
              <a:rPr lang="en-US" sz="2300" dirty="0" smtClean="0"/>
              <a:t>terms; </a:t>
            </a:r>
            <a:r>
              <a:rPr lang="en-US" sz="2300" dirty="0"/>
              <a:t>costs </a:t>
            </a:r>
            <a:r>
              <a:rPr lang="en-US" sz="2300" dirty="0" smtClean="0"/>
              <a:t>rising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Annual </a:t>
            </a:r>
            <a:r>
              <a:rPr lang="en-US" sz="2300" dirty="0" err="1" smtClean="0"/>
              <a:t>CapEx</a:t>
            </a:r>
            <a:r>
              <a:rPr lang="en-US" sz="2300" dirty="0" smtClean="0"/>
              <a:t> </a:t>
            </a:r>
            <a:r>
              <a:rPr lang="en-US" sz="2300" dirty="0"/>
              <a:t>of 18% </a:t>
            </a:r>
            <a:r>
              <a:rPr lang="en-US" sz="2300" dirty="0" smtClean="0"/>
              <a:t>required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Tax and </a:t>
            </a:r>
            <a:r>
              <a:rPr lang="en-US" sz="2300" dirty="0" smtClean="0"/>
              <a:t>licensing </a:t>
            </a:r>
            <a:r>
              <a:rPr lang="en-US" sz="2300" dirty="0"/>
              <a:t>f</a:t>
            </a:r>
            <a:r>
              <a:rPr lang="en-US" sz="2300" dirty="0" smtClean="0"/>
              <a:t>ees increasing; talk </a:t>
            </a:r>
            <a:r>
              <a:rPr lang="en-US" sz="2300" dirty="0"/>
              <a:t>of </a:t>
            </a:r>
            <a:r>
              <a:rPr lang="en-US" sz="2300" dirty="0" smtClean="0"/>
              <a:t>new </a:t>
            </a:r>
            <a:r>
              <a:rPr lang="en-US" sz="2300" dirty="0"/>
              <a:t>l</a:t>
            </a:r>
            <a:r>
              <a:rPr lang="en-US" sz="2300" dirty="0" smtClean="0"/>
              <a:t>evies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FX challenge; US</a:t>
            </a:r>
            <a:r>
              <a:rPr lang="en-US" sz="2300" dirty="0"/>
              <a:t> </a:t>
            </a:r>
            <a:r>
              <a:rPr lang="en-US" sz="2300" dirty="0" smtClean="0"/>
              <a:t>dollar appreciation </a:t>
            </a:r>
            <a:r>
              <a:rPr lang="en-US" sz="2300" dirty="0"/>
              <a:t>is hampering returns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Cost of </a:t>
            </a:r>
            <a:r>
              <a:rPr lang="en-US" sz="2300" dirty="0" smtClean="0"/>
              <a:t>capital rising due to Fed </a:t>
            </a:r>
            <a:r>
              <a:rPr lang="en-US" sz="2300" dirty="0"/>
              <a:t>interest rate </a:t>
            </a:r>
            <a:r>
              <a:rPr lang="en-US" sz="2300" dirty="0" smtClean="0"/>
              <a:t>rise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Low free cash flow, which is unacceptable to investors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9D2C6-F375-F4F0-3B4B-F3C7F98D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30" y="417249"/>
            <a:ext cx="11066587" cy="923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4493A-2AB7-F518-8AE9-84ECDD82AB47}"/>
              </a:ext>
            </a:extLst>
          </p:cNvPr>
          <p:cNvSpPr txBox="1"/>
          <p:nvPr/>
        </p:nvSpPr>
        <p:spPr>
          <a:xfrm>
            <a:off x="1409432" y="950307"/>
            <a:ext cx="6965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/>
              <a:t>Telecom Reality Check</a:t>
            </a:r>
          </a:p>
        </p:txBody>
      </p:sp>
    </p:spTree>
    <p:extLst>
      <p:ext uri="{BB962C8B-B14F-4D97-AF65-F5344CB8AC3E}">
        <p14:creationId xmlns:p14="http://schemas.microsoft.com/office/powerpoint/2010/main" val="15542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&#10;&#10;Description automatically generated">
            <a:extLst>
              <a:ext uri="{FF2B5EF4-FFF2-40B4-BE49-F238E27FC236}">
                <a16:creationId xmlns:a16="http://schemas.microsoft.com/office/drawing/2014/main" id="{F3FC3F1E-4A5C-175F-DF26-325830967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-96241"/>
            <a:ext cx="12546535" cy="7088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147A7B-4803-D8FC-3F60-5A6D8F9CAAEA}"/>
              </a:ext>
            </a:extLst>
          </p:cNvPr>
          <p:cNvSpPr txBox="1"/>
          <p:nvPr/>
        </p:nvSpPr>
        <p:spPr>
          <a:xfrm>
            <a:off x="1730024" y="2314391"/>
            <a:ext cx="8799616" cy="255454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6000" b="1" dirty="0" smtClean="0">
                <a:solidFill>
                  <a:schemeClr val="bg1"/>
                </a:solidFill>
                <a:latin typeface="+mj-lt"/>
              </a:rPr>
              <a:t>OTTs </a:t>
            </a:r>
            <a:r>
              <a:rPr lang="en-GB" sz="6000" b="1" dirty="0" smtClean="0">
                <a:solidFill>
                  <a:schemeClr val="bg1"/>
                </a:solidFill>
                <a:latin typeface="+mj-lt"/>
              </a:rPr>
              <a:t>are freeloading….</a:t>
            </a:r>
          </a:p>
          <a:p>
            <a:pPr>
              <a:spcBef>
                <a:spcPts val="1200"/>
              </a:spcBef>
            </a:pPr>
            <a:r>
              <a:rPr lang="en-GB" sz="6000" b="1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GB" sz="6000" b="1" dirty="0" smtClean="0">
                <a:solidFill>
                  <a:schemeClr val="bg1"/>
                </a:solidFill>
                <a:latin typeface="+mj-lt"/>
              </a:rPr>
              <a:t>paying </a:t>
            </a:r>
            <a:r>
              <a:rPr lang="en-GB" sz="6000" b="1" dirty="0">
                <a:solidFill>
                  <a:schemeClr val="bg1"/>
                </a:solidFill>
                <a:latin typeface="+mj-lt"/>
              </a:rPr>
              <a:t>n</a:t>
            </a:r>
            <a:r>
              <a:rPr lang="en-GB" sz="6000" b="1" dirty="0" smtClean="0">
                <a:solidFill>
                  <a:schemeClr val="bg1"/>
                </a:solidFill>
                <a:latin typeface="+mj-lt"/>
              </a:rPr>
              <a:t>obody</a:t>
            </a:r>
            <a:endParaRPr lang="en-GB" sz="60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105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570" y="1673659"/>
            <a:ext cx="9463502" cy="29473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Data </a:t>
            </a:r>
            <a:r>
              <a:rPr lang="en-US" sz="2300" dirty="0" smtClean="0"/>
              <a:t>delivers</a:t>
            </a:r>
            <a:r>
              <a:rPr lang="en-US" sz="2300" dirty="0" smtClean="0"/>
              <a:t> </a:t>
            </a:r>
            <a:r>
              <a:rPr lang="en-US" sz="2300" dirty="0"/>
              <a:t>73% of </a:t>
            </a:r>
            <a:r>
              <a:rPr lang="en-US" sz="2300" dirty="0" smtClean="0"/>
              <a:t>mobile </a:t>
            </a:r>
            <a:r>
              <a:rPr lang="en-US" sz="2300" dirty="0" smtClean="0"/>
              <a:t>operators’ revenue </a:t>
            </a:r>
            <a:r>
              <a:rPr lang="en-US" sz="2300" dirty="0"/>
              <a:t>t</a:t>
            </a:r>
            <a:r>
              <a:rPr lang="en-US" sz="2300" dirty="0" smtClean="0"/>
              <a:t>oday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Six </a:t>
            </a:r>
            <a:r>
              <a:rPr lang="en-US" sz="2300" dirty="0"/>
              <a:t>Big Tech </a:t>
            </a:r>
            <a:r>
              <a:rPr lang="en-US" sz="2300" dirty="0" smtClean="0"/>
              <a:t>operators </a:t>
            </a:r>
            <a:r>
              <a:rPr lang="en-US" sz="2300" dirty="0"/>
              <a:t>account for 60% of all </a:t>
            </a:r>
            <a:r>
              <a:rPr lang="en-US" sz="2300" dirty="0" smtClean="0"/>
              <a:t>internet </a:t>
            </a:r>
            <a:r>
              <a:rPr lang="en-US" sz="2300" dirty="0"/>
              <a:t>t</a:t>
            </a:r>
            <a:r>
              <a:rPr lang="en-US" sz="2300" dirty="0" smtClean="0"/>
              <a:t>raffic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OTTs consume 62% of mobile network </a:t>
            </a:r>
            <a:r>
              <a:rPr lang="en-US" sz="2300" dirty="0" smtClean="0"/>
              <a:t>capacity on </a:t>
            </a:r>
            <a:r>
              <a:rPr lang="en-US" sz="2300" dirty="0" err="1" smtClean="0"/>
              <a:t>Digicel’s</a:t>
            </a:r>
            <a:r>
              <a:rPr lang="en-US" sz="2300" dirty="0" smtClean="0"/>
              <a:t> </a:t>
            </a:r>
            <a:r>
              <a:rPr lang="en-US" sz="2300" dirty="0"/>
              <a:t>Caribbean </a:t>
            </a:r>
            <a:r>
              <a:rPr lang="en-US" sz="2300" dirty="0" smtClean="0"/>
              <a:t>network </a:t>
            </a:r>
            <a:r>
              <a:rPr lang="en-US" sz="2300" dirty="0"/>
              <a:t>(</a:t>
            </a:r>
            <a:r>
              <a:rPr lang="en-US" sz="2300" dirty="0" err="1"/>
              <a:t>Sandvine</a:t>
            </a:r>
            <a:r>
              <a:rPr lang="en-US" sz="2300" dirty="0"/>
              <a:t> </a:t>
            </a:r>
            <a:r>
              <a:rPr lang="en-US" sz="2300" dirty="0" smtClean="0"/>
              <a:t>study)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Facebook </a:t>
            </a:r>
            <a:r>
              <a:rPr lang="en-US" sz="2300" dirty="0"/>
              <a:t>and Google (combined) consume 52% of that capacity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In </a:t>
            </a:r>
            <a:r>
              <a:rPr lang="en-US" sz="2300" dirty="0" smtClean="0"/>
              <a:t>Europe, </a:t>
            </a:r>
            <a:r>
              <a:rPr lang="en-US" sz="2300" dirty="0"/>
              <a:t>OTTs </a:t>
            </a:r>
            <a:r>
              <a:rPr lang="en-US" sz="2300" dirty="0" smtClean="0"/>
              <a:t>cost </a:t>
            </a:r>
            <a:r>
              <a:rPr lang="en-US" sz="2300" dirty="0" err="1"/>
              <a:t>t</a:t>
            </a:r>
            <a:r>
              <a:rPr lang="en-US" sz="2300" dirty="0" err="1" smtClean="0"/>
              <a:t>elcos</a:t>
            </a:r>
            <a:r>
              <a:rPr lang="en-US" sz="2300" dirty="0" smtClean="0"/>
              <a:t> US$45 </a:t>
            </a:r>
            <a:r>
              <a:rPr lang="en-US" sz="2300" dirty="0"/>
              <a:t>per </a:t>
            </a:r>
            <a:r>
              <a:rPr lang="en-US" sz="2300" dirty="0" smtClean="0"/>
              <a:t>sub/annum, equivalent to 3-4 </a:t>
            </a:r>
            <a:r>
              <a:rPr lang="en-US" sz="2300" dirty="0"/>
              <a:t>months ARPU in </a:t>
            </a:r>
            <a:r>
              <a:rPr lang="en-US" sz="2300" dirty="0" smtClean="0"/>
              <a:t>the Caribbean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OTTs pay </a:t>
            </a:r>
            <a:r>
              <a:rPr lang="en-US" sz="2300" dirty="0" smtClean="0"/>
              <a:t>Governments and network operators………..</a:t>
            </a:r>
            <a:r>
              <a:rPr lang="en-US" sz="2300" b="1" u="sng" dirty="0" smtClean="0"/>
              <a:t>ZERO</a:t>
            </a:r>
            <a:endParaRPr lang="en-US" sz="2300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It’s the most beautiful business model ever seen!!!</a:t>
            </a:r>
            <a:endParaRPr lang="en-US" sz="23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59E07-70C2-4E9E-3AEE-139086D9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79" y="391191"/>
            <a:ext cx="11066587" cy="923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850AE-7B31-082C-B24D-59DD08DC9781}"/>
              </a:ext>
            </a:extLst>
          </p:cNvPr>
          <p:cNvSpPr txBox="1"/>
          <p:nvPr/>
        </p:nvSpPr>
        <p:spPr>
          <a:xfrm>
            <a:off x="1399570" y="894206"/>
            <a:ext cx="6965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 smtClean="0"/>
              <a:t>OTTs </a:t>
            </a:r>
            <a:r>
              <a:rPr lang="en-GB" sz="2800" b="1" dirty="0"/>
              <a:t>Freeloading</a:t>
            </a:r>
          </a:p>
        </p:txBody>
      </p:sp>
    </p:spTree>
    <p:extLst>
      <p:ext uri="{BB962C8B-B14F-4D97-AF65-F5344CB8AC3E}">
        <p14:creationId xmlns:p14="http://schemas.microsoft.com/office/powerpoint/2010/main" val="35689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366" y="1582755"/>
            <a:ext cx="10047642" cy="48992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Making </a:t>
            </a:r>
            <a:r>
              <a:rPr lang="en-US" sz="2300" dirty="0"/>
              <a:t>the Caribbean a </a:t>
            </a:r>
            <a:r>
              <a:rPr lang="en-US" sz="2300" dirty="0" smtClean="0"/>
              <a:t>leader </a:t>
            </a:r>
            <a:r>
              <a:rPr lang="en-US" sz="2300" dirty="0"/>
              <a:t>in the Digital Economy in the </a:t>
            </a:r>
            <a:r>
              <a:rPr lang="en-US" sz="2300" dirty="0" smtClean="0"/>
              <a:t>21st century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This </a:t>
            </a:r>
            <a:r>
              <a:rPr lang="en-US" sz="2300" dirty="0" smtClean="0"/>
              <a:t>requires </a:t>
            </a:r>
            <a:r>
              <a:rPr lang="en-US" sz="2300" dirty="0"/>
              <a:t>a </a:t>
            </a:r>
            <a:r>
              <a:rPr lang="en-US" sz="2300" dirty="0" smtClean="0"/>
              <a:t>coalition </a:t>
            </a:r>
            <a:r>
              <a:rPr lang="en-US" sz="2300" dirty="0"/>
              <a:t>of </a:t>
            </a:r>
            <a:r>
              <a:rPr lang="en-US" sz="2300" dirty="0" smtClean="0"/>
              <a:t>investment </a:t>
            </a:r>
            <a:r>
              <a:rPr lang="en-US" sz="2300" dirty="0" smtClean="0"/>
              <a:t>i</a:t>
            </a:r>
            <a:r>
              <a:rPr lang="en-US" sz="2300" dirty="0" smtClean="0"/>
              <a:t>nterests: </a:t>
            </a:r>
            <a:r>
              <a:rPr lang="en-US" sz="2300" dirty="0"/>
              <a:t>Governments, Regulators, </a:t>
            </a:r>
            <a:r>
              <a:rPr lang="en-US" sz="2300" dirty="0" smtClean="0"/>
              <a:t>operators and investors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At </a:t>
            </a:r>
            <a:r>
              <a:rPr lang="en-US" sz="2300" dirty="0" smtClean="0"/>
              <a:t>present, there is no investment </a:t>
            </a:r>
            <a:r>
              <a:rPr lang="en-US" sz="2300" dirty="0"/>
              <a:t>c</a:t>
            </a:r>
            <a:r>
              <a:rPr lang="en-US" sz="2300" dirty="0" smtClean="0"/>
              <a:t>ase </a:t>
            </a:r>
            <a:r>
              <a:rPr lang="en-US" sz="2300" dirty="0"/>
              <a:t>for 5G throughout the </a:t>
            </a:r>
            <a:r>
              <a:rPr lang="en-US" sz="2300" dirty="0" smtClean="0"/>
              <a:t>region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Cooperation </a:t>
            </a:r>
            <a:r>
              <a:rPr lang="en-US" sz="2300" dirty="0" smtClean="0"/>
              <a:t>required between CARICOM, </a:t>
            </a:r>
            <a:r>
              <a:rPr lang="en-US" sz="2300" dirty="0"/>
              <a:t>CTU, </a:t>
            </a:r>
            <a:r>
              <a:rPr lang="en-US" sz="2300" dirty="0" smtClean="0"/>
              <a:t>CANTO </a:t>
            </a:r>
            <a:r>
              <a:rPr lang="en-US" sz="2300" dirty="0"/>
              <a:t>and </a:t>
            </a:r>
            <a:r>
              <a:rPr lang="en-US" sz="2300" dirty="0" smtClean="0"/>
              <a:t>operators </a:t>
            </a:r>
            <a:r>
              <a:rPr lang="en-US" sz="2300" dirty="0"/>
              <a:t>to </a:t>
            </a:r>
            <a:r>
              <a:rPr lang="en-US" sz="2300" dirty="0" smtClean="0"/>
              <a:t>achieve </a:t>
            </a:r>
            <a:r>
              <a:rPr lang="en-US" sz="2300" dirty="0"/>
              <a:t>the </a:t>
            </a:r>
            <a:r>
              <a:rPr lang="en-US" sz="2300" dirty="0" smtClean="0"/>
              <a:t>policy </a:t>
            </a:r>
            <a:r>
              <a:rPr lang="en-US" sz="2300" dirty="0"/>
              <a:t>o</a:t>
            </a:r>
            <a:r>
              <a:rPr lang="en-US" sz="2300" dirty="0" smtClean="0"/>
              <a:t>bjective </a:t>
            </a:r>
            <a:r>
              <a:rPr lang="en-US" sz="2300" dirty="0"/>
              <a:t>of a Single Caribbean Regulatory </a:t>
            </a:r>
            <a:r>
              <a:rPr lang="en-US" sz="2300" dirty="0" smtClean="0"/>
              <a:t>Space </a:t>
            </a:r>
            <a:r>
              <a:rPr lang="en-US" sz="2300" dirty="0"/>
              <a:t>(similar to </a:t>
            </a:r>
            <a:r>
              <a:rPr lang="en-US" sz="2300" dirty="0" smtClean="0"/>
              <a:t>the EU</a:t>
            </a:r>
            <a:r>
              <a:rPr lang="en-US" sz="23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 smtClean="0"/>
              <a:t>The Declaration </a:t>
            </a:r>
            <a:r>
              <a:rPr lang="en-US" sz="2300" dirty="0"/>
              <a:t>of St. </a:t>
            </a:r>
            <a:r>
              <a:rPr lang="en-US" sz="2300" dirty="0" smtClean="0"/>
              <a:t>George’s </a:t>
            </a:r>
            <a:r>
              <a:rPr lang="en-US" sz="2300" dirty="0"/>
              <a:t>on </a:t>
            </a:r>
            <a:r>
              <a:rPr lang="en-US" sz="2300" dirty="0" smtClean="0"/>
              <a:t>r</a:t>
            </a:r>
            <a:r>
              <a:rPr lang="en-US" sz="2300" dirty="0" smtClean="0"/>
              <a:t>oaming; a great </a:t>
            </a:r>
            <a:r>
              <a:rPr lang="en-US" sz="2300" dirty="0" smtClean="0"/>
              <a:t>e</a:t>
            </a:r>
            <a:r>
              <a:rPr lang="en-US" sz="2300" dirty="0" smtClean="0"/>
              <a:t>xample </a:t>
            </a:r>
            <a:r>
              <a:rPr lang="en-US" sz="2300" dirty="0"/>
              <a:t>of a Digital Regional </a:t>
            </a:r>
            <a:r>
              <a:rPr lang="en-US" sz="2300" dirty="0" smtClean="0"/>
              <a:t>Economy</a:t>
            </a: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300" dirty="0"/>
              <a:t>Consolidation of </a:t>
            </a:r>
            <a:r>
              <a:rPr lang="en-US" sz="2300" dirty="0" smtClean="0"/>
              <a:t>network </a:t>
            </a:r>
            <a:r>
              <a:rPr lang="en-US" sz="2300" dirty="0"/>
              <a:t>o</a:t>
            </a:r>
            <a:r>
              <a:rPr lang="en-US" sz="2300" dirty="0" smtClean="0"/>
              <a:t>perators </a:t>
            </a:r>
            <a:r>
              <a:rPr lang="en-US" sz="2300" dirty="0"/>
              <a:t>m</a:t>
            </a:r>
            <a:r>
              <a:rPr lang="en-US" sz="2300" dirty="0" smtClean="0"/>
              <a:t>ay </a:t>
            </a:r>
            <a:r>
              <a:rPr lang="en-US" sz="2300" dirty="0"/>
              <a:t>be </a:t>
            </a:r>
            <a:r>
              <a:rPr lang="en-US" sz="2300" dirty="0" smtClean="0"/>
              <a:t>necessary  </a:t>
            </a:r>
            <a:endParaRPr lang="en-US" sz="23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F228B-411F-0F58-0006-26A2FB2C3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69" y="321535"/>
            <a:ext cx="11066587" cy="923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60EF1-8BBB-9B5E-F080-0320E0EF3C57}"/>
              </a:ext>
            </a:extLst>
          </p:cNvPr>
          <p:cNvSpPr txBox="1"/>
          <p:nvPr/>
        </p:nvSpPr>
        <p:spPr>
          <a:xfrm>
            <a:off x="1446366" y="844182"/>
            <a:ext cx="6965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Solutions for the Future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146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3A4BCDF6-4882-8EF4-2417-2352D7D15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785" y="-343588"/>
            <a:ext cx="13027785" cy="7360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027328-A285-588D-BD20-846E1822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15" y="3139911"/>
            <a:ext cx="8307969" cy="7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3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m/%d/%y&lt;/m_strFormatTime&gt;&lt;m_yearfmt&gt;&lt;begin val=&quot;4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0&quot;&gt;&lt;elem m_fUsage=&quot;4.31544264124685117423E+00&quot;&gt;&lt;m_msothmcolidx val=&quot;0&quot;/&gt;&lt;m_rgb r=&quot;12&quot; g=&quot;9A&quot; b=&quot;18&quot;/&gt;&lt;m_nBrightness tagver0=&quot;26206&quot; tagname0=&quot;m_nBrightnessUNRECOGNIZED&quot; val=&quot;0&quot;/&gt;&lt;/elem&gt;&lt;elem m_fUsage=&quot;1.63697534010000023130E+00&quot;&gt;&lt;m_msothmcolidx val=&quot;0&quot;/&gt;&lt;m_rgb r=&quot;D5&quot; g=&quot;F3&quot; b=&quot;25&quot;/&gt;&lt;m_nBrightness tagver0=&quot;26206&quot; tagname0=&quot;m_nBrightnessUNRECOGNIZED&quot; val=&quot;0&quot;/&gt;&lt;/elem&gt;&lt;elem m_fUsage=&quot;1.04710128697246251939E+00&quot;&gt;&lt;m_msothmcolidx val=&quot;0&quot;/&gt;&lt;m_rgb r=&quot;2D&quot; g=&quot;92&quot; b=&quot;1B&quot;/&gt;&lt;m_nBrightness tagver0=&quot;26206&quot; tagname0=&quot;m_nBrightnessUNRECOGNIZED&quot; val=&quot;0&quot;/&gt;&lt;/elem&gt;&lt;elem m_fUsage=&quot;6.33766360903607717248E-01&quot;&gt;&lt;m_msothmcolidx val=&quot;0&quot;/&gt;&lt;m_rgb r=&quot;FB&quot; g=&quot;F0&quot; b=&quot;1E&quot;/&gt;&lt;m_nBrightness tagver0=&quot;26206&quot; tagname0=&quot;m_nBrightnessUNRECOGNIZED&quot; val=&quot;0&quot;/&gt;&lt;/elem&gt;&lt;elem m_fUsage=&quot;5.39886199131512589666E-01&quot;&gt;&lt;m_msothmcolidx val=&quot;0&quot;/&gt;&lt;m_rgb r=&quot;E4&quot; g=&quot;00&quot; b=&quot;2B&quot;/&gt;&lt;m_nBrightness tagver0=&quot;26206&quot; tagname0=&quot;m_nBrightnessUNRECOGNIZED&quot; val=&quot;0&quot;/&gt;&lt;/elem&gt;&lt;elem m_fUsage=&quot;5.09372128135345825228E-01&quot;&gt;&lt;m_msothmcolidx val=&quot;0&quot;/&gt;&lt;m_rgb r=&quot;FA&quot; g=&quot;43&quot; b=&quot;AC&quot;/&gt;&lt;m_nBrightness tagver0=&quot;26206&quot; tagname0=&quot;m_nBrightnessUNRECOGNIZED&quot; val=&quot;0&quot;/&gt;&lt;/elem&gt;&lt;elem m_fUsage=&quot;4.99112614975184387678E-01&quot;&gt;&lt;m_msothmcolidx val=&quot;0&quot;/&gt;&lt;m_rgb r=&quot;BA&quot; g=&quot;BE&quot; b=&quot;0E&quot;/&gt;&lt;m_nBrightness tagver0=&quot;26206&quot; tagname0=&quot;m_nBrightnessUNRECOGNIZED&quot; val=&quot;0&quot;/&gt;&lt;/elem&gt;&lt;elem m_fUsage=&quot;1.79726391593609452491E-01&quot;&gt;&lt;m_msothmcolidx val=&quot;0&quot;/&gt;&lt;m_rgb r=&quot;F4&quot; g=&quot;59&quot; b=&quot;84&quot;/&gt;&lt;m_nBrightness tagver0=&quot;26206&quot; tagname0=&quot;m_nBrightnessUNRECOGNIZED&quot; val=&quot;0&quot;/&gt;&lt;/elem&gt;&lt;elem m_fUsage=&quot;1.50094635296999207030E-01&quot;&gt;&lt;m_msothmcolidx val=&quot;0&quot;/&gt;&lt;m_rgb r=&quot;05&quot; g=&quot;72&quot; b=&quot;05&quot;/&gt;&lt;m_nBrightness tagver0=&quot;26206&quot; tagname0=&quot;m_nBrightnessUNRECOGNIZED&quot; val=&quot;0&quot;/&gt;&lt;/elem&gt;&lt;elem m_fUsage=&quot;6.46108188922667886489E-02&quot;&gt;&lt;m_msothmcolidx val=&quot;0&quot;/&gt;&lt;m_rgb r=&quot;EE&quot; g=&quot;32&quot; b=&quot;24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6ujdMsSlSkW.WAaYCR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HD5VpWQEeqOKWmEF9y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Ec3C41QdSEfNY_cwTG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JrECSjQheW8S01Sp_8pw"/>
</p:tagLst>
</file>

<file path=ppt/theme/theme1.xml><?xml version="1.0" encoding="utf-8"?>
<a:theme xmlns:a="http://schemas.openxmlformats.org/drawingml/2006/main" name="2_20160912_DIGICEL TEMPLATE">
  <a:themeElements>
    <a:clrScheme name="Digicel Colors">
      <a:dk1>
        <a:srgbClr val="53565A"/>
      </a:dk1>
      <a:lt1>
        <a:srgbClr val="FFFFFF"/>
      </a:lt1>
      <a:dk2>
        <a:srgbClr val="E4002B"/>
      </a:dk2>
      <a:lt2>
        <a:srgbClr val="FFFFFF"/>
      </a:lt2>
      <a:accent1>
        <a:srgbClr val="E4002B"/>
      </a:accent1>
      <a:accent2>
        <a:srgbClr val="53565A"/>
      </a:accent2>
      <a:accent3>
        <a:srgbClr val="888B8D"/>
      </a:accent3>
      <a:accent4>
        <a:srgbClr val="C8C9C7"/>
      </a:accent4>
      <a:accent5>
        <a:srgbClr val="A1A294"/>
      </a:accent5>
      <a:accent6>
        <a:srgbClr val="BCBDB3"/>
      </a:accent6>
      <a:hlink>
        <a:srgbClr val="E4002B"/>
      </a:hlink>
      <a:folHlink>
        <a:srgbClr val="CACB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spcBef>
            <a:spcPts val="1200"/>
          </a:spcBef>
          <a:defRPr sz="2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spcBef>
            <a:spcPts val="1200"/>
          </a:spcBef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2BE3749E0D0499EFC92E534D7B70D" ma:contentTypeVersion="12" ma:contentTypeDescription="Create a new document." ma:contentTypeScope="" ma:versionID="c6f08db55eccd3377d5bb3c31aea8926">
  <xsd:schema xmlns:xsd="http://www.w3.org/2001/XMLSchema" xmlns:xs="http://www.w3.org/2001/XMLSchema" xmlns:p="http://schemas.microsoft.com/office/2006/metadata/properties" xmlns:ns3="914c7dd3-0d73-4612-9591-3342dae162e7" xmlns:ns4="faef16b1-b95a-4c9c-a8fa-7d396c9c2330" targetNamespace="http://schemas.microsoft.com/office/2006/metadata/properties" ma:root="true" ma:fieldsID="781447dfe544199bc944690b0b10d388" ns3:_="" ns4:_="">
    <xsd:import namespace="914c7dd3-0d73-4612-9591-3342dae162e7"/>
    <xsd:import namespace="faef16b1-b95a-4c9c-a8fa-7d396c9c23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c7dd3-0d73-4612-9591-3342dae16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f16b1-b95a-4c9c-a8fa-7d396c9c2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433EB-79C8-4C7E-8ADA-A7C090E92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CE4E60-E671-4D60-B153-668EC4CBD253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914c7dd3-0d73-4612-9591-3342dae162e7"/>
    <ds:schemaRef ds:uri="http://schemas.openxmlformats.org/package/2006/metadata/core-properties"/>
    <ds:schemaRef ds:uri="faef16b1-b95a-4c9c-a8fa-7d396c9c233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A6ABD38-A9F9-4CD3-A48D-057A5245B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4c7dd3-0d73-4612-9591-3342dae162e7"/>
    <ds:schemaRef ds:uri="faef16b1-b95a-4c9c-a8fa-7d396c9c2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Digicel new brand identity_Jul2017</Template>
  <TotalTime>41730</TotalTime>
  <Words>375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Courier New</vt:lpstr>
      <vt:lpstr>Times New Roman</vt:lpstr>
      <vt:lpstr>Tw Cen MT</vt:lpstr>
      <vt:lpstr>Verdana</vt:lpstr>
      <vt:lpstr>2_20160912_DIGICEL TEMPLATE</vt:lpstr>
      <vt:lpstr>think-cell Slide</vt:lpstr>
      <vt:lpstr>PowerPoint Presentation</vt:lpstr>
      <vt:lpstr>  </vt:lpstr>
      <vt:lpstr> 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O'Carroll</dc:creator>
  <cp:lastModifiedBy>Frank O'Carroll</cp:lastModifiedBy>
  <cp:revision>660</cp:revision>
  <cp:lastPrinted>2019-07-03T16:20:43Z</cp:lastPrinted>
  <dcterms:created xsi:type="dcterms:W3CDTF">2018-10-02T20:26:33Z</dcterms:created>
  <dcterms:modified xsi:type="dcterms:W3CDTF">2022-07-19T12:22:15Z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0x010100B5D2BE3749E0D0499EFC92E534D7B70D</vt:lpwstr>
  </property>
</Properties>
</file>