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947" r:id="rId3"/>
    <p:sldId id="269" r:id="rId4"/>
    <p:sldId id="302" r:id="rId5"/>
    <p:sldId id="935" r:id="rId6"/>
    <p:sldId id="946" r:id="rId7"/>
    <p:sldId id="323" r:id="rId8"/>
    <p:sldId id="930" r:id="rId9"/>
    <p:sldId id="962" r:id="rId10"/>
    <p:sldId id="945" r:id="rId11"/>
    <p:sldId id="940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DC5AC5-D03A-3E44-8A70-A04B2C1A1921}" type="doc">
      <dgm:prSet loTypeId="urn:microsoft.com/office/officeart/2005/8/layout/radial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863BDF6-7DD8-1046-BD1B-ACF5CBB16ABD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2000" dirty="0"/>
            <a:t>Platforms</a:t>
          </a:r>
        </a:p>
      </dgm:t>
    </dgm:pt>
    <dgm:pt modelId="{93871186-2632-C349-8310-0BF8373DDC1A}" type="parTrans" cxnId="{194E6B49-62E2-634D-B58E-41837C256AEA}">
      <dgm:prSet/>
      <dgm:spPr>
        <a:ln>
          <a:noFill/>
        </a:ln>
      </dgm:spPr>
      <dgm:t>
        <a:bodyPr/>
        <a:lstStyle/>
        <a:p>
          <a:endParaRPr lang="en-GB"/>
        </a:p>
      </dgm:t>
    </dgm:pt>
    <dgm:pt modelId="{C3B850C6-14AD-1F4F-94C9-CBD11B1AE256}" type="sibTrans" cxnId="{194E6B49-62E2-634D-B58E-41837C256AEA}">
      <dgm:prSet/>
      <dgm:spPr/>
      <dgm:t>
        <a:bodyPr/>
        <a:lstStyle/>
        <a:p>
          <a:endParaRPr lang="en-GB"/>
        </a:p>
      </dgm:t>
    </dgm:pt>
    <dgm:pt modelId="{3FE92149-C158-EA4A-81CB-60C49D8200A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2000" dirty="0"/>
            <a:t>Business users</a:t>
          </a:r>
        </a:p>
      </dgm:t>
    </dgm:pt>
    <dgm:pt modelId="{DD60EAA8-6FD5-7F4A-BD4C-427847215CEC}" type="parTrans" cxnId="{EE1C2BF2-E6AA-AD4A-991C-B2BAA527B75E}">
      <dgm:prSet/>
      <dgm:spPr>
        <a:ln>
          <a:noFill/>
        </a:ln>
      </dgm:spPr>
      <dgm:t>
        <a:bodyPr/>
        <a:lstStyle/>
        <a:p>
          <a:endParaRPr lang="en-GB"/>
        </a:p>
      </dgm:t>
    </dgm:pt>
    <dgm:pt modelId="{6DE5BB41-FFC5-DA4D-A04E-5383DF5F46D1}" type="sibTrans" cxnId="{EE1C2BF2-E6AA-AD4A-991C-B2BAA527B75E}">
      <dgm:prSet/>
      <dgm:spPr/>
      <dgm:t>
        <a:bodyPr/>
        <a:lstStyle/>
        <a:p>
          <a:endParaRPr lang="en-GB"/>
        </a:p>
      </dgm:t>
    </dgm:pt>
    <dgm:pt modelId="{4B9117CB-87F5-784F-AE05-0FB69B695AE7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2000" dirty="0"/>
            <a:t>End-users</a:t>
          </a:r>
        </a:p>
      </dgm:t>
    </dgm:pt>
    <dgm:pt modelId="{92ADCCD9-08D3-994D-B91E-20702F08FEA1}" type="parTrans" cxnId="{FC822C4B-8C8E-A54B-B441-BE9EAED0840C}">
      <dgm:prSet/>
      <dgm:spPr>
        <a:ln>
          <a:noFill/>
        </a:ln>
      </dgm:spPr>
      <dgm:t>
        <a:bodyPr/>
        <a:lstStyle/>
        <a:p>
          <a:endParaRPr lang="en-GB"/>
        </a:p>
      </dgm:t>
    </dgm:pt>
    <dgm:pt modelId="{95FCE71E-7611-784A-8201-3A6254F726FD}" type="sibTrans" cxnId="{FC822C4B-8C8E-A54B-B441-BE9EAED0840C}">
      <dgm:prSet/>
      <dgm:spPr/>
      <dgm:t>
        <a:bodyPr/>
        <a:lstStyle/>
        <a:p>
          <a:endParaRPr lang="en-GB"/>
        </a:p>
      </dgm:t>
    </dgm:pt>
    <dgm:pt modelId="{F12AFAB2-F0D4-664E-9A1C-4F47EFBAA428}" type="pres">
      <dgm:prSet presAssocID="{4ADC5AC5-D03A-3E44-8A70-A04B2C1A1921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5C35687F-E176-EC46-B0EA-DDD8F3ADC665}" type="pres">
      <dgm:prSet presAssocID="{4ADC5AC5-D03A-3E44-8A70-A04B2C1A1921}" presName="cycle" presStyleCnt="0"/>
      <dgm:spPr/>
    </dgm:pt>
    <dgm:pt modelId="{FDA6FC07-AECA-A045-9AEC-7B0DD7507B2D}" type="pres">
      <dgm:prSet presAssocID="{4ADC5AC5-D03A-3E44-8A70-A04B2C1A1921}" presName="centerShape" presStyleCnt="0"/>
      <dgm:spPr/>
    </dgm:pt>
    <dgm:pt modelId="{FDC81AB9-7EE4-5945-9933-2D48F6DCEFDF}" type="pres">
      <dgm:prSet presAssocID="{4ADC5AC5-D03A-3E44-8A70-A04B2C1A1921}" presName="connSite" presStyleLbl="node1" presStyleIdx="0" presStyleCnt="4"/>
      <dgm:spPr/>
    </dgm:pt>
    <dgm:pt modelId="{0908C042-7EFE-5A47-9974-152C2AAFCC4C}" type="pres">
      <dgm:prSet presAssocID="{4ADC5AC5-D03A-3E44-8A70-A04B2C1A1921}" presName="visible" presStyleLbl="node1" presStyleIdx="0" presStyleCnt="4" custScaleX="112174" custScaleY="117521" custLinFactNeighborX="94631" custLinFactNeighborY="2523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F182367-5584-A349-A423-CC078A51797A}" type="pres">
      <dgm:prSet presAssocID="{93871186-2632-C349-8310-0BF8373DDC1A}" presName="Name25" presStyleLbl="parChTrans1D1" presStyleIdx="0" presStyleCnt="3"/>
      <dgm:spPr/>
    </dgm:pt>
    <dgm:pt modelId="{1ACDBE81-4343-F645-A3E2-2F69E028E837}" type="pres">
      <dgm:prSet presAssocID="{0863BDF6-7DD8-1046-BD1B-ACF5CBB16ABD}" presName="node" presStyleCnt="0"/>
      <dgm:spPr/>
    </dgm:pt>
    <dgm:pt modelId="{F91FEC61-6A72-D44E-B9FA-5581B4FC9A01}" type="pres">
      <dgm:prSet presAssocID="{0863BDF6-7DD8-1046-BD1B-ACF5CBB16ABD}" presName="parentNode" presStyleLbl="node1" presStyleIdx="1" presStyleCnt="4" custScaleX="120698" custScaleY="87776" custLinFactX="-100000" custLinFactY="39230" custLinFactNeighborX="-169624" custLinFactNeighborY="100000">
        <dgm:presLayoutVars>
          <dgm:chMax val="1"/>
          <dgm:bulletEnabled val="1"/>
        </dgm:presLayoutVars>
      </dgm:prSet>
      <dgm:spPr/>
    </dgm:pt>
    <dgm:pt modelId="{40BE68C8-4FD5-3B4B-95A3-E85D057AD800}" type="pres">
      <dgm:prSet presAssocID="{0863BDF6-7DD8-1046-BD1B-ACF5CBB16ABD}" presName="childNode" presStyleLbl="revTx" presStyleIdx="0" presStyleCnt="0">
        <dgm:presLayoutVars>
          <dgm:bulletEnabled val="1"/>
        </dgm:presLayoutVars>
      </dgm:prSet>
      <dgm:spPr/>
    </dgm:pt>
    <dgm:pt modelId="{17DA1966-DAAD-BA4B-8C8A-2E99A7415EFA}" type="pres">
      <dgm:prSet presAssocID="{DD60EAA8-6FD5-7F4A-BD4C-427847215CEC}" presName="Name25" presStyleLbl="parChTrans1D1" presStyleIdx="1" presStyleCnt="3"/>
      <dgm:spPr/>
    </dgm:pt>
    <dgm:pt modelId="{4CE7ACFA-03B8-6F44-BB82-E81B8B6893E6}" type="pres">
      <dgm:prSet presAssocID="{3FE92149-C158-EA4A-81CB-60C49D8200AF}" presName="node" presStyleCnt="0"/>
      <dgm:spPr/>
    </dgm:pt>
    <dgm:pt modelId="{9F4DF21A-0AE3-7A49-8FFE-B38221B47EBE}" type="pres">
      <dgm:prSet presAssocID="{3FE92149-C158-EA4A-81CB-60C49D8200AF}" presName="parentNode" presStyleLbl="node1" presStyleIdx="2" presStyleCnt="4" custScaleX="122926" custScaleY="94640" custLinFactX="126567" custLinFactY="-79957" custLinFactNeighborX="200000" custLinFactNeighborY="-100000">
        <dgm:presLayoutVars>
          <dgm:chMax val="1"/>
          <dgm:bulletEnabled val="1"/>
        </dgm:presLayoutVars>
      </dgm:prSet>
      <dgm:spPr/>
    </dgm:pt>
    <dgm:pt modelId="{1C8676C7-5073-CA44-8EA6-CAD8243AB840}" type="pres">
      <dgm:prSet presAssocID="{3FE92149-C158-EA4A-81CB-60C49D8200AF}" presName="childNode" presStyleLbl="revTx" presStyleIdx="0" presStyleCnt="0">
        <dgm:presLayoutVars>
          <dgm:bulletEnabled val="1"/>
        </dgm:presLayoutVars>
      </dgm:prSet>
      <dgm:spPr/>
    </dgm:pt>
    <dgm:pt modelId="{15199EEB-5668-6644-86FF-01B2B6BE17FD}" type="pres">
      <dgm:prSet presAssocID="{92ADCCD9-08D3-994D-B91E-20702F08FEA1}" presName="Name25" presStyleLbl="parChTrans1D1" presStyleIdx="2" presStyleCnt="3"/>
      <dgm:spPr/>
    </dgm:pt>
    <dgm:pt modelId="{B4300DD5-CF83-A04B-8453-E8CD5E9A021C}" type="pres">
      <dgm:prSet presAssocID="{4B9117CB-87F5-784F-AE05-0FB69B695AE7}" presName="node" presStyleCnt="0"/>
      <dgm:spPr/>
    </dgm:pt>
    <dgm:pt modelId="{D6B8561D-27AF-DF44-97F4-2C27E6866A18}" type="pres">
      <dgm:prSet presAssocID="{4B9117CB-87F5-784F-AE05-0FB69B695AE7}" presName="parentNode" presStyleLbl="node1" presStyleIdx="3" presStyleCnt="4" custScaleX="91864" custScaleY="87514" custLinFactX="121672" custLinFactNeighborX="200000" custLinFactNeighborY="-37737">
        <dgm:presLayoutVars>
          <dgm:chMax val="1"/>
          <dgm:bulletEnabled val="1"/>
        </dgm:presLayoutVars>
      </dgm:prSet>
      <dgm:spPr/>
    </dgm:pt>
    <dgm:pt modelId="{96958882-ECA2-1747-A54E-82CD8C554310}" type="pres">
      <dgm:prSet presAssocID="{4B9117CB-87F5-784F-AE05-0FB69B695AE7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62B6F22F-80A0-4140-BE90-7649E8F3D58D}" type="presOf" srcId="{93871186-2632-C349-8310-0BF8373DDC1A}" destId="{7F182367-5584-A349-A423-CC078A51797A}" srcOrd="0" destOrd="0" presId="urn:microsoft.com/office/officeart/2005/8/layout/radial2"/>
    <dgm:cxn modelId="{194E6B49-62E2-634D-B58E-41837C256AEA}" srcId="{4ADC5AC5-D03A-3E44-8A70-A04B2C1A1921}" destId="{0863BDF6-7DD8-1046-BD1B-ACF5CBB16ABD}" srcOrd="0" destOrd="0" parTransId="{93871186-2632-C349-8310-0BF8373DDC1A}" sibTransId="{C3B850C6-14AD-1F4F-94C9-CBD11B1AE256}"/>
    <dgm:cxn modelId="{32B6DD4A-1E6E-9D44-8E35-74E06C830537}" type="presOf" srcId="{DD60EAA8-6FD5-7F4A-BD4C-427847215CEC}" destId="{17DA1966-DAAD-BA4B-8C8A-2E99A7415EFA}" srcOrd="0" destOrd="0" presId="urn:microsoft.com/office/officeart/2005/8/layout/radial2"/>
    <dgm:cxn modelId="{FC822C4B-8C8E-A54B-B441-BE9EAED0840C}" srcId="{4ADC5AC5-D03A-3E44-8A70-A04B2C1A1921}" destId="{4B9117CB-87F5-784F-AE05-0FB69B695AE7}" srcOrd="2" destOrd="0" parTransId="{92ADCCD9-08D3-994D-B91E-20702F08FEA1}" sibTransId="{95FCE71E-7611-784A-8201-3A6254F726FD}"/>
    <dgm:cxn modelId="{56597D7C-C8BB-5E4F-92EF-0597BCD8A979}" type="presOf" srcId="{3FE92149-C158-EA4A-81CB-60C49D8200AF}" destId="{9F4DF21A-0AE3-7A49-8FFE-B38221B47EBE}" srcOrd="0" destOrd="0" presId="urn:microsoft.com/office/officeart/2005/8/layout/radial2"/>
    <dgm:cxn modelId="{6A2F247F-D921-A641-9A37-40A760AF1547}" type="presOf" srcId="{92ADCCD9-08D3-994D-B91E-20702F08FEA1}" destId="{15199EEB-5668-6644-86FF-01B2B6BE17FD}" srcOrd="0" destOrd="0" presId="urn:microsoft.com/office/officeart/2005/8/layout/radial2"/>
    <dgm:cxn modelId="{70DAC891-AE29-9E43-B337-92983C97EC64}" type="presOf" srcId="{4ADC5AC5-D03A-3E44-8A70-A04B2C1A1921}" destId="{F12AFAB2-F0D4-664E-9A1C-4F47EFBAA428}" srcOrd="0" destOrd="0" presId="urn:microsoft.com/office/officeart/2005/8/layout/radial2"/>
    <dgm:cxn modelId="{C202A8D4-7E78-A448-BFAE-3B7FE1507863}" type="presOf" srcId="{4B9117CB-87F5-784F-AE05-0FB69B695AE7}" destId="{D6B8561D-27AF-DF44-97F4-2C27E6866A18}" srcOrd="0" destOrd="0" presId="urn:microsoft.com/office/officeart/2005/8/layout/radial2"/>
    <dgm:cxn modelId="{EE1C2BF2-E6AA-AD4A-991C-B2BAA527B75E}" srcId="{4ADC5AC5-D03A-3E44-8A70-A04B2C1A1921}" destId="{3FE92149-C158-EA4A-81CB-60C49D8200AF}" srcOrd="1" destOrd="0" parTransId="{DD60EAA8-6FD5-7F4A-BD4C-427847215CEC}" sibTransId="{6DE5BB41-FFC5-DA4D-A04E-5383DF5F46D1}"/>
    <dgm:cxn modelId="{487449FE-E36F-094F-B21F-E6DACA08D35D}" type="presOf" srcId="{0863BDF6-7DD8-1046-BD1B-ACF5CBB16ABD}" destId="{F91FEC61-6A72-D44E-B9FA-5581B4FC9A01}" srcOrd="0" destOrd="0" presId="urn:microsoft.com/office/officeart/2005/8/layout/radial2"/>
    <dgm:cxn modelId="{805713EA-7C8D-7844-AC8F-CB378A4EC295}" type="presParOf" srcId="{F12AFAB2-F0D4-664E-9A1C-4F47EFBAA428}" destId="{5C35687F-E176-EC46-B0EA-DDD8F3ADC665}" srcOrd="0" destOrd="0" presId="urn:microsoft.com/office/officeart/2005/8/layout/radial2"/>
    <dgm:cxn modelId="{77ED43C1-D088-B74B-A51D-C7E60AF11ADF}" type="presParOf" srcId="{5C35687F-E176-EC46-B0EA-DDD8F3ADC665}" destId="{FDA6FC07-AECA-A045-9AEC-7B0DD7507B2D}" srcOrd="0" destOrd="0" presId="urn:microsoft.com/office/officeart/2005/8/layout/radial2"/>
    <dgm:cxn modelId="{A5CB88D7-4520-B940-8ED4-DE8FD507B245}" type="presParOf" srcId="{FDA6FC07-AECA-A045-9AEC-7B0DD7507B2D}" destId="{FDC81AB9-7EE4-5945-9933-2D48F6DCEFDF}" srcOrd="0" destOrd="0" presId="urn:microsoft.com/office/officeart/2005/8/layout/radial2"/>
    <dgm:cxn modelId="{1F47A0E0-3DFF-8843-9D36-32AB9BA2357C}" type="presParOf" srcId="{FDA6FC07-AECA-A045-9AEC-7B0DD7507B2D}" destId="{0908C042-7EFE-5A47-9974-152C2AAFCC4C}" srcOrd="1" destOrd="0" presId="urn:microsoft.com/office/officeart/2005/8/layout/radial2"/>
    <dgm:cxn modelId="{DB680D0A-6AE2-DB47-9A81-880C54A705C1}" type="presParOf" srcId="{5C35687F-E176-EC46-B0EA-DDD8F3ADC665}" destId="{7F182367-5584-A349-A423-CC078A51797A}" srcOrd="1" destOrd="0" presId="urn:microsoft.com/office/officeart/2005/8/layout/radial2"/>
    <dgm:cxn modelId="{EA402057-464E-1247-A066-E0331CA35B71}" type="presParOf" srcId="{5C35687F-E176-EC46-B0EA-DDD8F3ADC665}" destId="{1ACDBE81-4343-F645-A3E2-2F69E028E837}" srcOrd="2" destOrd="0" presId="urn:microsoft.com/office/officeart/2005/8/layout/radial2"/>
    <dgm:cxn modelId="{4AB5ADD5-1CE9-AA4E-8A0F-94DFB96B804B}" type="presParOf" srcId="{1ACDBE81-4343-F645-A3E2-2F69E028E837}" destId="{F91FEC61-6A72-D44E-B9FA-5581B4FC9A01}" srcOrd="0" destOrd="0" presId="urn:microsoft.com/office/officeart/2005/8/layout/radial2"/>
    <dgm:cxn modelId="{4134F8FD-473F-FD43-BA8A-16088B419F72}" type="presParOf" srcId="{1ACDBE81-4343-F645-A3E2-2F69E028E837}" destId="{40BE68C8-4FD5-3B4B-95A3-E85D057AD800}" srcOrd="1" destOrd="0" presId="urn:microsoft.com/office/officeart/2005/8/layout/radial2"/>
    <dgm:cxn modelId="{876E472C-5374-BD44-ACFC-B160DB9F3D25}" type="presParOf" srcId="{5C35687F-E176-EC46-B0EA-DDD8F3ADC665}" destId="{17DA1966-DAAD-BA4B-8C8A-2E99A7415EFA}" srcOrd="3" destOrd="0" presId="urn:microsoft.com/office/officeart/2005/8/layout/radial2"/>
    <dgm:cxn modelId="{EAE072D1-7740-CF4E-B40E-792B81AC9E92}" type="presParOf" srcId="{5C35687F-E176-EC46-B0EA-DDD8F3ADC665}" destId="{4CE7ACFA-03B8-6F44-BB82-E81B8B6893E6}" srcOrd="4" destOrd="0" presId="urn:microsoft.com/office/officeart/2005/8/layout/radial2"/>
    <dgm:cxn modelId="{84C87423-1EEB-BA4D-864F-862F40037C95}" type="presParOf" srcId="{4CE7ACFA-03B8-6F44-BB82-E81B8B6893E6}" destId="{9F4DF21A-0AE3-7A49-8FFE-B38221B47EBE}" srcOrd="0" destOrd="0" presId="urn:microsoft.com/office/officeart/2005/8/layout/radial2"/>
    <dgm:cxn modelId="{B6B98128-C585-8C44-BA82-F175CC022EC5}" type="presParOf" srcId="{4CE7ACFA-03B8-6F44-BB82-E81B8B6893E6}" destId="{1C8676C7-5073-CA44-8EA6-CAD8243AB840}" srcOrd="1" destOrd="0" presId="urn:microsoft.com/office/officeart/2005/8/layout/radial2"/>
    <dgm:cxn modelId="{C19C5127-F0EB-9D4F-A920-6E75D36D0668}" type="presParOf" srcId="{5C35687F-E176-EC46-B0EA-DDD8F3ADC665}" destId="{15199EEB-5668-6644-86FF-01B2B6BE17FD}" srcOrd="5" destOrd="0" presId="urn:microsoft.com/office/officeart/2005/8/layout/radial2"/>
    <dgm:cxn modelId="{5BC2BAFF-2D63-D648-9CD3-0F79760AA40D}" type="presParOf" srcId="{5C35687F-E176-EC46-B0EA-DDD8F3ADC665}" destId="{B4300DD5-CF83-A04B-8453-E8CD5E9A021C}" srcOrd="6" destOrd="0" presId="urn:microsoft.com/office/officeart/2005/8/layout/radial2"/>
    <dgm:cxn modelId="{4FB93811-A166-9D43-8629-397A962D3C61}" type="presParOf" srcId="{B4300DD5-CF83-A04B-8453-E8CD5E9A021C}" destId="{D6B8561D-27AF-DF44-97F4-2C27E6866A18}" srcOrd="0" destOrd="0" presId="urn:microsoft.com/office/officeart/2005/8/layout/radial2"/>
    <dgm:cxn modelId="{BD20BEC3-5C3A-584D-BD69-D10380A4FB00}" type="presParOf" srcId="{B4300DD5-CF83-A04B-8453-E8CD5E9A021C}" destId="{96958882-ECA2-1747-A54E-82CD8C554310}" srcOrd="1" destOrd="0" presId="urn:microsoft.com/office/officeart/2005/8/layout/radial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99EEB-5668-6644-86FF-01B2B6BE17FD}">
      <dsp:nvSpPr>
        <dsp:cNvPr id="0" name=""/>
        <dsp:cNvSpPr/>
      </dsp:nvSpPr>
      <dsp:spPr>
        <a:xfrm rot="637501">
          <a:off x="3888670" y="3099376"/>
          <a:ext cx="5149506" cy="41132"/>
        </a:xfrm>
        <a:custGeom>
          <a:avLst/>
          <a:gdLst/>
          <a:ahLst/>
          <a:cxnLst/>
          <a:rect l="0" t="0" r="0" b="0"/>
          <a:pathLst>
            <a:path>
              <a:moveTo>
                <a:pt x="0" y="20566"/>
              </a:moveTo>
              <a:lnTo>
                <a:pt x="5149506" y="2056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A1966-DAAD-BA4B-8C8A-2E99A7415EFA}">
      <dsp:nvSpPr>
        <dsp:cNvPr id="0" name=""/>
        <dsp:cNvSpPr/>
      </dsp:nvSpPr>
      <dsp:spPr>
        <a:xfrm rot="20664031">
          <a:off x="3840713" y="1561769"/>
          <a:ext cx="5000747" cy="41132"/>
        </a:xfrm>
        <a:custGeom>
          <a:avLst/>
          <a:gdLst/>
          <a:ahLst/>
          <a:cxnLst/>
          <a:rect l="0" t="0" r="0" b="0"/>
          <a:pathLst>
            <a:path>
              <a:moveTo>
                <a:pt x="0" y="20566"/>
              </a:moveTo>
              <a:lnTo>
                <a:pt x="5000747" y="2056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82367-5584-A349-A423-CC078A51797A}">
      <dsp:nvSpPr>
        <dsp:cNvPr id="0" name=""/>
        <dsp:cNvSpPr/>
      </dsp:nvSpPr>
      <dsp:spPr>
        <a:xfrm rot="10407566">
          <a:off x="1962880" y="2580582"/>
          <a:ext cx="297804" cy="41132"/>
        </a:xfrm>
        <a:custGeom>
          <a:avLst/>
          <a:gdLst/>
          <a:ahLst/>
          <a:cxnLst/>
          <a:rect l="0" t="0" r="0" b="0"/>
          <a:pathLst>
            <a:path>
              <a:moveTo>
                <a:pt x="0" y="20566"/>
              </a:moveTo>
              <a:lnTo>
                <a:pt x="297804" y="20566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8C042-7EFE-5A47-9974-152C2AAFCC4C}">
      <dsp:nvSpPr>
        <dsp:cNvPr id="0" name=""/>
        <dsp:cNvSpPr/>
      </dsp:nvSpPr>
      <dsp:spPr>
        <a:xfrm>
          <a:off x="4017521" y="1686968"/>
          <a:ext cx="2681116" cy="28089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FEC61-6A72-D44E-B9FA-5581B4FC9A01}">
      <dsp:nvSpPr>
        <dsp:cNvPr id="0" name=""/>
        <dsp:cNvSpPr/>
      </dsp:nvSpPr>
      <dsp:spPr>
        <a:xfrm>
          <a:off x="243498" y="2086735"/>
          <a:ext cx="1730911" cy="1258781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Platforms</a:t>
          </a:r>
        </a:p>
      </dsp:txBody>
      <dsp:txXfrm>
        <a:off x="496984" y="2271079"/>
        <a:ext cx="1223939" cy="890093"/>
      </dsp:txXfrm>
    </dsp:sp>
    <dsp:sp modelId="{9F4DF21A-0AE3-7A49-8FFE-B38221B47EBE}">
      <dsp:nvSpPr>
        <dsp:cNvPr id="0" name=""/>
        <dsp:cNvSpPr/>
      </dsp:nvSpPr>
      <dsp:spPr>
        <a:xfrm>
          <a:off x="8696555" y="0"/>
          <a:ext cx="1762862" cy="1357217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Business users</a:t>
          </a:r>
        </a:p>
      </dsp:txBody>
      <dsp:txXfrm>
        <a:off x="8954720" y="198760"/>
        <a:ext cx="1246532" cy="959697"/>
      </dsp:txXfrm>
    </dsp:sp>
    <dsp:sp modelId="{D6B8561D-27AF-DF44-97F4-2C27E6866A18}">
      <dsp:nvSpPr>
        <dsp:cNvPr id="0" name=""/>
        <dsp:cNvSpPr/>
      </dsp:nvSpPr>
      <dsp:spPr>
        <a:xfrm>
          <a:off x="8981620" y="3088407"/>
          <a:ext cx="1317407" cy="1255024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End-users</a:t>
          </a:r>
        </a:p>
      </dsp:txBody>
      <dsp:txXfrm>
        <a:off x="9174550" y="3272201"/>
        <a:ext cx="931547" cy="887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29E5E-1C1B-4A14-8E22-DA4616A0F817}" type="datetimeFigureOut">
              <a:rPr lang="en-ZA" smtClean="0"/>
              <a:t>2022/07/29</a:t>
            </a:fld>
            <a:endParaRPr lang="en-Z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Z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A486A-4250-426D-A5D0-BDE1CE378280}" type="slidenum">
              <a:rPr lang="en-ZA" smtClean="0"/>
              <a:t>‹N°›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00229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/>
              <a:t>Raisons de la pression politique</a:t>
            </a:r>
          </a:p>
          <a:p>
            <a:pPr marL="228600" indent="-228600">
              <a:buAutoNum type="arabicPeriod"/>
            </a:pPr>
            <a:r>
              <a:rPr lang="fr-FR" noProof="0" dirty="0"/>
              <a:t>Protectionnisme: perdants de la 4e révolution industrielle, cf. cas Australie Murdoch vs Google et Facebook</a:t>
            </a:r>
          </a:p>
          <a:p>
            <a:pPr marL="228600" indent="-228600">
              <a:buAutoNum type="arabicPeriod"/>
            </a:pPr>
            <a:r>
              <a:rPr lang="fr-FR" noProof="0" dirty="0"/>
              <a:t>Concentration de pouvoir, comme en début de chaque Révolution industrielle: cf. Sherman Act et barons de la 2e Rev industrielle, Rockefeller, Carnegie …</a:t>
            </a:r>
          </a:p>
          <a:p>
            <a:pPr marL="228600" indent="-228600">
              <a:buAutoNum type="arabicPeriod"/>
            </a:pPr>
            <a:r>
              <a:rPr lang="fr-FR" noProof="0" dirty="0"/>
              <a:t>Distribution inéquitable de la valeur générée, regulation comme second best a taxation</a:t>
            </a:r>
          </a:p>
          <a:p>
            <a:pPr marL="228600" indent="-228600">
              <a:buAutoNum type="arabicPeriod"/>
            </a:pPr>
            <a:r>
              <a:rPr lang="fr-FR" noProof="0" dirty="0"/>
              <a:t>Perte d’autonomie: réelle ou perçue. Boris Johnson l’a bien exploité</a:t>
            </a:r>
            <a:r>
              <a:rPr lang="en-GB" dirty="0"/>
              <a:t>.</a:t>
            </a:r>
          </a:p>
          <a:p>
            <a:pPr marL="228600" indent="-228600">
              <a:buAutoNum type="arabicPeriod"/>
            </a:pPr>
            <a:endParaRPr lang="en-GB" dirty="0"/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80C2CE-22CB-409D-80E4-41C105018FC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5746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67C29-B9C3-FC4B-B0FD-24C6F6C9BD7D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25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Z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Z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FF31-0991-4F65-90FC-B67CC449085B}" type="datetime1">
              <a:rPr lang="en-ZA" smtClean="0"/>
              <a:t>2022/07/29</a:t>
            </a:fld>
            <a:endParaRPr lang="en-Z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B6AF-6B0E-4ACB-9231-6D8B9320B147}" type="slidenum">
              <a:rPr lang="en-ZA" smtClean="0"/>
              <a:t>‹N°›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6889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Z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Z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88D0-DCA9-4569-810A-C64A1F652D40}" type="datetime1">
              <a:rPr lang="en-ZA" smtClean="0"/>
              <a:t>2022/07/29</a:t>
            </a:fld>
            <a:endParaRPr lang="en-Z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B6AF-6B0E-4ACB-9231-6D8B9320B147}" type="slidenum">
              <a:rPr lang="en-ZA" smtClean="0"/>
              <a:t>‹N°›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89260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Z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Z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0127-BBA8-432D-BB3A-132C97F1A355}" type="datetime1">
              <a:rPr lang="en-ZA" smtClean="0"/>
              <a:t>2022/07/29</a:t>
            </a:fld>
            <a:endParaRPr lang="en-Z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B6AF-6B0E-4ACB-9231-6D8B9320B147}" type="slidenum">
              <a:rPr lang="en-ZA" smtClean="0"/>
              <a:t>‹N°›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0059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6727"/>
          </a:xfrm>
        </p:spPr>
        <p:txBody>
          <a:bodyPr/>
          <a:lstStyle>
            <a:lvl1pPr>
              <a:defRPr b="1"/>
            </a:lvl1pPr>
          </a:lstStyle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8200" y="1500326"/>
            <a:ext cx="10515600" cy="4676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GB" noProof="0" dirty="0" err="1"/>
              <a:t>Modifiez</a:t>
            </a:r>
            <a:r>
              <a:rPr lang="en-GB" noProof="0" dirty="0"/>
              <a:t>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058B-21D9-4226-9C99-DF64C09520B9}" type="datetime1">
              <a:rPr lang="en-ZA" smtClean="0"/>
              <a:t>2022/07/29</a:t>
            </a:fld>
            <a:endParaRPr lang="en-Z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B6AF-6B0E-4ACB-9231-6D8B9320B147}" type="slidenum">
              <a:rPr lang="en-ZA" smtClean="0"/>
              <a:t>‹N°›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8523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Z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511B-E14F-4E5C-8974-C2D1C235289B}" type="datetime1">
              <a:rPr lang="en-ZA" smtClean="0"/>
              <a:t>2022/07/29</a:t>
            </a:fld>
            <a:endParaRPr lang="en-Z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B6AF-6B0E-4ACB-9231-6D8B9320B147}" type="slidenum">
              <a:rPr lang="en-ZA" smtClean="0"/>
              <a:t>‹N°›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4309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Z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Z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Z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137A-5187-4D16-A932-BB5144A807AD}" type="datetime1">
              <a:rPr lang="en-ZA" smtClean="0"/>
              <a:t>2022/07/29</a:t>
            </a:fld>
            <a:endParaRPr lang="en-Z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B6AF-6B0E-4ACB-9231-6D8B9320B147}" type="slidenum">
              <a:rPr lang="en-ZA" smtClean="0"/>
              <a:t>‹N°›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1717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Z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Z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Z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A739-0365-44DF-A8F3-EF39F515A670}" type="datetime1">
              <a:rPr lang="en-ZA" smtClean="0"/>
              <a:t>2022/07/29</a:t>
            </a:fld>
            <a:endParaRPr lang="en-Z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B6AF-6B0E-4ACB-9231-6D8B9320B147}" type="slidenum">
              <a:rPr lang="en-ZA" smtClean="0"/>
              <a:t>‹N°›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2101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Z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6CE0-3B5C-43EE-B2F6-3449B944B12B}" type="datetime1">
              <a:rPr lang="en-ZA" smtClean="0"/>
              <a:t>2022/07/29</a:t>
            </a:fld>
            <a:endParaRPr lang="en-Z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B6AF-6B0E-4ACB-9231-6D8B9320B147}" type="slidenum">
              <a:rPr lang="en-ZA" smtClean="0"/>
              <a:t>‹N°›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8539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4E438-ACE9-4166-A52B-F36CBFD4BB61}" type="datetime1">
              <a:rPr lang="en-ZA" smtClean="0"/>
              <a:t>2022/07/29</a:t>
            </a:fld>
            <a:endParaRPr lang="en-Z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B6AF-6B0E-4ACB-9231-6D8B9320B147}" type="slidenum">
              <a:rPr lang="en-ZA" smtClean="0"/>
              <a:t>‹N°›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8580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Z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Z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9D49-2326-4BFD-950E-97B59DDCE463}" type="datetime1">
              <a:rPr lang="en-ZA" smtClean="0"/>
              <a:t>2022/07/29</a:t>
            </a:fld>
            <a:endParaRPr lang="en-Z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B6AF-6B0E-4ACB-9231-6D8B9320B147}" type="slidenum">
              <a:rPr lang="en-ZA" smtClean="0"/>
              <a:t>‹N°›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17030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Z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CDA2-E057-4780-8975-3DC7E492818F}" type="datetime1">
              <a:rPr lang="en-ZA" smtClean="0"/>
              <a:t>2022/07/29</a:t>
            </a:fld>
            <a:endParaRPr lang="en-Z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B6AF-6B0E-4ACB-9231-6D8B9320B147}" type="slidenum">
              <a:rPr lang="en-ZA" smtClean="0"/>
              <a:t>‹N°›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0066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Z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Z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D29C3-36B7-41B6-B1FF-A2B128F25374}" type="datetime1">
              <a:rPr lang="en-ZA" smtClean="0"/>
              <a:t>2022/07/29</a:t>
            </a:fld>
            <a:endParaRPr lang="en-Z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1B6AF-6B0E-4ACB-9231-6D8B9320B147}" type="slidenum">
              <a:rPr lang="en-ZA" smtClean="0"/>
              <a:t>‹N°›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8065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4230848" cy="2387600"/>
          </a:xfrm>
        </p:spPr>
        <p:txBody>
          <a:bodyPr>
            <a:normAutofit fontScale="90000"/>
          </a:bodyPr>
          <a:lstStyle/>
          <a:p>
            <a:r>
              <a:rPr lang="en-ZA" sz="6600" b="1" dirty="0"/>
              <a:t>The Party is Over</a:t>
            </a:r>
            <a:br>
              <a:rPr lang="en-ZA" sz="4000" b="1" dirty="0"/>
            </a:br>
            <a:endParaRPr lang="en-ZA" sz="4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228050"/>
            <a:ext cx="9144000" cy="2021747"/>
          </a:xfrm>
        </p:spPr>
        <p:txBody>
          <a:bodyPr>
            <a:normAutofit fontScale="92500" lnSpcReduction="10000"/>
          </a:bodyPr>
          <a:lstStyle/>
          <a:p>
            <a:endParaRPr lang="en-ZA" i="1" dirty="0"/>
          </a:p>
          <a:p>
            <a:r>
              <a:rPr lang="en-ZA" dirty="0"/>
              <a:t>Alexandre de Streel</a:t>
            </a:r>
          </a:p>
          <a:p>
            <a:r>
              <a:rPr lang="en-ZA" dirty="0"/>
              <a:t>Namur University and Centre on Regulation in Europe</a:t>
            </a:r>
          </a:p>
          <a:p>
            <a:endParaRPr lang="en-ZA" i="1" dirty="0"/>
          </a:p>
          <a:p>
            <a:r>
              <a:rPr lang="en-ZA" i="1" dirty="0"/>
              <a:t>CANTO Annual Conference, 19 July 2022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B6AF-6B0E-4ACB-9231-6D8B9320B147}" type="slidenum">
              <a:rPr lang="en-ZA" smtClean="0"/>
              <a:t>1</a:t>
            </a:fld>
            <a:endParaRPr lang="en-Z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0DA8072-4C62-32BF-AF26-FB78049F4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186" y="0"/>
            <a:ext cx="6285814" cy="353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29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6487AF-B3B1-1151-0C62-0145339E0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Regulatory principles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A2970A-5B77-D126-390F-9F0337903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/>
              <a:t>Risk based</a:t>
            </a:r>
          </a:p>
          <a:p>
            <a:endParaRPr lang="en-GB" dirty="0"/>
          </a:p>
          <a:p>
            <a:r>
              <a:rPr lang="en-GB" b="1" dirty="0"/>
              <a:t>Proportionality</a:t>
            </a:r>
          </a:p>
          <a:p>
            <a:endParaRPr lang="en-GB" dirty="0"/>
          </a:p>
          <a:p>
            <a:r>
              <a:rPr lang="en-GB" b="1" dirty="0"/>
              <a:t>Participatory</a:t>
            </a:r>
            <a:r>
              <a:rPr lang="en-GB" dirty="0"/>
              <a:t> enforcement</a:t>
            </a:r>
          </a:p>
          <a:p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D1EADC-345F-0634-7566-89C34AD91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B6AF-6B0E-4ACB-9231-6D8B9320B147}" type="slidenum">
              <a:rPr lang="en-ZA" smtClean="0"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45700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474D2B-4D7C-4295-A051-162827B8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ea typeface="Verdana" panose="020B0604030504040204" pitchFamily="34" charset="0"/>
                <a:cs typeface="Calibri" panose="020F0502020204030204" pitchFamily="34" charset="0"/>
              </a:rPr>
              <a:t>3. </a:t>
            </a:r>
            <a:r>
              <a:rPr lang="en-GB" b="1" dirty="0">
                <a:ea typeface="Verdana" panose="020B0604030504040204" pitchFamily="34" charset="0"/>
              </a:rPr>
              <a:t>Caribbeans</a:t>
            </a:r>
            <a:r>
              <a:rPr lang="en-GB" dirty="0">
                <a:ea typeface="Verdana" panose="020B0604030504040204" pitchFamily="34" charset="0"/>
              </a:rPr>
              <a:t> authorities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AB5C1A-3F35-DEB0-0FE6-5AA5B7708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a typeface="Verdana" panose="020B0604030504040204" pitchFamily="34" charset="0"/>
              </a:rPr>
              <a:t>Adopting a platform </a:t>
            </a:r>
            <a:r>
              <a:rPr lang="en-GB" b="1" dirty="0">
                <a:ea typeface="Verdana" panose="020B0604030504040204" pitchFamily="34" charset="0"/>
              </a:rPr>
              <a:t>regulatory framework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b="1" dirty="0">
              <a:ea typeface="Verdan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ea typeface="Verdana" panose="020B0604030504040204" pitchFamily="34" charset="0"/>
              </a:rPr>
              <a:t>Enhanced coordination </a:t>
            </a:r>
            <a:r>
              <a:rPr lang="en-GB" dirty="0">
                <a:ea typeface="Verdana" panose="020B0604030504040204" pitchFamily="34" charset="0"/>
              </a:rPr>
              <a:t>between national regulators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a typeface="Verdana" panose="020B0604030504040204" pitchFamily="34" charset="0"/>
              </a:rPr>
              <a:t>Antitrust, consumer protection, telecom, privacy, media, financial …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ea typeface="Verdan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a typeface="Verdana" panose="020B0604030504040204" pitchFamily="34" charset="0"/>
              </a:rPr>
              <a:t>Participation to international </a:t>
            </a:r>
            <a:r>
              <a:rPr lang="en-GB" b="1" dirty="0">
                <a:ea typeface="Verdana" panose="020B0604030504040204" pitchFamily="34" charset="0"/>
              </a:rPr>
              <a:t>agencies networks</a:t>
            </a: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a typeface="Verdana" panose="020B0604030504040204" pitchFamily="34" charset="0"/>
              </a:rPr>
              <a:t>Learning and exchanging best practices</a:t>
            </a: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a typeface="Verdana" panose="020B0604030504040204" pitchFamily="34" charset="0"/>
              </a:rPr>
              <a:t>Sharing information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BE" dirty="0">
              <a:effectLst/>
              <a:ea typeface="Verdan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E6BAB6-4E16-FD6D-C7DF-5952694AE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B6AF-6B0E-4ACB-9231-6D8B9320B147}" type="slidenum">
              <a:rPr lang="en-ZA" smtClean="0"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786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3BB019-0CE1-2018-A2C7-8220BDF94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0581BE-F95B-3FB2-DC48-721B04D3F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9130"/>
            <a:ext cx="10515600" cy="371722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>
                <a:effectLst/>
                <a:ea typeface="Times New Roman" panose="02020603050405020304" pitchFamily="18" charset="0"/>
              </a:rPr>
              <a:t>(…) Where there are real conflicts, where there are wrongs, we will identify them and address them by our means. </a:t>
            </a:r>
          </a:p>
          <a:p>
            <a:r>
              <a:rPr lang="en-US" i="1" dirty="0">
                <a:effectLst/>
                <a:ea typeface="Times New Roman" panose="02020603050405020304" pitchFamily="18" charset="0"/>
              </a:rPr>
              <a:t>We are </a:t>
            </a:r>
            <a:r>
              <a:rPr lang="en-US" b="1" i="1" dirty="0">
                <a:effectLst/>
                <a:ea typeface="Times New Roman" panose="02020603050405020304" pitchFamily="18" charset="0"/>
              </a:rPr>
              <a:t>forming our own Social Contract</a:t>
            </a:r>
            <a:r>
              <a:rPr lang="en-US" i="1" dirty="0">
                <a:effectLst/>
                <a:ea typeface="Times New Roman" panose="02020603050405020304" pitchFamily="18" charset="0"/>
              </a:rPr>
              <a:t>. </a:t>
            </a:r>
          </a:p>
          <a:p>
            <a:r>
              <a:rPr lang="en-US" i="1" dirty="0">
                <a:effectLst/>
                <a:ea typeface="Times New Roman" panose="02020603050405020304" pitchFamily="18" charset="0"/>
              </a:rPr>
              <a:t>This governance will arise according to the conditions of our world, not yours. </a:t>
            </a:r>
            <a:r>
              <a:rPr lang="en-US" b="1" i="1" dirty="0">
                <a:effectLst/>
                <a:ea typeface="Times New Roman" panose="02020603050405020304" pitchFamily="18" charset="0"/>
              </a:rPr>
              <a:t>Our world is different</a:t>
            </a:r>
            <a:r>
              <a:rPr lang="en-US" b="1" i="1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(…)</a:t>
            </a:r>
            <a:endParaRPr lang="en-US" i="1" dirty="0">
              <a:effectLst/>
              <a:ea typeface="Times New Roman" panose="02020603050405020304" pitchFamily="18" charset="0"/>
            </a:endParaRPr>
          </a:p>
          <a:p>
            <a:r>
              <a:rPr lang="en-US" b="1" i="1" dirty="0">
                <a:effectLst/>
                <a:ea typeface="Times New Roman" panose="02020603050405020304" pitchFamily="18" charset="0"/>
              </a:rPr>
              <a:t>We will create a civilization of the Mind in Cyberspace</a:t>
            </a:r>
            <a:r>
              <a:rPr lang="en-US" i="1" dirty="0">
                <a:effectLst/>
                <a:ea typeface="Times New Roman" panose="02020603050405020304" pitchFamily="18" charset="0"/>
              </a:rPr>
              <a:t>. May it be more humane and fair than the world your governments have made before</a:t>
            </a:r>
            <a:endParaRPr lang="en-GB" i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3D8FBD-90B1-F555-CC12-5D7D16977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B6AF-6B0E-4ACB-9231-6D8B9320B147}" type="slidenum">
              <a:rPr lang="en-ZA" smtClean="0"/>
              <a:t>2</a:t>
            </a:fld>
            <a:endParaRPr lang="en-ZA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D5C68BB-C0F5-A2F6-0DF9-C1237196D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368" y="34849"/>
            <a:ext cx="5694158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95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6F73C9-EC6A-44B3-8C21-B3B67187F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806727"/>
          </a:xfrm>
        </p:spPr>
        <p:txBody>
          <a:bodyPr>
            <a:normAutofit fontScale="90000"/>
          </a:bodyPr>
          <a:lstStyle/>
          <a:p>
            <a:r>
              <a:rPr lang="en-GB" dirty="0"/>
              <a:t>1. State take back control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0BA6E4-A32C-4004-9D61-32AFDBDE2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023" y="1830948"/>
            <a:ext cx="10515600" cy="470497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Concentration</a:t>
            </a: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 economic, innovation and informational powers among happy few</a:t>
            </a:r>
          </a:p>
          <a:p>
            <a:pPr>
              <a:lnSpc>
                <a:spcPct val="107000"/>
              </a:lnSpc>
              <a:spcAft>
                <a:spcPts val="200"/>
              </a:spcAft>
            </a:pPr>
            <a:endParaRPr lang="en-GB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Unfair results</a:t>
            </a: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: most of the added value is captured by few innovative firms</a:t>
            </a:r>
          </a:p>
          <a:p>
            <a:pPr lvl="1">
              <a:lnSpc>
                <a:spcPct val="107000"/>
              </a:lnSpc>
              <a:spcAft>
                <a:spcPts val="2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esp. because their taxation is (still) very low</a:t>
            </a:r>
          </a:p>
          <a:p>
            <a:pPr>
              <a:lnSpc>
                <a:spcPct val="107000"/>
              </a:lnSpc>
              <a:spcAft>
                <a:spcPts val="200"/>
              </a:spcAft>
            </a:pPr>
            <a:endParaRPr lang="en-GB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Loss of autonomy</a:t>
            </a:r>
            <a:r>
              <a:rPr lang="en-GB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of citizens, business users and States</a:t>
            </a:r>
          </a:p>
          <a:p>
            <a:pPr lvl="1">
              <a:lnSpc>
                <a:spcPct val="107000"/>
              </a:lnSpc>
              <a:spcAft>
                <a:spcPts val="200"/>
              </a:spcAf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Need to take back control!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4678BC-AEF3-4D98-881C-8AF947DCA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4D9F-6A17-4B8C-80F4-192DE02208A0}" type="slidenum">
              <a:rPr lang="en-GB" smtClean="0"/>
              <a:t>3</a:t>
            </a:fld>
            <a:endParaRPr lang="en-GB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1C551BB-D1FF-C984-9DF0-FC0B584A8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503" y="88284"/>
            <a:ext cx="2782268" cy="157504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B1D354E-581F-D8A6-74F3-B5F0B295B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5061" y="88284"/>
            <a:ext cx="2292367" cy="172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53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A071B9-ABDF-4699-B4EB-A215878A0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Emerging Big Tech Regulatory framework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313D6E-2A36-4309-83F9-D01BCAF3A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dirty="0"/>
              <a:t>EU</a:t>
            </a:r>
          </a:p>
          <a:p>
            <a:pPr lvl="1"/>
            <a:r>
              <a:rPr lang="en-GB" dirty="0"/>
              <a:t>Digital Markets Act (2022): Contestability and fairness</a:t>
            </a:r>
          </a:p>
          <a:p>
            <a:pPr lvl="1"/>
            <a:r>
              <a:rPr lang="en-GB" dirty="0"/>
              <a:t>Digital Services Act (2022): Less illegal content and products</a:t>
            </a:r>
          </a:p>
          <a:p>
            <a:endParaRPr lang="en-GB" dirty="0"/>
          </a:p>
          <a:p>
            <a:r>
              <a:rPr lang="en-GB" b="1" dirty="0"/>
              <a:t>US</a:t>
            </a:r>
            <a:endParaRPr lang="en-GB" dirty="0"/>
          </a:p>
          <a:p>
            <a:pPr lvl="1"/>
            <a:r>
              <a:rPr lang="en-US" dirty="0"/>
              <a:t>American Innovation and Choice Online Bill</a:t>
            </a:r>
          </a:p>
          <a:p>
            <a:pPr lvl="1"/>
            <a:r>
              <a:rPr lang="en-GB" dirty="0"/>
              <a:t>Open Apps Market Bill</a:t>
            </a:r>
          </a:p>
          <a:p>
            <a:pPr lvl="1"/>
            <a:r>
              <a:rPr lang="en-US" dirty="0"/>
              <a:t>Algorithmic Justice and Online Platform Transparency Bill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China</a:t>
            </a:r>
          </a:p>
          <a:p>
            <a:pPr lvl="1"/>
            <a:r>
              <a:rPr lang="en-GB" sz="2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Draft law on Internet platform to implement the main responsibility</a:t>
            </a:r>
            <a:endParaRPr lang="en-GB" sz="2900" dirty="0"/>
          </a:p>
          <a:p>
            <a:endParaRPr lang="en-GB" b="1" dirty="0"/>
          </a:p>
          <a:p>
            <a:r>
              <a:rPr lang="en-GB" b="1" dirty="0"/>
              <a:t>UK, Australia, South Korea …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D96760-0E9A-4FE7-9C1F-3D3A0A72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4D9F-6A17-4B8C-80F4-192DE02208A0}" type="slidenum">
              <a:rPr lang="en-GB" smtClean="0"/>
              <a:t>4</a:t>
            </a:fld>
            <a:endParaRPr lang="en-GB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D4AEFB8-7684-4EEC-A983-6B555A5F7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599" y="1101324"/>
            <a:ext cx="3288437" cy="328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3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1A248B-1226-DDD5-48C5-A45DF6741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2. Increase transparency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A0783F-C7BD-9820-2DEC-1916652C2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ea typeface="Verdana" panose="020B0604030504040204" pitchFamily="34" charset="0"/>
                <a:cs typeface="Calibri" panose="020F0502020204030204" pitchFamily="34" charset="0"/>
              </a:rPr>
              <a:t>More </a:t>
            </a:r>
            <a:r>
              <a:rPr lang="en-GB" b="1" dirty="0">
                <a:effectLst/>
                <a:ea typeface="Verdana" panose="020B0604030504040204" pitchFamily="34" charset="0"/>
                <a:cs typeface="Calibri" panose="020F0502020204030204" pitchFamily="34" charset="0"/>
              </a:rPr>
              <a:t>transparency</a:t>
            </a:r>
            <a:r>
              <a:rPr lang="en-GB" dirty="0">
                <a:effectLst/>
                <a:ea typeface="Verdana" panose="020B0604030504040204" pitchFamily="34" charset="0"/>
                <a:cs typeface="Calibri" panose="020F0502020204030204" pitchFamily="34" charset="0"/>
              </a:rPr>
              <a:t> on algorithms and date, while respecting IP, trade secret and business confidentiality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ea typeface="Verdana" panose="020B0604030504040204" pitchFamily="34" charset="0"/>
                <a:cs typeface="Calibri" panose="020F0502020204030204" pitchFamily="34" charset="0"/>
              </a:rPr>
              <a:t>Access to </a:t>
            </a:r>
            <a:r>
              <a:rPr lang="en-GB" b="1" dirty="0">
                <a:effectLst/>
                <a:ea typeface="Verdana" panose="020B0604030504040204" pitchFamily="34" charset="0"/>
                <a:cs typeface="Calibri" panose="020F0502020204030204" pitchFamily="34" charset="0"/>
              </a:rPr>
              <a:t>data for regulators</a:t>
            </a:r>
            <a:endParaRPr lang="fr-BE" b="1" dirty="0"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ea typeface="Verdana" panose="020B0604030504040204" pitchFamily="34" charset="0"/>
                <a:cs typeface="Calibri" panose="020F0502020204030204" pitchFamily="34" charset="0"/>
              </a:rPr>
              <a:t>Meaningful </a:t>
            </a:r>
            <a:r>
              <a:rPr lang="en-GB" b="1" dirty="0">
                <a:effectLst/>
                <a:ea typeface="Verdana" panose="020B0604030504040204" pitchFamily="34" charset="0"/>
                <a:cs typeface="Calibri" panose="020F0502020204030204" pitchFamily="34" charset="0"/>
              </a:rPr>
              <a:t>transparency reports</a:t>
            </a:r>
            <a:endParaRPr lang="fr-BE" b="1" dirty="0"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a typeface="Verdana" panose="020B0604030504040204" pitchFamily="34" charset="0"/>
                <a:cs typeface="Calibri" panose="020F0502020204030204" pitchFamily="34" charset="0"/>
              </a:rPr>
              <a:t>Risks assessement and </a:t>
            </a:r>
            <a:r>
              <a:rPr lang="en-GB" b="1" dirty="0">
                <a:ea typeface="Verdana" panose="020B0604030504040204" pitchFamily="34" charset="0"/>
                <a:cs typeface="Calibri" panose="020F0502020204030204" pitchFamily="34" charset="0"/>
              </a:rPr>
              <a:t>audit</a:t>
            </a:r>
          </a:p>
          <a:p>
            <a:endParaRPr lang="en-GB" dirty="0"/>
          </a:p>
          <a:p>
            <a:r>
              <a:rPr lang="en-GB" dirty="0"/>
              <a:t>Need </a:t>
            </a:r>
            <a:r>
              <a:rPr lang="en-GB" b="1" dirty="0"/>
              <a:t>international standards</a:t>
            </a:r>
          </a:p>
          <a:p>
            <a:pPr lvl="1"/>
            <a:r>
              <a:rPr lang="en-GB" dirty="0">
                <a:ea typeface="Verdana" panose="020B0604030504040204" pitchFamily="34" charset="0"/>
                <a:cs typeface="Calibri" panose="020F0502020204030204" pitchFamily="34" charset="0"/>
              </a:rPr>
              <a:t>As in accounting: </a:t>
            </a:r>
            <a:r>
              <a:rPr lang="en-US" dirty="0"/>
              <a:t>International Financial Reporting Standards Foundation (IFRS)</a:t>
            </a:r>
            <a:endParaRPr lang="en-GB" dirty="0">
              <a:ea typeface="Verdana" panose="020B060403050404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D31612-F4E9-6AE7-1C5C-93646EF51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B6AF-6B0E-4ACB-9231-6D8B9320B147}" type="slidenum">
              <a:rPr lang="en-ZA" smtClean="0"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64876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89B583-BBB8-E406-9811-766A982A7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Increase market contestability </a:t>
            </a:r>
            <a:br>
              <a:rPr lang="en-GB" dirty="0"/>
            </a:br>
            <a:r>
              <a:rPr lang="en-GB" dirty="0"/>
              <a:t>Reduce entry barriers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1248CAEA-834C-4441-393D-C31D7B0F84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688465"/>
              </p:ext>
            </p:extLst>
          </p:nvPr>
        </p:nvGraphicFramePr>
        <p:xfrm>
          <a:off x="981512" y="1434517"/>
          <a:ext cx="10108734" cy="5299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7464">
                  <a:extLst>
                    <a:ext uri="{9D8B030D-6E8A-4147-A177-3AD203B41FA5}">
                      <a16:colId xmlns:a16="http://schemas.microsoft.com/office/drawing/2014/main" val="3806983517"/>
                    </a:ext>
                  </a:extLst>
                </a:gridCol>
                <a:gridCol w="2869035">
                  <a:extLst>
                    <a:ext uri="{9D8B030D-6E8A-4147-A177-3AD203B41FA5}">
                      <a16:colId xmlns:a16="http://schemas.microsoft.com/office/drawing/2014/main" val="4154419922"/>
                    </a:ext>
                  </a:extLst>
                </a:gridCol>
                <a:gridCol w="2989677">
                  <a:extLst>
                    <a:ext uri="{9D8B030D-6E8A-4147-A177-3AD203B41FA5}">
                      <a16:colId xmlns:a16="http://schemas.microsoft.com/office/drawing/2014/main" val="2791778006"/>
                    </a:ext>
                  </a:extLst>
                </a:gridCol>
                <a:gridCol w="2622558">
                  <a:extLst>
                    <a:ext uri="{9D8B030D-6E8A-4147-A177-3AD203B41FA5}">
                      <a16:colId xmlns:a16="http://schemas.microsoft.com/office/drawing/2014/main" val="2227993436"/>
                    </a:ext>
                  </a:extLst>
                </a:gridCol>
              </a:tblGrid>
              <a:tr h="539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fr-B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fr-B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Antitrust</a:t>
                      </a:r>
                      <a:endParaRPr lang="fr-B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Ex ante regulation</a:t>
                      </a:r>
                      <a:endParaRPr lang="fr-B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2907256"/>
                  </a:ext>
                </a:extLst>
              </a:tr>
              <a:tr h="1345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Prohibition of unfair conducts</a:t>
                      </a:r>
                      <a:endParaRPr lang="fr-B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Exclusivity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Unfair leverage</a:t>
                      </a:r>
                      <a:endParaRPr lang="fr-B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fr-B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fr-B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4375366"/>
                  </a:ext>
                </a:extLst>
              </a:tr>
              <a:tr h="1989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Opening platforms and data</a:t>
                      </a:r>
                      <a:endParaRPr lang="fr-B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Vertical Interoperability</a:t>
                      </a:r>
                      <a:endParaRPr lang="fr-BE" sz="2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Horizontal interop</a:t>
                      </a:r>
                      <a:endParaRPr lang="fr-B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fr-B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fr-B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6099379"/>
                  </a:ext>
                </a:extLst>
              </a:tr>
              <a:tr h="14245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Structural separation</a:t>
                      </a:r>
                      <a:endParaRPr lang="fr-B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Vertical</a:t>
                      </a:r>
                      <a:endParaRPr lang="fr-BE" sz="2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Horizontal</a:t>
                      </a:r>
                      <a:endParaRPr lang="fr-B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fr-B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endParaRPr lang="fr-B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2215443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A051D3-EC42-3A26-CB9F-826E5500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B6AF-6B0E-4ACB-9231-6D8B9320B147}" type="slidenum">
              <a:rPr lang="en-ZA" smtClean="0"/>
              <a:t>6</a:t>
            </a:fld>
            <a:endParaRPr lang="en-ZA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951FFBF-E53D-FE11-F0C0-4A04BA59B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129" y="2031174"/>
            <a:ext cx="864328" cy="57517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D969F6C-AC27-AD81-7754-801C6961B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653" y="3377564"/>
            <a:ext cx="864328" cy="57517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0CB346D-6316-E4E1-3D47-6DD877F20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66790"/>
            <a:ext cx="800235" cy="53189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24A565B-9723-6F01-BD22-2EE0A2F9E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766" y="2067065"/>
            <a:ext cx="834683" cy="55544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AF08C52-405E-EA93-62A8-E6DEEA1D5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8374" y="2704369"/>
            <a:ext cx="864328" cy="57517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1096CB3-D84F-B90B-79D1-9D99F6B053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6817" y="2637697"/>
            <a:ext cx="964703" cy="68065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56A6D99-5DDD-F142-C49C-434675AC9B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4436" y="4153632"/>
            <a:ext cx="963251" cy="67671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185567A-201A-3D4F-3B7C-B9A3DDD244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0222" y="4132348"/>
            <a:ext cx="1015071" cy="67671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8D7AD171-DE00-84C7-64CA-FF200BF6AD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6341" y="5370649"/>
            <a:ext cx="880001" cy="58666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69679CD-F2A9-D00B-0B61-2E314639A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164" y="3373142"/>
            <a:ext cx="864328" cy="57517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99125CD-FF68-78A9-EA44-BB05036C51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3836" y="2655142"/>
            <a:ext cx="880001" cy="5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12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3C245C-0835-1E45-1359-BC475FF9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 reactions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1B7008-994E-48C3-A95E-169D9F417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0000"/>
            <a:ext cx="3935137" cy="385334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But we are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deeply concerned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about regulations that would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undermine privacy and security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service of some other aim.</a:t>
            </a:r>
            <a:r>
              <a:rPr lang="fr-BE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Here in Washington and elsewhere, policymakers are taking steps, 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the name of competition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that would force Apple to let apps onto iPhone that circumvent the App Store through a process called sideloading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(…)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But if we are forced to let unvetted apps onto iPhone, the unintended consequences will be profound. 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75BD7C-0508-30D5-CD5F-06ADDD64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4D9F-6A17-4B8C-80F4-192DE02208A0}" type="slidenum">
              <a:rPr lang="en-GB" smtClean="0"/>
              <a:t>7</a:t>
            </a:fld>
            <a:endParaRPr lang="en-GB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73CB0EA-475A-4F01-7230-42B2677EB09B}"/>
              </a:ext>
            </a:extLst>
          </p:cNvPr>
          <p:cNvSpPr txBox="1">
            <a:spLocks/>
          </p:cNvSpPr>
          <p:nvPr/>
        </p:nvSpPr>
        <p:spPr>
          <a:xfrm>
            <a:off x="5520655" y="1609288"/>
            <a:ext cx="3222072" cy="465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EB9BFA5-EEBB-4AC3-070A-426A811940EB}"/>
              </a:ext>
            </a:extLst>
          </p:cNvPr>
          <p:cNvSpPr txBox="1"/>
          <p:nvPr/>
        </p:nvSpPr>
        <p:spPr>
          <a:xfrm>
            <a:off x="5922627" y="1718650"/>
            <a:ext cx="445455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“It doesn’t matter whether you like it or hate it,” </a:t>
            </a:r>
          </a:p>
          <a:p>
            <a:r>
              <a:rPr lang="en-US" dirty="0"/>
              <a:t>“And it’s </a:t>
            </a:r>
            <a:r>
              <a:rPr lang="en-US" b="1" dirty="0"/>
              <a:t>right for people to point out the issues that cause concern</a:t>
            </a:r>
            <a:r>
              <a:rPr lang="en-US" dirty="0"/>
              <a:t>, but more than anything, </a:t>
            </a:r>
            <a:r>
              <a:rPr lang="en-US" b="1" dirty="0"/>
              <a:t>we need to lean in and figure out how to make this work</a:t>
            </a:r>
            <a:r>
              <a:rPr lang="en-US" dirty="0"/>
              <a:t>, because it is not going to be a success unless we do that.”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D96ED78-A7F9-276E-AA03-B9856708E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003" y="4737652"/>
            <a:ext cx="3507997" cy="197324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984B187-182B-1451-504F-48B3B6B5E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18" y="4045049"/>
            <a:ext cx="3417116" cy="192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32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2845DF-88A0-589D-EF1A-96C60CAC6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Reduce online harms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91BE0F-450F-0904-2FB3-8351093E5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Maintain</a:t>
            </a:r>
            <a:r>
              <a:rPr lang="en-GB" b="1" dirty="0"/>
              <a:t> liability exemption</a:t>
            </a:r>
          </a:p>
          <a:p>
            <a:endParaRPr lang="en-GB" dirty="0"/>
          </a:p>
          <a:p>
            <a:r>
              <a:rPr lang="en-GB" i="1" dirty="0"/>
              <a:t>In some jurisdictions</a:t>
            </a:r>
            <a:r>
              <a:rPr lang="en-GB" dirty="0"/>
              <a:t>, </a:t>
            </a:r>
            <a:r>
              <a:rPr lang="en-GB" b="1" dirty="0"/>
              <a:t>due process obligations</a:t>
            </a:r>
            <a:endParaRPr lang="en-GB" dirty="0"/>
          </a:p>
          <a:p>
            <a:pPr lvl="1"/>
            <a:r>
              <a:rPr lang="en-GB" dirty="0"/>
              <a:t>Notice and take down</a:t>
            </a:r>
          </a:p>
          <a:p>
            <a:pPr lvl="1"/>
            <a:r>
              <a:rPr lang="en-GB" dirty="0"/>
              <a:t>Risks assessement and audit</a:t>
            </a:r>
          </a:p>
          <a:p>
            <a:endParaRPr lang="en-GB" dirty="0"/>
          </a:p>
          <a:p>
            <a:r>
              <a:rPr lang="en-GB" dirty="0"/>
              <a:t>More obligations when </a:t>
            </a:r>
            <a:r>
              <a:rPr lang="en-GB" b="1" dirty="0"/>
              <a:t>higher risks</a:t>
            </a:r>
          </a:p>
          <a:p>
            <a:pPr lvl="1"/>
            <a:r>
              <a:rPr lang="en-GB" dirty="0"/>
              <a:t>More harmful </a:t>
            </a:r>
            <a:r>
              <a:rPr lang="en-GB" b="1" dirty="0"/>
              <a:t>content</a:t>
            </a:r>
            <a:r>
              <a:rPr lang="en-GB" dirty="0"/>
              <a:t> (e.g. child abuse, terrorism)</a:t>
            </a:r>
          </a:p>
          <a:p>
            <a:pPr lvl="1"/>
            <a:r>
              <a:rPr lang="en-GB" dirty="0"/>
              <a:t>Weaker </a:t>
            </a:r>
            <a:r>
              <a:rPr lang="en-GB" b="1" dirty="0"/>
              <a:t>recipients</a:t>
            </a:r>
            <a:r>
              <a:rPr lang="en-GB" dirty="0"/>
              <a:t>: children</a:t>
            </a:r>
          </a:p>
          <a:p>
            <a:endParaRPr lang="en-GB" i="1" dirty="0"/>
          </a:p>
          <a:p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989863F-2867-6611-BBCD-08B740216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B6AF-6B0E-4ACB-9231-6D8B9320B147}" type="slidenum">
              <a:rPr lang="en-ZA" smtClean="0"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75982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B53B-5067-BE4D-97B0-03341190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343" y="178297"/>
            <a:ext cx="10602031" cy="754050"/>
          </a:xfrm>
        </p:spPr>
        <p:txBody>
          <a:bodyPr>
            <a:normAutofit/>
          </a:bodyPr>
          <a:lstStyle/>
          <a:p>
            <a:r>
              <a:rPr lang="en-GB" dirty="0"/>
              <a:t>Participatory regulation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759892B-6B16-F14B-8237-692DF3922C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47957" y="1384183"/>
          <a:ext cx="10459418" cy="4974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0155A9F-61C3-F548-9B8B-AF6149455661}"/>
              </a:ext>
            </a:extLst>
          </p:cNvPr>
          <p:cNvSpPr txBox="1"/>
          <p:nvPr/>
        </p:nvSpPr>
        <p:spPr>
          <a:xfrm>
            <a:off x="8534192" y="3269016"/>
            <a:ext cx="3591114" cy="10156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</a:pPr>
            <a:r>
              <a:rPr lang="en-GB" sz="2000" dirty="0"/>
              <a:t>Complaint</a:t>
            </a:r>
          </a:p>
          <a:p>
            <a:pPr>
              <a:buClr>
                <a:srgbClr val="00B0F0"/>
              </a:buClr>
            </a:pPr>
            <a:r>
              <a:rPr lang="en-GB" sz="2000" dirty="0"/>
              <a:t>Consultation on specification design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520AF83B-1289-4131-BF63-625D84423D38}"/>
              </a:ext>
            </a:extLst>
          </p:cNvPr>
          <p:cNvSpPr txBox="1"/>
          <p:nvPr/>
        </p:nvSpPr>
        <p:spPr>
          <a:xfrm>
            <a:off x="294214" y="1237916"/>
            <a:ext cx="4073110" cy="13234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</a:pPr>
            <a:r>
              <a:rPr lang="en-GB" sz="2000" dirty="0"/>
              <a:t>Internal tools of </a:t>
            </a:r>
            <a:r>
              <a:rPr lang="en-GB" sz="2000" b="1" dirty="0"/>
              <a:t>platforms</a:t>
            </a:r>
            <a:r>
              <a:rPr lang="en-GB" sz="2000" dirty="0"/>
              <a:t> </a:t>
            </a:r>
          </a:p>
          <a:p>
            <a:pPr>
              <a:buClr>
                <a:srgbClr val="00B0F0"/>
              </a:buClr>
            </a:pPr>
            <a:r>
              <a:rPr lang="en-GB" sz="2000" dirty="0"/>
              <a:t>- Compliance report</a:t>
            </a:r>
          </a:p>
          <a:p>
            <a:pPr>
              <a:buClr>
                <a:srgbClr val="00B0F0"/>
              </a:buClr>
            </a:pPr>
            <a:r>
              <a:rPr lang="en-GB" sz="2000" dirty="0"/>
              <a:t>- Compliance function</a:t>
            </a:r>
          </a:p>
          <a:p>
            <a:pPr>
              <a:buClr>
                <a:srgbClr val="00B0F0"/>
              </a:buClr>
            </a:pPr>
            <a:r>
              <a:rPr lang="en-GB" sz="2000" dirty="0"/>
              <a:t>- Protected whistleblowers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CB57FABF-BDA6-4908-A5BD-BEFADA9411F4}"/>
              </a:ext>
            </a:extLst>
          </p:cNvPr>
          <p:cNvSpPr txBox="1"/>
          <p:nvPr/>
        </p:nvSpPr>
        <p:spPr>
          <a:xfrm>
            <a:off x="3839555" y="6040666"/>
            <a:ext cx="5761703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B0F0"/>
              </a:buClr>
            </a:pPr>
            <a:r>
              <a:rPr lang="en-GB" sz="2000" b="1" dirty="0"/>
              <a:t>Federal Big Tech Regulator</a:t>
            </a:r>
            <a:endParaRPr lang="en-GB" sz="2000" dirty="0"/>
          </a:p>
          <a:p>
            <a:pPr>
              <a:buClr>
                <a:srgbClr val="00B0F0"/>
              </a:buClr>
            </a:pPr>
            <a:r>
              <a:rPr lang="en-GB" sz="2000" dirty="0"/>
              <a:t>Guidance: general /individual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CF92958-AB19-271F-D9FB-BDBF83D00F45}"/>
              </a:ext>
            </a:extLst>
          </p:cNvPr>
          <p:cNvGrpSpPr/>
          <p:nvPr/>
        </p:nvGrpSpPr>
        <p:grpSpPr>
          <a:xfrm>
            <a:off x="5574743" y="994486"/>
            <a:ext cx="2071844" cy="2076673"/>
            <a:chOff x="6084688" y="0"/>
            <a:chExt cx="1788000" cy="1750672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134A3430-6EE9-BA6B-C6D9-A7FD367EFF82}"/>
                </a:ext>
              </a:extLst>
            </p:cNvPr>
            <p:cNvSpPr/>
            <p:nvPr/>
          </p:nvSpPr>
          <p:spPr>
            <a:xfrm>
              <a:off x="6084688" y="0"/>
              <a:ext cx="1788000" cy="175067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lipse 4">
              <a:extLst>
                <a:ext uri="{FF2B5EF4-FFF2-40B4-BE49-F238E27FC236}">
                  <a16:creationId xmlns:a16="http://schemas.microsoft.com/office/drawing/2014/main" id="{48515699-71CF-41BD-7831-DA830FFCC91A}"/>
                </a:ext>
              </a:extLst>
            </p:cNvPr>
            <p:cNvSpPr txBox="1"/>
            <p:nvPr/>
          </p:nvSpPr>
          <p:spPr>
            <a:xfrm>
              <a:off x="6346535" y="256380"/>
              <a:ext cx="1264306" cy="1237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kern="1200" dirty="0"/>
                <a:t>National Authorities</a:t>
              </a: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6A9EFF3E-34B1-43B7-E7A0-D2EB5CEA10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9405" y="3217426"/>
            <a:ext cx="2736856" cy="272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2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656</Words>
  <Application>Microsoft Office PowerPoint</Application>
  <PresentationFormat>Grand écran</PresentationFormat>
  <Paragraphs>120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The Party is Over </vt:lpstr>
      <vt:lpstr>Présentation PowerPoint</vt:lpstr>
      <vt:lpstr>1. State take back control</vt:lpstr>
      <vt:lpstr>Emerging Big Tech Regulatory framework</vt:lpstr>
      <vt:lpstr>2. Increase transparency</vt:lpstr>
      <vt:lpstr>Increase market contestability  Reduce entry barriers</vt:lpstr>
      <vt:lpstr>Different reactions</vt:lpstr>
      <vt:lpstr>Reduce online harms</vt:lpstr>
      <vt:lpstr>Participatory regulation</vt:lpstr>
      <vt:lpstr>Regulatory principles</vt:lpstr>
      <vt:lpstr>3. Caribbeans authorities</vt:lpstr>
    </vt:vector>
  </TitlesOfParts>
  <Company>FUNDP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Essential Facilities Doctrine in a data-driven economy</dc:title>
  <dc:creator>Alexandre De Streel</dc:creator>
  <cp:lastModifiedBy>Alexandre De Streel</cp:lastModifiedBy>
  <cp:revision>131</cp:revision>
  <dcterms:created xsi:type="dcterms:W3CDTF">2018-03-21T14:11:00Z</dcterms:created>
  <dcterms:modified xsi:type="dcterms:W3CDTF">2022-07-28T22:26:49Z</dcterms:modified>
</cp:coreProperties>
</file>