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21" r:id="rId1"/>
  </p:sldMasterIdLst>
  <p:notesMasterIdLst>
    <p:notesMasterId r:id="rId10"/>
  </p:notesMasterIdLst>
  <p:sldIdLst>
    <p:sldId id="7336" r:id="rId2"/>
    <p:sldId id="2134391461" r:id="rId3"/>
    <p:sldId id="2134391462" r:id="rId4"/>
    <p:sldId id="2134391463" r:id="rId5"/>
    <p:sldId id="1962" r:id="rId6"/>
    <p:sldId id="2134391460" r:id="rId7"/>
    <p:sldId id="7465" r:id="rId8"/>
    <p:sldId id="8428" r:id="rId9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pos="7296" userDrawn="1">
          <p15:clr>
            <a:srgbClr val="A4A3A4"/>
          </p15:clr>
        </p15:guide>
        <p15:guide id="11" orient="horz" pos="2544" userDrawn="1">
          <p15:clr>
            <a:srgbClr val="A4A3A4"/>
          </p15:clr>
        </p15:guide>
        <p15:guide id="12" orient="horz" pos="624" userDrawn="1">
          <p15:clr>
            <a:srgbClr val="A4A3A4"/>
          </p15:clr>
        </p15:guide>
        <p15:guide id="13" pos="352" userDrawn="1">
          <p15:clr>
            <a:srgbClr val="A4A3A4"/>
          </p15:clr>
        </p15:guide>
        <p15:guide id="14" pos="2944" userDrawn="1">
          <p15:clr>
            <a:srgbClr val="A4A3A4"/>
          </p15:clr>
        </p15:guide>
        <p15:guide id="15" orient="horz" pos="1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if Sajid" initials="AS" lastIdx="9" clrIdx="0">
    <p:extLst>
      <p:ext uri="{19B8F6BF-5375-455C-9EA6-DF929625EA0E}">
        <p15:presenceInfo xmlns:p15="http://schemas.microsoft.com/office/powerpoint/2012/main" userId="S::asajid@sandvine.com::1b927296-31d2-41fb-9d6d-df0557a659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E97"/>
    <a:srgbClr val="C3DFE9"/>
    <a:srgbClr val="4F5353"/>
    <a:srgbClr val="30A5D0"/>
    <a:srgbClr val="9DC73C"/>
    <a:srgbClr val="8B5D8F"/>
    <a:srgbClr val="1E2322"/>
    <a:srgbClr val="222625"/>
    <a:srgbClr val="1F7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0834" autoAdjust="0"/>
  </p:normalViewPr>
  <p:slideViewPr>
    <p:cSldViewPr snapToGrid="0" snapToObjects="1">
      <p:cViewPr varScale="1">
        <p:scale>
          <a:sx n="100" d="100"/>
          <a:sy n="100" d="100"/>
        </p:scale>
        <p:origin x="1470" y="78"/>
      </p:cViewPr>
      <p:guideLst>
        <p:guide pos="7296"/>
        <p:guide orient="horz" pos="2544"/>
        <p:guide orient="horz" pos="624"/>
        <p:guide pos="352"/>
        <p:guide pos="2944"/>
        <p:guide orient="horz" pos="11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3571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186C6-19F1-CC4F-A2FF-4A1B25CD8AA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1F1AE-5683-DB45-AAB9-86F106270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0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F1F12-0509-F54B-8A7A-53602C0DEFF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1F1AE-5683-DB45-AAB9-86F1062704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09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1237"/>
              </a:spcAft>
              <a:defRPr/>
            </a:pPr>
            <a:endParaRPr lang="en-US" sz="1900" dirty="0">
              <a:cs typeface="Calibri" pitchFamily="34" charset="0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75D514-09AD-46AD-ADBA-EAA56E446351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1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1237"/>
              </a:spcAft>
              <a:defRPr/>
            </a:pPr>
            <a:endParaRPr lang="en-US" sz="1900" dirty="0">
              <a:cs typeface="Calibri" pitchFamily="34" charset="0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75D514-09AD-46AD-ADBA-EAA56E446351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9_Title Slide">
    <p:bg>
      <p:bgPr>
        <a:blipFill dpi="0"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908301"/>
            <a:ext cx="9144000" cy="601663"/>
          </a:xfrm>
        </p:spPr>
        <p:txBody>
          <a:bodyPr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97263"/>
            <a:ext cx="9144000" cy="41116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Subtitle here at this size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" y="211200"/>
            <a:ext cx="5241995" cy="2063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6A0B0E-0D8D-4742-9F68-53ACB437300E}"/>
              </a:ext>
            </a:extLst>
          </p:cNvPr>
          <p:cNvSpPr txBox="1"/>
          <p:nvPr userDrawn="1"/>
        </p:nvSpPr>
        <p:spPr>
          <a:xfrm>
            <a:off x="983703" y="6369801"/>
            <a:ext cx="34290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sx="1000" sy="1000" algn="ctr" rotWithShape="0">
                    <a:schemeClr val="accent4"/>
                  </a:outerShdw>
                </a:effectLst>
              </a:rPr>
              <a:t>© 2022 Sandvine </a:t>
            </a:r>
            <a:r>
              <a:rPr lang="en-US" sz="1200" b="0" i="0" kern="1200" dirty="0">
                <a:solidFill>
                  <a:schemeClr val="bg1"/>
                </a:solidFill>
                <a:effectLst>
                  <a:outerShdw sx="1000" sy="1000" algn="ctr" rotWithShape="0">
                    <a:schemeClr val="accent4"/>
                  </a:outerShdw>
                </a:effectLst>
                <a:latin typeface="+mn-lt"/>
                <a:ea typeface="+mn-ea"/>
                <a:cs typeface="+mn-cs"/>
              </a:rPr>
              <a:t>| Proprietary and Confidential</a:t>
            </a:r>
            <a:endParaRPr lang="en-US" sz="1200" kern="1200" dirty="0">
              <a:solidFill>
                <a:schemeClr val="bg1"/>
              </a:solidFill>
              <a:effectLst>
                <a:outerShdw sx="1000" sy="1000" algn="ctr" rotWithShape="0">
                  <a:schemeClr val="accent4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2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ark Grey">
    <p:bg>
      <p:bgPr>
        <a:gradFill>
          <a:gsLst>
            <a:gs pos="40000">
              <a:schemeClr val="tx1">
                <a:lumMod val="60000"/>
                <a:lumOff val="40000"/>
              </a:schemeClr>
            </a:gs>
            <a:gs pos="100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A326A9F-96ED-E94D-933C-701A2C8AF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26369"/>
            <a:ext cx="10751999" cy="27031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46129E6-A146-DE48-BDA9-EAA4E67CB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2" y="3440641"/>
            <a:ext cx="10751999" cy="2025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 subtitle here at this size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6D9F-38E7-EB4B-AAC9-6D355FA78BAA}"/>
              </a:ext>
            </a:extLst>
          </p:cNvPr>
          <p:cNvSpPr/>
          <p:nvPr userDrawn="1"/>
        </p:nvSpPr>
        <p:spPr>
          <a:xfrm>
            <a:off x="-1" y="6138221"/>
            <a:ext cx="12192001" cy="71977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DBE1B1-9BC7-544A-9CF8-0F4172669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37F70-301E-344E-A7D6-6BAB5117519B}"/>
              </a:ext>
            </a:extLst>
          </p:cNvPr>
          <p:cNvSpPr txBox="1"/>
          <p:nvPr userDrawn="1"/>
        </p:nvSpPr>
        <p:spPr>
          <a:xfrm>
            <a:off x="935517" y="6132986"/>
            <a:ext cx="1896971" cy="7197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09387"/>
            <a:r>
              <a:rPr lang="en-US" sz="933" dirty="0">
                <a:solidFill>
                  <a:srgbClr val="8D8E7D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©2022  Sandvine </a:t>
            </a:r>
            <a:r>
              <a:rPr lang="en-US" sz="933" b="1" dirty="0">
                <a:solidFill>
                  <a:srgbClr val="8D8E7D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86F49F-F76F-E147-B068-7644D0936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aupe">
    <p:bg>
      <p:bgPr>
        <a:gradFill>
          <a:gsLst>
            <a:gs pos="40000">
              <a:schemeClr val="tx2"/>
            </a:gs>
            <a:gs pos="100000">
              <a:schemeClr val="tx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A326A9F-96ED-E94D-933C-701A2C8AF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26369"/>
            <a:ext cx="10751999" cy="27031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46129E6-A146-DE48-BDA9-EAA4E67CB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2" y="3440641"/>
            <a:ext cx="10751999" cy="2025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 subtitle here at this size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6D9F-38E7-EB4B-AAC9-6D355FA78BAA}"/>
              </a:ext>
            </a:extLst>
          </p:cNvPr>
          <p:cNvSpPr/>
          <p:nvPr userDrawn="1"/>
        </p:nvSpPr>
        <p:spPr>
          <a:xfrm>
            <a:off x="-1" y="6138221"/>
            <a:ext cx="12192001" cy="71977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DBE1B1-9BC7-544A-9CF8-0F4172669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9536B0-6D6F-674D-BAEF-3589A5475359}"/>
              </a:ext>
            </a:extLst>
          </p:cNvPr>
          <p:cNvSpPr txBox="1"/>
          <p:nvPr userDrawn="1"/>
        </p:nvSpPr>
        <p:spPr>
          <a:xfrm>
            <a:off x="935517" y="6132986"/>
            <a:ext cx="1896971" cy="7197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09387"/>
            <a:r>
              <a:rPr lang="en-US" sz="933" dirty="0">
                <a:solidFill>
                  <a:srgbClr val="16AE97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©2022 Sandvine </a:t>
            </a:r>
            <a:r>
              <a:rPr lang="en-US" sz="933" b="1" dirty="0">
                <a:solidFill>
                  <a:srgbClr val="16AE97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2166A63-75E1-284E-B40B-75644160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lue">
    <p:bg>
      <p:bgPr>
        <a:gradFill>
          <a:gsLst>
            <a:gs pos="40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A326A9F-96ED-E94D-933C-701A2C8AF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26369"/>
            <a:ext cx="10751999" cy="27031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46129E6-A146-DE48-BDA9-EAA4E67CB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2" y="3440641"/>
            <a:ext cx="10751999" cy="2025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 subtitle here at this size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6D9F-38E7-EB4B-AAC9-6D355FA78BAA}"/>
              </a:ext>
            </a:extLst>
          </p:cNvPr>
          <p:cNvSpPr/>
          <p:nvPr userDrawn="1"/>
        </p:nvSpPr>
        <p:spPr>
          <a:xfrm>
            <a:off x="-1" y="6138221"/>
            <a:ext cx="12192001" cy="71977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DBE1B1-9BC7-544A-9CF8-0F4172669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F48D5-5C19-4240-A290-3AB7223A242C}"/>
              </a:ext>
            </a:extLst>
          </p:cNvPr>
          <p:cNvSpPr txBox="1"/>
          <p:nvPr userDrawn="1"/>
        </p:nvSpPr>
        <p:spPr>
          <a:xfrm>
            <a:off x="935517" y="6132986"/>
            <a:ext cx="1896971" cy="7197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09387"/>
            <a:r>
              <a:rPr lang="en-US" sz="933" dirty="0">
                <a:solidFill>
                  <a:srgbClr val="30A4D0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©2022 Sandvine </a:t>
            </a:r>
            <a:r>
              <a:rPr lang="en-US" sz="933" b="1" dirty="0">
                <a:solidFill>
                  <a:srgbClr val="30A4D0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A8C2CF-C4AE-7144-A44D-30980775A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2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">
    <p:bg>
      <p:bgPr>
        <a:gradFill>
          <a:gsLst>
            <a:gs pos="4000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A326A9F-96ED-E94D-933C-701A2C8AF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26369"/>
            <a:ext cx="10751999" cy="27031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46129E6-A146-DE48-BDA9-EAA4E67CB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2" y="3440641"/>
            <a:ext cx="10751999" cy="2025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 subtitle here at this size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6D9F-38E7-EB4B-AAC9-6D355FA78BAA}"/>
              </a:ext>
            </a:extLst>
          </p:cNvPr>
          <p:cNvSpPr/>
          <p:nvPr userDrawn="1"/>
        </p:nvSpPr>
        <p:spPr>
          <a:xfrm>
            <a:off x="-1" y="6138221"/>
            <a:ext cx="12192001" cy="71977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DBE1B1-9BC7-544A-9CF8-0F4172669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2E6E9-F5F5-0D4D-A926-CBED4ECFA679}"/>
              </a:ext>
            </a:extLst>
          </p:cNvPr>
          <p:cNvSpPr txBox="1"/>
          <p:nvPr userDrawn="1"/>
        </p:nvSpPr>
        <p:spPr>
          <a:xfrm>
            <a:off x="935517" y="6132986"/>
            <a:ext cx="1896971" cy="7197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09387"/>
            <a:r>
              <a:rPr lang="en-US" sz="933" dirty="0">
                <a:solidFill>
                  <a:srgbClr val="8B5E8F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©2022 Sandvine </a:t>
            </a:r>
            <a:r>
              <a:rPr lang="en-US" sz="933" b="1" dirty="0">
                <a:solidFill>
                  <a:srgbClr val="8B5E8F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C7810A-9AFA-844A-AF79-6EFED14BB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99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ark Green">
    <p:bg>
      <p:bgPr>
        <a:gradFill>
          <a:gsLst>
            <a:gs pos="4000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A326A9F-96ED-E94D-933C-701A2C8AF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2" y="726369"/>
            <a:ext cx="10751999" cy="27031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46129E6-A146-DE48-BDA9-EAA4E67CBD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2" y="3440641"/>
            <a:ext cx="10751999" cy="20256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slide subtitle here at this size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6D9F-38E7-EB4B-AAC9-6D355FA78BAA}"/>
              </a:ext>
            </a:extLst>
          </p:cNvPr>
          <p:cNvSpPr/>
          <p:nvPr userDrawn="1"/>
        </p:nvSpPr>
        <p:spPr>
          <a:xfrm>
            <a:off x="-1" y="6138221"/>
            <a:ext cx="12192001" cy="71977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DBE1B1-9BC7-544A-9CF8-0F4172669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92C0E-4A05-6049-B7F6-6781854E6247}"/>
              </a:ext>
            </a:extLst>
          </p:cNvPr>
          <p:cNvSpPr txBox="1"/>
          <p:nvPr userDrawn="1"/>
        </p:nvSpPr>
        <p:spPr>
          <a:xfrm>
            <a:off x="935517" y="6132986"/>
            <a:ext cx="1896971" cy="7197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09387"/>
            <a:r>
              <a:rPr lang="en-US" sz="933" dirty="0">
                <a:solidFill>
                  <a:srgbClr val="699854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©2022 Sandvine </a:t>
            </a:r>
            <a:r>
              <a:rPr lang="en-US" sz="933" b="1" dirty="0">
                <a:solidFill>
                  <a:srgbClr val="699854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B6B145-53F5-C14B-8985-522F60EE9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40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03490" y="2012954"/>
            <a:ext cx="4622111" cy="28913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799">
                <a:solidFill>
                  <a:schemeClr val="bg1"/>
                </a:solidFill>
              </a:defRPr>
            </a:lvl1pPr>
            <a:lvl2pPr marL="457030" indent="0">
              <a:buNone/>
              <a:defRPr sz="3199">
                <a:solidFill>
                  <a:schemeClr val="bg1"/>
                </a:solidFill>
              </a:defRPr>
            </a:lvl2pPr>
            <a:lvl3pPr marL="914057" indent="0">
              <a:buNone/>
              <a:defRPr sz="3199">
                <a:solidFill>
                  <a:schemeClr val="bg1"/>
                </a:solidFill>
              </a:defRPr>
            </a:lvl3pPr>
            <a:lvl4pPr marL="1371087" indent="0">
              <a:buNone/>
              <a:defRPr sz="3199">
                <a:solidFill>
                  <a:schemeClr val="bg1"/>
                </a:solidFill>
              </a:defRPr>
            </a:lvl4pPr>
            <a:lvl5pPr marL="1828114" indent="0">
              <a:buNone/>
              <a:defRPr sz="31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204" y="5833745"/>
            <a:ext cx="3062445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68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0_Title Slide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5040" y="2908301"/>
            <a:ext cx="9144000" cy="601663"/>
          </a:xfrm>
        </p:spPr>
        <p:txBody>
          <a:bodyPr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5040" y="3497263"/>
            <a:ext cx="9144000" cy="41116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Subtitle here at this size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" y="211200"/>
            <a:ext cx="5241995" cy="2063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63B67D-80F8-E9F8-B3FD-D34CC514FD4A}"/>
              </a:ext>
            </a:extLst>
          </p:cNvPr>
          <p:cNvSpPr txBox="1"/>
          <p:nvPr userDrawn="1"/>
        </p:nvSpPr>
        <p:spPr>
          <a:xfrm>
            <a:off x="4928397" y="6365557"/>
            <a:ext cx="1896971" cy="4111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609387"/>
            <a:r>
              <a:rPr lang="en-US" sz="933" dirty="0">
                <a:solidFill>
                  <a:srgbClr val="30A4D0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©2022 Sandvine </a:t>
            </a:r>
            <a:r>
              <a:rPr lang="en-US" sz="933" b="1" dirty="0">
                <a:solidFill>
                  <a:srgbClr val="30A4D0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68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WC Handshak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C4BFACD-CDBC-0046-9C02-EDFFB17E728E}"/>
              </a:ext>
            </a:extLst>
          </p:cNvPr>
          <p:cNvSpPr/>
          <p:nvPr userDrawn="1"/>
        </p:nvSpPr>
        <p:spPr>
          <a:xfrm>
            <a:off x="-2" y="0"/>
            <a:ext cx="12192001" cy="911719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48AEB7-CA9F-9C45-B8A6-55056187F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6" r="11530" b="4783"/>
          <a:stretch/>
        </p:blipFill>
        <p:spPr>
          <a:xfrm>
            <a:off x="5663107" y="1940487"/>
            <a:ext cx="6528893" cy="419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CA0B94-26A3-C845-A240-149682CA9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5" b="23617"/>
          <a:stretch/>
        </p:blipFill>
        <p:spPr>
          <a:xfrm>
            <a:off x="2" y="0"/>
            <a:ext cx="4476557" cy="9117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DE279F-3383-6741-9BE4-2724050930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855" y="1464615"/>
            <a:ext cx="9144000" cy="60147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46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F9FB932-3FDE-5B44-B04D-9953C9FBCCBC}"/>
              </a:ext>
            </a:extLst>
          </p:cNvPr>
          <p:cNvSpPr txBox="1">
            <a:spLocks/>
          </p:cNvSpPr>
          <p:nvPr userDrawn="1"/>
        </p:nvSpPr>
        <p:spPr>
          <a:xfrm>
            <a:off x="1283855" y="5174708"/>
            <a:ext cx="6528893" cy="845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71978" tIns="0" rIns="71978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CA" sz="666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Copyright ©2022 Sandvine Corporation. 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All rights reserved. Any unauthorized reproduction prohibited. All other trademarks are the property of their respective owners.</a:t>
            </a:r>
          </a:p>
          <a:p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 </a:t>
            </a:r>
          </a:p>
          <a:p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This documentation, including all documentation incorporated by reference herein such as documentation provided or made available on the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website, are provided or made accessible "AS IS" and "AS AVAILABLE" and without condition, endorsement, guarantee, representation, or warranty of any kind by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Corporation and its affiliated companies ("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"), and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assumes no responsibility for any typographical, technical, or other inaccuracies, errors, or omissions in this documentation.  In order to protect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CONFIDENTIAL and confidential information and/or trade secrets, this documentation may describe some aspects of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technology in generalized terms. 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reserves the right to periodically change information that is contained in this documentation; however, </a:t>
            </a:r>
            <a:r>
              <a:rPr lang="en-CA" sz="666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Sandvine</a:t>
            </a:r>
            <a:r>
              <a:rPr lang="en-CA" sz="666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makes no commitment to provide any such changes, updates, enhancements, or other additions to this documentation to you in a timely manner or at all.</a:t>
            </a:r>
          </a:p>
        </p:txBody>
      </p:sp>
    </p:spTree>
    <p:extLst>
      <p:ext uri="{BB962C8B-B14F-4D97-AF65-F5344CB8AC3E}">
        <p14:creationId xmlns:p14="http://schemas.microsoft.com/office/powerpoint/2010/main" val="18608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6201"/>
            <a:ext cx="104648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19201"/>
            <a:ext cx="10972800" cy="4906962"/>
          </a:xfrm>
        </p:spPr>
        <p:txBody>
          <a:bodyPr/>
          <a:lstStyle/>
          <a:p>
            <a:pPr lvl="0"/>
            <a:endParaRPr lang="en-CA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Company Confidential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3DB4A-938C-42D0-B6C7-C07A08BD08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48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828E8EF-B3DF-0344-B52D-A6F42069FD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9999" y="1178037"/>
            <a:ext cx="10751999" cy="4688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338" indent="-243338">
              <a:buFont typeface="Arial" panose="020B0604020202020204" pitchFamily="34" charset="0"/>
              <a:buChar char="•"/>
              <a:tabLst/>
              <a:defRPr sz="186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28" indent="-236990">
              <a:buFont typeface="Arial" panose="020B0604020202020204" pitchFamily="34" charset="0"/>
              <a:buChar char="•"/>
              <a:tabLst/>
              <a:defRPr sz="1866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317" indent="-236990">
              <a:buFont typeface="Arial" panose="020B0604020202020204" pitchFamily="34" charset="0"/>
              <a:buChar char="•"/>
              <a:tabLst/>
              <a:defRPr sz="18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307" indent="-236990">
              <a:buFont typeface="Arial" panose="020B0604020202020204" pitchFamily="34" charset="0"/>
              <a:buChar char="•"/>
              <a:tabLst/>
              <a:defRPr sz="1866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80" indent="-234874">
              <a:buFont typeface="Arial" panose="020B0604020202020204" pitchFamily="34" charset="0"/>
              <a:buChar char="•"/>
              <a:tabLst/>
              <a:defRPr sz="1866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91C371-2FF7-124A-A347-97329947EF12}"/>
              </a:ext>
            </a:extLst>
          </p:cNvPr>
          <p:cNvSpPr/>
          <p:nvPr userDrawn="1"/>
        </p:nvSpPr>
        <p:spPr>
          <a:xfrm>
            <a:off x="-2" y="0"/>
            <a:ext cx="12192001" cy="911719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BAB71E-BAAA-EB42-BE70-2771AC978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266318"/>
            <a:ext cx="10751999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199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here in sentence case 24pt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59D0B6-F51B-814D-9603-9A9C54223EB1}"/>
              </a:ext>
            </a:extLst>
          </p:cNvPr>
          <p:cNvSpPr/>
          <p:nvPr userDrawn="1"/>
        </p:nvSpPr>
        <p:spPr>
          <a:xfrm>
            <a:off x="-2" y="6138222"/>
            <a:ext cx="719999" cy="719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CBEA4E-85C8-19FB-1B1D-22DAFCDE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138222"/>
            <a:ext cx="719999" cy="719778"/>
          </a:xfrm>
        </p:spPr>
        <p:txBody>
          <a:bodyPr/>
          <a:lstStyle/>
          <a:p>
            <a:fld id="{E0A52539-F2DC-4FE1-B014-8F144C81FD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81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FFA335-D958-D34A-8ED6-334E03C1036A}"/>
              </a:ext>
            </a:extLst>
          </p:cNvPr>
          <p:cNvSpPr/>
          <p:nvPr userDrawn="1"/>
        </p:nvSpPr>
        <p:spPr>
          <a:xfrm>
            <a:off x="-1" y="2"/>
            <a:ext cx="12192001" cy="911719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E900D8-4F64-6F4F-8466-D36817723B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0001" y="1178038"/>
            <a:ext cx="10751999" cy="4688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7160" indent="-228600"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16" indent="-228600">
              <a:buClr>
                <a:schemeClr val="accent1"/>
              </a:buClr>
              <a:buSzPct val="100000"/>
              <a:buFont typeface="System Font Regular"/>
              <a:buChar char="⁃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299" indent="-228600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283" indent="-228600">
              <a:buClr>
                <a:schemeClr val="accent1"/>
              </a:buClr>
              <a:buSzPct val="60000"/>
              <a:buFont typeface="Wingdings" pitchFamily="2" charset="2"/>
              <a:buChar char="Ø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50" indent="-228600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9BAB71E-BAAA-EB42-BE70-2771AC978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043" y="266319"/>
            <a:ext cx="10825957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59D0B6-F51B-814D-9603-9A9C54223EB1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C56908-631B-C08C-C969-FC23F3EE4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1C0748-E05F-1CB3-CD50-42942112F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4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WC Ch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02C40F6-D21D-DB4E-AF2E-98FD2D2AD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24"/>
          <a:stretch/>
        </p:blipFill>
        <p:spPr>
          <a:xfrm>
            <a:off x="6274570" y="1128131"/>
            <a:ext cx="5917429" cy="51971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4BFACD-CDBC-0046-9C02-EDFFB17E728E}"/>
              </a:ext>
            </a:extLst>
          </p:cNvPr>
          <p:cNvSpPr/>
          <p:nvPr userDrawn="1"/>
        </p:nvSpPr>
        <p:spPr>
          <a:xfrm>
            <a:off x="-2" y="0"/>
            <a:ext cx="12192001" cy="911719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A0B94-26A3-C845-A240-149682CA9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5" b="23617"/>
          <a:stretch/>
        </p:blipFill>
        <p:spPr>
          <a:xfrm>
            <a:off x="2" y="0"/>
            <a:ext cx="4476557" cy="9117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DE279F-3383-6741-9BE4-2724050930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3855" y="1464615"/>
            <a:ext cx="9144000" cy="60147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346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3DD97F3-8277-2C4F-8863-66A42E77A4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3855" y="2334568"/>
            <a:ext cx="9144000" cy="411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399">
                <a:solidFill>
                  <a:schemeClr val="tx1"/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Subtitle here at this size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F174435-5EA8-2C47-BF62-AF916143A2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3855" y="4917512"/>
            <a:ext cx="9144000" cy="6586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66">
                <a:solidFill>
                  <a:schemeClr val="tx1"/>
                </a:solidFill>
              </a:defRPr>
            </a:lvl1pPr>
            <a:lvl2pPr marL="457051" indent="0">
              <a:buNone/>
              <a:defRPr sz="1999">
                <a:solidFill>
                  <a:schemeClr val="bg1"/>
                </a:solidFill>
              </a:defRPr>
            </a:lvl2pPr>
            <a:lvl3pPr marL="914103" indent="0">
              <a:buNone/>
              <a:defRPr sz="1999">
                <a:solidFill>
                  <a:schemeClr val="bg1"/>
                </a:solidFill>
              </a:defRPr>
            </a:lvl3pPr>
            <a:lvl4pPr marL="1371154" indent="0">
              <a:buNone/>
              <a:defRPr sz="1999">
                <a:solidFill>
                  <a:schemeClr val="bg1"/>
                </a:solidFill>
              </a:defRPr>
            </a:lvl4pPr>
            <a:lvl5pPr marL="1828206" indent="0">
              <a:buNone/>
              <a:defRPr sz="19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and job title of Presenter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9F1AF4-DF1F-954E-B170-DA50881A6805}"/>
              </a:ext>
            </a:extLst>
          </p:cNvPr>
          <p:cNvSpPr/>
          <p:nvPr userDrawn="1"/>
        </p:nvSpPr>
        <p:spPr>
          <a:xfrm>
            <a:off x="-2" y="6138222"/>
            <a:ext cx="12192001" cy="71977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C4CDC-B9CC-3F49-A54D-F747760867C8}"/>
              </a:ext>
            </a:extLst>
          </p:cNvPr>
          <p:cNvSpPr txBox="1"/>
          <p:nvPr userDrawn="1"/>
        </p:nvSpPr>
        <p:spPr>
          <a:xfrm>
            <a:off x="935516" y="6132985"/>
            <a:ext cx="1896971" cy="7197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933" b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©2022 </a:t>
            </a:r>
            <a:r>
              <a:rPr lang="en-US" sz="933" b="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Sandvine</a:t>
            </a:r>
            <a:r>
              <a:rPr lang="en-US" sz="933" b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33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184914-F87F-3B46-85B7-38A071124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8702206" y="6138222"/>
            <a:ext cx="3062445" cy="7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0BA7AC1-E7D6-6949-AA4F-BC13700945B5}"/>
              </a:ext>
            </a:extLst>
          </p:cNvPr>
          <p:cNvSpPr/>
          <p:nvPr userDrawn="1"/>
        </p:nvSpPr>
        <p:spPr>
          <a:xfrm>
            <a:off x="-1" y="2"/>
            <a:ext cx="12192001" cy="1247615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E900D8-4F64-6F4F-8466-D36817723BF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0001" y="1427126"/>
            <a:ext cx="10751999" cy="44395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333" indent="-24333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16" indent="-236985">
              <a:buClr>
                <a:schemeClr val="accent1"/>
              </a:buClr>
              <a:buSzPct val="110000"/>
              <a:buFont typeface="System Font Regular"/>
              <a:buChar char="⁃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299" indent="-236985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283" indent="-236985">
              <a:buClr>
                <a:schemeClr val="accent1"/>
              </a:buClr>
              <a:buSzPct val="60000"/>
              <a:buFont typeface="Wingdings" pitchFamily="2" charset="2"/>
              <a:buChar char="Ø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50" indent="-234869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59D0B6-F51B-814D-9603-9A9C54223EB1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F290070-DE58-0A45-87E0-CBEC14F11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05" y="266319"/>
            <a:ext cx="10835896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7202858-BF76-4548-B5E9-94E3FFD313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05" y="742073"/>
            <a:ext cx="10835896" cy="347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here in sentence case 18pt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0C0A97-AC3C-1FBF-7E21-752CD352044F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9B80B1-A2BE-937A-D3B3-C1B8FE000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611EFBA-CACD-9D0C-A35A-5F509AF9C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62B9B-E1DB-A749-9043-C0BBE4AD9EB3}"/>
              </a:ext>
            </a:extLst>
          </p:cNvPr>
          <p:cNvSpPr/>
          <p:nvPr userDrawn="1"/>
        </p:nvSpPr>
        <p:spPr>
          <a:xfrm>
            <a:off x="-1" y="2"/>
            <a:ext cx="12192001" cy="911719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59D0B6-F51B-814D-9603-9A9C54223EB1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30E501-7672-4E42-97B5-7C7CFDB8E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043" y="266319"/>
            <a:ext cx="10825957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894C6-77BF-6F0B-32D8-57A2D51E174F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263733-E5E3-B998-1056-F4AE0441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BF7410-111A-2C4C-BC44-F6E774A78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2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0A1DD6-15F0-F942-97CC-A44D3E179393}"/>
              </a:ext>
            </a:extLst>
          </p:cNvPr>
          <p:cNvSpPr/>
          <p:nvPr userDrawn="1"/>
        </p:nvSpPr>
        <p:spPr>
          <a:xfrm>
            <a:off x="-1" y="2"/>
            <a:ext cx="12192001" cy="1247615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643E6-71A4-EC43-8E88-4742A67A15EF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0522E11-36DD-5C45-8F40-2CEAC5E6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05" y="266319"/>
            <a:ext cx="10835896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3765570-0D80-3748-A502-82EB3C5E3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05" y="742073"/>
            <a:ext cx="10835896" cy="347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here in sentence case 18pt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D10550-F816-422C-44B5-25D5E4B64BA7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44D7A0-2081-4E03-8665-F677174A4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7A14E36-DECA-6852-4E07-0BF133480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5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- Gre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A5F9B6-0646-4A45-9036-0E46CC70F2D7}"/>
              </a:ext>
            </a:extLst>
          </p:cNvPr>
          <p:cNvSpPr/>
          <p:nvPr userDrawn="1"/>
        </p:nvSpPr>
        <p:spPr>
          <a:xfrm>
            <a:off x="-1" y="2"/>
            <a:ext cx="12192001" cy="911719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334121E-42E0-354C-88BF-A8F3538BF22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1398" y="1124489"/>
            <a:ext cx="5513964" cy="508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399" b="1">
                <a:solidFill>
                  <a:schemeClr val="accent1"/>
                </a:solidFill>
              </a:defRPr>
            </a:lvl1pPr>
            <a:lvl2pPr marL="457030" indent="0">
              <a:buNone/>
              <a:defRPr/>
            </a:lvl2pPr>
            <a:lvl3pPr marL="914057" indent="0">
              <a:buNone/>
              <a:defRPr/>
            </a:lvl3pPr>
            <a:lvl4pPr marL="1371087" indent="0">
              <a:buNone/>
              <a:defRPr/>
            </a:lvl4pPr>
            <a:lvl5pPr marL="1828114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134395" y="1124489"/>
            <a:ext cx="5510400" cy="508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399" b="1">
                <a:solidFill>
                  <a:schemeClr val="accent1"/>
                </a:solidFill>
              </a:defRPr>
            </a:lvl1pPr>
            <a:lvl2pPr marL="457030" indent="0">
              <a:buNone/>
              <a:defRPr/>
            </a:lvl2pPr>
            <a:lvl3pPr marL="914057" indent="0">
              <a:buNone/>
              <a:defRPr/>
            </a:lvl3pPr>
            <a:lvl4pPr marL="1371087" indent="0">
              <a:buNone/>
              <a:defRPr/>
            </a:lvl4pPr>
            <a:lvl5pPr marL="1828114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4BDFF61-5E1E-5A4F-ABC0-3A91D8914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093" y="266319"/>
            <a:ext cx="10970786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5A5F80-1806-FCFE-6448-520AB5EEADD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399" y="1737360"/>
            <a:ext cx="5510400" cy="4129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333" indent="-24333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16" indent="-236985">
              <a:buClr>
                <a:schemeClr val="accent1"/>
              </a:buClr>
              <a:buSzPct val="110000"/>
              <a:buFont typeface="System Font Regular"/>
              <a:buChar char="⁃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299" indent="-236985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283" indent="-236985">
              <a:buClr>
                <a:schemeClr val="accent1"/>
              </a:buClr>
              <a:buSzPct val="60000"/>
              <a:buFont typeface="Wingdings" pitchFamily="2" charset="2"/>
              <a:buChar char="Ø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50" indent="-234869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F3E147B-2630-9FCD-DC84-DA4B79BDAB9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34395" y="1737359"/>
            <a:ext cx="5510400" cy="4129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333" indent="-24333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16" indent="-236985">
              <a:buClr>
                <a:schemeClr val="accent1"/>
              </a:buClr>
              <a:buSzPct val="110000"/>
              <a:buFont typeface="System Font Regular"/>
              <a:buChar char="⁃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299" indent="-236985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283" indent="-236985">
              <a:buClr>
                <a:schemeClr val="accent1"/>
              </a:buClr>
              <a:buSzPct val="60000"/>
              <a:buFont typeface="Wingdings" pitchFamily="2" charset="2"/>
              <a:buChar char="Ø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50" indent="-234869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3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- Gre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42E2113-EFAF-274E-A75C-CD2C0434D906}"/>
              </a:ext>
            </a:extLst>
          </p:cNvPr>
          <p:cNvSpPr/>
          <p:nvPr userDrawn="1"/>
        </p:nvSpPr>
        <p:spPr>
          <a:xfrm>
            <a:off x="-1" y="2"/>
            <a:ext cx="12192001" cy="1247615"/>
          </a:xfrm>
          <a:prstGeom prst="rect">
            <a:avLst/>
          </a:prstGeom>
          <a:gradFill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E9B703-4307-574C-A842-70FACEC24E3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51520" y="1463858"/>
            <a:ext cx="5513964" cy="508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399" b="1">
                <a:solidFill>
                  <a:schemeClr val="accent1"/>
                </a:solidFill>
              </a:defRPr>
            </a:lvl1pPr>
            <a:lvl2pPr marL="457030" indent="0">
              <a:buNone/>
              <a:defRPr/>
            </a:lvl2pPr>
            <a:lvl3pPr marL="914057" indent="0">
              <a:buNone/>
              <a:defRPr/>
            </a:lvl3pPr>
            <a:lvl4pPr marL="1371087" indent="0">
              <a:buNone/>
              <a:defRPr/>
            </a:lvl4pPr>
            <a:lvl5pPr marL="1828114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114517" y="1463858"/>
            <a:ext cx="5510400" cy="508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399" b="1">
                <a:solidFill>
                  <a:schemeClr val="accent1"/>
                </a:solidFill>
              </a:defRPr>
            </a:lvl1pPr>
            <a:lvl2pPr marL="457030" indent="0">
              <a:buNone/>
              <a:defRPr/>
            </a:lvl2pPr>
            <a:lvl3pPr marL="914057" indent="0">
              <a:buNone/>
              <a:defRPr/>
            </a:lvl3pPr>
            <a:lvl4pPr marL="1371087" indent="0">
              <a:buNone/>
              <a:defRPr/>
            </a:lvl4pPr>
            <a:lvl5pPr marL="1828114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AD2BD6B-4876-0A41-BFC9-8EEB3054E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54" y="266319"/>
            <a:ext cx="11030420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0AD5A29-EF77-A14F-92CD-A20B44955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154" y="742073"/>
            <a:ext cx="11030420" cy="347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here in sentence case 18pt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CB7DE32-AA7B-6031-9630-641B611DC9E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399" y="2072640"/>
            <a:ext cx="5510400" cy="37940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333" indent="-24333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16" indent="-236985">
              <a:buClr>
                <a:schemeClr val="accent1"/>
              </a:buClr>
              <a:buSzPct val="110000"/>
              <a:buFont typeface="System Font Regular"/>
              <a:buChar char="⁃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299" indent="-236985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283" indent="-236985">
              <a:buClr>
                <a:schemeClr val="accent1"/>
              </a:buClr>
              <a:buSzPct val="60000"/>
              <a:buFont typeface="Wingdings" pitchFamily="2" charset="2"/>
              <a:buChar char="Ø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50" indent="-234869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87F0B-B44B-7384-B94F-1E3C4201770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34395" y="2072639"/>
            <a:ext cx="5510400" cy="37940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3333" indent="-243333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316" indent="-236985">
              <a:buClr>
                <a:schemeClr val="accent1"/>
              </a:buClr>
              <a:buSzPct val="110000"/>
              <a:buFont typeface="System Font Regular"/>
              <a:buChar char="⁃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299" indent="-236985">
              <a:buClr>
                <a:schemeClr val="accent1"/>
              </a:buClr>
              <a:buSzPct val="70000"/>
              <a:buFont typeface="Wingdings" pitchFamily="2" charset="2"/>
              <a:buChar char="§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4283" indent="-236985">
              <a:buClr>
                <a:schemeClr val="accent1"/>
              </a:buClr>
              <a:buSzPct val="60000"/>
              <a:buFont typeface="Wingdings" pitchFamily="2" charset="2"/>
              <a:buChar char="Ø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89150" indent="-234869"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tabLst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9D0B6-F51B-814D-9603-9A9C54223EB1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64C64E-B97B-FB48-B7D1-B44C8E282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2DD9E2-1F03-DE45-8DF5-7FF089F800B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30E501-7672-4E42-97B5-7C7CFDB8E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04" y="166929"/>
            <a:ext cx="10825957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</p:spTree>
    <p:extLst>
      <p:ext uri="{BB962C8B-B14F-4D97-AF65-F5344CB8AC3E}">
        <p14:creationId xmlns:p14="http://schemas.microsoft.com/office/powerpoint/2010/main" val="381181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5643E6-71A4-EC43-8E88-4742A67A15EF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D960621-82F2-4542-B308-E2874EEE5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452C50-05FA-0D4F-AF18-B6B2546091D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0522E11-36DD-5C45-8F40-2CEAC5E6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105" y="166929"/>
            <a:ext cx="10835896" cy="4270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1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Slide title here in sentence case 24pt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3765570-0D80-3748-A502-82EB3C5E3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05" y="642683"/>
            <a:ext cx="10835896" cy="347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here in sentence case 18pt</a:t>
            </a:r>
          </a:p>
        </p:txBody>
      </p:sp>
    </p:spTree>
    <p:extLst>
      <p:ext uri="{BB962C8B-B14F-4D97-AF65-F5344CB8AC3E}">
        <p14:creationId xmlns:p14="http://schemas.microsoft.com/office/powerpoint/2010/main" val="55152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A8F933-B202-0F4F-B1E2-468FD302A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8702207" y="6138221"/>
            <a:ext cx="3062445" cy="719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39173F-DAF4-CC45-41BE-4B43A332387F}"/>
              </a:ext>
            </a:extLst>
          </p:cNvPr>
          <p:cNvSpPr/>
          <p:nvPr userDrawn="1"/>
        </p:nvSpPr>
        <p:spPr>
          <a:xfrm>
            <a:off x="-1" y="6138221"/>
            <a:ext cx="719999" cy="719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78898D-67E2-77DC-B739-607929793F12}"/>
              </a:ext>
            </a:extLst>
          </p:cNvPr>
          <p:cNvSpPr/>
          <p:nvPr userDrawn="1"/>
        </p:nvSpPr>
        <p:spPr>
          <a:xfrm>
            <a:off x="-1" y="6138221"/>
            <a:ext cx="12192001" cy="71977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387"/>
            <a:endParaRPr lang="en-US" sz="2399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4E8AA5-0ED2-806F-68E5-01F1D73B9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20493"/>
          <a:stretch/>
        </p:blipFill>
        <p:spPr>
          <a:xfrm>
            <a:off x="9129555" y="6138221"/>
            <a:ext cx="3062445" cy="71977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C21657E-DEAB-031A-9FBA-B40F60AA8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FA26A-3406-62A2-2475-E0C34C70D894}"/>
              </a:ext>
            </a:extLst>
          </p:cNvPr>
          <p:cNvSpPr txBox="1"/>
          <p:nvPr userDrawn="1"/>
        </p:nvSpPr>
        <p:spPr>
          <a:xfrm>
            <a:off x="859847" y="6369764"/>
            <a:ext cx="1938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effectLst>
                  <a:outerShdw sx="1000" sy="1000" algn="ctr" rotWithShape="0">
                    <a:schemeClr val="accent4"/>
                  </a:outerShdw>
                </a:effectLst>
              </a:rPr>
              <a:t>© 2022 Sandvine </a:t>
            </a:r>
            <a:r>
              <a:rPr lang="en-US" sz="1000" b="0" i="0" kern="1200" dirty="0">
                <a:solidFill>
                  <a:schemeClr val="bg1"/>
                </a:solidFill>
                <a:effectLst>
                  <a:outerShdw sx="1000" sy="1000" algn="ctr" rotWithShape="0">
                    <a:schemeClr val="accent4"/>
                  </a:outerShdw>
                </a:effectLst>
                <a:latin typeface="+mn-lt"/>
                <a:ea typeface="+mn-ea"/>
                <a:cs typeface="+mn-cs"/>
              </a:rPr>
              <a:t>Confidential</a:t>
            </a:r>
            <a:endParaRPr lang="en-US" sz="1000" kern="1200" dirty="0">
              <a:solidFill>
                <a:schemeClr val="bg1"/>
              </a:solidFill>
              <a:effectLst>
                <a:outerShdw sx="1000" sy="1000" algn="ctr" rotWithShape="0">
                  <a:schemeClr val="accent4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1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89" r:id="rId2"/>
    <p:sldLayoutId id="2147484193" r:id="rId3"/>
    <p:sldLayoutId id="2147484191" r:id="rId4"/>
    <p:sldLayoutId id="2147484192" r:id="rId5"/>
    <p:sldLayoutId id="2147484196" r:id="rId6"/>
    <p:sldLayoutId id="2147484195" r:id="rId7"/>
    <p:sldLayoutId id="2147484199" r:id="rId8"/>
    <p:sldLayoutId id="2147484200" r:id="rId9"/>
    <p:sldLayoutId id="2147484145" r:id="rId10"/>
    <p:sldLayoutId id="2147484146" r:id="rId11"/>
    <p:sldLayoutId id="2147484147" r:id="rId12"/>
    <p:sldLayoutId id="2147484148" r:id="rId13"/>
    <p:sldLayoutId id="2147484150" r:id="rId14"/>
    <p:sldLayoutId id="2147484162" r:id="rId15"/>
    <p:sldLayoutId id="2147484203" r:id="rId16"/>
    <p:sldLayoutId id="2147484227" r:id="rId17"/>
    <p:sldLayoutId id="2147484228" r:id="rId18"/>
    <p:sldLayoutId id="2147484229" r:id="rId19"/>
    <p:sldLayoutId id="2147484230" r:id="rId20"/>
  </p:sldLayoutIdLst>
  <p:hf hdr="0" ftr="0" dt="0"/>
  <p:txStyles>
    <p:titleStyle>
      <a:lvl1pPr algn="l" defTabSz="914080" rtl="0" eaLnBrk="1" latinLnBrk="0" hangingPunct="1">
        <a:lnSpc>
          <a:spcPct val="90000"/>
        </a:lnSpc>
        <a:spcBef>
          <a:spcPct val="0"/>
        </a:spcBef>
        <a:buNone/>
        <a:defRPr sz="3732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21" indent="-228521" algn="l" defTabSz="91408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6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601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64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679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72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1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0" indent="-228521" algn="l" defTabSz="9140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1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9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9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898D-E602-490C-A8A1-85B632CE3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164" y="1403655"/>
            <a:ext cx="7068841" cy="601477"/>
          </a:xfrm>
        </p:spPr>
        <p:txBody>
          <a:bodyPr/>
          <a:lstStyle/>
          <a:p>
            <a:r>
              <a:rPr lang="en-US" dirty="0"/>
              <a:t>CANTO Data Economy Panel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C4F9C-3FE5-4965-BC91-6649275A0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986" y="3797408"/>
            <a:ext cx="9141179" cy="411036"/>
          </a:xfrm>
        </p:spPr>
        <p:txBody>
          <a:bodyPr/>
          <a:lstStyle/>
          <a:p>
            <a:r>
              <a:rPr lang="en-US" b="1" dirty="0"/>
              <a:t>Said Zaghloul</a:t>
            </a:r>
          </a:p>
          <a:p>
            <a:endParaRPr lang="en-US" dirty="0"/>
          </a:p>
          <a:p>
            <a:r>
              <a:rPr lang="en-US" dirty="0"/>
              <a:t>VP Strategy, PhD</a:t>
            </a:r>
          </a:p>
          <a:p>
            <a:r>
              <a:rPr lang="en-US" dirty="0"/>
              <a:t>July 19, 2022</a:t>
            </a:r>
          </a:p>
        </p:txBody>
      </p:sp>
    </p:spTree>
    <p:extLst>
      <p:ext uri="{BB962C8B-B14F-4D97-AF65-F5344CB8AC3E}">
        <p14:creationId xmlns:p14="http://schemas.microsoft.com/office/powerpoint/2010/main" val="20760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C59DC9-4148-B2E4-E323-AA0DF1C0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We Are All Becoming </a:t>
            </a:r>
            <a:r>
              <a:rPr lang="en-US" sz="3200" b="1" dirty="0">
                <a:solidFill>
                  <a:schemeClr val="tx1"/>
                </a:solidFill>
              </a:rPr>
              <a:t>Heavy Users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E6DF7D-04FA-25EA-8307-E11B43AD3718}"/>
              </a:ext>
            </a:extLst>
          </p:cNvPr>
          <p:cNvSpPr/>
          <p:nvPr/>
        </p:nvSpPr>
        <p:spPr>
          <a:xfrm>
            <a:off x="4372870" y="5395735"/>
            <a:ext cx="2923975" cy="2789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Video &amp; Social applications drive ~66% of our app data traffic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A6343E17-7C11-C43D-475B-F0E250239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00" y="1455570"/>
            <a:ext cx="2473005" cy="371691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6B6BE72-2209-4F10-FC5D-AE998D14A68C}"/>
              </a:ext>
            </a:extLst>
          </p:cNvPr>
          <p:cNvSpPr txBox="1">
            <a:spLocks/>
          </p:cNvSpPr>
          <p:nvPr/>
        </p:nvSpPr>
        <p:spPr>
          <a:xfrm>
            <a:off x="7819131" y="5381315"/>
            <a:ext cx="4015482" cy="760671"/>
          </a:xfrm>
          <a:prstGeom prst="rect">
            <a:avLst/>
          </a:prstGeom>
        </p:spPr>
        <p:txBody>
          <a:bodyPr/>
          <a:lstStyle>
            <a:lvl1pPr marL="228521" indent="-228521" algn="l" defTabSz="91408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560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601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640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679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720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760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801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840" indent="-228521" algn="l" defTabSz="91408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F77C2133-FD80-386D-B5DC-43B1C7FC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381" y="1489691"/>
            <a:ext cx="3841697" cy="3606730"/>
          </a:xfrm>
          <a:prstGeom prst="rect">
            <a:avLst/>
          </a:prstGeom>
        </p:spPr>
      </p:pic>
      <p:pic>
        <p:nvPicPr>
          <p:cNvPr id="16" name="Picture 15" descr="A picture containing sport&#10;&#10;Description automatically generated">
            <a:extLst>
              <a:ext uri="{FF2B5EF4-FFF2-40B4-BE49-F238E27FC236}">
                <a16:creationId xmlns:a16="http://schemas.microsoft.com/office/drawing/2014/main" id="{B9822B9B-3B67-7A31-8527-B4EC0BC06EE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4879" r="24125" b="6831"/>
          <a:stretch/>
        </p:blipFill>
        <p:spPr>
          <a:xfrm>
            <a:off x="332427" y="1455570"/>
            <a:ext cx="3587595" cy="37169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F985D6-58F3-2B50-414C-E6C36DD1C616}"/>
              </a:ext>
            </a:extLst>
          </p:cNvPr>
          <p:cNvSpPr/>
          <p:nvPr/>
        </p:nvSpPr>
        <p:spPr>
          <a:xfrm>
            <a:off x="332427" y="5395736"/>
            <a:ext cx="3541373" cy="42774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 are all becoming heavy users with growing video content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2113B2-66F9-C76D-5640-B845D11EE5D3}"/>
              </a:ext>
            </a:extLst>
          </p:cNvPr>
          <p:cNvSpPr/>
          <p:nvPr/>
        </p:nvSpPr>
        <p:spPr>
          <a:xfrm>
            <a:off x="7904702" y="5443074"/>
            <a:ext cx="3652869" cy="4270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5G is expected to accelerate heavy terabyte usage in all plan types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86753235-DBB4-B410-8DCF-15313F8D9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" y="6132987"/>
            <a:ext cx="719999" cy="719776"/>
          </a:xfrm>
        </p:spPr>
        <p:txBody>
          <a:bodyPr/>
          <a:lstStyle/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467D83-DABB-C724-9E04-74BF11AFE845}"/>
              </a:ext>
            </a:extLst>
          </p:cNvPr>
          <p:cNvSpPr txBox="1"/>
          <p:nvPr/>
        </p:nvSpPr>
        <p:spPr>
          <a:xfrm>
            <a:off x="332427" y="1034516"/>
            <a:ext cx="11630297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Terabyte per Month power users in fixed networks are growing driven by gaming, videoconferencing, and video streaming”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4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48BCAA-8D02-CCFF-2BB6-6D3808DE3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Top 6 Brands Drive the Lion Share of the Internet Traffic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D4DF3-9A4C-E9BB-7F8B-67E8A35A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982735C-A309-5D76-6B48-B3822675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35" y="1195230"/>
            <a:ext cx="1696436" cy="3721557"/>
          </a:xfrm>
          <a:prstGeom prst="rect">
            <a:avLst/>
          </a:prstGeom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E696566-B7A3-6F21-700A-E5901F14E3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567789"/>
              </p:ext>
            </p:extLst>
          </p:nvPr>
        </p:nvGraphicFramePr>
        <p:xfrm>
          <a:off x="7153132" y="1206261"/>
          <a:ext cx="4243877" cy="3682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2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621">
                  <a:extLst>
                    <a:ext uri="{9D8B030D-6E8A-4147-A177-3AD203B41FA5}">
                      <a16:colId xmlns:a16="http://schemas.microsoft.com/office/drawing/2014/main" val="528518504"/>
                    </a:ext>
                  </a:extLst>
                </a:gridCol>
                <a:gridCol w="1295621">
                  <a:extLst>
                    <a:ext uri="{9D8B030D-6E8A-4147-A177-3AD203B41FA5}">
                      <a16:colId xmlns:a16="http://schemas.microsoft.com/office/drawing/2014/main" val="1045260568"/>
                    </a:ext>
                  </a:extLst>
                </a:gridCol>
              </a:tblGrid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</a:t>
                      </a:r>
                    </a:p>
                  </a:txBody>
                  <a:tcPr marL="52257" marR="52257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Caribbean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rgbClr val="F6A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20.99%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24.25%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90889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Facebook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rgbClr val="3857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15.39%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28.10%</a:t>
                      </a: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272176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Netflix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rgbClr val="E40B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9.39%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5.94%</a:t>
                      </a: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16469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4.18%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2.03%</a:t>
                      </a: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977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Amazon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rgbClr val="7CAC3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3.68%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0.94%</a:t>
                      </a: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148786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Microsoft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rgbClr val="716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3.32%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0.75%</a:t>
                      </a:r>
                    </a:p>
                  </a:txBody>
                  <a:tcPr marL="52257" marR="5225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42813"/>
                  </a:ext>
                </a:extLst>
              </a:tr>
              <a:tr h="4602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2257" marR="52257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56.96%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57" marR="5225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62.00%</a:t>
                      </a:r>
                    </a:p>
                  </a:txBody>
                  <a:tcPr marL="52257" marR="5225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A49305-6EB3-5123-B398-2FB9C2AC52A7}"/>
              </a:ext>
            </a:extLst>
          </p:cNvPr>
          <p:cNvSpPr txBox="1"/>
          <p:nvPr/>
        </p:nvSpPr>
        <p:spPr>
          <a:xfrm>
            <a:off x="554734" y="5221758"/>
            <a:ext cx="1127586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/>
              <a:t>Google and Facebook’s </a:t>
            </a:r>
            <a:r>
              <a:rPr lang="en-GB" sz="1800" dirty="0"/>
              <a:t>ecosystems are taking over, driving CSPs to rethink digital-era business models.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D24A6-85BA-0FAD-5597-5091CA1FEE38}"/>
              </a:ext>
            </a:extLst>
          </p:cNvPr>
          <p:cNvSpPr txBox="1"/>
          <p:nvPr/>
        </p:nvSpPr>
        <p:spPr>
          <a:xfrm>
            <a:off x="251767" y="1234660"/>
            <a:ext cx="6973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/>
              <a:t>Global </a:t>
            </a:r>
          </a:p>
          <a:p>
            <a:pPr algn="ctr"/>
            <a:r>
              <a:rPr lang="en-US" sz="1600" b="1" dirty="0"/>
              <a:t>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915AF-0DB5-5E27-92F6-C1489DD4AD5B}"/>
              </a:ext>
            </a:extLst>
          </p:cNvPr>
          <p:cNvSpPr/>
          <p:nvPr/>
        </p:nvSpPr>
        <p:spPr>
          <a:xfrm>
            <a:off x="4416462" y="4049364"/>
            <a:ext cx="625492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88332C-1406-E140-50C3-EAB0D07F6D4E}"/>
              </a:ext>
            </a:extLst>
          </p:cNvPr>
          <p:cNvSpPr/>
          <p:nvPr/>
        </p:nvSpPr>
        <p:spPr>
          <a:xfrm>
            <a:off x="4384401" y="2737522"/>
            <a:ext cx="780983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817FE3-77C7-2A84-2280-B88203E7BC35}"/>
              </a:ext>
            </a:extLst>
          </p:cNvPr>
          <p:cNvSpPr/>
          <p:nvPr/>
        </p:nvSpPr>
        <p:spPr>
          <a:xfrm>
            <a:off x="4466155" y="1991743"/>
            <a:ext cx="575799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Netflix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E68A82-4381-C13E-6B07-A6F31C5CEECC}"/>
              </a:ext>
            </a:extLst>
          </p:cNvPr>
          <p:cNvSpPr/>
          <p:nvPr/>
        </p:nvSpPr>
        <p:spPr>
          <a:xfrm>
            <a:off x="4536687" y="1813323"/>
            <a:ext cx="433132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33BFD-9463-6BD2-9BF2-9FF710A122A3}"/>
              </a:ext>
            </a:extLst>
          </p:cNvPr>
          <p:cNvSpPr/>
          <p:nvPr/>
        </p:nvSpPr>
        <p:spPr>
          <a:xfrm>
            <a:off x="4538539" y="1747367"/>
            <a:ext cx="433132" cy="1692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86DA4-5F06-358D-C80C-DB70D28EB760}"/>
              </a:ext>
            </a:extLst>
          </p:cNvPr>
          <p:cNvSpPr/>
          <p:nvPr/>
        </p:nvSpPr>
        <p:spPr>
          <a:xfrm>
            <a:off x="4551115" y="1713618"/>
            <a:ext cx="418704" cy="15388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3B52B4-5539-D361-B13F-98CC3529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15" y="1202435"/>
            <a:ext cx="3296938" cy="36859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80951FE-181B-C39F-E5ED-1C6E0218A779}"/>
              </a:ext>
            </a:extLst>
          </p:cNvPr>
          <p:cNvSpPr/>
          <p:nvPr/>
        </p:nvSpPr>
        <p:spPr>
          <a:xfrm>
            <a:off x="4200275" y="3960757"/>
            <a:ext cx="625492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D296A1-4D5A-5AAB-EB61-D5C56088B22F}"/>
              </a:ext>
            </a:extLst>
          </p:cNvPr>
          <p:cNvSpPr/>
          <p:nvPr/>
        </p:nvSpPr>
        <p:spPr>
          <a:xfrm>
            <a:off x="4146950" y="2648915"/>
            <a:ext cx="780983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4A549F-28E5-E61A-013A-8999151DE531}"/>
              </a:ext>
            </a:extLst>
          </p:cNvPr>
          <p:cNvSpPr/>
          <p:nvPr/>
        </p:nvSpPr>
        <p:spPr>
          <a:xfrm>
            <a:off x="4249968" y="1903136"/>
            <a:ext cx="575799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Netflix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91ADC-C116-2798-5017-A790E1AF7C96}"/>
              </a:ext>
            </a:extLst>
          </p:cNvPr>
          <p:cNvSpPr/>
          <p:nvPr/>
        </p:nvSpPr>
        <p:spPr>
          <a:xfrm>
            <a:off x="4320500" y="1738892"/>
            <a:ext cx="433132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6D014A-FD02-BBC1-FF91-0BEF3EACD170}"/>
              </a:ext>
            </a:extLst>
          </p:cNvPr>
          <p:cNvSpPr/>
          <p:nvPr/>
        </p:nvSpPr>
        <p:spPr>
          <a:xfrm>
            <a:off x="4330251" y="1645906"/>
            <a:ext cx="418704" cy="15388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C2653C-642E-9FCC-85AC-228B1480D71D}"/>
              </a:ext>
            </a:extLst>
          </p:cNvPr>
          <p:cNvSpPr/>
          <p:nvPr/>
        </p:nvSpPr>
        <p:spPr>
          <a:xfrm>
            <a:off x="4320247" y="1681604"/>
            <a:ext cx="433132" cy="1692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A259E4-7E99-96CD-9327-124E91204E2A}"/>
              </a:ext>
            </a:extLst>
          </p:cNvPr>
          <p:cNvSpPr/>
          <p:nvPr/>
        </p:nvSpPr>
        <p:spPr>
          <a:xfrm>
            <a:off x="5700227" y="3729784"/>
            <a:ext cx="543739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FAF828-73A3-4F06-FFE5-C89DF81B7B98}"/>
              </a:ext>
            </a:extLst>
          </p:cNvPr>
          <p:cNvSpPr txBox="1"/>
          <p:nvPr/>
        </p:nvSpPr>
        <p:spPr>
          <a:xfrm>
            <a:off x="5170774" y="1288690"/>
            <a:ext cx="105958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/>
              <a:t>Caribbean </a:t>
            </a:r>
          </a:p>
          <a:p>
            <a:pPr algn="ctr"/>
            <a:r>
              <a:rPr lang="en-US" sz="1600" b="1" dirty="0"/>
              <a:t>Region </a:t>
            </a:r>
          </a:p>
          <a:p>
            <a:pPr algn="ctr"/>
            <a:endParaRPr lang="en-US" sz="1600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BD7F04-D49B-7FD6-2BE1-126F85A81172}"/>
              </a:ext>
            </a:extLst>
          </p:cNvPr>
          <p:cNvSpPr/>
          <p:nvPr/>
        </p:nvSpPr>
        <p:spPr>
          <a:xfrm>
            <a:off x="8890000" y="1713619"/>
            <a:ext cx="2311400" cy="78828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586205-E167-49E5-7AC0-28CE7BDB2590}"/>
              </a:ext>
            </a:extLst>
          </p:cNvPr>
          <p:cNvSpPr txBox="1"/>
          <p:nvPr/>
        </p:nvSpPr>
        <p:spPr>
          <a:xfrm>
            <a:off x="2416303" y="5589090"/>
            <a:ext cx="7628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UniversLTPro-LightCond"/>
              </a:rPr>
              <a:t>Telco chiefs want </a:t>
            </a:r>
            <a:r>
              <a:rPr lang="en-US" sz="2000" b="1" dirty="0">
                <a:latin typeface="UniversLTPro-LightCond"/>
              </a:rPr>
              <a:t>OTT players to share the burden </a:t>
            </a:r>
          </a:p>
        </p:txBody>
      </p:sp>
    </p:spTree>
    <p:extLst>
      <p:ext uri="{BB962C8B-B14F-4D97-AF65-F5344CB8AC3E}">
        <p14:creationId xmlns:p14="http://schemas.microsoft.com/office/powerpoint/2010/main" val="80388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2A60D7-4BF0-ED61-3B85-510BAAAC8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FFC67-C236-1B4C-F885-3E75031B9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person standing on a mountain looking at the stars in the sky&#10;&#10;Description automatically generated with low confidence">
            <a:extLst>
              <a:ext uri="{FF2B5EF4-FFF2-40B4-BE49-F238E27FC236}">
                <a16:creationId xmlns:a16="http://schemas.microsoft.com/office/drawing/2014/main" id="{D46ACDD5-6F39-3292-5217-2C4365ED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1024"/>
          <a:stretch/>
        </p:blipFill>
        <p:spPr>
          <a:xfrm>
            <a:off x="1881" y="1058"/>
            <a:ext cx="12188238" cy="61319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56F2AB-F693-C282-2B82-C5D81594FDBC}"/>
              </a:ext>
            </a:extLst>
          </p:cNvPr>
          <p:cNvGrpSpPr/>
          <p:nvPr/>
        </p:nvGrpSpPr>
        <p:grpSpPr>
          <a:xfrm>
            <a:off x="6935377" y="1475393"/>
            <a:ext cx="3118075" cy="3118075"/>
            <a:chOff x="3497615" y="697563"/>
            <a:chExt cx="2339278" cy="233927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D4F1951-EF15-AD9C-3AF4-F37AA5613B05}"/>
                </a:ext>
              </a:extLst>
            </p:cNvPr>
            <p:cNvSpPr/>
            <p:nvPr/>
          </p:nvSpPr>
          <p:spPr>
            <a:xfrm>
              <a:off x="3497615" y="697563"/>
              <a:ext cx="2339278" cy="23392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797" dirty="0"/>
            </a:p>
          </p:txBody>
        </p:sp>
        <p:pic>
          <p:nvPicPr>
            <p:cNvPr id="8" name="Picture 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21B56A0-1B5D-00C9-E77A-683A7234C33F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22444" t="11828" r="19426" b="98"/>
            <a:stretch/>
          </p:blipFill>
          <p:spPr>
            <a:xfrm>
              <a:off x="3605582" y="805530"/>
              <a:ext cx="2123345" cy="2123345"/>
            </a:xfrm>
            <a:prstGeom prst="ellipse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B34D0B-005E-AA30-94BF-3F6358B5C685}"/>
              </a:ext>
            </a:extLst>
          </p:cNvPr>
          <p:cNvGrpSpPr/>
          <p:nvPr/>
        </p:nvGrpSpPr>
        <p:grpSpPr>
          <a:xfrm>
            <a:off x="2138548" y="1475393"/>
            <a:ext cx="3118075" cy="3118075"/>
            <a:chOff x="1287321" y="1537163"/>
            <a:chExt cx="2340000" cy="234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1F8383-07A4-DCED-EF24-76B35C4CD7C9}"/>
                </a:ext>
              </a:extLst>
            </p:cNvPr>
            <p:cNvSpPr/>
            <p:nvPr/>
          </p:nvSpPr>
          <p:spPr>
            <a:xfrm>
              <a:off x="1287321" y="1537163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797" dirty="0"/>
            </a:p>
          </p:txBody>
        </p:sp>
        <p:pic>
          <p:nvPicPr>
            <p:cNvPr id="11" name="Picture 10" descr="A picture containing person, person, indoor, male&#10;&#10;Description automatically generated">
              <a:extLst>
                <a:ext uri="{FF2B5EF4-FFF2-40B4-BE49-F238E27FC236}">
                  <a16:creationId xmlns:a16="http://schemas.microsoft.com/office/drawing/2014/main" id="{093D06B0-DB1A-DD7B-25BB-E943B0252C49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7956" r="15241"/>
            <a:stretch/>
          </p:blipFill>
          <p:spPr>
            <a:xfrm>
              <a:off x="1395321" y="1645163"/>
              <a:ext cx="2124000" cy="2124000"/>
            </a:xfrm>
            <a:prstGeom prst="ellipse">
              <a:avLst/>
            </a:prstGeom>
          </p:spPr>
        </p:pic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1B762C65-2D58-7894-C3F8-B6D89B33C42A}"/>
              </a:ext>
            </a:extLst>
          </p:cNvPr>
          <p:cNvSpPr txBox="1">
            <a:spLocks/>
          </p:cNvSpPr>
          <p:nvPr/>
        </p:nvSpPr>
        <p:spPr>
          <a:xfrm>
            <a:off x="7522" y="461542"/>
            <a:ext cx="12184478" cy="636089"/>
          </a:xfrm>
          <a:prstGeom prst="rect">
            <a:avLst/>
          </a:prstGeom>
          <a:solidFill>
            <a:schemeClr val="accent2">
              <a:lumMod val="75000"/>
              <a:alpha val="32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732" dirty="0">
                <a:solidFill>
                  <a:schemeClr val="bg1"/>
                </a:solidFill>
              </a:rPr>
              <a:t>Application Quality of Experience </a:t>
            </a:r>
            <a:r>
              <a:rPr lang="en-US" sz="3732" b="1" dirty="0">
                <a:solidFill>
                  <a:schemeClr val="bg1"/>
                </a:solidFill>
              </a:rPr>
              <a:t>is the CSPs’ Brand</a:t>
            </a:r>
            <a:endParaRPr lang="en-US" sz="3731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CD2EB-4683-7C24-49BA-AAA7C053D67B}"/>
              </a:ext>
            </a:extLst>
          </p:cNvPr>
          <p:cNvSpPr txBox="1"/>
          <p:nvPr/>
        </p:nvSpPr>
        <p:spPr>
          <a:xfrm>
            <a:off x="505905" y="4997712"/>
            <a:ext cx="11180189" cy="83099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UniversLTPro-LightCond"/>
              </a:rPr>
              <a:t>Consumers and enterprises care most about </a:t>
            </a:r>
            <a:r>
              <a:rPr lang="en-US" sz="2400" b="1" i="0" u="none" strike="noStrike" baseline="0" dirty="0">
                <a:latin typeface="UniversLTPro-LightCond"/>
              </a:rPr>
              <a:t>how their apps are performing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UniversLTPro-LightCond"/>
              </a:rPr>
              <a:t>CSPs must </a:t>
            </a:r>
            <a:r>
              <a:rPr lang="en-US" b="1" dirty="0">
                <a:latin typeface="UniversLTPro-LightCond"/>
              </a:rPr>
              <a:t>plan and</a:t>
            </a:r>
            <a:r>
              <a:rPr lang="en-US" dirty="0">
                <a:latin typeface="UniversLTPro-LightCond"/>
              </a:rPr>
              <a:t> </a:t>
            </a:r>
            <a:r>
              <a:rPr lang="en-US" b="1" dirty="0">
                <a:latin typeface="UniversLTPro-LightCond"/>
              </a:rPr>
              <a:t>manage</a:t>
            </a:r>
            <a:r>
              <a:rPr lang="en-US" dirty="0">
                <a:latin typeface="UniversLTPro-LightCond"/>
              </a:rPr>
              <a:t> </a:t>
            </a:r>
            <a:r>
              <a:rPr lang="en-US" b="1" dirty="0">
                <a:latin typeface="UniversLTPro-LightCond"/>
              </a:rPr>
              <a:t>network capacity </a:t>
            </a:r>
            <a:r>
              <a:rPr lang="en-US" dirty="0">
                <a:latin typeface="UniversLTPro-LightCond"/>
              </a:rPr>
              <a:t>to deliver the expected</a:t>
            </a:r>
            <a:r>
              <a:rPr lang="en-US" b="1" dirty="0">
                <a:latin typeface="UniversLTPro-LightCond"/>
              </a:rPr>
              <a:t> App </a:t>
            </a:r>
            <a:r>
              <a:rPr lang="en-US" b="1" dirty="0" err="1">
                <a:latin typeface="UniversLTPro-LightCond"/>
              </a:rPr>
              <a:t>QoE</a:t>
            </a:r>
            <a:endParaRPr lang="en-US" dirty="0">
              <a:latin typeface="UniversLTPro-LightCond"/>
            </a:endParaRPr>
          </a:p>
        </p:txBody>
      </p:sp>
    </p:spTree>
    <p:extLst>
      <p:ext uri="{BB962C8B-B14F-4D97-AF65-F5344CB8AC3E}">
        <p14:creationId xmlns:p14="http://schemas.microsoft.com/office/powerpoint/2010/main" val="16431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547A3D-3306-CDD9-B75D-2623F43B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Material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8C6396-EEC4-F7B9-171F-6E2C0FA95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9F8FC-05DC-DBF4-BA0E-A6FC740F8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5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5B98-BF62-83C0-E040-107DE539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Sandvine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695F7-6867-7DA9-8F6F-6AA6C6FCC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BC412-BBE0-EF77-D39B-A37D09EC4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FA2B64-E746-5547-8037-BD5ECED7D78C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2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998" y="2117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10242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" y="2117"/>
                        <a:ext cx="2115" cy="2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1881" y="0"/>
            <a:ext cx="211601" cy="211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US" sz="3199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721326" y="266618"/>
            <a:ext cx="10749349" cy="42743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Sandvine’s</a:t>
            </a:r>
            <a:r>
              <a:rPr lang="en-US" dirty="0"/>
              <a:t> Unique Value</a:t>
            </a:r>
            <a:br>
              <a:rPr lang="en-US" dirty="0"/>
            </a:br>
            <a:endParaRPr lang="en-US" dirty="0"/>
          </a:p>
        </p:txBody>
      </p:sp>
      <p:sp>
        <p:nvSpPr>
          <p:cNvPr id="10245" name="Slide Number Placeholder 2"/>
          <p:cNvSpPr txBox="1">
            <a:spLocks noChangeArrowheads="1"/>
          </p:cNvSpPr>
          <p:nvPr/>
        </p:nvSpPr>
        <p:spPr bwMode="auto">
          <a:xfrm>
            <a:off x="1881" y="6132207"/>
            <a:ext cx="719445" cy="72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hangingPunct="1"/>
            <a:fld id="{3A65BBF3-2AD2-4B91-B1E0-6A9D93FBEFEA}" type="slidenum">
              <a:rPr lang="en-US" sz="1066">
                <a:solidFill>
                  <a:schemeClr val="bg1"/>
                </a:solidFill>
                <a:cs typeface="Arial" pitchFamily="34" charset="0"/>
              </a:rPr>
              <a:pPr algn="ctr" eaLnBrk="1" hangingPunct="1"/>
              <a:t>7</a:t>
            </a:fld>
            <a:endParaRPr lang="en-US" sz="1066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B197F9-9915-C248-910E-66AFEF0A766D}"/>
              </a:ext>
            </a:extLst>
          </p:cNvPr>
          <p:cNvGrpSpPr/>
          <p:nvPr/>
        </p:nvGrpSpPr>
        <p:grpSpPr>
          <a:xfrm>
            <a:off x="3429300" y="1029305"/>
            <a:ext cx="4782392" cy="4959479"/>
            <a:chOff x="2308380" y="816075"/>
            <a:chExt cx="3587901" cy="37207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07F62B-645D-704D-B818-4E0FA0F7D31F}"/>
                </a:ext>
              </a:extLst>
            </p:cNvPr>
            <p:cNvGrpSpPr/>
            <p:nvPr/>
          </p:nvGrpSpPr>
          <p:grpSpPr>
            <a:xfrm>
              <a:off x="2308380" y="816075"/>
              <a:ext cx="3587901" cy="3717560"/>
              <a:chOff x="2218859" y="739342"/>
              <a:chExt cx="3587901" cy="371756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DF70C6C-31FB-564E-9B32-1A9BB91813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23480" y="818485"/>
                <a:ext cx="3383280" cy="3587262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1218804"/>
                <a:endParaRPr lang="en-US" sz="1333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79181B-9E12-D745-A93E-77010B477696}"/>
                  </a:ext>
                </a:extLst>
              </p:cNvPr>
              <p:cNvSpPr/>
              <p:nvPr/>
            </p:nvSpPr>
            <p:spPr>
              <a:xfrm>
                <a:off x="2218859" y="739342"/>
                <a:ext cx="1867166" cy="371756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1218804"/>
                <a:endParaRPr lang="en-US" sz="1333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11FD32A-24CB-F149-B173-74AC159EFB97}"/>
                </a:ext>
              </a:extLst>
            </p:cNvPr>
            <p:cNvSpPr/>
            <p:nvPr/>
          </p:nvSpPr>
          <p:spPr>
            <a:xfrm>
              <a:off x="4147091" y="4428127"/>
              <a:ext cx="115099" cy="108705"/>
            </a:xfrm>
            <a:prstGeom prst="ellipse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218804"/>
              <a:endParaRPr lang="en-US" sz="1333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3FD6C68-B167-1D41-873A-2285E002C946}"/>
                </a:ext>
              </a:extLst>
            </p:cNvPr>
            <p:cNvSpPr/>
            <p:nvPr/>
          </p:nvSpPr>
          <p:spPr>
            <a:xfrm>
              <a:off x="4103769" y="837668"/>
              <a:ext cx="115099" cy="108705"/>
            </a:xfrm>
            <a:prstGeom prst="ellipse">
              <a:avLst/>
            </a:prstGeom>
            <a:solidFill>
              <a:srgbClr val="A6A6A6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218804"/>
              <a:endParaRPr lang="en-US" sz="1333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BC7BCD46-9ECE-EA4C-8AEE-AC88062CF515}"/>
              </a:ext>
            </a:extLst>
          </p:cNvPr>
          <p:cNvSpPr/>
          <p:nvPr/>
        </p:nvSpPr>
        <p:spPr>
          <a:xfrm>
            <a:off x="7805253" y="2210364"/>
            <a:ext cx="153418" cy="14489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218804"/>
            <a:endParaRPr lang="en-US" sz="1333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2D52A8-C468-D446-B408-1D91536DED4A}"/>
              </a:ext>
            </a:extLst>
          </p:cNvPr>
          <p:cNvSpPr/>
          <p:nvPr/>
        </p:nvSpPr>
        <p:spPr>
          <a:xfrm>
            <a:off x="7062644" y="5491334"/>
            <a:ext cx="153418" cy="144895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218804"/>
            <a:endParaRPr lang="en-US" sz="1333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F334A16-2C8A-AA45-B13B-7FA7760C3797}"/>
              </a:ext>
            </a:extLst>
          </p:cNvPr>
          <p:cNvSpPr/>
          <p:nvPr/>
        </p:nvSpPr>
        <p:spPr>
          <a:xfrm>
            <a:off x="7835024" y="4637848"/>
            <a:ext cx="153418" cy="14489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218804"/>
            <a:endParaRPr lang="en-US" sz="1333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0FF7F1-8154-1948-A489-E16999398304}"/>
              </a:ext>
            </a:extLst>
          </p:cNvPr>
          <p:cNvSpPr/>
          <p:nvPr/>
        </p:nvSpPr>
        <p:spPr>
          <a:xfrm>
            <a:off x="8134982" y="3439203"/>
            <a:ext cx="153418" cy="144895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218804"/>
            <a:endParaRPr lang="en-US" sz="1333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FA93AD-6B2F-3B4C-9C6A-0AB0C5DEE4FF}"/>
              </a:ext>
            </a:extLst>
          </p:cNvPr>
          <p:cNvSpPr/>
          <p:nvPr/>
        </p:nvSpPr>
        <p:spPr>
          <a:xfrm>
            <a:off x="7058510" y="1435633"/>
            <a:ext cx="153418" cy="1448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218804"/>
            <a:endParaRPr lang="en-US" sz="1333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F9FFC1-F006-DD44-9A7E-9B8399DC4DFF}"/>
              </a:ext>
            </a:extLst>
          </p:cNvPr>
          <p:cNvSpPr/>
          <p:nvPr/>
        </p:nvSpPr>
        <p:spPr>
          <a:xfrm>
            <a:off x="7556050" y="1109629"/>
            <a:ext cx="4011964" cy="5742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914103">
              <a:spcAft>
                <a:spcPts val="400"/>
              </a:spcAft>
              <a:defRPr/>
            </a:pPr>
            <a:r>
              <a:rPr lang="en-US" sz="1333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Uniquely</a:t>
            </a:r>
            <a:r>
              <a:rPr lang="en-US" sz="1333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rich, real-time Application and Network Intelligence </a:t>
            </a:r>
            <a:r>
              <a:rPr lang="en-US" sz="1333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that provides clarity and visibility that they cannot get from other technologies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26B59B-9E90-064F-ACB1-8163F204DA6A}"/>
              </a:ext>
            </a:extLst>
          </p:cNvPr>
          <p:cNvSpPr/>
          <p:nvPr/>
        </p:nvSpPr>
        <p:spPr>
          <a:xfrm>
            <a:off x="8199233" y="1902009"/>
            <a:ext cx="3368779" cy="9435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914103">
              <a:spcAft>
                <a:spcPts val="400"/>
              </a:spcAft>
              <a:defRPr/>
            </a:pPr>
            <a:r>
              <a:rPr lang="en-US" sz="1333" b="1" dirty="0">
                <a:solidFill>
                  <a:schemeClr val="accent1"/>
                </a:solidFill>
                <a:cs typeface="Arial" charset="0"/>
              </a:rPr>
              <a:t>Classify over 95% of voice, video, and data traffic </a:t>
            </a:r>
            <a:r>
              <a:rPr lang="en-US" sz="1333" dirty="0">
                <a:solidFill>
                  <a:schemeClr val="accent1"/>
                </a:solidFill>
                <a:cs typeface="Arial" charset="0"/>
              </a:rPr>
              <a:t>across fixed and mobile networks by user, application, device, location, and other parameters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3DB960-5AE1-7341-8CC4-F26D736A94A4}"/>
              </a:ext>
            </a:extLst>
          </p:cNvPr>
          <p:cNvSpPr/>
          <p:nvPr/>
        </p:nvSpPr>
        <p:spPr>
          <a:xfrm>
            <a:off x="8484436" y="2945054"/>
            <a:ext cx="3083576" cy="11486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914103">
              <a:spcAft>
                <a:spcPts val="400"/>
              </a:spcAft>
              <a:defRPr/>
            </a:pPr>
            <a:r>
              <a:rPr lang="en-US" sz="1333" b="1" dirty="0">
                <a:solidFill>
                  <a:srgbClr val="699854"/>
                </a:solidFill>
                <a:cs typeface="Arial" charset="0"/>
              </a:rPr>
              <a:t>30+ pre-packaged software use case modules </a:t>
            </a:r>
            <a:r>
              <a:rPr lang="en-US" sz="1333" dirty="0">
                <a:solidFill>
                  <a:srgbClr val="699854"/>
                </a:solidFill>
                <a:cs typeface="Arial" charset="0"/>
              </a:rPr>
              <a:t>that enable our customers analyze, optimize and monetize the traffic on their networks to improve end subscriber quality of experience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C8D235-AC1B-E44A-9C74-462A08BF6C7A}"/>
              </a:ext>
            </a:extLst>
          </p:cNvPr>
          <p:cNvSpPr/>
          <p:nvPr/>
        </p:nvSpPr>
        <p:spPr>
          <a:xfrm>
            <a:off x="8199234" y="4413524"/>
            <a:ext cx="3504354" cy="7384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914103">
              <a:spcAft>
                <a:spcPts val="400"/>
              </a:spcAft>
              <a:defRPr/>
            </a:pPr>
            <a:r>
              <a:rPr lang="en-US" sz="1333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Scalable, ‘cloudified’ platform </a:t>
            </a:r>
            <a:r>
              <a:rPr lang="en-US" sz="1333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to enable Application and Network Intelligence in the largest networks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FD0898-F229-7A4C-9A2F-E7B0A7C12FCE}"/>
              </a:ext>
            </a:extLst>
          </p:cNvPr>
          <p:cNvSpPr/>
          <p:nvPr/>
        </p:nvSpPr>
        <p:spPr>
          <a:xfrm>
            <a:off x="7564407" y="5283392"/>
            <a:ext cx="4147540" cy="7384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defTabSz="914103">
              <a:spcAft>
                <a:spcPts val="400"/>
              </a:spcAft>
              <a:defRPr/>
            </a:pPr>
            <a:r>
              <a:rPr lang="en-US" sz="1333" dirty="0">
                <a:solidFill>
                  <a:srgbClr val="0F8271"/>
                </a:solidFill>
                <a:cs typeface="Arial" charset="0"/>
              </a:rPr>
              <a:t>A </a:t>
            </a:r>
            <a:r>
              <a:rPr lang="en-US" sz="1333" b="1" dirty="0">
                <a:solidFill>
                  <a:srgbClr val="0F8271"/>
                </a:solidFill>
                <a:cs typeface="Arial" charset="0"/>
              </a:rPr>
              <a:t>unique combination of network infrastructure, data management and application solutions</a:t>
            </a:r>
            <a:r>
              <a:rPr lang="en-US" sz="1333" dirty="0">
                <a:solidFill>
                  <a:srgbClr val="0F8271"/>
                </a:solidFill>
                <a:cs typeface="Arial" charset="0"/>
              </a:rPr>
              <a:t> that enable cost effective digital transformation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0FFB9A9B-273F-5A49-8D97-6A3A891468B9}"/>
              </a:ext>
            </a:extLst>
          </p:cNvPr>
          <p:cNvSpPr txBox="1">
            <a:spLocks/>
          </p:cNvSpPr>
          <p:nvPr/>
        </p:nvSpPr>
        <p:spPr>
          <a:xfrm>
            <a:off x="629242" y="2291055"/>
            <a:ext cx="2604020" cy="3346792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66" dirty="0">
                <a:solidFill>
                  <a:schemeClr val="bg2">
                    <a:lumMod val="50000"/>
                  </a:schemeClr>
                </a:solidFill>
              </a:rPr>
              <a:t>An </a:t>
            </a:r>
            <a:r>
              <a:rPr lang="en-US" sz="1866" b="1" dirty="0">
                <a:solidFill>
                  <a:schemeClr val="bg2">
                    <a:lumMod val="50000"/>
                  </a:schemeClr>
                </a:solidFill>
              </a:rPr>
              <a:t>App </a:t>
            </a:r>
            <a:r>
              <a:rPr lang="en-US" sz="1866" b="1" dirty="0" err="1">
                <a:solidFill>
                  <a:schemeClr val="bg2">
                    <a:lumMod val="50000"/>
                  </a:schemeClr>
                </a:solidFill>
              </a:rPr>
              <a:t>QoE</a:t>
            </a:r>
            <a:r>
              <a:rPr lang="en-US" sz="1866" b="1" dirty="0">
                <a:solidFill>
                  <a:schemeClr val="bg2">
                    <a:lumMod val="50000"/>
                  </a:schemeClr>
                </a:solidFill>
              </a:rPr>
              <a:t> Company</a:t>
            </a:r>
            <a:r>
              <a:rPr lang="en-US" sz="1866" dirty="0">
                <a:solidFill>
                  <a:schemeClr val="bg2">
                    <a:lumMod val="50000"/>
                  </a:schemeClr>
                </a:solidFill>
              </a:rPr>
              <a:t> that </a:t>
            </a:r>
            <a:r>
              <a:rPr lang="en-US" sz="1866" b="1" dirty="0">
                <a:solidFill>
                  <a:schemeClr val="bg2">
                    <a:lumMod val="50000"/>
                  </a:schemeClr>
                </a:solidFill>
              </a:rPr>
              <a:t>delivers actionable insights</a:t>
            </a:r>
            <a:r>
              <a:rPr lang="en-US" sz="1866" dirty="0">
                <a:solidFill>
                  <a:schemeClr val="bg2">
                    <a:lumMod val="50000"/>
                  </a:schemeClr>
                </a:solidFill>
              </a:rPr>
              <a:t> to help service providers </a:t>
            </a:r>
            <a:r>
              <a:rPr lang="en-US" sz="1866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deliver high </a:t>
            </a:r>
            <a:r>
              <a:rPr lang="en-US" sz="1866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quality experiences</a:t>
            </a:r>
            <a:r>
              <a:rPr lang="en-US" sz="1866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to their consumer and enterprise customers</a:t>
            </a:r>
            <a:endParaRPr lang="en-US" sz="2133" dirty="0">
              <a:solidFill>
                <a:schemeClr val="bg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AE38B-ECBA-F04D-9851-F63D0BBECA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58" r="1501" b="2563"/>
          <a:stretch/>
        </p:blipFill>
        <p:spPr>
          <a:xfrm>
            <a:off x="3760863" y="1580528"/>
            <a:ext cx="3260360" cy="18103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82E5D-130E-2142-BE7E-940BC26193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6" b="1818"/>
          <a:stretch/>
        </p:blipFill>
        <p:spPr>
          <a:xfrm>
            <a:off x="3771313" y="3519393"/>
            <a:ext cx="3239458" cy="19708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908AA9-F942-1B49-A88E-42D756E5E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66" y="1517265"/>
            <a:ext cx="918346" cy="9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998" y="2117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10242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" y="2117"/>
                        <a:ext cx="2115" cy="2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1881" y="0"/>
            <a:ext cx="211601" cy="211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en-US" sz="3199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44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721326" y="266618"/>
            <a:ext cx="10749349" cy="42743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Sandvine</a:t>
            </a:r>
            <a:r>
              <a:rPr lang="en-US" dirty="0"/>
              <a:t> at a Glance</a:t>
            </a:r>
          </a:p>
        </p:txBody>
      </p:sp>
      <p:sp>
        <p:nvSpPr>
          <p:cNvPr id="10245" name="Slide Number Placeholder 2"/>
          <p:cNvSpPr txBox="1">
            <a:spLocks noChangeArrowheads="1"/>
          </p:cNvSpPr>
          <p:nvPr/>
        </p:nvSpPr>
        <p:spPr bwMode="auto">
          <a:xfrm>
            <a:off x="1881" y="6132207"/>
            <a:ext cx="719445" cy="72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hangingPunct="1"/>
            <a:fld id="{3A65BBF3-2AD2-4B91-B1E0-6A9D93FBEFEA}" type="slidenum">
              <a:rPr lang="en-US" sz="1066">
                <a:solidFill>
                  <a:schemeClr val="bg1"/>
                </a:solidFill>
                <a:cs typeface="Arial" pitchFamily="34" charset="0"/>
              </a:rPr>
              <a:pPr algn="ctr" eaLnBrk="1" hangingPunct="1"/>
              <a:t>8</a:t>
            </a:fld>
            <a:endParaRPr lang="en-US" sz="1066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6A5F69-B456-F94C-B39D-C2A4AB745747}"/>
              </a:ext>
            </a:extLst>
          </p:cNvPr>
          <p:cNvGrpSpPr/>
          <p:nvPr/>
        </p:nvGrpSpPr>
        <p:grpSpPr>
          <a:xfrm>
            <a:off x="659590" y="2635851"/>
            <a:ext cx="5860474" cy="3289247"/>
            <a:chOff x="546164" y="2501945"/>
            <a:chExt cx="3357563" cy="2947458"/>
          </a:xfrm>
        </p:grpSpPr>
        <p:sp>
          <p:nvSpPr>
            <p:cNvPr id="21" name="Rectangle 20"/>
            <p:cNvSpPr/>
            <p:nvPr/>
          </p:nvSpPr>
          <p:spPr>
            <a:xfrm>
              <a:off x="546164" y="2501945"/>
              <a:ext cx="3357563" cy="255587"/>
            </a:xfrm>
            <a:prstGeom prst="rect">
              <a:avLst/>
            </a:prstGeom>
            <a:solidFill>
              <a:srgbClr val="30A4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99" b="1" dirty="0"/>
                <a:t> Value to Customers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6164" y="2759120"/>
              <a:ext cx="3357563" cy="26902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28526" indent="-228526" defTabSz="91410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Uniquely</a:t>
              </a: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 rich, real-time App </a:t>
              </a:r>
              <a:r>
                <a:rPr lang="en-US" sz="1333" b="1" dirty="0" err="1">
                  <a:solidFill>
                    <a:schemeClr val="tx1"/>
                  </a:solidFill>
                  <a:cs typeface="Arial" charset="0"/>
                </a:rPr>
                <a:t>QoE</a:t>
              </a: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that provides clarity and visibility that they cannot get from other technologies</a:t>
              </a:r>
            </a:p>
            <a:p>
              <a:pPr marL="228526" indent="-228526" defTabSz="91410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Classify over 95% of voice, video, and data traffic </a:t>
              </a: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across fixed and mobile networks by user, application, device, location, and other parameters</a:t>
              </a:r>
            </a:p>
            <a:p>
              <a:pPr marL="228526" indent="-228526" defTabSz="91410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30+ pre-packaged software use case modules </a:t>
              </a: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that enable our customers analyze, optimize and monetize the traffic on their networks to improve end subscriber quality of experience</a:t>
              </a:r>
            </a:p>
            <a:p>
              <a:pPr marL="228526" indent="-228526" defTabSz="91410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Scalable, ‘cloudified’ platform </a:t>
              </a: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to enable </a:t>
              </a: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App </a:t>
              </a:r>
              <a:r>
                <a:rPr lang="en-US" sz="1333" b="1" dirty="0" err="1">
                  <a:solidFill>
                    <a:schemeClr val="tx1"/>
                  </a:solidFill>
                  <a:cs typeface="Arial" charset="0"/>
                </a:rPr>
                <a:t>QoE</a:t>
              </a: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in the largest networks</a:t>
              </a:r>
            </a:p>
            <a:p>
              <a:pPr marL="228526" indent="-228526" defTabSz="91410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A </a:t>
              </a:r>
              <a:r>
                <a:rPr lang="en-US" sz="1333" b="1" dirty="0">
                  <a:solidFill>
                    <a:schemeClr val="tx1"/>
                  </a:solidFill>
                  <a:cs typeface="Arial" charset="0"/>
                </a:rPr>
                <a:t>unique combination of network infrastructure, data management and application solutions</a:t>
              </a:r>
              <a:r>
                <a:rPr lang="en-US" sz="1333" dirty="0">
                  <a:solidFill>
                    <a:schemeClr val="tx1"/>
                  </a:solidFill>
                  <a:cs typeface="Arial" charset="0"/>
                </a:rPr>
                <a:t> that enable cost effective digital transformation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770A66A-4EDD-164A-85CA-FD82A286E4CC}"/>
              </a:ext>
            </a:extLst>
          </p:cNvPr>
          <p:cNvSpPr/>
          <p:nvPr/>
        </p:nvSpPr>
        <p:spPr>
          <a:xfrm>
            <a:off x="668914" y="1136800"/>
            <a:ext cx="5820665" cy="340678"/>
          </a:xfrm>
          <a:prstGeom prst="rect">
            <a:avLst/>
          </a:prstGeom>
          <a:solidFill>
            <a:srgbClr val="30A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99" b="1" dirty="0"/>
              <a:t> Vision / Mission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7C6BA5-6990-D046-B8D4-FF20F27DD4C5}"/>
              </a:ext>
            </a:extLst>
          </p:cNvPr>
          <p:cNvSpPr/>
          <p:nvPr/>
        </p:nvSpPr>
        <p:spPr>
          <a:xfrm>
            <a:off x="668914" y="1479596"/>
            <a:ext cx="5820665" cy="10206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28526" indent="-228526" defTabSz="914103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CA" sz="1333" b="1" dirty="0">
                <a:solidFill>
                  <a:schemeClr val="tx1"/>
                </a:solidFill>
                <a:cs typeface="Arial" charset="0"/>
              </a:rPr>
              <a:t>Vision:  </a:t>
            </a:r>
            <a:r>
              <a:rPr lang="en-CA" sz="1333" dirty="0">
                <a:solidFill>
                  <a:schemeClr val="tx1"/>
                </a:solidFill>
                <a:cs typeface="Arial" charset="0"/>
              </a:rPr>
              <a:t>To create technology that enables our customers to deliver </a:t>
            </a:r>
            <a:r>
              <a:rPr lang="en-CA" sz="1333" b="1" dirty="0">
                <a:solidFill>
                  <a:schemeClr val="tx1"/>
                </a:solidFill>
                <a:cs typeface="Arial" charset="0"/>
              </a:rPr>
              <a:t>highest quality</a:t>
            </a:r>
            <a:r>
              <a:rPr lang="en-CA" sz="1333" dirty="0">
                <a:solidFill>
                  <a:schemeClr val="tx1"/>
                </a:solidFill>
                <a:cs typeface="Arial" charset="0"/>
              </a:rPr>
              <a:t> application experience over any network</a:t>
            </a:r>
            <a:endParaRPr lang="en-CA" sz="1333" b="1" dirty="0">
              <a:solidFill>
                <a:schemeClr val="tx1"/>
              </a:solidFill>
              <a:cs typeface="Arial" charset="0"/>
            </a:endParaRPr>
          </a:p>
          <a:p>
            <a:pPr marL="228526" indent="-228526" defTabSz="914103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333" b="1" dirty="0">
                <a:solidFill>
                  <a:schemeClr val="tx1"/>
                </a:solidFill>
                <a:cs typeface="Arial" charset="0"/>
              </a:rPr>
              <a:t>Mission:  </a:t>
            </a:r>
            <a:r>
              <a:rPr lang="en-US" sz="1333" dirty="0">
                <a:solidFill>
                  <a:schemeClr val="tx1"/>
                </a:solidFill>
                <a:cs typeface="Arial" charset="0"/>
              </a:rPr>
              <a:t>To be a </a:t>
            </a:r>
            <a:r>
              <a:rPr lang="en-US" sz="1333" b="1" dirty="0">
                <a:solidFill>
                  <a:schemeClr val="tx1"/>
                </a:solidFill>
                <a:cs typeface="Arial" charset="0"/>
              </a:rPr>
              <a:t>market leader in App </a:t>
            </a:r>
            <a:r>
              <a:rPr lang="en-US" sz="1333" b="1" dirty="0" err="1">
                <a:solidFill>
                  <a:schemeClr val="tx1"/>
                </a:solidFill>
                <a:cs typeface="Arial" charset="0"/>
              </a:rPr>
              <a:t>QoE</a:t>
            </a:r>
            <a:r>
              <a:rPr lang="en-US" sz="1333" b="1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333" dirty="0">
                <a:solidFill>
                  <a:schemeClr val="tx1"/>
                </a:solidFill>
                <a:cs typeface="Arial" charset="0"/>
              </a:rPr>
              <a:t>that helps our customers deliver highest quality experiences to consumers and enterprises</a:t>
            </a:r>
          </a:p>
        </p:txBody>
      </p:sp>
      <p:pic>
        <p:nvPicPr>
          <p:cNvPr id="26" name="Content Placeholder 9">
            <a:extLst>
              <a:ext uri="{FF2B5EF4-FFF2-40B4-BE49-F238E27FC236}">
                <a16:creationId xmlns:a16="http://schemas.microsoft.com/office/drawing/2014/main" id="{C72E90DF-BFF1-8F6E-5E49-0B67693D63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090" y="1132056"/>
            <a:ext cx="4733320" cy="278049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A0446D9-A6D1-7D0A-A83D-FCB7D29AA6B1}"/>
              </a:ext>
            </a:extLst>
          </p:cNvPr>
          <p:cNvSpPr txBox="1">
            <a:spLocks/>
          </p:cNvSpPr>
          <p:nvPr/>
        </p:nvSpPr>
        <p:spPr>
          <a:xfrm>
            <a:off x="6799091" y="4078803"/>
            <a:ext cx="4671585" cy="14566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9922" indent="-239922">
              <a:spcBef>
                <a:spcPts val="267"/>
              </a:spcBef>
              <a:spcAft>
                <a:spcPts val="267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599" dirty="0">
                <a:solidFill>
                  <a:srgbClr val="434B49"/>
                </a:solidFill>
              </a:rPr>
              <a:t>The best curated network data from any source yielding the highest visibility and accuracy into an operators’ network traffic</a:t>
            </a:r>
          </a:p>
          <a:p>
            <a:pPr marL="239922" indent="-239922">
              <a:spcBef>
                <a:spcPts val="267"/>
              </a:spcBef>
              <a:spcAft>
                <a:spcPts val="267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599" dirty="0">
                <a:solidFill>
                  <a:srgbClr val="434B49"/>
                </a:solidFill>
              </a:rPr>
              <a:t>Pre-Packaged Software Modules that provide unique insights and guided workflow to ensure Application QOE</a:t>
            </a:r>
          </a:p>
        </p:txBody>
      </p:sp>
    </p:spTree>
    <p:extLst>
      <p:ext uri="{BB962C8B-B14F-4D97-AF65-F5344CB8AC3E}">
        <p14:creationId xmlns:p14="http://schemas.microsoft.com/office/powerpoint/2010/main" val="25348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g25kokhBuQergYxQanx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g25kokhBuQergYxQanxMg"/>
</p:tagLst>
</file>

<file path=ppt/theme/theme1.xml><?xml version="1.0" encoding="utf-8"?>
<a:theme xmlns:a="http://schemas.openxmlformats.org/drawingml/2006/main" name="1_Office Theme">
  <a:themeElements>
    <a:clrScheme name="Sandvine 2020">
      <a:dk1>
        <a:srgbClr val="434B49"/>
      </a:dk1>
      <a:lt1>
        <a:srgbClr val="FFFFFF"/>
      </a:lt1>
      <a:dk2>
        <a:srgbClr val="16AE97"/>
      </a:dk2>
      <a:lt2>
        <a:srgbClr val="E7E6E6"/>
      </a:lt2>
      <a:accent1>
        <a:srgbClr val="30A4D0"/>
      </a:accent1>
      <a:accent2>
        <a:srgbClr val="8B5E8F"/>
      </a:accent2>
      <a:accent3>
        <a:srgbClr val="9DC73C"/>
      </a:accent3>
      <a:accent4>
        <a:srgbClr val="699854"/>
      </a:accent4>
      <a:accent5>
        <a:srgbClr val="C87744"/>
      </a:accent5>
      <a:accent6>
        <a:srgbClr val="8D8E7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191A93E-7177-E441-A669-F9C4E1844C35}" vid="{E65379CF-8E19-2147-935E-09B6CB0E46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2829</TotalTime>
  <Words>544</Words>
  <Application>Microsoft Office PowerPoint</Application>
  <PresentationFormat>Widescreen</PresentationFormat>
  <Paragraphs>89</Paragraphs>
  <Slides>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Courier New</vt:lpstr>
      <vt:lpstr>System Font Regular</vt:lpstr>
      <vt:lpstr>UniversLTPro-LightCond</vt:lpstr>
      <vt:lpstr>Wingdings</vt:lpstr>
      <vt:lpstr>1_Office Theme</vt:lpstr>
      <vt:lpstr>think-cell Slide</vt:lpstr>
      <vt:lpstr>CANTO Data Economy Panel</vt:lpstr>
      <vt:lpstr>We Are All Becoming Heavy Users</vt:lpstr>
      <vt:lpstr>Top 6 Brands Drive the Lion Share of the Internet Traffic</vt:lpstr>
      <vt:lpstr>PowerPoint Presentation</vt:lpstr>
      <vt:lpstr>Supporting Material</vt:lpstr>
      <vt:lpstr>Sandvine</vt:lpstr>
      <vt:lpstr>Sandvine’s Unique Value </vt:lpstr>
      <vt:lpstr>Sandvine at a Glance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TMO Trail TC Rqs &amp; SAND Compliance</dc:title>
  <dc:creator>Microsoft Office User</dc:creator>
  <cp:lastModifiedBy>Said Zaghloul</cp:lastModifiedBy>
  <cp:revision>64</cp:revision>
  <dcterms:created xsi:type="dcterms:W3CDTF">2022-07-08T20:42:09Z</dcterms:created>
  <dcterms:modified xsi:type="dcterms:W3CDTF">2022-07-15T17:04:31Z</dcterms:modified>
</cp:coreProperties>
</file>