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808" r:id="rId1"/>
  </p:sldMasterIdLst>
  <p:notesMasterIdLst>
    <p:notesMasterId r:id="rId18"/>
  </p:notesMasterIdLst>
  <p:handoutMasterIdLst>
    <p:handoutMasterId r:id="rId19"/>
  </p:handoutMasterIdLst>
  <p:sldIdLst>
    <p:sldId id="256" r:id="rId2"/>
    <p:sldId id="875" r:id="rId3"/>
    <p:sldId id="898" r:id="rId4"/>
    <p:sldId id="920" r:id="rId5"/>
    <p:sldId id="908" r:id="rId6"/>
    <p:sldId id="899" r:id="rId7"/>
    <p:sldId id="911" r:id="rId8"/>
    <p:sldId id="913" r:id="rId9"/>
    <p:sldId id="914" r:id="rId10"/>
    <p:sldId id="915" r:id="rId11"/>
    <p:sldId id="916" r:id="rId12"/>
    <p:sldId id="917" r:id="rId13"/>
    <p:sldId id="921" r:id="rId14"/>
    <p:sldId id="918" r:id="rId15"/>
    <p:sldId id="919" r:id="rId16"/>
    <p:sldId id="258"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rina Naunovska" initials="KN" lastIdx="9" clrIdx="0">
    <p:extLst>
      <p:ext uri="{19B8F6BF-5375-455C-9EA6-DF929625EA0E}">
        <p15:presenceInfo xmlns:p15="http://schemas.microsoft.com/office/powerpoint/2012/main" userId="Katerina Naunovska" providerId="None"/>
      </p:ext>
    </p:extLst>
  </p:cmAuthor>
  <p:cmAuthor id="2" name="Domagoj Jurjevic" initials="DJ" lastIdx="12" clrIdx="1">
    <p:extLst>
      <p:ext uri="{19B8F6BF-5375-455C-9EA6-DF929625EA0E}">
        <p15:presenceInfo xmlns:p15="http://schemas.microsoft.com/office/powerpoint/2012/main" userId="Domagoj Jurjevi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BFBFB"/>
    <a:srgbClr val="FFFFFF"/>
    <a:srgbClr val="AAAAAA"/>
    <a:srgbClr val="E5FDFF"/>
    <a:srgbClr val="C9E7A7"/>
    <a:srgbClr val="FAC9A4"/>
    <a:srgbClr val="D7988D"/>
    <a:srgbClr val="FF3300"/>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3313" autoAdjust="0"/>
  </p:normalViewPr>
  <p:slideViewPr>
    <p:cSldViewPr>
      <p:cViewPr>
        <p:scale>
          <a:sx n="100" d="100"/>
          <a:sy n="100" d="100"/>
        </p:scale>
        <p:origin x="736" y="144"/>
      </p:cViewPr>
      <p:guideLst>
        <p:guide orient="horz" pos="240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77" d="100"/>
          <a:sy n="77" d="100"/>
        </p:scale>
        <p:origin x="4002" y="108"/>
      </p:cViewPr>
      <p:guideLst>
        <p:guide orient="horz" pos="2929"/>
        <p:guide pos="22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330" cy="46600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435" y="1"/>
            <a:ext cx="3038330" cy="466007"/>
          </a:xfrm>
          <a:prstGeom prst="rect">
            <a:avLst/>
          </a:prstGeom>
        </p:spPr>
        <p:txBody>
          <a:bodyPr vert="horz" lIns="91440" tIns="45720" rIns="91440" bIns="45720" rtlCol="0"/>
          <a:lstStyle>
            <a:lvl1pPr algn="r">
              <a:defRPr sz="1200"/>
            </a:lvl1pPr>
          </a:lstStyle>
          <a:p>
            <a:fld id="{D4A8F182-5C92-4A35-A169-9F4AFD28391C}" type="datetimeFigureOut">
              <a:rPr lang="en-US" smtClean="0"/>
              <a:t>7/17/22</a:t>
            </a:fld>
            <a:endParaRPr lang="en-US" dirty="0"/>
          </a:p>
        </p:txBody>
      </p:sp>
      <p:sp>
        <p:nvSpPr>
          <p:cNvPr id="4" name="Footer Placeholder 3"/>
          <p:cNvSpPr>
            <a:spLocks noGrp="1"/>
          </p:cNvSpPr>
          <p:nvPr>
            <p:ph type="ftr" sz="quarter" idx="2"/>
          </p:nvPr>
        </p:nvSpPr>
        <p:spPr>
          <a:xfrm>
            <a:off x="1" y="8830393"/>
            <a:ext cx="3038330" cy="46600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435" y="8830393"/>
            <a:ext cx="3038330" cy="466007"/>
          </a:xfrm>
          <a:prstGeom prst="rect">
            <a:avLst/>
          </a:prstGeom>
        </p:spPr>
        <p:txBody>
          <a:bodyPr vert="horz" lIns="91440" tIns="45720" rIns="91440" bIns="45720" rtlCol="0" anchor="b"/>
          <a:lstStyle>
            <a:lvl1pPr algn="r">
              <a:defRPr sz="1200"/>
            </a:lvl1pPr>
          </a:lstStyle>
          <a:p>
            <a:fld id="{5F049BF8-7B5C-4BCF-B9E0-1ADFA661D10C}" type="slidenum">
              <a:rPr lang="en-US" smtClean="0"/>
              <a:t>‹#›</a:t>
            </a:fld>
            <a:endParaRPr lang="en-US" dirty="0"/>
          </a:p>
        </p:txBody>
      </p:sp>
    </p:spTree>
    <p:extLst>
      <p:ext uri="{BB962C8B-B14F-4D97-AF65-F5344CB8AC3E}">
        <p14:creationId xmlns:p14="http://schemas.microsoft.com/office/powerpoint/2010/main" val="41584259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1" cy="464820"/>
          </a:xfrm>
          <a:prstGeom prst="rect">
            <a:avLst/>
          </a:prstGeom>
        </p:spPr>
        <p:txBody>
          <a:bodyPr vert="horz" lIns="94644" tIns="47322" rIns="94644" bIns="47322" rtlCol="0"/>
          <a:lstStyle>
            <a:lvl1pPr algn="l">
              <a:defRPr sz="1200"/>
            </a:lvl1pPr>
          </a:lstStyle>
          <a:p>
            <a:endParaRPr lang="en-US" dirty="0"/>
          </a:p>
        </p:txBody>
      </p:sp>
      <p:sp>
        <p:nvSpPr>
          <p:cNvPr id="3" name="Date Placeholder 2"/>
          <p:cNvSpPr>
            <a:spLocks noGrp="1"/>
          </p:cNvSpPr>
          <p:nvPr>
            <p:ph type="dt" idx="1"/>
          </p:nvPr>
        </p:nvSpPr>
        <p:spPr>
          <a:xfrm>
            <a:off x="3970938" y="0"/>
            <a:ext cx="3037841" cy="464820"/>
          </a:xfrm>
          <a:prstGeom prst="rect">
            <a:avLst/>
          </a:prstGeom>
        </p:spPr>
        <p:txBody>
          <a:bodyPr vert="horz" lIns="94644" tIns="47322" rIns="94644" bIns="47322" rtlCol="0"/>
          <a:lstStyle>
            <a:lvl1pPr algn="r">
              <a:defRPr sz="1200"/>
            </a:lvl1pPr>
          </a:lstStyle>
          <a:p>
            <a:fld id="{630CAFA5-41CB-436A-A67D-3909F6719AD3}" type="datetimeFigureOut">
              <a:rPr lang="en-US" smtClean="0"/>
              <a:pPr/>
              <a:t>7/17/22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schemeClr val="bg1">
                <a:lumMod val="95000"/>
              </a:schemeClr>
            </a:solidFill>
          </a:ln>
        </p:spPr>
        <p:txBody>
          <a:bodyPr vert="horz" lIns="94644" tIns="47322" rIns="94644" bIns="47322" rtlCol="0" anchor="ctr"/>
          <a:lstStyle/>
          <a:p>
            <a:endParaRPr lang="en-US"/>
          </a:p>
        </p:txBody>
      </p:sp>
      <p:sp>
        <p:nvSpPr>
          <p:cNvPr id="5" name="Notes Placeholder 4"/>
          <p:cNvSpPr>
            <a:spLocks noGrp="1"/>
          </p:cNvSpPr>
          <p:nvPr>
            <p:ph type="body" sz="quarter" idx="3"/>
          </p:nvPr>
        </p:nvSpPr>
        <p:spPr>
          <a:xfrm>
            <a:off x="701041" y="4415792"/>
            <a:ext cx="5608320" cy="4183380"/>
          </a:xfrm>
          <a:prstGeom prst="rect">
            <a:avLst/>
          </a:prstGeom>
        </p:spPr>
        <p:txBody>
          <a:bodyPr vert="horz" lIns="94644" tIns="47322" rIns="94644" bIns="473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1" cy="464820"/>
          </a:xfrm>
          <a:prstGeom prst="rect">
            <a:avLst/>
          </a:prstGeom>
        </p:spPr>
        <p:txBody>
          <a:bodyPr vert="horz" lIns="94644" tIns="47322" rIns="94644" bIns="4732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1" cy="464820"/>
          </a:xfrm>
          <a:prstGeom prst="rect">
            <a:avLst/>
          </a:prstGeom>
        </p:spPr>
        <p:txBody>
          <a:bodyPr vert="horz" lIns="94644" tIns="47322" rIns="94644" bIns="47322" rtlCol="0" anchor="b"/>
          <a:lstStyle>
            <a:lvl1pPr algn="r">
              <a:defRPr sz="1200"/>
            </a:lvl1pPr>
          </a:lstStyle>
          <a:p>
            <a:fld id="{FBAAB679-2529-4E92-98F7-BAE5BA04F3AB}" type="slidenum">
              <a:rPr lang="en-US" smtClean="0"/>
              <a:pPr/>
              <a:t>‹#›</a:t>
            </a:fld>
            <a:endParaRPr lang="en-US" dirty="0"/>
          </a:p>
        </p:txBody>
      </p:sp>
    </p:spTree>
    <p:extLst>
      <p:ext uri="{BB962C8B-B14F-4D97-AF65-F5344CB8AC3E}">
        <p14:creationId xmlns:p14="http://schemas.microsoft.com/office/powerpoint/2010/main" val="12087749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AAB679-2529-4E92-98F7-BAE5BA04F3AB}" type="slidenum">
              <a:rPr lang="en-US" smtClean="0"/>
              <a:pPr/>
              <a:t>6</a:t>
            </a:fld>
            <a:endParaRPr lang="en-US" dirty="0"/>
          </a:p>
        </p:txBody>
      </p:sp>
    </p:spTree>
    <p:extLst>
      <p:ext uri="{BB962C8B-B14F-4D97-AF65-F5344CB8AC3E}">
        <p14:creationId xmlns:p14="http://schemas.microsoft.com/office/powerpoint/2010/main" val="2807920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AAB679-2529-4E92-98F7-BAE5BA04F3AB}" type="slidenum">
              <a:rPr lang="en-US" smtClean="0"/>
              <a:pPr/>
              <a:t>15</a:t>
            </a:fld>
            <a:endParaRPr lang="en-US" dirty="0"/>
          </a:p>
        </p:txBody>
      </p:sp>
    </p:spTree>
    <p:extLst>
      <p:ext uri="{BB962C8B-B14F-4D97-AF65-F5344CB8AC3E}">
        <p14:creationId xmlns:p14="http://schemas.microsoft.com/office/powerpoint/2010/main" val="491165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AAB679-2529-4E92-98F7-BAE5BA04F3AB}" type="slidenum">
              <a:rPr lang="en-US" smtClean="0"/>
              <a:pPr/>
              <a:t>7</a:t>
            </a:fld>
            <a:endParaRPr lang="en-US" dirty="0"/>
          </a:p>
        </p:txBody>
      </p:sp>
    </p:spTree>
    <p:extLst>
      <p:ext uri="{BB962C8B-B14F-4D97-AF65-F5344CB8AC3E}">
        <p14:creationId xmlns:p14="http://schemas.microsoft.com/office/powerpoint/2010/main" val="908623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AAB679-2529-4E92-98F7-BAE5BA04F3AB}" type="slidenum">
              <a:rPr lang="en-US" smtClean="0"/>
              <a:pPr/>
              <a:t>8</a:t>
            </a:fld>
            <a:endParaRPr lang="en-US" dirty="0"/>
          </a:p>
        </p:txBody>
      </p:sp>
    </p:spTree>
    <p:extLst>
      <p:ext uri="{BB962C8B-B14F-4D97-AF65-F5344CB8AC3E}">
        <p14:creationId xmlns:p14="http://schemas.microsoft.com/office/powerpoint/2010/main" val="4005340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AAB679-2529-4E92-98F7-BAE5BA04F3AB}" type="slidenum">
              <a:rPr lang="en-US" smtClean="0"/>
              <a:pPr/>
              <a:t>9</a:t>
            </a:fld>
            <a:endParaRPr lang="en-US" dirty="0"/>
          </a:p>
        </p:txBody>
      </p:sp>
    </p:spTree>
    <p:extLst>
      <p:ext uri="{BB962C8B-B14F-4D97-AF65-F5344CB8AC3E}">
        <p14:creationId xmlns:p14="http://schemas.microsoft.com/office/powerpoint/2010/main" val="1814795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AAB679-2529-4E92-98F7-BAE5BA04F3AB}" type="slidenum">
              <a:rPr lang="en-US" smtClean="0"/>
              <a:pPr/>
              <a:t>10</a:t>
            </a:fld>
            <a:endParaRPr lang="en-US" dirty="0"/>
          </a:p>
        </p:txBody>
      </p:sp>
    </p:spTree>
    <p:extLst>
      <p:ext uri="{BB962C8B-B14F-4D97-AF65-F5344CB8AC3E}">
        <p14:creationId xmlns:p14="http://schemas.microsoft.com/office/powerpoint/2010/main" val="4133969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AAB679-2529-4E92-98F7-BAE5BA04F3AB}" type="slidenum">
              <a:rPr lang="en-US" smtClean="0"/>
              <a:pPr/>
              <a:t>11</a:t>
            </a:fld>
            <a:endParaRPr lang="en-US" dirty="0"/>
          </a:p>
        </p:txBody>
      </p:sp>
    </p:spTree>
    <p:extLst>
      <p:ext uri="{BB962C8B-B14F-4D97-AF65-F5344CB8AC3E}">
        <p14:creationId xmlns:p14="http://schemas.microsoft.com/office/powerpoint/2010/main" val="771779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AAB679-2529-4E92-98F7-BAE5BA04F3AB}" type="slidenum">
              <a:rPr lang="en-US" smtClean="0"/>
              <a:pPr/>
              <a:t>12</a:t>
            </a:fld>
            <a:endParaRPr lang="en-US" dirty="0"/>
          </a:p>
        </p:txBody>
      </p:sp>
    </p:spTree>
    <p:extLst>
      <p:ext uri="{BB962C8B-B14F-4D97-AF65-F5344CB8AC3E}">
        <p14:creationId xmlns:p14="http://schemas.microsoft.com/office/powerpoint/2010/main" val="2222572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AAB679-2529-4E92-98F7-BAE5BA04F3AB}" type="slidenum">
              <a:rPr lang="en-US" smtClean="0"/>
              <a:pPr/>
              <a:t>13</a:t>
            </a:fld>
            <a:endParaRPr lang="en-US" dirty="0"/>
          </a:p>
        </p:txBody>
      </p:sp>
    </p:spTree>
    <p:extLst>
      <p:ext uri="{BB962C8B-B14F-4D97-AF65-F5344CB8AC3E}">
        <p14:creationId xmlns:p14="http://schemas.microsoft.com/office/powerpoint/2010/main" val="3470601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AAB679-2529-4E92-98F7-BAE5BA04F3AB}" type="slidenum">
              <a:rPr lang="en-US" smtClean="0"/>
              <a:pPr/>
              <a:t>14</a:t>
            </a:fld>
            <a:endParaRPr lang="en-US" dirty="0"/>
          </a:p>
        </p:txBody>
      </p:sp>
    </p:spTree>
    <p:extLst>
      <p:ext uri="{BB962C8B-B14F-4D97-AF65-F5344CB8AC3E}">
        <p14:creationId xmlns:p14="http://schemas.microsoft.com/office/powerpoint/2010/main" val="427572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salience.consulting/"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tif"/><Relationship Id="rId5" Type="http://schemas.openxmlformats.org/officeDocument/2006/relationships/image" Target="../media/image7.sv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34FE0B-8B2E-4991-82F3-6AD5D223BD1F}"/>
              </a:ext>
            </a:extLst>
          </p:cNvPr>
          <p:cNvSpPr txBox="1"/>
          <p:nvPr userDrawn="1"/>
        </p:nvSpPr>
        <p:spPr>
          <a:xfrm>
            <a:off x="11288641" y="6500200"/>
            <a:ext cx="360000" cy="180000"/>
          </a:xfrm>
          <a:prstGeom prst="rect">
            <a:avLst/>
          </a:prstGeom>
          <a:noFill/>
        </p:spPr>
        <p:txBody>
          <a:bodyPr wrap="square" lIns="36000" tIns="36000" rIns="0" bIns="36000" rtlCol="0" anchor="ctr">
            <a:spAutoFit/>
          </a:bodyPr>
          <a:lstStyle/>
          <a:p>
            <a:pPr algn="r"/>
            <a:fld id="{7C757275-F92B-4ACD-802C-A0860931967C}" type="slidenum">
              <a:rPr lang="en-GB" sz="1000" smtClean="0">
                <a:solidFill>
                  <a:schemeClr val="tx1">
                    <a:lumMod val="50000"/>
                    <a:lumOff val="50000"/>
                  </a:schemeClr>
                </a:solidFill>
              </a:rPr>
              <a:pPr algn="r"/>
              <a:t>‹#›</a:t>
            </a:fld>
            <a:endParaRPr lang="en-GB" sz="1000" dirty="0">
              <a:solidFill>
                <a:schemeClr val="tx1">
                  <a:lumMod val="50000"/>
                  <a:lumOff val="50000"/>
                </a:schemeClr>
              </a:solidFill>
            </a:endParaRPr>
          </a:p>
        </p:txBody>
      </p:sp>
    </p:spTree>
    <p:extLst>
      <p:ext uri="{BB962C8B-B14F-4D97-AF65-F5344CB8AC3E}">
        <p14:creationId xmlns:p14="http://schemas.microsoft.com/office/powerpoint/2010/main" val="2744999996"/>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Experts Profile_Doub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8598BDD-5654-48AD-A4E3-0A0A992A2060}"/>
              </a:ext>
            </a:extLst>
          </p:cNvPr>
          <p:cNvSpPr/>
          <p:nvPr userDrawn="1"/>
        </p:nvSpPr>
        <p:spPr>
          <a:xfrm>
            <a:off x="539750" y="1608936"/>
            <a:ext cx="11113200" cy="4709314"/>
          </a:xfrm>
          <a:prstGeom prst="rect">
            <a:avLst/>
          </a:prstGeom>
          <a:solidFill>
            <a:srgbClr val="FAFAFA"/>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 name="Text Placeholder 7">
            <a:extLst>
              <a:ext uri="{FF2B5EF4-FFF2-40B4-BE49-F238E27FC236}">
                <a16:creationId xmlns:a16="http://schemas.microsoft.com/office/drawing/2014/main" id="{637B9BDA-A659-41D1-BD89-4285DF4ADE72}"/>
              </a:ext>
            </a:extLst>
          </p:cNvPr>
          <p:cNvSpPr>
            <a:spLocks noGrp="1"/>
          </p:cNvSpPr>
          <p:nvPr>
            <p:ph type="body" sz="quarter" idx="14" hasCustomPrompt="1"/>
          </p:nvPr>
        </p:nvSpPr>
        <p:spPr>
          <a:xfrm>
            <a:off x="719051" y="3295861"/>
            <a:ext cx="5220000" cy="1728000"/>
          </a:xfrm>
        </p:spPr>
        <p:txBody>
          <a:bodyPr lIns="0" tIns="0" rIns="0" bIns="0">
            <a:normAutofit/>
          </a:bodyPr>
          <a:lstStyle>
            <a:lvl1pPr marL="0" marR="0" indent="0" algn="l" defTabSz="914400" rtl="0" eaLnBrk="1" fontAlgn="auto" latinLnBrk="0" hangingPunct="1">
              <a:lnSpc>
                <a:spcPct val="114000"/>
              </a:lnSpc>
              <a:spcBef>
                <a:spcPts val="0"/>
              </a:spcBef>
              <a:spcAft>
                <a:spcPts val="600"/>
              </a:spcAft>
              <a:buClrTx/>
              <a:buSzTx/>
              <a:buFont typeface="Arial" panose="020B0604020202020204" pitchFamily="34" charset="0"/>
              <a:buNone/>
              <a:tabLst/>
              <a:defRPr sz="1200">
                <a:solidFill>
                  <a:schemeClr val="accent3"/>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dirty="0"/>
              <a:t>Profile details</a:t>
            </a:r>
          </a:p>
        </p:txBody>
      </p:sp>
      <p:sp>
        <p:nvSpPr>
          <p:cNvPr id="26" name="Text Placeholder 49">
            <a:extLst>
              <a:ext uri="{FF2B5EF4-FFF2-40B4-BE49-F238E27FC236}">
                <a16:creationId xmlns:a16="http://schemas.microsoft.com/office/drawing/2014/main" id="{5C3D4252-6DD0-45CF-95DF-2FBFBCBBB2E3}"/>
              </a:ext>
            </a:extLst>
          </p:cNvPr>
          <p:cNvSpPr>
            <a:spLocks noGrp="1"/>
          </p:cNvSpPr>
          <p:nvPr>
            <p:ph type="body" sz="quarter" idx="12"/>
          </p:nvPr>
        </p:nvSpPr>
        <p:spPr>
          <a:xfrm>
            <a:off x="539750" y="1007153"/>
            <a:ext cx="11113200" cy="216000"/>
          </a:xfrm>
        </p:spPr>
        <p:txBody>
          <a:bodyPr bIns="0" anchor="ctr">
            <a:noAutofit/>
          </a:bodyPr>
          <a:lstStyle>
            <a:lvl1pPr marL="0" indent="0">
              <a:buNone/>
              <a:defRPr sz="1600" b="1">
                <a:solidFill>
                  <a:schemeClr val="bg2"/>
                </a:solidFill>
              </a:defRPr>
            </a:lvl1pPr>
          </a:lstStyle>
          <a:p>
            <a:pPr lvl="0"/>
            <a:r>
              <a:rPr lang="en-US" noProof="0"/>
              <a:t>Click to edit Master text styles</a:t>
            </a:r>
          </a:p>
        </p:txBody>
      </p:sp>
      <p:sp>
        <p:nvSpPr>
          <p:cNvPr id="24" name="Picture Placeholder 43">
            <a:extLst>
              <a:ext uri="{FF2B5EF4-FFF2-40B4-BE49-F238E27FC236}">
                <a16:creationId xmlns:a16="http://schemas.microsoft.com/office/drawing/2014/main" id="{7CC36504-2CC2-4604-A204-52ACA78B75AE}"/>
              </a:ext>
            </a:extLst>
          </p:cNvPr>
          <p:cNvSpPr>
            <a:spLocks noGrp="1"/>
          </p:cNvSpPr>
          <p:nvPr>
            <p:ph type="pic" sz="quarter" idx="25"/>
          </p:nvPr>
        </p:nvSpPr>
        <p:spPr>
          <a:xfrm>
            <a:off x="4337997" y="1818778"/>
            <a:ext cx="1223624" cy="1223624"/>
          </a:xfrm>
          <a:prstGeom prst="ellipse">
            <a:avLst/>
          </a:prstGeom>
        </p:spPr>
        <p:txBody>
          <a:bodyPr>
            <a:noAutofit/>
          </a:bodyPr>
          <a:lstStyle>
            <a:lvl1pPr marL="0" indent="0">
              <a:buNone/>
              <a:defRPr sz="1400"/>
            </a:lvl1pPr>
          </a:lstStyle>
          <a:p>
            <a:r>
              <a:rPr lang="en-US"/>
              <a:t>Click icon to add picture</a:t>
            </a:r>
            <a:endParaRPr lang="en-US" dirty="0"/>
          </a:p>
        </p:txBody>
      </p:sp>
      <p:sp>
        <p:nvSpPr>
          <p:cNvPr id="49" name="Text Placeholder 46">
            <a:extLst>
              <a:ext uri="{FF2B5EF4-FFF2-40B4-BE49-F238E27FC236}">
                <a16:creationId xmlns:a16="http://schemas.microsoft.com/office/drawing/2014/main" id="{CC5FE80E-4B01-4C81-A51C-84D1BD695AC5}"/>
              </a:ext>
            </a:extLst>
          </p:cNvPr>
          <p:cNvSpPr>
            <a:spLocks noGrp="1"/>
          </p:cNvSpPr>
          <p:nvPr>
            <p:ph type="body" sz="quarter" idx="37" hasCustomPrompt="1"/>
          </p:nvPr>
        </p:nvSpPr>
        <p:spPr>
          <a:xfrm>
            <a:off x="719051" y="5238250"/>
            <a:ext cx="5220000" cy="900000"/>
          </a:xfrm>
        </p:spPr>
        <p:txBody>
          <a:bodyPr lIns="0" tIns="0" rIns="0" bIns="0">
            <a:normAutofit/>
          </a:bodyPr>
          <a:lstStyle>
            <a:lvl1pPr marL="180000" indent="-180000">
              <a:spcBef>
                <a:spcPts val="0"/>
              </a:spcBef>
              <a:spcAft>
                <a:spcPts val="100"/>
              </a:spcAft>
              <a:buClr>
                <a:schemeClr val="accent3"/>
              </a:buClr>
              <a:buFont typeface="Arial" panose="020B0604020202020204" pitchFamily="34" charset="0"/>
              <a:buChar char="•"/>
              <a:defRPr sz="1000">
                <a:solidFill>
                  <a:schemeClr val="tx2"/>
                </a:solidFill>
              </a:defRPr>
            </a:lvl1pPr>
          </a:lstStyle>
          <a:p>
            <a:pPr lvl="0"/>
            <a:r>
              <a:rPr lang="en-US" dirty="0"/>
              <a:t>Experience highlights</a:t>
            </a:r>
          </a:p>
          <a:p>
            <a:pPr lvl="0"/>
            <a:endParaRPr lang="en-US" dirty="0"/>
          </a:p>
        </p:txBody>
      </p:sp>
      <p:sp>
        <p:nvSpPr>
          <p:cNvPr id="33" name="Text Placeholder 7">
            <a:extLst>
              <a:ext uri="{FF2B5EF4-FFF2-40B4-BE49-F238E27FC236}">
                <a16:creationId xmlns:a16="http://schemas.microsoft.com/office/drawing/2014/main" id="{74865FD6-719D-4346-99A5-B8A982A65F15}"/>
              </a:ext>
            </a:extLst>
          </p:cNvPr>
          <p:cNvSpPr>
            <a:spLocks noGrp="1"/>
          </p:cNvSpPr>
          <p:nvPr>
            <p:ph type="body" sz="quarter" idx="39" hasCustomPrompt="1"/>
          </p:nvPr>
        </p:nvSpPr>
        <p:spPr>
          <a:xfrm>
            <a:off x="6253649" y="3295861"/>
            <a:ext cx="5220000" cy="1728000"/>
          </a:xfrm>
        </p:spPr>
        <p:txBody>
          <a:bodyPr lIns="0" tIns="0" rIns="0" bIns="0">
            <a:normAutofit/>
          </a:bodyPr>
          <a:lstStyle>
            <a:lvl1pPr marL="180000" marR="0" indent="0" algn="l" defTabSz="914400" rtl="0" eaLnBrk="1" fontAlgn="auto" latinLnBrk="0" hangingPunct="1">
              <a:lnSpc>
                <a:spcPct val="114000"/>
              </a:lnSpc>
              <a:spcBef>
                <a:spcPts val="0"/>
              </a:spcBef>
              <a:spcAft>
                <a:spcPts val="600"/>
              </a:spcAft>
              <a:buClrTx/>
              <a:buSzTx/>
              <a:buFont typeface="Arial" panose="020B0604020202020204" pitchFamily="34" charset="0"/>
              <a:buNone/>
              <a:tabLst/>
              <a:defRPr sz="1200">
                <a:solidFill>
                  <a:schemeClr val="accent3"/>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dirty="0"/>
              <a:t>Profile details</a:t>
            </a:r>
          </a:p>
          <a:p>
            <a:pPr lvl="0"/>
            <a:endParaRPr lang="en-GB" noProof="0" dirty="0"/>
          </a:p>
        </p:txBody>
      </p:sp>
      <p:sp>
        <p:nvSpPr>
          <p:cNvPr id="36" name="Picture Placeholder 43">
            <a:extLst>
              <a:ext uri="{FF2B5EF4-FFF2-40B4-BE49-F238E27FC236}">
                <a16:creationId xmlns:a16="http://schemas.microsoft.com/office/drawing/2014/main" id="{2E8AD65D-C217-4540-B09F-701ACEA44DED}"/>
              </a:ext>
            </a:extLst>
          </p:cNvPr>
          <p:cNvSpPr>
            <a:spLocks noGrp="1"/>
          </p:cNvSpPr>
          <p:nvPr>
            <p:ph type="pic" sz="quarter" idx="42"/>
          </p:nvPr>
        </p:nvSpPr>
        <p:spPr>
          <a:xfrm>
            <a:off x="9871897" y="1818778"/>
            <a:ext cx="1223624" cy="1223624"/>
          </a:xfrm>
          <a:prstGeom prst="ellipse">
            <a:avLst/>
          </a:prstGeom>
        </p:spPr>
        <p:txBody>
          <a:bodyPr>
            <a:noAutofit/>
          </a:bodyPr>
          <a:lstStyle>
            <a:lvl1pPr marL="0" indent="0">
              <a:buNone/>
              <a:defRPr sz="1400"/>
            </a:lvl1pPr>
          </a:lstStyle>
          <a:p>
            <a:r>
              <a:rPr lang="en-US"/>
              <a:t>Click icon to add picture</a:t>
            </a:r>
            <a:endParaRPr lang="en-US" dirty="0"/>
          </a:p>
        </p:txBody>
      </p:sp>
      <p:cxnSp>
        <p:nvCxnSpPr>
          <p:cNvPr id="42" name="Straight Connector 41">
            <a:extLst>
              <a:ext uri="{FF2B5EF4-FFF2-40B4-BE49-F238E27FC236}">
                <a16:creationId xmlns:a16="http://schemas.microsoft.com/office/drawing/2014/main" id="{2AD6EBF3-C497-4059-9BB1-61326B4CDF77}"/>
              </a:ext>
            </a:extLst>
          </p:cNvPr>
          <p:cNvCxnSpPr>
            <a:cxnSpLocks/>
          </p:cNvCxnSpPr>
          <p:nvPr userDrawn="1"/>
        </p:nvCxnSpPr>
        <p:spPr>
          <a:xfrm>
            <a:off x="6253649" y="3197551"/>
            <a:ext cx="522000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46" name="Text Placeholder 46">
            <a:extLst>
              <a:ext uri="{FF2B5EF4-FFF2-40B4-BE49-F238E27FC236}">
                <a16:creationId xmlns:a16="http://schemas.microsoft.com/office/drawing/2014/main" id="{19451B43-DC25-4F76-A382-04ED05580834}"/>
              </a:ext>
            </a:extLst>
          </p:cNvPr>
          <p:cNvSpPr>
            <a:spLocks noGrp="1"/>
          </p:cNvSpPr>
          <p:nvPr>
            <p:ph type="body" sz="quarter" idx="43" hasCustomPrompt="1"/>
          </p:nvPr>
        </p:nvSpPr>
        <p:spPr>
          <a:xfrm>
            <a:off x="6253649" y="5238250"/>
            <a:ext cx="5220000" cy="900000"/>
          </a:xfrm>
        </p:spPr>
        <p:txBody>
          <a:bodyPr lIns="0" tIns="0" rIns="0" bIns="0">
            <a:normAutofit/>
          </a:bodyPr>
          <a:lstStyle>
            <a:lvl1pPr marL="180000" indent="-180000">
              <a:spcAft>
                <a:spcPts val="100"/>
              </a:spcAft>
              <a:buClr>
                <a:schemeClr val="accent3"/>
              </a:buClr>
              <a:buFont typeface="Arial" panose="020B0604020202020204" pitchFamily="34" charset="0"/>
              <a:buChar char="•"/>
              <a:defRPr sz="1000">
                <a:solidFill>
                  <a:schemeClr val="tx2"/>
                </a:solidFill>
              </a:defRPr>
            </a:lvl1pPr>
          </a:lstStyle>
          <a:p>
            <a:pPr lvl="0"/>
            <a:r>
              <a:rPr lang="en-US" dirty="0"/>
              <a:t>Experience highlights</a:t>
            </a:r>
          </a:p>
        </p:txBody>
      </p:sp>
      <p:cxnSp>
        <p:nvCxnSpPr>
          <p:cNvPr id="52" name="Straight Connector 51">
            <a:extLst>
              <a:ext uri="{FF2B5EF4-FFF2-40B4-BE49-F238E27FC236}">
                <a16:creationId xmlns:a16="http://schemas.microsoft.com/office/drawing/2014/main" id="{D9FEE28F-BB22-4825-A1FB-E66C3A4FDDE3}"/>
              </a:ext>
            </a:extLst>
          </p:cNvPr>
          <p:cNvCxnSpPr>
            <a:cxnSpLocks/>
          </p:cNvCxnSpPr>
          <p:nvPr userDrawn="1"/>
        </p:nvCxnSpPr>
        <p:spPr>
          <a:xfrm>
            <a:off x="719051" y="3197551"/>
            <a:ext cx="5220000"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0BE658E3-49A6-4144-8204-82A35C5BC493}"/>
              </a:ext>
            </a:extLst>
          </p:cNvPr>
          <p:cNvSpPr txBox="1"/>
          <p:nvPr userDrawn="1"/>
        </p:nvSpPr>
        <p:spPr>
          <a:xfrm>
            <a:off x="719051" y="5061502"/>
            <a:ext cx="5220000" cy="153888"/>
          </a:xfrm>
          <a:prstGeom prst="rect">
            <a:avLst/>
          </a:prstGeom>
          <a:noFill/>
        </p:spPr>
        <p:txBody>
          <a:bodyPr wrap="square" lIns="0" tIns="0" rIns="0" bIns="0" rtlCol="0">
            <a:spAutoFit/>
          </a:bodyPr>
          <a:lstStyle/>
          <a:p>
            <a:pPr marL="0"/>
            <a:r>
              <a:rPr lang="en-US" sz="1000" b="1" dirty="0">
                <a:solidFill>
                  <a:schemeClr val="accent3"/>
                </a:solidFill>
              </a:rPr>
              <a:t>EXPERIENCE HIGHLIGHTS</a:t>
            </a:r>
          </a:p>
        </p:txBody>
      </p:sp>
      <p:sp>
        <p:nvSpPr>
          <p:cNvPr id="43" name="TextBox 42">
            <a:extLst>
              <a:ext uri="{FF2B5EF4-FFF2-40B4-BE49-F238E27FC236}">
                <a16:creationId xmlns:a16="http://schemas.microsoft.com/office/drawing/2014/main" id="{DC00F271-91DC-4453-B88E-D6F24C854BBD}"/>
              </a:ext>
            </a:extLst>
          </p:cNvPr>
          <p:cNvSpPr txBox="1"/>
          <p:nvPr userDrawn="1"/>
        </p:nvSpPr>
        <p:spPr>
          <a:xfrm>
            <a:off x="6253649" y="5061502"/>
            <a:ext cx="5220000" cy="153888"/>
          </a:xfrm>
          <a:prstGeom prst="rect">
            <a:avLst/>
          </a:prstGeom>
          <a:noFill/>
        </p:spPr>
        <p:txBody>
          <a:bodyPr wrap="square" lIns="0" tIns="0" rIns="0" bIns="0" rtlCol="0">
            <a:spAutoFit/>
          </a:bodyPr>
          <a:lstStyle/>
          <a:p>
            <a:pPr marL="0"/>
            <a:r>
              <a:rPr lang="en-US" sz="1000" b="1" dirty="0">
                <a:solidFill>
                  <a:schemeClr val="accent3"/>
                </a:solidFill>
              </a:rPr>
              <a:t>EXPERIENCE HIGHLIGHTS</a:t>
            </a:r>
          </a:p>
        </p:txBody>
      </p:sp>
      <p:sp>
        <p:nvSpPr>
          <p:cNvPr id="29" name="Text Placeholder 2">
            <a:extLst>
              <a:ext uri="{FF2B5EF4-FFF2-40B4-BE49-F238E27FC236}">
                <a16:creationId xmlns:a16="http://schemas.microsoft.com/office/drawing/2014/main" id="{FEB5E66A-0590-4804-9090-5C784BCEA1FB}"/>
              </a:ext>
            </a:extLst>
          </p:cNvPr>
          <p:cNvSpPr>
            <a:spLocks noGrp="1"/>
          </p:cNvSpPr>
          <p:nvPr>
            <p:ph type="body" sz="quarter" idx="27" hasCustomPrompt="1"/>
          </p:nvPr>
        </p:nvSpPr>
        <p:spPr>
          <a:xfrm>
            <a:off x="719051" y="2129469"/>
            <a:ext cx="3240000" cy="360000"/>
          </a:xfrm>
        </p:spPr>
        <p:txBody>
          <a:bodyPr lIns="0" tIns="0" rIns="0" bIns="0" anchor="ctr"/>
          <a:lstStyle>
            <a:lvl1pPr marL="0" indent="0" algn="l">
              <a:buNone/>
              <a:defRPr sz="1600" b="1">
                <a:solidFill>
                  <a:schemeClr val="accent3"/>
                </a:solidFill>
              </a:defRPr>
            </a:lvl1pPr>
            <a:lvl2pPr marL="325800" indent="0">
              <a:buNone/>
              <a:defRPr sz="1400"/>
            </a:lvl2pPr>
            <a:lvl3pPr marL="783000" indent="0">
              <a:buNone/>
              <a:defRPr/>
            </a:lvl3pPr>
          </a:lstStyle>
          <a:p>
            <a:pPr lvl="0"/>
            <a:r>
              <a:rPr lang="en-US" dirty="0"/>
              <a:t>FIRST NAME </a:t>
            </a:r>
          </a:p>
        </p:txBody>
      </p:sp>
      <p:sp>
        <p:nvSpPr>
          <p:cNvPr id="30" name="Text Placeholder 6">
            <a:extLst>
              <a:ext uri="{FF2B5EF4-FFF2-40B4-BE49-F238E27FC236}">
                <a16:creationId xmlns:a16="http://schemas.microsoft.com/office/drawing/2014/main" id="{8D9A1A2E-933B-49F3-8A60-02B0046F3FEE}"/>
              </a:ext>
            </a:extLst>
          </p:cNvPr>
          <p:cNvSpPr>
            <a:spLocks noGrp="1"/>
          </p:cNvSpPr>
          <p:nvPr>
            <p:ph type="body" sz="quarter" idx="28" hasCustomPrompt="1"/>
          </p:nvPr>
        </p:nvSpPr>
        <p:spPr>
          <a:xfrm>
            <a:off x="719051" y="2493941"/>
            <a:ext cx="3240000" cy="180000"/>
          </a:xfrm>
        </p:spPr>
        <p:txBody>
          <a:bodyPr lIns="0" tIns="0" rIns="0" bIns="0" anchor="ctr">
            <a:noAutofit/>
          </a:bodyPr>
          <a:lstStyle>
            <a:lvl1pPr marL="0" indent="0" algn="l">
              <a:buNone/>
              <a:defRPr sz="1400" baseline="0">
                <a:solidFill>
                  <a:schemeClr val="accent3"/>
                </a:solidFill>
              </a:defRPr>
            </a:lvl1pPr>
            <a:lvl5pPr marL="1697400" indent="0">
              <a:buNone/>
              <a:defRPr/>
            </a:lvl5pPr>
          </a:lstStyle>
          <a:p>
            <a:pPr lvl="0"/>
            <a:r>
              <a:rPr lang="en-US" dirty="0"/>
              <a:t>Title</a:t>
            </a:r>
          </a:p>
        </p:txBody>
      </p:sp>
      <p:sp>
        <p:nvSpPr>
          <p:cNvPr id="31" name="Text Placeholder 6">
            <a:extLst>
              <a:ext uri="{FF2B5EF4-FFF2-40B4-BE49-F238E27FC236}">
                <a16:creationId xmlns:a16="http://schemas.microsoft.com/office/drawing/2014/main" id="{6E44149D-8564-4FE7-AA9D-71B3106530F1}"/>
              </a:ext>
            </a:extLst>
          </p:cNvPr>
          <p:cNvSpPr>
            <a:spLocks noGrp="1"/>
          </p:cNvSpPr>
          <p:nvPr>
            <p:ph type="body" sz="quarter" idx="29" hasCustomPrompt="1"/>
          </p:nvPr>
        </p:nvSpPr>
        <p:spPr>
          <a:xfrm>
            <a:off x="719051" y="2675262"/>
            <a:ext cx="3240000" cy="180000"/>
          </a:xfrm>
        </p:spPr>
        <p:txBody>
          <a:bodyPr lIns="0" tIns="0" rIns="0" bIns="0" anchor="ctr">
            <a:noAutofit/>
          </a:bodyPr>
          <a:lstStyle>
            <a:lvl1pPr marL="0" indent="0" algn="l">
              <a:buNone/>
              <a:defRPr sz="1400" baseline="0">
                <a:solidFill>
                  <a:schemeClr val="accent3"/>
                </a:solidFill>
              </a:defRPr>
            </a:lvl1pPr>
            <a:lvl5pPr marL="1697400" indent="0">
              <a:buNone/>
              <a:defRPr/>
            </a:lvl5pPr>
          </a:lstStyle>
          <a:p>
            <a:pPr lvl="0"/>
            <a:r>
              <a:rPr lang="en-US" dirty="0"/>
              <a:t>Company</a:t>
            </a:r>
          </a:p>
        </p:txBody>
      </p:sp>
      <p:sp>
        <p:nvSpPr>
          <p:cNvPr id="37" name="Text Placeholder 2">
            <a:extLst>
              <a:ext uri="{FF2B5EF4-FFF2-40B4-BE49-F238E27FC236}">
                <a16:creationId xmlns:a16="http://schemas.microsoft.com/office/drawing/2014/main" id="{CCFFB577-6CD4-49E2-ADAC-06199812CA27}"/>
              </a:ext>
            </a:extLst>
          </p:cNvPr>
          <p:cNvSpPr>
            <a:spLocks noGrp="1"/>
          </p:cNvSpPr>
          <p:nvPr>
            <p:ph type="body" sz="quarter" idx="47" hasCustomPrompt="1"/>
          </p:nvPr>
        </p:nvSpPr>
        <p:spPr>
          <a:xfrm>
            <a:off x="6253649" y="2129469"/>
            <a:ext cx="3240000" cy="360000"/>
          </a:xfrm>
        </p:spPr>
        <p:txBody>
          <a:bodyPr lIns="0" tIns="0" rIns="0" bIns="0" anchor="ctr"/>
          <a:lstStyle>
            <a:lvl1pPr marL="0" indent="0" algn="l">
              <a:buNone/>
              <a:defRPr sz="1600" b="1">
                <a:solidFill>
                  <a:schemeClr val="accent3"/>
                </a:solidFill>
              </a:defRPr>
            </a:lvl1pPr>
            <a:lvl2pPr marL="325800" indent="0">
              <a:buNone/>
              <a:defRPr sz="1400"/>
            </a:lvl2pPr>
            <a:lvl3pPr marL="783000" indent="0">
              <a:buNone/>
              <a:defRPr/>
            </a:lvl3pPr>
          </a:lstStyle>
          <a:p>
            <a:pPr lvl="0"/>
            <a:r>
              <a:rPr lang="en-US" dirty="0"/>
              <a:t>FIRST NAME</a:t>
            </a:r>
          </a:p>
        </p:txBody>
      </p:sp>
      <p:sp>
        <p:nvSpPr>
          <p:cNvPr id="44" name="Text Placeholder 6">
            <a:extLst>
              <a:ext uri="{FF2B5EF4-FFF2-40B4-BE49-F238E27FC236}">
                <a16:creationId xmlns:a16="http://schemas.microsoft.com/office/drawing/2014/main" id="{B295F8F0-D9CF-49C1-B949-36CA700BAC5F}"/>
              </a:ext>
            </a:extLst>
          </p:cNvPr>
          <p:cNvSpPr>
            <a:spLocks noGrp="1"/>
          </p:cNvSpPr>
          <p:nvPr>
            <p:ph type="body" sz="quarter" idx="48" hasCustomPrompt="1"/>
          </p:nvPr>
        </p:nvSpPr>
        <p:spPr>
          <a:xfrm>
            <a:off x="6253649" y="2493941"/>
            <a:ext cx="3240000" cy="180000"/>
          </a:xfrm>
        </p:spPr>
        <p:txBody>
          <a:bodyPr lIns="0" tIns="0" rIns="0" bIns="0" anchor="ctr">
            <a:noAutofit/>
          </a:bodyPr>
          <a:lstStyle>
            <a:lvl1pPr marL="0" indent="0" algn="l">
              <a:buNone/>
              <a:defRPr sz="1400" baseline="0">
                <a:solidFill>
                  <a:schemeClr val="accent3"/>
                </a:solidFill>
              </a:defRPr>
            </a:lvl1pPr>
            <a:lvl5pPr marL="1697400" indent="0">
              <a:buNone/>
              <a:defRPr/>
            </a:lvl5pPr>
          </a:lstStyle>
          <a:p>
            <a:pPr lvl="0"/>
            <a:r>
              <a:rPr lang="en-US" dirty="0"/>
              <a:t>Title</a:t>
            </a:r>
          </a:p>
        </p:txBody>
      </p:sp>
      <p:sp>
        <p:nvSpPr>
          <p:cNvPr id="45" name="Text Placeholder 6">
            <a:extLst>
              <a:ext uri="{FF2B5EF4-FFF2-40B4-BE49-F238E27FC236}">
                <a16:creationId xmlns:a16="http://schemas.microsoft.com/office/drawing/2014/main" id="{74EDAC74-AED3-4F6B-81B5-CE3C76E5DCC1}"/>
              </a:ext>
            </a:extLst>
          </p:cNvPr>
          <p:cNvSpPr>
            <a:spLocks noGrp="1"/>
          </p:cNvSpPr>
          <p:nvPr>
            <p:ph type="body" sz="quarter" idx="49" hasCustomPrompt="1"/>
          </p:nvPr>
        </p:nvSpPr>
        <p:spPr>
          <a:xfrm>
            <a:off x="6253649" y="2675262"/>
            <a:ext cx="3240000" cy="180000"/>
          </a:xfrm>
        </p:spPr>
        <p:txBody>
          <a:bodyPr lIns="0" tIns="0" rIns="0" bIns="0" anchor="ctr">
            <a:noAutofit/>
          </a:bodyPr>
          <a:lstStyle>
            <a:lvl1pPr marL="0" indent="0" algn="l">
              <a:buNone/>
              <a:defRPr sz="1400" baseline="0">
                <a:solidFill>
                  <a:schemeClr val="accent3"/>
                </a:solidFill>
              </a:defRPr>
            </a:lvl1pPr>
            <a:lvl5pPr marL="1697400" indent="0">
              <a:buNone/>
              <a:defRPr/>
            </a:lvl5pPr>
          </a:lstStyle>
          <a:p>
            <a:pPr lvl="0"/>
            <a:r>
              <a:rPr lang="en-US" dirty="0"/>
              <a:t>Company</a:t>
            </a:r>
          </a:p>
        </p:txBody>
      </p:sp>
      <p:sp>
        <p:nvSpPr>
          <p:cNvPr id="2" name="Title 1">
            <a:extLst>
              <a:ext uri="{FF2B5EF4-FFF2-40B4-BE49-F238E27FC236}">
                <a16:creationId xmlns:a16="http://schemas.microsoft.com/office/drawing/2014/main" id="{578D11B7-6158-41D4-87F6-4B4A6CFD7EAB}"/>
              </a:ext>
            </a:extLst>
          </p:cNvPr>
          <p:cNvSpPr>
            <a:spLocks noGrp="1"/>
          </p:cNvSpPr>
          <p:nvPr>
            <p:ph type="title" hasCustomPrompt="1"/>
          </p:nvPr>
        </p:nvSpPr>
        <p:spPr/>
        <p:txBody>
          <a:bodyPr/>
          <a:lstStyle>
            <a:lvl1pPr>
              <a:defRPr/>
            </a:lvl1pPr>
          </a:lstStyle>
          <a:p>
            <a:r>
              <a:rPr lang="en-US" dirty="0"/>
              <a:t>Expert Profiles</a:t>
            </a:r>
            <a:endParaRPr lang="en-GB" dirty="0"/>
          </a:p>
        </p:txBody>
      </p:sp>
      <p:sp>
        <p:nvSpPr>
          <p:cNvPr id="27" name="TextBox 26">
            <a:extLst>
              <a:ext uri="{FF2B5EF4-FFF2-40B4-BE49-F238E27FC236}">
                <a16:creationId xmlns:a16="http://schemas.microsoft.com/office/drawing/2014/main" id="{63B11918-1CD4-410E-A937-666DDCDF0ADD}"/>
              </a:ext>
            </a:extLst>
          </p:cNvPr>
          <p:cNvSpPr txBox="1"/>
          <p:nvPr userDrawn="1"/>
        </p:nvSpPr>
        <p:spPr>
          <a:xfrm>
            <a:off x="11288641" y="6500200"/>
            <a:ext cx="360000" cy="180000"/>
          </a:xfrm>
          <a:prstGeom prst="rect">
            <a:avLst/>
          </a:prstGeom>
          <a:noFill/>
        </p:spPr>
        <p:txBody>
          <a:bodyPr wrap="square" lIns="36000" tIns="36000" rIns="0" bIns="36000" rtlCol="0" anchor="ctr">
            <a:spAutoFit/>
          </a:bodyPr>
          <a:lstStyle/>
          <a:p>
            <a:pPr algn="r"/>
            <a:fld id="{7C757275-F92B-4ACD-802C-A0860931967C}" type="slidenum">
              <a:rPr lang="en-GB" sz="1000" smtClean="0">
                <a:solidFill>
                  <a:schemeClr val="tx1">
                    <a:lumMod val="50000"/>
                    <a:lumOff val="50000"/>
                  </a:schemeClr>
                </a:solidFill>
              </a:rPr>
              <a:pPr algn="r"/>
              <a:t>‹#›</a:t>
            </a:fld>
            <a:endParaRPr lang="en-GB" sz="1000" dirty="0">
              <a:solidFill>
                <a:schemeClr val="tx1">
                  <a:lumMod val="50000"/>
                  <a:lumOff val="50000"/>
                </a:schemeClr>
              </a:solidFill>
            </a:endParaRPr>
          </a:p>
        </p:txBody>
      </p:sp>
      <p:pic>
        <p:nvPicPr>
          <p:cNvPr id="28" name="Picture 27" descr="Logo, company name&#10;&#10;Description automatically generated">
            <a:extLst>
              <a:ext uri="{FF2B5EF4-FFF2-40B4-BE49-F238E27FC236}">
                <a16:creationId xmlns:a16="http://schemas.microsoft.com/office/drawing/2014/main" id="{B307F00D-8ABF-CDA3-6B49-2D99D278F3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000" y="540000"/>
            <a:ext cx="1620000" cy="715500"/>
          </a:xfrm>
          <a:prstGeom prst="rect">
            <a:avLst/>
          </a:prstGeom>
        </p:spPr>
      </p:pic>
    </p:spTree>
    <p:extLst>
      <p:ext uri="{BB962C8B-B14F-4D97-AF65-F5344CB8AC3E}">
        <p14:creationId xmlns:p14="http://schemas.microsoft.com/office/powerpoint/2010/main" val="809408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am Profi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A59F2E5E-6949-4D52-BE6F-08CA5E6C250A}"/>
              </a:ext>
            </a:extLst>
          </p:cNvPr>
          <p:cNvSpPr/>
          <p:nvPr userDrawn="1"/>
        </p:nvSpPr>
        <p:spPr>
          <a:xfrm>
            <a:off x="539050" y="2178000"/>
            <a:ext cx="11113200" cy="4138552"/>
          </a:xfrm>
          <a:prstGeom prst="rect">
            <a:avLst/>
          </a:prstGeom>
          <a:solidFill>
            <a:srgbClr val="FAFAFA"/>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endParaRPr lang="en-GB" noProof="0" dirty="0"/>
          </a:p>
        </p:txBody>
      </p:sp>
      <p:sp>
        <p:nvSpPr>
          <p:cNvPr id="8" name="Text Placeholder 7">
            <a:extLst>
              <a:ext uri="{FF2B5EF4-FFF2-40B4-BE49-F238E27FC236}">
                <a16:creationId xmlns:a16="http://schemas.microsoft.com/office/drawing/2014/main" id="{637B9BDA-A659-41D1-BD89-4285DF4ADE72}"/>
              </a:ext>
            </a:extLst>
          </p:cNvPr>
          <p:cNvSpPr>
            <a:spLocks noGrp="1"/>
          </p:cNvSpPr>
          <p:nvPr>
            <p:ph type="body" sz="quarter" idx="14" hasCustomPrompt="1"/>
          </p:nvPr>
        </p:nvSpPr>
        <p:spPr>
          <a:xfrm>
            <a:off x="1091650" y="2953429"/>
            <a:ext cx="4824000" cy="3183847"/>
          </a:xfrm>
        </p:spPr>
        <p:txBody>
          <a:bodyPr lIns="0" tIns="36000" rIns="0" bIns="36000">
            <a:normAutofit/>
          </a:bodyPr>
          <a:lstStyle>
            <a:lvl1pPr marL="342900" marR="0" indent="-342900" algn="l" defTabSz="914400" rtl="0" eaLnBrk="1" fontAlgn="auto" latinLnBrk="0" hangingPunct="1">
              <a:lnSpc>
                <a:spcPct val="114000"/>
              </a:lnSpc>
              <a:spcBef>
                <a:spcPts val="0"/>
              </a:spcBef>
              <a:spcAft>
                <a:spcPts val="600"/>
              </a:spcAft>
              <a:buClrTx/>
              <a:buSzTx/>
              <a:buFont typeface="Arial" panose="020B0604020202020204" pitchFamily="34" charset="0"/>
              <a:buChar char="•"/>
              <a:tabLst/>
              <a:defRPr sz="1100">
                <a:solidFill>
                  <a:schemeClr val="tx1">
                    <a:lumMod val="85000"/>
                    <a:lumOff val="1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dirty="0"/>
              <a:t>Profile details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noProof="0" dirty="0"/>
          </a:p>
          <a:p>
            <a:pPr lvl="0"/>
            <a:endParaRPr lang="en-GB" noProof="0" dirty="0"/>
          </a:p>
        </p:txBody>
      </p:sp>
      <p:sp>
        <p:nvSpPr>
          <p:cNvPr id="10" name="Rectangle 9"/>
          <p:cNvSpPr/>
          <p:nvPr userDrawn="1"/>
        </p:nvSpPr>
        <p:spPr>
          <a:xfrm>
            <a:off x="1091650" y="1637605"/>
            <a:ext cx="4824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7">
            <a:extLst>
              <a:ext uri="{FF2B5EF4-FFF2-40B4-BE49-F238E27FC236}">
                <a16:creationId xmlns:a16="http://schemas.microsoft.com/office/drawing/2014/main" id="{FA05F71D-3BC5-4DAE-945E-5A71746B46FE}"/>
              </a:ext>
            </a:extLst>
          </p:cNvPr>
          <p:cNvSpPr>
            <a:spLocks noGrp="1"/>
          </p:cNvSpPr>
          <p:nvPr>
            <p:ph type="body" sz="quarter" idx="15" hasCustomPrompt="1"/>
          </p:nvPr>
        </p:nvSpPr>
        <p:spPr>
          <a:xfrm>
            <a:off x="6275650" y="2953429"/>
            <a:ext cx="4824000" cy="3183847"/>
          </a:xfrm>
        </p:spPr>
        <p:txBody>
          <a:bodyPr lIns="0" tIns="36000" rIns="0" bIns="36000">
            <a:normAutofit/>
          </a:bodyPr>
          <a:lstStyle>
            <a:lvl1pPr marL="342900" marR="0" indent="-342900" algn="l" defTabSz="914400" rtl="0" eaLnBrk="1" fontAlgn="auto" latinLnBrk="0" hangingPunct="1">
              <a:lnSpc>
                <a:spcPct val="114000"/>
              </a:lnSpc>
              <a:spcBef>
                <a:spcPts val="0"/>
              </a:spcBef>
              <a:spcAft>
                <a:spcPts val="600"/>
              </a:spcAft>
              <a:buClrTx/>
              <a:buSzTx/>
              <a:buFont typeface="Arial" panose="020B0604020202020204" pitchFamily="34" charset="0"/>
              <a:buChar char="•"/>
              <a:tabLst/>
              <a:defRPr sz="1100">
                <a:solidFill>
                  <a:schemeClr val="tx1">
                    <a:lumMod val="85000"/>
                    <a:lumOff val="1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dirty="0"/>
              <a:t>Profile details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noProof="0" dirty="0"/>
          </a:p>
          <a:p>
            <a:pPr lvl="0"/>
            <a:endParaRPr lang="en-GB" noProof="0" dirty="0"/>
          </a:p>
        </p:txBody>
      </p:sp>
      <p:sp>
        <p:nvSpPr>
          <p:cNvPr id="17" name="Text Placeholder 4">
            <a:extLst>
              <a:ext uri="{FF2B5EF4-FFF2-40B4-BE49-F238E27FC236}">
                <a16:creationId xmlns:a16="http://schemas.microsoft.com/office/drawing/2014/main" id="{3EE6B21A-B652-4B5B-9BDD-D85B7C332E0F}"/>
              </a:ext>
            </a:extLst>
          </p:cNvPr>
          <p:cNvSpPr>
            <a:spLocks noGrp="1"/>
          </p:cNvSpPr>
          <p:nvPr>
            <p:ph type="body" sz="quarter" idx="17" hasCustomPrompt="1"/>
          </p:nvPr>
        </p:nvSpPr>
        <p:spPr>
          <a:xfrm>
            <a:off x="1091650" y="1637605"/>
            <a:ext cx="3744000" cy="1080000"/>
          </a:xfrm>
          <a:solidFill>
            <a:schemeClr val="accent3">
              <a:lumMod val="75000"/>
            </a:schemeClr>
          </a:solidFill>
          <a:ln>
            <a:noFill/>
          </a:ln>
        </p:spPr>
        <p:txBody>
          <a:bodyPr anchor="ctr">
            <a:normAutofit/>
          </a:bodyPr>
          <a:lstStyle>
            <a:lvl1pPr marL="0" indent="0" algn="ctr">
              <a:buNone/>
              <a:defRPr sz="1600">
                <a:solidFill>
                  <a:schemeClr val="bg1"/>
                </a:solidFill>
              </a:defRPr>
            </a:lvl1pPr>
          </a:lstStyle>
          <a:p>
            <a:pPr lvl="0"/>
            <a:r>
              <a:rPr lang="en-GB" noProof="0" dirty="0"/>
              <a:t>Add Text</a:t>
            </a:r>
          </a:p>
        </p:txBody>
      </p:sp>
      <p:sp>
        <p:nvSpPr>
          <p:cNvPr id="23" name="Content Placeholder 2">
            <a:extLst>
              <a:ext uri="{FF2B5EF4-FFF2-40B4-BE49-F238E27FC236}">
                <a16:creationId xmlns:a16="http://schemas.microsoft.com/office/drawing/2014/main" id="{198053C0-A95C-4291-A35A-92A7C36ECDA8}"/>
              </a:ext>
            </a:extLst>
          </p:cNvPr>
          <p:cNvSpPr>
            <a:spLocks noGrp="1"/>
          </p:cNvSpPr>
          <p:nvPr>
            <p:ph sz="half" idx="19" hasCustomPrompt="1"/>
          </p:nvPr>
        </p:nvSpPr>
        <p:spPr>
          <a:xfrm>
            <a:off x="4835650" y="1637605"/>
            <a:ext cx="1080000" cy="1080000"/>
          </a:xfrm>
          <a:solidFill>
            <a:schemeClr val="accent3">
              <a:lumMod val="75000"/>
            </a:schemeClr>
          </a:solidFill>
        </p:spPr>
        <p:txBody>
          <a:bodyPr anchor="ctr" anchorCtr="0">
            <a:normAutofit/>
          </a:bodyPr>
          <a:lstStyle>
            <a:lvl1pPr marL="0" indent="0">
              <a:buNone/>
              <a:defRPr sz="1400" b="1">
                <a:solidFill>
                  <a:schemeClr val="bg1"/>
                </a:solidFill>
                <a:latin typeface="Segoe UI" panose="020B0502040204020203" pitchFamily="34" charset="0"/>
                <a:cs typeface="Segoe UI" panose="020B0502040204020203"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a:t>Insert picture</a:t>
            </a:r>
          </a:p>
        </p:txBody>
      </p:sp>
      <p:sp>
        <p:nvSpPr>
          <p:cNvPr id="26" name="Text Placeholder 49">
            <a:extLst>
              <a:ext uri="{FF2B5EF4-FFF2-40B4-BE49-F238E27FC236}">
                <a16:creationId xmlns:a16="http://schemas.microsoft.com/office/drawing/2014/main" id="{5C3D4252-6DD0-45CF-95DF-2FBFBCBBB2E3}"/>
              </a:ext>
            </a:extLst>
          </p:cNvPr>
          <p:cNvSpPr>
            <a:spLocks noGrp="1"/>
          </p:cNvSpPr>
          <p:nvPr>
            <p:ph type="body" sz="quarter" idx="12"/>
          </p:nvPr>
        </p:nvSpPr>
        <p:spPr>
          <a:xfrm>
            <a:off x="539750" y="1007153"/>
            <a:ext cx="11113200" cy="216000"/>
          </a:xfrm>
        </p:spPr>
        <p:txBody>
          <a:bodyPr bIns="0" anchor="ctr">
            <a:noAutofit/>
          </a:bodyPr>
          <a:lstStyle>
            <a:lvl1pPr marL="0" indent="0">
              <a:buNone/>
              <a:defRPr sz="1600" b="1">
                <a:solidFill>
                  <a:schemeClr val="bg2"/>
                </a:solidFill>
              </a:defRPr>
            </a:lvl1pPr>
          </a:lstStyle>
          <a:p>
            <a:pPr lvl="0"/>
            <a:r>
              <a:rPr lang="en-US" noProof="0"/>
              <a:t>Click to edit Master text styles</a:t>
            </a:r>
          </a:p>
        </p:txBody>
      </p:sp>
      <p:sp>
        <p:nvSpPr>
          <p:cNvPr id="29" name="Rectangle 28">
            <a:extLst>
              <a:ext uri="{FF2B5EF4-FFF2-40B4-BE49-F238E27FC236}">
                <a16:creationId xmlns:a16="http://schemas.microsoft.com/office/drawing/2014/main" id="{5B6496CA-F95D-41A6-9977-36F9E36FEA20}"/>
              </a:ext>
            </a:extLst>
          </p:cNvPr>
          <p:cNvSpPr/>
          <p:nvPr userDrawn="1"/>
        </p:nvSpPr>
        <p:spPr>
          <a:xfrm>
            <a:off x="6275650" y="1637605"/>
            <a:ext cx="4824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4">
            <a:extLst>
              <a:ext uri="{FF2B5EF4-FFF2-40B4-BE49-F238E27FC236}">
                <a16:creationId xmlns:a16="http://schemas.microsoft.com/office/drawing/2014/main" id="{46D38D82-13F2-4AF4-BF85-7ED2937C6F69}"/>
              </a:ext>
            </a:extLst>
          </p:cNvPr>
          <p:cNvSpPr>
            <a:spLocks noGrp="1"/>
          </p:cNvSpPr>
          <p:nvPr>
            <p:ph type="body" sz="quarter" idx="20" hasCustomPrompt="1"/>
          </p:nvPr>
        </p:nvSpPr>
        <p:spPr>
          <a:xfrm>
            <a:off x="6275650" y="1637605"/>
            <a:ext cx="3744000" cy="1080000"/>
          </a:xfrm>
          <a:solidFill>
            <a:schemeClr val="accent3">
              <a:lumMod val="75000"/>
            </a:schemeClr>
          </a:solidFill>
          <a:ln>
            <a:noFill/>
          </a:ln>
        </p:spPr>
        <p:txBody>
          <a:bodyPr anchor="ctr">
            <a:normAutofit/>
          </a:bodyPr>
          <a:lstStyle>
            <a:lvl1pPr marL="0" indent="0" algn="ctr">
              <a:buNone/>
              <a:defRPr sz="1600">
                <a:solidFill>
                  <a:schemeClr val="bg1"/>
                </a:solidFill>
              </a:defRPr>
            </a:lvl1pPr>
          </a:lstStyle>
          <a:p>
            <a:pPr lvl="0"/>
            <a:r>
              <a:rPr lang="en-GB" noProof="0" dirty="0"/>
              <a:t>Add Text</a:t>
            </a:r>
          </a:p>
        </p:txBody>
      </p:sp>
      <p:sp>
        <p:nvSpPr>
          <p:cNvPr id="31" name="Content Placeholder 2">
            <a:extLst>
              <a:ext uri="{FF2B5EF4-FFF2-40B4-BE49-F238E27FC236}">
                <a16:creationId xmlns:a16="http://schemas.microsoft.com/office/drawing/2014/main" id="{9A9D1B48-B3A0-4DC4-BBA1-A09A14E603E7}"/>
              </a:ext>
            </a:extLst>
          </p:cNvPr>
          <p:cNvSpPr>
            <a:spLocks noGrp="1"/>
          </p:cNvSpPr>
          <p:nvPr>
            <p:ph sz="half" idx="21" hasCustomPrompt="1"/>
          </p:nvPr>
        </p:nvSpPr>
        <p:spPr>
          <a:xfrm>
            <a:off x="10019650" y="1637605"/>
            <a:ext cx="1080000" cy="1080000"/>
          </a:xfrm>
          <a:solidFill>
            <a:schemeClr val="accent3">
              <a:lumMod val="75000"/>
            </a:schemeClr>
          </a:solidFill>
        </p:spPr>
        <p:txBody>
          <a:bodyPr anchor="ctr" anchorCtr="0">
            <a:normAutofit/>
          </a:bodyPr>
          <a:lstStyle>
            <a:lvl1pPr marL="0" indent="0">
              <a:buNone/>
              <a:defRPr sz="1400" b="1">
                <a:solidFill>
                  <a:schemeClr val="bg1"/>
                </a:solidFill>
                <a:latin typeface="Segoe UI" panose="020B0502040204020203" pitchFamily="34" charset="0"/>
                <a:cs typeface="Segoe UI" panose="020B0502040204020203"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a:t>Insert picture</a:t>
            </a:r>
          </a:p>
        </p:txBody>
      </p:sp>
      <p:sp>
        <p:nvSpPr>
          <p:cNvPr id="21" name="TextBox 20">
            <a:extLst>
              <a:ext uri="{FF2B5EF4-FFF2-40B4-BE49-F238E27FC236}">
                <a16:creationId xmlns:a16="http://schemas.microsoft.com/office/drawing/2014/main" id="{89A2C58A-D7EA-4B88-AAEE-6EFC5E92840D}"/>
              </a:ext>
            </a:extLst>
          </p:cNvPr>
          <p:cNvSpPr txBox="1"/>
          <p:nvPr userDrawn="1"/>
        </p:nvSpPr>
        <p:spPr>
          <a:xfrm>
            <a:off x="11288641" y="6500200"/>
            <a:ext cx="360000" cy="180000"/>
          </a:xfrm>
          <a:prstGeom prst="rect">
            <a:avLst/>
          </a:prstGeom>
          <a:noFill/>
        </p:spPr>
        <p:txBody>
          <a:bodyPr wrap="square" lIns="36000" tIns="36000" rIns="0" bIns="36000" rtlCol="0" anchor="ctr">
            <a:spAutoFit/>
          </a:bodyPr>
          <a:lstStyle/>
          <a:p>
            <a:pPr algn="r"/>
            <a:fld id="{7C757275-F92B-4ACD-802C-A0860931967C}" type="slidenum">
              <a:rPr lang="en-GB" sz="1000" smtClean="0">
                <a:solidFill>
                  <a:schemeClr val="tx1">
                    <a:lumMod val="50000"/>
                    <a:lumOff val="50000"/>
                  </a:schemeClr>
                </a:solidFill>
              </a:rPr>
              <a:pPr algn="r"/>
              <a:t>‹#›</a:t>
            </a:fld>
            <a:endParaRPr lang="en-GB" sz="1000" dirty="0">
              <a:solidFill>
                <a:schemeClr val="tx1">
                  <a:lumMod val="50000"/>
                  <a:lumOff val="50000"/>
                </a:schemeClr>
              </a:solidFill>
            </a:endParaRPr>
          </a:p>
        </p:txBody>
      </p:sp>
      <p:sp>
        <p:nvSpPr>
          <p:cNvPr id="3" name="Title 2">
            <a:extLst>
              <a:ext uri="{FF2B5EF4-FFF2-40B4-BE49-F238E27FC236}">
                <a16:creationId xmlns:a16="http://schemas.microsoft.com/office/drawing/2014/main" id="{10598503-F030-4770-82F3-3EB48C6E1436}"/>
              </a:ext>
            </a:extLst>
          </p:cNvPr>
          <p:cNvSpPr>
            <a:spLocks noGrp="1"/>
          </p:cNvSpPr>
          <p:nvPr>
            <p:ph type="title" hasCustomPrompt="1"/>
          </p:nvPr>
        </p:nvSpPr>
        <p:spPr/>
        <p:txBody>
          <a:bodyPr/>
          <a:lstStyle>
            <a:lvl1pPr>
              <a:defRPr/>
            </a:lvl1pPr>
          </a:lstStyle>
          <a:p>
            <a:r>
              <a:rPr lang="en-US" dirty="0"/>
              <a:t>Team Profile</a:t>
            </a:r>
            <a:endParaRPr lang="en-GB" dirty="0"/>
          </a:p>
        </p:txBody>
      </p:sp>
      <p:pic>
        <p:nvPicPr>
          <p:cNvPr id="19" name="Picture 18" descr="Logo, company name&#10;&#10;Description automatically generated">
            <a:extLst>
              <a:ext uri="{FF2B5EF4-FFF2-40B4-BE49-F238E27FC236}">
                <a16:creationId xmlns:a16="http://schemas.microsoft.com/office/drawing/2014/main" id="{F92E85DF-2BBD-0FC8-8D94-4AB79F1143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000" y="540000"/>
            <a:ext cx="1620000" cy="715500"/>
          </a:xfrm>
          <a:prstGeom prst="rect">
            <a:avLst/>
          </a:prstGeom>
        </p:spPr>
      </p:pic>
    </p:spTree>
    <p:extLst>
      <p:ext uri="{BB962C8B-B14F-4D97-AF65-F5344CB8AC3E}">
        <p14:creationId xmlns:p14="http://schemas.microsoft.com/office/powerpoint/2010/main" val="609106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Last Slide">
    <p:bg>
      <p:bgPr>
        <a:solidFill>
          <a:schemeClr val="accent1"/>
        </a:solidFill>
        <a:effectLst/>
      </p:bgPr>
    </p:bg>
    <p:spTree>
      <p:nvGrpSpPr>
        <p:cNvPr id="1" name=""/>
        <p:cNvGrpSpPr/>
        <p:nvPr/>
      </p:nvGrpSpPr>
      <p:grpSpPr>
        <a:xfrm>
          <a:off x="0" y="0"/>
          <a:ext cx="0" cy="0"/>
          <a:chOff x="0" y="0"/>
          <a:chExt cx="0" cy="0"/>
        </a:xfrm>
      </p:grpSpPr>
      <p:sp>
        <p:nvSpPr>
          <p:cNvPr id="5" name="TextBox 4">
            <a:hlinkClick r:id="rId2"/>
            <a:extLst>
              <a:ext uri="{FF2B5EF4-FFF2-40B4-BE49-F238E27FC236}">
                <a16:creationId xmlns:a16="http://schemas.microsoft.com/office/drawing/2014/main" id="{64393985-506F-4209-98E6-45656BA3C2E4}"/>
              </a:ext>
            </a:extLst>
          </p:cNvPr>
          <p:cNvSpPr txBox="1"/>
          <p:nvPr userDrawn="1"/>
        </p:nvSpPr>
        <p:spPr>
          <a:xfrm>
            <a:off x="2849880" y="6296263"/>
            <a:ext cx="2941320" cy="369332"/>
          </a:xfrm>
          <a:prstGeom prst="rect">
            <a:avLst/>
          </a:prstGeom>
          <a:noFill/>
          <a:ln>
            <a:solidFill>
              <a:schemeClr val="accent1"/>
            </a:solidFill>
          </a:ln>
        </p:spPr>
        <p:txBody>
          <a:bodyPr wrap="square" rtlCol="0">
            <a:spAutoFit/>
          </a:bodyPr>
          <a:lstStyle/>
          <a:p>
            <a:endParaRPr lang="en-US" dirty="0"/>
          </a:p>
        </p:txBody>
      </p:sp>
      <p:sp>
        <p:nvSpPr>
          <p:cNvPr id="9" name="TextBox 8">
            <a:hlinkClick r:id="rId2"/>
            <a:extLst>
              <a:ext uri="{FF2B5EF4-FFF2-40B4-BE49-F238E27FC236}">
                <a16:creationId xmlns:a16="http://schemas.microsoft.com/office/drawing/2014/main" id="{C7B8E90D-F027-407C-846E-CE074FCC8585}"/>
              </a:ext>
            </a:extLst>
          </p:cNvPr>
          <p:cNvSpPr txBox="1"/>
          <p:nvPr userDrawn="1"/>
        </p:nvSpPr>
        <p:spPr>
          <a:xfrm>
            <a:off x="668547" y="5309274"/>
            <a:ext cx="2941321" cy="949166"/>
          </a:xfrm>
          <a:prstGeom prst="rect">
            <a:avLst/>
          </a:prstGeom>
          <a:noFill/>
          <a:ln>
            <a:solidFill>
              <a:schemeClr val="accent1"/>
            </a:solidFill>
          </a:ln>
        </p:spPr>
        <p:txBody>
          <a:bodyPr wrap="square" rtlCol="0">
            <a:spAutoFit/>
          </a:bodyPr>
          <a:lstStyle/>
          <a:p>
            <a:endParaRPr lang="en-US" dirty="0"/>
          </a:p>
        </p:txBody>
      </p:sp>
    </p:spTree>
    <p:extLst>
      <p:ext uri="{BB962C8B-B14F-4D97-AF65-F5344CB8AC3E}">
        <p14:creationId xmlns:p14="http://schemas.microsoft.com/office/powerpoint/2010/main" val="839950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Master)">
    <p:spTree>
      <p:nvGrpSpPr>
        <p:cNvPr id="1" name=""/>
        <p:cNvGrpSpPr/>
        <p:nvPr/>
      </p:nvGrpSpPr>
      <p:grpSpPr>
        <a:xfrm>
          <a:off x="0" y="0"/>
          <a:ext cx="0" cy="0"/>
          <a:chOff x="0" y="0"/>
          <a:chExt cx="0" cy="0"/>
        </a:xfrm>
      </p:grpSpPr>
      <p:pic>
        <p:nvPicPr>
          <p:cNvPr id="5" name="Picture 4" descr="A picture containing sky, outdoor, nature, blue&#10;&#10;Description automatically generated">
            <a:extLst>
              <a:ext uri="{FF2B5EF4-FFF2-40B4-BE49-F238E27FC236}">
                <a16:creationId xmlns:a16="http://schemas.microsoft.com/office/drawing/2014/main" id="{EECF6E1E-A8C1-2288-F9FB-8517F095635C}"/>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338" y="0"/>
            <a:ext cx="12204000" cy="6912000"/>
          </a:xfrm>
          <a:prstGeom prst="rect">
            <a:avLst/>
          </a:prstGeom>
        </p:spPr>
      </p:pic>
      <p:sp>
        <p:nvSpPr>
          <p:cNvPr id="24" name="Rectangle 23">
            <a:extLst>
              <a:ext uri="{FF2B5EF4-FFF2-40B4-BE49-F238E27FC236}">
                <a16:creationId xmlns:a16="http://schemas.microsoft.com/office/drawing/2014/main" id="{604E21CD-6AB9-49E0-BA0F-6B4AE04CA13A}"/>
              </a:ext>
            </a:extLst>
          </p:cNvPr>
          <p:cNvSpPr/>
          <p:nvPr userDrawn="1"/>
        </p:nvSpPr>
        <p:spPr>
          <a:xfrm>
            <a:off x="0" y="4708778"/>
            <a:ext cx="12191994" cy="16002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0" name="Title 1">
            <a:extLst>
              <a:ext uri="{FF2B5EF4-FFF2-40B4-BE49-F238E27FC236}">
                <a16:creationId xmlns:a16="http://schemas.microsoft.com/office/drawing/2014/main" id="{AA039EE4-21CC-418C-9DF3-4E26B04EE822}"/>
              </a:ext>
            </a:extLst>
          </p:cNvPr>
          <p:cNvSpPr>
            <a:spLocks noGrp="1"/>
          </p:cNvSpPr>
          <p:nvPr>
            <p:ph type="ctrTitle"/>
          </p:nvPr>
        </p:nvSpPr>
        <p:spPr>
          <a:xfrm>
            <a:off x="1440000" y="4830517"/>
            <a:ext cx="7920000" cy="720000"/>
          </a:xfrm>
        </p:spPr>
        <p:txBody>
          <a:bodyPr lIns="0" tIns="0" rIns="0" bIns="0" anchor="b">
            <a:normAutofit/>
          </a:bodyPr>
          <a:lstStyle>
            <a:lvl1pPr algn="l">
              <a:lnSpc>
                <a:spcPct val="100000"/>
              </a:lnSpc>
              <a:defRPr sz="2400">
                <a:solidFill>
                  <a:schemeClr val="accent5"/>
                </a:solidFill>
                <a:latin typeface="+mj-lt"/>
                <a:cs typeface="Arial" pitchFamily="34" charset="0"/>
              </a:defRPr>
            </a:lvl1pPr>
          </a:lstStyle>
          <a:p>
            <a:endParaRPr lang="en-GB" noProof="0" dirty="0"/>
          </a:p>
        </p:txBody>
      </p:sp>
      <p:sp>
        <p:nvSpPr>
          <p:cNvPr id="11" name="Subtitle 2">
            <a:extLst>
              <a:ext uri="{FF2B5EF4-FFF2-40B4-BE49-F238E27FC236}">
                <a16:creationId xmlns:a16="http://schemas.microsoft.com/office/drawing/2014/main" id="{722CC02D-F3BD-4E0A-B885-37382C6E109A}"/>
              </a:ext>
            </a:extLst>
          </p:cNvPr>
          <p:cNvSpPr>
            <a:spLocks noGrp="1"/>
          </p:cNvSpPr>
          <p:nvPr>
            <p:ph type="subTitle" idx="1"/>
          </p:nvPr>
        </p:nvSpPr>
        <p:spPr>
          <a:xfrm>
            <a:off x="1440000" y="5550517"/>
            <a:ext cx="7920000" cy="450000"/>
          </a:xfrm>
        </p:spPr>
        <p:txBody>
          <a:bodyPr lIns="0" tIns="0" rIns="0" bIns="0" anchor="t">
            <a:normAutofit/>
          </a:bodyPr>
          <a:lstStyle>
            <a:lvl1pPr marL="0" indent="0" algn="l">
              <a:lnSpc>
                <a:spcPct val="100000"/>
              </a:lnSpc>
              <a:buNone/>
              <a:defRPr sz="1600" baseline="0">
                <a:solidFill>
                  <a:schemeClr val="accent3">
                    <a:lumMod val="75000"/>
                  </a:schemeClr>
                </a:solidFill>
                <a:effectLst/>
                <a:latin typeface="+mn-lt"/>
                <a:cs typeface="Arial" pitchFamily="34" charset="0"/>
              </a:defRPr>
            </a:lvl1pPr>
            <a:lvl2pPr marL="457198" indent="0" algn="ctr">
              <a:buNone/>
              <a:defRPr>
                <a:solidFill>
                  <a:schemeClr val="tx1">
                    <a:tint val="75000"/>
                  </a:schemeClr>
                </a:solidFill>
              </a:defRPr>
            </a:lvl2pPr>
            <a:lvl3pPr marL="914395" indent="0" algn="ctr">
              <a:buNone/>
              <a:defRPr>
                <a:solidFill>
                  <a:schemeClr val="tx1">
                    <a:tint val="75000"/>
                  </a:schemeClr>
                </a:solidFill>
              </a:defRPr>
            </a:lvl3pPr>
            <a:lvl4pPr marL="1371593" indent="0" algn="ctr">
              <a:buNone/>
              <a:defRPr>
                <a:solidFill>
                  <a:schemeClr val="tx1">
                    <a:tint val="75000"/>
                  </a:schemeClr>
                </a:solidFill>
              </a:defRPr>
            </a:lvl4pPr>
            <a:lvl5pPr marL="1828788" indent="0" algn="ctr">
              <a:buNone/>
              <a:defRPr>
                <a:solidFill>
                  <a:schemeClr val="tx1">
                    <a:tint val="75000"/>
                  </a:schemeClr>
                </a:solidFill>
              </a:defRPr>
            </a:lvl5pPr>
            <a:lvl6pPr marL="2285987" indent="0" algn="ctr">
              <a:buNone/>
              <a:defRPr>
                <a:solidFill>
                  <a:schemeClr val="tx1">
                    <a:tint val="75000"/>
                  </a:schemeClr>
                </a:solidFill>
              </a:defRPr>
            </a:lvl6pPr>
            <a:lvl7pPr marL="2743184" indent="0" algn="ctr">
              <a:buNone/>
              <a:defRPr>
                <a:solidFill>
                  <a:schemeClr val="tx1">
                    <a:tint val="75000"/>
                  </a:schemeClr>
                </a:solidFill>
              </a:defRPr>
            </a:lvl7pPr>
            <a:lvl8pPr marL="3200382" indent="0" algn="ctr">
              <a:buNone/>
              <a:defRPr>
                <a:solidFill>
                  <a:schemeClr val="tx1">
                    <a:tint val="75000"/>
                  </a:schemeClr>
                </a:solidFill>
              </a:defRPr>
            </a:lvl8pPr>
            <a:lvl9pPr marL="3657579" indent="0" algn="ctr">
              <a:buNone/>
              <a:defRPr>
                <a:solidFill>
                  <a:schemeClr val="tx1">
                    <a:tint val="75000"/>
                  </a:schemeClr>
                </a:solidFill>
              </a:defRPr>
            </a:lvl9pPr>
          </a:lstStyle>
          <a:p>
            <a:endParaRPr lang="en-GB" noProof="0" dirty="0"/>
          </a:p>
        </p:txBody>
      </p:sp>
      <p:sp>
        <p:nvSpPr>
          <p:cNvPr id="14" name="Text Placeholder 2">
            <a:extLst>
              <a:ext uri="{FF2B5EF4-FFF2-40B4-BE49-F238E27FC236}">
                <a16:creationId xmlns:a16="http://schemas.microsoft.com/office/drawing/2014/main" id="{245C22DF-40FA-4D90-B84F-86B15464F189}"/>
              </a:ext>
            </a:extLst>
          </p:cNvPr>
          <p:cNvSpPr>
            <a:spLocks noGrp="1"/>
          </p:cNvSpPr>
          <p:nvPr>
            <p:ph type="body" sz="quarter" idx="10"/>
          </p:nvPr>
        </p:nvSpPr>
        <p:spPr>
          <a:xfrm>
            <a:off x="9477953" y="4830517"/>
            <a:ext cx="2160000" cy="720000"/>
          </a:xfrm>
        </p:spPr>
        <p:txBody>
          <a:bodyPr lIns="0" tIns="0" rIns="0" bIns="0" anchor="b">
            <a:normAutofit/>
          </a:bodyPr>
          <a:lstStyle>
            <a:lvl1pPr marL="0" indent="0">
              <a:lnSpc>
                <a:spcPct val="100000"/>
              </a:lnSpc>
              <a:buNone/>
              <a:defRPr sz="1400">
                <a:solidFill>
                  <a:schemeClr val="accent1"/>
                </a:solidFill>
              </a:defRPr>
            </a:lvl1pPr>
          </a:lstStyle>
          <a:p>
            <a:pPr lvl="0"/>
            <a:endParaRPr lang="en-GB" noProof="0" dirty="0"/>
          </a:p>
        </p:txBody>
      </p:sp>
      <p:sp>
        <p:nvSpPr>
          <p:cNvPr id="23" name="Text Placeholder 4">
            <a:extLst>
              <a:ext uri="{FF2B5EF4-FFF2-40B4-BE49-F238E27FC236}">
                <a16:creationId xmlns:a16="http://schemas.microsoft.com/office/drawing/2014/main" id="{29598196-A2EA-42F2-990E-C9276BE91835}"/>
              </a:ext>
            </a:extLst>
          </p:cNvPr>
          <p:cNvSpPr>
            <a:spLocks noGrp="1"/>
          </p:cNvSpPr>
          <p:nvPr>
            <p:ph type="body" sz="quarter" idx="11"/>
          </p:nvPr>
        </p:nvSpPr>
        <p:spPr>
          <a:xfrm>
            <a:off x="9477953" y="5550517"/>
            <a:ext cx="2160000" cy="450000"/>
          </a:xfrm>
        </p:spPr>
        <p:txBody>
          <a:bodyPr lIns="0" tIns="0" rIns="0" bIns="0" anchor="t">
            <a:noAutofit/>
          </a:bodyPr>
          <a:lstStyle>
            <a:lvl1pPr marL="0" indent="0">
              <a:lnSpc>
                <a:spcPct val="100000"/>
              </a:lnSpc>
              <a:buNone/>
              <a:defRPr sz="1400">
                <a:solidFill>
                  <a:schemeClr val="accent3">
                    <a:lumMod val="75000"/>
                  </a:schemeClr>
                </a:solidFill>
              </a:defRPr>
            </a:lvl1pPr>
          </a:lstStyle>
          <a:p>
            <a:pPr lvl="0"/>
            <a:endParaRPr lang="en-GB" noProof="0" dirty="0"/>
          </a:p>
        </p:txBody>
      </p:sp>
      <p:sp>
        <p:nvSpPr>
          <p:cNvPr id="19" name="Picture Placeholder 4">
            <a:extLst>
              <a:ext uri="{FF2B5EF4-FFF2-40B4-BE49-F238E27FC236}">
                <a16:creationId xmlns:a16="http://schemas.microsoft.com/office/drawing/2014/main" id="{CCE7FF07-7AD0-42C8-A0B2-473DD1AFB612}"/>
              </a:ext>
            </a:extLst>
          </p:cNvPr>
          <p:cNvSpPr>
            <a:spLocks noGrp="1"/>
          </p:cNvSpPr>
          <p:nvPr>
            <p:ph type="pic" sz="quarter" idx="12" hasCustomPrompt="1"/>
          </p:nvPr>
        </p:nvSpPr>
        <p:spPr>
          <a:xfrm>
            <a:off x="179999" y="5100517"/>
            <a:ext cx="900000" cy="900000"/>
          </a:xfrm>
        </p:spPr>
        <p:txBody>
          <a:bodyPr anchor="ctr">
            <a:noAutofit/>
          </a:bodyPr>
          <a:lstStyle>
            <a:lvl1pPr marL="0" indent="0" algn="ctr">
              <a:buNone/>
              <a:defRPr sz="1000" b="1" i="1"/>
            </a:lvl1pPr>
          </a:lstStyle>
          <a:p>
            <a:r>
              <a:rPr lang="en-GB" dirty="0"/>
              <a:t>Insert Client Logo </a:t>
            </a:r>
          </a:p>
          <a:p>
            <a:r>
              <a:rPr lang="en-GB" dirty="0"/>
              <a:t>(Optional)</a:t>
            </a:r>
          </a:p>
        </p:txBody>
      </p:sp>
      <p:cxnSp>
        <p:nvCxnSpPr>
          <p:cNvPr id="21" name="Straight Connector 20">
            <a:extLst>
              <a:ext uri="{FF2B5EF4-FFF2-40B4-BE49-F238E27FC236}">
                <a16:creationId xmlns:a16="http://schemas.microsoft.com/office/drawing/2014/main" id="{A5908377-6FDD-4B8B-8E7F-447B6F840360}"/>
              </a:ext>
            </a:extLst>
          </p:cNvPr>
          <p:cNvCxnSpPr/>
          <p:nvPr userDrawn="1"/>
        </p:nvCxnSpPr>
        <p:spPr>
          <a:xfrm>
            <a:off x="1314000" y="5190517"/>
            <a:ext cx="0" cy="720000"/>
          </a:xfrm>
          <a:prstGeom prst="line">
            <a:avLst/>
          </a:prstGeom>
          <a:ln>
            <a:solidFill>
              <a:schemeClr val="accent1"/>
            </a:solidFill>
          </a:ln>
        </p:spPr>
        <p:style>
          <a:lnRef idx="1">
            <a:schemeClr val="accent5"/>
          </a:lnRef>
          <a:fillRef idx="0">
            <a:schemeClr val="accent5"/>
          </a:fillRef>
          <a:effectRef idx="0">
            <a:schemeClr val="accent5"/>
          </a:effectRef>
          <a:fontRef idx="minor">
            <a:schemeClr val="tx1"/>
          </a:fontRef>
        </p:style>
      </p:cxnSp>
      <p:pic>
        <p:nvPicPr>
          <p:cNvPr id="3" name="Picture 2" descr="Logo, company name&#10;&#10;Description automatically generated">
            <a:extLst>
              <a:ext uri="{FF2B5EF4-FFF2-40B4-BE49-F238E27FC236}">
                <a16:creationId xmlns:a16="http://schemas.microsoft.com/office/drawing/2014/main" id="{BBDB9CB7-7DFE-0A13-C788-1FEA7ECE41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96400" y="260648"/>
            <a:ext cx="2160001" cy="936000"/>
          </a:xfrm>
          <a:prstGeom prst="rect">
            <a:avLst/>
          </a:prstGeom>
        </p:spPr>
      </p:pic>
    </p:spTree>
    <p:extLst>
      <p:ext uri="{BB962C8B-B14F-4D97-AF65-F5344CB8AC3E}">
        <p14:creationId xmlns:p14="http://schemas.microsoft.com/office/powerpoint/2010/main" val="3250635194"/>
      </p:ext>
    </p:extLst>
  </p:cSld>
  <p:clrMapOvr>
    <a:masterClrMapping/>
  </p:clrMapOvr>
  <p:hf hdr="0" ftr="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able of Contents">
    <p:bg>
      <p:bgPr>
        <a:solidFill>
          <a:srgbClr val="FAFAFA"/>
        </a:solidFill>
        <a:effectLst/>
      </p:bgPr>
    </p:bg>
    <p:spTree>
      <p:nvGrpSpPr>
        <p:cNvPr id="1" name=""/>
        <p:cNvGrpSpPr/>
        <p:nvPr/>
      </p:nvGrpSpPr>
      <p:grpSpPr>
        <a:xfrm>
          <a:off x="0" y="0"/>
          <a:ext cx="0" cy="0"/>
          <a:chOff x="0" y="0"/>
          <a:chExt cx="0" cy="0"/>
        </a:xfrm>
      </p:grpSpPr>
      <p:sp>
        <p:nvSpPr>
          <p:cNvPr id="12" name="Text Placeholder 49">
            <a:extLst>
              <a:ext uri="{FF2B5EF4-FFF2-40B4-BE49-F238E27FC236}">
                <a16:creationId xmlns:a16="http://schemas.microsoft.com/office/drawing/2014/main" id="{1D6E452D-B76A-4AB4-ABEB-09EA17813BBC}"/>
              </a:ext>
            </a:extLst>
          </p:cNvPr>
          <p:cNvSpPr>
            <a:spLocks noGrp="1"/>
          </p:cNvSpPr>
          <p:nvPr>
            <p:ph type="body" sz="quarter" idx="12"/>
          </p:nvPr>
        </p:nvSpPr>
        <p:spPr>
          <a:xfrm>
            <a:off x="2160000" y="1007153"/>
            <a:ext cx="9492950" cy="216000"/>
          </a:xfrm>
        </p:spPr>
        <p:txBody>
          <a:bodyPr bIns="0" anchor="ctr">
            <a:noAutofit/>
          </a:bodyPr>
          <a:lstStyle>
            <a:lvl1pPr marL="0" indent="0">
              <a:buNone/>
              <a:defRPr sz="1600" b="1">
                <a:solidFill>
                  <a:schemeClr val="bg2"/>
                </a:solidFill>
              </a:defRPr>
            </a:lvl1pPr>
          </a:lstStyle>
          <a:p>
            <a:pPr lvl="0"/>
            <a:r>
              <a:rPr lang="en-US" noProof="0"/>
              <a:t>Click to edit Master text styles</a:t>
            </a:r>
          </a:p>
        </p:txBody>
      </p:sp>
      <p:sp>
        <p:nvSpPr>
          <p:cNvPr id="14" name="Content Placeholder 2">
            <a:extLst>
              <a:ext uri="{FF2B5EF4-FFF2-40B4-BE49-F238E27FC236}">
                <a16:creationId xmlns:a16="http://schemas.microsoft.com/office/drawing/2014/main" id="{CEC4C413-CDE6-41F9-BB48-0D14015F7E54}"/>
              </a:ext>
            </a:extLst>
          </p:cNvPr>
          <p:cNvSpPr>
            <a:spLocks noGrp="1"/>
          </p:cNvSpPr>
          <p:nvPr>
            <p:ph idx="13" hasCustomPrompt="1"/>
          </p:nvPr>
        </p:nvSpPr>
        <p:spPr>
          <a:xfrm>
            <a:off x="2159999" y="2061676"/>
            <a:ext cx="8280000" cy="3600000"/>
          </a:xfrm>
        </p:spPr>
        <p:txBody>
          <a:bodyPr bIns="0">
            <a:normAutofit/>
          </a:bodyPr>
          <a:lstStyle>
            <a:lvl1pPr marL="0" indent="0">
              <a:lnSpc>
                <a:spcPct val="110000"/>
              </a:lnSpc>
              <a:buClr>
                <a:schemeClr val="accent3"/>
              </a:buClr>
              <a:buFont typeface="Arial" panose="020B0604020202020204" pitchFamily="34" charset="0"/>
              <a:buNone/>
              <a:defRPr sz="1600">
                <a:solidFill>
                  <a:schemeClr val="tx1">
                    <a:lumMod val="85000"/>
                    <a:lumOff val="15000"/>
                  </a:schemeClr>
                </a:solidFill>
                <a:latin typeface="Segoe UI" panose="020B0502040204020203" pitchFamily="34" charset="0"/>
                <a:cs typeface="Segoe UI" panose="020B0502040204020203" pitchFamily="34" charset="0"/>
              </a:defRPr>
            </a:lvl1pPr>
            <a:lvl2pPr marL="685800" indent="-360000">
              <a:lnSpc>
                <a:spcPct val="110000"/>
              </a:lnSpc>
              <a:buClr>
                <a:schemeClr val="accent3"/>
              </a:buClr>
              <a:buFont typeface="Arial" panose="020B0604020202020204" pitchFamily="34" charset="0"/>
              <a:buChar char="•"/>
              <a:defRPr sz="2000">
                <a:solidFill>
                  <a:schemeClr val="bg2"/>
                </a:solidFill>
                <a:latin typeface="Segoe UI" panose="020B0502040204020203" pitchFamily="34" charset="0"/>
                <a:cs typeface="Segoe UI" panose="020B0502040204020203" pitchFamily="34" charset="0"/>
              </a:defRPr>
            </a:lvl2pPr>
            <a:lvl3pPr marL="1143000" indent="-360000">
              <a:lnSpc>
                <a:spcPct val="110000"/>
              </a:lnSpc>
              <a:buClr>
                <a:schemeClr val="accent3"/>
              </a:buClr>
              <a:buFont typeface="Arial" panose="020B0604020202020204" pitchFamily="34" charset="0"/>
              <a:buChar char="•"/>
              <a:defRPr sz="1800">
                <a:solidFill>
                  <a:schemeClr val="bg2"/>
                </a:solidFill>
                <a:latin typeface="Segoe UI" panose="020B0502040204020203" pitchFamily="34" charset="0"/>
                <a:cs typeface="Segoe UI" panose="020B0502040204020203" pitchFamily="34" charset="0"/>
              </a:defRPr>
            </a:lvl3pPr>
            <a:lvl4pPr marL="1600200" indent="-360000">
              <a:lnSpc>
                <a:spcPct val="110000"/>
              </a:lnSpc>
              <a:buClr>
                <a:schemeClr val="accent3"/>
              </a:buClr>
              <a:buFont typeface="Arial" panose="020B0604020202020204" pitchFamily="34" charset="0"/>
              <a:buChar char="•"/>
              <a:defRPr sz="1600">
                <a:solidFill>
                  <a:schemeClr val="bg2"/>
                </a:solidFill>
                <a:latin typeface="Segoe UI" panose="020B0502040204020203" pitchFamily="34" charset="0"/>
                <a:cs typeface="Segoe UI" panose="020B0502040204020203" pitchFamily="34" charset="0"/>
              </a:defRPr>
            </a:lvl4pPr>
            <a:lvl5pPr marL="2057400" indent="-360000">
              <a:lnSpc>
                <a:spcPct val="110000"/>
              </a:lnSpc>
              <a:buClr>
                <a:schemeClr val="accent3"/>
              </a:buClr>
              <a:buFont typeface="Arial" panose="020B0604020202020204" pitchFamily="34" charset="0"/>
              <a:buChar char="•"/>
              <a:defRPr sz="1400">
                <a:solidFill>
                  <a:schemeClr val="bg2"/>
                </a:solidFill>
                <a:latin typeface="Segoe UI" panose="020B0502040204020203" pitchFamily="34" charset="0"/>
                <a:cs typeface="Segoe UI" panose="020B0502040204020203" pitchFamily="34" charset="0"/>
              </a:defRPr>
            </a:lvl5pPr>
          </a:lstStyle>
          <a:p>
            <a:pPr lvl="0"/>
            <a:r>
              <a:rPr lang="en-GB" noProof="0" dirty="0"/>
              <a:t>Table of Contents Boundary.</a:t>
            </a:r>
          </a:p>
        </p:txBody>
      </p:sp>
      <p:sp>
        <p:nvSpPr>
          <p:cNvPr id="18" name="TextBox 17">
            <a:extLst>
              <a:ext uri="{FF2B5EF4-FFF2-40B4-BE49-F238E27FC236}">
                <a16:creationId xmlns:a16="http://schemas.microsoft.com/office/drawing/2014/main" id="{61A8F8ED-8625-4940-8051-B910879339D0}"/>
              </a:ext>
            </a:extLst>
          </p:cNvPr>
          <p:cNvSpPr txBox="1"/>
          <p:nvPr userDrawn="1"/>
        </p:nvSpPr>
        <p:spPr>
          <a:xfrm>
            <a:off x="11288641" y="6500200"/>
            <a:ext cx="360000" cy="180000"/>
          </a:xfrm>
          <a:prstGeom prst="rect">
            <a:avLst/>
          </a:prstGeom>
          <a:noFill/>
        </p:spPr>
        <p:txBody>
          <a:bodyPr wrap="square" lIns="36000" tIns="36000" rIns="0" bIns="36000" rtlCol="0" anchor="ctr">
            <a:spAutoFit/>
          </a:bodyPr>
          <a:lstStyle/>
          <a:p>
            <a:pPr algn="r"/>
            <a:fld id="{7C757275-F92B-4ACD-802C-A0860931967C}" type="slidenum">
              <a:rPr lang="en-GB" sz="1000" smtClean="0">
                <a:solidFill>
                  <a:schemeClr val="tx1">
                    <a:lumMod val="50000"/>
                    <a:lumOff val="50000"/>
                  </a:schemeClr>
                </a:solidFill>
              </a:rPr>
              <a:pPr algn="r"/>
              <a:t>‹#›</a:t>
            </a:fld>
            <a:endParaRPr lang="en-GB" sz="1000" dirty="0">
              <a:solidFill>
                <a:schemeClr val="tx1">
                  <a:lumMod val="50000"/>
                  <a:lumOff val="50000"/>
                </a:schemeClr>
              </a:solidFill>
            </a:endParaRPr>
          </a:p>
        </p:txBody>
      </p:sp>
      <p:sp>
        <p:nvSpPr>
          <p:cNvPr id="4" name="Title 3">
            <a:extLst>
              <a:ext uri="{FF2B5EF4-FFF2-40B4-BE49-F238E27FC236}">
                <a16:creationId xmlns:a16="http://schemas.microsoft.com/office/drawing/2014/main" id="{63477082-3B16-47C0-9B1C-FD7F0F74B231}"/>
              </a:ext>
            </a:extLst>
          </p:cNvPr>
          <p:cNvSpPr>
            <a:spLocks noGrp="1"/>
          </p:cNvSpPr>
          <p:nvPr>
            <p:ph type="title" hasCustomPrompt="1"/>
          </p:nvPr>
        </p:nvSpPr>
        <p:spPr>
          <a:xfrm>
            <a:off x="2160000" y="540000"/>
            <a:ext cx="9492950" cy="468000"/>
          </a:xfrm>
        </p:spPr>
        <p:txBody>
          <a:bodyPr/>
          <a:lstStyle>
            <a:lvl1pPr>
              <a:defRPr/>
            </a:lvl1pPr>
          </a:lstStyle>
          <a:p>
            <a:r>
              <a:rPr lang="en-US" dirty="0"/>
              <a:t>Contents</a:t>
            </a:r>
            <a:endParaRPr lang="en-GB" dirty="0"/>
          </a:p>
        </p:txBody>
      </p:sp>
      <p:pic>
        <p:nvPicPr>
          <p:cNvPr id="3" name="Picture 2" descr="Logo, company name&#10;&#10;Description automatically generated">
            <a:extLst>
              <a:ext uri="{FF2B5EF4-FFF2-40B4-BE49-F238E27FC236}">
                <a16:creationId xmlns:a16="http://schemas.microsoft.com/office/drawing/2014/main" id="{628F2F31-C2A4-D551-56D8-0FDEF20106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000" y="540000"/>
            <a:ext cx="1620000" cy="715500"/>
          </a:xfrm>
          <a:prstGeom prst="rect">
            <a:avLst/>
          </a:prstGeom>
        </p:spPr>
      </p:pic>
    </p:spTree>
    <p:extLst>
      <p:ext uri="{BB962C8B-B14F-4D97-AF65-F5344CB8AC3E}">
        <p14:creationId xmlns:p14="http://schemas.microsoft.com/office/powerpoint/2010/main" val="3761185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mp; Content">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2A975249-81EE-47CA-A235-3F002DC30BF4}"/>
              </a:ext>
            </a:extLst>
          </p:cNvPr>
          <p:cNvSpPr>
            <a:spLocks noGrp="1"/>
          </p:cNvSpPr>
          <p:nvPr>
            <p:ph idx="1"/>
          </p:nvPr>
        </p:nvSpPr>
        <p:spPr>
          <a:xfrm>
            <a:off x="539750" y="1637750"/>
            <a:ext cx="11113200" cy="4680000"/>
          </a:xfrm>
        </p:spPr>
        <p:txBody>
          <a:bodyPr bIns="0">
            <a:normAutofit/>
          </a:bodyPr>
          <a:lstStyle>
            <a:lvl1pPr marL="285750" indent="-285750">
              <a:lnSpc>
                <a:spcPct val="110000"/>
              </a:lnSpc>
              <a:buClr>
                <a:schemeClr val="accent3"/>
              </a:buClr>
              <a:buFont typeface="Arial" panose="020B0604020202020204" pitchFamily="34" charset="0"/>
              <a:buChar char="•"/>
              <a:defRPr sz="1600">
                <a:solidFill>
                  <a:schemeClr val="tx1">
                    <a:lumMod val="85000"/>
                    <a:lumOff val="15000"/>
                  </a:schemeClr>
                </a:solidFill>
                <a:latin typeface="Segoe UI" panose="020B0502040204020203" pitchFamily="34" charset="0"/>
                <a:cs typeface="Segoe UI" panose="020B0502040204020203" pitchFamily="34" charset="0"/>
              </a:defRPr>
            </a:lvl1pPr>
            <a:lvl2pPr marL="685800" indent="-360000">
              <a:lnSpc>
                <a:spcPct val="110000"/>
              </a:lnSpc>
              <a:buClr>
                <a:schemeClr val="accent3"/>
              </a:buClr>
              <a:buFont typeface="Arial" panose="020B0604020202020204" pitchFamily="34" charset="0"/>
              <a:buChar char="•"/>
              <a:defRPr sz="1400">
                <a:solidFill>
                  <a:schemeClr val="tx1">
                    <a:lumMod val="85000"/>
                    <a:lumOff val="15000"/>
                  </a:schemeClr>
                </a:solidFill>
                <a:latin typeface="Segoe UI" panose="020B0502040204020203" pitchFamily="34" charset="0"/>
                <a:cs typeface="Segoe UI" panose="020B0502040204020203" pitchFamily="34" charset="0"/>
              </a:defRPr>
            </a:lvl2pPr>
            <a:lvl3pPr marL="1143000" indent="-360000">
              <a:lnSpc>
                <a:spcPct val="110000"/>
              </a:lnSpc>
              <a:buClr>
                <a:schemeClr val="accent3"/>
              </a:buClr>
              <a:buFont typeface="Arial" panose="020B0604020202020204" pitchFamily="34" charset="0"/>
              <a:buChar char="•"/>
              <a:defRPr sz="1200">
                <a:solidFill>
                  <a:schemeClr val="tx1">
                    <a:lumMod val="85000"/>
                    <a:lumOff val="15000"/>
                  </a:schemeClr>
                </a:solidFill>
                <a:latin typeface="Segoe UI" panose="020B0502040204020203" pitchFamily="34" charset="0"/>
                <a:cs typeface="Segoe UI" panose="020B0502040204020203" pitchFamily="34" charset="0"/>
              </a:defRPr>
            </a:lvl3pPr>
            <a:lvl4pPr marL="1600200" indent="-360000">
              <a:lnSpc>
                <a:spcPct val="110000"/>
              </a:lnSpc>
              <a:buClr>
                <a:schemeClr val="accent3"/>
              </a:buClr>
              <a:buFont typeface="Arial" panose="020B0604020202020204" pitchFamily="34" charset="0"/>
              <a:buChar char="•"/>
              <a:defRPr sz="1100">
                <a:solidFill>
                  <a:schemeClr val="tx1">
                    <a:lumMod val="85000"/>
                    <a:lumOff val="15000"/>
                  </a:schemeClr>
                </a:solidFill>
                <a:latin typeface="Segoe UI" panose="020B0502040204020203" pitchFamily="34" charset="0"/>
                <a:cs typeface="Segoe UI" panose="020B0502040204020203" pitchFamily="34" charset="0"/>
              </a:defRPr>
            </a:lvl4pPr>
            <a:lvl5pPr marL="2057400" indent="-360000">
              <a:lnSpc>
                <a:spcPct val="110000"/>
              </a:lnSpc>
              <a:buClr>
                <a:schemeClr val="accent3"/>
              </a:buClr>
              <a:buFont typeface="Arial" panose="020B0604020202020204" pitchFamily="34" charset="0"/>
              <a:buChar char="•"/>
              <a:defRPr sz="1050">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Text Placeholder 49">
            <a:extLst>
              <a:ext uri="{FF2B5EF4-FFF2-40B4-BE49-F238E27FC236}">
                <a16:creationId xmlns:a16="http://schemas.microsoft.com/office/drawing/2014/main" id="{9C9FC350-F704-4C52-9603-9C39168108B8}"/>
              </a:ext>
            </a:extLst>
          </p:cNvPr>
          <p:cNvSpPr>
            <a:spLocks noGrp="1"/>
          </p:cNvSpPr>
          <p:nvPr>
            <p:ph type="body" sz="quarter" idx="12"/>
          </p:nvPr>
        </p:nvSpPr>
        <p:spPr>
          <a:xfrm>
            <a:off x="539750" y="1007153"/>
            <a:ext cx="11113200" cy="216000"/>
          </a:xfrm>
        </p:spPr>
        <p:txBody>
          <a:bodyPr bIns="0" anchor="ctr">
            <a:noAutofit/>
          </a:bodyPr>
          <a:lstStyle>
            <a:lvl1pPr marL="0" indent="0">
              <a:buNone/>
              <a:defRPr sz="1600" b="1">
                <a:solidFill>
                  <a:schemeClr val="bg2"/>
                </a:solidFill>
              </a:defRPr>
            </a:lvl1pPr>
          </a:lstStyle>
          <a:p>
            <a:pPr lvl="0"/>
            <a:r>
              <a:rPr lang="en-US" noProof="0"/>
              <a:t>Click to edit Master text styles</a:t>
            </a:r>
          </a:p>
        </p:txBody>
      </p:sp>
      <p:sp>
        <p:nvSpPr>
          <p:cNvPr id="14" name="TextBox 13">
            <a:extLst>
              <a:ext uri="{FF2B5EF4-FFF2-40B4-BE49-F238E27FC236}">
                <a16:creationId xmlns:a16="http://schemas.microsoft.com/office/drawing/2014/main" id="{A3DBEFCB-37F8-498F-8926-F4CC185FDA57}"/>
              </a:ext>
            </a:extLst>
          </p:cNvPr>
          <p:cNvSpPr txBox="1"/>
          <p:nvPr userDrawn="1"/>
        </p:nvSpPr>
        <p:spPr>
          <a:xfrm>
            <a:off x="11288641" y="6500200"/>
            <a:ext cx="360000" cy="180000"/>
          </a:xfrm>
          <a:prstGeom prst="rect">
            <a:avLst/>
          </a:prstGeom>
          <a:noFill/>
        </p:spPr>
        <p:txBody>
          <a:bodyPr wrap="square" lIns="36000" tIns="36000" rIns="0" bIns="36000" rtlCol="0" anchor="ctr">
            <a:spAutoFit/>
          </a:bodyPr>
          <a:lstStyle/>
          <a:p>
            <a:pPr algn="r"/>
            <a:fld id="{7C757275-F92B-4ACD-802C-A0860931967C}" type="slidenum">
              <a:rPr lang="en-GB" sz="1000" smtClean="0">
                <a:solidFill>
                  <a:schemeClr val="tx1">
                    <a:lumMod val="50000"/>
                    <a:lumOff val="50000"/>
                  </a:schemeClr>
                </a:solidFill>
              </a:rPr>
              <a:pPr algn="r"/>
              <a:t>‹#›</a:t>
            </a:fld>
            <a:endParaRPr lang="en-GB" sz="1000" dirty="0">
              <a:solidFill>
                <a:schemeClr val="tx1">
                  <a:lumMod val="50000"/>
                  <a:lumOff val="50000"/>
                </a:schemeClr>
              </a:solidFill>
            </a:endParaRPr>
          </a:p>
        </p:txBody>
      </p:sp>
      <p:sp>
        <p:nvSpPr>
          <p:cNvPr id="9" name="Text Placeholder 2">
            <a:extLst>
              <a:ext uri="{FF2B5EF4-FFF2-40B4-BE49-F238E27FC236}">
                <a16:creationId xmlns:a16="http://schemas.microsoft.com/office/drawing/2014/main" id="{3B001A2F-D473-4F6F-B310-E80A8AEAFA31}"/>
              </a:ext>
            </a:extLst>
          </p:cNvPr>
          <p:cNvSpPr>
            <a:spLocks noGrp="1"/>
          </p:cNvSpPr>
          <p:nvPr>
            <p:ph type="body" sz="quarter" idx="15" hasCustomPrompt="1"/>
          </p:nvPr>
        </p:nvSpPr>
        <p:spPr>
          <a:xfrm>
            <a:off x="539750" y="6500200"/>
            <a:ext cx="10753200" cy="180000"/>
          </a:xfrm>
        </p:spPr>
        <p:txBody>
          <a:bodyPr anchor="ctr">
            <a:noAutofit/>
          </a:bodyPr>
          <a:lstStyle>
            <a:lvl1pPr marL="0" indent="0">
              <a:buNone/>
              <a:defRPr sz="800" i="1"/>
            </a:lvl1pPr>
            <a:lvl2pPr>
              <a:defRPr sz="800"/>
            </a:lvl2pPr>
            <a:lvl3pPr>
              <a:defRPr sz="800"/>
            </a:lvl3pPr>
            <a:lvl4pPr>
              <a:defRPr sz="800"/>
            </a:lvl4pPr>
            <a:lvl5pPr>
              <a:defRPr sz="800"/>
            </a:lvl5pPr>
          </a:lstStyle>
          <a:p>
            <a:pPr lvl="0"/>
            <a:r>
              <a:rPr lang="en-GB" dirty="0"/>
              <a:t>Source:     [Include the citation from the source you have used. Use Zotero (www.zotero.org) to automate the process.]</a:t>
            </a:r>
          </a:p>
        </p:txBody>
      </p:sp>
      <p:sp>
        <p:nvSpPr>
          <p:cNvPr id="3" name="Title 2">
            <a:extLst>
              <a:ext uri="{FF2B5EF4-FFF2-40B4-BE49-F238E27FC236}">
                <a16:creationId xmlns:a16="http://schemas.microsoft.com/office/drawing/2014/main" id="{599E14E3-6220-4161-87DF-BC9BE6CE7A93}"/>
              </a:ext>
            </a:extLst>
          </p:cNvPr>
          <p:cNvSpPr>
            <a:spLocks noGrp="1"/>
          </p:cNvSpPr>
          <p:nvPr>
            <p:ph type="title"/>
          </p:nvPr>
        </p:nvSpPr>
        <p:spPr/>
        <p:txBody>
          <a:bodyPr>
            <a:normAutofit/>
          </a:bodyPr>
          <a:lstStyle>
            <a:lvl1pPr>
              <a:defRPr sz="2400"/>
            </a:lvl1pPr>
          </a:lstStyle>
          <a:p>
            <a:r>
              <a:rPr lang="en-US"/>
              <a:t>Click to edit Master title style</a:t>
            </a:r>
            <a:endParaRPr lang="en-GB" dirty="0"/>
          </a:p>
        </p:txBody>
      </p:sp>
      <p:pic>
        <p:nvPicPr>
          <p:cNvPr id="8" name="Picture 7" descr="Logo, company name&#10;&#10;Description automatically generated">
            <a:extLst>
              <a:ext uri="{FF2B5EF4-FFF2-40B4-BE49-F238E27FC236}">
                <a16:creationId xmlns:a16="http://schemas.microsoft.com/office/drawing/2014/main" id="{D3B21A4B-B6C6-1178-32A1-29DA4A7D99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000" y="540000"/>
            <a:ext cx="1620000" cy="715500"/>
          </a:xfrm>
          <a:prstGeom prst="rect">
            <a:avLst/>
          </a:prstGeom>
        </p:spPr>
      </p:pic>
    </p:spTree>
    <p:extLst>
      <p:ext uri="{BB962C8B-B14F-4D97-AF65-F5344CB8AC3E}">
        <p14:creationId xmlns:p14="http://schemas.microsoft.com/office/powerpoint/2010/main" val="109083442"/>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raphs &amp; Charts 1">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39750" y="1998000"/>
            <a:ext cx="6480000" cy="4319750"/>
          </a:xfrm>
          <a:noFill/>
        </p:spPr>
        <p:txBody>
          <a:bodyPr lIns="0" tIns="36000" rIns="0" bIns="36000">
            <a:normAutofit/>
          </a:bodyPr>
          <a:lstStyle>
            <a:lvl1pPr>
              <a:buClr>
                <a:schemeClr val="accent3">
                  <a:lumMod val="75000"/>
                </a:schemeClr>
              </a:buClr>
              <a:defRPr sz="1600"/>
            </a:lvl1pPr>
            <a:lvl2pPr marL="720000" indent="-358775">
              <a:buClr>
                <a:schemeClr val="accent3">
                  <a:lumMod val="75000"/>
                </a:schemeClr>
              </a:buClr>
              <a:defRPr sz="1400"/>
            </a:lvl2pPr>
            <a:lvl3pPr>
              <a:buClr>
                <a:schemeClr val="accent3">
                  <a:lumMod val="75000"/>
                </a:schemeClr>
              </a:buClr>
              <a:defRPr sz="1200"/>
            </a:lvl3pPr>
            <a:lvl4pPr>
              <a:buClr>
                <a:schemeClr val="accent3">
                  <a:lumMod val="75000"/>
                </a:schemeClr>
              </a:buClr>
              <a:defRPr sz="1100"/>
            </a:lvl4pPr>
            <a:lvl5pPr>
              <a:buClr>
                <a:schemeClr val="accent3">
                  <a:lumMod val="75000"/>
                </a:schemeClr>
              </a:buClr>
              <a:defRPr sz="11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8" name="Content Placeholder 3"/>
          <p:cNvSpPr>
            <a:spLocks noGrp="1"/>
          </p:cNvSpPr>
          <p:nvPr>
            <p:ph sz="half" idx="11"/>
          </p:nvPr>
        </p:nvSpPr>
        <p:spPr>
          <a:xfrm>
            <a:off x="7332950" y="1998615"/>
            <a:ext cx="4320000" cy="4319134"/>
          </a:xfrm>
          <a:noFill/>
        </p:spPr>
        <p:txBody>
          <a:bodyPr lIns="0" tIns="36000" rIns="0" bIns="36000">
            <a:normAutofit/>
          </a:bodyPr>
          <a:lstStyle>
            <a:lvl1pPr>
              <a:lnSpc>
                <a:spcPct val="110000"/>
              </a:lnSpc>
              <a:buClr>
                <a:schemeClr val="accent4"/>
              </a:buClr>
              <a:defRPr sz="1600"/>
            </a:lvl1pPr>
            <a:lvl2pPr>
              <a:lnSpc>
                <a:spcPct val="110000"/>
              </a:lnSpc>
              <a:buClr>
                <a:schemeClr val="accent4"/>
              </a:buClr>
              <a:defRPr sz="1400"/>
            </a:lvl2pPr>
            <a:lvl3pPr>
              <a:lnSpc>
                <a:spcPct val="110000"/>
              </a:lnSpc>
              <a:buClr>
                <a:schemeClr val="accent4"/>
              </a:buClr>
              <a:defRPr sz="1200"/>
            </a:lvl3pPr>
            <a:lvl4pPr>
              <a:lnSpc>
                <a:spcPct val="110000"/>
              </a:lnSpc>
              <a:buClr>
                <a:schemeClr val="accent4"/>
              </a:buClr>
              <a:defRPr sz="1100"/>
            </a:lvl4pPr>
            <a:lvl5pPr>
              <a:lnSpc>
                <a:spcPct val="110000"/>
              </a:lnSpc>
              <a:buClr>
                <a:schemeClr val="accent4"/>
              </a:buClr>
              <a:defRPr sz="105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20" name="Straight Connector 19"/>
          <p:cNvCxnSpPr/>
          <p:nvPr userDrawn="1"/>
        </p:nvCxnSpPr>
        <p:spPr>
          <a:xfrm>
            <a:off x="539750" y="6317750"/>
            <a:ext cx="6480000" cy="0"/>
          </a:xfrm>
          <a:prstGeom prst="line">
            <a:avLst/>
          </a:prstGeom>
          <a:ln w="19050" cap="rnd">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7332950" y="6317749"/>
            <a:ext cx="4320000" cy="0"/>
          </a:xfrm>
          <a:prstGeom prst="line">
            <a:avLst/>
          </a:prstGeom>
          <a:ln w="1905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BA38C239-19AF-48E2-9F11-25C5AFD258C2}"/>
              </a:ext>
            </a:extLst>
          </p:cNvPr>
          <p:cNvSpPr>
            <a:spLocks noGrp="1"/>
          </p:cNvSpPr>
          <p:nvPr>
            <p:ph type="body" sz="quarter" idx="13" hasCustomPrompt="1"/>
          </p:nvPr>
        </p:nvSpPr>
        <p:spPr>
          <a:xfrm>
            <a:off x="539750" y="1638000"/>
            <a:ext cx="6480000" cy="360000"/>
          </a:xfrm>
          <a:prstGeom prst="rect">
            <a:avLst/>
          </a:prstGeom>
          <a:solidFill>
            <a:schemeClr val="accent3">
              <a:lumMod val="75000"/>
            </a:schemeClr>
          </a:solidFill>
          <a:ln>
            <a:solidFill>
              <a:schemeClr val="accent3"/>
            </a:solidFill>
          </a:ln>
        </p:spPr>
        <p:txBody>
          <a:bodyPr anchor="ctr">
            <a:normAutofit/>
          </a:bodyPr>
          <a:lstStyle>
            <a:lvl1pPr marL="0" indent="0" algn="ctr">
              <a:buNone/>
              <a:defRPr sz="1600" b="1">
                <a:solidFill>
                  <a:schemeClr val="bg1"/>
                </a:solidFill>
              </a:defRPr>
            </a:lvl1pPr>
          </a:lstStyle>
          <a:p>
            <a:pPr lvl="0"/>
            <a:r>
              <a:rPr lang="en-GB" noProof="0" dirty="0"/>
              <a:t>Add Text</a:t>
            </a:r>
          </a:p>
        </p:txBody>
      </p:sp>
      <p:sp>
        <p:nvSpPr>
          <p:cNvPr id="15" name="Text Placeholder 4">
            <a:extLst>
              <a:ext uri="{FF2B5EF4-FFF2-40B4-BE49-F238E27FC236}">
                <a16:creationId xmlns:a16="http://schemas.microsoft.com/office/drawing/2014/main" id="{1C2CD8FB-1D3A-4813-B46D-784D3562FDE8}"/>
              </a:ext>
            </a:extLst>
          </p:cNvPr>
          <p:cNvSpPr>
            <a:spLocks noGrp="1"/>
          </p:cNvSpPr>
          <p:nvPr>
            <p:ph type="body" sz="quarter" idx="14" hasCustomPrompt="1"/>
          </p:nvPr>
        </p:nvSpPr>
        <p:spPr>
          <a:xfrm>
            <a:off x="7332950" y="1638000"/>
            <a:ext cx="4320000" cy="360000"/>
          </a:xfrm>
          <a:prstGeom prst="rect">
            <a:avLst/>
          </a:prstGeom>
          <a:solidFill>
            <a:schemeClr val="accent4"/>
          </a:solidFill>
          <a:ln>
            <a:solidFill>
              <a:schemeClr val="accent4"/>
            </a:solidFill>
          </a:ln>
        </p:spPr>
        <p:txBody>
          <a:bodyPr anchor="ctr">
            <a:normAutofit/>
          </a:bodyPr>
          <a:lstStyle>
            <a:lvl1pPr marL="0" indent="0" algn="ctr">
              <a:buNone/>
              <a:defRPr sz="1600" b="1">
                <a:solidFill>
                  <a:schemeClr val="bg1"/>
                </a:solidFill>
              </a:defRPr>
            </a:lvl1pPr>
          </a:lstStyle>
          <a:p>
            <a:pPr lvl="0"/>
            <a:r>
              <a:rPr lang="en-GB" noProof="0" dirty="0"/>
              <a:t>Add Text</a:t>
            </a:r>
          </a:p>
        </p:txBody>
      </p:sp>
      <p:sp>
        <p:nvSpPr>
          <p:cNvPr id="19" name="Text Placeholder 49">
            <a:extLst>
              <a:ext uri="{FF2B5EF4-FFF2-40B4-BE49-F238E27FC236}">
                <a16:creationId xmlns:a16="http://schemas.microsoft.com/office/drawing/2014/main" id="{DA66B9C5-9BCA-484D-882B-3179A0D3DC7C}"/>
              </a:ext>
            </a:extLst>
          </p:cNvPr>
          <p:cNvSpPr>
            <a:spLocks noGrp="1"/>
          </p:cNvSpPr>
          <p:nvPr>
            <p:ph type="body" sz="quarter" idx="12"/>
          </p:nvPr>
        </p:nvSpPr>
        <p:spPr>
          <a:xfrm>
            <a:off x="539750" y="1007153"/>
            <a:ext cx="11113200" cy="216000"/>
          </a:xfrm>
        </p:spPr>
        <p:txBody>
          <a:bodyPr bIns="0" anchor="ctr">
            <a:noAutofit/>
          </a:bodyPr>
          <a:lstStyle>
            <a:lvl1pPr marL="0" indent="0">
              <a:buNone/>
              <a:defRPr sz="1600" b="1">
                <a:solidFill>
                  <a:schemeClr val="bg2"/>
                </a:solidFill>
              </a:defRPr>
            </a:lvl1pPr>
          </a:lstStyle>
          <a:p>
            <a:pPr lvl="0"/>
            <a:r>
              <a:rPr lang="en-US" noProof="0"/>
              <a:t>Click to edit Master text styles</a:t>
            </a:r>
          </a:p>
        </p:txBody>
      </p:sp>
      <p:sp>
        <p:nvSpPr>
          <p:cNvPr id="6" name="Title 5">
            <a:extLst>
              <a:ext uri="{FF2B5EF4-FFF2-40B4-BE49-F238E27FC236}">
                <a16:creationId xmlns:a16="http://schemas.microsoft.com/office/drawing/2014/main" id="{21BB4A73-8C25-4E1B-A9AE-D4F3FC61F3D2}"/>
              </a:ext>
            </a:extLst>
          </p:cNvPr>
          <p:cNvSpPr>
            <a:spLocks noGrp="1"/>
          </p:cNvSpPr>
          <p:nvPr>
            <p:ph type="title"/>
          </p:nvPr>
        </p:nvSpPr>
        <p:spPr/>
        <p:txBody>
          <a:bodyPr/>
          <a:lstStyle/>
          <a:p>
            <a:r>
              <a:rPr lang="en-US"/>
              <a:t>Click to edit Master title style</a:t>
            </a:r>
            <a:endParaRPr lang="en-GB" dirty="0"/>
          </a:p>
        </p:txBody>
      </p:sp>
      <p:sp>
        <p:nvSpPr>
          <p:cNvPr id="25" name="TextBox 24">
            <a:extLst>
              <a:ext uri="{FF2B5EF4-FFF2-40B4-BE49-F238E27FC236}">
                <a16:creationId xmlns:a16="http://schemas.microsoft.com/office/drawing/2014/main" id="{F9486449-F92D-4CC0-89D1-0D10BFB3973C}"/>
              </a:ext>
            </a:extLst>
          </p:cNvPr>
          <p:cNvSpPr txBox="1"/>
          <p:nvPr userDrawn="1"/>
        </p:nvSpPr>
        <p:spPr>
          <a:xfrm>
            <a:off x="11288641" y="6500200"/>
            <a:ext cx="360000" cy="180000"/>
          </a:xfrm>
          <a:prstGeom prst="rect">
            <a:avLst/>
          </a:prstGeom>
          <a:noFill/>
        </p:spPr>
        <p:txBody>
          <a:bodyPr wrap="square" lIns="36000" tIns="36000" rIns="0" bIns="36000" rtlCol="0" anchor="ctr">
            <a:spAutoFit/>
          </a:bodyPr>
          <a:lstStyle/>
          <a:p>
            <a:pPr algn="r"/>
            <a:fld id="{7C757275-F92B-4ACD-802C-A0860931967C}" type="slidenum">
              <a:rPr lang="en-GB" sz="1000" smtClean="0">
                <a:solidFill>
                  <a:schemeClr val="tx1">
                    <a:lumMod val="50000"/>
                    <a:lumOff val="50000"/>
                  </a:schemeClr>
                </a:solidFill>
              </a:rPr>
              <a:pPr algn="r"/>
              <a:t>‹#›</a:t>
            </a:fld>
            <a:endParaRPr lang="en-GB" sz="1000" dirty="0">
              <a:solidFill>
                <a:schemeClr val="tx1">
                  <a:lumMod val="50000"/>
                  <a:lumOff val="50000"/>
                </a:schemeClr>
              </a:solidFill>
            </a:endParaRPr>
          </a:p>
        </p:txBody>
      </p:sp>
      <p:sp>
        <p:nvSpPr>
          <p:cNvPr id="26" name="Text Placeholder 2">
            <a:extLst>
              <a:ext uri="{FF2B5EF4-FFF2-40B4-BE49-F238E27FC236}">
                <a16:creationId xmlns:a16="http://schemas.microsoft.com/office/drawing/2014/main" id="{FD62BA48-493C-4EB2-BE5F-CF296B2B63AA}"/>
              </a:ext>
            </a:extLst>
          </p:cNvPr>
          <p:cNvSpPr>
            <a:spLocks noGrp="1"/>
          </p:cNvSpPr>
          <p:nvPr>
            <p:ph type="body" sz="quarter" idx="15" hasCustomPrompt="1"/>
          </p:nvPr>
        </p:nvSpPr>
        <p:spPr>
          <a:xfrm>
            <a:off x="539750" y="6500200"/>
            <a:ext cx="6480000" cy="180000"/>
          </a:xfrm>
        </p:spPr>
        <p:txBody>
          <a:bodyPr anchor="ctr">
            <a:noAutofit/>
          </a:bodyPr>
          <a:lstStyle>
            <a:lvl1pPr marL="0" indent="0">
              <a:buNone/>
              <a:defRPr sz="800" i="1"/>
            </a:lvl1pPr>
            <a:lvl2pPr>
              <a:defRPr sz="800"/>
            </a:lvl2pPr>
            <a:lvl3pPr>
              <a:defRPr sz="800"/>
            </a:lvl3pPr>
            <a:lvl4pPr>
              <a:defRPr sz="800"/>
            </a:lvl4pPr>
            <a:lvl5pPr>
              <a:defRPr sz="800"/>
            </a:lvl5pPr>
          </a:lstStyle>
          <a:p>
            <a:pPr lvl="0"/>
            <a:r>
              <a:rPr lang="en-GB" dirty="0"/>
              <a:t>Source:     [Include the citation from the source you have used. Use Zotero (www.zotero.org) to automate the process.]</a:t>
            </a:r>
          </a:p>
        </p:txBody>
      </p:sp>
      <p:sp>
        <p:nvSpPr>
          <p:cNvPr id="14" name="Text Placeholder 2">
            <a:extLst>
              <a:ext uri="{FF2B5EF4-FFF2-40B4-BE49-F238E27FC236}">
                <a16:creationId xmlns:a16="http://schemas.microsoft.com/office/drawing/2014/main" id="{A3B023AE-89B8-4993-9E88-B745A0AFB49E}"/>
              </a:ext>
            </a:extLst>
          </p:cNvPr>
          <p:cNvSpPr>
            <a:spLocks noGrp="1"/>
          </p:cNvSpPr>
          <p:nvPr>
            <p:ph type="body" sz="quarter" idx="16" hasCustomPrompt="1"/>
          </p:nvPr>
        </p:nvSpPr>
        <p:spPr>
          <a:xfrm>
            <a:off x="7332950" y="6500200"/>
            <a:ext cx="3960000" cy="180000"/>
          </a:xfrm>
        </p:spPr>
        <p:txBody>
          <a:bodyPr anchor="ctr">
            <a:noAutofit/>
          </a:bodyPr>
          <a:lstStyle>
            <a:lvl1pPr marL="0" indent="0">
              <a:buNone/>
              <a:defRPr sz="800" i="1"/>
            </a:lvl1pPr>
            <a:lvl2pPr>
              <a:defRPr sz="800"/>
            </a:lvl2pPr>
            <a:lvl3pPr>
              <a:defRPr sz="800"/>
            </a:lvl3pPr>
            <a:lvl4pPr>
              <a:defRPr sz="800"/>
            </a:lvl4pPr>
            <a:lvl5pPr>
              <a:defRPr sz="800"/>
            </a:lvl5pPr>
          </a:lstStyle>
          <a:p>
            <a:pPr lvl="0"/>
            <a:r>
              <a:rPr lang="en-GB" dirty="0"/>
              <a:t>Source:     [Include the citation from the source you have used.]</a:t>
            </a:r>
          </a:p>
        </p:txBody>
      </p:sp>
      <p:pic>
        <p:nvPicPr>
          <p:cNvPr id="16" name="Picture 15" descr="Logo, company name&#10;&#10;Description automatically generated">
            <a:extLst>
              <a:ext uri="{FF2B5EF4-FFF2-40B4-BE49-F238E27FC236}">
                <a16:creationId xmlns:a16="http://schemas.microsoft.com/office/drawing/2014/main" id="{B4D8A393-BE70-2B4F-542F-1C4893A16F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000" y="540000"/>
            <a:ext cx="1620000" cy="715500"/>
          </a:xfrm>
          <a:prstGeom prst="rect">
            <a:avLst/>
          </a:prstGeom>
        </p:spPr>
      </p:pic>
    </p:spTree>
    <p:extLst>
      <p:ext uri="{BB962C8B-B14F-4D97-AF65-F5344CB8AC3E}">
        <p14:creationId xmlns:p14="http://schemas.microsoft.com/office/powerpoint/2010/main" val="750195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Graphs &amp; Charts 2">
    <p:spTree>
      <p:nvGrpSpPr>
        <p:cNvPr id="1" name=""/>
        <p:cNvGrpSpPr/>
        <p:nvPr/>
      </p:nvGrpSpPr>
      <p:grpSpPr>
        <a:xfrm>
          <a:off x="0" y="0"/>
          <a:ext cx="0" cy="0"/>
          <a:chOff x="0" y="0"/>
          <a:chExt cx="0" cy="0"/>
        </a:xfrm>
      </p:grpSpPr>
      <p:sp>
        <p:nvSpPr>
          <p:cNvPr id="11" name="Content Placeholder 3">
            <a:extLst>
              <a:ext uri="{FF2B5EF4-FFF2-40B4-BE49-F238E27FC236}">
                <a16:creationId xmlns:a16="http://schemas.microsoft.com/office/drawing/2014/main" id="{30D0EE70-54A9-42A9-BB51-E409BA1DDC4D}"/>
              </a:ext>
            </a:extLst>
          </p:cNvPr>
          <p:cNvSpPr>
            <a:spLocks noGrp="1"/>
          </p:cNvSpPr>
          <p:nvPr>
            <p:ph sz="half" idx="2"/>
          </p:nvPr>
        </p:nvSpPr>
        <p:spPr>
          <a:xfrm>
            <a:off x="5172950" y="1998001"/>
            <a:ext cx="6480000" cy="4320000"/>
          </a:xfrm>
          <a:noFill/>
        </p:spPr>
        <p:txBody>
          <a:bodyPr lIns="0" tIns="36000" rIns="0" bIns="36000">
            <a:normAutofit/>
          </a:bodyPr>
          <a:lstStyle>
            <a:lvl1pPr>
              <a:buClr>
                <a:schemeClr val="accent3">
                  <a:lumMod val="75000"/>
                </a:schemeClr>
              </a:buClr>
              <a:defRPr sz="1600"/>
            </a:lvl1pPr>
            <a:lvl2pPr marL="685800" indent="-358775">
              <a:buClr>
                <a:schemeClr val="accent3">
                  <a:lumMod val="75000"/>
                </a:schemeClr>
              </a:buClr>
              <a:defRPr sz="1400"/>
            </a:lvl2pPr>
            <a:lvl3pPr>
              <a:buClr>
                <a:schemeClr val="accent3">
                  <a:lumMod val="75000"/>
                </a:schemeClr>
              </a:buClr>
              <a:defRPr sz="1200"/>
            </a:lvl3pPr>
            <a:lvl4pPr>
              <a:buClr>
                <a:schemeClr val="accent3">
                  <a:lumMod val="75000"/>
                </a:schemeClr>
              </a:buClr>
              <a:defRPr sz="1100"/>
            </a:lvl4pPr>
            <a:lvl5pPr>
              <a:buClr>
                <a:schemeClr val="accent3">
                  <a:lumMod val="75000"/>
                </a:schemeClr>
              </a:buClr>
              <a:defRPr sz="11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8" name="Content Placeholder 3">
            <a:extLst>
              <a:ext uri="{FF2B5EF4-FFF2-40B4-BE49-F238E27FC236}">
                <a16:creationId xmlns:a16="http://schemas.microsoft.com/office/drawing/2014/main" id="{D58FD526-D0C8-408B-B86E-A5E7DCA4B2A9}"/>
              </a:ext>
            </a:extLst>
          </p:cNvPr>
          <p:cNvSpPr>
            <a:spLocks noGrp="1"/>
          </p:cNvSpPr>
          <p:nvPr>
            <p:ph sz="half" idx="11"/>
          </p:nvPr>
        </p:nvSpPr>
        <p:spPr>
          <a:xfrm>
            <a:off x="539750" y="1998616"/>
            <a:ext cx="4320000" cy="4320000"/>
          </a:xfrm>
          <a:noFill/>
        </p:spPr>
        <p:txBody>
          <a:bodyPr lIns="0" tIns="36000" rIns="0" bIns="36000">
            <a:normAutofit/>
          </a:bodyPr>
          <a:lstStyle>
            <a:lvl1pPr>
              <a:lnSpc>
                <a:spcPct val="110000"/>
              </a:lnSpc>
              <a:buClr>
                <a:schemeClr val="accent4"/>
              </a:buClr>
              <a:defRPr sz="1600"/>
            </a:lvl1pPr>
            <a:lvl2pPr>
              <a:lnSpc>
                <a:spcPct val="110000"/>
              </a:lnSpc>
              <a:buClr>
                <a:schemeClr val="accent4"/>
              </a:buClr>
              <a:defRPr sz="1400"/>
            </a:lvl2pPr>
            <a:lvl3pPr>
              <a:lnSpc>
                <a:spcPct val="110000"/>
              </a:lnSpc>
              <a:buClr>
                <a:schemeClr val="accent4"/>
              </a:buClr>
              <a:defRPr sz="1200"/>
            </a:lvl3pPr>
            <a:lvl4pPr>
              <a:lnSpc>
                <a:spcPct val="110000"/>
              </a:lnSpc>
              <a:buClr>
                <a:schemeClr val="accent4"/>
              </a:buClr>
              <a:defRPr sz="1100"/>
            </a:lvl4pPr>
            <a:lvl5pPr>
              <a:lnSpc>
                <a:spcPct val="110000"/>
              </a:lnSpc>
              <a:buClr>
                <a:schemeClr val="accent4"/>
              </a:buClr>
              <a:defRPr sz="105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cxnSp>
        <p:nvCxnSpPr>
          <p:cNvPr id="19" name="Straight Connector 18">
            <a:extLst>
              <a:ext uri="{FF2B5EF4-FFF2-40B4-BE49-F238E27FC236}">
                <a16:creationId xmlns:a16="http://schemas.microsoft.com/office/drawing/2014/main" id="{A8B2FD45-AD85-4BFF-9051-D010778F25C1}"/>
              </a:ext>
            </a:extLst>
          </p:cNvPr>
          <p:cNvCxnSpPr/>
          <p:nvPr userDrawn="1"/>
        </p:nvCxnSpPr>
        <p:spPr>
          <a:xfrm>
            <a:off x="5172950" y="6318001"/>
            <a:ext cx="6480000" cy="0"/>
          </a:xfrm>
          <a:prstGeom prst="line">
            <a:avLst/>
          </a:prstGeom>
          <a:ln w="19050" cap="rnd">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338BFC9-166E-4C72-86A1-B2E523DBD15A}"/>
              </a:ext>
            </a:extLst>
          </p:cNvPr>
          <p:cNvCxnSpPr/>
          <p:nvPr userDrawn="1"/>
        </p:nvCxnSpPr>
        <p:spPr>
          <a:xfrm>
            <a:off x="539750" y="6318616"/>
            <a:ext cx="4320000" cy="0"/>
          </a:xfrm>
          <a:prstGeom prst="line">
            <a:avLst/>
          </a:prstGeom>
          <a:ln w="19050" cap="rnd">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54040378-36D9-4A4A-B8D9-2346A08A0A6F}"/>
              </a:ext>
            </a:extLst>
          </p:cNvPr>
          <p:cNvSpPr>
            <a:spLocks noGrp="1"/>
          </p:cNvSpPr>
          <p:nvPr>
            <p:ph type="body" sz="quarter" idx="13" hasCustomPrompt="1"/>
          </p:nvPr>
        </p:nvSpPr>
        <p:spPr>
          <a:xfrm>
            <a:off x="5172950" y="1638000"/>
            <a:ext cx="6480000" cy="360000"/>
          </a:xfrm>
          <a:prstGeom prst="rect">
            <a:avLst/>
          </a:prstGeom>
          <a:solidFill>
            <a:schemeClr val="accent3">
              <a:lumMod val="75000"/>
            </a:schemeClr>
          </a:solidFill>
          <a:ln>
            <a:solidFill>
              <a:schemeClr val="accent3"/>
            </a:solidFill>
          </a:ln>
        </p:spPr>
        <p:txBody>
          <a:bodyPr anchor="ctr">
            <a:normAutofit/>
          </a:bodyPr>
          <a:lstStyle>
            <a:lvl1pPr marL="0" indent="0" algn="ctr">
              <a:buNone/>
              <a:defRPr sz="1600" b="1">
                <a:solidFill>
                  <a:schemeClr val="bg1"/>
                </a:solidFill>
              </a:defRPr>
            </a:lvl1pPr>
          </a:lstStyle>
          <a:p>
            <a:pPr lvl="0"/>
            <a:r>
              <a:rPr lang="en-GB" noProof="0" dirty="0"/>
              <a:t>Add Text</a:t>
            </a:r>
          </a:p>
        </p:txBody>
      </p:sp>
      <p:sp>
        <p:nvSpPr>
          <p:cNvPr id="22" name="Text Placeholder 4">
            <a:extLst>
              <a:ext uri="{FF2B5EF4-FFF2-40B4-BE49-F238E27FC236}">
                <a16:creationId xmlns:a16="http://schemas.microsoft.com/office/drawing/2014/main" id="{D8B2316D-847C-41A2-95C3-AFB955242218}"/>
              </a:ext>
            </a:extLst>
          </p:cNvPr>
          <p:cNvSpPr>
            <a:spLocks noGrp="1"/>
          </p:cNvSpPr>
          <p:nvPr>
            <p:ph type="body" sz="quarter" idx="14" hasCustomPrompt="1"/>
          </p:nvPr>
        </p:nvSpPr>
        <p:spPr>
          <a:xfrm>
            <a:off x="539750" y="1638000"/>
            <a:ext cx="4320000" cy="360000"/>
          </a:xfrm>
          <a:prstGeom prst="rect">
            <a:avLst/>
          </a:prstGeom>
          <a:solidFill>
            <a:schemeClr val="accent4"/>
          </a:solidFill>
          <a:ln>
            <a:solidFill>
              <a:schemeClr val="accent4"/>
            </a:solidFill>
          </a:ln>
        </p:spPr>
        <p:txBody>
          <a:bodyPr anchor="ctr">
            <a:normAutofit/>
          </a:bodyPr>
          <a:lstStyle>
            <a:lvl1pPr marL="0" indent="0" algn="ctr">
              <a:buNone/>
              <a:defRPr sz="1600" b="1">
                <a:solidFill>
                  <a:schemeClr val="bg1"/>
                </a:solidFill>
              </a:defRPr>
            </a:lvl1pPr>
          </a:lstStyle>
          <a:p>
            <a:pPr lvl="0"/>
            <a:r>
              <a:rPr lang="en-GB" noProof="0" dirty="0"/>
              <a:t>Add Text</a:t>
            </a:r>
          </a:p>
        </p:txBody>
      </p:sp>
      <p:sp>
        <p:nvSpPr>
          <p:cNvPr id="23" name="Text Placeholder 49">
            <a:extLst>
              <a:ext uri="{FF2B5EF4-FFF2-40B4-BE49-F238E27FC236}">
                <a16:creationId xmlns:a16="http://schemas.microsoft.com/office/drawing/2014/main" id="{79362C23-0221-48B7-B8CA-9FFC3E85CE38}"/>
              </a:ext>
            </a:extLst>
          </p:cNvPr>
          <p:cNvSpPr>
            <a:spLocks noGrp="1"/>
          </p:cNvSpPr>
          <p:nvPr>
            <p:ph type="body" sz="quarter" idx="12"/>
          </p:nvPr>
        </p:nvSpPr>
        <p:spPr>
          <a:xfrm>
            <a:off x="539750" y="1007153"/>
            <a:ext cx="11113200" cy="216000"/>
          </a:xfrm>
        </p:spPr>
        <p:txBody>
          <a:bodyPr bIns="0" anchor="ctr">
            <a:noAutofit/>
          </a:bodyPr>
          <a:lstStyle>
            <a:lvl1pPr marL="0" indent="0">
              <a:buNone/>
              <a:defRPr sz="1600" b="1">
                <a:solidFill>
                  <a:schemeClr val="bg2"/>
                </a:solidFill>
              </a:defRPr>
            </a:lvl1pPr>
          </a:lstStyle>
          <a:p>
            <a:pPr lvl="0"/>
            <a:r>
              <a:rPr lang="en-US" noProof="0"/>
              <a:t>Click to edit Master text styles</a:t>
            </a:r>
          </a:p>
        </p:txBody>
      </p:sp>
      <p:sp>
        <p:nvSpPr>
          <p:cNvPr id="25" name="TextBox 24">
            <a:extLst>
              <a:ext uri="{FF2B5EF4-FFF2-40B4-BE49-F238E27FC236}">
                <a16:creationId xmlns:a16="http://schemas.microsoft.com/office/drawing/2014/main" id="{217498B0-6B34-47C8-BD72-419F6FF1A8C0}"/>
              </a:ext>
            </a:extLst>
          </p:cNvPr>
          <p:cNvSpPr txBox="1"/>
          <p:nvPr userDrawn="1"/>
        </p:nvSpPr>
        <p:spPr>
          <a:xfrm>
            <a:off x="11288641" y="6500200"/>
            <a:ext cx="360000" cy="180000"/>
          </a:xfrm>
          <a:prstGeom prst="rect">
            <a:avLst/>
          </a:prstGeom>
          <a:noFill/>
        </p:spPr>
        <p:txBody>
          <a:bodyPr wrap="square" lIns="36000" tIns="36000" rIns="0" bIns="36000" rtlCol="0" anchor="ctr">
            <a:spAutoFit/>
          </a:bodyPr>
          <a:lstStyle/>
          <a:p>
            <a:pPr algn="r"/>
            <a:fld id="{7C757275-F92B-4ACD-802C-A0860931967C}" type="slidenum">
              <a:rPr lang="en-GB" sz="1000" smtClean="0">
                <a:solidFill>
                  <a:schemeClr val="tx1">
                    <a:lumMod val="50000"/>
                    <a:lumOff val="50000"/>
                  </a:schemeClr>
                </a:solidFill>
              </a:rPr>
              <a:pPr algn="r"/>
              <a:t>‹#›</a:t>
            </a:fld>
            <a:endParaRPr lang="en-GB" sz="1000" dirty="0">
              <a:solidFill>
                <a:schemeClr val="tx1">
                  <a:lumMod val="50000"/>
                  <a:lumOff val="50000"/>
                </a:schemeClr>
              </a:solidFill>
            </a:endParaRPr>
          </a:p>
        </p:txBody>
      </p:sp>
      <p:sp>
        <p:nvSpPr>
          <p:cNvPr id="14" name="Text Placeholder 2">
            <a:extLst>
              <a:ext uri="{FF2B5EF4-FFF2-40B4-BE49-F238E27FC236}">
                <a16:creationId xmlns:a16="http://schemas.microsoft.com/office/drawing/2014/main" id="{8339A379-9B5D-46CF-B551-16019B9451B7}"/>
              </a:ext>
            </a:extLst>
          </p:cNvPr>
          <p:cNvSpPr>
            <a:spLocks noGrp="1"/>
          </p:cNvSpPr>
          <p:nvPr>
            <p:ph type="body" sz="quarter" idx="15" hasCustomPrompt="1"/>
          </p:nvPr>
        </p:nvSpPr>
        <p:spPr>
          <a:xfrm>
            <a:off x="539750" y="6500200"/>
            <a:ext cx="4320000" cy="180000"/>
          </a:xfrm>
        </p:spPr>
        <p:txBody>
          <a:bodyPr anchor="ctr">
            <a:noAutofit/>
          </a:bodyPr>
          <a:lstStyle>
            <a:lvl1pPr marL="0" indent="0">
              <a:buNone/>
              <a:defRPr sz="800" i="1"/>
            </a:lvl1pPr>
            <a:lvl2pPr>
              <a:defRPr sz="800"/>
            </a:lvl2pPr>
            <a:lvl3pPr>
              <a:defRPr sz="800"/>
            </a:lvl3pPr>
            <a:lvl4pPr>
              <a:defRPr sz="800"/>
            </a:lvl4pPr>
            <a:lvl5pPr>
              <a:defRPr sz="800"/>
            </a:lvl5pPr>
          </a:lstStyle>
          <a:p>
            <a:pPr lvl="0"/>
            <a:r>
              <a:rPr lang="en-GB" dirty="0"/>
              <a:t>Source:     [Include the citation from the source you have used.]</a:t>
            </a:r>
          </a:p>
        </p:txBody>
      </p:sp>
      <p:sp>
        <p:nvSpPr>
          <p:cNvPr id="3" name="Title 2">
            <a:extLst>
              <a:ext uri="{FF2B5EF4-FFF2-40B4-BE49-F238E27FC236}">
                <a16:creationId xmlns:a16="http://schemas.microsoft.com/office/drawing/2014/main" id="{42A1277A-E58C-4F47-96F6-BAF2E57FC794}"/>
              </a:ext>
            </a:extLst>
          </p:cNvPr>
          <p:cNvSpPr>
            <a:spLocks noGrp="1"/>
          </p:cNvSpPr>
          <p:nvPr>
            <p:ph type="title"/>
          </p:nvPr>
        </p:nvSpPr>
        <p:spPr/>
        <p:txBody>
          <a:bodyPr/>
          <a:lstStyle/>
          <a:p>
            <a:r>
              <a:rPr lang="en-US"/>
              <a:t>Click to edit Master title style</a:t>
            </a:r>
            <a:endParaRPr lang="en-GB"/>
          </a:p>
        </p:txBody>
      </p:sp>
      <p:sp>
        <p:nvSpPr>
          <p:cNvPr id="15" name="Text Placeholder 2">
            <a:extLst>
              <a:ext uri="{FF2B5EF4-FFF2-40B4-BE49-F238E27FC236}">
                <a16:creationId xmlns:a16="http://schemas.microsoft.com/office/drawing/2014/main" id="{2AC2BB27-F2E9-4A88-9BCD-991302C2840B}"/>
              </a:ext>
            </a:extLst>
          </p:cNvPr>
          <p:cNvSpPr>
            <a:spLocks noGrp="1"/>
          </p:cNvSpPr>
          <p:nvPr>
            <p:ph type="body" sz="quarter" idx="16" hasCustomPrompt="1"/>
          </p:nvPr>
        </p:nvSpPr>
        <p:spPr>
          <a:xfrm>
            <a:off x="5172950" y="6500200"/>
            <a:ext cx="6120000" cy="180000"/>
          </a:xfrm>
        </p:spPr>
        <p:txBody>
          <a:bodyPr anchor="ctr">
            <a:noAutofit/>
          </a:bodyPr>
          <a:lstStyle>
            <a:lvl1pPr marL="0" indent="0">
              <a:buNone/>
              <a:defRPr sz="800" i="1"/>
            </a:lvl1pPr>
            <a:lvl2pPr>
              <a:defRPr sz="800"/>
            </a:lvl2pPr>
            <a:lvl3pPr>
              <a:defRPr sz="800"/>
            </a:lvl3pPr>
            <a:lvl4pPr>
              <a:defRPr sz="800"/>
            </a:lvl4pPr>
            <a:lvl5pPr>
              <a:defRPr sz="800"/>
            </a:lvl5pPr>
          </a:lstStyle>
          <a:p>
            <a:pPr lvl="0"/>
            <a:r>
              <a:rPr lang="en-GB" dirty="0"/>
              <a:t>Source:     [Include the citation from the source you have used.]</a:t>
            </a:r>
          </a:p>
        </p:txBody>
      </p:sp>
      <p:pic>
        <p:nvPicPr>
          <p:cNvPr id="24" name="Picture 23" descr="Logo, company name&#10;&#10;Description automatically generated">
            <a:extLst>
              <a:ext uri="{FF2B5EF4-FFF2-40B4-BE49-F238E27FC236}">
                <a16:creationId xmlns:a16="http://schemas.microsoft.com/office/drawing/2014/main" id="{40C24CB0-C760-5910-28BA-7905F3A79B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000" y="540000"/>
            <a:ext cx="1620000" cy="715500"/>
          </a:xfrm>
          <a:prstGeom prst="rect">
            <a:avLst/>
          </a:prstGeom>
        </p:spPr>
      </p:pic>
    </p:spTree>
    <p:extLst>
      <p:ext uri="{BB962C8B-B14F-4D97-AF65-F5344CB8AC3E}">
        <p14:creationId xmlns:p14="http://schemas.microsoft.com/office/powerpoint/2010/main" val="381382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364550" y="1997997"/>
            <a:ext cx="5288400" cy="4326603"/>
          </a:xfrm>
        </p:spPr>
        <p:txBody>
          <a:bodyPr lIns="0" tIns="36000" rIns="0" bIns="36000">
            <a:normAutofit/>
          </a:bodyPr>
          <a:lstStyle>
            <a:lvl1pPr marL="285750" indent="-285750">
              <a:buClr>
                <a:schemeClr val="accent4"/>
              </a:buClr>
              <a:buFont typeface="Arial" panose="020B0604020202020204" pitchFamily="34" charset="0"/>
              <a:buChar char="•"/>
              <a:defRPr sz="1600">
                <a:solidFill>
                  <a:schemeClr val="tx1">
                    <a:lumMod val="85000"/>
                    <a:lumOff val="15000"/>
                  </a:schemeClr>
                </a:solidFill>
                <a:latin typeface="Segoe UI" panose="020B0502040204020203" pitchFamily="34" charset="0"/>
                <a:cs typeface="Segoe UI" panose="020B0502040204020203"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a:t>Text</a:t>
            </a:r>
          </a:p>
        </p:txBody>
      </p:sp>
      <p:sp>
        <p:nvSpPr>
          <p:cNvPr id="3" name="Content Placeholder 2"/>
          <p:cNvSpPr>
            <a:spLocks noGrp="1"/>
          </p:cNvSpPr>
          <p:nvPr>
            <p:ph sz="half" idx="1" hasCustomPrompt="1"/>
          </p:nvPr>
        </p:nvSpPr>
        <p:spPr>
          <a:xfrm>
            <a:off x="539750" y="1998000"/>
            <a:ext cx="5288400" cy="4328488"/>
          </a:xfrm>
        </p:spPr>
        <p:txBody>
          <a:bodyPr lIns="0" tIns="36000" rIns="0" bIns="36000">
            <a:normAutofit/>
          </a:bodyPr>
          <a:lstStyle>
            <a:lvl1pPr marL="285750" indent="-285750">
              <a:buClr>
                <a:schemeClr val="accent4"/>
              </a:buClr>
              <a:buFont typeface="Arial" panose="020B0604020202020204" pitchFamily="34" charset="0"/>
              <a:buChar char="•"/>
              <a:defRPr sz="1600">
                <a:solidFill>
                  <a:schemeClr val="tx1">
                    <a:lumMod val="85000"/>
                    <a:lumOff val="15000"/>
                  </a:schemeClr>
                </a:solidFill>
                <a:latin typeface="Segoe UI" panose="020B0502040204020203" pitchFamily="34" charset="0"/>
                <a:cs typeface="Segoe UI" panose="020B0502040204020203"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a:t>Text</a:t>
            </a:r>
          </a:p>
        </p:txBody>
      </p:sp>
      <p:cxnSp>
        <p:nvCxnSpPr>
          <p:cNvPr id="14" name="Straight Connector 13"/>
          <p:cNvCxnSpPr/>
          <p:nvPr userDrawn="1"/>
        </p:nvCxnSpPr>
        <p:spPr>
          <a:xfrm>
            <a:off x="539750" y="6326488"/>
            <a:ext cx="5288400" cy="0"/>
          </a:xfrm>
          <a:prstGeom prst="line">
            <a:avLst/>
          </a:prstGeom>
          <a:ln w="19050" cap="rnd">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6364550" y="6326488"/>
            <a:ext cx="5288400" cy="0"/>
          </a:xfrm>
          <a:prstGeom prst="line">
            <a:avLst/>
          </a:prstGeom>
          <a:ln w="19050" cap="rnd">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 Placeholder 4">
            <a:extLst>
              <a:ext uri="{FF2B5EF4-FFF2-40B4-BE49-F238E27FC236}">
                <a16:creationId xmlns:a16="http://schemas.microsoft.com/office/drawing/2014/main" id="{4DD226A2-D8DE-4DE8-815A-7F75569FD850}"/>
              </a:ext>
            </a:extLst>
          </p:cNvPr>
          <p:cNvSpPr>
            <a:spLocks noGrp="1"/>
          </p:cNvSpPr>
          <p:nvPr>
            <p:ph type="body" sz="quarter" idx="13" hasCustomPrompt="1"/>
          </p:nvPr>
        </p:nvSpPr>
        <p:spPr>
          <a:xfrm>
            <a:off x="539750" y="1638000"/>
            <a:ext cx="5288400" cy="360000"/>
          </a:xfrm>
          <a:prstGeom prst="rect">
            <a:avLst/>
          </a:prstGeom>
          <a:solidFill>
            <a:schemeClr val="accent3">
              <a:lumMod val="75000"/>
            </a:schemeClr>
          </a:solidFill>
          <a:ln>
            <a:solidFill>
              <a:schemeClr val="accent3">
                <a:lumMod val="75000"/>
              </a:schemeClr>
            </a:solidFill>
          </a:ln>
        </p:spPr>
        <p:txBody>
          <a:bodyPr anchor="ctr">
            <a:normAutofit/>
          </a:bodyPr>
          <a:lstStyle>
            <a:lvl1pPr marL="0" indent="0" algn="ctr">
              <a:buNone/>
              <a:defRPr sz="1600" b="1">
                <a:solidFill>
                  <a:schemeClr val="bg1"/>
                </a:solidFill>
              </a:defRPr>
            </a:lvl1pPr>
          </a:lstStyle>
          <a:p>
            <a:pPr lvl="0"/>
            <a:r>
              <a:rPr lang="en-GB" noProof="0" dirty="0"/>
              <a:t>Add Text</a:t>
            </a:r>
          </a:p>
        </p:txBody>
      </p:sp>
      <p:sp>
        <p:nvSpPr>
          <p:cNvPr id="23" name="Text Placeholder 49">
            <a:extLst>
              <a:ext uri="{FF2B5EF4-FFF2-40B4-BE49-F238E27FC236}">
                <a16:creationId xmlns:a16="http://schemas.microsoft.com/office/drawing/2014/main" id="{64DC7ED5-75BD-4211-ABB6-C098EB8AEAB9}"/>
              </a:ext>
            </a:extLst>
          </p:cNvPr>
          <p:cNvSpPr>
            <a:spLocks noGrp="1"/>
          </p:cNvSpPr>
          <p:nvPr>
            <p:ph type="body" sz="quarter" idx="12"/>
          </p:nvPr>
        </p:nvSpPr>
        <p:spPr>
          <a:xfrm>
            <a:off x="539750" y="1007153"/>
            <a:ext cx="11113200" cy="216000"/>
          </a:xfrm>
        </p:spPr>
        <p:txBody>
          <a:bodyPr bIns="0" anchor="ctr">
            <a:noAutofit/>
          </a:bodyPr>
          <a:lstStyle>
            <a:lvl1pPr marL="0" indent="0">
              <a:buNone/>
              <a:defRPr sz="1600" b="1">
                <a:solidFill>
                  <a:schemeClr val="bg2"/>
                </a:solidFill>
              </a:defRPr>
            </a:lvl1pPr>
          </a:lstStyle>
          <a:p>
            <a:pPr lvl="0"/>
            <a:r>
              <a:rPr lang="en-US" noProof="0"/>
              <a:t>Click to edit Master text styles</a:t>
            </a:r>
          </a:p>
        </p:txBody>
      </p:sp>
      <p:sp>
        <p:nvSpPr>
          <p:cNvPr id="2" name="Title 1">
            <a:extLst>
              <a:ext uri="{FF2B5EF4-FFF2-40B4-BE49-F238E27FC236}">
                <a16:creationId xmlns:a16="http://schemas.microsoft.com/office/drawing/2014/main" id="{79EA2768-A05C-4C09-B779-80C268DD445F}"/>
              </a:ext>
            </a:extLst>
          </p:cNvPr>
          <p:cNvSpPr>
            <a:spLocks noGrp="1"/>
          </p:cNvSpPr>
          <p:nvPr>
            <p:ph type="title"/>
          </p:nvPr>
        </p:nvSpPr>
        <p:spPr/>
        <p:txBody>
          <a:bodyPr/>
          <a:lstStyle/>
          <a:p>
            <a:r>
              <a:rPr lang="en-US"/>
              <a:t>Click to edit Master title style</a:t>
            </a:r>
            <a:endParaRPr lang="en-GB" dirty="0"/>
          </a:p>
        </p:txBody>
      </p:sp>
      <p:sp>
        <p:nvSpPr>
          <p:cNvPr id="24" name="Text Placeholder 4">
            <a:extLst>
              <a:ext uri="{FF2B5EF4-FFF2-40B4-BE49-F238E27FC236}">
                <a16:creationId xmlns:a16="http://schemas.microsoft.com/office/drawing/2014/main" id="{CA0A1E00-3E48-48E4-AB76-2ADE7BBE5CAB}"/>
              </a:ext>
            </a:extLst>
          </p:cNvPr>
          <p:cNvSpPr>
            <a:spLocks noGrp="1"/>
          </p:cNvSpPr>
          <p:nvPr>
            <p:ph type="body" sz="quarter" idx="14" hasCustomPrompt="1"/>
          </p:nvPr>
        </p:nvSpPr>
        <p:spPr>
          <a:xfrm>
            <a:off x="6364550" y="1638000"/>
            <a:ext cx="5288400" cy="360000"/>
          </a:xfrm>
          <a:prstGeom prst="rect">
            <a:avLst/>
          </a:prstGeom>
          <a:solidFill>
            <a:schemeClr val="accent3">
              <a:lumMod val="75000"/>
            </a:schemeClr>
          </a:solidFill>
          <a:ln>
            <a:solidFill>
              <a:schemeClr val="accent3">
                <a:lumMod val="75000"/>
              </a:schemeClr>
            </a:solidFill>
          </a:ln>
        </p:spPr>
        <p:txBody>
          <a:bodyPr anchor="ctr">
            <a:normAutofit/>
          </a:bodyPr>
          <a:lstStyle>
            <a:lvl1pPr marL="0" indent="0" algn="ctr">
              <a:buNone/>
              <a:defRPr sz="1600" b="1">
                <a:solidFill>
                  <a:schemeClr val="bg1"/>
                </a:solidFill>
              </a:defRPr>
            </a:lvl1pPr>
          </a:lstStyle>
          <a:p>
            <a:pPr lvl="0"/>
            <a:r>
              <a:rPr lang="en-GB" noProof="0" dirty="0"/>
              <a:t>Add Text</a:t>
            </a:r>
          </a:p>
        </p:txBody>
      </p:sp>
      <p:sp>
        <p:nvSpPr>
          <p:cNvPr id="27" name="TextBox 26">
            <a:extLst>
              <a:ext uri="{FF2B5EF4-FFF2-40B4-BE49-F238E27FC236}">
                <a16:creationId xmlns:a16="http://schemas.microsoft.com/office/drawing/2014/main" id="{6B55C7BE-2006-450F-AC97-D4B8B1A39417}"/>
              </a:ext>
            </a:extLst>
          </p:cNvPr>
          <p:cNvSpPr txBox="1"/>
          <p:nvPr userDrawn="1"/>
        </p:nvSpPr>
        <p:spPr>
          <a:xfrm>
            <a:off x="11288641" y="6500200"/>
            <a:ext cx="360000" cy="180000"/>
          </a:xfrm>
          <a:prstGeom prst="rect">
            <a:avLst/>
          </a:prstGeom>
          <a:noFill/>
        </p:spPr>
        <p:txBody>
          <a:bodyPr wrap="square" lIns="36000" tIns="36000" rIns="0" bIns="36000" rtlCol="0" anchor="ctr">
            <a:spAutoFit/>
          </a:bodyPr>
          <a:lstStyle/>
          <a:p>
            <a:pPr algn="r"/>
            <a:fld id="{7C757275-F92B-4ACD-802C-A0860931967C}" type="slidenum">
              <a:rPr lang="en-GB" sz="1000" smtClean="0">
                <a:solidFill>
                  <a:schemeClr val="tx1">
                    <a:lumMod val="50000"/>
                    <a:lumOff val="50000"/>
                  </a:schemeClr>
                </a:solidFill>
              </a:rPr>
              <a:pPr algn="r"/>
              <a:t>‹#›</a:t>
            </a:fld>
            <a:endParaRPr lang="en-GB" sz="1000" dirty="0">
              <a:solidFill>
                <a:schemeClr val="tx1">
                  <a:lumMod val="50000"/>
                  <a:lumOff val="50000"/>
                </a:schemeClr>
              </a:solidFill>
            </a:endParaRPr>
          </a:p>
        </p:txBody>
      </p:sp>
      <p:sp>
        <p:nvSpPr>
          <p:cNvPr id="17" name="Text Placeholder 2">
            <a:extLst>
              <a:ext uri="{FF2B5EF4-FFF2-40B4-BE49-F238E27FC236}">
                <a16:creationId xmlns:a16="http://schemas.microsoft.com/office/drawing/2014/main" id="{F91F3EE7-BC4B-45CD-8922-20D6D2920D0C}"/>
              </a:ext>
            </a:extLst>
          </p:cNvPr>
          <p:cNvSpPr>
            <a:spLocks noGrp="1"/>
          </p:cNvSpPr>
          <p:nvPr>
            <p:ph type="body" sz="quarter" idx="15" hasCustomPrompt="1"/>
          </p:nvPr>
        </p:nvSpPr>
        <p:spPr>
          <a:xfrm>
            <a:off x="539750" y="6500200"/>
            <a:ext cx="5288400" cy="180000"/>
          </a:xfrm>
        </p:spPr>
        <p:txBody>
          <a:bodyPr anchor="ctr">
            <a:noAutofit/>
          </a:bodyPr>
          <a:lstStyle>
            <a:lvl1pPr marL="0" indent="0">
              <a:buNone/>
              <a:defRPr sz="800" i="1"/>
            </a:lvl1pPr>
            <a:lvl2pPr>
              <a:defRPr sz="800"/>
            </a:lvl2pPr>
            <a:lvl3pPr>
              <a:defRPr sz="800"/>
            </a:lvl3pPr>
            <a:lvl4pPr>
              <a:defRPr sz="800"/>
            </a:lvl4pPr>
            <a:lvl5pPr>
              <a:defRPr sz="800"/>
            </a:lvl5pPr>
          </a:lstStyle>
          <a:p>
            <a:pPr lvl="0"/>
            <a:r>
              <a:rPr lang="en-GB" dirty="0"/>
              <a:t>Source:     [Include the citation from the source you have used. Use Zotero (www.zotero.org) to automate the process.]</a:t>
            </a:r>
          </a:p>
        </p:txBody>
      </p:sp>
      <p:sp>
        <p:nvSpPr>
          <p:cNvPr id="18" name="Text Placeholder 2">
            <a:extLst>
              <a:ext uri="{FF2B5EF4-FFF2-40B4-BE49-F238E27FC236}">
                <a16:creationId xmlns:a16="http://schemas.microsoft.com/office/drawing/2014/main" id="{693F5885-7748-49D2-9FEA-11B2D1319AF0}"/>
              </a:ext>
            </a:extLst>
          </p:cNvPr>
          <p:cNvSpPr>
            <a:spLocks noGrp="1"/>
          </p:cNvSpPr>
          <p:nvPr>
            <p:ph type="body" sz="quarter" idx="16" hasCustomPrompt="1"/>
          </p:nvPr>
        </p:nvSpPr>
        <p:spPr>
          <a:xfrm>
            <a:off x="6364550" y="6500200"/>
            <a:ext cx="4928400" cy="180000"/>
          </a:xfrm>
        </p:spPr>
        <p:txBody>
          <a:bodyPr anchor="ctr">
            <a:noAutofit/>
          </a:bodyPr>
          <a:lstStyle>
            <a:lvl1pPr marL="0" indent="0">
              <a:buNone/>
              <a:defRPr sz="800" i="1"/>
            </a:lvl1pPr>
            <a:lvl2pPr>
              <a:defRPr sz="800"/>
            </a:lvl2pPr>
            <a:lvl3pPr>
              <a:defRPr sz="800"/>
            </a:lvl3pPr>
            <a:lvl4pPr>
              <a:defRPr sz="800"/>
            </a:lvl4pPr>
            <a:lvl5pPr>
              <a:defRPr sz="800"/>
            </a:lvl5pPr>
          </a:lstStyle>
          <a:p>
            <a:pPr lvl="0"/>
            <a:r>
              <a:rPr lang="en-GB" dirty="0"/>
              <a:t>Source:     [Include the citation from the source you have used.]</a:t>
            </a:r>
          </a:p>
        </p:txBody>
      </p:sp>
      <p:pic>
        <p:nvPicPr>
          <p:cNvPr id="21" name="Picture 20" descr="Logo, company name&#10;&#10;Description automatically generated">
            <a:extLst>
              <a:ext uri="{FF2B5EF4-FFF2-40B4-BE49-F238E27FC236}">
                <a16:creationId xmlns:a16="http://schemas.microsoft.com/office/drawing/2014/main" id="{6337316B-6B7C-CC33-2E9A-69642130D9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000" y="540000"/>
            <a:ext cx="1620000" cy="715500"/>
          </a:xfrm>
          <a:prstGeom prst="rect">
            <a:avLst/>
          </a:prstGeom>
        </p:spPr>
      </p:pic>
    </p:spTree>
    <p:extLst>
      <p:ext uri="{BB962C8B-B14F-4D97-AF65-F5344CB8AC3E}">
        <p14:creationId xmlns:p14="http://schemas.microsoft.com/office/powerpoint/2010/main" val="131847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Master Case Studies 2018.06.29">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175F0BC-AE45-46FE-BEC4-9020D4B7FD13}"/>
              </a:ext>
            </a:extLst>
          </p:cNvPr>
          <p:cNvSpPr/>
          <p:nvPr userDrawn="1"/>
        </p:nvSpPr>
        <p:spPr>
          <a:xfrm>
            <a:off x="3059750" y="1636170"/>
            <a:ext cx="8592500" cy="4681580"/>
          </a:xfrm>
          <a:prstGeom prst="rect">
            <a:avLst/>
          </a:prstGeom>
          <a:solidFill>
            <a:srgbClr val="FAFA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ysClr val="windowText" lastClr="000000"/>
              </a:solidFill>
              <a:effectLst/>
              <a:uLnTx/>
              <a:uFillTx/>
              <a:latin typeface="+mn-lt"/>
              <a:ea typeface="+mn-ea"/>
              <a:cs typeface="+mn-cs"/>
            </a:endParaRPr>
          </a:p>
        </p:txBody>
      </p:sp>
      <p:sp>
        <p:nvSpPr>
          <p:cNvPr id="6" name="Text Placeholder 31">
            <a:extLst>
              <a:ext uri="{FF2B5EF4-FFF2-40B4-BE49-F238E27FC236}">
                <a16:creationId xmlns:a16="http://schemas.microsoft.com/office/drawing/2014/main" id="{4681857C-B1B9-476E-87C9-F21547A667F5}"/>
              </a:ext>
            </a:extLst>
          </p:cNvPr>
          <p:cNvSpPr>
            <a:spLocks noGrp="1"/>
          </p:cNvSpPr>
          <p:nvPr>
            <p:ph type="body" sz="quarter" idx="14" hasCustomPrompt="1"/>
          </p:nvPr>
        </p:nvSpPr>
        <p:spPr>
          <a:xfrm>
            <a:off x="3334644" y="2221097"/>
            <a:ext cx="8010000" cy="900000"/>
          </a:xfrm>
        </p:spPr>
        <p:txBody>
          <a:bodyPr anchor="t">
            <a:normAutofit/>
          </a:bodyPr>
          <a:lstStyle>
            <a:lvl1pPr marL="0" indent="0">
              <a:spcBef>
                <a:spcPts val="0"/>
              </a:spcBef>
              <a:buNone/>
              <a:defRPr sz="1200" b="1">
                <a:solidFill>
                  <a:schemeClr val="tx1">
                    <a:lumMod val="85000"/>
                    <a:lumOff val="15000"/>
                  </a:schemeClr>
                </a:solidFill>
                <a:latin typeface="+mn-lt"/>
              </a:defRPr>
            </a:lvl1pPr>
          </a:lstStyle>
          <a:p>
            <a:pPr lvl="0"/>
            <a:r>
              <a:rPr lang="en-US" dirty="0"/>
              <a:t>Project executive summary</a:t>
            </a:r>
          </a:p>
        </p:txBody>
      </p:sp>
      <p:sp>
        <p:nvSpPr>
          <p:cNvPr id="7" name="Text Placeholder 31">
            <a:extLst>
              <a:ext uri="{FF2B5EF4-FFF2-40B4-BE49-F238E27FC236}">
                <a16:creationId xmlns:a16="http://schemas.microsoft.com/office/drawing/2014/main" id="{447C7A50-7E50-417F-8FB8-9F5CD6CD4961}"/>
              </a:ext>
            </a:extLst>
          </p:cNvPr>
          <p:cNvSpPr>
            <a:spLocks noGrp="1"/>
          </p:cNvSpPr>
          <p:nvPr>
            <p:ph type="body" sz="quarter" idx="15" hasCustomPrompt="1"/>
          </p:nvPr>
        </p:nvSpPr>
        <p:spPr>
          <a:xfrm>
            <a:off x="3350999" y="3980793"/>
            <a:ext cx="5832000" cy="2168669"/>
          </a:xfrm>
        </p:spPr>
        <p:txBody>
          <a:bodyPr anchor="t">
            <a:normAutofit/>
          </a:bodyPr>
          <a:lstStyle>
            <a:lvl1pPr marL="285750" indent="-285750">
              <a:spcBef>
                <a:spcPts val="0"/>
              </a:spcBef>
              <a:spcAft>
                <a:spcPts val="600"/>
              </a:spcAft>
              <a:buClr>
                <a:schemeClr val="accent3"/>
              </a:buClr>
              <a:buFont typeface="Arial" panose="020B0604020202020204" pitchFamily="34" charset="0"/>
              <a:buChar char="•"/>
              <a:defRPr sz="1200" b="0" i="0">
                <a:solidFill>
                  <a:schemeClr val="accent3"/>
                </a:solidFill>
                <a:latin typeface="+mn-lt"/>
              </a:defRPr>
            </a:lvl1pPr>
          </a:lstStyle>
          <a:p>
            <a:pPr lvl="0"/>
            <a:r>
              <a:rPr lang="en-US" dirty="0"/>
              <a:t>Project executive summary</a:t>
            </a:r>
          </a:p>
        </p:txBody>
      </p:sp>
      <p:sp>
        <p:nvSpPr>
          <p:cNvPr id="9" name="Picture Placeholder 26">
            <a:extLst>
              <a:ext uri="{FF2B5EF4-FFF2-40B4-BE49-F238E27FC236}">
                <a16:creationId xmlns:a16="http://schemas.microsoft.com/office/drawing/2014/main" id="{33EC318E-64EC-4B4C-94E4-33C9E666B727}"/>
              </a:ext>
            </a:extLst>
          </p:cNvPr>
          <p:cNvSpPr>
            <a:spLocks noGrp="1"/>
          </p:cNvSpPr>
          <p:nvPr>
            <p:ph type="pic" sz="quarter" idx="12" hasCustomPrompt="1"/>
          </p:nvPr>
        </p:nvSpPr>
        <p:spPr>
          <a:xfrm>
            <a:off x="539050" y="1636155"/>
            <a:ext cx="2520700" cy="4681580"/>
          </a:xfrm>
        </p:spPr>
        <p:txBody>
          <a:bodyPr>
            <a:normAutofit/>
          </a:bodyPr>
          <a:lstStyle>
            <a:lvl1pPr marL="0" marR="0" indent="0" algn="l" defTabSz="914400" rtl="0" eaLnBrk="1" fontAlgn="auto" latinLnBrk="0" hangingPunct="1">
              <a:lnSpc>
                <a:spcPct val="110000"/>
              </a:lnSpc>
              <a:spcBef>
                <a:spcPts val="0"/>
              </a:spcBef>
              <a:spcAft>
                <a:spcPts val="300"/>
              </a:spcAft>
              <a:buClr>
                <a:schemeClr val="accent3"/>
              </a:buClr>
              <a:buSzTx/>
              <a:buFont typeface="Arial" panose="020B0604020202020204" pitchFamily="34" charset="0"/>
              <a:buNone/>
              <a:tabLst/>
              <a:defRPr sz="1600" b="0">
                <a:latin typeface="+mn-lt"/>
              </a:defRPr>
            </a:lvl1pPr>
          </a:lstStyle>
          <a:p>
            <a:r>
              <a:rPr lang="en-US" dirty="0"/>
              <a:t>Steps to fit images without stretching them:</a:t>
            </a:r>
          </a:p>
          <a:p>
            <a:endParaRPr lang="en-US" dirty="0"/>
          </a:p>
          <a:p>
            <a:r>
              <a:rPr lang="en-US" dirty="0"/>
              <a:t>1. Add a picture from your computer. </a:t>
            </a:r>
          </a:p>
          <a:p>
            <a:r>
              <a:rPr lang="en-US" dirty="0"/>
              <a:t>2. Go to “Format” and select “Crop”</a:t>
            </a:r>
          </a:p>
          <a:p>
            <a:r>
              <a:rPr lang="en-US" dirty="0"/>
              <a:t>3. Choose the “Fill” option.</a:t>
            </a:r>
          </a:p>
          <a:p>
            <a:endParaRPr lang="en-US" dirty="0"/>
          </a:p>
          <a:p>
            <a:r>
              <a:rPr lang="en-US" dirty="0"/>
              <a:t>Note</a:t>
            </a:r>
          </a:p>
          <a:p>
            <a:pPr marL="0" marR="0" lvl="0" indent="0" algn="l" defTabSz="914400" rtl="0" eaLnBrk="1" fontAlgn="auto" latinLnBrk="0" hangingPunct="1">
              <a:lnSpc>
                <a:spcPct val="110000"/>
              </a:lnSpc>
              <a:spcBef>
                <a:spcPts val="0"/>
              </a:spcBef>
              <a:spcAft>
                <a:spcPts val="300"/>
              </a:spcAft>
              <a:buClr>
                <a:schemeClr val="accent3"/>
              </a:buClr>
              <a:buSzTx/>
              <a:buFont typeface="Arial" panose="020B0604020202020204" pitchFamily="34" charset="0"/>
              <a:buNone/>
              <a:tabLst/>
              <a:defRPr/>
            </a:pPr>
            <a:r>
              <a:rPr lang="en-US" dirty="0"/>
              <a:t>* Please stick to margins if adding pictures manually.</a:t>
            </a:r>
          </a:p>
          <a:p>
            <a:endParaRPr lang="en-US" dirty="0"/>
          </a:p>
        </p:txBody>
      </p:sp>
      <p:sp>
        <p:nvSpPr>
          <p:cNvPr id="10" name="Text Placeholder 24">
            <a:extLst>
              <a:ext uri="{FF2B5EF4-FFF2-40B4-BE49-F238E27FC236}">
                <a16:creationId xmlns:a16="http://schemas.microsoft.com/office/drawing/2014/main" id="{2B28CAD1-D613-46C4-AC1A-57EE27EB9EAF}"/>
              </a:ext>
            </a:extLst>
          </p:cNvPr>
          <p:cNvSpPr>
            <a:spLocks noGrp="1"/>
          </p:cNvSpPr>
          <p:nvPr>
            <p:ph type="body" sz="quarter" idx="20" hasCustomPrompt="1"/>
          </p:nvPr>
        </p:nvSpPr>
        <p:spPr>
          <a:xfrm>
            <a:off x="3351247" y="1856187"/>
            <a:ext cx="8009507" cy="288000"/>
          </a:xfrm>
        </p:spPr>
        <p:txBody>
          <a:bodyPr anchor="ctr">
            <a:noAutofit/>
          </a:bodyPr>
          <a:lstStyle>
            <a:lvl1pPr marL="0" indent="0">
              <a:buNone/>
              <a:defRPr sz="1600" b="1">
                <a:solidFill>
                  <a:schemeClr val="accent2"/>
                </a:solidFill>
                <a:latin typeface="+mn-lt"/>
              </a:defRPr>
            </a:lvl1pPr>
          </a:lstStyle>
          <a:p>
            <a:pPr lvl="0"/>
            <a:r>
              <a:rPr lang="en-US" dirty="0"/>
              <a:t>One sentence project summary</a:t>
            </a:r>
          </a:p>
        </p:txBody>
      </p:sp>
      <p:sp>
        <p:nvSpPr>
          <p:cNvPr id="11" name="Text Placeholder 42">
            <a:extLst>
              <a:ext uri="{FF2B5EF4-FFF2-40B4-BE49-F238E27FC236}">
                <a16:creationId xmlns:a16="http://schemas.microsoft.com/office/drawing/2014/main" id="{E17EFD34-D257-4E01-83A5-65D7D3CE3198}"/>
              </a:ext>
            </a:extLst>
          </p:cNvPr>
          <p:cNvSpPr>
            <a:spLocks noGrp="1"/>
          </p:cNvSpPr>
          <p:nvPr>
            <p:ph type="body" sz="quarter" idx="17"/>
          </p:nvPr>
        </p:nvSpPr>
        <p:spPr>
          <a:xfrm>
            <a:off x="9364644" y="3655523"/>
            <a:ext cx="1980000" cy="2493939"/>
          </a:xfrm>
          <a:prstGeom prst="snip1Rect">
            <a:avLst/>
          </a:prstGeom>
          <a:solidFill>
            <a:schemeClr val="accent3"/>
          </a:solidFill>
        </p:spPr>
        <p:txBody>
          <a:bodyPr lIns="72000" tIns="72000" rIns="72000" bIns="72000" anchor="ctr">
            <a:normAutofit/>
          </a:bodyPr>
          <a:lstStyle>
            <a:lvl1pPr marL="0" indent="0" algn="ctr">
              <a:buNone/>
              <a:defRPr sz="1200" b="1">
                <a:solidFill>
                  <a:schemeClr val="bg1"/>
                </a:solidFill>
                <a:latin typeface="+mn-lt"/>
              </a:defRPr>
            </a:lvl1pPr>
          </a:lstStyle>
          <a:p>
            <a:pPr lvl="0"/>
            <a:r>
              <a:rPr lang="en-US"/>
              <a:t>Click to edit Master text styles</a:t>
            </a:r>
          </a:p>
        </p:txBody>
      </p:sp>
      <p:sp>
        <p:nvSpPr>
          <p:cNvPr id="16" name="Text Placeholder 49">
            <a:extLst>
              <a:ext uri="{FF2B5EF4-FFF2-40B4-BE49-F238E27FC236}">
                <a16:creationId xmlns:a16="http://schemas.microsoft.com/office/drawing/2014/main" id="{41CF9825-6996-4B19-AE7B-139C2DCF9A82}"/>
              </a:ext>
            </a:extLst>
          </p:cNvPr>
          <p:cNvSpPr>
            <a:spLocks noGrp="1"/>
          </p:cNvSpPr>
          <p:nvPr>
            <p:ph type="body" sz="quarter" idx="22" hasCustomPrompt="1"/>
          </p:nvPr>
        </p:nvSpPr>
        <p:spPr>
          <a:xfrm>
            <a:off x="539750" y="1007153"/>
            <a:ext cx="11113200" cy="216000"/>
          </a:xfrm>
        </p:spPr>
        <p:txBody>
          <a:bodyPr bIns="0" anchor="ctr">
            <a:noAutofit/>
          </a:bodyPr>
          <a:lstStyle>
            <a:lvl1pPr marL="0" indent="0">
              <a:buNone/>
              <a:defRPr sz="1600" b="1">
                <a:solidFill>
                  <a:schemeClr val="bg2"/>
                </a:solidFill>
              </a:defRPr>
            </a:lvl1pPr>
          </a:lstStyle>
          <a:p>
            <a:pPr lvl="0"/>
            <a:r>
              <a:rPr lang="en-GB" dirty="0"/>
              <a:t>Consulting project value: </a:t>
            </a:r>
            <a:r>
              <a:rPr lang="en-US" noProof="0" dirty="0"/>
              <a:t>Enter amount </a:t>
            </a:r>
          </a:p>
        </p:txBody>
      </p:sp>
      <p:sp>
        <p:nvSpPr>
          <p:cNvPr id="20" name="Text Placeholder 31">
            <a:extLst>
              <a:ext uri="{FF2B5EF4-FFF2-40B4-BE49-F238E27FC236}">
                <a16:creationId xmlns:a16="http://schemas.microsoft.com/office/drawing/2014/main" id="{7BC9D2E2-82D3-4551-9160-EF7FD9F025C9}"/>
              </a:ext>
            </a:extLst>
          </p:cNvPr>
          <p:cNvSpPr>
            <a:spLocks noGrp="1"/>
          </p:cNvSpPr>
          <p:nvPr>
            <p:ph type="body" sz="quarter" idx="23" hasCustomPrompt="1"/>
          </p:nvPr>
        </p:nvSpPr>
        <p:spPr>
          <a:xfrm>
            <a:off x="3334644" y="3196519"/>
            <a:ext cx="8010000" cy="306000"/>
          </a:xfrm>
        </p:spPr>
        <p:txBody>
          <a:bodyPr anchor="t">
            <a:normAutofit/>
          </a:bodyPr>
          <a:lstStyle>
            <a:lvl1pPr marL="0" indent="0">
              <a:lnSpc>
                <a:spcPct val="110000"/>
              </a:lnSpc>
              <a:spcBef>
                <a:spcPts val="0"/>
              </a:spcBef>
              <a:spcAft>
                <a:spcPts val="600"/>
              </a:spcAft>
              <a:buNone/>
              <a:tabLst>
                <a:tab pos="558800" algn="l"/>
              </a:tabLst>
              <a:defRPr sz="1200" b="0">
                <a:solidFill>
                  <a:schemeClr val="tx1">
                    <a:lumMod val="85000"/>
                    <a:lumOff val="15000"/>
                  </a:schemeClr>
                </a:solidFill>
                <a:latin typeface="+mn-lt"/>
              </a:defRPr>
            </a:lvl1pPr>
          </a:lstStyle>
          <a:p>
            <a:pPr lvl="0">
              <a:lnSpc>
                <a:spcPct val="110000"/>
              </a:lnSpc>
              <a:spcAft>
                <a:spcPts val="600"/>
              </a:spcAft>
              <a:tabLst>
                <a:tab pos="558800" algn="l"/>
              </a:tabLst>
              <a:defRPr/>
            </a:pPr>
            <a:r>
              <a:rPr lang="en-GB" sz="1200" i="1" dirty="0">
                <a:solidFill>
                  <a:prstClr val="black"/>
                </a:solidFill>
                <a:ea typeface="Calibri"/>
                <a:cs typeface="Calibri"/>
              </a:rPr>
              <a:t>Location or Client Name and Information</a:t>
            </a:r>
            <a:endParaRPr lang="en-GB" sz="1200" b="1" dirty="0">
              <a:solidFill>
                <a:prstClr val="black"/>
              </a:solidFill>
              <a:ea typeface="Calibri"/>
              <a:cs typeface="Calibri"/>
            </a:endParaRPr>
          </a:p>
        </p:txBody>
      </p:sp>
      <p:cxnSp>
        <p:nvCxnSpPr>
          <p:cNvPr id="18" name="Straight Connector 17">
            <a:extLst>
              <a:ext uri="{FF2B5EF4-FFF2-40B4-BE49-F238E27FC236}">
                <a16:creationId xmlns:a16="http://schemas.microsoft.com/office/drawing/2014/main" id="{B701E938-60DB-47A0-9E1D-0490D32133B8}"/>
              </a:ext>
            </a:extLst>
          </p:cNvPr>
          <p:cNvCxnSpPr/>
          <p:nvPr userDrawn="1"/>
        </p:nvCxnSpPr>
        <p:spPr>
          <a:xfrm>
            <a:off x="539750" y="1636160"/>
            <a:ext cx="111132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D225818-9CE4-4939-A621-55D36FC0A9E0}"/>
              </a:ext>
            </a:extLst>
          </p:cNvPr>
          <p:cNvCxnSpPr/>
          <p:nvPr userDrawn="1"/>
        </p:nvCxnSpPr>
        <p:spPr>
          <a:xfrm>
            <a:off x="539750" y="6317750"/>
            <a:ext cx="111132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A6609EF-9A81-4907-B62D-F296C53494DE}"/>
              </a:ext>
            </a:extLst>
          </p:cNvPr>
          <p:cNvSpPr txBox="1"/>
          <p:nvPr userDrawn="1"/>
        </p:nvSpPr>
        <p:spPr>
          <a:xfrm>
            <a:off x="3350999" y="3655523"/>
            <a:ext cx="5832000" cy="215444"/>
          </a:xfrm>
          <a:prstGeom prst="rect">
            <a:avLst/>
          </a:prstGeom>
          <a:noFill/>
        </p:spPr>
        <p:txBody>
          <a:bodyPr wrap="square" lIns="0" tIns="0" rIns="0" bIns="0" rtlCol="0">
            <a:spAutoFit/>
          </a:bodyPr>
          <a:lstStyle/>
          <a:p>
            <a:r>
              <a:rPr lang="en-GB" sz="1400" i="1" dirty="0">
                <a:solidFill>
                  <a:schemeClr val="accent3">
                    <a:lumMod val="75000"/>
                  </a:schemeClr>
                </a:solidFill>
              </a:rPr>
              <a:t>Key Facts</a:t>
            </a:r>
          </a:p>
        </p:txBody>
      </p:sp>
      <p:sp>
        <p:nvSpPr>
          <p:cNvPr id="4" name="Title 3">
            <a:extLst>
              <a:ext uri="{FF2B5EF4-FFF2-40B4-BE49-F238E27FC236}">
                <a16:creationId xmlns:a16="http://schemas.microsoft.com/office/drawing/2014/main" id="{A09A8D05-6C89-487A-8CA7-7697F4A95DBA}"/>
              </a:ext>
            </a:extLst>
          </p:cNvPr>
          <p:cNvSpPr>
            <a:spLocks noGrp="1"/>
          </p:cNvSpPr>
          <p:nvPr>
            <p:ph type="title" hasCustomPrompt="1"/>
          </p:nvPr>
        </p:nvSpPr>
        <p:spPr/>
        <p:txBody>
          <a:bodyPr/>
          <a:lstStyle>
            <a:lvl1pPr>
              <a:defRPr/>
            </a:lvl1pPr>
          </a:lstStyle>
          <a:p>
            <a:r>
              <a:rPr lang="en-US" dirty="0"/>
              <a:t>Project Title</a:t>
            </a:r>
            <a:endParaRPr lang="en-GB" dirty="0"/>
          </a:p>
        </p:txBody>
      </p:sp>
      <p:sp>
        <p:nvSpPr>
          <p:cNvPr id="17" name="TextBox 16">
            <a:extLst>
              <a:ext uri="{FF2B5EF4-FFF2-40B4-BE49-F238E27FC236}">
                <a16:creationId xmlns:a16="http://schemas.microsoft.com/office/drawing/2014/main" id="{3084B495-2347-41D0-86EE-626F179E6C43}"/>
              </a:ext>
            </a:extLst>
          </p:cNvPr>
          <p:cNvSpPr txBox="1"/>
          <p:nvPr userDrawn="1"/>
        </p:nvSpPr>
        <p:spPr>
          <a:xfrm>
            <a:off x="11288641" y="6500200"/>
            <a:ext cx="360000" cy="180000"/>
          </a:xfrm>
          <a:prstGeom prst="rect">
            <a:avLst/>
          </a:prstGeom>
          <a:noFill/>
        </p:spPr>
        <p:txBody>
          <a:bodyPr wrap="square" lIns="36000" tIns="36000" rIns="0" bIns="36000" rtlCol="0" anchor="ctr">
            <a:spAutoFit/>
          </a:bodyPr>
          <a:lstStyle/>
          <a:p>
            <a:pPr algn="r"/>
            <a:fld id="{7C757275-F92B-4ACD-802C-A0860931967C}" type="slidenum">
              <a:rPr lang="en-GB" sz="1000" smtClean="0">
                <a:solidFill>
                  <a:schemeClr val="tx1">
                    <a:lumMod val="50000"/>
                    <a:lumOff val="50000"/>
                  </a:schemeClr>
                </a:solidFill>
              </a:rPr>
              <a:pPr algn="r"/>
              <a:t>‹#›</a:t>
            </a:fld>
            <a:endParaRPr lang="en-GB" sz="1000" dirty="0">
              <a:solidFill>
                <a:schemeClr val="tx1">
                  <a:lumMod val="50000"/>
                  <a:lumOff val="50000"/>
                </a:schemeClr>
              </a:solidFill>
            </a:endParaRPr>
          </a:p>
        </p:txBody>
      </p:sp>
      <p:pic>
        <p:nvPicPr>
          <p:cNvPr id="24" name="Picture 23" descr="Logo, company name&#10;&#10;Description automatically generated">
            <a:extLst>
              <a:ext uri="{FF2B5EF4-FFF2-40B4-BE49-F238E27FC236}">
                <a16:creationId xmlns:a16="http://schemas.microsoft.com/office/drawing/2014/main" id="{A35C01EF-E78E-86E9-BC22-1777C2EDF7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32000" y="540000"/>
            <a:ext cx="1620000" cy="715500"/>
          </a:xfrm>
          <a:prstGeom prst="rect">
            <a:avLst/>
          </a:prstGeom>
        </p:spPr>
      </p:pic>
    </p:spTree>
    <p:extLst>
      <p:ext uri="{BB962C8B-B14F-4D97-AF65-F5344CB8AC3E}">
        <p14:creationId xmlns:p14="http://schemas.microsoft.com/office/powerpoint/2010/main" val="1493921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xperts Profile_Sing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AD9446E-4AD3-4F06-BFC1-695A59D63604}"/>
              </a:ext>
            </a:extLst>
          </p:cNvPr>
          <p:cNvSpPr/>
          <p:nvPr userDrawn="1"/>
        </p:nvSpPr>
        <p:spPr>
          <a:xfrm>
            <a:off x="539750" y="1608936"/>
            <a:ext cx="11113200" cy="4709314"/>
          </a:xfrm>
          <a:prstGeom prst="rect">
            <a:avLst/>
          </a:prstGeom>
          <a:solidFill>
            <a:srgbClr val="FAFAFA"/>
          </a:solidFill>
          <a:ln w="63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 name="Text Placeholder 7">
            <a:extLst>
              <a:ext uri="{FF2B5EF4-FFF2-40B4-BE49-F238E27FC236}">
                <a16:creationId xmlns:a16="http://schemas.microsoft.com/office/drawing/2014/main" id="{637B9BDA-A659-41D1-BD89-4285DF4ADE72}"/>
              </a:ext>
            </a:extLst>
          </p:cNvPr>
          <p:cNvSpPr>
            <a:spLocks noGrp="1"/>
          </p:cNvSpPr>
          <p:nvPr>
            <p:ph type="body" sz="quarter" idx="14" hasCustomPrompt="1"/>
          </p:nvPr>
        </p:nvSpPr>
        <p:spPr>
          <a:xfrm>
            <a:off x="4136569" y="1788937"/>
            <a:ext cx="7326000" cy="2700000"/>
          </a:xfrm>
        </p:spPr>
        <p:txBody>
          <a:bodyPr lIns="0" tIns="0" rIns="0" bIns="0">
            <a:normAutofit/>
          </a:bodyPr>
          <a:lstStyle>
            <a:lvl1pPr marL="0" marR="0" indent="0" algn="l" defTabSz="914400" rtl="0" eaLnBrk="1" fontAlgn="auto" latinLnBrk="0" hangingPunct="1">
              <a:lnSpc>
                <a:spcPct val="114000"/>
              </a:lnSpc>
              <a:spcBef>
                <a:spcPts val="0"/>
              </a:spcBef>
              <a:spcAft>
                <a:spcPts val="200"/>
              </a:spcAft>
              <a:buClr>
                <a:schemeClr val="accent3"/>
              </a:buClr>
              <a:buSzTx/>
              <a:buFont typeface="Arial" panose="020B0604020202020204" pitchFamily="34" charset="0"/>
              <a:buNone/>
              <a:tabLst/>
              <a:defRPr sz="1200">
                <a:solidFill>
                  <a:schemeClr val="accent3"/>
                </a:solidFill>
              </a:defRPr>
            </a:lvl1pPr>
          </a:lstStyle>
          <a:p>
            <a:pPr marL="342900" marR="0" lvl="0" indent="-342900" algn="l" defTabSz="914400" rtl="0" eaLnBrk="1" fontAlgn="auto" latinLnBrk="0" hangingPunct="1">
              <a:lnSpc>
                <a:spcPct val="90000"/>
              </a:lnSpc>
              <a:spcBef>
                <a:spcPts val="1000"/>
              </a:spcBef>
              <a:spcAft>
                <a:spcPts val="0"/>
              </a:spcAft>
              <a:buClrTx/>
              <a:buSzTx/>
              <a:tabLst/>
              <a:defRPr/>
            </a:pPr>
            <a:r>
              <a:rPr lang="en-GB" noProof="0" dirty="0"/>
              <a:t>Profile Details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noProof="0" dirty="0"/>
          </a:p>
          <a:p>
            <a:pPr lvl="0"/>
            <a:endParaRPr lang="en-GB" noProof="0" dirty="0"/>
          </a:p>
        </p:txBody>
      </p:sp>
      <p:sp>
        <p:nvSpPr>
          <p:cNvPr id="26" name="Text Placeholder 49">
            <a:extLst>
              <a:ext uri="{FF2B5EF4-FFF2-40B4-BE49-F238E27FC236}">
                <a16:creationId xmlns:a16="http://schemas.microsoft.com/office/drawing/2014/main" id="{5C3D4252-6DD0-45CF-95DF-2FBFBCBBB2E3}"/>
              </a:ext>
            </a:extLst>
          </p:cNvPr>
          <p:cNvSpPr>
            <a:spLocks noGrp="1"/>
          </p:cNvSpPr>
          <p:nvPr>
            <p:ph type="body" sz="quarter" idx="12"/>
          </p:nvPr>
        </p:nvSpPr>
        <p:spPr>
          <a:xfrm>
            <a:off x="539750" y="1007153"/>
            <a:ext cx="11113200" cy="216000"/>
          </a:xfrm>
        </p:spPr>
        <p:txBody>
          <a:bodyPr bIns="0" anchor="ctr">
            <a:noAutofit/>
          </a:bodyPr>
          <a:lstStyle>
            <a:lvl1pPr marL="0" indent="0">
              <a:buNone/>
              <a:defRPr sz="1600" b="1">
                <a:solidFill>
                  <a:schemeClr val="bg2"/>
                </a:solidFill>
              </a:defRPr>
            </a:lvl1pPr>
          </a:lstStyle>
          <a:p>
            <a:pPr lvl="0"/>
            <a:r>
              <a:rPr lang="en-US" noProof="0"/>
              <a:t>Click to edit Master text styles</a:t>
            </a:r>
          </a:p>
        </p:txBody>
      </p:sp>
      <p:pic>
        <p:nvPicPr>
          <p:cNvPr id="37" name="Graphic 2781701">
            <a:extLst>
              <a:ext uri="{FF2B5EF4-FFF2-40B4-BE49-F238E27FC236}">
                <a16:creationId xmlns:a16="http://schemas.microsoft.com/office/drawing/2014/main" id="{2EC85732-0235-4DDB-8885-485BF5D579CC}"/>
              </a:ext>
            </a:extLst>
          </p:cNvPr>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6819" y="5463897"/>
            <a:ext cx="199642" cy="228245"/>
          </a:xfrm>
          <a:prstGeom prst="rect">
            <a:avLst/>
          </a:prstGeom>
        </p:spPr>
      </p:pic>
      <p:pic>
        <p:nvPicPr>
          <p:cNvPr id="38" name="Graphic 2781702">
            <a:extLst>
              <a:ext uri="{FF2B5EF4-FFF2-40B4-BE49-F238E27FC236}">
                <a16:creationId xmlns:a16="http://schemas.microsoft.com/office/drawing/2014/main" id="{ED6D0DB4-8E2B-42AD-871E-DA44FE7ED761}"/>
              </a:ext>
            </a:extLst>
          </p:cNvPr>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1296" y="5741255"/>
            <a:ext cx="370687" cy="456318"/>
          </a:xfrm>
          <a:prstGeom prst="rect">
            <a:avLst/>
          </a:prstGeom>
        </p:spPr>
      </p:pic>
      <p:sp>
        <p:nvSpPr>
          <p:cNvPr id="40" name="Text Placeholder 39">
            <a:extLst>
              <a:ext uri="{FF2B5EF4-FFF2-40B4-BE49-F238E27FC236}">
                <a16:creationId xmlns:a16="http://schemas.microsoft.com/office/drawing/2014/main" id="{8971D8E0-1DE9-4718-B5C0-47CE1D133903}"/>
              </a:ext>
            </a:extLst>
          </p:cNvPr>
          <p:cNvSpPr>
            <a:spLocks noGrp="1"/>
          </p:cNvSpPr>
          <p:nvPr>
            <p:ph type="body" sz="quarter" idx="22"/>
          </p:nvPr>
        </p:nvSpPr>
        <p:spPr>
          <a:xfrm>
            <a:off x="973531" y="5452020"/>
            <a:ext cx="2808000" cy="252000"/>
          </a:xfrm>
        </p:spPr>
        <p:txBody>
          <a:bodyPr anchor="ctr">
            <a:noAutofit/>
          </a:bodyPr>
          <a:lstStyle>
            <a:lvl1pPr marL="0" indent="0">
              <a:buNone/>
              <a:defRPr sz="900"/>
            </a:lvl1pPr>
          </a:lstStyle>
          <a:p>
            <a:pPr lvl="0"/>
            <a:r>
              <a:rPr lang="en-US"/>
              <a:t>Click to edit Master text styles</a:t>
            </a:r>
          </a:p>
        </p:txBody>
      </p:sp>
      <p:sp>
        <p:nvSpPr>
          <p:cNvPr id="41" name="Text Placeholder 39">
            <a:extLst>
              <a:ext uri="{FF2B5EF4-FFF2-40B4-BE49-F238E27FC236}">
                <a16:creationId xmlns:a16="http://schemas.microsoft.com/office/drawing/2014/main" id="{D8E4AD63-89A4-4E5B-9F62-6AB7CAD33EF3}"/>
              </a:ext>
            </a:extLst>
          </p:cNvPr>
          <p:cNvSpPr>
            <a:spLocks noGrp="1"/>
          </p:cNvSpPr>
          <p:nvPr>
            <p:ph type="body" sz="quarter" idx="23"/>
          </p:nvPr>
        </p:nvSpPr>
        <p:spPr>
          <a:xfrm>
            <a:off x="980344" y="5843414"/>
            <a:ext cx="2808000" cy="252000"/>
          </a:xfrm>
        </p:spPr>
        <p:txBody>
          <a:bodyPr anchor="ctr">
            <a:noAutofit/>
          </a:bodyPr>
          <a:lstStyle>
            <a:lvl1pPr marL="0" indent="0">
              <a:buNone/>
              <a:defRPr sz="900"/>
            </a:lvl1pPr>
          </a:lstStyle>
          <a:p>
            <a:pPr lvl="0"/>
            <a:r>
              <a:rPr lang="en-US"/>
              <a:t>Click to edit Master text styles</a:t>
            </a:r>
          </a:p>
        </p:txBody>
      </p:sp>
      <p:sp>
        <p:nvSpPr>
          <p:cNvPr id="47" name="Text Placeholder 46">
            <a:extLst>
              <a:ext uri="{FF2B5EF4-FFF2-40B4-BE49-F238E27FC236}">
                <a16:creationId xmlns:a16="http://schemas.microsoft.com/office/drawing/2014/main" id="{EDDB1DBD-6BF5-4A01-B03B-2734CF8635AD}"/>
              </a:ext>
            </a:extLst>
          </p:cNvPr>
          <p:cNvSpPr>
            <a:spLocks noGrp="1"/>
          </p:cNvSpPr>
          <p:nvPr>
            <p:ph type="body" sz="quarter" idx="26" hasCustomPrompt="1"/>
          </p:nvPr>
        </p:nvSpPr>
        <p:spPr>
          <a:xfrm>
            <a:off x="4136569" y="4698250"/>
            <a:ext cx="7326000" cy="1440000"/>
          </a:xfrm>
        </p:spPr>
        <p:txBody>
          <a:bodyPr lIns="0" tIns="0" rIns="0" bIns="0">
            <a:normAutofit/>
          </a:bodyPr>
          <a:lstStyle>
            <a:lvl1pPr marL="171450" indent="-171450">
              <a:spcAft>
                <a:spcPts val="200"/>
              </a:spcAft>
              <a:buClr>
                <a:schemeClr val="accent3"/>
              </a:buClr>
              <a:buFont typeface="Arial" panose="020B0604020202020204" pitchFamily="34" charset="0"/>
              <a:buChar char="•"/>
              <a:defRPr sz="1000">
                <a:solidFill>
                  <a:schemeClr val="tx2"/>
                </a:solidFill>
              </a:defRPr>
            </a:lvl1pPr>
          </a:lstStyle>
          <a:p>
            <a:pPr lvl="0"/>
            <a:r>
              <a:rPr lang="en-US" dirty="0"/>
              <a:t>Experience highlights</a:t>
            </a:r>
          </a:p>
        </p:txBody>
      </p:sp>
      <p:sp>
        <p:nvSpPr>
          <p:cNvPr id="51" name="TextBox 50">
            <a:extLst>
              <a:ext uri="{FF2B5EF4-FFF2-40B4-BE49-F238E27FC236}">
                <a16:creationId xmlns:a16="http://schemas.microsoft.com/office/drawing/2014/main" id="{D81B8B0D-B1FB-4933-8480-8493B50C9746}"/>
              </a:ext>
            </a:extLst>
          </p:cNvPr>
          <p:cNvSpPr txBox="1"/>
          <p:nvPr userDrawn="1"/>
        </p:nvSpPr>
        <p:spPr>
          <a:xfrm>
            <a:off x="4136569" y="4521502"/>
            <a:ext cx="7326000" cy="153888"/>
          </a:xfrm>
          <a:prstGeom prst="rect">
            <a:avLst/>
          </a:prstGeom>
          <a:noFill/>
        </p:spPr>
        <p:txBody>
          <a:bodyPr wrap="square" lIns="0" tIns="0" rIns="0" bIns="0" rtlCol="0">
            <a:spAutoFit/>
          </a:bodyPr>
          <a:lstStyle/>
          <a:p>
            <a:r>
              <a:rPr lang="en-US" sz="1000" b="1" dirty="0">
                <a:solidFill>
                  <a:schemeClr val="accent3"/>
                </a:solidFill>
              </a:rPr>
              <a:t>EXPERIENCE HIGHLIGHTS</a:t>
            </a:r>
          </a:p>
        </p:txBody>
      </p:sp>
      <p:cxnSp>
        <p:nvCxnSpPr>
          <p:cNvPr id="52" name="Straight Connector 51">
            <a:extLst>
              <a:ext uri="{FF2B5EF4-FFF2-40B4-BE49-F238E27FC236}">
                <a16:creationId xmlns:a16="http://schemas.microsoft.com/office/drawing/2014/main" id="{995130AD-2E4C-4A6C-8800-E8D30FDFA498}"/>
              </a:ext>
            </a:extLst>
          </p:cNvPr>
          <p:cNvCxnSpPr>
            <a:cxnSpLocks/>
          </p:cNvCxnSpPr>
          <p:nvPr userDrawn="1"/>
        </p:nvCxnSpPr>
        <p:spPr>
          <a:xfrm>
            <a:off x="3959050" y="1888542"/>
            <a:ext cx="1" cy="4150103"/>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55" name="Picture Placeholder 43">
            <a:extLst>
              <a:ext uri="{FF2B5EF4-FFF2-40B4-BE49-F238E27FC236}">
                <a16:creationId xmlns:a16="http://schemas.microsoft.com/office/drawing/2014/main" id="{FD260702-F380-4708-80D1-1AF9637505F3}"/>
              </a:ext>
            </a:extLst>
          </p:cNvPr>
          <p:cNvSpPr>
            <a:spLocks noGrp="1"/>
          </p:cNvSpPr>
          <p:nvPr>
            <p:ph type="pic" sz="quarter" idx="25"/>
          </p:nvPr>
        </p:nvSpPr>
        <p:spPr>
          <a:xfrm>
            <a:off x="1726540" y="2719237"/>
            <a:ext cx="1223624" cy="1223624"/>
          </a:xfrm>
          <a:prstGeom prst="ellipse">
            <a:avLst/>
          </a:prstGeom>
        </p:spPr>
        <p:txBody>
          <a:bodyPr>
            <a:noAutofit/>
          </a:bodyPr>
          <a:lstStyle>
            <a:lvl1pPr marL="0" indent="0">
              <a:buNone/>
              <a:defRPr sz="1400"/>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C5400F37-8C9F-4059-90D8-4D6F7F11AE70}"/>
              </a:ext>
            </a:extLst>
          </p:cNvPr>
          <p:cNvSpPr>
            <a:spLocks noGrp="1"/>
          </p:cNvSpPr>
          <p:nvPr>
            <p:ph type="body" sz="quarter" idx="27" hasCustomPrompt="1"/>
          </p:nvPr>
        </p:nvSpPr>
        <p:spPr>
          <a:xfrm>
            <a:off x="719051" y="4073232"/>
            <a:ext cx="3049618" cy="360000"/>
          </a:xfrm>
        </p:spPr>
        <p:txBody>
          <a:bodyPr lIns="0" rIns="0" anchor="ctr"/>
          <a:lstStyle>
            <a:lvl1pPr marL="0" indent="0" algn="ctr">
              <a:buNone/>
              <a:defRPr sz="1600" b="1">
                <a:solidFill>
                  <a:schemeClr val="accent3"/>
                </a:solidFill>
              </a:defRPr>
            </a:lvl1pPr>
            <a:lvl2pPr marL="325800" indent="0">
              <a:buNone/>
              <a:defRPr sz="1400"/>
            </a:lvl2pPr>
            <a:lvl3pPr marL="783000" indent="0">
              <a:buNone/>
              <a:defRPr/>
            </a:lvl3pPr>
          </a:lstStyle>
          <a:p>
            <a:pPr lvl="0"/>
            <a:r>
              <a:rPr lang="en-US" dirty="0"/>
              <a:t>FIRST NAME</a:t>
            </a:r>
          </a:p>
        </p:txBody>
      </p:sp>
      <p:sp>
        <p:nvSpPr>
          <p:cNvPr id="7" name="Text Placeholder 6">
            <a:extLst>
              <a:ext uri="{FF2B5EF4-FFF2-40B4-BE49-F238E27FC236}">
                <a16:creationId xmlns:a16="http://schemas.microsoft.com/office/drawing/2014/main" id="{624B00C4-C99C-462E-B324-0C9D821DE596}"/>
              </a:ext>
            </a:extLst>
          </p:cNvPr>
          <p:cNvSpPr>
            <a:spLocks noGrp="1"/>
          </p:cNvSpPr>
          <p:nvPr>
            <p:ph type="body" sz="quarter" idx="28" hasCustomPrompt="1"/>
          </p:nvPr>
        </p:nvSpPr>
        <p:spPr>
          <a:xfrm>
            <a:off x="719051" y="4452124"/>
            <a:ext cx="3049618" cy="180000"/>
          </a:xfrm>
        </p:spPr>
        <p:txBody>
          <a:bodyPr lIns="0" rIns="0" anchor="ctr">
            <a:noAutofit/>
          </a:bodyPr>
          <a:lstStyle>
            <a:lvl1pPr marL="0" indent="0" algn="ctr">
              <a:buNone/>
              <a:defRPr sz="1400" baseline="0">
                <a:solidFill>
                  <a:schemeClr val="accent3"/>
                </a:solidFill>
              </a:defRPr>
            </a:lvl1pPr>
            <a:lvl5pPr marL="1697400" indent="0">
              <a:buNone/>
              <a:defRPr/>
            </a:lvl5pPr>
          </a:lstStyle>
          <a:p>
            <a:pPr lvl="0"/>
            <a:r>
              <a:rPr lang="en-US" dirty="0"/>
              <a:t>Title</a:t>
            </a:r>
          </a:p>
        </p:txBody>
      </p:sp>
      <p:sp>
        <p:nvSpPr>
          <p:cNvPr id="27" name="Text Placeholder 6">
            <a:extLst>
              <a:ext uri="{FF2B5EF4-FFF2-40B4-BE49-F238E27FC236}">
                <a16:creationId xmlns:a16="http://schemas.microsoft.com/office/drawing/2014/main" id="{46BD91B7-E411-433D-BF86-329E91EE8281}"/>
              </a:ext>
            </a:extLst>
          </p:cNvPr>
          <p:cNvSpPr>
            <a:spLocks noGrp="1"/>
          </p:cNvSpPr>
          <p:nvPr>
            <p:ph type="body" sz="quarter" idx="29" hasCustomPrompt="1"/>
          </p:nvPr>
        </p:nvSpPr>
        <p:spPr>
          <a:xfrm>
            <a:off x="719051" y="4651016"/>
            <a:ext cx="3049618" cy="180000"/>
          </a:xfrm>
        </p:spPr>
        <p:txBody>
          <a:bodyPr lIns="0" rIns="0" anchor="ctr">
            <a:noAutofit/>
          </a:bodyPr>
          <a:lstStyle>
            <a:lvl1pPr marL="0" indent="0" algn="ctr">
              <a:buNone/>
              <a:defRPr sz="1400" baseline="0">
                <a:solidFill>
                  <a:schemeClr val="accent3"/>
                </a:solidFill>
              </a:defRPr>
            </a:lvl1pPr>
            <a:lvl5pPr marL="1697400" indent="0">
              <a:buNone/>
              <a:defRPr/>
            </a:lvl5pPr>
          </a:lstStyle>
          <a:p>
            <a:pPr lvl="0"/>
            <a:r>
              <a:rPr lang="en-US" dirty="0"/>
              <a:t>Company</a:t>
            </a:r>
          </a:p>
        </p:txBody>
      </p:sp>
      <p:sp>
        <p:nvSpPr>
          <p:cNvPr id="4" name="Title 3">
            <a:extLst>
              <a:ext uri="{FF2B5EF4-FFF2-40B4-BE49-F238E27FC236}">
                <a16:creationId xmlns:a16="http://schemas.microsoft.com/office/drawing/2014/main" id="{F7A55975-2917-42F4-9ED7-B68C8075E905}"/>
              </a:ext>
            </a:extLst>
          </p:cNvPr>
          <p:cNvSpPr>
            <a:spLocks noGrp="1"/>
          </p:cNvSpPr>
          <p:nvPr>
            <p:ph type="title" hasCustomPrompt="1"/>
          </p:nvPr>
        </p:nvSpPr>
        <p:spPr/>
        <p:txBody>
          <a:bodyPr/>
          <a:lstStyle>
            <a:lvl1pPr>
              <a:defRPr/>
            </a:lvl1pPr>
          </a:lstStyle>
          <a:p>
            <a:r>
              <a:rPr lang="en-US" dirty="0"/>
              <a:t>Expert Profiles</a:t>
            </a:r>
            <a:endParaRPr lang="en-GB" dirty="0"/>
          </a:p>
        </p:txBody>
      </p:sp>
      <p:sp>
        <p:nvSpPr>
          <p:cNvPr id="21" name="TextBox 20">
            <a:extLst>
              <a:ext uri="{FF2B5EF4-FFF2-40B4-BE49-F238E27FC236}">
                <a16:creationId xmlns:a16="http://schemas.microsoft.com/office/drawing/2014/main" id="{1088E9EA-7BDA-462E-804F-526893178871}"/>
              </a:ext>
            </a:extLst>
          </p:cNvPr>
          <p:cNvSpPr txBox="1"/>
          <p:nvPr userDrawn="1"/>
        </p:nvSpPr>
        <p:spPr>
          <a:xfrm>
            <a:off x="11288641" y="6500200"/>
            <a:ext cx="360000" cy="180000"/>
          </a:xfrm>
          <a:prstGeom prst="rect">
            <a:avLst/>
          </a:prstGeom>
          <a:noFill/>
        </p:spPr>
        <p:txBody>
          <a:bodyPr wrap="square" lIns="36000" tIns="36000" rIns="0" bIns="36000" rtlCol="0" anchor="ctr">
            <a:spAutoFit/>
          </a:bodyPr>
          <a:lstStyle/>
          <a:p>
            <a:pPr algn="r"/>
            <a:fld id="{7C757275-F92B-4ACD-802C-A0860931967C}" type="slidenum">
              <a:rPr lang="en-GB" sz="1000" smtClean="0">
                <a:solidFill>
                  <a:schemeClr val="tx1">
                    <a:lumMod val="50000"/>
                    <a:lumOff val="50000"/>
                  </a:schemeClr>
                </a:solidFill>
              </a:rPr>
              <a:pPr algn="r"/>
              <a:t>‹#›</a:t>
            </a:fld>
            <a:endParaRPr lang="en-GB" sz="1000" dirty="0">
              <a:solidFill>
                <a:schemeClr val="tx1">
                  <a:lumMod val="50000"/>
                  <a:lumOff val="50000"/>
                </a:schemeClr>
              </a:solidFill>
            </a:endParaRPr>
          </a:p>
        </p:txBody>
      </p:sp>
      <p:pic>
        <p:nvPicPr>
          <p:cNvPr id="22" name="Picture 21" descr="Logo, company name&#10;&#10;Description automatically generated">
            <a:extLst>
              <a:ext uri="{FF2B5EF4-FFF2-40B4-BE49-F238E27FC236}">
                <a16:creationId xmlns:a16="http://schemas.microsoft.com/office/drawing/2014/main" id="{3468F750-D01A-F2A5-76AE-A9F226D73EE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032000" y="540000"/>
            <a:ext cx="1620000" cy="715500"/>
          </a:xfrm>
          <a:prstGeom prst="rect">
            <a:avLst/>
          </a:prstGeom>
        </p:spPr>
      </p:pic>
    </p:spTree>
    <p:extLst>
      <p:ext uri="{BB962C8B-B14F-4D97-AF65-F5344CB8AC3E}">
        <p14:creationId xmlns:p14="http://schemas.microsoft.com/office/powerpoint/2010/main" val="27835949"/>
      </p:ext>
    </p:extLst>
  </p:cSld>
  <p:clrMapOvr>
    <a:masterClrMapping/>
  </p:clrMapOvr>
  <p:extLst>
    <p:ext uri="{DCECCB84-F9BA-43D5-87BE-67443E8EF086}">
      <p15:sldGuideLst xmlns:p15="http://schemas.microsoft.com/office/powerpoint/2012/main">
        <p15:guide id="1" orient="horz" pos="110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350ABA-300E-4455-BD5E-3B84D2AD2603}"/>
              </a:ext>
            </a:extLst>
          </p:cNvPr>
          <p:cNvSpPr>
            <a:spLocks noGrp="1"/>
          </p:cNvSpPr>
          <p:nvPr>
            <p:ph type="title"/>
          </p:nvPr>
        </p:nvSpPr>
        <p:spPr>
          <a:xfrm>
            <a:off x="539750" y="540000"/>
            <a:ext cx="11113200" cy="468000"/>
          </a:xfrm>
          <a:prstGeom prst="rect">
            <a:avLst/>
          </a:prstGeom>
        </p:spPr>
        <p:txBody>
          <a:bodyPr vert="horz" lIns="0" tIns="0" rIns="0" bIns="0" rtlCol="0" anchor="b">
            <a:normAutofit/>
          </a:bodyPr>
          <a:lstStyle/>
          <a:p>
            <a:r>
              <a:rPr lang="en-US" noProof="0"/>
              <a:t>Click to edit Master title style</a:t>
            </a:r>
            <a:endParaRPr lang="en-GB" noProof="0" dirty="0"/>
          </a:p>
        </p:txBody>
      </p:sp>
      <p:sp>
        <p:nvSpPr>
          <p:cNvPr id="3" name="Text Placeholder 2">
            <a:extLst>
              <a:ext uri="{FF2B5EF4-FFF2-40B4-BE49-F238E27FC236}">
                <a16:creationId xmlns:a16="http://schemas.microsoft.com/office/drawing/2014/main" id="{8A90580E-12C4-46B5-B385-CB5CBF4FD6D3}"/>
              </a:ext>
            </a:extLst>
          </p:cNvPr>
          <p:cNvSpPr>
            <a:spLocks noGrp="1"/>
          </p:cNvSpPr>
          <p:nvPr>
            <p:ph type="body" idx="1"/>
          </p:nvPr>
        </p:nvSpPr>
        <p:spPr>
          <a:xfrm>
            <a:off x="539750" y="1637750"/>
            <a:ext cx="11113200" cy="468000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Tree>
    <p:extLst>
      <p:ext uri="{BB962C8B-B14F-4D97-AF65-F5344CB8AC3E}">
        <p14:creationId xmlns:p14="http://schemas.microsoft.com/office/powerpoint/2010/main" val="2629538571"/>
      </p:ext>
    </p:extLst>
  </p:cSld>
  <p:clrMap bg1="dk1" tx1="lt1" bg2="dk2" tx2="lt2" accent1="accent1" accent2="accent2" accent3="accent3" accent4="accent4" accent5="accent5" accent6="accent6" hlink="hlink" folHlink="folHlink"/>
  <p:sldLayoutIdLst>
    <p:sldLayoutId id="2147483838" r:id="rId1"/>
    <p:sldLayoutId id="2147483841" r:id="rId2"/>
    <p:sldLayoutId id="2147483819" r:id="rId3"/>
    <p:sldLayoutId id="2147483833" r:id="rId4"/>
    <p:sldLayoutId id="2147483686" r:id="rId5"/>
    <p:sldLayoutId id="2147483687" r:id="rId6"/>
    <p:sldLayoutId id="2147483688" r:id="rId7"/>
    <p:sldLayoutId id="2147483848" r:id="rId8"/>
    <p:sldLayoutId id="2147483849" r:id="rId9"/>
    <p:sldLayoutId id="2147483850" r:id="rId10"/>
    <p:sldLayoutId id="2147483837" r:id="rId11"/>
    <p:sldLayoutId id="2147483818" r:id="rId12"/>
  </p:sldLayoutIdLst>
  <p:hf hdr="0" ftr="0"/>
  <p:txStyles>
    <p:titleStyle>
      <a:lvl1pPr algn="l" defTabSz="914400" rtl="0" eaLnBrk="1" latinLnBrk="0" hangingPunct="1">
        <a:lnSpc>
          <a:spcPct val="90000"/>
        </a:lnSpc>
        <a:spcBef>
          <a:spcPct val="0"/>
        </a:spcBef>
        <a:buNone/>
        <a:defRPr sz="2400" b="1" kern="1200">
          <a:solidFill>
            <a:schemeClr val="accent2"/>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0000" indent="-36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720000" indent="-36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1080000" indent="-36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400" kern="1200">
          <a:solidFill>
            <a:schemeClr val="tx1">
              <a:lumMod val="85000"/>
              <a:lumOff val="15000"/>
            </a:schemeClr>
          </a:solidFill>
          <a:latin typeface="+mn-lt"/>
          <a:ea typeface="+mn-ea"/>
          <a:cs typeface="+mn-cs"/>
        </a:defRPr>
      </a:lvl3pPr>
      <a:lvl4pPr marL="1440000" indent="-36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1800000" indent="-360000" algn="l" defTabSz="914400" rtl="0" eaLnBrk="1" latinLnBrk="0" hangingPunct="1">
        <a:lnSpc>
          <a:spcPct val="110000"/>
        </a:lnSpc>
        <a:spcBef>
          <a:spcPts val="0"/>
        </a:spcBef>
        <a:spcAft>
          <a:spcPts val="600"/>
        </a:spcAft>
        <a:buClr>
          <a:schemeClr val="accent2"/>
        </a:buClr>
        <a:buFont typeface="Arial" panose="020B0604020202020204" pitchFamily="34" charset="0"/>
        <a:buChar char="•"/>
        <a:defRPr sz="10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svg"/><Relationship Id="rId26" Type="http://schemas.openxmlformats.org/officeDocument/2006/relationships/image" Target="../media/image50.svg"/><Relationship Id="rId3" Type="http://schemas.openxmlformats.org/officeDocument/2006/relationships/image" Target="../media/image27.png"/><Relationship Id="rId21" Type="http://schemas.openxmlformats.org/officeDocument/2006/relationships/image" Target="../media/image45.png"/><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png"/><Relationship Id="rId25" Type="http://schemas.openxmlformats.org/officeDocument/2006/relationships/image" Target="../media/image49.png"/><Relationship Id="rId2" Type="http://schemas.openxmlformats.org/officeDocument/2006/relationships/notesSlide" Target="../notesSlides/notesSlide10.xml"/><Relationship Id="rId16" Type="http://schemas.openxmlformats.org/officeDocument/2006/relationships/image" Target="../media/image40.svg"/><Relationship Id="rId20" Type="http://schemas.openxmlformats.org/officeDocument/2006/relationships/image" Target="../media/image44.svg"/><Relationship Id="rId29" Type="http://schemas.openxmlformats.org/officeDocument/2006/relationships/image" Target="../media/image53.png"/><Relationship Id="rId1" Type="http://schemas.openxmlformats.org/officeDocument/2006/relationships/slideLayout" Target="../slideLayouts/slideLayout4.xml"/><Relationship Id="rId6" Type="http://schemas.openxmlformats.org/officeDocument/2006/relationships/image" Target="../media/image30.svg"/><Relationship Id="rId11" Type="http://schemas.openxmlformats.org/officeDocument/2006/relationships/image" Target="../media/image35.png"/><Relationship Id="rId24" Type="http://schemas.openxmlformats.org/officeDocument/2006/relationships/image" Target="../media/image48.svg"/><Relationship Id="rId32" Type="http://schemas.openxmlformats.org/officeDocument/2006/relationships/image" Target="../media/image56.svg"/><Relationship Id="rId5" Type="http://schemas.openxmlformats.org/officeDocument/2006/relationships/image" Target="../media/image29.png"/><Relationship Id="rId15" Type="http://schemas.openxmlformats.org/officeDocument/2006/relationships/image" Target="../media/image39.png"/><Relationship Id="rId23" Type="http://schemas.openxmlformats.org/officeDocument/2006/relationships/image" Target="../media/image47.png"/><Relationship Id="rId28" Type="http://schemas.openxmlformats.org/officeDocument/2006/relationships/image" Target="../media/image52.svg"/><Relationship Id="rId10" Type="http://schemas.openxmlformats.org/officeDocument/2006/relationships/image" Target="../media/image34.svg"/><Relationship Id="rId19" Type="http://schemas.openxmlformats.org/officeDocument/2006/relationships/image" Target="../media/image43.png"/><Relationship Id="rId31" Type="http://schemas.openxmlformats.org/officeDocument/2006/relationships/image" Target="../media/image55.pn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 Id="rId22" Type="http://schemas.openxmlformats.org/officeDocument/2006/relationships/image" Target="../media/image46.svg"/><Relationship Id="rId27" Type="http://schemas.openxmlformats.org/officeDocument/2006/relationships/image" Target="../media/image51.png"/><Relationship Id="rId30" Type="http://schemas.openxmlformats.org/officeDocument/2006/relationships/image" Target="../media/image54.sv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CEF58-1114-4345-BA64-19AE1E7B0AA9}"/>
              </a:ext>
            </a:extLst>
          </p:cNvPr>
          <p:cNvSpPr>
            <a:spLocks noGrp="1"/>
          </p:cNvSpPr>
          <p:nvPr>
            <p:ph type="ctrTitle"/>
          </p:nvPr>
        </p:nvSpPr>
        <p:spPr/>
        <p:txBody>
          <a:bodyPr>
            <a:normAutofit/>
          </a:bodyPr>
          <a:lstStyle/>
          <a:p>
            <a:r>
              <a:rPr lang="en-US" sz="1800" dirty="0"/>
              <a:t>Not Quite Over: Reflections on the Covid Pandemic and Beyond</a:t>
            </a:r>
            <a:endParaRPr lang="en-GB" sz="1800" dirty="0"/>
          </a:p>
        </p:txBody>
      </p:sp>
      <p:sp>
        <p:nvSpPr>
          <p:cNvPr id="3" name="Subtitle 2">
            <a:extLst>
              <a:ext uri="{FF2B5EF4-FFF2-40B4-BE49-F238E27FC236}">
                <a16:creationId xmlns:a16="http://schemas.microsoft.com/office/drawing/2014/main" id="{EAE5C6CF-3196-4E91-990F-9F527C63E46D}"/>
              </a:ext>
            </a:extLst>
          </p:cNvPr>
          <p:cNvSpPr>
            <a:spLocks noGrp="1"/>
          </p:cNvSpPr>
          <p:nvPr>
            <p:ph type="subTitle" idx="1"/>
          </p:nvPr>
        </p:nvSpPr>
        <p:spPr/>
        <p:txBody>
          <a:bodyPr/>
          <a:lstStyle/>
          <a:p>
            <a:r>
              <a:rPr lang="en-GB" dirty="0"/>
              <a:t>37</a:t>
            </a:r>
            <a:r>
              <a:rPr lang="en-GB" baseline="30000" dirty="0"/>
              <a:t>th</a:t>
            </a:r>
            <a:r>
              <a:rPr lang="en-GB" dirty="0"/>
              <a:t> Annual Conference and Trade Exhibition</a:t>
            </a:r>
          </a:p>
        </p:txBody>
      </p:sp>
      <p:sp>
        <p:nvSpPr>
          <p:cNvPr id="4" name="Text Placeholder 3">
            <a:extLst>
              <a:ext uri="{FF2B5EF4-FFF2-40B4-BE49-F238E27FC236}">
                <a16:creationId xmlns:a16="http://schemas.microsoft.com/office/drawing/2014/main" id="{39B8FA7C-F094-476F-919B-EE3F60D05B0B}"/>
              </a:ext>
            </a:extLst>
          </p:cNvPr>
          <p:cNvSpPr>
            <a:spLocks noGrp="1"/>
          </p:cNvSpPr>
          <p:nvPr>
            <p:ph type="body" sz="quarter" idx="10"/>
          </p:nvPr>
        </p:nvSpPr>
        <p:spPr/>
        <p:txBody>
          <a:bodyPr/>
          <a:lstStyle/>
          <a:p>
            <a:r>
              <a:rPr lang="en-GB" dirty="0">
                <a:solidFill>
                  <a:schemeClr val="accent5"/>
                </a:solidFill>
              </a:rPr>
              <a:t>Erik Whitlock</a:t>
            </a:r>
          </a:p>
        </p:txBody>
      </p:sp>
      <p:sp>
        <p:nvSpPr>
          <p:cNvPr id="5" name="Text Placeholder 4">
            <a:extLst>
              <a:ext uri="{FF2B5EF4-FFF2-40B4-BE49-F238E27FC236}">
                <a16:creationId xmlns:a16="http://schemas.microsoft.com/office/drawing/2014/main" id="{C7CC627B-BD3E-4A9C-88C3-BE3D40D826AB}"/>
              </a:ext>
            </a:extLst>
          </p:cNvPr>
          <p:cNvSpPr>
            <a:spLocks noGrp="1"/>
          </p:cNvSpPr>
          <p:nvPr>
            <p:ph type="body" sz="quarter" idx="11"/>
          </p:nvPr>
        </p:nvSpPr>
        <p:spPr/>
        <p:txBody>
          <a:bodyPr/>
          <a:lstStyle/>
          <a:p>
            <a:r>
              <a:rPr lang="en-GB" dirty="0"/>
              <a:t>18 July 2022</a:t>
            </a:r>
          </a:p>
          <a:p>
            <a:endParaRPr lang="en-GB" dirty="0"/>
          </a:p>
        </p:txBody>
      </p:sp>
      <p:pic>
        <p:nvPicPr>
          <p:cNvPr id="11" name="Picture Placeholder 10" descr="A picture containing text, clipart&#10;&#10;Description automatically generated">
            <a:extLst>
              <a:ext uri="{FF2B5EF4-FFF2-40B4-BE49-F238E27FC236}">
                <a16:creationId xmlns:a16="http://schemas.microsoft.com/office/drawing/2014/main" id="{73A5A11E-99F5-4FC7-8BE6-08174AAD767B}"/>
              </a:ext>
            </a:extLst>
          </p:cNvPr>
          <p:cNvPicPr preferRelativeResize="0">
            <a:picLocks noGrp="1" noChangeAspect="1"/>
          </p:cNvPicPr>
          <p:nvPr>
            <p:ph type="pic" sz="quarter" idx="12"/>
          </p:nvPr>
        </p:nvPicPr>
        <p:blipFill>
          <a:blip r:embed="rId2">
            <a:extLst>
              <a:ext uri="{28A0092B-C50C-407E-A947-70E740481C1C}">
                <a14:useLocalDpi xmlns:a14="http://schemas.microsoft.com/office/drawing/2010/main" val="0"/>
              </a:ext>
            </a:extLst>
          </a:blip>
          <a:stretch>
            <a:fillRect/>
          </a:stretch>
        </p:blipFill>
        <p:spPr>
          <a:xfrm>
            <a:off x="47328" y="5304947"/>
            <a:ext cx="1233000" cy="428309"/>
          </a:xfrm>
        </p:spPr>
      </p:pic>
    </p:spTree>
    <p:extLst>
      <p:ext uri="{BB962C8B-B14F-4D97-AF65-F5344CB8AC3E}">
        <p14:creationId xmlns:p14="http://schemas.microsoft.com/office/powerpoint/2010/main" val="3054164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D0B817-1757-4BD7-AF1A-A2D125A69546}"/>
              </a:ext>
            </a:extLst>
          </p:cNvPr>
          <p:cNvSpPr>
            <a:spLocks noGrp="1"/>
          </p:cNvSpPr>
          <p:nvPr>
            <p:ph type="body" sz="quarter" idx="12"/>
          </p:nvPr>
        </p:nvSpPr>
        <p:spPr/>
        <p:txBody>
          <a:bodyPr/>
          <a:lstStyle/>
          <a:p>
            <a:r>
              <a:rPr lang="en-US" dirty="0"/>
              <a:t>We have yet to see these to abate fully</a:t>
            </a:r>
            <a:endParaRPr lang="en-GB" dirty="0"/>
          </a:p>
        </p:txBody>
      </p:sp>
      <p:sp>
        <p:nvSpPr>
          <p:cNvPr id="4" name="Text Placeholder 3">
            <a:extLst>
              <a:ext uri="{FF2B5EF4-FFF2-40B4-BE49-F238E27FC236}">
                <a16:creationId xmlns:a16="http://schemas.microsoft.com/office/drawing/2014/main" id="{306049EA-B7EF-453A-8189-7891B7209D47}"/>
              </a:ext>
            </a:extLst>
          </p:cNvPr>
          <p:cNvSpPr>
            <a:spLocks noGrp="1"/>
          </p:cNvSpPr>
          <p:nvPr>
            <p:ph type="body" sz="quarter" idx="15"/>
          </p:nvPr>
        </p:nvSpPr>
        <p:spPr/>
        <p:txBody>
          <a:bodyPr/>
          <a:lstStyle/>
          <a:p>
            <a:endParaRPr lang="en-GB"/>
          </a:p>
        </p:txBody>
      </p:sp>
      <p:sp>
        <p:nvSpPr>
          <p:cNvPr id="5" name="Title 4">
            <a:extLst>
              <a:ext uri="{FF2B5EF4-FFF2-40B4-BE49-F238E27FC236}">
                <a16:creationId xmlns:a16="http://schemas.microsoft.com/office/drawing/2014/main" id="{D5BCDDED-2952-4A53-B910-4AF9DA2205B5}"/>
              </a:ext>
            </a:extLst>
          </p:cNvPr>
          <p:cNvSpPr>
            <a:spLocks noGrp="1"/>
          </p:cNvSpPr>
          <p:nvPr>
            <p:ph type="title"/>
          </p:nvPr>
        </p:nvSpPr>
        <p:spPr/>
        <p:txBody>
          <a:bodyPr/>
          <a:lstStyle/>
          <a:p>
            <a:r>
              <a:rPr lang="en-GB" dirty="0">
                <a:solidFill>
                  <a:schemeClr val="accent5"/>
                </a:solidFill>
              </a:rPr>
              <a:t>Longer-term Covid Profitability Impacts</a:t>
            </a:r>
          </a:p>
        </p:txBody>
      </p:sp>
      <p:graphicFrame>
        <p:nvGraphicFramePr>
          <p:cNvPr id="12" name="Table 8">
            <a:extLst>
              <a:ext uri="{FF2B5EF4-FFF2-40B4-BE49-F238E27FC236}">
                <a16:creationId xmlns:a16="http://schemas.microsoft.com/office/drawing/2014/main" id="{803C82EA-7CB1-18F9-517E-9E58EEAA812F}"/>
              </a:ext>
            </a:extLst>
          </p:cNvPr>
          <p:cNvGraphicFramePr>
            <a:graphicFrameLocks noGrp="1"/>
          </p:cNvGraphicFramePr>
          <p:nvPr>
            <p:extLst>
              <p:ext uri="{D42A27DB-BD31-4B8C-83A1-F6EECF244321}">
                <p14:modId xmlns:p14="http://schemas.microsoft.com/office/powerpoint/2010/main" val="2645716383"/>
              </p:ext>
            </p:extLst>
          </p:nvPr>
        </p:nvGraphicFramePr>
        <p:xfrm>
          <a:off x="875792" y="1412776"/>
          <a:ext cx="10417158" cy="3606124"/>
        </p:xfrm>
        <a:graphic>
          <a:graphicData uri="http://schemas.openxmlformats.org/drawingml/2006/table">
            <a:tbl>
              <a:tblPr firstRow="1" bandRow="1">
                <a:tableStyleId>{35758FB7-9AC5-4552-8A53-C91805E547FA}</a:tableStyleId>
              </a:tblPr>
              <a:tblGrid>
                <a:gridCol w="2267880">
                  <a:extLst>
                    <a:ext uri="{9D8B030D-6E8A-4147-A177-3AD203B41FA5}">
                      <a16:colId xmlns:a16="http://schemas.microsoft.com/office/drawing/2014/main" val="3231561995"/>
                    </a:ext>
                  </a:extLst>
                </a:gridCol>
                <a:gridCol w="5184576">
                  <a:extLst>
                    <a:ext uri="{9D8B030D-6E8A-4147-A177-3AD203B41FA5}">
                      <a16:colId xmlns:a16="http://schemas.microsoft.com/office/drawing/2014/main" val="2170633769"/>
                    </a:ext>
                  </a:extLst>
                </a:gridCol>
                <a:gridCol w="2964702">
                  <a:extLst>
                    <a:ext uri="{9D8B030D-6E8A-4147-A177-3AD203B41FA5}">
                      <a16:colId xmlns:a16="http://schemas.microsoft.com/office/drawing/2014/main" val="530488593"/>
                    </a:ext>
                  </a:extLst>
                </a:gridCol>
              </a:tblGrid>
              <a:tr h="370840">
                <a:tc>
                  <a:txBody>
                    <a:bodyPr/>
                    <a:lstStyle/>
                    <a:p>
                      <a:r>
                        <a:rPr lang="en-US" sz="1400" dirty="0">
                          <a:solidFill>
                            <a:schemeClr val="bg1"/>
                          </a:solidFill>
                        </a:rPr>
                        <a:t>Effect</a:t>
                      </a:r>
                    </a:p>
                  </a:txBody>
                  <a:tcPr/>
                </a:tc>
                <a:tc>
                  <a:txBody>
                    <a:bodyPr/>
                    <a:lstStyle/>
                    <a:p>
                      <a:r>
                        <a:rPr lang="en-US" sz="1400" dirty="0">
                          <a:solidFill>
                            <a:schemeClr val="bg1"/>
                          </a:solidFill>
                        </a:rPr>
                        <a:t>Description</a:t>
                      </a:r>
                    </a:p>
                  </a:txBody>
                  <a:tcPr/>
                </a:tc>
                <a:tc>
                  <a:txBody>
                    <a:bodyPr/>
                    <a:lstStyle/>
                    <a:p>
                      <a:r>
                        <a:rPr lang="en-US" sz="1400" dirty="0">
                          <a:solidFill>
                            <a:schemeClr val="bg1"/>
                          </a:solidFill>
                        </a:rPr>
                        <a:t>Impact</a:t>
                      </a:r>
                    </a:p>
                  </a:txBody>
                  <a:tcPr/>
                </a:tc>
                <a:extLst>
                  <a:ext uri="{0D108BD9-81ED-4DB2-BD59-A6C34878D82A}">
                    <a16:rowId xmlns:a16="http://schemas.microsoft.com/office/drawing/2014/main" val="2261817064"/>
                  </a:ext>
                </a:extLst>
              </a:tr>
              <a:tr h="370840">
                <a:tc>
                  <a:txBody>
                    <a:bodyPr/>
                    <a:lstStyle/>
                    <a:p>
                      <a:r>
                        <a:rPr lang="en-US" sz="1200" b="1" kern="1200" dirty="0">
                          <a:solidFill>
                            <a:schemeClr val="tx1"/>
                          </a:solidFill>
                          <a:effectLst/>
                          <a:latin typeface="+mn-lt"/>
                          <a:ea typeface="+mn-ea"/>
                          <a:cs typeface="+mn-cs"/>
                        </a:rPr>
                        <a:t>Supply chain disruptions</a:t>
                      </a:r>
                      <a:endParaRPr lang="en-GB"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txBody>
                  <a:tcPr marL="68580" marR="68580" marT="0" marB="0"/>
                </a:tc>
                <a:tc>
                  <a:txBody>
                    <a:bodyPr/>
                    <a:lstStyle/>
                    <a:p>
                      <a:r>
                        <a:rPr lang="en-US" sz="1200" kern="1200">
                          <a:solidFill>
                            <a:schemeClr val="tx1"/>
                          </a:solidFill>
                          <a:effectLst/>
                          <a:latin typeface="+mn-lt"/>
                          <a:ea typeface="+mn-ea"/>
                          <a:cs typeface="+mn-cs"/>
                        </a:rPr>
                        <a:t>Operators may face increased costs or shortages in the face of equipment and labor supply volatility</a:t>
                      </a:r>
                      <a:endParaRPr lang="en-GB" sz="1200" kern="1200">
                        <a:solidFill>
                          <a:schemeClr val="tx1"/>
                        </a:solidFill>
                        <a:effectLst/>
                        <a:latin typeface="+mn-lt"/>
                        <a:ea typeface="+mn-ea"/>
                        <a:cs typeface="+mn-cs"/>
                      </a:endParaRPr>
                    </a:p>
                  </a:txBody>
                  <a:tcPr marL="68580" marR="68580" marT="0" marB="0"/>
                </a:tc>
                <a:tc>
                  <a:txBody>
                    <a:bodyPr/>
                    <a:lstStyle/>
                    <a:p>
                      <a:r>
                        <a:rPr lang="en-US" sz="1200" kern="1200" dirty="0">
                          <a:solidFill>
                            <a:schemeClr val="tx1"/>
                          </a:solidFill>
                          <a:effectLst/>
                          <a:latin typeface="+mn-lt"/>
                          <a:ea typeface="+mn-ea"/>
                          <a:cs typeface="+mn-cs"/>
                        </a:rPr>
                        <a:t>Increased capex, </a:t>
                      </a:r>
                      <a:r>
                        <a:rPr lang="en-US" sz="1200" kern="1200" dirty="0" err="1">
                          <a:solidFill>
                            <a:schemeClr val="tx1"/>
                          </a:solidFill>
                          <a:effectLst/>
                          <a:latin typeface="+mn-lt"/>
                          <a:ea typeface="+mn-ea"/>
                          <a:cs typeface="+mn-cs"/>
                        </a:rPr>
                        <a:t>opex</a:t>
                      </a:r>
                      <a:r>
                        <a:rPr lang="en-US" sz="1200" kern="1200" dirty="0">
                          <a:solidFill>
                            <a:schemeClr val="tx1"/>
                          </a:solidFill>
                          <a:effectLst/>
                          <a:latin typeface="+mn-lt"/>
                          <a:ea typeface="+mn-ea"/>
                          <a:cs typeface="+mn-cs"/>
                        </a:rPr>
                        <a:t> or foregone revenue</a:t>
                      </a:r>
                      <a:endParaRPr lang="en-GB" sz="12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650785637"/>
                  </a:ext>
                </a:extLst>
              </a:tr>
              <a:tr h="370840">
                <a:tc>
                  <a:txBody>
                    <a:bodyPr/>
                    <a:lstStyle/>
                    <a:p>
                      <a:r>
                        <a:rPr lang="en-US" sz="1200" b="1" kern="1200" dirty="0">
                          <a:solidFill>
                            <a:schemeClr val="tx1"/>
                          </a:solidFill>
                          <a:effectLst/>
                          <a:latin typeface="+mn-lt"/>
                          <a:ea typeface="+mn-ea"/>
                          <a:cs typeface="+mn-cs"/>
                        </a:rPr>
                        <a:t>Device sales cycle may be delayed</a:t>
                      </a:r>
                      <a:endParaRPr lang="en-GB" sz="1200" b="1" kern="1200" dirty="0">
                        <a:solidFill>
                          <a:schemeClr val="tx1"/>
                        </a:solidFill>
                        <a:effectLst/>
                        <a:latin typeface="+mn-lt"/>
                        <a:ea typeface="+mn-ea"/>
                        <a:cs typeface="+mn-cs"/>
                      </a:endParaRPr>
                    </a:p>
                  </a:txBody>
                  <a:tcPr marL="68580" marR="68580" marT="0" marB="0"/>
                </a:tc>
                <a:tc>
                  <a:txBody>
                    <a:bodyPr/>
                    <a:lstStyle/>
                    <a:p>
                      <a:r>
                        <a:rPr lang="en-US" sz="1200" kern="1200" dirty="0">
                          <a:solidFill>
                            <a:schemeClr val="tx1"/>
                          </a:solidFill>
                          <a:effectLst/>
                          <a:latin typeface="+mn-lt"/>
                          <a:ea typeface="+mn-ea"/>
                          <a:cs typeface="+mn-cs"/>
                        </a:rPr>
                        <a:t>If new device introduction represents uplift in sales, then the delay will have negative financial impact</a:t>
                      </a:r>
                      <a:endParaRPr lang="en-GB" sz="1200" kern="1200" dirty="0">
                        <a:solidFill>
                          <a:schemeClr val="tx1"/>
                        </a:solidFill>
                        <a:effectLst/>
                        <a:latin typeface="+mn-lt"/>
                        <a:ea typeface="+mn-ea"/>
                        <a:cs typeface="+mn-cs"/>
                      </a:endParaRPr>
                    </a:p>
                  </a:txBody>
                  <a:tcPr marL="68580" marR="68580" marT="0" marB="0"/>
                </a:tc>
                <a:tc>
                  <a:txBody>
                    <a:bodyPr/>
                    <a:lstStyle/>
                    <a:p>
                      <a:r>
                        <a:rPr lang="en-US" sz="1200" kern="1200" dirty="0">
                          <a:solidFill>
                            <a:schemeClr val="tx1"/>
                          </a:solidFill>
                          <a:effectLst/>
                          <a:latin typeface="+mn-lt"/>
                          <a:ea typeface="+mn-ea"/>
                          <a:cs typeface="+mn-cs"/>
                        </a:rPr>
                        <a:t>Lower NPV of sales</a:t>
                      </a:r>
                      <a:endParaRPr lang="en-GB" sz="12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198327621"/>
                  </a:ext>
                </a:extLst>
              </a:tr>
              <a:tr h="370840">
                <a:tc>
                  <a:txBody>
                    <a:bodyPr/>
                    <a:lstStyle/>
                    <a:p>
                      <a:r>
                        <a:rPr lang="en-US" sz="1200" b="1" kern="1200" dirty="0">
                          <a:solidFill>
                            <a:schemeClr val="tx1"/>
                          </a:solidFill>
                          <a:effectLst/>
                          <a:latin typeface="+mn-lt"/>
                          <a:ea typeface="+mn-ea"/>
                          <a:cs typeface="+mn-cs"/>
                        </a:rPr>
                        <a:t>General business turn-down</a:t>
                      </a:r>
                      <a:endParaRPr lang="en-GB" sz="1200" b="1" kern="1200" dirty="0">
                        <a:solidFill>
                          <a:schemeClr val="tx1"/>
                        </a:solidFill>
                        <a:effectLst/>
                        <a:latin typeface="+mn-lt"/>
                        <a:ea typeface="+mn-ea"/>
                        <a:cs typeface="+mn-cs"/>
                      </a:endParaRPr>
                    </a:p>
                  </a:txBody>
                  <a:tcPr marL="68580" marR="68580" marT="0" marB="0"/>
                </a:tc>
                <a:tc>
                  <a:txBody>
                    <a:bodyPr/>
                    <a:lstStyle/>
                    <a:p>
                      <a:r>
                        <a:rPr lang="en-US" sz="1200" kern="1200" dirty="0">
                          <a:solidFill>
                            <a:schemeClr val="tx1"/>
                          </a:solidFill>
                          <a:effectLst/>
                          <a:latin typeface="+mn-lt"/>
                          <a:ea typeface="+mn-ea"/>
                          <a:cs typeface="+mn-cs"/>
                        </a:rPr>
                        <a:t>There will be short-, medium- and potentially long-run  revenue implications of the virus</a:t>
                      </a:r>
                      <a:endParaRPr lang="en-GB" sz="1200" kern="1200" dirty="0">
                        <a:solidFill>
                          <a:schemeClr val="tx1"/>
                        </a:solidFill>
                        <a:effectLst/>
                        <a:latin typeface="+mn-lt"/>
                        <a:ea typeface="+mn-ea"/>
                        <a:cs typeface="+mn-cs"/>
                      </a:endParaRPr>
                    </a:p>
                  </a:txBody>
                  <a:tcPr marL="68580" marR="68580" marT="0" marB="0"/>
                </a:tc>
                <a:tc>
                  <a:txBody>
                    <a:bodyPr/>
                    <a:lstStyle/>
                    <a:p>
                      <a:r>
                        <a:rPr lang="en-US" sz="1200" kern="1200" dirty="0">
                          <a:solidFill>
                            <a:schemeClr val="tx1"/>
                          </a:solidFill>
                          <a:effectLst/>
                          <a:latin typeface="+mn-lt"/>
                          <a:ea typeface="+mn-ea"/>
                          <a:cs typeface="+mn-cs"/>
                        </a:rPr>
                        <a:t>Profit may fall due to lower economic activity</a:t>
                      </a:r>
                      <a:endParaRPr lang="en-GB" sz="12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945554194"/>
                  </a:ext>
                </a:extLst>
              </a:tr>
              <a:tr h="455086">
                <a:tc>
                  <a:txBody>
                    <a:bodyPr/>
                    <a:lstStyle/>
                    <a:p>
                      <a:r>
                        <a:rPr lang="en-US" sz="1200" b="1" kern="1200" dirty="0">
                          <a:solidFill>
                            <a:schemeClr val="tx1"/>
                          </a:solidFill>
                          <a:effectLst/>
                          <a:latin typeface="+mn-lt"/>
                          <a:ea typeface="+mn-ea"/>
                          <a:cs typeface="+mn-cs"/>
                        </a:rPr>
                        <a:t>Disproportionately harmed sector turn-down</a:t>
                      </a:r>
                      <a:endParaRPr lang="en-GB" sz="1200" b="1" kern="1200" dirty="0">
                        <a:solidFill>
                          <a:schemeClr val="tx1"/>
                        </a:solidFill>
                        <a:effectLst/>
                        <a:latin typeface="+mn-lt"/>
                        <a:ea typeface="+mn-ea"/>
                        <a:cs typeface="+mn-cs"/>
                      </a:endParaRPr>
                    </a:p>
                  </a:txBody>
                  <a:tcPr marL="68580" marR="68580" marT="0" marB="0"/>
                </a:tc>
                <a:tc>
                  <a:txBody>
                    <a:bodyPr/>
                    <a:lstStyle/>
                    <a:p>
                      <a:r>
                        <a:rPr lang="en-US" sz="1200" kern="1200">
                          <a:solidFill>
                            <a:schemeClr val="tx1"/>
                          </a:solidFill>
                          <a:effectLst/>
                          <a:latin typeface="+mn-lt"/>
                          <a:ea typeface="+mn-ea"/>
                          <a:cs typeface="+mn-cs"/>
                        </a:rPr>
                        <a:t>COVID 19 will impact certain sectors more than others and therefore certain revenue streams disproportionately, e.g., roaming</a:t>
                      </a:r>
                      <a:endParaRPr lang="en-GB" sz="1200" kern="1200">
                        <a:solidFill>
                          <a:schemeClr val="tx1"/>
                        </a:solidFill>
                        <a:effectLst/>
                        <a:latin typeface="+mn-lt"/>
                        <a:ea typeface="+mn-ea"/>
                        <a:cs typeface="+mn-cs"/>
                      </a:endParaRPr>
                    </a:p>
                  </a:txBody>
                  <a:tcPr marL="68580" marR="68580" marT="0" marB="0"/>
                </a:tc>
                <a:tc>
                  <a:txBody>
                    <a:bodyPr/>
                    <a:lstStyle/>
                    <a:p>
                      <a:r>
                        <a:rPr lang="en-US" sz="1200" kern="1200" dirty="0">
                          <a:solidFill>
                            <a:schemeClr val="tx1"/>
                          </a:solidFill>
                          <a:effectLst/>
                          <a:latin typeface="+mn-lt"/>
                          <a:ea typeface="+mn-ea"/>
                          <a:cs typeface="+mn-cs"/>
                        </a:rPr>
                        <a:t>Profit loss in roaming, etc. </a:t>
                      </a:r>
                      <a:endParaRPr lang="en-GB" sz="12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4055234864"/>
                  </a:ext>
                </a:extLst>
              </a:tr>
              <a:tr h="370840">
                <a:tc>
                  <a:txBody>
                    <a:bodyPr/>
                    <a:lstStyle/>
                    <a:p>
                      <a:r>
                        <a:rPr lang="en-US" sz="1200" b="1" kern="1200" dirty="0">
                          <a:solidFill>
                            <a:schemeClr val="tx1"/>
                          </a:solidFill>
                          <a:effectLst/>
                          <a:latin typeface="+mn-lt"/>
                          <a:ea typeface="+mn-ea"/>
                          <a:cs typeface="+mn-cs"/>
                        </a:rPr>
                        <a:t>Cash-flow financing</a:t>
                      </a:r>
                      <a:endParaRPr lang="en-GB" sz="1200" b="1" kern="1200" dirty="0">
                        <a:solidFill>
                          <a:schemeClr val="tx1"/>
                        </a:solidFill>
                        <a:effectLst/>
                        <a:latin typeface="+mn-lt"/>
                        <a:ea typeface="+mn-ea"/>
                        <a:cs typeface="+mn-cs"/>
                      </a:endParaRPr>
                    </a:p>
                  </a:txBody>
                  <a:tcPr marL="68580" marR="68580" marT="0" marB="0"/>
                </a:tc>
                <a:tc>
                  <a:txBody>
                    <a:bodyPr/>
                    <a:lstStyle/>
                    <a:p>
                      <a:r>
                        <a:rPr lang="en-US" sz="1200" kern="1200" dirty="0">
                          <a:solidFill>
                            <a:schemeClr val="tx1"/>
                          </a:solidFill>
                          <a:effectLst/>
                          <a:latin typeface="+mn-lt"/>
                          <a:ea typeface="+mn-ea"/>
                          <a:cs typeface="+mn-cs"/>
                        </a:rPr>
                        <a:t>There may be specific costs associated with measures undertaken cope with cash-flow issues</a:t>
                      </a:r>
                      <a:endParaRPr lang="en-GB" sz="1200" kern="1200" dirty="0">
                        <a:solidFill>
                          <a:schemeClr val="tx1"/>
                        </a:solidFill>
                        <a:effectLst/>
                        <a:latin typeface="+mn-lt"/>
                        <a:ea typeface="+mn-ea"/>
                        <a:cs typeface="+mn-cs"/>
                      </a:endParaRPr>
                    </a:p>
                  </a:txBody>
                  <a:tcPr marL="68580" marR="68580" marT="0" marB="0"/>
                </a:tc>
                <a:tc>
                  <a:txBody>
                    <a:bodyPr/>
                    <a:lstStyle/>
                    <a:p>
                      <a:r>
                        <a:rPr lang="en-US" sz="1200" kern="1200" dirty="0">
                          <a:solidFill>
                            <a:schemeClr val="tx1"/>
                          </a:solidFill>
                          <a:effectLst/>
                          <a:latin typeface="+mn-lt"/>
                          <a:ea typeface="+mn-ea"/>
                          <a:cs typeface="+mn-cs"/>
                        </a:rPr>
                        <a:t>Increased finance costs to overcome cash-flow issues</a:t>
                      </a:r>
                      <a:endParaRPr lang="en-GB" sz="12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3984607685"/>
                  </a:ext>
                </a:extLst>
              </a:tr>
              <a:tr h="560238">
                <a:tc>
                  <a:txBody>
                    <a:bodyPr/>
                    <a:lstStyle/>
                    <a:p>
                      <a:r>
                        <a:rPr lang="en-US" sz="1200" b="1" kern="1200" dirty="0">
                          <a:solidFill>
                            <a:schemeClr val="tx1"/>
                          </a:solidFill>
                          <a:effectLst/>
                          <a:latin typeface="+mn-lt"/>
                          <a:ea typeface="+mn-ea"/>
                          <a:cs typeface="+mn-cs"/>
                        </a:rPr>
                        <a:t>Loss of advertising revenue</a:t>
                      </a:r>
                      <a:endParaRPr lang="en-GB" sz="1200" b="1" kern="1200" dirty="0">
                        <a:solidFill>
                          <a:schemeClr val="tx1"/>
                        </a:solidFill>
                        <a:effectLst/>
                        <a:latin typeface="+mn-lt"/>
                        <a:ea typeface="+mn-ea"/>
                        <a:cs typeface="+mn-cs"/>
                      </a:endParaRPr>
                    </a:p>
                  </a:txBody>
                  <a:tcPr marL="68580" marR="68580" marT="0" marB="0"/>
                </a:tc>
                <a:tc>
                  <a:txBody>
                    <a:bodyPr/>
                    <a:lstStyle/>
                    <a:p>
                      <a:r>
                        <a:rPr lang="en-US" sz="1200" kern="1200">
                          <a:solidFill>
                            <a:schemeClr val="tx1"/>
                          </a:solidFill>
                          <a:effectLst/>
                          <a:latin typeface="+mn-lt"/>
                          <a:ea typeface="+mn-ea"/>
                          <a:cs typeface="+mn-cs"/>
                        </a:rPr>
                        <a:t>Some operators that have certain types of media offerings may be deprived of advertising revenue</a:t>
                      </a:r>
                      <a:endParaRPr lang="en-GB" sz="1200" kern="1200">
                        <a:solidFill>
                          <a:schemeClr val="tx1"/>
                        </a:solidFill>
                        <a:effectLst/>
                        <a:latin typeface="+mn-lt"/>
                        <a:ea typeface="+mn-ea"/>
                        <a:cs typeface="+mn-cs"/>
                      </a:endParaRPr>
                    </a:p>
                  </a:txBody>
                  <a:tcPr marL="68580" marR="68580" marT="0" marB="0"/>
                </a:tc>
                <a:tc>
                  <a:txBody>
                    <a:bodyPr/>
                    <a:lstStyle/>
                    <a:p>
                      <a:r>
                        <a:rPr lang="en-US" sz="1200" kern="1200" dirty="0">
                          <a:solidFill>
                            <a:schemeClr val="tx1"/>
                          </a:solidFill>
                          <a:effectLst/>
                          <a:latin typeface="+mn-lt"/>
                          <a:ea typeface="+mn-ea"/>
                          <a:cs typeface="+mn-cs"/>
                        </a:rPr>
                        <a:t>Reduction in revenue</a:t>
                      </a:r>
                      <a:endParaRPr lang="en-GB" sz="12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4094534897"/>
                  </a:ext>
                </a:extLst>
              </a:tr>
              <a:tr h="0">
                <a:tc>
                  <a:txBody>
                    <a:bodyPr/>
                    <a:lstStyle/>
                    <a:p>
                      <a:r>
                        <a:rPr lang="en-US" sz="1200" b="1" kern="1200" dirty="0">
                          <a:solidFill>
                            <a:schemeClr val="tx1"/>
                          </a:solidFill>
                          <a:effectLst/>
                          <a:latin typeface="+mn-lt"/>
                          <a:ea typeface="+mn-ea"/>
                          <a:cs typeface="+mn-cs"/>
                        </a:rPr>
                        <a:t>Delay of return on planned investments</a:t>
                      </a:r>
                      <a:endParaRPr lang="en-GB" sz="1200" b="1" kern="1200" dirty="0">
                        <a:solidFill>
                          <a:schemeClr val="tx1"/>
                        </a:solidFill>
                        <a:effectLst/>
                        <a:latin typeface="+mn-lt"/>
                        <a:ea typeface="+mn-ea"/>
                        <a:cs typeface="+mn-cs"/>
                      </a:endParaRPr>
                    </a:p>
                  </a:txBody>
                  <a:tcPr marL="68580" marR="68580" marT="0" marB="0"/>
                </a:tc>
                <a:tc>
                  <a:txBody>
                    <a:bodyPr/>
                    <a:lstStyle/>
                    <a:p>
                      <a:r>
                        <a:rPr lang="en-US" sz="1200" kern="1200">
                          <a:solidFill>
                            <a:schemeClr val="tx1"/>
                          </a:solidFill>
                          <a:effectLst/>
                          <a:latin typeface="+mn-lt"/>
                          <a:ea typeface="+mn-ea"/>
                          <a:cs typeface="+mn-cs"/>
                        </a:rPr>
                        <a:t>For a variety of reasons investment plans may be delayed resulting in the lowering of NPV of return</a:t>
                      </a:r>
                      <a:endParaRPr lang="en-GB" sz="1200" kern="1200">
                        <a:solidFill>
                          <a:schemeClr val="tx1"/>
                        </a:solidFill>
                        <a:effectLst/>
                        <a:latin typeface="+mn-lt"/>
                        <a:ea typeface="+mn-ea"/>
                        <a:cs typeface="+mn-cs"/>
                      </a:endParaRPr>
                    </a:p>
                  </a:txBody>
                  <a:tcPr marL="68580" marR="68580" marT="0" marB="0"/>
                </a:tc>
                <a:tc>
                  <a:txBody>
                    <a:bodyPr/>
                    <a:lstStyle/>
                    <a:p>
                      <a:r>
                        <a:rPr lang="en-US" sz="1200" kern="1200" dirty="0">
                          <a:solidFill>
                            <a:schemeClr val="tx1"/>
                          </a:solidFill>
                          <a:effectLst/>
                          <a:latin typeface="+mn-lt"/>
                          <a:ea typeface="+mn-ea"/>
                          <a:cs typeface="+mn-cs"/>
                        </a:rPr>
                        <a:t>NPV deltas of delayed investment</a:t>
                      </a:r>
                      <a:endParaRPr lang="en-GB" sz="12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2997657071"/>
                  </a:ext>
                </a:extLst>
              </a:tr>
              <a:tr h="370840">
                <a:tc>
                  <a:txBody>
                    <a:bodyPr/>
                    <a:lstStyle/>
                    <a:p>
                      <a:r>
                        <a:rPr lang="en-US" sz="1200" b="1" kern="1200" dirty="0">
                          <a:solidFill>
                            <a:schemeClr val="tx1"/>
                          </a:solidFill>
                          <a:effectLst/>
                          <a:latin typeface="+mn-lt"/>
                          <a:ea typeface="+mn-ea"/>
                          <a:cs typeface="+mn-cs"/>
                        </a:rPr>
                        <a:t>Increased policy initiatives</a:t>
                      </a:r>
                      <a:endParaRPr lang="en-GB" sz="1200" b="1" kern="1200" dirty="0">
                        <a:solidFill>
                          <a:schemeClr val="tx1"/>
                        </a:solidFill>
                        <a:effectLst/>
                        <a:latin typeface="+mn-lt"/>
                        <a:ea typeface="+mn-ea"/>
                        <a:cs typeface="+mn-cs"/>
                      </a:endParaRPr>
                    </a:p>
                  </a:txBody>
                  <a:tcPr marL="68580" marR="68580" marT="0" marB="0"/>
                </a:tc>
                <a:tc>
                  <a:txBody>
                    <a:bodyPr/>
                    <a:lstStyle/>
                    <a:p>
                      <a:r>
                        <a:rPr lang="en-US" sz="1200" kern="1200">
                          <a:solidFill>
                            <a:schemeClr val="tx1"/>
                          </a:solidFill>
                          <a:effectLst/>
                          <a:latin typeface="+mn-lt"/>
                          <a:ea typeface="+mn-ea"/>
                          <a:cs typeface="+mn-cs"/>
                        </a:rPr>
                        <a:t>Any given policy initiative, which are relevant to operators, may require additional public policy resource</a:t>
                      </a:r>
                      <a:endParaRPr lang="en-GB" sz="1200" kern="1200">
                        <a:solidFill>
                          <a:schemeClr val="tx1"/>
                        </a:solidFill>
                        <a:effectLst/>
                        <a:latin typeface="+mn-lt"/>
                        <a:ea typeface="+mn-ea"/>
                        <a:cs typeface="+mn-cs"/>
                      </a:endParaRPr>
                    </a:p>
                  </a:txBody>
                  <a:tcPr marL="68580" marR="68580" marT="0" marB="0"/>
                </a:tc>
                <a:tc>
                  <a:txBody>
                    <a:bodyPr/>
                    <a:lstStyle/>
                    <a:p>
                      <a:r>
                        <a:rPr lang="en-US" sz="1200" kern="1200" dirty="0">
                          <a:solidFill>
                            <a:schemeClr val="tx1"/>
                          </a:solidFill>
                          <a:effectLst/>
                          <a:latin typeface="+mn-lt"/>
                          <a:ea typeface="+mn-ea"/>
                          <a:cs typeface="+mn-cs"/>
                        </a:rPr>
                        <a:t>Increase in </a:t>
                      </a:r>
                      <a:r>
                        <a:rPr lang="en-US" sz="1200" kern="1200" dirty="0" err="1">
                          <a:solidFill>
                            <a:schemeClr val="tx1"/>
                          </a:solidFill>
                          <a:effectLst/>
                          <a:latin typeface="+mn-lt"/>
                          <a:ea typeface="+mn-ea"/>
                          <a:cs typeface="+mn-cs"/>
                        </a:rPr>
                        <a:t>opex</a:t>
                      </a:r>
                      <a:r>
                        <a:rPr lang="en-US" sz="1200" kern="1200" dirty="0">
                          <a:solidFill>
                            <a:schemeClr val="tx1"/>
                          </a:solidFill>
                          <a:effectLst/>
                          <a:latin typeface="+mn-lt"/>
                          <a:ea typeface="+mn-ea"/>
                          <a:cs typeface="+mn-cs"/>
                        </a:rPr>
                        <a:t> without compensation</a:t>
                      </a:r>
                      <a:endParaRPr lang="en-GB" sz="12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2189452388"/>
                  </a:ext>
                </a:extLst>
              </a:tr>
            </a:tbl>
          </a:graphicData>
        </a:graphic>
      </p:graphicFrame>
    </p:spTree>
    <p:extLst>
      <p:ext uri="{BB962C8B-B14F-4D97-AF65-F5344CB8AC3E}">
        <p14:creationId xmlns:p14="http://schemas.microsoft.com/office/powerpoint/2010/main" val="825822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D0B817-1757-4BD7-AF1A-A2D125A69546}"/>
              </a:ext>
            </a:extLst>
          </p:cNvPr>
          <p:cNvSpPr>
            <a:spLocks noGrp="1"/>
          </p:cNvSpPr>
          <p:nvPr>
            <p:ph type="body" sz="quarter" idx="12"/>
          </p:nvPr>
        </p:nvSpPr>
        <p:spPr/>
        <p:txBody>
          <a:bodyPr/>
          <a:lstStyle/>
          <a:p>
            <a:r>
              <a:rPr lang="en-US" dirty="0"/>
              <a:t>While the industry is generally recovering, there are a couple things to keep in mind…</a:t>
            </a:r>
            <a:endParaRPr lang="en-GB" dirty="0"/>
          </a:p>
        </p:txBody>
      </p:sp>
      <p:sp>
        <p:nvSpPr>
          <p:cNvPr id="4" name="Text Placeholder 3">
            <a:extLst>
              <a:ext uri="{FF2B5EF4-FFF2-40B4-BE49-F238E27FC236}">
                <a16:creationId xmlns:a16="http://schemas.microsoft.com/office/drawing/2014/main" id="{306049EA-B7EF-453A-8189-7891B7209D47}"/>
              </a:ext>
            </a:extLst>
          </p:cNvPr>
          <p:cNvSpPr>
            <a:spLocks noGrp="1"/>
          </p:cNvSpPr>
          <p:nvPr>
            <p:ph type="body" sz="quarter" idx="15"/>
          </p:nvPr>
        </p:nvSpPr>
        <p:spPr/>
        <p:txBody>
          <a:bodyPr/>
          <a:lstStyle/>
          <a:p>
            <a:endParaRPr lang="en-GB"/>
          </a:p>
        </p:txBody>
      </p:sp>
      <p:sp>
        <p:nvSpPr>
          <p:cNvPr id="5" name="Title 4">
            <a:extLst>
              <a:ext uri="{FF2B5EF4-FFF2-40B4-BE49-F238E27FC236}">
                <a16:creationId xmlns:a16="http://schemas.microsoft.com/office/drawing/2014/main" id="{D5BCDDED-2952-4A53-B910-4AF9DA2205B5}"/>
              </a:ext>
            </a:extLst>
          </p:cNvPr>
          <p:cNvSpPr>
            <a:spLocks noGrp="1"/>
          </p:cNvSpPr>
          <p:nvPr>
            <p:ph type="title"/>
          </p:nvPr>
        </p:nvSpPr>
        <p:spPr/>
        <p:txBody>
          <a:bodyPr/>
          <a:lstStyle/>
          <a:p>
            <a:r>
              <a:rPr lang="en-GB" dirty="0">
                <a:solidFill>
                  <a:schemeClr val="accent5"/>
                </a:solidFill>
              </a:rPr>
              <a:t>Light and Dark on the horizon</a:t>
            </a:r>
          </a:p>
        </p:txBody>
      </p:sp>
      <p:graphicFrame>
        <p:nvGraphicFramePr>
          <p:cNvPr id="6" name="Table 8">
            <a:extLst>
              <a:ext uri="{FF2B5EF4-FFF2-40B4-BE49-F238E27FC236}">
                <a16:creationId xmlns:a16="http://schemas.microsoft.com/office/drawing/2014/main" id="{98A27B6C-952A-A563-19AD-9B79B3A0651D}"/>
              </a:ext>
            </a:extLst>
          </p:cNvPr>
          <p:cNvGraphicFramePr>
            <a:graphicFrameLocks noGrp="1"/>
          </p:cNvGraphicFramePr>
          <p:nvPr>
            <p:extLst>
              <p:ext uri="{D42A27DB-BD31-4B8C-83A1-F6EECF244321}">
                <p14:modId xmlns:p14="http://schemas.microsoft.com/office/powerpoint/2010/main" val="2092794850"/>
              </p:ext>
            </p:extLst>
          </p:nvPr>
        </p:nvGraphicFramePr>
        <p:xfrm>
          <a:off x="476102" y="1971144"/>
          <a:ext cx="5043834" cy="3114040"/>
        </p:xfrm>
        <a:graphic>
          <a:graphicData uri="http://schemas.openxmlformats.org/drawingml/2006/table">
            <a:tbl>
              <a:tblPr firstRow="1" bandRow="1">
                <a:tableStyleId>{35758FB7-9AC5-4552-8A53-C91805E547FA}</a:tableStyleId>
              </a:tblPr>
              <a:tblGrid>
                <a:gridCol w="1011386">
                  <a:extLst>
                    <a:ext uri="{9D8B030D-6E8A-4147-A177-3AD203B41FA5}">
                      <a16:colId xmlns:a16="http://schemas.microsoft.com/office/drawing/2014/main" val="3231561995"/>
                    </a:ext>
                  </a:extLst>
                </a:gridCol>
                <a:gridCol w="742218">
                  <a:extLst>
                    <a:ext uri="{9D8B030D-6E8A-4147-A177-3AD203B41FA5}">
                      <a16:colId xmlns:a16="http://schemas.microsoft.com/office/drawing/2014/main" val="2170633769"/>
                    </a:ext>
                  </a:extLst>
                </a:gridCol>
                <a:gridCol w="730668">
                  <a:extLst>
                    <a:ext uri="{9D8B030D-6E8A-4147-A177-3AD203B41FA5}">
                      <a16:colId xmlns:a16="http://schemas.microsoft.com/office/drawing/2014/main" val="530488593"/>
                    </a:ext>
                  </a:extLst>
                </a:gridCol>
                <a:gridCol w="916424">
                  <a:extLst>
                    <a:ext uri="{9D8B030D-6E8A-4147-A177-3AD203B41FA5}">
                      <a16:colId xmlns:a16="http://schemas.microsoft.com/office/drawing/2014/main" val="689532146"/>
                    </a:ext>
                  </a:extLst>
                </a:gridCol>
                <a:gridCol w="739761">
                  <a:extLst>
                    <a:ext uri="{9D8B030D-6E8A-4147-A177-3AD203B41FA5}">
                      <a16:colId xmlns:a16="http://schemas.microsoft.com/office/drawing/2014/main" val="950866557"/>
                    </a:ext>
                  </a:extLst>
                </a:gridCol>
                <a:gridCol w="903377">
                  <a:extLst>
                    <a:ext uri="{9D8B030D-6E8A-4147-A177-3AD203B41FA5}">
                      <a16:colId xmlns:a16="http://schemas.microsoft.com/office/drawing/2014/main" val="4146236378"/>
                    </a:ext>
                  </a:extLst>
                </a:gridCol>
              </a:tblGrid>
              <a:tr h="370840">
                <a:tc>
                  <a:txBody>
                    <a:bodyPr/>
                    <a:lstStyle/>
                    <a:p>
                      <a:r>
                        <a:rPr lang="en-US" sz="1400" dirty="0">
                          <a:solidFill>
                            <a:schemeClr val="bg1"/>
                          </a:solidFill>
                        </a:rPr>
                        <a:t>Region</a:t>
                      </a:r>
                    </a:p>
                  </a:txBody>
                  <a:tcPr/>
                </a:tc>
                <a:tc>
                  <a:txBody>
                    <a:bodyPr/>
                    <a:lstStyle/>
                    <a:p>
                      <a:r>
                        <a:rPr lang="en-US" sz="1400" dirty="0">
                          <a:solidFill>
                            <a:schemeClr val="bg1"/>
                          </a:solidFill>
                        </a:rPr>
                        <a:t>2019</a:t>
                      </a:r>
                    </a:p>
                  </a:txBody>
                  <a:tcPr/>
                </a:tc>
                <a:tc>
                  <a:txBody>
                    <a:bodyPr/>
                    <a:lstStyle/>
                    <a:p>
                      <a:r>
                        <a:rPr lang="en-US" sz="1400" dirty="0">
                          <a:solidFill>
                            <a:schemeClr val="bg1"/>
                          </a:solidFill>
                        </a:rPr>
                        <a:t>2020</a:t>
                      </a:r>
                    </a:p>
                  </a:txBody>
                  <a:tcPr/>
                </a:tc>
                <a:tc>
                  <a:txBody>
                    <a:bodyPr/>
                    <a:lstStyle/>
                    <a:p>
                      <a:r>
                        <a:rPr lang="en-US" sz="1400" dirty="0">
                          <a:solidFill>
                            <a:schemeClr val="bg1"/>
                          </a:solidFill>
                        </a:rPr>
                        <a:t>Growth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2021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Growth</a:t>
                      </a:r>
                    </a:p>
                  </a:txBody>
                  <a:tcPr/>
                </a:tc>
                <a:extLst>
                  <a:ext uri="{0D108BD9-81ED-4DB2-BD59-A6C34878D82A}">
                    <a16:rowId xmlns:a16="http://schemas.microsoft.com/office/drawing/2014/main" val="2261817064"/>
                  </a:ext>
                </a:extLst>
              </a:tr>
              <a:tr h="370840">
                <a:tc>
                  <a:txBody>
                    <a:bodyPr/>
                    <a:lstStyle/>
                    <a:p>
                      <a:r>
                        <a:rPr lang="en-US" sz="1400" dirty="0">
                          <a:solidFill>
                            <a:schemeClr val="tx1"/>
                          </a:solidFill>
                        </a:rPr>
                        <a:t>Americas</a:t>
                      </a:r>
                    </a:p>
                  </a:txBody>
                  <a:tcPr/>
                </a:tc>
                <a:tc>
                  <a:txBody>
                    <a:bodyPr/>
                    <a:lstStyle/>
                    <a:p>
                      <a:pPr algn="ctr"/>
                      <a:r>
                        <a:rPr lang="en-US" sz="1400" dirty="0">
                          <a:solidFill>
                            <a:schemeClr val="tx1"/>
                          </a:solidFill>
                        </a:rPr>
                        <a:t>$624</a:t>
                      </a:r>
                    </a:p>
                  </a:txBody>
                  <a:tcPr anchor="ctr"/>
                </a:tc>
                <a:tc>
                  <a:txBody>
                    <a:bodyPr/>
                    <a:lstStyle/>
                    <a:p>
                      <a:pPr algn="ctr"/>
                      <a:r>
                        <a:rPr lang="en-US" sz="1400" dirty="0">
                          <a:solidFill>
                            <a:schemeClr val="tx1"/>
                          </a:solidFill>
                        </a:rPr>
                        <a:t>$574</a:t>
                      </a:r>
                    </a:p>
                  </a:txBody>
                  <a:tcPr anchor="ctr"/>
                </a:tc>
                <a:tc>
                  <a:txBody>
                    <a:bodyPr/>
                    <a:lstStyle/>
                    <a:p>
                      <a:pPr algn="ctr"/>
                      <a:r>
                        <a:rPr lang="en-US" sz="1400" dirty="0">
                          <a:solidFill>
                            <a:schemeClr val="tx1"/>
                          </a:solidFill>
                        </a:rPr>
                        <a:t>-8.0%</a:t>
                      </a:r>
                    </a:p>
                  </a:txBody>
                  <a:tcPr anchor="ctr"/>
                </a:tc>
                <a:tc>
                  <a:txBody>
                    <a:bodyPr/>
                    <a:lstStyle/>
                    <a:p>
                      <a:pPr algn="ctr"/>
                      <a:r>
                        <a:rPr lang="en-US" sz="1400" dirty="0">
                          <a:solidFill>
                            <a:schemeClr val="tx1"/>
                          </a:solidFill>
                        </a:rPr>
                        <a:t>$582</a:t>
                      </a:r>
                    </a:p>
                  </a:txBody>
                  <a:tcPr anchor="ctr"/>
                </a:tc>
                <a:tc>
                  <a:txBody>
                    <a:bodyPr/>
                    <a:lstStyle/>
                    <a:p>
                      <a:pPr algn="ctr"/>
                      <a:r>
                        <a:rPr lang="en-US" sz="1400" dirty="0">
                          <a:solidFill>
                            <a:schemeClr val="tx1"/>
                          </a:solidFill>
                        </a:rPr>
                        <a:t>1.39%</a:t>
                      </a:r>
                    </a:p>
                  </a:txBody>
                  <a:tcPr anchor="ctr"/>
                </a:tc>
                <a:extLst>
                  <a:ext uri="{0D108BD9-81ED-4DB2-BD59-A6C34878D82A}">
                    <a16:rowId xmlns:a16="http://schemas.microsoft.com/office/drawing/2014/main" val="1198327621"/>
                  </a:ext>
                </a:extLst>
              </a:tr>
              <a:tr h="370840">
                <a:tc>
                  <a:txBody>
                    <a:bodyPr/>
                    <a:lstStyle/>
                    <a:p>
                      <a:r>
                        <a:rPr lang="en-US" sz="1400" dirty="0" err="1">
                          <a:solidFill>
                            <a:schemeClr val="tx1"/>
                          </a:solidFill>
                        </a:rPr>
                        <a:t>AsiaPac</a:t>
                      </a:r>
                      <a:endParaRPr lang="en-US" sz="1400" dirty="0">
                        <a:solidFill>
                          <a:schemeClr val="tx1"/>
                        </a:solidFill>
                      </a:endParaRPr>
                    </a:p>
                  </a:txBody>
                  <a:tcPr/>
                </a:tc>
                <a:tc>
                  <a:txBody>
                    <a:bodyPr/>
                    <a:lstStyle/>
                    <a:p>
                      <a:pPr algn="ctr"/>
                      <a:r>
                        <a:rPr lang="en-US" sz="1400" dirty="0">
                          <a:solidFill>
                            <a:schemeClr val="tx1"/>
                          </a:solidFill>
                        </a:rPr>
                        <a:t>$480</a:t>
                      </a:r>
                    </a:p>
                  </a:txBody>
                  <a:tcPr anchor="ctr"/>
                </a:tc>
                <a:tc>
                  <a:txBody>
                    <a:bodyPr/>
                    <a:lstStyle/>
                    <a:p>
                      <a:pPr algn="ctr"/>
                      <a:r>
                        <a:rPr lang="en-US" sz="1400" dirty="0">
                          <a:solidFill>
                            <a:schemeClr val="tx1"/>
                          </a:solidFill>
                        </a:rPr>
                        <a:t>$494</a:t>
                      </a:r>
                    </a:p>
                  </a:txBody>
                  <a:tcPr anchor="ctr"/>
                </a:tc>
                <a:tc>
                  <a:txBody>
                    <a:bodyPr/>
                    <a:lstStyle/>
                    <a:p>
                      <a:pPr algn="ctr"/>
                      <a:r>
                        <a:rPr lang="en-US" sz="1400" dirty="0">
                          <a:solidFill>
                            <a:schemeClr val="tx1"/>
                          </a:solidFill>
                        </a:rPr>
                        <a:t>2.9%</a:t>
                      </a:r>
                    </a:p>
                  </a:txBody>
                  <a:tcPr anchor="ctr"/>
                </a:tc>
                <a:tc>
                  <a:txBody>
                    <a:bodyPr/>
                    <a:lstStyle/>
                    <a:p>
                      <a:pPr algn="ctr"/>
                      <a:r>
                        <a:rPr lang="en-US" sz="1400" dirty="0">
                          <a:solidFill>
                            <a:schemeClr val="tx1"/>
                          </a:solidFill>
                        </a:rPr>
                        <a:t>$505</a:t>
                      </a:r>
                    </a:p>
                  </a:txBody>
                  <a:tcPr anchor="ctr"/>
                </a:tc>
                <a:tc>
                  <a:txBody>
                    <a:bodyPr/>
                    <a:lstStyle/>
                    <a:p>
                      <a:pPr algn="ctr"/>
                      <a:r>
                        <a:rPr lang="en-US" sz="1400" dirty="0">
                          <a:solidFill>
                            <a:schemeClr val="tx1"/>
                          </a:solidFill>
                        </a:rPr>
                        <a:t>2.23%</a:t>
                      </a:r>
                    </a:p>
                  </a:txBody>
                  <a:tcPr anchor="ctr"/>
                </a:tc>
                <a:extLst>
                  <a:ext uri="{0D108BD9-81ED-4DB2-BD59-A6C34878D82A}">
                    <a16:rowId xmlns:a16="http://schemas.microsoft.com/office/drawing/2014/main" val="1945554194"/>
                  </a:ext>
                </a:extLst>
              </a:tr>
              <a:tr h="370840">
                <a:tc>
                  <a:txBody>
                    <a:bodyPr/>
                    <a:lstStyle/>
                    <a:p>
                      <a:r>
                        <a:rPr lang="en-US" sz="1400" dirty="0">
                          <a:solidFill>
                            <a:schemeClr val="tx1"/>
                          </a:solidFill>
                        </a:rPr>
                        <a:t>EMEA</a:t>
                      </a:r>
                    </a:p>
                  </a:txBody>
                  <a:tcPr/>
                </a:tc>
                <a:tc>
                  <a:txBody>
                    <a:bodyPr/>
                    <a:lstStyle/>
                    <a:p>
                      <a:pPr algn="ctr"/>
                      <a:r>
                        <a:rPr lang="en-US" sz="1400" dirty="0">
                          <a:solidFill>
                            <a:schemeClr val="tx1"/>
                          </a:solidFill>
                        </a:rPr>
                        <a:t>$477</a:t>
                      </a:r>
                    </a:p>
                  </a:txBody>
                  <a:tcPr anchor="ctr"/>
                </a:tc>
                <a:tc>
                  <a:txBody>
                    <a:bodyPr/>
                    <a:lstStyle/>
                    <a:p>
                      <a:pPr algn="ctr"/>
                      <a:r>
                        <a:rPr lang="en-US" sz="1400" dirty="0">
                          <a:solidFill>
                            <a:schemeClr val="tx1"/>
                          </a:solidFill>
                        </a:rPr>
                        <a:t>$474</a:t>
                      </a:r>
                    </a:p>
                  </a:txBody>
                  <a:tcPr anchor="ctr"/>
                </a:tc>
                <a:tc>
                  <a:txBody>
                    <a:bodyPr/>
                    <a:lstStyle/>
                    <a:p>
                      <a:pPr algn="ctr"/>
                      <a:r>
                        <a:rPr lang="en-US" sz="1400" dirty="0">
                          <a:solidFill>
                            <a:schemeClr val="tx1"/>
                          </a:solidFill>
                        </a:rPr>
                        <a:t>-0.6%</a:t>
                      </a:r>
                    </a:p>
                  </a:txBody>
                  <a:tcPr anchor="ctr"/>
                </a:tc>
                <a:tc>
                  <a:txBody>
                    <a:bodyPr/>
                    <a:lstStyle/>
                    <a:p>
                      <a:pPr algn="ctr"/>
                      <a:r>
                        <a:rPr lang="en-US" sz="1400" dirty="0">
                          <a:solidFill>
                            <a:schemeClr val="tx1"/>
                          </a:solidFill>
                        </a:rPr>
                        <a:t>$479</a:t>
                      </a:r>
                    </a:p>
                  </a:txBody>
                  <a:tcPr anchor="ctr"/>
                </a:tc>
                <a:tc>
                  <a:txBody>
                    <a:bodyPr/>
                    <a:lstStyle/>
                    <a:p>
                      <a:pPr algn="ctr"/>
                      <a:r>
                        <a:rPr lang="en-US" sz="1400" dirty="0">
                          <a:solidFill>
                            <a:schemeClr val="tx1"/>
                          </a:solidFill>
                        </a:rPr>
                        <a:t>1.05%</a:t>
                      </a:r>
                    </a:p>
                  </a:txBody>
                  <a:tcPr anchor="ctr"/>
                </a:tc>
                <a:extLst>
                  <a:ext uri="{0D108BD9-81ED-4DB2-BD59-A6C34878D82A}">
                    <a16:rowId xmlns:a16="http://schemas.microsoft.com/office/drawing/2014/main" val="4055234864"/>
                  </a:ext>
                </a:extLst>
              </a:tr>
              <a:tr h="370840">
                <a:tc>
                  <a:txBody>
                    <a:bodyPr/>
                    <a:lstStyle/>
                    <a:p>
                      <a:r>
                        <a:rPr lang="en-US" sz="1400" dirty="0">
                          <a:solidFill>
                            <a:schemeClr val="tx1"/>
                          </a:solidFill>
                        </a:rPr>
                        <a:t>Total</a:t>
                      </a:r>
                    </a:p>
                  </a:txBody>
                  <a:tcPr/>
                </a:tc>
                <a:tc>
                  <a:txBody>
                    <a:bodyPr/>
                    <a:lstStyle/>
                    <a:p>
                      <a:pPr algn="ctr"/>
                      <a:r>
                        <a:rPr lang="en-US" sz="1400" dirty="0">
                          <a:solidFill>
                            <a:schemeClr val="tx1"/>
                          </a:solidFill>
                        </a:rPr>
                        <a:t>$1,581</a:t>
                      </a:r>
                    </a:p>
                  </a:txBody>
                  <a:tcPr anchor="ctr"/>
                </a:tc>
                <a:tc>
                  <a:txBody>
                    <a:bodyPr/>
                    <a:lstStyle/>
                    <a:p>
                      <a:pPr algn="ctr"/>
                      <a:r>
                        <a:rPr lang="en-US" sz="1400" dirty="0">
                          <a:solidFill>
                            <a:schemeClr val="tx1"/>
                          </a:solidFill>
                        </a:rPr>
                        <a:t>$1,542</a:t>
                      </a:r>
                    </a:p>
                  </a:txBody>
                  <a:tcPr anchor="ctr"/>
                </a:tc>
                <a:tc>
                  <a:txBody>
                    <a:bodyPr/>
                    <a:lstStyle/>
                    <a:p>
                      <a:pPr algn="ctr"/>
                      <a:r>
                        <a:rPr lang="en-US" sz="1400" dirty="0">
                          <a:solidFill>
                            <a:schemeClr val="tx1"/>
                          </a:solidFill>
                        </a:rPr>
                        <a:t>-2.5%</a:t>
                      </a:r>
                    </a:p>
                  </a:txBody>
                  <a:tcPr anchor="ctr"/>
                </a:tc>
                <a:tc>
                  <a:txBody>
                    <a:bodyPr/>
                    <a:lstStyle/>
                    <a:p>
                      <a:pPr algn="ctr"/>
                      <a:r>
                        <a:rPr lang="en-US" sz="1400" dirty="0">
                          <a:solidFill>
                            <a:schemeClr val="tx1"/>
                          </a:solidFill>
                        </a:rPr>
                        <a:t>$1,566</a:t>
                      </a:r>
                    </a:p>
                  </a:txBody>
                  <a:tcPr anchor="ctr"/>
                </a:tc>
                <a:tc>
                  <a:txBody>
                    <a:bodyPr/>
                    <a:lstStyle/>
                    <a:p>
                      <a:pPr algn="ctr"/>
                      <a:r>
                        <a:rPr lang="en-US" sz="1400" dirty="0">
                          <a:solidFill>
                            <a:schemeClr val="tx1"/>
                          </a:solidFill>
                        </a:rPr>
                        <a:t>1.56%</a:t>
                      </a:r>
                    </a:p>
                  </a:txBody>
                  <a:tcPr anchor="ctr"/>
                </a:tc>
                <a:extLst>
                  <a:ext uri="{0D108BD9-81ED-4DB2-BD59-A6C34878D82A}">
                    <a16:rowId xmlns:a16="http://schemas.microsoft.com/office/drawing/2014/main" val="3984607685"/>
                  </a:ext>
                </a:extLst>
              </a:tr>
              <a:tr h="370840">
                <a:tc>
                  <a:txBody>
                    <a:bodyPr/>
                    <a:lstStyle/>
                    <a:p>
                      <a:r>
                        <a:rPr lang="en-US" sz="1400" dirty="0">
                          <a:solidFill>
                            <a:schemeClr val="tx1"/>
                          </a:solidFill>
                        </a:rPr>
                        <a:t>Cayman Islands</a:t>
                      </a:r>
                    </a:p>
                  </a:txBody>
                  <a:tcPr/>
                </a:tc>
                <a:tc>
                  <a:txBody>
                    <a:bodyPr/>
                    <a:lstStyle/>
                    <a:p>
                      <a:pPr algn="ctr" fontAlgn="b"/>
                      <a:r>
                        <a:rPr lang="en-GB" sz="1400" kern="1200" dirty="0">
                          <a:solidFill>
                            <a:schemeClr val="tx1"/>
                          </a:solidFill>
                          <a:latin typeface="+mn-lt"/>
                          <a:ea typeface="+mn-ea"/>
                          <a:cs typeface="+mn-cs"/>
                        </a:rPr>
                        <a:t>$0.17 </a:t>
                      </a:r>
                    </a:p>
                  </a:txBody>
                  <a:tcPr marL="9525" marR="9525" marT="9525" marB="0" anchor="ctr"/>
                </a:tc>
                <a:tc>
                  <a:txBody>
                    <a:bodyPr/>
                    <a:lstStyle/>
                    <a:p>
                      <a:pPr marL="0" algn="ctr" defTabSz="914400" rtl="0" eaLnBrk="1" fontAlgn="b" latinLnBrk="0" hangingPunct="1"/>
                      <a:r>
                        <a:rPr lang="en-GB" sz="1400" kern="1200" dirty="0">
                          <a:solidFill>
                            <a:schemeClr val="tx1"/>
                          </a:solidFill>
                          <a:latin typeface="+mn-lt"/>
                          <a:ea typeface="+mn-ea"/>
                          <a:cs typeface="+mn-cs"/>
                        </a:rPr>
                        <a:t>$0.17 </a:t>
                      </a:r>
                    </a:p>
                  </a:txBody>
                  <a:tcPr marL="9525" marR="9525" marT="9525" marB="0" anchor="ctr"/>
                </a:tc>
                <a:tc>
                  <a:txBody>
                    <a:bodyPr/>
                    <a:lstStyle/>
                    <a:p>
                      <a:pPr algn="ctr" fontAlgn="b"/>
                      <a:r>
                        <a:rPr lang="en-GB" sz="1400" kern="1200" dirty="0">
                          <a:solidFill>
                            <a:schemeClr val="tx1"/>
                          </a:solidFill>
                          <a:latin typeface="+mn-lt"/>
                          <a:ea typeface="+mn-ea"/>
                          <a:cs typeface="+mn-cs"/>
                        </a:rPr>
                        <a:t>-0.8%</a:t>
                      </a:r>
                    </a:p>
                  </a:txBody>
                  <a:tcPr marL="9525" marR="9525" marT="9525" marB="0" anchor="ctr"/>
                </a:tc>
                <a:tc>
                  <a:txBody>
                    <a:bodyPr/>
                    <a:lstStyle/>
                    <a:p>
                      <a:pPr marL="0" algn="ctr" defTabSz="914400" rtl="0" eaLnBrk="1" fontAlgn="b" latinLnBrk="0" hangingPunct="1"/>
                      <a:r>
                        <a:rPr lang="en-GB" sz="1400" kern="1200" dirty="0">
                          <a:solidFill>
                            <a:schemeClr val="tx1"/>
                          </a:solidFill>
                          <a:latin typeface="+mn-lt"/>
                          <a:ea typeface="+mn-ea"/>
                          <a:cs typeface="+mn-cs"/>
                        </a:rPr>
                        <a:t>$0.18 </a:t>
                      </a:r>
                    </a:p>
                  </a:txBody>
                  <a:tcPr marL="9525" marR="9525" marT="9525" marB="0" anchor="ctr"/>
                </a:tc>
                <a:tc>
                  <a:txBody>
                    <a:bodyPr/>
                    <a:lstStyle/>
                    <a:p>
                      <a:pPr marL="0" algn="ctr" defTabSz="914400" rtl="0" eaLnBrk="1" fontAlgn="b" latinLnBrk="0" hangingPunct="1"/>
                      <a:r>
                        <a:rPr lang="en-GB" sz="1400" kern="1200" dirty="0">
                          <a:solidFill>
                            <a:schemeClr val="tx1"/>
                          </a:solidFill>
                          <a:latin typeface="+mn-lt"/>
                          <a:ea typeface="+mn-ea"/>
                          <a:cs typeface="+mn-cs"/>
                        </a:rPr>
                        <a:t>4.2%</a:t>
                      </a:r>
                    </a:p>
                  </a:txBody>
                  <a:tcPr marL="9525" marR="9525" marT="9525" marB="0" anchor="ctr"/>
                </a:tc>
                <a:extLst>
                  <a:ext uri="{0D108BD9-81ED-4DB2-BD59-A6C34878D82A}">
                    <a16:rowId xmlns:a16="http://schemas.microsoft.com/office/drawing/2014/main" val="3601264959"/>
                  </a:ext>
                </a:extLst>
              </a:tr>
              <a:tr h="370840">
                <a:tc>
                  <a:txBody>
                    <a:bodyPr/>
                    <a:lstStyle/>
                    <a:p>
                      <a:r>
                        <a:rPr lang="en-US" sz="1400" dirty="0">
                          <a:solidFill>
                            <a:schemeClr val="tx1"/>
                          </a:solidFill>
                        </a:rPr>
                        <a:t>Costa Rica</a:t>
                      </a:r>
                    </a:p>
                  </a:txBody>
                  <a:tcPr/>
                </a:tc>
                <a:tc>
                  <a:txBody>
                    <a:bodyPr/>
                    <a:lstStyle/>
                    <a:p>
                      <a:pPr algn="ctr" fontAlgn="b"/>
                      <a:r>
                        <a:rPr lang="en-GB" sz="1400" kern="1200" dirty="0">
                          <a:solidFill>
                            <a:schemeClr val="tx1"/>
                          </a:solidFill>
                          <a:latin typeface="+mn-lt"/>
                          <a:ea typeface="+mn-ea"/>
                          <a:cs typeface="+mn-cs"/>
                        </a:rPr>
                        <a:t>$1.30 </a:t>
                      </a:r>
                    </a:p>
                  </a:txBody>
                  <a:tcPr marL="9525" marR="9525" marT="9525" marB="0" anchor="ctr"/>
                </a:tc>
                <a:tc>
                  <a:txBody>
                    <a:bodyPr/>
                    <a:lstStyle/>
                    <a:p>
                      <a:pPr marL="0" algn="ctr" defTabSz="914400" rtl="0" eaLnBrk="1" fontAlgn="b" latinLnBrk="0" hangingPunct="1"/>
                      <a:r>
                        <a:rPr lang="en-GB" sz="1400" kern="1200" dirty="0">
                          <a:solidFill>
                            <a:schemeClr val="tx1"/>
                          </a:solidFill>
                          <a:latin typeface="+mn-lt"/>
                          <a:ea typeface="+mn-ea"/>
                          <a:cs typeface="+mn-cs"/>
                        </a:rPr>
                        <a:t>$1.25 </a:t>
                      </a:r>
                    </a:p>
                  </a:txBody>
                  <a:tcPr marL="9525" marR="9525" marT="9525" marB="0" anchor="ctr"/>
                </a:tc>
                <a:tc>
                  <a:txBody>
                    <a:bodyPr/>
                    <a:lstStyle/>
                    <a:p>
                      <a:pPr algn="ctr" fontAlgn="b"/>
                      <a:r>
                        <a:rPr lang="en-GB" sz="1400" kern="1200" dirty="0">
                          <a:solidFill>
                            <a:schemeClr val="tx1"/>
                          </a:solidFill>
                          <a:latin typeface="+mn-lt"/>
                          <a:ea typeface="+mn-ea"/>
                          <a:cs typeface="+mn-cs"/>
                        </a:rPr>
                        <a:t>-3.8%</a:t>
                      </a:r>
                    </a:p>
                  </a:txBody>
                  <a:tcPr marL="9525" marR="9525" marT="9525" marB="0" anchor="ctr"/>
                </a:tc>
                <a:tc>
                  <a:txBody>
                    <a:bodyPr/>
                    <a:lstStyle/>
                    <a:p>
                      <a:pPr marL="0" algn="ctr" defTabSz="914400" rtl="0" eaLnBrk="1" fontAlgn="b" latinLnBrk="0" hangingPunct="1"/>
                      <a:r>
                        <a:rPr lang="en-GB" sz="1400" kern="1200" dirty="0">
                          <a:solidFill>
                            <a:schemeClr val="tx1"/>
                          </a:solidFill>
                          <a:latin typeface="+mn-lt"/>
                          <a:ea typeface="+mn-ea"/>
                          <a:cs typeface="+mn-cs"/>
                        </a:rPr>
                        <a:t>$1.17 </a:t>
                      </a:r>
                    </a:p>
                  </a:txBody>
                  <a:tcPr marL="9525" marR="9525" marT="9525" marB="0" anchor="ctr"/>
                </a:tc>
                <a:tc>
                  <a:txBody>
                    <a:bodyPr/>
                    <a:lstStyle/>
                    <a:p>
                      <a:pPr marL="0" algn="ctr" defTabSz="914400" rtl="0" eaLnBrk="1" fontAlgn="b" latinLnBrk="0" hangingPunct="1"/>
                      <a:r>
                        <a:rPr lang="en-GB" sz="1400" kern="1200" dirty="0">
                          <a:solidFill>
                            <a:schemeClr val="tx1"/>
                          </a:solidFill>
                          <a:latin typeface="+mn-lt"/>
                          <a:ea typeface="+mn-ea"/>
                          <a:cs typeface="+mn-cs"/>
                        </a:rPr>
                        <a:t>-5.9%</a:t>
                      </a:r>
                    </a:p>
                  </a:txBody>
                  <a:tcPr marL="9525" marR="9525" marT="9525" marB="0" anchor="ctr"/>
                </a:tc>
                <a:extLst>
                  <a:ext uri="{0D108BD9-81ED-4DB2-BD59-A6C34878D82A}">
                    <a16:rowId xmlns:a16="http://schemas.microsoft.com/office/drawing/2014/main" val="1438282967"/>
                  </a:ext>
                </a:extLst>
              </a:tr>
              <a:tr h="370840">
                <a:tc>
                  <a:txBody>
                    <a:bodyPr/>
                    <a:lstStyle/>
                    <a:p>
                      <a:r>
                        <a:rPr lang="en-US" sz="1400" dirty="0">
                          <a:solidFill>
                            <a:schemeClr val="tx1"/>
                          </a:solidFill>
                        </a:rPr>
                        <a:t>Jamaica</a:t>
                      </a:r>
                    </a:p>
                  </a:txBody>
                  <a:tcPr/>
                </a:tc>
                <a:tc>
                  <a:txBody>
                    <a:bodyPr/>
                    <a:lstStyle/>
                    <a:p>
                      <a:pPr algn="ctr" fontAlgn="b"/>
                      <a:r>
                        <a:rPr lang="en-GB" sz="1400" kern="1200" dirty="0">
                          <a:solidFill>
                            <a:schemeClr val="tx1"/>
                          </a:solidFill>
                          <a:latin typeface="+mn-lt"/>
                          <a:ea typeface="+mn-ea"/>
                          <a:cs typeface="+mn-cs"/>
                        </a:rPr>
                        <a:t>$0.73</a:t>
                      </a:r>
                    </a:p>
                  </a:txBody>
                  <a:tcPr marL="9525" marR="9525" marT="9525" marB="0" anchor="ctr"/>
                </a:tc>
                <a:tc>
                  <a:txBody>
                    <a:bodyPr/>
                    <a:lstStyle/>
                    <a:p>
                      <a:pPr marL="0" algn="ctr" defTabSz="914400" rtl="0" eaLnBrk="1" fontAlgn="b" latinLnBrk="0" hangingPunct="1"/>
                      <a:r>
                        <a:rPr lang="en-GB" sz="1400" kern="1200" dirty="0">
                          <a:solidFill>
                            <a:schemeClr val="tx1"/>
                          </a:solidFill>
                          <a:latin typeface="+mn-lt"/>
                          <a:ea typeface="+mn-ea"/>
                          <a:cs typeface="+mn-cs"/>
                        </a:rPr>
                        <a:t>$0.69</a:t>
                      </a:r>
                    </a:p>
                  </a:txBody>
                  <a:tcPr marL="9525" marR="9525" marT="9525" marB="0" anchor="ctr"/>
                </a:tc>
                <a:tc>
                  <a:txBody>
                    <a:bodyPr/>
                    <a:lstStyle/>
                    <a:p>
                      <a:pPr algn="ctr" fontAlgn="b"/>
                      <a:r>
                        <a:rPr lang="en-GB" sz="1400" kern="1200" dirty="0">
                          <a:solidFill>
                            <a:schemeClr val="tx1"/>
                          </a:solidFill>
                          <a:latin typeface="+mn-lt"/>
                          <a:ea typeface="+mn-ea"/>
                          <a:cs typeface="+mn-cs"/>
                        </a:rPr>
                        <a:t>-4.5%</a:t>
                      </a:r>
                    </a:p>
                  </a:txBody>
                  <a:tcPr marL="9525" marR="9525" marT="9525" marB="0" anchor="ctr"/>
                </a:tc>
                <a:tc>
                  <a:txBody>
                    <a:bodyPr/>
                    <a:lstStyle/>
                    <a:p>
                      <a:pPr marL="0" algn="ctr" defTabSz="914400" rtl="0" eaLnBrk="1" fontAlgn="b" latinLnBrk="0" hangingPunct="1"/>
                      <a:r>
                        <a:rPr lang="en-GB" sz="1400" kern="1200" dirty="0">
                          <a:solidFill>
                            <a:schemeClr val="tx1"/>
                          </a:solidFill>
                          <a:latin typeface="+mn-lt"/>
                          <a:ea typeface="+mn-ea"/>
                          <a:cs typeface="+mn-cs"/>
                        </a:rPr>
                        <a:t>$0.71</a:t>
                      </a:r>
                    </a:p>
                  </a:txBody>
                  <a:tcPr marL="9525" marR="9525" marT="9525" marB="0" anchor="ctr"/>
                </a:tc>
                <a:tc>
                  <a:txBody>
                    <a:bodyPr/>
                    <a:lstStyle/>
                    <a:p>
                      <a:pPr marL="0" algn="ctr" defTabSz="914400" rtl="0" eaLnBrk="1" fontAlgn="b" latinLnBrk="0" hangingPunct="1"/>
                      <a:r>
                        <a:rPr lang="en-GB" sz="1400" kern="1200" dirty="0">
                          <a:solidFill>
                            <a:schemeClr val="tx1"/>
                          </a:solidFill>
                          <a:latin typeface="+mn-lt"/>
                          <a:ea typeface="+mn-ea"/>
                          <a:cs typeface="+mn-cs"/>
                        </a:rPr>
                        <a:t>2.7%</a:t>
                      </a:r>
                    </a:p>
                  </a:txBody>
                  <a:tcPr marL="9525" marR="9525" marT="9525" marB="0" anchor="ctr"/>
                </a:tc>
                <a:extLst>
                  <a:ext uri="{0D108BD9-81ED-4DB2-BD59-A6C34878D82A}">
                    <a16:rowId xmlns:a16="http://schemas.microsoft.com/office/drawing/2014/main" val="4171616834"/>
                  </a:ext>
                </a:extLst>
              </a:tr>
            </a:tbl>
          </a:graphicData>
        </a:graphic>
      </p:graphicFrame>
      <p:sp>
        <p:nvSpPr>
          <p:cNvPr id="8" name="TextBox 7">
            <a:extLst>
              <a:ext uri="{FF2B5EF4-FFF2-40B4-BE49-F238E27FC236}">
                <a16:creationId xmlns:a16="http://schemas.microsoft.com/office/drawing/2014/main" id="{619D7B6D-14E3-8637-7C08-AF9959D6D0AA}"/>
              </a:ext>
            </a:extLst>
          </p:cNvPr>
          <p:cNvSpPr txBox="1"/>
          <p:nvPr/>
        </p:nvSpPr>
        <p:spPr>
          <a:xfrm>
            <a:off x="407368" y="1556792"/>
            <a:ext cx="6624736" cy="307777"/>
          </a:xfrm>
          <a:prstGeom prst="rect">
            <a:avLst/>
          </a:prstGeom>
          <a:noFill/>
        </p:spPr>
        <p:txBody>
          <a:bodyPr wrap="square">
            <a:spAutoFit/>
          </a:bodyPr>
          <a:lstStyle/>
          <a:p>
            <a:pPr algn="l"/>
            <a:r>
              <a:rPr lang="en-US" sz="1400" dirty="0"/>
              <a:t>Telecommunications Service Revenues (US billions)</a:t>
            </a:r>
          </a:p>
        </p:txBody>
      </p:sp>
      <p:sp>
        <p:nvSpPr>
          <p:cNvPr id="12" name="TextBox 11">
            <a:extLst>
              <a:ext uri="{FF2B5EF4-FFF2-40B4-BE49-F238E27FC236}">
                <a16:creationId xmlns:a16="http://schemas.microsoft.com/office/drawing/2014/main" id="{5AD8E8BA-8464-9C93-68DB-89F4CCB7AC7E}"/>
              </a:ext>
            </a:extLst>
          </p:cNvPr>
          <p:cNvSpPr txBox="1"/>
          <p:nvPr/>
        </p:nvSpPr>
        <p:spPr>
          <a:xfrm>
            <a:off x="479375" y="5312241"/>
            <a:ext cx="4392469" cy="276999"/>
          </a:xfrm>
          <a:prstGeom prst="rect">
            <a:avLst/>
          </a:prstGeom>
          <a:noFill/>
        </p:spPr>
        <p:txBody>
          <a:bodyPr wrap="square">
            <a:spAutoFit/>
          </a:bodyPr>
          <a:lstStyle/>
          <a:p>
            <a:r>
              <a:rPr lang="en-GB" sz="1200" dirty="0">
                <a:solidFill>
                  <a:schemeClr val="bg2">
                    <a:lumMod val="75000"/>
                  </a:schemeClr>
                </a:solidFill>
                <a:effectLst/>
                <a:latin typeface="Segoe UI" panose="020B0502040204020203" pitchFamily="34" charset="0"/>
                <a:ea typeface="Times New Roman" panose="02020603050405020304" pitchFamily="18" charset="0"/>
                <a:cs typeface="Arial" panose="020B0604020202020204" pitchFamily="34" charset="0"/>
              </a:rPr>
              <a:t>Source: IDC; Regulatory Authorities</a:t>
            </a:r>
            <a:endParaRPr lang="en-US" sz="1200" dirty="0">
              <a:solidFill>
                <a:schemeClr val="bg2">
                  <a:lumMod val="75000"/>
                </a:schemeClr>
              </a:solidFill>
            </a:endParaRPr>
          </a:p>
        </p:txBody>
      </p:sp>
      <p:grpSp>
        <p:nvGrpSpPr>
          <p:cNvPr id="13" name="Group 12">
            <a:extLst>
              <a:ext uri="{FF2B5EF4-FFF2-40B4-BE49-F238E27FC236}">
                <a16:creationId xmlns:a16="http://schemas.microsoft.com/office/drawing/2014/main" id="{20CDD591-816A-5D56-84DD-BCC042B3D7B9}"/>
              </a:ext>
            </a:extLst>
          </p:cNvPr>
          <p:cNvGrpSpPr/>
          <p:nvPr/>
        </p:nvGrpSpPr>
        <p:grpSpPr>
          <a:xfrm>
            <a:off x="6023992" y="1577406"/>
            <a:ext cx="6048672" cy="4669179"/>
            <a:chOff x="6023992" y="1577406"/>
            <a:chExt cx="6048672" cy="4669179"/>
          </a:xfrm>
        </p:grpSpPr>
        <p:sp>
          <p:nvSpPr>
            <p:cNvPr id="11" name="Rectangle 10">
              <a:extLst>
                <a:ext uri="{FF2B5EF4-FFF2-40B4-BE49-F238E27FC236}">
                  <a16:creationId xmlns:a16="http://schemas.microsoft.com/office/drawing/2014/main" id="{8C45F138-6411-C91C-60D9-7158480D8F6D}"/>
                </a:ext>
              </a:extLst>
            </p:cNvPr>
            <p:cNvSpPr/>
            <p:nvPr/>
          </p:nvSpPr>
          <p:spPr>
            <a:xfrm>
              <a:off x="6240016" y="1864569"/>
              <a:ext cx="5832648" cy="3724671"/>
            </a:xfrm>
            <a:prstGeom prst="rect">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dirty="0"/>
            </a:p>
          </p:txBody>
        </p:sp>
        <p:grpSp>
          <p:nvGrpSpPr>
            <p:cNvPr id="9" name="Group 8">
              <a:extLst>
                <a:ext uri="{FF2B5EF4-FFF2-40B4-BE49-F238E27FC236}">
                  <a16:creationId xmlns:a16="http://schemas.microsoft.com/office/drawing/2014/main" id="{C2D5F75F-C6FE-AACD-C953-DD5E1A9A20F4}"/>
                </a:ext>
              </a:extLst>
            </p:cNvPr>
            <p:cNvGrpSpPr/>
            <p:nvPr/>
          </p:nvGrpSpPr>
          <p:grpSpPr>
            <a:xfrm>
              <a:off x="6023992" y="1577406"/>
              <a:ext cx="5825672" cy="4669179"/>
              <a:chOff x="6023992" y="1577406"/>
              <a:chExt cx="5825672" cy="4669179"/>
            </a:xfrm>
          </p:grpSpPr>
          <p:cxnSp>
            <p:nvCxnSpPr>
              <p:cNvPr id="10" name="Straight Connector 9">
                <a:extLst>
                  <a:ext uri="{FF2B5EF4-FFF2-40B4-BE49-F238E27FC236}">
                    <a16:creationId xmlns:a16="http://schemas.microsoft.com/office/drawing/2014/main" id="{B08ECF34-C545-F520-17DB-B1BF5BD5ABCB}"/>
                  </a:ext>
                </a:extLst>
              </p:cNvPr>
              <p:cNvCxnSpPr/>
              <p:nvPr/>
            </p:nvCxnSpPr>
            <p:spPr>
              <a:xfrm>
                <a:off x="6023992" y="1577406"/>
                <a:ext cx="0" cy="4669179"/>
              </a:xfrm>
              <a:prstGeom prst="line">
                <a:avLst/>
              </a:prstGeom>
            </p:spPr>
            <p:style>
              <a:lnRef idx="1">
                <a:schemeClr val="accent5"/>
              </a:lnRef>
              <a:fillRef idx="0">
                <a:schemeClr val="accent5"/>
              </a:fillRef>
              <a:effectRef idx="0">
                <a:schemeClr val="accent5"/>
              </a:effectRef>
              <a:fontRef idx="minor">
                <a:schemeClr val="tx1"/>
              </a:fontRef>
            </p:style>
          </p:cxnSp>
          <p:sp>
            <p:nvSpPr>
              <p:cNvPr id="2" name="TextBox 1">
                <a:extLst>
                  <a:ext uri="{FF2B5EF4-FFF2-40B4-BE49-F238E27FC236}">
                    <a16:creationId xmlns:a16="http://schemas.microsoft.com/office/drawing/2014/main" id="{FC0CC3F7-562F-8603-78C2-C349F2CABC22}"/>
                  </a:ext>
                </a:extLst>
              </p:cNvPr>
              <p:cNvSpPr txBox="1"/>
              <p:nvPr/>
            </p:nvSpPr>
            <p:spPr>
              <a:xfrm>
                <a:off x="6456062" y="1904518"/>
                <a:ext cx="5393602" cy="3673689"/>
              </a:xfrm>
              <a:prstGeom prst="rect">
                <a:avLst/>
              </a:prstGeom>
              <a:noFill/>
            </p:spPr>
            <p:txBody>
              <a:bodyPr wrap="square" lIns="36000" tIns="36000" rIns="36000" bIns="36000" rtlCol="0">
                <a:spAutoFit/>
              </a:bodyPr>
              <a:lstStyle/>
              <a:p>
                <a:pPr algn="l"/>
                <a:endParaRPr lang="en-US" dirty="0"/>
              </a:p>
              <a:p>
                <a:pPr marL="285750" indent="-285750" algn="l">
                  <a:buFont typeface="Arial" panose="020B0604020202020204" pitchFamily="34" charset="0"/>
                  <a:buChar char="•"/>
                </a:pPr>
                <a:r>
                  <a:rPr lang="en-US" dirty="0"/>
                  <a:t>Output </a:t>
                </a:r>
                <a:r>
                  <a:rPr lang="en-US" i="1" dirty="0"/>
                  <a:t>volatility</a:t>
                </a:r>
                <a:r>
                  <a:rPr lang="en-US" dirty="0"/>
                  <a:t> has a negative impact on </a:t>
                </a:r>
                <a:r>
                  <a:rPr lang="en-US" i="1" dirty="0"/>
                  <a:t>longer-term growth– </a:t>
                </a:r>
                <a:r>
                  <a:rPr lang="en-US" dirty="0"/>
                  <a:t>an impact that is stronger for less-developed nations.</a:t>
                </a:r>
              </a:p>
              <a:p>
                <a:pPr marL="285750" indent="-285750" algn="l">
                  <a:buFont typeface="Arial" panose="020B0604020202020204" pitchFamily="34" charset="0"/>
                  <a:buChar char="•"/>
                </a:pPr>
                <a:endParaRPr lang="en-US" dirty="0"/>
              </a:p>
              <a:p>
                <a:pPr marL="285750" indent="-285750">
                  <a:buFont typeface="Arial" panose="020B0604020202020204" pitchFamily="34" charset="0"/>
                  <a:buChar char="•"/>
                </a:pPr>
                <a:r>
                  <a:rPr lang="en-US" dirty="0"/>
                  <a:t>Concomitant effects such as increased </a:t>
                </a:r>
                <a:r>
                  <a:rPr lang="en-US" i="1" dirty="0"/>
                  <a:t>unemployment and increased public sector debt </a:t>
                </a:r>
                <a:r>
                  <a:rPr lang="en-US" dirty="0"/>
                  <a:t>also increased over this period and tend to be more persistent.</a:t>
                </a:r>
              </a:p>
              <a:p>
                <a:pPr marL="285750" indent="-285750" algn="l">
                  <a:buFont typeface="Arial" panose="020B0604020202020204" pitchFamily="34" charset="0"/>
                  <a:buChar char="•"/>
                </a:pPr>
                <a:endParaRPr lang="en-US" dirty="0"/>
              </a:p>
              <a:p>
                <a:pPr marL="285750" indent="-285750">
                  <a:buFont typeface="Arial" panose="020B0604020202020204" pitchFamily="34" charset="0"/>
                  <a:buChar char="•"/>
                </a:pPr>
                <a:r>
                  <a:rPr lang="en-US" i="1" dirty="0"/>
                  <a:t>Small states are more vulnerable to external shocks</a:t>
                </a:r>
                <a:r>
                  <a:rPr lang="en-US" dirty="0"/>
                  <a:t>, of which Covid is just one example.</a:t>
                </a:r>
              </a:p>
              <a:p>
                <a:pPr marL="285750" indent="-285750" algn="l">
                  <a:buFont typeface="Arial" panose="020B0604020202020204" pitchFamily="34" charset="0"/>
                  <a:buChar char="•"/>
                </a:pPr>
                <a:endParaRPr lang="en-US" dirty="0"/>
              </a:p>
            </p:txBody>
          </p:sp>
        </p:grpSp>
      </p:grpSp>
      <p:sp>
        <p:nvSpPr>
          <p:cNvPr id="7" name="Frame 6">
            <a:extLst>
              <a:ext uri="{FF2B5EF4-FFF2-40B4-BE49-F238E27FC236}">
                <a16:creationId xmlns:a16="http://schemas.microsoft.com/office/drawing/2014/main" id="{0AD4C5E5-78AB-210A-2855-672848F74927}"/>
              </a:ext>
            </a:extLst>
          </p:cNvPr>
          <p:cNvSpPr/>
          <p:nvPr/>
        </p:nvSpPr>
        <p:spPr>
          <a:xfrm>
            <a:off x="3791748" y="1864569"/>
            <a:ext cx="1800176" cy="3436639"/>
          </a:xfrm>
          <a:prstGeom prst="frame">
            <a:avLst>
              <a:gd name="adj1" fmla="val 4311"/>
            </a:avLst>
          </a:prstGeom>
          <a:solidFill>
            <a:srgbClr val="FF0000"/>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dirty="0">
              <a:solidFill>
                <a:schemeClr val="tx1"/>
              </a:solidFill>
            </a:endParaRPr>
          </a:p>
        </p:txBody>
      </p:sp>
    </p:spTree>
    <p:extLst>
      <p:ext uri="{BB962C8B-B14F-4D97-AF65-F5344CB8AC3E}">
        <p14:creationId xmlns:p14="http://schemas.microsoft.com/office/powerpoint/2010/main" val="210881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D0B817-1757-4BD7-AF1A-A2D125A69546}"/>
              </a:ext>
            </a:extLst>
          </p:cNvPr>
          <p:cNvSpPr>
            <a:spLocks noGrp="1"/>
          </p:cNvSpPr>
          <p:nvPr>
            <p:ph type="body" sz="quarter" idx="12"/>
          </p:nvPr>
        </p:nvSpPr>
        <p:spPr/>
        <p:txBody>
          <a:bodyPr/>
          <a:lstStyle/>
          <a:p>
            <a:r>
              <a:rPr lang="en-US" dirty="0"/>
              <a:t>But inflation is on the increase…</a:t>
            </a:r>
            <a:endParaRPr lang="en-GB" dirty="0"/>
          </a:p>
        </p:txBody>
      </p:sp>
      <p:sp>
        <p:nvSpPr>
          <p:cNvPr id="5" name="Title 4">
            <a:extLst>
              <a:ext uri="{FF2B5EF4-FFF2-40B4-BE49-F238E27FC236}">
                <a16:creationId xmlns:a16="http://schemas.microsoft.com/office/drawing/2014/main" id="{D5BCDDED-2952-4A53-B910-4AF9DA2205B5}"/>
              </a:ext>
            </a:extLst>
          </p:cNvPr>
          <p:cNvSpPr>
            <a:spLocks noGrp="1"/>
          </p:cNvSpPr>
          <p:nvPr>
            <p:ph type="title"/>
          </p:nvPr>
        </p:nvSpPr>
        <p:spPr/>
        <p:txBody>
          <a:bodyPr/>
          <a:lstStyle/>
          <a:p>
            <a:r>
              <a:rPr lang="en-GB" dirty="0">
                <a:solidFill>
                  <a:schemeClr val="accent5"/>
                </a:solidFill>
              </a:rPr>
              <a:t>Light and Dark on the horizon</a:t>
            </a:r>
          </a:p>
        </p:txBody>
      </p:sp>
      <p:sp>
        <p:nvSpPr>
          <p:cNvPr id="11" name="TextBox 10">
            <a:extLst>
              <a:ext uri="{FF2B5EF4-FFF2-40B4-BE49-F238E27FC236}">
                <a16:creationId xmlns:a16="http://schemas.microsoft.com/office/drawing/2014/main" id="{26450096-4DCB-D169-71A0-DFF1B20C4ECE}"/>
              </a:ext>
            </a:extLst>
          </p:cNvPr>
          <p:cNvSpPr txBox="1"/>
          <p:nvPr/>
        </p:nvSpPr>
        <p:spPr>
          <a:xfrm>
            <a:off x="406123" y="1412776"/>
            <a:ext cx="4969794" cy="307777"/>
          </a:xfrm>
          <a:prstGeom prst="rect">
            <a:avLst/>
          </a:prstGeom>
          <a:noFill/>
        </p:spPr>
        <p:txBody>
          <a:bodyPr wrap="square">
            <a:spAutoFit/>
          </a:bodyPr>
          <a:lstStyle/>
          <a:p>
            <a:r>
              <a:rPr lang="en-GB" sz="1400" dirty="0">
                <a:solidFill>
                  <a:schemeClr val="bg2">
                    <a:lumMod val="75000"/>
                  </a:schemeClr>
                </a:solidFill>
              </a:rPr>
              <a:t>USA and Caribbean inflation 2019 – 2021, 2022 forecasts</a:t>
            </a:r>
          </a:p>
        </p:txBody>
      </p:sp>
      <p:pic>
        <p:nvPicPr>
          <p:cNvPr id="2" name="Picture 1">
            <a:extLst>
              <a:ext uri="{FF2B5EF4-FFF2-40B4-BE49-F238E27FC236}">
                <a16:creationId xmlns:a16="http://schemas.microsoft.com/office/drawing/2014/main" id="{38F0F502-5EB6-5EC9-AFF7-CA4BAFF33EFB}"/>
              </a:ext>
            </a:extLst>
          </p:cNvPr>
          <p:cNvPicPr>
            <a:picLocks noChangeAspect="1"/>
          </p:cNvPicPr>
          <p:nvPr/>
        </p:nvPicPr>
        <p:blipFill>
          <a:blip r:embed="rId3"/>
          <a:stretch>
            <a:fillRect/>
          </a:stretch>
        </p:blipFill>
        <p:spPr>
          <a:xfrm>
            <a:off x="479376" y="1772816"/>
            <a:ext cx="4680000" cy="4730115"/>
          </a:xfrm>
          <a:prstGeom prst="rect">
            <a:avLst/>
          </a:prstGeom>
        </p:spPr>
      </p:pic>
      <p:sp>
        <p:nvSpPr>
          <p:cNvPr id="4" name="TextBox 3">
            <a:extLst>
              <a:ext uri="{FF2B5EF4-FFF2-40B4-BE49-F238E27FC236}">
                <a16:creationId xmlns:a16="http://schemas.microsoft.com/office/drawing/2014/main" id="{C1A37EC6-E837-DE18-760D-18B47D853C8D}"/>
              </a:ext>
            </a:extLst>
          </p:cNvPr>
          <p:cNvSpPr txBox="1"/>
          <p:nvPr/>
        </p:nvSpPr>
        <p:spPr>
          <a:xfrm>
            <a:off x="695400" y="6502931"/>
            <a:ext cx="1045726" cy="226591"/>
          </a:xfrm>
          <a:prstGeom prst="rect">
            <a:avLst/>
          </a:prstGeom>
          <a:noFill/>
        </p:spPr>
        <p:txBody>
          <a:bodyPr wrap="none" lIns="36000" tIns="36000" rIns="36000" bIns="36000" rtlCol="0">
            <a:spAutoFit/>
          </a:bodyPr>
          <a:lstStyle/>
          <a:p>
            <a:pPr algn="l"/>
            <a:r>
              <a:rPr lang="en-US" sz="1000" dirty="0"/>
              <a:t>Source: IMF; CCG</a:t>
            </a:r>
          </a:p>
        </p:txBody>
      </p:sp>
      <p:grpSp>
        <p:nvGrpSpPr>
          <p:cNvPr id="43" name="Group 42">
            <a:extLst>
              <a:ext uri="{FF2B5EF4-FFF2-40B4-BE49-F238E27FC236}">
                <a16:creationId xmlns:a16="http://schemas.microsoft.com/office/drawing/2014/main" id="{72D6D7F9-139C-4C51-17CC-069A0FBEBEA9}"/>
              </a:ext>
            </a:extLst>
          </p:cNvPr>
          <p:cNvGrpSpPr/>
          <p:nvPr/>
        </p:nvGrpSpPr>
        <p:grpSpPr>
          <a:xfrm>
            <a:off x="5951984" y="1369398"/>
            <a:ext cx="6240013" cy="5155946"/>
            <a:chOff x="5951984" y="1369398"/>
            <a:chExt cx="6240013" cy="5155946"/>
          </a:xfrm>
        </p:grpSpPr>
        <p:sp>
          <p:nvSpPr>
            <p:cNvPr id="42" name="Rectangle 41">
              <a:extLst>
                <a:ext uri="{FF2B5EF4-FFF2-40B4-BE49-F238E27FC236}">
                  <a16:creationId xmlns:a16="http://schemas.microsoft.com/office/drawing/2014/main" id="{F1F65B81-4F46-6265-4E05-C1F67E6DD7D9}"/>
                </a:ext>
              </a:extLst>
            </p:cNvPr>
            <p:cNvSpPr/>
            <p:nvPr/>
          </p:nvSpPr>
          <p:spPr>
            <a:xfrm>
              <a:off x="6096001" y="1369398"/>
              <a:ext cx="5951982" cy="5155946"/>
            </a:xfrm>
            <a:prstGeom prst="rect">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dirty="0"/>
            </a:p>
          </p:txBody>
        </p:sp>
        <p:grpSp>
          <p:nvGrpSpPr>
            <p:cNvPr id="41" name="Group 40">
              <a:extLst>
                <a:ext uri="{FF2B5EF4-FFF2-40B4-BE49-F238E27FC236}">
                  <a16:creationId xmlns:a16="http://schemas.microsoft.com/office/drawing/2014/main" id="{1760A018-FBD5-6548-B645-7050488187CD}"/>
                </a:ext>
              </a:extLst>
            </p:cNvPr>
            <p:cNvGrpSpPr/>
            <p:nvPr/>
          </p:nvGrpSpPr>
          <p:grpSpPr>
            <a:xfrm>
              <a:off x="5951984" y="1556792"/>
              <a:ext cx="6240013" cy="4875759"/>
              <a:chOff x="5951984" y="1556792"/>
              <a:chExt cx="6240013" cy="4875759"/>
            </a:xfrm>
          </p:grpSpPr>
          <p:cxnSp>
            <p:nvCxnSpPr>
              <p:cNvPr id="14" name="Straight Connector 13">
                <a:extLst>
                  <a:ext uri="{FF2B5EF4-FFF2-40B4-BE49-F238E27FC236}">
                    <a16:creationId xmlns:a16="http://schemas.microsoft.com/office/drawing/2014/main" id="{DCFC9261-8211-08E8-E106-B0B22D494D6D}"/>
                  </a:ext>
                </a:extLst>
              </p:cNvPr>
              <p:cNvCxnSpPr/>
              <p:nvPr/>
            </p:nvCxnSpPr>
            <p:spPr>
              <a:xfrm>
                <a:off x="5951984" y="1729806"/>
                <a:ext cx="0" cy="4669179"/>
              </a:xfrm>
              <a:prstGeom prst="line">
                <a:avLst/>
              </a:prstGeom>
            </p:spPr>
            <p:style>
              <a:lnRef idx="1">
                <a:schemeClr val="accent5"/>
              </a:lnRef>
              <a:fillRef idx="0">
                <a:schemeClr val="accent5"/>
              </a:fillRef>
              <a:effectRef idx="0">
                <a:schemeClr val="accent5"/>
              </a:effectRef>
              <a:fontRef idx="minor">
                <a:schemeClr val="tx1"/>
              </a:fontRef>
            </p:style>
          </p:cxnSp>
          <p:grpSp>
            <p:nvGrpSpPr>
              <p:cNvPr id="40" name="Group 39">
                <a:extLst>
                  <a:ext uri="{FF2B5EF4-FFF2-40B4-BE49-F238E27FC236}">
                    <a16:creationId xmlns:a16="http://schemas.microsoft.com/office/drawing/2014/main" id="{2A662685-7A4F-1FA6-9ED4-F6CC57EEAFC8}"/>
                  </a:ext>
                </a:extLst>
              </p:cNvPr>
              <p:cNvGrpSpPr/>
              <p:nvPr/>
            </p:nvGrpSpPr>
            <p:grpSpPr>
              <a:xfrm>
                <a:off x="6213920" y="1556792"/>
                <a:ext cx="5978077" cy="4875759"/>
                <a:chOff x="6213920" y="1646397"/>
                <a:chExt cx="5978077" cy="4875759"/>
              </a:xfrm>
            </p:grpSpPr>
            <p:sp>
              <p:nvSpPr>
                <p:cNvPr id="16" name="TextBox 15">
                  <a:extLst>
                    <a:ext uri="{FF2B5EF4-FFF2-40B4-BE49-F238E27FC236}">
                      <a16:creationId xmlns:a16="http://schemas.microsoft.com/office/drawing/2014/main" id="{4C1B4895-948D-5822-27B3-43B5659AEAF5}"/>
                    </a:ext>
                  </a:extLst>
                </p:cNvPr>
                <p:cNvSpPr txBox="1"/>
                <p:nvPr/>
              </p:nvSpPr>
              <p:spPr>
                <a:xfrm>
                  <a:off x="6240016" y="2294469"/>
                  <a:ext cx="5951981" cy="4227687"/>
                </a:xfrm>
                <a:prstGeom prst="rect">
                  <a:avLst/>
                </a:prstGeom>
                <a:noFill/>
              </p:spPr>
              <p:txBody>
                <a:bodyPr wrap="square" lIns="36000" tIns="36000" rIns="36000" bIns="36000" rtlCol="0">
                  <a:spAutoFit/>
                </a:bodyPr>
                <a:lstStyle/>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a:t>Capex</a:t>
                  </a:r>
                </a:p>
                <a:p>
                  <a:pPr marL="285750" indent="-285750" algn="l">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Opex</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CoS</a:t>
                  </a:r>
                  <a:endParaRPr lang="en-US" dirty="0"/>
                </a:p>
                <a:p>
                  <a:pPr algn="l"/>
                  <a:endParaRPr lang="en-US" dirty="0"/>
                </a:p>
                <a:p>
                  <a:pPr marL="285750" indent="-285750" algn="l">
                    <a:buFont typeface="Arial" panose="020B0604020202020204" pitchFamily="34" charset="0"/>
                    <a:buChar char="•"/>
                  </a:pPr>
                  <a:endParaRPr lang="en-US" dirty="0"/>
                </a:p>
                <a:p>
                  <a:pPr marL="285750" indent="-285750" algn="l">
                    <a:buFont typeface="Arial" panose="020B0604020202020204" pitchFamily="34" charset="0"/>
                    <a:buChar char="•"/>
                  </a:pPr>
                  <a:r>
                    <a:rPr lang="en-US" dirty="0"/>
                    <a:t>Cost of Capital increases (cost of debt, equity and country risk)</a:t>
                  </a:r>
                </a:p>
                <a:p>
                  <a:pPr algn="l"/>
                  <a:endParaRPr lang="en-US" dirty="0"/>
                </a:p>
                <a:p>
                  <a:pPr marL="285750" indent="-285750">
                    <a:buFont typeface="Arial" panose="020B0604020202020204" pitchFamily="34" charset="0"/>
                    <a:buChar char="•"/>
                  </a:pPr>
                  <a:r>
                    <a:rPr lang="en-US" dirty="0"/>
                    <a:t>Revenue pressures (economic, competitive and regulatory constraints)</a:t>
                  </a:r>
                </a:p>
              </p:txBody>
            </p:sp>
            <p:sp>
              <p:nvSpPr>
                <p:cNvPr id="8" name="TextBox 7">
                  <a:extLst>
                    <a:ext uri="{FF2B5EF4-FFF2-40B4-BE49-F238E27FC236}">
                      <a16:creationId xmlns:a16="http://schemas.microsoft.com/office/drawing/2014/main" id="{3394BA18-ADFA-7F4E-41F6-8BBF269495AB}"/>
                    </a:ext>
                  </a:extLst>
                </p:cNvPr>
                <p:cNvSpPr txBox="1"/>
                <p:nvPr/>
              </p:nvSpPr>
              <p:spPr>
                <a:xfrm>
                  <a:off x="6213920" y="1646397"/>
                  <a:ext cx="3484727" cy="349702"/>
                </a:xfrm>
                <a:prstGeom prst="rect">
                  <a:avLst/>
                </a:prstGeom>
                <a:noFill/>
              </p:spPr>
              <p:txBody>
                <a:bodyPr wrap="none" lIns="36000" tIns="36000" rIns="36000" bIns="36000" rtlCol="0">
                  <a:spAutoFit/>
                </a:bodyPr>
                <a:lstStyle/>
                <a:p>
                  <a:pPr algn="l"/>
                  <a:r>
                    <a:rPr lang="en-US" dirty="0"/>
                    <a:t>The Ps and Qs of Inflation Impact:</a:t>
                  </a:r>
                </a:p>
              </p:txBody>
            </p:sp>
            <p:grpSp>
              <p:nvGrpSpPr>
                <p:cNvPr id="19" name="Group 18">
                  <a:extLst>
                    <a:ext uri="{FF2B5EF4-FFF2-40B4-BE49-F238E27FC236}">
                      <a16:creationId xmlns:a16="http://schemas.microsoft.com/office/drawing/2014/main" id="{49150FA2-8B68-E655-07F9-A8CAE4EDF301}"/>
                    </a:ext>
                  </a:extLst>
                </p:cNvPr>
                <p:cNvGrpSpPr/>
                <p:nvPr/>
              </p:nvGrpSpPr>
              <p:grpSpPr>
                <a:xfrm>
                  <a:off x="7540147" y="2276872"/>
                  <a:ext cx="572077" cy="729995"/>
                  <a:chOff x="7540147" y="2348880"/>
                  <a:chExt cx="572077" cy="729995"/>
                </a:xfrm>
              </p:grpSpPr>
              <p:sp>
                <p:nvSpPr>
                  <p:cNvPr id="7" name="Left-Up Arrow 6">
                    <a:extLst>
                      <a:ext uri="{FF2B5EF4-FFF2-40B4-BE49-F238E27FC236}">
                        <a16:creationId xmlns:a16="http://schemas.microsoft.com/office/drawing/2014/main" id="{CD5E984C-DDB4-7EAF-D938-340B39E00644}"/>
                      </a:ext>
                    </a:extLst>
                  </p:cNvPr>
                  <p:cNvSpPr/>
                  <p:nvPr/>
                </p:nvSpPr>
                <p:spPr>
                  <a:xfrm rot="8327536">
                    <a:off x="7540147" y="2561599"/>
                    <a:ext cx="465185" cy="465185"/>
                  </a:xfrm>
                  <a:prstGeom prst="leftUpArrow">
                    <a:avLst>
                      <a:gd name="adj1" fmla="val 0"/>
                      <a:gd name="adj2" fmla="val 25000"/>
                      <a:gd name="adj3" fmla="val 26764"/>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dirty="0"/>
                  </a:p>
                </p:txBody>
              </p:sp>
              <p:sp>
                <p:nvSpPr>
                  <p:cNvPr id="9" name="TextBox 8">
                    <a:extLst>
                      <a:ext uri="{FF2B5EF4-FFF2-40B4-BE49-F238E27FC236}">
                        <a16:creationId xmlns:a16="http://schemas.microsoft.com/office/drawing/2014/main" id="{1324EA81-CCE7-B7E7-18ED-642C3A8D95B8}"/>
                      </a:ext>
                    </a:extLst>
                  </p:cNvPr>
                  <p:cNvSpPr txBox="1"/>
                  <p:nvPr/>
                </p:nvSpPr>
                <p:spPr>
                  <a:xfrm>
                    <a:off x="7970783" y="2348880"/>
                    <a:ext cx="130864" cy="225939"/>
                  </a:xfrm>
                  <a:prstGeom prst="rect">
                    <a:avLst/>
                  </a:prstGeom>
                  <a:noFill/>
                </p:spPr>
                <p:txBody>
                  <a:bodyPr wrap="none" lIns="36000" tIns="36000" rIns="36000" bIns="36000" rtlCol="0">
                    <a:spAutoFit/>
                  </a:bodyPr>
                  <a:lstStyle/>
                  <a:p>
                    <a:pPr algn="l"/>
                    <a:r>
                      <a:rPr lang="en-US" dirty="0"/>
                      <a:t>P</a:t>
                    </a:r>
                  </a:p>
                </p:txBody>
              </p:sp>
              <p:sp>
                <p:nvSpPr>
                  <p:cNvPr id="17" name="TextBox 16">
                    <a:extLst>
                      <a:ext uri="{FF2B5EF4-FFF2-40B4-BE49-F238E27FC236}">
                        <a16:creationId xmlns:a16="http://schemas.microsoft.com/office/drawing/2014/main" id="{E1757E9C-E197-0F9B-C660-082C9C9F25C0}"/>
                      </a:ext>
                    </a:extLst>
                  </p:cNvPr>
                  <p:cNvSpPr txBox="1"/>
                  <p:nvPr/>
                </p:nvSpPr>
                <p:spPr>
                  <a:xfrm>
                    <a:off x="7952361" y="2852936"/>
                    <a:ext cx="159863" cy="225939"/>
                  </a:xfrm>
                  <a:prstGeom prst="rect">
                    <a:avLst/>
                  </a:prstGeom>
                  <a:noFill/>
                </p:spPr>
                <p:txBody>
                  <a:bodyPr wrap="none" lIns="36000" tIns="36000" rIns="36000" bIns="36000" rtlCol="0">
                    <a:spAutoFit/>
                  </a:bodyPr>
                  <a:lstStyle/>
                  <a:p>
                    <a:pPr algn="l"/>
                    <a:r>
                      <a:rPr lang="en-US" dirty="0"/>
                      <a:t>Q</a:t>
                    </a:r>
                  </a:p>
                </p:txBody>
              </p:sp>
            </p:grpSp>
            <p:grpSp>
              <p:nvGrpSpPr>
                <p:cNvPr id="20" name="Group 19">
                  <a:extLst>
                    <a:ext uri="{FF2B5EF4-FFF2-40B4-BE49-F238E27FC236}">
                      <a16:creationId xmlns:a16="http://schemas.microsoft.com/office/drawing/2014/main" id="{FACCBF0B-BFDC-F38F-653C-262DF4DA506D}"/>
                    </a:ext>
                  </a:extLst>
                </p:cNvPr>
                <p:cNvGrpSpPr/>
                <p:nvPr/>
              </p:nvGrpSpPr>
              <p:grpSpPr>
                <a:xfrm>
                  <a:off x="7536160" y="3203061"/>
                  <a:ext cx="572077" cy="729995"/>
                  <a:chOff x="7540147" y="2348880"/>
                  <a:chExt cx="572077" cy="729995"/>
                </a:xfrm>
              </p:grpSpPr>
              <p:sp>
                <p:nvSpPr>
                  <p:cNvPr id="21" name="Left-Up Arrow 20">
                    <a:extLst>
                      <a:ext uri="{FF2B5EF4-FFF2-40B4-BE49-F238E27FC236}">
                        <a16:creationId xmlns:a16="http://schemas.microsoft.com/office/drawing/2014/main" id="{0B19826A-A677-058A-FE49-D8B3E2BA8EA6}"/>
                      </a:ext>
                    </a:extLst>
                  </p:cNvPr>
                  <p:cNvSpPr/>
                  <p:nvPr/>
                </p:nvSpPr>
                <p:spPr>
                  <a:xfrm rot="8327536">
                    <a:off x="7540147" y="2561599"/>
                    <a:ext cx="465185" cy="465185"/>
                  </a:xfrm>
                  <a:prstGeom prst="leftUpArrow">
                    <a:avLst>
                      <a:gd name="adj1" fmla="val 0"/>
                      <a:gd name="adj2" fmla="val 25000"/>
                      <a:gd name="adj3" fmla="val 26764"/>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dirty="0"/>
                  </a:p>
                </p:txBody>
              </p:sp>
              <p:sp>
                <p:nvSpPr>
                  <p:cNvPr id="22" name="TextBox 21">
                    <a:extLst>
                      <a:ext uri="{FF2B5EF4-FFF2-40B4-BE49-F238E27FC236}">
                        <a16:creationId xmlns:a16="http://schemas.microsoft.com/office/drawing/2014/main" id="{85AFA6FC-EB63-672E-92F0-E8ECF8A14535}"/>
                      </a:ext>
                    </a:extLst>
                  </p:cNvPr>
                  <p:cNvSpPr txBox="1"/>
                  <p:nvPr/>
                </p:nvSpPr>
                <p:spPr>
                  <a:xfrm>
                    <a:off x="7970783" y="2348880"/>
                    <a:ext cx="130864" cy="225939"/>
                  </a:xfrm>
                  <a:prstGeom prst="rect">
                    <a:avLst/>
                  </a:prstGeom>
                  <a:noFill/>
                </p:spPr>
                <p:txBody>
                  <a:bodyPr wrap="none" lIns="36000" tIns="36000" rIns="36000" bIns="36000" rtlCol="0">
                    <a:spAutoFit/>
                  </a:bodyPr>
                  <a:lstStyle/>
                  <a:p>
                    <a:pPr algn="l"/>
                    <a:r>
                      <a:rPr lang="en-US" dirty="0"/>
                      <a:t>P</a:t>
                    </a:r>
                  </a:p>
                </p:txBody>
              </p:sp>
              <p:sp>
                <p:nvSpPr>
                  <p:cNvPr id="23" name="TextBox 22">
                    <a:extLst>
                      <a:ext uri="{FF2B5EF4-FFF2-40B4-BE49-F238E27FC236}">
                        <a16:creationId xmlns:a16="http://schemas.microsoft.com/office/drawing/2014/main" id="{8A2528F0-016A-959F-2D56-4863FDEFB095}"/>
                      </a:ext>
                    </a:extLst>
                  </p:cNvPr>
                  <p:cNvSpPr txBox="1"/>
                  <p:nvPr/>
                </p:nvSpPr>
                <p:spPr>
                  <a:xfrm>
                    <a:off x="7952361" y="2852936"/>
                    <a:ext cx="159863" cy="225939"/>
                  </a:xfrm>
                  <a:prstGeom prst="rect">
                    <a:avLst/>
                  </a:prstGeom>
                  <a:noFill/>
                </p:spPr>
                <p:txBody>
                  <a:bodyPr wrap="none" lIns="36000" tIns="36000" rIns="36000" bIns="36000" rtlCol="0">
                    <a:spAutoFit/>
                  </a:bodyPr>
                  <a:lstStyle/>
                  <a:p>
                    <a:pPr algn="l"/>
                    <a:r>
                      <a:rPr lang="en-US" dirty="0"/>
                      <a:t>Q</a:t>
                    </a:r>
                  </a:p>
                </p:txBody>
              </p:sp>
            </p:grpSp>
            <p:grpSp>
              <p:nvGrpSpPr>
                <p:cNvPr id="24" name="Group 23">
                  <a:extLst>
                    <a:ext uri="{FF2B5EF4-FFF2-40B4-BE49-F238E27FC236}">
                      <a16:creationId xmlns:a16="http://schemas.microsoft.com/office/drawing/2014/main" id="{EBBCC23C-32E1-079C-EBEE-713F7E599C9A}"/>
                    </a:ext>
                  </a:extLst>
                </p:cNvPr>
                <p:cNvGrpSpPr/>
                <p:nvPr/>
              </p:nvGrpSpPr>
              <p:grpSpPr>
                <a:xfrm>
                  <a:off x="7532173" y="4139165"/>
                  <a:ext cx="572077" cy="729995"/>
                  <a:chOff x="7540147" y="2348880"/>
                  <a:chExt cx="572077" cy="729995"/>
                </a:xfrm>
              </p:grpSpPr>
              <p:sp>
                <p:nvSpPr>
                  <p:cNvPr id="25" name="Left-Up Arrow 24">
                    <a:extLst>
                      <a:ext uri="{FF2B5EF4-FFF2-40B4-BE49-F238E27FC236}">
                        <a16:creationId xmlns:a16="http://schemas.microsoft.com/office/drawing/2014/main" id="{F1E0A645-0CEC-9B53-5D3F-93BB8C611722}"/>
                      </a:ext>
                    </a:extLst>
                  </p:cNvPr>
                  <p:cNvSpPr/>
                  <p:nvPr/>
                </p:nvSpPr>
                <p:spPr>
                  <a:xfrm rot="8327536">
                    <a:off x="7540147" y="2561599"/>
                    <a:ext cx="465185" cy="465185"/>
                  </a:xfrm>
                  <a:prstGeom prst="leftUpArrow">
                    <a:avLst>
                      <a:gd name="adj1" fmla="val 0"/>
                      <a:gd name="adj2" fmla="val 25000"/>
                      <a:gd name="adj3" fmla="val 26764"/>
                    </a:avLst>
                  </a:prstGeom>
                  <a:solidFill>
                    <a:schemeClr val="bg1"/>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dirty="0"/>
                  </a:p>
                </p:txBody>
              </p:sp>
              <p:sp>
                <p:nvSpPr>
                  <p:cNvPr id="26" name="TextBox 25">
                    <a:extLst>
                      <a:ext uri="{FF2B5EF4-FFF2-40B4-BE49-F238E27FC236}">
                        <a16:creationId xmlns:a16="http://schemas.microsoft.com/office/drawing/2014/main" id="{CC0ED5D7-2050-83B4-28C0-4A1F108FDA9C}"/>
                      </a:ext>
                    </a:extLst>
                  </p:cNvPr>
                  <p:cNvSpPr txBox="1"/>
                  <p:nvPr/>
                </p:nvSpPr>
                <p:spPr>
                  <a:xfrm>
                    <a:off x="7970783" y="2348880"/>
                    <a:ext cx="130864" cy="225939"/>
                  </a:xfrm>
                  <a:prstGeom prst="rect">
                    <a:avLst/>
                  </a:prstGeom>
                  <a:noFill/>
                </p:spPr>
                <p:txBody>
                  <a:bodyPr wrap="none" lIns="36000" tIns="36000" rIns="36000" bIns="36000" rtlCol="0">
                    <a:spAutoFit/>
                  </a:bodyPr>
                  <a:lstStyle/>
                  <a:p>
                    <a:pPr algn="l"/>
                    <a:r>
                      <a:rPr lang="en-US" dirty="0"/>
                      <a:t>P</a:t>
                    </a:r>
                  </a:p>
                </p:txBody>
              </p:sp>
              <p:sp>
                <p:nvSpPr>
                  <p:cNvPr id="27" name="TextBox 26">
                    <a:extLst>
                      <a:ext uri="{FF2B5EF4-FFF2-40B4-BE49-F238E27FC236}">
                        <a16:creationId xmlns:a16="http://schemas.microsoft.com/office/drawing/2014/main" id="{6D3E196A-C44E-4977-10C6-F02AE0DC1FCB}"/>
                      </a:ext>
                    </a:extLst>
                  </p:cNvPr>
                  <p:cNvSpPr txBox="1"/>
                  <p:nvPr/>
                </p:nvSpPr>
                <p:spPr>
                  <a:xfrm>
                    <a:off x="7952361" y="2852936"/>
                    <a:ext cx="159863" cy="225939"/>
                  </a:xfrm>
                  <a:prstGeom prst="rect">
                    <a:avLst/>
                  </a:prstGeom>
                  <a:noFill/>
                </p:spPr>
                <p:txBody>
                  <a:bodyPr wrap="none" lIns="36000" tIns="36000" rIns="36000" bIns="36000" rtlCol="0">
                    <a:spAutoFit/>
                  </a:bodyPr>
                  <a:lstStyle/>
                  <a:p>
                    <a:pPr algn="l"/>
                    <a:r>
                      <a:rPr lang="en-US" dirty="0"/>
                      <a:t>Q</a:t>
                    </a:r>
                  </a:p>
                </p:txBody>
              </p:sp>
            </p:grpSp>
            <p:sp>
              <p:nvSpPr>
                <p:cNvPr id="32" name="TextBox 31">
                  <a:extLst>
                    <a:ext uri="{FF2B5EF4-FFF2-40B4-BE49-F238E27FC236}">
                      <a16:creationId xmlns:a16="http://schemas.microsoft.com/office/drawing/2014/main" id="{B49C2D3E-1D7B-14AD-43BE-F48EC7024BEA}"/>
                    </a:ext>
                  </a:extLst>
                </p:cNvPr>
                <p:cNvSpPr txBox="1"/>
                <p:nvPr/>
              </p:nvSpPr>
              <p:spPr>
                <a:xfrm>
                  <a:off x="8256240" y="2852936"/>
                  <a:ext cx="3535189" cy="257369"/>
                </a:xfrm>
                <a:prstGeom prst="rect">
                  <a:avLst/>
                </a:prstGeom>
                <a:noFill/>
              </p:spPr>
              <p:txBody>
                <a:bodyPr wrap="none" lIns="36000" tIns="36000" rIns="36000" bIns="36000" rtlCol="0">
                  <a:spAutoFit/>
                </a:bodyPr>
                <a:lstStyle/>
                <a:p>
                  <a:pPr algn="l"/>
                  <a:r>
                    <a:rPr lang="en-US" sz="1200" dirty="0"/>
                    <a:t>Replacement requirements, technological demands</a:t>
                  </a:r>
                </a:p>
              </p:txBody>
            </p:sp>
            <p:sp>
              <p:nvSpPr>
                <p:cNvPr id="33" name="Up Arrow 32">
                  <a:extLst>
                    <a:ext uri="{FF2B5EF4-FFF2-40B4-BE49-F238E27FC236}">
                      <a16:creationId xmlns:a16="http://schemas.microsoft.com/office/drawing/2014/main" id="{25592593-1DDC-D0D9-560D-441FE9D911D3}"/>
                    </a:ext>
                  </a:extLst>
                </p:cNvPr>
                <p:cNvSpPr/>
                <p:nvPr/>
              </p:nvSpPr>
              <p:spPr>
                <a:xfrm>
                  <a:off x="8256240" y="2348880"/>
                  <a:ext cx="216024" cy="247071"/>
                </a:xfrm>
                <a:prstGeom prst="upArrow">
                  <a:avLst/>
                </a:prstGeom>
                <a:solidFill>
                  <a:srgbClr val="FF0000"/>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dirty="0"/>
                </a:p>
              </p:txBody>
            </p:sp>
            <p:sp>
              <p:nvSpPr>
                <p:cNvPr id="34" name="Up Arrow 33">
                  <a:extLst>
                    <a:ext uri="{FF2B5EF4-FFF2-40B4-BE49-F238E27FC236}">
                      <a16:creationId xmlns:a16="http://schemas.microsoft.com/office/drawing/2014/main" id="{62830B46-A26B-B3C2-62F0-E70E5E8419B9}"/>
                    </a:ext>
                  </a:extLst>
                </p:cNvPr>
                <p:cNvSpPr/>
                <p:nvPr/>
              </p:nvSpPr>
              <p:spPr>
                <a:xfrm>
                  <a:off x="8256240" y="3253937"/>
                  <a:ext cx="216024" cy="247071"/>
                </a:xfrm>
                <a:prstGeom prst="upArrow">
                  <a:avLst/>
                </a:prstGeom>
                <a:solidFill>
                  <a:srgbClr val="FF0000"/>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dirty="0"/>
                </a:p>
              </p:txBody>
            </p:sp>
            <p:sp>
              <p:nvSpPr>
                <p:cNvPr id="36" name="TextBox 35">
                  <a:extLst>
                    <a:ext uri="{FF2B5EF4-FFF2-40B4-BE49-F238E27FC236}">
                      <a16:creationId xmlns:a16="http://schemas.microsoft.com/office/drawing/2014/main" id="{FC801F1B-799A-C538-36EF-D09BC2FA6B9D}"/>
                    </a:ext>
                  </a:extLst>
                </p:cNvPr>
                <p:cNvSpPr txBox="1"/>
                <p:nvPr/>
              </p:nvSpPr>
              <p:spPr>
                <a:xfrm>
                  <a:off x="8537475" y="3284984"/>
                  <a:ext cx="2008169" cy="257369"/>
                </a:xfrm>
                <a:prstGeom prst="rect">
                  <a:avLst/>
                </a:prstGeom>
                <a:noFill/>
              </p:spPr>
              <p:txBody>
                <a:bodyPr wrap="none" lIns="36000" tIns="36000" rIns="36000" bIns="36000" rtlCol="0">
                  <a:spAutoFit/>
                </a:bodyPr>
                <a:lstStyle/>
                <a:p>
                  <a:pPr algn="l"/>
                  <a:r>
                    <a:rPr lang="en-US" sz="1200" dirty="0"/>
                    <a:t>Particularly energy and labor</a:t>
                  </a:r>
                </a:p>
              </p:txBody>
            </p:sp>
            <p:sp>
              <p:nvSpPr>
                <p:cNvPr id="37" name="TextBox 36">
                  <a:extLst>
                    <a:ext uri="{FF2B5EF4-FFF2-40B4-BE49-F238E27FC236}">
                      <a16:creationId xmlns:a16="http://schemas.microsoft.com/office/drawing/2014/main" id="{0F4B2091-F71E-351B-F4F1-7F167FEC586F}"/>
                    </a:ext>
                  </a:extLst>
                </p:cNvPr>
                <p:cNvSpPr txBox="1"/>
                <p:nvPr/>
              </p:nvSpPr>
              <p:spPr>
                <a:xfrm>
                  <a:off x="8256240" y="4221088"/>
                  <a:ext cx="3661442" cy="257369"/>
                </a:xfrm>
                <a:prstGeom prst="rect">
                  <a:avLst/>
                </a:prstGeom>
                <a:noFill/>
              </p:spPr>
              <p:txBody>
                <a:bodyPr wrap="none" lIns="36000" tIns="36000" rIns="36000" bIns="36000" rtlCol="0">
                  <a:spAutoFit/>
                </a:bodyPr>
                <a:lstStyle/>
                <a:p>
                  <a:pPr algn="l"/>
                  <a:r>
                    <a:rPr lang="en-US" sz="1200" dirty="0"/>
                    <a:t>Mixed bag…. More likely expressed a less of a decline</a:t>
                  </a:r>
                </a:p>
              </p:txBody>
            </p:sp>
            <p:sp>
              <p:nvSpPr>
                <p:cNvPr id="38" name="TextBox 37">
                  <a:extLst>
                    <a:ext uri="{FF2B5EF4-FFF2-40B4-BE49-F238E27FC236}">
                      <a16:creationId xmlns:a16="http://schemas.microsoft.com/office/drawing/2014/main" id="{3A95EF1C-CDDD-31E7-C845-093FD0A5D5A5}"/>
                    </a:ext>
                  </a:extLst>
                </p:cNvPr>
                <p:cNvSpPr txBox="1"/>
                <p:nvPr/>
              </p:nvSpPr>
              <p:spPr>
                <a:xfrm>
                  <a:off x="8256240" y="4725144"/>
                  <a:ext cx="1366262" cy="257369"/>
                </a:xfrm>
                <a:prstGeom prst="rect">
                  <a:avLst/>
                </a:prstGeom>
                <a:noFill/>
              </p:spPr>
              <p:txBody>
                <a:bodyPr wrap="none" lIns="36000" tIns="36000" rIns="36000" bIns="36000" rtlCol="0">
                  <a:spAutoFit/>
                </a:bodyPr>
                <a:lstStyle/>
                <a:p>
                  <a:pPr algn="l"/>
                  <a:r>
                    <a:rPr lang="en-US" sz="1200" dirty="0"/>
                    <a:t>Volume dependent</a:t>
                  </a:r>
                </a:p>
              </p:txBody>
            </p:sp>
            <p:sp>
              <p:nvSpPr>
                <p:cNvPr id="39" name="TextBox 38">
                  <a:extLst>
                    <a:ext uri="{FF2B5EF4-FFF2-40B4-BE49-F238E27FC236}">
                      <a16:creationId xmlns:a16="http://schemas.microsoft.com/office/drawing/2014/main" id="{41A2457C-2250-A26D-DBDA-F973E267D662}"/>
                    </a:ext>
                  </a:extLst>
                </p:cNvPr>
                <p:cNvSpPr txBox="1"/>
                <p:nvPr/>
              </p:nvSpPr>
              <p:spPr>
                <a:xfrm>
                  <a:off x="8256240" y="3789040"/>
                  <a:ext cx="923834" cy="257369"/>
                </a:xfrm>
                <a:prstGeom prst="rect">
                  <a:avLst/>
                </a:prstGeom>
                <a:noFill/>
              </p:spPr>
              <p:txBody>
                <a:bodyPr wrap="none" lIns="36000" tIns="36000" rIns="36000" bIns="36000" rtlCol="0">
                  <a:spAutoFit/>
                </a:bodyPr>
                <a:lstStyle/>
                <a:p>
                  <a:pPr algn="l"/>
                  <a:r>
                    <a:rPr lang="en-US" sz="1200" dirty="0"/>
                    <a:t>Largely fixed</a:t>
                  </a:r>
                </a:p>
              </p:txBody>
            </p:sp>
          </p:grpSp>
        </p:grpSp>
      </p:grpSp>
    </p:spTree>
    <p:extLst>
      <p:ext uri="{BB962C8B-B14F-4D97-AF65-F5344CB8AC3E}">
        <p14:creationId xmlns:p14="http://schemas.microsoft.com/office/powerpoint/2010/main" val="3783857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DA4F8EC-52AB-1CBC-C85C-92CB823CEA3D}"/>
              </a:ext>
            </a:extLst>
          </p:cNvPr>
          <p:cNvPicPr>
            <a:picLocks noChangeAspect="1"/>
          </p:cNvPicPr>
          <p:nvPr/>
        </p:nvPicPr>
        <p:blipFill>
          <a:blip r:embed="rId3"/>
          <a:stretch>
            <a:fillRect/>
          </a:stretch>
        </p:blipFill>
        <p:spPr>
          <a:xfrm>
            <a:off x="0" y="1844824"/>
            <a:ext cx="12192000" cy="3677828"/>
          </a:xfrm>
          <a:prstGeom prst="rect">
            <a:avLst/>
          </a:prstGeom>
        </p:spPr>
      </p:pic>
      <p:sp>
        <p:nvSpPr>
          <p:cNvPr id="3" name="Text Placeholder 2">
            <a:extLst>
              <a:ext uri="{FF2B5EF4-FFF2-40B4-BE49-F238E27FC236}">
                <a16:creationId xmlns:a16="http://schemas.microsoft.com/office/drawing/2014/main" id="{27D0B817-1757-4BD7-AF1A-A2D125A69546}"/>
              </a:ext>
            </a:extLst>
          </p:cNvPr>
          <p:cNvSpPr>
            <a:spLocks noGrp="1"/>
          </p:cNvSpPr>
          <p:nvPr>
            <p:ph type="body" sz="quarter" idx="12"/>
          </p:nvPr>
        </p:nvSpPr>
        <p:spPr/>
        <p:txBody>
          <a:bodyPr/>
          <a:lstStyle/>
          <a:p>
            <a:r>
              <a:rPr lang="en-US" dirty="0"/>
              <a:t>Impact of increasing oil prices</a:t>
            </a:r>
            <a:endParaRPr lang="en-GB" dirty="0"/>
          </a:p>
        </p:txBody>
      </p:sp>
      <p:sp>
        <p:nvSpPr>
          <p:cNvPr id="5" name="Title 4">
            <a:extLst>
              <a:ext uri="{FF2B5EF4-FFF2-40B4-BE49-F238E27FC236}">
                <a16:creationId xmlns:a16="http://schemas.microsoft.com/office/drawing/2014/main" id="{D5BCDDED-2952-4A53-B910-4AF9DA2205B5}"/>
              </a:ext>
            </a:extLst>
          </p:cNvPr>
          <p:cNvSpPr>
            <a:spLocks noGrp="1"/>
          </p:cNvSpPr>
          <p:nvPr>
            <p:ph type="title"/>
          </p:nvPr>
        </p:nvSpPr>
        <p:spPr/>
        <p:txBody>
          <a:bodyPr/>
          <a:lstStyle/>
          <a:p>
            <a:r>
              <a:rPr lang="en-GB" dirty="0">
                <a:solidFill>
                  <a:schemeClr val="accent5"/>
                </a:solidFill>
              </a:rPr>
              <a:t>Light and Dark on the horizon</a:t>
            </a:r>
          </a:p>
        </p:txBody>
      </p:sp>
      <p:sp>
        <p:nvSpPr>
          <p:cNvPr id="11" name="TextBox 10">
            <a:extLst>
              <a:ext uri="{FF2B5EF4-FFF2-40B4-BE49-F238E27FC236}">
                <a16:creationId xmlns:a16="http://schemas.microsoft.com/office/drawing/2014/main" id="{26450096-4DCB-D169-71A0-DFF1B20C4ECE}"/>
              </a:ext>
            </a:extLst>
          </p:cNvPr>
          <p:cNvSpPr txBox="1"/>
          <p:nvPr/>
        </p:nvSpPr>
        <p:spPr>
          <a:xfrm>
            <a:off x="5447928" y="1544439"/>
            <a:ext cx="4609757" cy="307777"/>
          </a:xfrm>
          <a:prstGeom prst="rect">
            <a:avLst/>
          </a:prstGeom>
          <a:noFill/>
        </p:spPr>
        <p:txBody>
          <a:bodyPr wrap="square">
            <a:spAutoFit/>
          </a:bodyPr>
          <a:lstStyle/>
          <a:p>
            <a:r>
              <a:rPr lang="en-GB" sz="1400" dirty="0">
                <a:solidFill>
                  <a:schemeClr val="bg2">
                    <a:lumMod val="75000"/>
                  </a:schemeClr>
                </a:solidFill>
              </a:rPr>
              <a:t>West Texas Intermediate Crude Price 1991-June 2022</a:t>
            </a:r>
          </a:p>
        </p:txBody>
      </p:sp>
      <p:sp>
        <p:nvSpPr>
          <p:cNvPr id="6" name="TextBox 5">
            <a:extLst>
              <a:ext uri="{FF2B5EF4-FFF2-40B4-BE49-F238E27FC236}">
                <a16:creationId xmlns:a16="http://schemas.microsoft.com/office/drawing/2014/main" id="{D56E0622-D5C3-5CCF-1064-1321AC8C8A2D}"/>
              </a:ext>
            </a:extLst>
          </p:cNvPr>
          <p:cNvSpPr txBox="1"/>
          <p:nvPr/>
        </p:nvSpPr>
        <p:spPr>
          <a:xfrm>
            <a:off x="5419507" y="5599536"/>
            <a:ext cx="6725165" cy="226591"/>
          </a:xfrm>
          <a:prstGeom prst="rect">
            <a:avLst/>
          </a:prstGeom>
          <a:noFill/>
        </p:spPr>
        <p:txBody>
          <a:bodyPr wrap="none" lIns="36000" tIns="36000" rIns="36000" bIns="36000" rtlCol="0">
            <a:spAutoFit/>
          </a:bodyPr>
          <a:lstStyle/>
          <a:p>
            <a:r>
              <a:rPr lang="en-US" sz="1000" dirty="0"/>
              <a:t>Source: </a:t>
            </a:r>
            <a:r>
              <a:rPr lang="en-GB" sz="1000" dirty="0"/>
              <a:t>U.S. Energy Information Administration, Crude Oil Prices: West Texas Intermediate (WTI) - Cushing, Oklahoma</a:t>
            </a:r>
            <a:r>
              <a:rPr lang="en-US" sz="1000" dirty="0"/>
              <a:t> </a:t>
            </a:r>
          </a:p>
        </p:txBody>
      </p:sp>
      <p:sp>
        <p:nvSpPr>
          <p:cNvPr id="7" name="TextBox 6">
            <a:extLst>
              <a:ext uri="{FF2B5EF4-FFF2-40B4-BE49-F238E27FC236}">
                <a16:creationId xmlns:a16="http://schemas.microsoft.com/office/drawing/2014/main" id="{56D8AEC8-6B1F-F9CB-87B9-91C30506D6E3}"/>
              </a:ext>
            </a:extLst>
          </p:cNvPr>
          <p:cNvSpPr txBox="1"/>
          <p:nvPr/>
        </p:nvSpPr>
        <p:spPr>
          <a:xfrm>
            <a:off x="10154340" y="2607074"/>
            <a:ext cx="1608829" cy="257369"/>
          </a:xfrm>
          <a:prstGeom prst="rect">
            <a:avLst/>
          </a:prstGeom>
          <a:noFill/>
        </p:spPr>
        <p:txBody>
          <a:bodyPr wrap="none" lIns="36000" tIns="36000" rIns="36000" bIns="36000" rtlCol="0">
            <a:spAutoFit/>
          </a:bodyPr>
          <a:lstStyle/>
          <a:p>
            <a:pPr algn="l"/>
            <a:r>
              <a:rPr lang="en-US" sz="1200" dirty="0"/>
              <a:t>Russia invades Ukraine</a:t>
            </a:r>
          </a:p>
        </p:txBody>
      </p:sp>
      <p:cxnSp>
        <p:nvCxnSpPr>
          <p:cNvPr id="14" name="Straight Arrow Connector 13">
            <a:extLst>
              <a:ext uri="{FF2B5EF4-FFF2-40B4-BE49-F238E27FC236}">
                <a16:creationId xmlns:a16="http://schemas.microsoft.com/office/drawing/2014/main" id="{4749A45F-5208-ED84-E7A3-F4E905D0A639}"/>
              </a:ext>
            </a:extLst>
          </p:cNvPr>
          <p:cNvCxnSpPr/>
          <p:nvPr/>
        </p:nvCxnSpPr>
        <p:spPr>
          <a:xfrm flipV="1">
            <a:off x="10742283" y="4437112"/>
            <a:ext cx="432945" cy="36004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15" name="TextBox 14">
            <a:extLst>
              <a:ext uri="{FF2B5EF4-FFF2-40B4-BE49-F238E27FC236}">
                <a16:creationId xmlns:a16="http://schemas.microsoft.com/office/drawing/2014/main" id="{D00A16B6-A65B-ABAC-1EE3-1E3D575D3259}"/>
              </a:ext>
            </a:extLst>
          </p:cNvPr>
          <p:cNvSpPr txBox="1"/>
          <p:nvPr/>
        </p:nvSpPr>
        <p:spPr>
          <a:xfrm>
            <a:off x="9544186" y="4794222"/>
            <a:ext cx="1174543" cy="257369"/>
          </a:xfrm>
          <a:prstGeom prst="rect">
            <a:avLst/>
          </a:prstGeom>
          <a:noFill/>
        </p:spPr>
        <p:txBody>
          <a:bodyPr wrap="none" lIns="36000" tIns="36000" rIns="36000" bIns="36000" rtlCol="0">
            <a:spAutoFit/>
          </a:bodyPr>
          <a:lstStyle/>
          <a:p>
            <a:pPr algn="l"/>
            <a:r>
              <a:rPr lang="en-US" sz="1200" dirty="0"/>
              <a:t>Covid first surge</a:t>
            </a:r>
          </a:p>
        </p:txBody>
      </p:sp>
      <p:cxnSp>
        <p:nvCxnSpPr>
          <p:cNvPr id="16" name="Straight Arrow Connector 15">
            <a:extLst>
              <a:ext uri="{FF2B5EF4-FFF2-40B4-BE49-F238E27FC236}">
                <a16:creationId xmlns:a16="http://schemas.microsoft.com/office/drawing/2014/main" id="{3AD3E98B-E439-9610-5357-45B975F98B2F}"/>
              </a:ext>
            </a:extLst>
          </p:cNvPr>
          <p:cNvCxnSpPr>
            <a:cxnSpLocks/>
          </p:cNvCxnSpPr>
          <p:nvPr/>
        </p:nvCxnSpPr>
        <p:spPr>
          <a:xfrm>
            <a:off x="11175228" y="2893716"/>
            <a:ext cx="673330" cy="494504"/>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grpSp>
        <p:nvGrpSpPr>
          <p:cNvPr id="2" name="Group 1">
            <a:extLst>
              <a:ext uri="{FF2B5EF4-FFF2-40B4-BE49-F238E27FC236}">
                <a16:creationId xmlns:a16="http://schemas.microsoft.com/office/drawing/2014/main" id="{526C1BA3-2D6E-B621-1A41-79366AF495AC}"/>
              </a:ext>
            </a:extLst>
          </p:cNvPr>
          <p:cNvGrpSpPr/>
          <p:nvPr/>
        </p:nvGrpSpPr>
        <p:grpSpPr>
          <a:xfrm>
            <a:off x="539750" y="1340768"/>
            <a:ext cx="4462822" cy="3867061"/>
            <a:chOff x="539750" y="1340768"/>
            <a:chExt cx="4462822" cy="3867061"/>
          </a:xfrm>
        </p:grpSpPr>
        <p:sp>
          <p:nvSpPr>
            <p:cNvPr id="19" name="TextBox 18">
              <a:extLst>
                <a:ext uri="{FF2B5EF4-FFF2-40B4-BE49-F238E27FC236}">
                  <a16:creationId xmlns:a16="http://schemas.microsoft.com/office/drawing/2014/main" id="{4C352D2C-D9BE-8734-C69C-98FA8E3CCF74}"/>
                </a:ext>
              </a:extLst>
            </p:cNvPr>
            <p:cNvSpPr txBox="1"/>
            <p:nvPr/>
          </p:nvSpPr>
          <p:spPr>
            <a:xfrm>
              <a:off x="539750" y="1340768"/>
              <a:ext cx="4462822" cy="3119691"/>
            </a:xfrm>
            <a:prstGeom prst="rect">
              <a:avLst/>
            </a:prstGeom>
            <a:noFill/>
          </p:spPr>
          <p:txBody>
            <a:bodyPr wrap="square" lIns="36000" tIns="36000" rIns="36000" bIns="36000" rtlCol="0">
              <a:spAutoFit/>
            </a:bodyPr>
            <a:lstStyle/>
            <a:p>
              <a:pPr marL="285750" indent="-285750" algn="l">
                <a:buFont typeface="Arial" panose="020B0604020202020204" pitchFamily="34" charset="0"/>
                <a:buChar char="•"/>
              </a:pPr>
              <a:endParaRPr lang="en-US" dirty="0">
                <a:solidFill>
                  <a:schemeClr val="accent1"/>
                </a:solidFill>
              </a:endParaRPr>
            </a:p>
            <a:p>
              <a:pPr marL="285750" indent="-285750" algn="l">
                <a:buFont typeface="Arial" panose="020B0604020202020204" pitchFamily="34" charset="0"/>
                <a:buChar char="•"/>
              </a:pPr>
              <a:r>
                <a:rPr lang="en-US" dirty="0">
                  <a:solidFill>
                    <a:schemeClr val="accent1"/>
                  </a:solidFill>
                </a:rPr>
                <a:t>Caribbean nations are disproportionately impacted by increases in oil prices.</a:t>
              </a:r>
            </a:p>
            <a:p>
              <a:pPr marL="285750" indent="-285750" algn="l">
                <a:buFont typeface="Arial" panose="020B0604020202020204" pitchFamily="34" charset="0"/>
                <a:buChar char="•"/>
              </a:pPr>
              <a:endParaRPr lang="en-US" dirty="0">
                <a:solidFill>
                  <a:schemeClr val="accent1"/>
                </a:solidFill>
              </a:endParaRPr>
            </a:p>
            <a:p>
              <a:pPr marL="285750" indent="-285750">
                <a:buFont typeface="Arial" panose="020B0604020202020204" pitchFamily="34" charset="0"/>
                <a:buChar char="•"/>
              </a:pPr>
              <a:r>
                <a:rPr lang="en-US" dirty="0">
                  <a:solidFill>
                    <a:schemeClr val="accent1"/>
                  </a:solidFill>
                </a:rPr>
                <a:t>10% increase in real oil prices leads to (in non-oil producing) Caribbean nations: </a:t>
              </a:r>
            </a:p>
            <a:p>
              <a:pPr marL="285750" indent="-285750">
                <a:buFont typeface="Arial" panose="020B0604020202020204" pitchFamily="34" charset="0"/>
                <a:buChar char="•"/>
              </a:pPr>
              <a:endParaRPr lang="en-US" dirty="0">
                <a:solidFill>
                  <a:schemeClr val="accent1"/>
                </a:solidFill>
              </a:endParaRPr>
            </a:p>
            <a:p>
              <a:pPr marL="742950" lvl="1" indent="-285750">
                <a:buFont typeface="Wingdings" pitchFamily="2" charset="2"/>
                <a:buChar char="ü"/>
              </a:pPr>
              <a:r>
                <a:rPr lang="en-US" dirty="0">
                  <a:solidFill>
                    <a:schemeClr val="accent1"/>
                  </a:solidFill>
                </a:rPr>
                <a:t>0.3% increase in inflation (Parlak et al. 2021)</a:t>
              </a:r>
            </a:p>
          </p:txBody>
        </p:sp>
        <p:sp>
          <p:nvSpPr>
            <p:cNvPr id="22" name="TextBox 21">
              <a:extLst>
                <a:ext uri="{FF2B5EF4-FFF2-40B4-BE49-F238E27FC236}">
                  <a16:creationId xmlns:a16="http://schemas.microsoft.com/office/drawing/2014/main" id="{BD98F83F-BC36-2B09-7820-61521546EA3B}"/>
                </a:ext>
              </a:extLst>
            </p:cNvPr>
            <p:cNvSpPr txBox="1"/>
            <p:nvPr/>
          </p:nvSpPr>
          <p:spPr>
            <a:xfrm>
              <a:off x="1016772" y="4581128"/>
              <a:ext cx="3639068" cy="626701"/>
            </a:xfrm>
            <a:prstGeom prst="rect">
              <a:avLst/>
            </a:prstGeom>
            <a:solidFill>
              <a:schemeClr val="bg1">
                <a:alpha val="72625"/>
              </a:schemeClr>
            </a:solidFill>
          </p:spPr>
          <p:txBody>
            <a:bodyPr wrap="square" lIns="36000" tIns="36000" rIns="36000" bIns="36000" rtlCol="0">
              <a:spAutoFit/>
            </a:bodyPr>
            <a:lstStyle/>
            <a:p>
              <a:pPr marL="285750" indent="-285750">
                <a:buFont typeface="Wingdings" pitchFamily="2" charset="2"/>
                <a:buChar char="ü"/>
              </a:pPr>
              <a:r>
                <a:rPr lang="en-US" dirty="0">
                  <a:solidFill>
                    <a:schemeClr val="accent1"/>
                  </a:solidFill>
                </a:rPr>
                <a:t>0.5% decrease in real GDP over five years (</a:t>
              </a:r>
              <a:r>
                <a:rPr lang="en-GB" dirty="0">
                  <a:solidFill>
                    <a:schemeClr val="accent1"/>
                  </a:solidFill>
                </a:rPr>
                <a:t>McIntyre et al. (2016) </a:t>
              </a:r>
            </a:p>
          </p:txBody>
        </p:sp>
      </p:grpSp>
    </p:spTree>
    <p:extLst>
      <p:ext uri="{BB962C8B-B14F-4D97-AF65-F5344CB8AC3E}">
        <p14:creationId xmlns:p14="http://schemas.microsoft.com/office/powerpoint/2010/main" val="234898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D0B817-1757-4BD7-AF1A-A2D125A69546}"/>
              </a:ext>
            </a:extLst>
          </p:cNvPr>
          <p:cNvSpPr>
            <a:spLocks noGrp="1"/>
          </p:cNvSpPr>
          <p:nvPr>
            <p:ph type="body" sz="quarter" idx="12"/>
          </p:nvPr>
        </p:nvSpPr>
        <p:spPr>
          <a:xfrm>
            <a:off x="539750" y="1124768"/>
            <a:ext cx="11113200" cy="216000"/>
          </a:xfrm>
        </p:spPr>
        <p:txBody>
          <a:bodyPr/>
          <a:lstStyle/>
          <a:p>
            <a:r>
              <a:rPr lang="en-US" dirty="0"/>
              <a:t>Because inflation has significant demand and supply drivers, relief is some way off and not without pain</a:t>
            </a:r>
            <a:endParaRPr lang="en-GB" dirty="0"/>
          </a:p>
        </p:txBody>
      </p:sp>
      <p:sp>
        <p:nvSpPr>
          <p:cNvPr id="5" name="Title 4">
            <a:extLst>
              <a:ext uri="{FF2B5EF4-FFF2-40B4-BE49-F238E27FC236}">
                <a16:creationId xmlns:a16="http://schemas.microsoft.com/office/drawing/2014/main" id="{D5BCDDED-2952-4A53-B910-4AF9DA2205B5}"/>
              </a:ext>
            </a:extLst>
          </p:cNvPr>
          <p:cNvSpPr>
            <a:spLocks noGrp="1"/>
          </p:cNvSpPr>
          <p:nvPr>
            <p:ph type="title"/>
          </p:nvPr>
        </p:nvSpPr>
        <p:spPr/>
        <p:txBody>
          <a:bodyPr/>
          <a:lstStyle/>
          <a:p>
            <a:r>
              <a:rPr lang="en-GB" dirty="0">
                <a:solidFill>
                  <a:schemeClr val="accent5"/>
                </a:solidFill>
              </a:rPr>
              <a:t>Light and Dark on the horizon</a:t>
            </a:r>
          </a:p>
        </p:txBody>
      </p:sp>
      <p:pic>
        <p:nvPicPr>
          <p:cNvPr id="14" name="Picture 13" descr="Chart, line chart&#10;&#10;Description automatically generated">
            <a:extLst>
              <a:ext uri="{FF2B5EF4-FFF2-40B4-BE49-F238E27FC236}">
                <a16:creationId xmlns:a16="http://schemas.microsoft.com/office/drawing/2014/main" id="{98381C8A-E223-9E5D-0791-706668BF9638}"/>
              </a:ext>
            </a:extLst>
          </p:cNvPr>
          <p:cNvPicPr>
            <a:picLocks noChangeAspect="1"/>
          </p:cNvPicPr>
          <p:nvPr/>
        </p:nvPicPr>
        <p:blipFill rotWithShape="1">
          <a:blip r:embed="rId3">
            <a:extLst>
              <a:ext uri="{28A0092B-C50C-407E-A947-70E740481C1C}">
                <a14:useLocalDpi xmlns:a14="http://schemas.microsoft.com/office/drawing/2010/main" val="0"/>
              </a:ext>
            </a:extLst>
          </a:blip>
          <a:srcRect b="49053"/>
          <a:stretch/>
        </p:blipFill>
        <p:spPr>
          <a:xfrm>
            <a:off x="767407" y="2133223"/>
            <a:ext cx="6660000" cy="4006971"/>
          </a:xfrm>
          <a:prstGeom prst="rect">
            <a:avLst/>
          </a:prstGeom>
        </p:spPr>
      </p:pic>
      <p:sp>
        <p:nvSpPr>
          <p:cNvPr id="15" name="TextBox 14">
            <a:extLst>
              <a:ext uri="{FF2B5EF4-FFF2-40B4-BE49-F238E27FC236}">
                <a16:creationId xmlns:a16="http://schemas.microsoft.com/office/drawing/2014/main" id="{5AEC1703-88FD-372C-6854-41FA62EEDAD8}"/>
              </a:ext>
            </a:extLst>
          </p:cNvPr>
          <p:cNvSpPr txBox="1"/>
          <p:nvPr/>
        </p:nvSpPr>
        <p:spPr>
          <a:xfrm>
            <a:off x="504952" y="1576736"/>
            <a:ext cx="5257825" cy="307777"/>
          </a:xfrm>
          <a:prstGeom prst="rect">
            <a:avLst/>
          </a:prstGeom>
          <a:noFill/>
        </p:spPr>
        <p:txBody>
          <a:bodyPr wrap="square">
            <a:spAutoFit/>
          </a:bodyPr>
          <a:lstStyle/>
          <a:p>
            <a:r>
              <a:rPr lang="en-GB" sz="1400" dirty="0">
                <a:solidFill>
                  <a:schemeClr val="bg2">
                    <a:lumMod val="75000"/>
                  </a:schemeClr>
                </a:solidFill>
              </a:rPr>
              <a:t>IMF’s latest forecasts for the US</a:t>
            </a:r>
          </a:p>
        </p:txBody>
      </p:sp>
      <p:pic>
        <p:nvPicPr>
          <p:cNvPr id="6" name="Picture 5" descr="Chart, line chart&#10;&#10;Description automatically generated">
            <a:extLst>
              <a:ext uri="{FF2B5EF4-FFF2-40B4-BE49-F238E27FC236}">
                <a16:creationId xmlns:a16="http://schemas.microsoft.com/office/drawing/2014/main" id="{E5509AE0-710F-AA3E-7DEC-A1B55C7D80BD}"/>
              </a:ext>
            </a:extLst>
          </p:cNvPr>
          <p:cNvPicPr>
            <a:picLocks noChangeAspect="1"/>
          </p:cNvPicPr>
          <p:nvPr/>
        </p:nvPicPr>
        <p:blipFill rotWithShape="1">
          <a:blip r:embed="rId3">
            <a:extLst>
              <a:ext uri="{28A0092B-C50C-407E-A947-70E740481C1C}">
                <a14:useLocalDpi xmlns:a14="http://schemas.microsoft.com/office/drawing/2010/main" val="0"/>
              </a:ext>
            </a:extLst>
          </a:blip>
          <a:srcRect t="49468" r="52480"/>
          <a:stretch/>
        </p:blipFill>
        <p:spPr>
          <a:xfrm>
            <a:off x="7264132" y="2133221"/>
            <a:ext cx="3168000" cy="3834948"/>
          </a:xfrm>
          <a:prstGeom prst="rect">
            <a:avLst/>
          </a:prstGeom>
        </p:spPr>
      </p:pic>
      <p:sp>
        <p:nvSpPr>
          <p:cNvPr id="8" name="TextBox 7">
            <a:extLst>
              <a:ext uri="{FF2B5EF4-FFF2-40B4-BE49-F238E27FC236}">
                <a16:creationId xmlns:a16="http://schemas.microsoft.com/office/drawing/2014/main" id="{FBC22F32-6986-7F2A-CE99-7940760882A7}"/>
              </a:ext>
            </a:extLst>
          </p:cNvPr>
          <p:cNvSpPr txBox="1"/>
          <p:nvPr/>
        </p:nvSpPr>
        <p:spPr>
          <a:xfrm>
            <a:off x="695400" y="6165304"/>
            <a:ext cx="734744" cy="226591"/>
          </a:xfrm>
          <a:prstGeom prst="rect">
            <a:avLst/>
          </a:prstGeom>
          <a:noFill/>
        </p:spPr>
        <p:txBody>
          <a:bodyPr wrap="none" lIns="36000" tIns="36000" rIns="36000" bIns="36000" rtlCol="0">
            <a:spAutoFit/>
          </a:bodyPr>
          <a:lstStyle/>
          <a:p>
            <a:pPr algn="l"/>
            <a:r>
              <a:rPr lang="en-US" sz="1000" dirty="0"/>
              <a:t>Source: IMF</a:t>
            </a:r>
          </a:p>
        </p:txBody>
      </p:sp>
    </p:spTree>
    <p:extLst>
      <p:ext uri="{BB962C8B-B14F-4D97-AF65-F5344CB8AC3E}">
        <p14:creationId xmlns:p14="http://schemas.microsoft.com/office/powerpoint/2010/main" val="23368634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D0B817-1757-4BD7-AF1A-A2D125A69546}"/>
              </a:ext>
            </a:extLst>
          </p:cNvPr>
          <p:cNvSpPr>
            <a:spLocks noGrp="1"/>
          </p:cNvSpPr>
          <p:nvPr>
            <p:ph type="body" sz="quarter" idx="12"/>
          </p:nvPr>
        </p:nvSpPr>
        <p:spPr/>
        <p:txBody>
          <a:bodyPr/>
          <a:lstStyle/>
          <a:p>
            <a:r>
              <a:rPr lang="en-US" dirty="0"/>
              <a:t>Emerging Technologies will offer opportunities but significant challenges to operators </a:t>
            </a:r>
            <a:endParaRPr lang="en-GB" dirty="0"/>
          </a:p>
        </p:txBody>
      </p:sp>
      <p:sp>
        <p:nvSpPr>
          <p:cNvPr id="5" name="Title 4">
            <a:extLst>
              <a:ext uri="{FF2B5EF4-FFF2-40B4-BE49-F238E27FC236}">
                <a16:creationId xmlns:a16="http://schemas.microsoft.com/office/drawing/2014/main" id="{D5BCDDED-2952-4A53-B910-4AF9DA2205B5}"/>
              </a:ext>
            </a:extLst>
          </p:cNvPr>
          <p:cNvSpPr>
            <a:spLocks noGrp="1"/>
          </p:cNvSpPr>
          <p:nvPr>
            <p:ph type="title"/>
          </p:nvPr>
        </p:nvSpPr>
        <p:spPr/>
        <p:txBody>
          <a:bodyPr/>
          <a:lstStyle/>
          <a:p>
            <a:r>
              <a:rPr lang="en-GB" dirty="0">
                <a:solidFill>
                  <a:schemeClr val="accent5"/>
                </a:solidFill>
              </a:rPr>
              <a:t>Light and Dark on the horizon</a:t>
            </a:r>
          </a:p>
        </p:txBody>
      </p:sp>
      <p:sp>
        <p:nvSpPr>
          <p:cNvPr id="40" name="Rectangle: Rounded Corners 11">
            <a:extLst>
              <a:ext uri="{FF2B5EF4-FFF2-40B4-BE49-F238E27FC236}">
                <a16:creationId xmlns:a16="http://schemas.microsoft.com/office/drawing/2014/main" id="{A44B2EEE-9995-9E37-0512-A6BFD59AB65A}"/>
              </a:ext>
            </a:extLst>
          </p:cNvPr>
          <p:cNvSpPr/>
          <p:nvPr/>
        </p:nvSpPr>
        <p:spPr>
          <a:xfrm>
            <a:off x="479376" y="1846993"/>
            <a:ext cx="2656910" cy="786196"/>
          </a:xfrm>
          <a:prstGeom prst="roundRect">
            <a:avLst/>
          </a:prstGeom>
          <a:solidFill>
            <a:schemeClr val="accent4">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800" b="1" kern="1200" dirty="0">
                <a:solidFill>
                  <a:schemeClr val="tx1"/>
                </a:solidFill>
                <a:latin typeface="Segoe UI" panose="020B0502040204020203" pitchFamily="34" charset="0"/>
                <a:cs typeface="Segoe UI" panose="020B0502040204020203" pitchFamily="34" charset="0"/>
              </a:rPr>
              <a:t>Connectivity</a:t>
            </a:r>
          </a:p>
          <a:p>
            <a:pPr marL="0" lvl="0" indent="0" algn="ctr" defTabSz="577850">
              <a:lnSpc>
                <a:spcPct val="90000"/>
              </a:lnSpc>
              <a:spcBef>
                <a:spcPct val="0"/>
              </a:spcBef>
              <a:spcAft>
                <a:spcPct val="35000"/>
              </a:spcAft>
              <a:buNone/>
            </a:pPr>
            <a:r>
              <a:rPr lang="en-US" sz="1800" b="1" kern="1200" dirty="0">
                <a:solidFill>
                  <a:schemeClr val="tx1"/>
                </a:solidFill>
                <a:latin typeface="Segoe UI" panose="020B0502040204020203" pitchFamily="34" charset="0"/>
                <a:cs typeface="Segoe UI" panose="020B0502040204020203" pitchFamily="34" charset="0"/>
              </a:rPr>
              <a:t>Technologies</a:t>
            </a:r>
            <a:endParaRPr lang="en-US" sz="1800" b="1" kern="1200" dirty="0">
              <a:solidFill>
                <a:schemeClr val="tx1"/>
              </a:solidFill>
            </a:endParaRPr>
          </a:p>
        </p:txBody>
      </p:sp>
      <p:sp>
        <p:nvSpPr>
          <p:cNvPr id="41" name="Rectangle: Rounded Corners 13">
            <a:extLst>
              <a:ext uri="{FF2B5EF4-FFF2-40B4-BE49-F238E27FC236}">
                <a16:creationId xmlns:a16="http://schemas.microsoft.com/office/drawing/2014/main" id="{908A2B78-4902-AAD7-3699-70240D54A670}"/>
              </a:ext>
            </a:extLst>
          </p:cNvPr>
          <p:cNvSpPr/>
          <p:nvPr/>
        </p:nvSpPr>
        <p:spPr>
          <a:xfrm>
            <a:off x="3168279" y="1846993"/>
            <a:ext cx="3073209" cy="786196"/>
          </a:xfrm>
          <a:prstGeom prst="roundRect">
            <a:avLst/>
          </a:prstGeom>
          <a:solidFill>
            <a:schemeClr val="accent6">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800" b="1" kern="1200" dirty="0">
                <a:solidFill>
                  <a:schemeClr val="tx1"/>
                </a:solidFill>
                <a:latin typeface="Segoe UI" panose="020B0502040204020203" pitchFamily="34" charset="0"/>
                <a:cs typeface="Segoe UI" panose="020B0502040204020203" pitchFamily="34" charset="0"/>
              </a:rPr>
              <a:t>Platform</a:t>
            </a:r>
          </a:p>
          <a:p>
            <a:pPr marL="0" lvl="0" indent="0" algn="ctr" defTabSz="577850">
              <a:lnSpc>
                <a:spcPct val="90000"/>
              </a:lnSpc>
              <a:spcBef>
                <a:spcPct val="0"/>
              </a:spcBef>
              <a:spcAft>
                <a:spcPct val="35000"/>
              </a:spcAft>
              <a:buNone/>
            </a:pPr>
            <a:r>
              <a:rPr lang="en-US" sz="1800" b="1" kern="1200" dirty="0">
                <a:solidFill>
                  <a:schemeClr val="tx1"/>
                </a:solidFill>
                <a:latin typeface="Segoe UI" panose="020B0502040204020203" pitchFamily="34" charset="0"/>
                <a:cs typeface="Segoe UI" panose="020B0502040204020203" pitchFamily="34" charset="0"/>
              </a:rPr>
              <a:t>Technologies</a:t>
            </a:r>
            <a:endParaRPr lang="en-US" sz="1800" b="1" kern="1200" dirty="0">
              <a:solidFill>
                <a:schemeClr val="tx1"/>
              </a:solidFill>
            </a:endParaRPr>
          </a:p>
        </p:txBody>
      </p:sp>
      <p:sp>
        <p:nvSpPr>
          <p:cNvPr id="42" name="Rectangle: Rounded Corners 14">
            <a:extLst>
              <a:ext uri="{FF2B5EF4-FFF2-40B4-BE49-F238E27FC236}">
                <a16:creationId xmlns:a16="http://schemas.microsoft.com/office/drawing/2014/main" id="{A27AE363-2AE4-424B-6D22-B7405C6F5036}"/>
              </a:ext>
            </a:extLst>
          </p:cNvPr>
          <p:cNvSpPr/>
          <p:nvPr/>
        </p:nvSpPr>
        <p:spPr>
          <a:xfrm>
            <a:off x="479377" y="2779337"/>
            <a:ext cx="8867312" cy="3376261"/>
          </a:xfrm>
          <a:prstGeom prst="roundRect">
            <a:avLst/>
          </a:prstGeom>
          <a:gradFill flip="none" rotWithShape="1">
            <a:gsLst>
              <a:gs pos="0">
                <a:srgbClr val="F9B785"/>
              </a:gs>
              <a:gs pos="49000">
                <a:srgbClr val="93CDDD"/>
              </a:gs>
              <a:gs pos="100000">
                <a:srgbClr val="B3A2C7"/>
              </a:gs>
            </a:gsLst>
            <a:lin ang="10800000" scaled="0"/>
            <a:tileRect/>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US" sz="1300" kern="1200"/>
          </a:p>
        </p:txBody>
      </p:sp>
      <p:sp>
        <p:nvSpPr>
          <p:cNvPr id="43" name="Rectangle: Rounded Corners 15">
            <a:extLst>
              <a:ext uri="{FF2B5EF4-FFF2-40B4-BE49-F238E27FC236}">
                <a16:creationId xmlns:a16="http://schemas.microsoft.com/office/drawing/2014/main" id="{79F350BA-6AFB-D714-D944-2AD8C89B1E5B}"/>
              </a:ext>
            </a:extLst>
          </p:cNvPr>
          <p:cNvSpPr/>
          <p:nvPr/>
        </p:nvSpPr>
        <p:spPr>
          <a:xfrm>
            <a:off x="6273480" y="1844824"/>
            <a:ext cx="3073209" cy="786196"/>
          </a:xfrm>
          <a:prstGeom prst="roundRect">
            <a:avLst/>
          </a:prstGeom>
          <a:solidFill>
            <a:schemeClr val="accent2">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800" b="1" kern="1200" dirty="0">
                <a:solidFill>
                  <a:schemeClr val="tx1"/>
                </a:solidFill>
                <a:latin typeface="Segoe UI" panose="020B0502040204020203" pitchFamily="34" charset="0"/>
                <a:cs typeface="Segoe UI" panose="020B0502040204020203" pitchFamily="34" charset="0"/>
              </a:rPr>
              <a:t>Service</a:t>
            </a:r>
          </a:p>
          <a:p>
            <a:pPr marL="0" lvl="0" indent="0" algn="ctr" defTabSz="577850">
              <a:lnSpc>
                <a:spcPct val="90000"/>
              </a:lnSpc>
              <a:spcBef>
                <a:spcPct val="0"/>
              </a:spcBef>
              <a:spcAft>
                <a:spcPct val="35000"/>
              </a:spcAft>
              <a:buNone/>
            </a:pPr>
            <a:r>
              <a:rPr lang="en-US" sz="1800" b="1" kern="1200" dirty="0">
                <a:solidFill>
                  <a:schemeClr val="tx1"/>
                </a:solidFill>
                <a:latin typeface="Segoe UI" panose="020B0502040204020203" pitchFamily="34" charset="0"/>
                <a:cs typeface="Segoe UI" panose="020B0502040204020203" pitchFamily="34" charset="0"/>
              </a:rPr>
              <a:t>Technologies</a:t>
            </a:r>
            <a:endParaRPr lang="en-US" sz="1800" b="1" kern="1200" dirty="0">
              <a:solidFill>
                <a:schemeClr val="tx1"/>
              </a:solidFill>
            </a:endParaRPr>
          </a:p>
        </p:txBody>
      </p:sp>
      <p:sp>
        <p:nvSpPr>
          <p:cNvPr id="44" name="TextBox 43">
            <a:extLst>
              <a:ext uri="{FF2B5EF4-FFF2-40B4-BE49-F238E27FC236}">
                <a16:creationId xmlns:a16="http://schemas.microsoft.com/office/drawing/2014/main" id="{CEB41711-3646-C788-7FF0-2C3D0F3FD8C0}"/>
              </a:ext>
            </a:extLst>
          </p:cNvPr>
          <p:cNvSpPr txBox="1"/>
          <p:nvPr/>
        </p:nvSpPr>
        <p:spPr>
          <a:xfrm>
            <a:off x="4056964" y="2919814"/>
            <a:ext cx="2173665" cy="3231654"/>
          </a:xfrm>
          <a:prstGeom prst="rect">
            <a:avLst/>
          </a:prstGeom>
          <a:noFill/>
        </p:spPr>
        <p:txBody>
          <a:bodyPr wrap="square" rtlCol="0">
            <a:spAutoFit/>
          </a:bodyPr>
          <a:lstStyle/>
          <a:p>
            <a:pPr algn="ctr"/>
            <a:r>
              <a:rPr lang="en-US" dirty="0">
                <a:solidFill>
                  <a:srgbClr val="1E5260"/>
                </a:solidFill>
              </a:rPr>
              <a:t>Artificial Intelligence</a:t>
            </a:r>
          </a:p>
          <a:p>
            <a:pPr algn="ctr"/>
            <a:endParaRPr lang="en-US" sz="1000" dirty="0">
              <a:solidFill>
                <a:srgbClr val="1E5260"/>
              </a:solidFill>
            </a:endParaRPr>
          </a:p>
          <a:p>
            <a:pPr algn="ctr"/>
            <a:endParaRPr lang="en-US" sz="1000" dirty="0">
              <a:solidFill>
                <a:srgbClr val="1E5260"/>
              </a:solidFill>
            </a:endParaRPr>
          </a:p>
          <a:p>
            <a:pPr algn="ctr"/>
            <a:r>
              <a:rPr lang="en-US" dirty="0">
                <a:solidFill>
                  <a:srgbClr val="1E5260"/>
                </a:solidFill>
              </a:rPr>
              <a:t>Blockchain</a:t>
            </a:r>
          </a:p>
          <a:p>
            <a:pPr algn="ctr"/>
            <a:endParaRPr lang="en-US" sz="1000" dirty="0">
              <a:solidFill>
                <a:srgbClr val="1E5260"/>
              </a:solidFill>
            </a:endParaRPr>
          </a:p>
          <a:p>
            <a:pPr algn="ctr"/>
            <a:endParaRPr lang="en-US" sz="1000" dirty="0">
              <a:solidFill>
                <a:srgbClr val="1E5260"/>
              </a:solidFill>
            </a:endParaRPr>
          </a:p>
          <a:p>
            <a:pPr algn="ctr"/>
            <a:r>
              <a:rPr lang="en-US" dirty="0">
                <a:solidFill>
                  <a:srgbClr val="1E5260"/>
                </a:solidFill>
              </a:rPr>
              <a:t>Big Data</a:t>
            </a:r>
          </a:p>
          <a:p>
            <a:pPr algn="ctr"/>
            <a:endParaRPr lang="en-US" sz="1000" dirty="0">
              <a:solidFill>
                <a:srgbClr val="1E5260"/>
              </a:solidFill>
            </a:endParaRPr>
          </a:p>
          <a:p>
            <a:pPr algn="ctr"/>
            <a:endParaRPr lang="en-US" sz="1000" dirty="0">
              <a:solidFill>
                <a:srgbClr val="1E5260"/>
              </a:solidFill>
            </a:endParaRPr>
          </a:p>
          <a:p>
            <a:pPr algn="ctr"/>
            <a:r>
              <a:rPr lang="en-US" dirty="0">
                <a:solidFill>
                  <a:srgbClr val="1E5260"/>
                </a:solidFill>
              </a:rPr>
              <a:t>VR/AR/Metaverse</a:t>
            </a:r>
          </a:p>
          <a:p>
            <a:pPr algn="ctr"/>
            <a:endParaRPr lang="en-US" dirty="0">
              <a:solidFill>
                <a:srgbClr val="1E5260"/>
              </a:solidFill>
            </a:endParaRPr>
          </a:p>
          <a:p>
            <a:pPr algn="ctr"/>
            <a:r>
              <a:rPr lang="en-US" dirty="0">
                <a:solidFill>
                  <a:srgbClr val="1E5260"/>
                </a:solidFill>
              </a:rPr>
              <a:t>Quantum computing</a:t>
            </a:r>
          </a:p>
        </p:txBody>
      </p:sp>
      <p:sp>
        <p:nvSpPr>
          <p:cNvPr id="45" name="TextBox 44">
            <a:extLst>
              <a:ext uri="{FF2B5EF4-FFF2-40B4-BE49-F238E27FC236}">
                <a16:creationId xmlns:a16="http://schemas.microsoft.com/office/drawing/2014/main" id="{A10116ED-64B1-8B97-DC59-8CEF2CAE7F25}"/>
              </a:ext>
            </a:extLst>
          </p:cNvPr>
          <p:cNvSpPr txBox="1"/>
          <p:nvPr/>
        </p:nvSpPr>
        <p:spPr>
          <a:xfrm>
            <a:off x="1193196" y="2906513"/>
            <a:ext cx="1815814" cy="2862322"/>
          </a:xfrm>
          <a:prstGeom prst="rect">
            <a:avLst/>
          </a:prstGeom>
          <a:noFill/>
        </p:spPr>
        <p:txBody>
          <a:bodyPr wrap="square" rtlCol="0">
            <a:spAutoFit/>
          </a:bodyPr>
          <a:lstStyle/>
          <a:p>
            <a:pPr algn="ctr"/>
            <a:r>
              <a:rPr lang="en-US" dirty="0">
                <a:solidFill>
                  <a:srgbClr val="3E304E"/>
                </a:solidFill>
              </a:rPr>
              <a:t>5G/6G</a:t>
            </a:r>
          </a:p>
          <a:p>
            <a:pPr algn="ctr"/>
            <a:endParaRPr lang="en-US" dirty="0">
              <a:solidFill>
                <a:srgbClr val="3E304E"/>
              </a:solidFill>
            </a:endParaRPr>
          </a:p>
          <a:p>
            <a:pPr algn="ctr"/>
            <a:endParaRPr lang="en-US" dirty="0">
              <a:solidFill>
                <a:srgbClr val="3E304E"/>
              </a:solidFill>
            </a:endParaRPr>
          </a:p>
          <a:p>
            <a:pPr algn="ctr"/>
            <a:endParaRPr lang="en-US" dirty="0">
              <a:solidFill>
                <a:srgbClr val="3E304E"/>
              </a:solidFill>
            </a:endParaRPr>
          </a:p>
          <a:p>
            <a:pPr algn="ctr"/>
            <a:r>
              <a:rPr lang="en-US" dirty="0">
                <a:solidFill>
                  <a:srgbClr val="3E304E"/>
                </a:solidFill>
              </a:rPr>
              <a:t>LEO Satellites</a:t>
            </a:r>
          </a:p>
          <a:p>
            <a:pPr algn="ctr"/>
            <a:endParaRPr lang="en-US" dirty="0">
              <a:solidFill>
                <a:srgbClr val="3E304E"/>
              </a:solidFill>
            </a:endParaRPr>
          </a:p>
          <a:p>
            <a:pPr algn="ctr"/>
            <a:endParaRPr lang="en-US" dirty="0">
              <a:solidFill>
                <a:srgbClr val="3E304E"/>
              </a:solidFill>
            </a:endParaRPr>
          </a:p>
          <a:p>
            <a:pPr algn="ctr"/>
            <a:r>
              <a:rPr lang="en-US" dirty="0">
                <a:solidFill>
                  <a:srgbClr val="3E304E"/>
                </a:solidFill>
              </a:rPr>
              <a:t>Quantum communication (photons)</a:t>
            </a:r>
          </a:p>
        </p:txBody>
      </p:sp>
      <p:sp>
        <p:nvSpPr>
          <p:cNvPr id="46" name="TextBox 45">
            <a:extLst>
              <a:ext uri="{FF2B5EF4-FFF2-40B4-BE49-F238E27FC236}">
                <a16:creationId xmlns:a16="http://schemas.microsoft.com/office/drawing/2014/main" id="{8B895F18-7D61-28EB-0F9A-6264A74C2172}"/>
              </a:ext>
            </a:extLst>
          </p:cNvPr>
          <p:cNvSpPr txBox="1"/>
          <p:nvPr/>
        </p:nvSpPr>
        <p:spPr>
          <a:xfrm>
            <a:off x="7652560" y="3068960"/>
            <a:ext cx="1251752" cy="1754326"/>
          </a:xfrm>
          <a:prstGeom prst="rect">
            <a:avLst/>
          </a:prstGeom>
          <a:noFill/>
        </p:spPr>
        <p:txBody>
          <a:bodyPr wrap="square" rtlCol="0">
            <a:spAutoFit/>
          </a:bodyPr>
          <a:lstStyle/>
          <a:p>
            <a:pPr algn="ctr"/>
            <a:r>
              <a:rPr lang="en-US" dirty="0">
                <a:solidFill>
                  <a:srgbClr val="A84D08"/>
                </a:solidFill>
              </a:rPr>
              <a:t>OTT</a:t>
            </a:r>
          </a:p>
          <a:p>
            <a:pPr algn="ctr"/>
            <a:endParaRPr lang="en-US" dirty="0">
              <a:solidFill>
                <a:srgbClr val="A84D08"/>
              </a:solidFill>
            </a:endParaRPr>
          </a:p>
          <a:p>
            <a:pPr algn="ctr"/>
            <a:r>
              <a:rPr lang="en-US" dirty="0">
                <a:solidFill>
                  <a:srgbClr val="A84D08"/>
                </a:solidFill>
              </a:rPr>
              <a:t>FinTech</a:t>
            </a:r>
          </a:p>
          <a:p>
            <a:pPr algn="ctr"/>
            <a:endParaRPr lang="en-US" dirty="0">
              <a:solidFill>
                <a:srgbClr val="A84D08"/>
              </a:solidFill>
            </a:endParaRPr>
          </a:p>
          <a:p>
            <a:pPr algn="ctr"/>
            <a:endParaRPr lang="en-US" dirty="0">
              <a:solidFill>
                <a:srgbClr val="A84D08"/>
              </a:solidFill>
            </a:endParaRPr>
          </a:p>
          <a:p>
            <a:pPr algn="ctr"/>
            <a:r>
              <a:rPr lang="en-US" dirty="0">
                <a:solidFill>
                  <a:srgbClr val="A84D08"/>
                </a:solidFill>
              </a:rPr>
              <a:t>IoT</a:t>
            </a:r>
          </a:p>
        </p:txBody>
      </p:sp>
      <p:pic>
        <p:nvPicPr>
          <p:cNvPr id="47" name="Graphic 46">
            <a:extLst>
              <a:ext uri="{FF2B5EF4-FFF2-40B4-BE49-F238E27FC236}">
                <a16:creationId xmlns:a16="http://schemas.microsoft.com/office/drawing/2014/main" id="{42996EE0-897E-E79D-AB4C-F06003A491E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49582"/>
          <a:stretch/>
        </p:blipFill>
        <p:spPr>
          <a:xfrm>
            <a:off x="5899540" y="3561576"/>
            <a:ext cx="368816" cy="731520"/>
          </a:xfrm>
          <a:prstGeom prst="rect">
            <a:avLst/>
          </a:prstGeom>
        </p:spPr>
      </p:pic>
      <p:pic>
        <p:nvPicPr>
          <p:cNvPr id="50" name="Graphic 49">
            <a:extLst>
              <a:ext uri="{FF2B5EF4-FFF2-40B4-BE49-F238E27FC236}">
                <a16:creationId xmlns:a16="http://schemas.microsoft.com/office/drawing/2014/main" id="{11F29918-4A78-0298-B428-B44A632430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84506" y="4819958"/>
            <a:ext cx="548640" cy="548640"/>
          </a:xfrm>
          <a:prstGeom prst="rect">
            <a:avLst/>
          </a:prstGeom>
        </p:spPr>
      </p:pic>
      <p:pic>
        <p:nvPicPr>
          <p:cNvPr id="51" name="Graphic 50">
            <a:extLst>
              <a:ext uri="{FF2B5EF4-FFF2-40B4-BE49-F238E27FC236}">
                <a16:creationId xmlns:a16="http://schemas.microsoft.com/office/drawing/2014/main" id="{5169C7A8-2761-80FE-50CE-1EDE9ECAFCA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663976" y="3503218"/>
            <a:ext cx="640080" cy="640080"/>
          </a:xfrm>
          <a:prstGeom prst="rect">
            <a:avLst/>
          </a:prstGeom>
        </p:spPr>
      </p:pic>
      <p:pic>
        <p:nvPicPr>
          <p:cNvPr id="52" name="Graphic 51">
            <a:extLst>
              <a:ext uri="{FF2B5EF4-FFF2-40B4-BE49-F238E27FC236}">
                <a16:creationId xmlns:a16="http://schemas.microsoft.com/office/drawing/2014/main" id="{6E541D2E-71A6-34EE-4613-33A89E41F3D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63976" y="2876287"/>
            <a:ext cx="609600" cy="609600"/>
          </a:xfrm>
          <a:prstGeom prst="rect">
            <a:avLst/>
          </a:prstGeom>
        </p:spPr>
      </p:pic>
      <p:pic>
        <p:nvPicPr>
          <p:cNvPr id="53" name="Graphic 52">
            <a:extLst>
              <a:ext uri="{FF2B5EF4-FFF2-40B4-BE49-F238E27FC236}">
                <a16:creationId xmlns:a16="http://schemas.microsoft.com/office/drawing/2014/main" id="{C121EA27-0E06-FCF0-65C6-299FD33C05F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6200000" flipH="1" flipV="1">
            <a:off x="591519" y="3712414"/>
            <a:ext cx="742443" cy="742443"/>
          </a:xfrm>
          <a:prstGeom prst="rect">
            <a:avLst/>
          </a:prstGeom>
        </p:spPr>
      </p:pic>
      <p:pic>
        <p:nvPicPr>
          <p:cNvPr id="54" name="Graphic 53">
            <a:extLst>
              <a:ext uri="{FF2B5EF4-FFF2-40B4-BE49-F238E27FC236}">
                <a16:creationId xmlns:a16="http://schemas.microsoft.com/office/drawing/2014/main" id="{2EF34B4E-41C7-5DC3-8844-1C7721AC865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645102" y="4103197"/>
            <a:ext cx="647347" cy="647347"/>
          </a:xfrm>
          <a:prstGeom prst="rect">
            <a:avLst/>
          </a:prstGeom>
        </p:spPr>
      </p:pic>
      <p:pic>
        <p:nvPicPr>
          <p:cNvPr id="55" name="Graphic 54">
            <a:extLst>
              <a:ext uri="{FF2B5EF4-FFF2-40B4-BE49-F238E27FC236}">
                <a16:creationId xmlns:a16="http://schemas.microsoft.com/office/drawing/2014/main" id="{EC7D3281-3B3B-FAD4-D741-2059660DA9C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30788" y="2825835"/>
            <a:ext cx="715977" cy="640080"/>
          </a:xfrm>
          <a:prstGeom prst="rect">
            <a:avLst/>
          </a:prstGeom>
        </p:spPr>
      </p:pic>
      <p:pic>
        <p:nvPicPr>
          <p:cNvPr id="56" name="Graphic 55">
            <a:extLst>
              <a:ext uri="{FF2B5EF4-FFF2-40B4-BE49-F238E27FC236}">
                <a16:creationId xmlns:a16="http://schemas.microsoft.com/office/drawing/2014/main" id="{61F5DC46-1607-39B7-C2B0-69291158C848}"/>
              </a:ext>
            </a:extLst>
          </p:cNvPr>
          <p:cNvPicPr>
            <a:picLocks noChangeAspect="1"/>
          </p:cNvPicPr>
          <p:nvPr/>
        </p:nvPicPr>
        <p:blipFill rotWithShape="1">
          <a:blip r:embed="rId17">
            <a:extLst>
              <a:ext uri="{96DAC541-7B7A-43D3-8B79-37D633B846F1}">
                <asvg:svgBlip xmlns:asvg="http://schemas.microsoft.com/office/drawing/2016/SVG/main" r:embed="rId18"/>
              </a:ext>
            </a:extLst>
          </a:blip>
          <a:srcRect r="50000"/>
          <a:stretch/>
        </p:blipFill>
        <p:spPr>
          <a:xfrm flipH="1">
            <a:off x="3972979" y="5501429"/>
            <a:ext cx="304800" cy="609600"/>
          </a:xfrm>
          <a:prstGeom prst="rect">
            <a:avLst/>
          </a:prstGeom>
        </p:spPr>
      </p:pic>
      <p:pic>
        <p:nvPicPr>
          <p:cNvPr id="57" name="Graphic 56">
            <a:extLst>
              <a:ext uri="{FF2B5EF4-FFF2-40B4-BE49-F238E27FC236}">
                <a16:creationId xmlns:a16="http://schemas.microsoft.com/office/drawing/2014/main" id="{BA8222D0-CF72-09F5-DBE0-352DF63DBA5C}"/>
              </a:ext>
            </a:extLst>
          </p:cNvPr>
          <p:cNvPicPr>
            <a:picLocks noChangeAspect="1"/>
          </p:cNvPicPr>
          <p:nvPr/>
        </p:nvPicPr>
        <p:blipFill rotWithShape="1">
          <a:blip r:embed="rId19">
            <a:extLst>
              <a:ext uri="{96DAC541-7B7A-43D3-8B79-37D633B846F1}">
                <asvg:svgBlip xmlns:asvg="http://schemas.microsoft.com/office/drawing/2016/SVG/main" r:embed="rId20"/>
              </a:ext>
            </a:extLst>
          </a:blip>
          <a:srcRect r="50000"/>
          <a:stretch/>
        </p:blipFill>
        <p:spPr>
          <a:xfrm>
            <a:off x="3632877" y="5501429"/>
            <a:ext cx="304800" cy="609600"/>
          </a:xfrm>
          <a:prstGeom prst="rect">
            <a:avLst/>
          </a:prstGeom>
        </p:spPr>
      </p:pic>
      <p:pic>
        <p:nvPicPr>
          <p:cNvPr id="58" name="Graphic 57">
            <a:extLst>
              <a:ext uri="{FF2B5EF4-FFF2-40B4-BE49-F238E27FC236}">
                <a16:creationId xmlns:a16="http://schemas.microsoft.com/office/drawing/2014/main" id="{83E85F72-0F07-282F-6F4C-9BF19653D09F}"/>
              </a:ext>
            </a:extLst>
          </p:cNvPr>
          <p:cNvPicPr>
            <a:picLocks noChangeAspect="1"/>
          </p:cNvPicPr>
          <p:nvPr/>
        </p:nvPicPr>
        <p:blipFill rotWithShape="1">
          <a:blip r:embed="rId21">
            <a:extLst>
              <a:ext uri="{96DAC541-7B7A-43D3-8B79-37D633B846F1}">
                <asvg:svgBlip xmlns:asvg="http://schemas.microsoft.com/office/drawing/2016/SVG/main" r:embed="rId22"/>
              </a:ext>
            </a:extLst>
          </a:blip>
          <a:srcRect r="50000"/>
          <a:stretch/>
        </p:blipFill>
        <p:spPr>
          <a:xfrm>
            <a:off x="656374" y="5008558"/>
            <a:ext cx="304800" cy="609600"/>
          </a:xfrm>
          <a:prstGeom prst="rect">
            <a:avLst/>
          </a:prstGeom>
        </p:spPr>
      </p:pic>
      <p:pic>
        <p:nvPicPr>
          <p:cNvPr id="59" name="Graphic 58">
            <a:extLst>
              <a:ext uri="{FF2B5EF4-FFF2-40B4-BE49-F238E27FC236}">
                <a16:creationId xmlns:a16="http://schemas.microsoft.com/office/drawing/2014/main" id="{83F91289-1DCC-C21F-AEC6-2E17A5B2857C}"/>
              </a:ext>
            </a:extLst>
          </p:cNvPr>
          <p:cNvPicPr>
            <a:picLocks noChangeAspect="1"/>
          </p:cNvPicPr>
          <p:nvPr/>
        </p:nvPicPr>
        <p:blipFill rotWithShape="1">
          <a:blip r:embed="rId23">
            <a:extLst>
              <a:ext uri="{96DAC541-7B7A-43D3-8B79-37D633B846F1}">
                <asvg:svgBlip xmlns:asvg="http://schemas.microsoft.com/office/drawing/2016/SVG/main" r:embed="rId24"/>
              </a:ext>
            </a:extLst>
          </a:blip>
          <a:srcRect r="50000"/>
          <a:stretch/>
        </p:blipFill>
        <p:spPr>
          <a:xfrm flipH="1">
            <a:off x="995285" y="5008558"/>
            <a:ext cx="304800" cy="609600"/>
          </a:xfrm>
          <a:prstGeom prst="rect">
            <a:avLst/>
          </a:prstGeom>
        </p:spPr>
      </p:pic>
      <p:pic>
        <p:nvPicPr>
          <p:cNvPr id="60" name="Graphic 59">
            <a:extLst>
              <a:ext uri="{FF2B5EF4-FFF2-40B4-BE49-F238E27FC236}">
                <a16:creationId xmlns:a16="http://schemas.microsoft.com/office/drawing/2014/main" id="{87B63B47-FE1A-9151-33BA-5B06CD27DDD8}"/>
              </a:ext>
            </a:extLst>
          </p:cNvPr>
          <p:cNvPicPr>
            <a:picLocks noChangeAspect="1"/>
          </p:cNvPicPr>
          <p:nvPr/>
        </p:nvPicPr>
        <p:blipFill rotWithShape="1">
          <a:blip r:embed="rId25">
            <a:extLst>
              <a:ext uri="{96DAC541-7B7A-43D3-8B79-37D633B846F1}">
                <asvg:svgBlip xmlns:asvg="http://schemas.microsoft.com/office/drawing/2016/SVG/main" r:embed="rId26"/>
              </a:ext>
            </a:extLst>
          </a:blip>
          <a:srcRect r="49582"/>
          <a:stretch/>
        </p:blipFill>
        <p:spPr>
          <a:xfrm flipH="1">
            <a:off x="6302340" y="3558801"/>
            <a:ext cx="368816" cy="731520"/>
          </a:xfrm>
          <a:prstGeom prst="rect">
            <a:avLst/>
          </a:prstGeom>
        </p:spPr>
      </p:pic>
      <p:sp>
        <p:nvSpPr>
          <p:cNvPr id="61" name="TextBox 60">
            <a:extLst>
              <a:ext uri="{FF2B5EF4-FFF2-40B4-BE49-F238E27FC236}">
                <a16:creationId xmlns:a16="http://schemas.microsoft.com/office/drawing/2014/main" id="{CBF2E914-972A-50A4-FF59-414AA7C06439}"/>
              </a:ext>
            </a:extLst>
          </p:cNvPr>
          <p:cNvSpPr txBox="1"/>
          <p:nvPr/>
        </p:nvSpPr>
        <p:spPr>
          <a:xfrm>
            <a:off x="5674189" y="2907750"/>
            <a:ext cx="1251752" cy="307777"/>
          </a:xfrm>
          <a:prstGeom prst="rect">
            <a:avLst/>
          </a:prstGeom>
          <a:noFill/>
        </p:spPr>
        <p:txBody>
          <a:bodyPr wrap="square" rtlCol="0">
            <a:spAutoFit/>
          </a:bodyPr>
          <a:lstStyle/>
          <a:p>
            <a:pPr algn="ctr"/>
            <a:r>
              <a:rPr lang="en-US" dirty="0">
                <a:solidFill>
                  <a:srgbClr val="1E5260"/>
                </a:solidFill>
              </a:rPr>
              <a:t>Edge</a:t>
            </a:r>
            <a:r>
              <a:rPr lang="en-US" dirty="0"/>
              <a:t> </a:t>
            </a:r>
            <a:r>
              <a:rPr lang="en-US" dirty="0">
                <a:solidFill>
                  <a:srgbClr val="A84D08"/>
                </a:solidFill>
              </a:rPr>
              <a:t>Cloud</a:t>
            </a:r>
          </a:p>
        </p:txBody>
      </p:sp>
      <p:pic>
        <p:nvPicPr>
          <p:cNvPr id="62" name="Graphic 61">
            <a:extLst>
              <a:ext uri="{FF2B5EF4-FFF2-40B4-BE49-F238E27FC236}">
                <a16:creationId xmlns:a16="http://schemas.microsoft.com/office/drawing/2014/main" id="{6D8C29E0-5976-D695-DD45-B07B588DDEE6}"/>
              </a:ext>
            </a:extLst>
          </p:cNvPr>
          <p:cNvPicPr>
            <a:picLocks/>
          </p:cNvPicPr>
          <p:nvPr/>
        </p:nvPicPr>
        <p:blipFill>
          <a:blip r:embed="rId27">
            <a:extLst>
              <a:ext uri="{96DAC541-7B7A-43D3-8B79-37D633B846F1}">
                <asvg:svgBlip xmlns:asvg="http://schemas.microsoft.com/office/drawing/2016/SVG/main" r:embed="rId28"/>
              </a:ext>
            </a:extLst>
          </a:blip>
          <a:stretch>
            <a:fillRect/>
          </a:stretch>
        </p:blipFill>
        <p:spPr>
          <a:xfrm>
            <a:off x="7176120" y="3653778"/>
            <a:ext cx="548640" cy="548640"/>
          </a:xfrm>
          <a:prstGeom prst="rect">
            <a:avLst/>
          </a:prstGeom>
        </p:spPr>
      </p:pic>
      <p:pic>
        <p:nvPicPr>
          <p:cNvPr id="63" name="Graphic 62">
            <a:extLst>
              <a:ext uri="{FF2B5EF4-FFF2-40B4-BE49-F238E27FC236}">
                <a16:creationId xmlns:a16="http://schemas.microsoft.com/office/drawing/2014/main" id="{4921E777-E3C1-182E-455C-0D392ABB278E}"/>
              </a:ext>
            </a:extLst>
          </p:cNvPr>
          <p:cNvPicPr>
            <a:picLocks/>
          </p:cNvPicPr>
          <p:nvPr/>
        </p:nvPicPr>
        <p:blipFill>
          <a:blip r:embed="rId29">
            <a:extLst>
              <a:ext uri="{96DAC541-7B7A-43D3-8B79-37D633B846F1}">
                <asvg:svgBlip xmlns:asvg="http://schemas.microsoft.com/office/drawing/2016/SVG/main" r:embed="rId30"/>
              </a:ext>
            </a:extLst>
          </a:blip>
          <a:stretch>
            <a:fillRect/>
          </a:stretch>
        </p:blipFill>
        <p:spPr>
          <a:xfrm>
            <a:off x="7090974" y="4234068"/>
            <a:ext cx="822960" cy="822960"/>
          </a:xfrm>
          <a:prstGeom prst="rect">
            <a:avLst/>
          </a:prstGeom>
        </p:spPr>
      </p:pic>
      <p:cxnSp>
        <p:nvCxnSpPr>
          <p:cNvPr id="64" name="Straight Connector 63">
            <a:extLst>
              <a:ext uri="{FF2B5EF4-FFF2-40B4-BE49-F238E27FC236}">
                <a16:creationId xmlns:a16="http://schemas.microsoft.com/office/drawing/2014/main" id="{82EBA650-011F-0494-CB54-0AD4FAE3120D}"/>
              </a:ext>
            </a:extLst>
          </p:cNvPr>
          <p:cNvCxnSpPr>
            <a:cxnSpLocks/>
          </p:cNvCxnSpPr>
          <p:nvPr/>
        </p:nvCxnSpPr>
        <p:spPr>
          <a:xfrm>
            <a:off x="1858373" y="2631020"/>
            <a:ext cx="0" cy="148317"/>
          </a:xfrm>
          <a:prstGeom prst="line">
            <a:avLst/>
          </a:prstGeom>
          <a:ln>
            <a:solidFill>
              <a:srgbClr val="B3A2C7"/>
            </a:solidFill>
          </a:ln>
          <a:effectLst/>
        </p:spPr>
        <p:style>
          <a:lnRef idx="2">
            <a:schemeClr val="accent6"/>
          </a:lnRef>
          <a:fillRef idx="0">
            <a:schemeClr val="accent6"/>
          </a:fillRef>
          <a:effectRef idx="1">
            <a:schemeClr val="accent6"/>
          </a:effectRef>
          <a:fontRef idx="minor">
            <a:schemeClr val="tx1"/>
          </a:fontRef>
        </p:style>
      </p:cxnSp>
      <p:cxnSp>
        <p:nvCxnSpPr>
          <p:cNvPr id="65" name="Straight Connector 64">
            <a:extLst>
              <a:ext uri="{FF2B5EF4-FFF2-40B4-BE49-F238E27FC236}">
                <a16:creationId xmlns:a16="http://schemas.microsoft.com/office/drawing/2014/main" id="{4900DA96-B7BD-A2B9-B15E-4844953726D4}"/>
              </a:ext>
            </a:extLst>
          </p:cNvPr>
          <p:cNvCxnSpPr>
            <a:cxnSpLocks/>
          </p:cNvCxnSpPr>
          <p:nvPr/>
        </p:nvCxnSpPr>
        <p:spPr>
          <a:xfrm>
            <a:off x="4632356" y="2631020"/>
            <a:ext cx="0" cy="148317"/>
          </a:xfrm>
          <a:prstGeom prst="line">
            <a:avLst/>
          </a:prstGeom>
          <a:ln>
            <a:solidFill>
              <a:srgbClr val="93CDDD"/>
            </a:solidFill>
          </a:ln>
          <a:effectLst/>
        </p:spPr>
        <p:style>
          <a:lnRef idx="2">
            <a:schemeClr val="accent6"/>
          </a:lnRef>
          <a:fillRef idx="0">
            <a:schemeClr val="accent6"/>
          </a:fillRef>
          <a:effectRef idx="1">
            <a:schemeClr val="accent6"/>
          </a:effectRef>
          <a:fontRef idx="minor">
            <a:schemeClr val="tx1"/>
          </a:fontRef>
        </p:style>
      </p:cxnSp>
      <p:cxnSp>
        <p:nvCxnSpPr>
          <p:cNvPr id="66" name="Straight Connector 65">
            <a:extLst>
              <a:ext uri="{FF2B5EF4-FFF2-40B4-BE49-F238E27FC236}">
                <a16:creationId xmlns:a16="http://schemas.microsoft.com/office/drawing/2014/main" id="{8DCAD331-709A-8142-2ED8-D44E9D7488D7}"/>
              </a:ext>
            </a:extLst>
          </p:cNvPr>
          <p:cNvCxnSpPr>
            <a:cxnSpLocks/>
          </p:cNvCxnSpPr>
          <p:nvPr/>
        </p:nvCxnSpPr>
        <p:spPr>
          <a:xfrm>
            <a:off x="7833574" y="3429000"/>
            <a:ext cx="0" cy="148317"/>
          </a:xfrm>
          <a:prstGeom prst="line">
            <a:avLst/>
          </a:prstGeom>
          <a:ln>
            <a:solidFill>
              <a:srgbClr val="F9B785"/>
            </a:solidFill>
          </a:ln>
          <a:effectLst/>
        </p:spPr>
        <p:style>
          <a:lnRef idx="2">
            <a:schemeClr val="accent6"/>
          </a:lnRef>
          <a:fillRef idx="0">
            <a:schemeClr val="accent6"/>
          </a:fillRef>
          <a:effectRef idx="1">
            <a:schemeClr val="accent6"/>
          </a:effectRef>
          <a:fontRef idx="minor">
            <a:schemeClr val="tx1"/>
          </a:fontRef>
        </p:style>
      </p:cxnSp>
      <p:grpSp>
        <p:nvGrpSpPr>
          <p:cNvPr id="11" name="Group 10">
            <a:extLst>
              <a:ext uri="{FF2B5EF4-FFF2-40B4-BE49-F238E27FC236}">
                <a16:creationId xmlns:a16="http://schemas.microsoft.com/office/drawing/2014/main" id="{E43CF7D7-318C-6EE4-26A7-FD22EE7B859F}"/>
              </a:ext>
            </a:extLst>
          </p:cNvPr>
          <p:cNvGrpSpPr/>
          <p:nvPr/>
        </p:nvGrpSpPr>
        <p:grpSpPr>
          <a:xfrm>
            <a:off x="9458830" y="1881253"/>
            <a:ext cx="2661841" cy="3924011"/>
            <a:chOff x="9458830" y="1881253"/>
            <a:chExt cx="2661841" cy="3924011"/>
          </a:xfrm>
        </p:grpSpPr>
        <p:sp>
          <p:nvSpPr>
            <p:cNvPr id="10" name="Rectangle 9">
              <a:extLst>
                <a:ext uri="{FF2B5EF4-FFF2-40B4-BE49-F238E27FC236}">
                  <a16:creationId xmlns:a16="http://schemas.microsoft.com/office/drawing/2014/main" id="{DBF27481-13E3-5FE6-0012-6E86F7929650}"/>
                </a:ext>
              </a:extLst>
            </p:cNvPr>
            <p:cNvSpPr/>
            <p:nvPr/>
          </p:nvSpPr>
          <p:spPr>
            <a:xfrm>
              <a:off x="9458830" y="1881253"/>
              <a:ext cx="2661841" cy="3924011"/>
            </a:xfrm>
            <a:prstGeom prst="rect">
              <a:avLst/>
            </a:prstGeom>
            <a:solidFill>
              <a:schemeClr val="tx2">
                <a:lumMod val="20000"/>
                <a:lumOff val="80000"/>
              </a:schemeClr>
            </a:solidFill>
            <a:ln w="1270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dirty="0"/>
            </a:p>
          </p:txBody>
        </p:sp>
        <p:sp>
          <p:nvSpPr>
            <p:cNvPr id="2" name="TextBox 1">
              <a:extLst>
                <a:ext uri="{FF2B5EF4-FFF2-40B4-BE49-F238E27FC236}">
                  <a16:creationId xmlns:a16="http://schemas.microsoft.com/office/drawing/2014/main" id="{0B3233D4-CFE7-9C1B-63D6-5F2EF4A0AA94}"/>
                </a:ext>
              </a:extLst>
            </p:cNvPr>
            <p:cNvSpPr txBox="1"/>
            <p:nvPr/>
          </p:nvSpPr>
          <p:spPr>
            <a:xfrm>
              <a:off x="9552385" y="1988840"/>
              <a:ext cx="2568286" cy="3766022"/>
            </a:xfrm>
            <a:prstGeom prst="rect">
              <a:avLst/>
            </a:prstGeom>
            <a:noFill/>
          </p:spPr>
          <p:txBody>
            <a:bodyPr wrap="square" lIns="36000" tIns="36000" rIns="36000" bIns="36000" rtlCol="0">
              <a:spAutoFit/>
            </a:bodyPr>
            <a:lstStyle/>
            <a:p>
              <a:pPr algn="l"/>
              <a:r>
                <a:rPr lang="en-US" sz="1600" b="1" dirty="0"/>
                <a:t>Disruption: </a:t>
              </a:r>
              <a:r>
                <a:rPr lang="en-US" sz="1600" dirty="0"/>
                <a:t>OTT experience shows that telcos do not necessarily benefit from all innovation</a:t>
              </a:r>
            </a:p>
            <a:p>
              <a:pPr algn="l"/>
              <a:endParaRPr lang="en-US" sz="1600" dirty="0"/>
            </a:p>
            <a:p>
              <a:pPr algn="l"/>
              <a:r>
                <a:rPr lang="en-US" sz="1600" b="1" dirty="0"/>
                <a:t>Cost of Innovation: </a:t>
              </a:r>
              <a:r>
                <a:rPr lang="en-US" sz="1600" dirty="0"/>
                <a:t>Where the opportunity for the operator is in play, capex will be significant</a:t>
              </a:r>
            </a:p>
            <a:p>
              <a:pPr algn="l"/>
              <a:endParaRPr lang="en-US" sz="1600" dirty="0"/>
            </a:p>
            <a:p>
              <a:pPr algn="l"/>
              <a:r>
                <a:rPr lang="en-US" sz="1600" b="1" dirty="0"/>
                <a:t>Beyond Finances: </a:t>
              </a:r>
              <a:r>
                <a:rPr lang="en-US" sz="1600" dirty="0"/>
                <a:t>Cybersecurity, privacy and other consumer protection issues will increasingly come to the fore.</a:t>
              </a:r>
            </a:p>
          </p:txBody>
        </p:sp>
      </p:grpSp>
      <p:sp>
        <p:nvSpPr>
          <p:cNvPr id="7" name="TextBox 6">
            <a:extLst>
              <a:ext uri="{FF2B5EF4-FFF2-40B4-BE49-F238E27FC236}">
                <a16:creationId xmlns:a16="http://schemas.microsoft.com/office/drawing/2014/main" id="{072423F2-4E9E-E1F0-5FBD-64FDA550FDD7}"/>
              </a:ext>
            </a:extLst>
          </p:cNvPr>
          <p:cNvSpPr txBox="1"/>
          <p:nvPr/>
        </p:nvSpPr>
        <p:spPr>
          <a:xfrm>
            <a:off x="656374" y="6309320"/>
            <a:ext cx="1936996" cy="226591"/>
          </a:xfrm>
          <a:prstGeom prst="rect">
            <a:avLst/>
          </a:prstGeom>
          <a:noFill/>
        </p:spPr>
        <p:txBody>
          <a:bodyPr wrap="none" lIns="36000" tIns="36000" rIns="36000" bIns="36000" rtlCol="0">
            <a:spAutoFit/>
          </a:bodyPr>
          <a:lstStyle/>
          <a:p>
            <a:pPr algn="l"/>
            <a:r>
              <a:rPr lang="en-US" sz="1000" dirty="0"/>
              <a:t>Source: Salience Consulting; CCG</a:t>
            </a:r>
          </a:p>
        </p:txBody>
      </p:sp>
      <p:pic>
        <p:nvPicPr>
          <p:cNvPr id="9" name="Graphic 8" descr="Web design outline">
            <a:extLst>
              <a:ext uri="{FF2B5EF4-FFF2-40B4-BE49-F238E27FC236}">
                <a16:creationId xmlns:a16="http://schemas.microsoft.com/office/drawing/2014/main" id="{FA17F1E9-B4F3-4DDB-9256-133B27467E51}"/>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7140184" y="2961016"/>
            <a:ext cx="648000" cy="648000"/>
          </a:xfrm>
          <a:prstGeom prst="rect">
            <a:avLst/>
          </a:prstGeom>
        </p:spPr>
      </p:pic>
    </p:spTree>
    <p:extLst>
      <p:ext uri="{BB962C8B-B14F-4D97-AF65-F5344CB8AC3E}">
        <p14:creationId xmlns:p14="http://schemas.microsoft.com/office/powerpoint/2010/main" val="1493129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04B284-EE16-DA4B-C3D4-70678A91F17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4680" y="0"/>
            <a:ext cx="12240000" cy="6858000"/>
          </a:xfrm>
          <a:prstGeom prst="rect">
            <a:avLst/>
          </a:prstGeom>
        </p:spPr>
      </p:pic>
      <p:sp>
        <p:nvSpPr>
          <p:cNvPr id="6" name="Text Placeholder 5">
            <a:extLst>
              <a:ext uri="{FF2B5EF4-FFF2-40B4-BE49-F238E27FC236}">
                <a16:creationId xmlns:a16="http://schemas.microsoft.com/office/drawing/2014/main" id="{E1EC54CC-62AC-D2D1-9E0B-BEAC75688BBF}"/>
              </a:ext>
            </a:extLst>
          </p:cNvPr>
          <p:cNvSpPr>
            <a:spLocks noGrp="1"/>
          </p:cNvSpPr>
          <p:nvPr>
            <p:ph type="body" sz="quarter" idx="12"/>
          </p:nvPr>
        </p:nvSpPr>
        <p:spPr/>
        <p:txBody>
          <a:bodyPr/>
          <a:lstStyle/>
          <a:p>
            <a:r>
              <a:rPr lang="en-US" dirty="0"/>
              <a:t>Coming up for air…</a:t>
            </a:r>
          </a:p>
        </p:txBody>
      </p:sp>
      <p:sp>
        <p:nvSpPr>
          <p:cNvPr id="4" name="Title 3">
            <a:extLst>
              <a:ext uri="{FF2B5EF4-FFF2-40B4-BE49-F238E27FC236}">
                <a16:creationId xmlns:a16="http://schemas.microsoft.com/office/drawing/2014/main" id="{16F857EC-FB96-38CE-6640-D167A5BB4CDC}"/>
              </a:ext>
            </a:extLst>
          </p:cNvPr>
          <p:cNvSpPr>
            <a:spLocks noGrp="1"/>
          </p:cNvSpPr>
          <p:nvPr>
            <p:ph type="title"/>
          </p:nvPr>
        </p:nvSpPr>
        <p:spPr/>
        <p:txBody>
          <a:bodyPr/>
          <a:lstStyle/>
          <a:p>
            <a:r>
              <a:rPr lang="en-US" dirty="0">
                <a:solidFill>
                  <a:schemeClr val="accent5"/>
                </a:solidFill>
              </a:rPr>
              <a:t>Key takeaways</a:t>
            </a:r>
          </a:p>
        </p:txBody>
      </p:sp>
      <p:sp>
        <p:nvSpPr>
          <p:cNvPr id="8" name="TextBox 7">
            <a:extLst>
              <a:ext uri="{FF2B5EF4-FFF2-40B4-BE49-F238E27FC236}">
                <a16:creationId xmlns:a16="http://schemas.microsoft.com/office/drawing/2014/main" id="{8E330BA1-9F3B-2A1D-73E6-61E4D9B57B9B}"/>
              </a:ext>
            </a:extLst>
          </p:cNvPr>
          <p:cNvSpPr txBox="1"/>
          <p:nvPr/>
        </p:nvSpPr>
        <p:spPr>
          <a:xfrm>
            <a:off x="3071664" y="4153609"/>
            <a:ext cx="8264048" cy="2565693"/>
          </a:xfrm>
          <a:prstGeom prst="rect">
            <a:avLst/>
          </a:prstGeom>
          <a:noFill/>
        </p:spPr>
        <p:txBody>
          <a:bodyPr wrap="none" lIns="36000" tIns="36000" rIns="36000" bIns="36000" rtlCol="0">
            <a:spAutoFit/>
          </a:bodyPr>
          <a:lstStyle/>
          <a:p>
            <a:pPr algn="l"/>
            <a:r>
              <a:rPr lang="en-US" dirty="0">
                <a:solidFill>
                  <a:schemeClr val="bg1"/>
                </a:solidFill>
              </a:rPr>
              <a:t>While many of the immediate Covid impacts on the industry are lessening…</a:t>
            </a:r>
          </a:p>
          <a:p>
            <a:pPr algn="l"/>
            <a:endParaRPr lang="en-US" dirty="0">
              <a:solidFill>
                <a:schemeClr val="bg1"/>
              </a:solidFill>
            </a:endParaRPr>
          </a:p>
          <a:p>
            <a:pPr marL="285750" indent="-285750" algn="l">
              <a:buFont typeface="Arial" panose="020B0604020202020204" pitchFamily="34" charset="0"/>
              <a:buChar char="•"/>
            </a:pPr>
            <a:r>
              <a:rPr lang="en-US" dirty="0">
                <a:solidFill>
                  <a:schemeClr val="bg1"/>
                </a:solidFill>
              </a:rPr>
              <a:t>The Caribbean is still in recovery mode;</a:t>
            </a:r>
          </a:p>
          <a:p>
            <a:pPr marL="285750" indent="-285750" algn="l">
              <a:buFont typeface="Arial" panose="020B0604020202020204" pitchFamily="34" charset="0"/>
              <a:buChar char="•"/>
            </a:pPr>
            <a:endParaRPr lang="en-US" dirty="0">
              <a:solidFill>
                <a:schemeClr val="bg1"/>
              </a:solidFill>
            </a:endParaRPr>
          </a:p>
          <a:p>
            <a:pPr marL="285750" indent="-285750" algn="l">
              <a:buFont typeface="Arial" panose="020B0604020202020204" pitchFamily="34" charset="0"/>
              <a:buChar char="•"/>
            </a:pPr>
            <a:r>
              <a:rPr lang="en-US" dirty="0">
                <a:solidFill>
                  <a:schemeClr val="bg1"/>
                </a:solidFill>
              </a:rPr>
              <a:t>The pandemic has contributed to the rising inflation and looming forex issues;</a:t>
            </a:r>
          </a:p>
          <a:p>
            <a:pPr marL="285750" indent="-285750" algn="l">
              <a:buFont typeface="Arial" panose="020B0604020202020204" pitchFamily="34" charset="0"/>
              <a:buChar char="•"/>
            </a:pPr>
            <a:endParaRPr lang="en-US" dirty="0">
              <a:solidFill>
                <a:schemeClr val="bg1"/>
              </a:solidFill>
            </a:endParaRPr>
          </a:p>
          <a:p>
            <a:pPr marL="285750" indent="-285750" algn="l">
              <a:buFont typeface="Arial" panose="020B0604020202020204" pitchFamily="34" charset="0"/>
              <a:buChar char="•"/>
            </a:pPr>
            <a:r>
              <a:rPr lang="en-US" dirty="0">
                <a:solidFill>
                  <a:schemeClr val="bg1"/>
                </a:solidFill>
              </a:rPr>
              <a:t>The threat of global recession is increasing;</a:t>
            </a:r>
          </a:p>
          <a:p>
            <a:pPr marL="285750" indent="-285750" algn="l">
              <a:buFont typeface="Arial" panose="020B0604020202020204" pitchFamily="34" charset="0"/>
              <a:buChar char="•"/>
            </a:pPr>
            <a:endParaRPr lang="en-US" dirty="0">
              <a:solidFill>
                <a:schemeClr val="bg1"/>
              </a:solidFill>
            </a:endParaRPr>
          </a:p>
          <a:p>
            <a:pPr marL="285750" indent="-285750" algn="l">
              <a:buFont typeface="Arial" panose="020B0604020202020204" pitchFamily="34" charset="0"/>
              <a:buChar char="•"/>
            </a:pPr>
            <a:r>
              <a:rPr lang="en-US" dirty="0">
                <a:solidFill>
                  <a:schemeClr val="bg1"/>
                </a:solidFill>
              </a:rPr>
              <a:t>All this sits against a backdrop of inexorable, long-run technological challenge.</a:t>
            </a:r>
          </a:p>
        </p:txBody>
      </p:sp>
    </p:spTree>
    <p:extLst>
      <p:ext uri="{BB962C8B-B14F-4D97-AF65-F5344CB8AC3E}">
        <p14:creationId xmlns:p14="http://schemas.microsoft.com/office/powerpoint/2010/main" val="1578182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F5659A06-24C3-4E27-B4A2-78517E45564B}"/>
              </a:ext>
            </a:extLst>
          </p:cNvPr>
          <p:cNvGraphicFramePr>
            <a:graphicFrameLocks noGrp="1"/>
          </p:cNvGraphicFramePr>
          <p:nvPr>
            <p:ph idx="13"/>
            <p:extLst>
              <p:ext uri="{D42A27DB-BD31-4B8C-83A1-F6EECF244321}">
                <p14:modId xmlns:p14="http://schemas.microsoft.com/office/powerpoint/2010/main" val="3438783975"/>
              </p:ext>
            </p:extLst>
          </p:nvPr>
        </p:nvGraphicFramePr>
        <p:xfrm>
          <a:off x="2160588" y="2062163"/>
          <a:ext cx="8278812" cy="2586144"/>
        </p:xfrm>
        <a:graphic>
          <a:graphicData uri="http://schemas.openxmlformats.org/drawingml/2006/table">
            <a:tbl>
              <a:tblPr firstRow="1" bandRow="1">
                <a:tableStyleId>{2D5ABB26-0587-4C30-8999-92F81FD0307C}</a:tableStyleId>
              </a:tblPr>
              <a:tblGrid>
                <a:gridCol w="8278812">
                  <a:extLst>
                    <a:ext uri="{9D8B030D-6E8A-4147-A177-3AD203B41FA5}">
                      <a16:colId xmlns:a16="http://schemas.microsoft.com/office/drawing/2014/main" val="2167734253"/>
                    </a:ext>
                  </a:extLst>
                </a:gridCol>
              </a:tblGrid>
              <a:tr h="377605">
                <a:tc>
                  <a:txBody>
                    <a:bodyPr/>
                    <a:lstStyle/>
                    <a:p>
                      <a:pPr marL="0" algn="l" defTabSz="914400" rtl="0" eaLnBrk="1" latinLnBrk="0" hangingPunct="1"/>
                      <a:r>
                        <a:rPr lang="en-US" sz="1800" b="1" kern="1200" dirty="0">
                          <a:solidFill>
                            <a:schemeClr val="accent5"/>
                          </a:solidFill>
                          <a:latin typeface="+mn-lt"/>
                          <a:ea typeface="+mn-ea"/>
                          <a:cs typeface="+mn-cs"/>
                        </a:rPr>
                        <a:t>1. Caribbean Context</a:t>
                      </a:r>
                    </a:p>
                  </a:txBody>
                  <a:tcPr/>
                </a:tc>
                <a:extLst>
                  <a:ext uri="{0D108BD9-81ED-4DB2-BD59-A6C34878D82A}">
                    <a16:rowId xmlns:a16="http://schemas.microsoft.com/office/drawing/2014/main" val="887989879"/>
                  </a:ext>
                </a:extLst>
              </a:tr>
              <a:tr h="3797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accent5"/>
                          </a:solidFill>
                          <a:latin typeface="+mn-lt"/>
                          <a:ea typeface="+mn-ea"/>
                          <a:cs typeface="+mn-cs"/>
                        </a:rPr>
                        <a:t>2. </a:t>
                      </a:r>
                      <a:r>
                        <a:rPr lang="en-GB" sz="1800" b="1" kern="1200" dirty="0">
                          <a:solidFill>
                            <a:schemeClr val="accent5"/>
                          </a:solidFill>
                          <a:latin typeface="+mn-lt"/>
                          <a:ea typeface="+mn-ea"/>
                          <a:cs typeface="+mn-cs"/>
                        </a:rPr>
                        <a:t>Impact on Telecommunications Industry</a:t>
                      </a:r>
                      <a:endParaRPr lang="en-US" sz="1800" b="1" kern="1200" dirty="0">
                        <a:solidFill>
                          <a:schemeClr val="accent5"/>
                        </a:solidFill>
                        <a:latin typeface="+mn-lt"/>
                        <a:ea typeface="+mn-ea"/>
                        <a:cs typeface="+mn-cs"/>
                      </a:endParaRPr>
                    </a:p>
                  </a:txBody>
                  <a:tcPr/>
                </a:tc>
                <a:extLst>
                  <a:ext uri="{0D108BD9-81ED-4DB2-BD59-A6C34878D82A}">
                    <a16:rowId xmlns:a16="http://schemas.microsoft.com/office/drawing/2014/main" val="2990946422"/>
                  </a:ext>
                </a:extLst>
              </a:tr>
              <a:tr h="208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accent5"/>
                          </a:solidFill>
                          <a:latin typeface="+mn-lt"/>
                          <a:ea typeface="+mn-ea"/>
                          <a:cs typeface="+mn-cs"/>
                        </a:rPr>
                        <a:t>3. </a:t>
                      </a:r>
                      <a:r>
                        <a:rPr lang="en-GB" sz="1800" b="1" kern="1200" dirty="0">
                          <a:solidFill>
                            <a:schemeClr val="accent5"/>
                          </a:solidFill>
                          <a:latin typeface="+mn-lt"/>
                          <a:ea typeface="+mn-ea"/>
                          <a:cs typeface="+mn-cs"/>
                        </a:rPr>
                        <a:t>Coming Challenges and Key Findings</a:t>
                      </a:r>
                    </a:p>
                  </a:txBody>
                  <a:tcPr/>
                </a:tc>
                <a:extLst>
                  <a:ext uri="{0D108BD9-81ED-4DB2-BD59-A6C34878D82A}">
                    <a16:rowId xmlns:a16="http://schemas.microsoft.com/office/drawing/2014/main" val="278843064"/>
                  </a:ext>
                </a:extLst>
              </a:tr>
              <a:tr h="312632">
                <a:tc>
                  <a:txBody>
                    <a:bodyPr/>
                    <a:lstStyle/>
                    <a:p>
                      <a:pPr marL="0" algn="l" defTabSz="914400" rtl="0" eaLnBrk="1" latinLnBrk="0" hangingPunct="1"/>
                      <a:endParaRPr lang="en-US" sz="1800" kern="1200" dirty="0">
                        <a:solidFill>
                          <a:schemeClr val="tx1"/>
                        </a:solidFill>
                        <a:latin typeface="+mn-lt"/>
                        <a:ea typeface="+mn-ea"/>
                        <a:cs typeface="+mn-cs"/>
                      </a:endParaRPr>
                    </a:p>
                  </a:txBody>
                  <a:tcPr/>
                </a:tc>
                <a:extLst>
                  <a:ext uri="{0D108BD9-81ED-4DB2-BD59-A6C34878D82A}">
                    <a16:rowId xmlns:a16="http://schemas.microsoft.com/office/drawing/2014/main" val="2398976650"/>
                  </a:ext>
                </a:extLst>
              </a:tr>
              <a:tr h="340746">
                <a:tc>
                  <a:txBody>
                    <a:bodyPr/>
                    <a:lstStyle/>
                    <a:p>
                      <a:pPr marL="0" algn="l" defTabSz="914400" rtl="0" eaLnBrk="1" latinLnBrk="0" hangingPunct="1"/>
                      <a:endParaRPr lang="en-US" sz="1800" kern="1200" dirty="0">
                        <a:solidFill>
                          <a:schemeClr val="tx1"/>
                        </a:solidFill>
                        <a:latin typeface="+mn-lt"/>
                        <a:ea typeface="+mn-ea"/>
                        <a:cs typeface="+mn-cs"/>
                      </a:endParaRPr>
                    </a:p>
                  </a:txBody>
                  <a:tcPr/>
                </a:tc>
                <a:extLst>
                  <a:ext uri="{0D108BD9-81ED-4DB2-BD59-A6C34878D82A}">
                    <a16:rowId xmlns:a16="http://schemas.microsoft.com/office/drawing/2014/main" val="2559568684"/>
                  </a:ext>
                </a:extLst>
              </a:tr>
              <a:tr h="263018">
                <a:tc>
                  <a:txBody>
                    <a:bodyPr/>
                    <a:lstStyle/>
                    <a:p>
                      <a:pPr marL="0" algn="l" defTabSz="914400" rtl="0" eaLnBrk="1" latinLnBrk="0" hangingPunct="1"/>
                      <a:endParaRPr lang="en-GB" sz="1800" kern="1200" dirty="0">
                        <a:solidFill>
                          <a:schemeClr val="tx1"/>
                        </a:solidFill>
                        <a:latin typeface="+mn-lt"/>
                        <a:ea typeface="+mn-ea"/>
                        <a:cs typeface="+mn-cs"/>
                      </a:endParaRPr>
                    </a:p>
                  </a:txBody>
                  <a:tcPr/>
                </a:tc>
                <a:extLst>
                  <a:ext uri="{0D108BD9-81ED-4DB2-BD59-A6C34878D82A}">
                    <a16:rowId xmlns:a16="http://schemas.microsoft.com/office/drawing/2014/main" val="2059858768"/>
                  </a:ext>
                </a:extLst>
              </a:tr>
              <a:tr h="293404">
                <a:tc>
                  <a:txBody>
                    <a:bodyPr/>
                    <a:lstStyle/>
                    <a:p>
                      <a:pPr marL="0" algn="l" defTabSz="914400" rtl="0" eaLnBrk="1" latinLnBrk="0" hangingPunct="1"/>
                      <a:endParaRPr lang="en-US" sz="1800" kern="1200" dirty="0">
                        <a:solidFill>
                          <a:schemeClr val="tx1"/>
                        </a:solidFill>
                        <a:latin typeface="+mn-lt"/>
                        <a:ea typeface="+mn-ea"/>
                        <a:cs typeface="+mn-cs"/>
                      </a:endParaRPr>
                    </a:p>
                  </a:txBody>
                  <a:tcPr/>
                </a:tc>
                <a:extLst>
                  <a:ext uri="{0D108BD9-81ED-4DB2-BD59-A6C34878D82A}">
                    <a16:rowId xmlns:a16="http://schemas.microsoft.com/office/drawing/2014/main" val="2196482215"/>
                  </a:ext>
                </a:extLst>
              </a:tr>
            </a:tbl>
          </a:graphicData>
        </a:graphic>
      </p:graphicFrame>
      <p:sp>
        <p:nvSpPr>
          <p:cNvPr id="7" name="Title 6">
            <a:extLst>
              <a:ext uri="{FF2B5EF4-FFF2-40B4-BE49-F238E27FC236}">
                <a16:creationId xmlns:a16="http://schemas.microsoft.com/office/drawing/2014/main" id="{D63CF8C5-1053-4C1D-8B36-27B0A0C81987}"/>
              </a:ext>
            </a:extLst>
          </p:cNvPr>
          <p:cNvSpPr>
            <a:spLocks noGrp="1"/>
          </p:cNvSpPr>
          <p:nvPr>
            <p:ph type="title"/>
          </p:nvPr>
        </p:nvSpPr>
        <p:spPr/>
        <p:txBody>
          <a:bodyPr/>
          <a:lstStyle/>
          <a:p>
            <a:r>
              <a:rPr lang="en-US" dirty="0">
                <a:solidFill>
                  <a:schemeClr val="accent5"/>
                </a:solidFill>
              </a:rPr>
              <a:t>Agenda</a:t>
            </a:r>
          </a:p>
        </p:txBody>
      </p:sp>
    </p:spTree>
    <p:extLst>
      <p:ext uri="{BB962C8B-B14F-4D97-AF65-F5344CB8AC3E}">
        <p14:creationId xmlns:p14="http://schemas.microsoft.com/office/powerpoint/2010/main" val="403244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D0B817-1757-4BD7-AF1A-A2D125A69546}"/>
              </a:ext>
            </a:extLst>
          </p:cNvPr>
          <p:cNvSpPr>
            <a:spLocks noGrp="1"/>
          </p:cNvSpPr>
          <p:nvPr>
            <p:ph type="body" sz="quarter" idx="12"/>
          </p:nvPr>
        </p:nvSpPr>
        <p:spPr/>
        <p:txBody>
          <a:bodyPr/>
          <a:lstStyle/>
          <a:p>
            <a:r>
              <a:rPr lang="en-GB" dirty="0"/>
              <a:t>The timeframe</a:t>
            </a:r>
          </a:p>
        </p:txBody>
      </p:sp>
      <p:sp>
        <p:nvSpPr>
          <p:cNvPr id="5" name="Title 4">
            <a:extLst>
              <a:ext uri="{FF2B5EF4-FFF2-40B4-BE49-F238E27FC236}">
                <a16:creationId xmlns:a16="http://schemas.microsoft.com/office/drawing/2014/main" id="{D5BCDDED-2952-4A53-B910-4AF9DA2205B5}"/>
              </a:ext>
            </a:extLst>
          </p:cNvPr>
          <p:cNvSpPr>
            <a:spLocks noGrp="1"/>
          </p:cNvSpPr>
          <p:nvPr>
            <p:ph type="title"/>
          </p:nvPr>
        </p:nvSpPr>
        <p:spPr/>
        <p:txBody>
          <a:bodyPr/>
          <a:lstStyle/>
          <a:p>
            <a:r>
              <a:rPr lang="en-GB" dirty="0">
                <a:solidFill>
                  <a:schemeClr val="accent5"/>
                </a:solidFill>
              </a:rPr>
              <a:t>Regional Context</a:t>
            </a:r>
          </a:p>
        </p:txBody>
      </p:sp>
      <p:pic>
        <p:nvPicPr>
          <p:cNvPr id="7" name="Picture 6" descr="Chart, histogram&#10;&#10;Description automatically generated">
            <a:extLst>
              <a:ext uri="{FF2B5EF4-FFF2-40B4-BE49-F238E27FC236}">
                <a16:creationId xmlns:a16="http://schemas.microsoft.com/office/drawing/2014/main" id="{5EBFA3F6-5B2D-6097-A067-9470D8ACD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424" y="1268760"/>
            <a:ext cx="8424000" cy="5585732"/>
          </a:xfrm>
          <a:prstGeom prst="rect">
            <a:avLst/>
          </a:prstGeom>
        </p:spPr>
      </p:pic>
      <p:cxnSp>
        <p:nvCxnSpPr>
          <p:cNvPr id="9" name="Straight Connector 8">
            <a:extLst>
              <a:ext uri="{FF2B5EF4-FFF2-40B4-BE49-F238E27FC236}">
                <a16:creationId xmlns:a16="http://schemas.microsoft.com/office/drawing/2014/main" id="{565995C6-66E7-AFFE-525F-8EAA65BC5904}"/>
              </a:ext>
            </a:extLst>
          </p:cNvPr>
          <p:cNvCxnSpPr/>
          <p:nvPr/>
        </p:nvCxnSpPr>
        <p:spPr>
          <a:xfrm flipH="1" flipV="1">
            <a:off x="8472264" y="2204864"/>
            <a:ext cx="360040" cy="151216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020708A-79B6-B8A7-53BF-C38A6FC3DFC8}"/>
              </a:ext>
            </a:extLst>
          </p:cNvPr>
          <p:cNvSpPr txBox="1"/>
          <p:nvPr/>
        </p:nvSpPr>
        <p:spPr>
          <a:xfrm>
            <a:off x="7860918" y="1916717"/>
            <a:ext cx="1406402" cy="257369"/>
          </a:xfrm>
          <a:prstGeom prst="rect">
            <a:avLst/>
          </a:prstGeom>
          <a:noFill/>
        </p:spPr>
        <p:txBody>
          <a:bodyPr wrap="none" lIns="36000" tIns="36000" rIns="36000" bIns="36000" rtlCol="0">
            <a:spAutoFit/>
          </a:bodyPr>
          <a:lstStyle/>
          <a:p>
            <a:pPr algn="l"/>
            <a:r>
              <a:rPr lang="en-US" sz="1200" dirty="0">
                <a:solidFill>
                  <a:schemeClr val="bg2"/>
                </a:solidFill>
              </a:rPr>
              <a:t>1,338: 13 June 2022</a:t>
            </a:r>
          </a:p>
        </p:txBody>
      </p:sp>
      <p:cxnSp>
        <p:nvCxnSpPr>
          <p:cNvPr id="13" name="Straight Connector 12">
            <a:extLst>
              <a:ext uri="{FF2B5EF4-FFF2-40B4-BE49-F238E27FC236}">
                <a16:creationId xmlns:a16="http://schemas.microsoft.com/office/drawing/2014/main" id="{F7395337-CF7A-6A32-E91F-BD5B9F5D23B0}"/>
              </a:ext>
            </a:extLst>
          </p:cNvPr>
          <p:cNvCxnSpPr/>
          <p:nvPr/>
        </p:nvCxnSpPr>
        <p:spPr>
          <a:xfrm flipH="1" flipV="1">
            <a:off x="7248128" y="1844824"/>
            <a:ext cx="504056" cy="7920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1E37B53-7941-A599-7A44-08855F2BB624}"/>
              </a:ext>
            </a:extLst>
          </p:cNvPr>
          <p:cNvSpPr txBox="1"/>
          <p:nvPr/>
        </p:nvSpPr>
        <p:spPr>
          <a:xfrm>
            <a:off x="7175011" y="1633621"/>
            <a:ext cx="410937" cy="211203"/>
          </a:xfrm>
          <a:prstGeom prst="rect">
            <a:avLst/>
          </a:prstGeom>
          <a:noFill/>
        </p:spPr>
        <p:txBody>
          <a:bodyPr wrap="none" lIns="36000" tIns="36000" rIns="36000" bIns="36000" rtlCol="0">
            <a:spAutoFit/>
          </a:bodyPr>
          <a:lstStyle/>
          <a:p>
            <a:pPr algn="l"/>
            <a:r>
              <a:rPr lang="en-US" sz="900" dirty="0">
                <a:solidFill>
                  <a:schemeClr val="bg2"/>
                </a:solidFill>
              </a:rPr>
              <a:t>10,987</a:t>
            </a:r>
          </a:p>
        </p:txBody>
      </p:sp>
    </p:spTree>
    <p:extLst>
      <p:ext uri="{BB962C8B-B14F-4D97-AF65-F5344CB8AC3E}">
        <p14:creationId xmlns:p14="http://schemas.microsoft.com/office/powerpoint/2010/main" val="520801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D0B817-1757-4BD7-AF1A-A2D125A69546}"/>
              </a:ext>
            </a:extLst>
          </p:cNvPr>
          <p:cNvSpPr>
            <a:spLocks noGrp="1"/>
          </p:cNvSpPr>
          <p:nvPr>
            <p:ph type="body" sz="quarter" idx="12"/>
          </p:nvPr>
        </p:nvSpPr>
        <p:spPr/>
        <p:txBody>
          <a:bodyPr/>
          <a:lstStyle/>
          <a:p>
            <a:r>
              <a:rPr lang="en-US" dirty="0"/>
              <a:t>Covid Pandemic Impact the Caribbean</a:t>
            </a:r>
            <a:endParaRPr lang="en-GB" dirty="0"/>
          </a:p>
        </p:txBody>
      </p:sp>
      <p:sp>
        <p:nvSpPr>
          <p:cNvPr id="5" name="Title 4">
            <a:extLst>
              <a:ext uri="{FF2B5EF4-FFF2-40B4-BE49-F238E27FC236}">
                <a16:creationId xmlns:a16="http://schemas.microsoft.com/office/drawing/2014/main" id="{D5BCDDED-2952-4A53-B910-4AF9DA2205B5}"/>
              </a:ext>
            </a:extLst>
          </p:cNvPr>
          <p:cNvSpPr>
            <a:spLocks noGrp="1"/>
          </p:cNvSpPr>
          <p:nvPr>
            <p:ph type="title"/>
          </p:nvPr>
        </p:nvSpPr>
        <p:spPr/>
        <p:txBody>
          <a:bodyPr/>
          <a:lstStyle/>
          <a:p>
            <a:r>
              <a:rPr lang="en-GB" dirty="0">
                <a:solidFill>
                  <a:schemeClr val="accent5"/>
                </a:solidFill>
              </a:rPr>
              <a:t>Regional Context</a:t>
            </a:r>
          </a:p>
        </p:txBody>
      </p:sp>
      <p:sp>
        <p:nvSpPr>
          <p:cNvPr id="16" name="TextBox 15">
            <a:extLst>
              <a:ext uri="{FF2B5EF4-FFF2-40B4-BE49-F238E27FC236}">
                <a16:creationId xmlns:a16="http://schemas.microsoft.com/office/drawing/2014/main" id="{FC3B50A6-3279-AF24-07CA-135B791CEB15}"/>
              </a:ext>
            </a:extLst>
          </p:cNvPr>
          <p:cNvSpPr txBox="1"/>
          <p:nvPr/>
        </p:nvSpPr>
        <p:spPr>
          <a:xfrm>
            <a:off x="551384" y="1772816"/>
            <a:ext cx="4609757" cy="307777"/>
          </a:xfrm>
          <a:prstGeom prst="rect">
            <a:avLst/>
          </a:prstGeom>
          <a:noFill/>
        </p:spPr>
        <p:txBody>
          <a:bodyPr wrap="square">
            <a:spAutoFit/>
          </a:bodyPr>
          <a:lstStyle/>
          <a:p>
            <a:r>
              <a:rPr lang="en-GB" sz="1400" dirty="0">
                <a:solidFill>
                  <a:schemeClr val="bg2">
                    <a:lumMod val="75000"/>
                  </a:schemeClr>
                </a:solidFill>
              </a:rPr>
              <a:t>Reported Cases per Thousand pop</a:t>
            </a:r>
          </a:p>
        </p:txBody>
      </p:sp>
      <p:sp>
        <p:nvSpPr>
          <p:cNvPr id="18" name="TextBox 17">
            <a:extLst>
              <a:ext uri="{FF2B5EF4-FFF2-40B4-BE49-F238E27FC236}">
                <a16:creationId xmlns:a16="http://schemas.microsoft.com/office/drawing/2014/main" id="{F42C8E0E-2728-3FE3-70E2-9492610111D3}"/>
              </a:ext>
            </a:extLst>
          </p:cNvPr>
          <p:cNvSpPr txBox="1"/>
          <p:nvPr/>
        </p:nvSpPr>
        <p:spPr>
          <a:xfrm>
            <a:off x="508590" y="5301208"/>
            <a:ext cx="2347050" cy="246221"/>
          </a:xfrm>
          <a:prstGeom prst="rect">
            <a:avLst/>
          </a:prstGeom>
          <a:noFill/>
        </p:spPr>
        <p:txBody>
          <a:bodyPr wrap="square">
            <a:spAutoFit/>
          </a:bodyPr>
          <a:lstStyle/>
          <a:p>
            <a:r>
              <a:rPr lang="en-GB" sz="1000" dirty="0">
                <a:solidFill>
                  <a:srgbClr val="545454"/>
                </a:solidFill>
                <a:effectLst/>
                <a:latin typeface="Segoe UI" panose="020B0502040204020203" pitchFamily="34" charset="0"/>
                <a:ea typeface="Times New Roman" panose="02020603050405020304" pitchFamily="18" charset="0"/>
                <a:cs typeface="Arial" panose="020B0604020202020204" pitchFamily="34" charset="0"/>
              </a:rPr>
              <a:t> Source: </a:t>
            </a:r>
            <a:r>
              <a:rPr lang="en-GB" sz="1000" dirty="0" err="1">
                <a:solidFill>
                  <a:srgbClr val="545454"/>
                </a:solidFill>
                <a:latin typeface="Segoe UI" panose="020B0502040204020203" pitchFamily="34" charset="0"/>
                <a:ea typeface="Times New Roman" panose="02020603050405020304" pitchFamily="18" charset="0"/>
                <a:cs typeface="Arial" panose="020B0604020202020204" pitchFamily="34" charset="0"/>
              </a:rPr>
              <a:t>Worldometer</a:t>
            </a:r>
            <a:r>
              <a:rPr lang="en-GB" sz="1000" dirty="0">
                <a:solidFill>
                  <a:srgbClr val="545454"/>
                </a:solidFill>
                <a:latin typeface="Segoe UI" panose="020B0502040204020203" pitchFamily="34" charset="0"/>
                <a:ea typeface="Times New Roman" panose="02020603050405020304" pitchFamily="18" charset="0"/>
                <a:cs typeface="Arial" panose="020B0604020202020204" pitchFamily="34" charset="0"/>
              </a:rPr>
              <a:t> at 15 July 2022</a:t>
            </a:r>
            <a:endParaRPr lang="en-GB" sz="1000" dirty="0"/>
          </a:p>
        </p:txBody>
      </p:sp>
      <p:pic>
        <p:nvPicPr>
          <p:cNvPr id="4" name="Picture 3">
            <a:extLst>
              <a:ext uri="{FF2B5EF4-FFF2-40B4-BE49-F238E27FC236}">
                <a16:creationId xmlns:a16="http://schemas.microsoft.com/office/drawing/2014/main" id="{D469B691-38DE-895D-4CB0-E0D778951865}"/>
              </a:ext>
            </a:extLst>
          </p:cNvPr>
          <p:cNvPicPr>
            <a:picLocks noChangeAspect="1"/>
          </p:cNvPicPr>
          <p:nvPr/>
        </p:nvPicPr>
        <p:blipFill>
          <a:blip r:embed="rId2"/>
          <a:stretch>
            <a:fillRect/>
          </a:stretch>
        </p:blipFill>
        <p:spPr>
          <a:xfrm>
            <a:off x="602807" y="2218005"/>
            <a:ext cx="4962111" cy="3024000"/>
          </a:xfrm>
          <a:prstGeom prst="rect">
            <a:avLst/>
          </a:prstGeom>
        </p:spPr>
      </p:pic>
      <p:grpSp>
        <p:nvGrpSpPr>
          <p:cNvPr id="11" name="Group 10">
            <a:extLst>
              <a:ext uri="{FF2B5EF4-FFF2-40B4-BE49-F238E27FC236}">
                <a16:creationId xmlns:a16="http://schemas.microsoft.com/office/drawing/2014/main" id="{05558EA6-4761-D9CA-5E85-A58CF9949807}"/>
              </a:ext>
            </a:extLst>
          </p:cNvPr>
          <p:cNvGrpSpPr/>
          <p:nvPr/>
        </p:nvGrpSpPr>
        <p:grpSpPr>
          <a:xfrm>
            <a:off x="5591944" y="1268760"/>
            <a:ext cx="6594816" cy="5472608"/>
            <a:chOff x="5591944" y="1268760"/>
            <a:chExt cx="6594816" cy="5472608"/>
          </a:xfrm>
        </p:grpSpPr>
        <p:sp>
          <p:nvSpPr>
            <p:cNvPr id="23" name="TextBox 22">
              <a:extLst>
                <a:ext uri="{FF2B5EF4-FFF2-40B4-BE49-F238E27FC236}">
                  <a16:creationId xmlns:a16="http://schemas.microsoft.com/office/drawing/2014/main" id="{735893BA-886A-4E62-A06D-B3537CA2A587}"/>
                </a:ext>
              </a:extLst>
            </p:cNvPr>
            <p:cNvSpPr txBox="1"/>
            <p:nvPr/>
          </p:nvSpPr>
          <p:spPr>
            <a:xfrm>
              <a:off x="6413246" y="6495147"/>
              <a:ext cx="3859218" cy="246221"/>
            </a:xfrm>
            <a:prstGeom prst="rect">
              <a:avLst/>
            </a:prstGeom>
            <a:noFill/>
          </p:spPr>
          <p:txBody>
            <a:bodyPr wrap="square">
              <a:spAutoFit/>
            </a:bodyPr>
            <a:lstStyle/>
            <a:p>
              <a:r>
                <a:rPr lang="en-GB" sz="1000" dirty="0">
                  <a:solidFill>
                    <a:srgbClr val="545454"/>
                  </a:solidFill>
                  <a:effectLst/>
                  <a:latin typeface="Segoe UI" panose="020B0502040204020203" pitchFamily="34" charset="0"/>
                  <a:ea typeface="Times New Roman" panose="02020603050405020304" pitchFamily="18" charset="0"/>
                  <a:cs typeface="Arial" panose="020B0604020202020204" pitchFamily="34" charset="0"/>
                </a:rPr>
                <a:t> Source: IDB Invest, Caribbean after the pandemic, 2021</a:t>
              </a:r>
              <a:endParaRPr lang="en-GB" sz="1000" dirty="0"/>
            </a:p>
          </p:txBody>
        </p:sp>
        <p:sp>
          <p:nvSpPr>
            <p:cNvPr id="2" name="TextBox 1">
              <a:extLst>
                <a:ext uri="{FF2B5EF4-FFF2-40B4-BE49-F238E27FC236}">
                  <a16:creationId xmlns:a16="http://schemas.microsoft.com/office/drawing/2014/main" id="{4A1BA1C1-09C0-4FF1-818E-D11B5C400560}"/>
                </a:ext>
              </a:extLst>
            </p:cNvPr>
            <p:cNvSpPr txBox="1"/>
            <p:nvPr/>
          </p:nvSpPr>
          <p:spPr>
            <a:xfrm>
              <a:off x="6413246" y="1268760"/>
              <a:ext cx="4609757" cy="307777"/>
            </a:xfrm>
            <a:prstGeom prst="rect">
              <a:avLst/>
            </a:prstGeom>
            <a:noFill/>
          </p:spPr>
          <p:txBody>
            <a:bodyPr wrap="square">
              <a:spAutoFit/>
            </a:bodyPr>
            <a:lstStyle/>
            <a:p>
              <a:r>
                <a:rPr lang="en-GB" sz="1400" dirty="0">
                  <a:solidFill>
                    <a:schemeClr val="bg2">
                      <a:lumMod val="75000"/>
                    </a:schemeClr>
                  </a:solidFill>
                </a:rPr>
                <a:t>Stringency of Lockdowns and Impact on firms</a:t>
              </a:r>
            </a:p>
          </p:txBody>
        </p:sp>
        <p:pic>
          <p:nvPicPr>
            <p:cNvPr id="12" name="Picture 11" descr="Chart, scatter chart&#10;&#10;Description automatically generated">
              <a:extLst>
                <a:ext uri="{FF2B5EF4-FFF2-40B4-BE49-F238E27FC236}">
                  <a16:creationId xmlns:a16="http://schemas.microsoft.com/office/drawing/2014/main" id="{31268E49-2FB7-209F-CBE3-9091323CD799}"/>
                </a:ext>
              </a:extLst>
            </p:cNvPr>
            <p:cNvPicPr>
              <a:picLocks noChangeAspect="1"/>
            </p:cNvPicPr>
            <p:nvPr/>
          </p:nvPicPr>
          <p:blipFill rotWithShape="1">
            <a:blip r:embed="rId3">
              <a:extLst>
                <a:ext uri="{28A0092B-C50C-407E-A947-70E740481C1C}">
                  <a14:useLocalDpi xmlns:a14="http://schemas.microsoft.com/office/drawing/2010/main" val="0"/>
                </a:ext>
              </a:extLst>
            </a:blip>
            <a:srcRect l="5981" b="8228"/>
            <a:stretch/>
          </p:blipFill>
          <p:spPr>
            <a:xfrm>
              <a:off x="6498760" y="1540160"/>
              <a:ext cx="5688000" cy="4527619"/>
            </a:xfrm>
            <a:prstGeom prst="rect">
              <a:avLst/>
            </a:prstGeom>
          </p:spPr>
        </p:pic>
        <p:sp>
          <p:nvSpPr>
            <p:cNvPr id="6" name="TextBox 5">
              <a:extLst>
                <a:ext uri="{FF2B5EF4-FFF2-40B4-BE49-F238E27FC236}">
                  <a16:creationId xmlns:a16="http://schemas.microsoft.com/office/drawing/2014/main" id="{DD6A7C0A-896A-F0B6-2FA2-E29E18B7314D}"/>
                </a:ext>
              </a:extLst>
            </p:cNvPr>
            <p:cNvSpPr txBox="1"/>
            <p:nvPr/>
          </p:nvSpPr>
          <p:spPr>
            <a:xfrm rot="16200000">
              <a:off x="4338559" y="3536282"/>
              <a:ext cx="3048711" cy="288147"/>
            </a:xfrm>
            <a:prstGeom prst="rect">
              <a:avLst/>
            </a:prstGeom>
            <a:noFill/>
          </p:spPr>
          <p:txBody>
            <a:bodyPr wrap="none" lIns="36000" tIns="36000" rIns="36000" bIns="36000" rtlCol="0">
              <a:spAutoFit/>
            </a:bodyPr>
            <a:lstStyle/>
            <a:p>
              <a:pPr algn="l"/>
              <a:r>
                <a:rPr lang="en-US" sz="1400" dirty="0">
                  <a:solidFill>
                    <a:schemeClr val="bg2"/>
                  </a:solidFill>
                </a:rPr>
                <a:t>% of firms reporting a decline in sales</a:t>
              </a:r>
            </a:p>
          </p:txBody>
        </p:sp>
        <p:sp>
          <p:nvSpPr>
            <p:cNvPr id="7" name="TextBox 6">
              <a:extLst>
                <a:ext uri="{FF2B5EF4-FFF2-40B4-BE49-F238E27FC236}">
                  <a16:creationId xmlns:a16="http://schemas.microsoft.com/office/drawing/2014/main" id="{143CA932-3870-1758-1FE9-5B7862257E51}"/>
                </a:ext>
              </a:extLst>
            </p:cNvPr>
            <p:cNvSpPr txBox="1"/>
            <p:nvPr/>
          </p:nvSpPr>
          <p:spPr>
            <a:xfrm>
              <a:off x="7336993" y="6021288"/>
              <a:ext cx="2770621" cy="288147"/>
            </a:xfrm>
            <a:prstGeom prst="rect">
              <a:avLst/>
            </a:prstGeom>
            <a:noFill/>
          </p:spPr>
          <p:txBody>
            <a:bodyPr wrap="none" lIns="36000" tIns="36000" rIns="36000" bIns="36000" rtlCol="0">
              <a:spAutoFit/>
            </a:bodyPr>
            <a:lstStyle/>
            <a:p>
              <a:pPr algn="l"/>
              <a:r>
                <a:rPr lang="en-US" sz="1400" dirty="0">
                  <a:solidFill>
                    <a:schemeClr val="bg2"/>
                  </a:solidFill>
                </a:rPr>
                <a:t>Oxford lockdown stringency index</a:t>
              </a:r>
            </a:p>
          </p:txBody>
        </p:sp>
        <p:sp>
          <p:nvSpPr>
            <p:cNvPr id="8" name="TextBox 7">
              <a:extLst>
                <a:ext uri="{FF2B5EF4-FFF2-40B4-BE49-F238E27FC236}">
                  <a16:creationId xmlns:a16="http://schemas.microsoft.com/office/drawing/2014/main" id="{8AED8FD0-4E48-6E1B-C4B4-FB9F867F0DBC}"/>
                </a:ext>
              </a:extLst>
            </p:cNvPr>
            <p:cNvSpPr txBox="1"/>
            <p:nvPr/>
          </p:nvSpPr>
          <p:spPr>
            <a:xfrm>
              <a:off x="6115075" y="1581156"/>
              <a:ext cx="383686" cy="226591"/>
            </a:xfrm>
            <a:prstGeom prst="rect">
              <a:avLst/>
            </a:prstGeom>
            <a:noFill/>
          </p:spPr>
          <p:txBody>
            <a:bodyPr wrap="none" lIns="36000" tIns="36000" rIns="36000" bIns="36000" rtlCol="0">
              <a:spAutoFit/>
            </a:bodyPr>
            <a:lstStyle/>
            <a:p>
              <a:pPr algn="l"/>
              <a:r>
                <a:rPr lang="en-US" sz="1000" dirty="0"/>
                <a:t>100%</a:t>
              </a:r>
            </a:p>
          </p:txBody>
        </p:sp>
        <p:sp>
          <p:nvSpPr>
            <p:cNvPr id="15" name="TextBox 14">
              <a:extLst>
                <a:ext uri="{FF2B5EF4-FFF2-40B4-BE49-F238E27FC236}">
                  <a16:creationId xmlns:a16="http://schemas.microsoft.com/office/drawing/2014/main" id="{B59A9B33-DFF8-BBAB-CA50-72C8F8FB60BE}"/>
                </a:ext>
              </a:extLst>
            </p:cNvPr>
            <p:cNvSpPr txBox="1"/>
            <p:nvPr/>
          </p:nvSpPr>
          <p:spPr>
            <a:xfrm>
              <a:off x="6109722" y="2852936"/>
              <a:ext cx="314757" cy="226591"/>
            </a:xfrm>
            <a:prstGeom prst="rect">
              <a:avLst/>
            </a:prstGeom>
            <a:noFill/>
          </p:spPr>
          <p:txBody>
            <a:bodyPr wrap="none" lIns="36000" tIns="36000" rIns="36000" bIns="36000" rtlCol="0">
              <a:spAutoFit/>
            </a:bodyPr>
            <a:lstStyle/>
            <a:p>
              <a:pPr algn="l"/>
              <a:r>
                <a:rPr lang="en-US" sz="1000" dirty="0"/>
                <a:t>80%</a:t>
              </a:r>
            </a:p>
          </p:txBody>
        </p:sp>
        <p:sp>
          <p:nvSpPr>
            <p:cNvPr id="17" name="TextBox 16">
              <a:extLst>
                <a:ext uri="{FF2B5EF4-FFF2-40B4-BE49-F238E27FC236}">
                  <a16:creationId xmlns:a16="http://schemas.microsoft.com/office/drawing/2014/main" id="{A982C948-D70E-03B1-83D0-F0A473E0286B}"/>
                </a:ext>
              </a:extLst>
            </p:cNvPr>
            <p:cNvSpPr txBox="1"/>
            <p:nvPr/>
          </p:nvSpPr>
          <p:spPr>
            <a:xfrm>
              <a:off x="6104369" y="4077072"/>
              <a:ext cx="314757" cy="226591"/>
            </a:xfrm>
            <a:prstGeom prst="rect">
              <a:avLst/>
            </a:prstGeom>
            <a:noFill/>
          </p:spPr>
          <p:txBody>
            <a:bodyPr wrap="none" lIns="36000" tIns="36000" rIns="36000" bIns="36000" rtlCol="0">
              <a:spAutoFit/>
            </a:bodyPr>
            <a:lstStyle/>
            <a:p>
              <a:pPr algn="l"/>
              <a:r>
                <a:rPr lang="en-US" sz="1000" dirty="0"/>
                <a:t>60%</a:t>
              </a:r>
            </a:p>
          </p:txBody>
        </p:sp>
        <p:sp>
          <p:nvSpPr>
            <p:cNvPr id="19" name="TextBox 18">
              <a:extLst>
                <a:ext uri="{FF2B5EF4-FFF2-40B4-BE49-F238E27FC236}">
                  <a16:creationId xmlns:a16="http://schemas.microsoft.com/office/drawing/2014/main" id="{80D7C6CC-54AB-E49B-ED13-1062AF87040D}"/>
                </a:ext>
              </a:extLst>
            </p:cNvPr>
            <p:cNvSpPr txBox="1"/>
            <p:nvPr/>
          </p:nvSpPr>
          <p:spPr>
            <a:xfrm>
              <a:off x="6096000" y="5362649"/>
              <a:ext cx="314757" cy="226591"/>
            </a:xfrm>
            <a:prstGeom prst="rect">
              <a:avLst/>
            </a:prstGeom>
            <a:noFill/>
          </p:spPr>
          <p:txBody>
            <a:bodyPr wrap="none" lIns="36000" tIns="36000" rIns="36000" bIns="36000" rtlCol="0">
              <a:spAutoFit/>
            </a:bodyPr>
            <a:lstStyle/>
            <a:p>
              <a:pPr algn="l"/>
              <a:r>
                <a:rPr lang="en-US" sz="1000" dirty="0"/>
                <a:t>40%</a:t>
              </a:r>
            </a:p>
          </p:txBody>
        </p:sp>
        <p:cxnSp>
          <p:nvCxnSpPr>
            <p:cNvPr id="20" name="Straight Connector 19">
              <a:extLst>
                <a:ext uri="{FF2B5EF4-FFF2-40B4-BE49-F238E27FC236}">
                  <a16:creationId xmlns:a16="http://schemas.microsoft.com/office/drawing/2014/main" id="{A5BF602A-2579-07E0-66E2-0E678C2BB37A}"/>
                </a:ext>
              </a:extLst>
            </p:cNvPr>
            <p:cNvCxnSpPr/>
            <p:nvPr/>
          </p:nvCxnSpPr>
          <p:spPr>
            <a:xfrm>
              <a:off x="5591944" y="1577406"/>
              <a:ext cx="0" cy="4669179"/>
            </a:xfrm>
            <a:prstGeom prst="line">
              <a:avLst/>
            </a:prstGeom>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369076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D0B817-1757-4BD7-AF1A-A2D125A69546}"/>
              </a:ext>
            </a:extLst>
          </p:cNvPr>
          <p:cNvSpPr>
            <a:spLocks noGrp="1"/>
          </p:cNvSpPr>
          <p:nvPr>
            <p:ph type="body" sz="quarter" idx="12"/>
          </p:nvPr>
        </p:nvSpPr>
        <p:spPr/>
        <p:txBody>
          <a:bodyPr/>
          <a:lstStyle/>
          <a:p>
            <a:r>
              <a:rPr lang="en-US" dirty="0"/>
              <a:t>Disproportionately Impacts</a:t>
            </a:r>
            <a:endParaRPr lang="en-GB" dirty="0"/>
          </a:p>
        </p:txBody>
      </p:sp>
      <p:sp>
        <p:nvSpPr>
          <p:cNvPr id="5" name="Title 4">
            <a:extLst>
              <a:ext uri="{FF2B5EF4-FFF2-40B4-BE49-F238E27FC236}">
                <a16:creationId xmlns:a16="http://schemas.microsoft.com/office/drawing/2014/main" id="{D5BCDDED-2952-4A53-B910-4AF9DA2205B5}"/>
              </a:ext>
            </a:extLst>
          </p:cNvPr>
          <p:cNvSpPr>
            <a:spLocks noGrp="1"/>
          </p:cNvSpPr>
          <p:nvPr>
            <p:ph type="title"/>
          </p:nvPr>
        </p:nvSpPr>
        <p:spPr/>
        <p:txBody>
          <a:bodyPr/>
          <a:lstStyle/>
          <a:p>
            <a:r>
              <a:rPr lang="en-GB" dirty="0">
                <a:solidFill>
                  <a:schemeClr val="accent5"/>
                </a:solidFill>
              </a:rPr>
              <a:t>Regional Context</a:t>
            </a:r>
          </a:p>
        </p:txBody>
      </p:sp>
      <p:sp>
        <p:nvSpPr>
          <p:cNvPr id="18" name="TextBox 17">
            <a:extLst>
              <a:ext uri="{FF2B5EF4-FFF2-40B4-BE49-F238E27FC236}">
                <a16:creationId xmlns:a16="http://schemas.microsoft.com/office/drawing/2014/main" id="{F42C8E0E-2728-3FE3-70E2-9492610111D3}"/>
              </a:ext>
            </a:extLst>
          </p:cNvPr>
          <p:cNvSpPr txBox="1"/>
          <p:nvPr/>
        </p:nvSpPr>
        <p:spPr>
          <a:xfrm>
            <a:off x="508590" y="6207115"/>
            <a:ext cx="2347050" cy="246221"/>
          </a:xfrm>
          <a:prstGeom prst="rect">
            <a:avLst/>
          </a:prstGeom>
          <a:noFill/>
        </p:spPr>
        <p:txBody>
          <a:bodyPr wrap="square">
            <a:spAutoFit/>
          </a:bodyPr>
          <a:lstStyle/>
          <a:p>
            <a:r>
              <a:rPr lang="en-GB" sz="1000" dirty="0">
                <a:solidFill>
                  <a:srgbClr val="545454"/>
                </a:solidFill>
                <a:effectLst/>
                <a:latin typeface="Segoe UI" panose="020B0502040204020203" pitchFamily="34" charset="0"/>
                <a:ea typeface="Times New Roman" panose="02020603050405020304" pitchFamily="18" charset="0"/>
                <a:cs typeface="Arial" panose="020B0604020202020204" pitchFamily="34" charset="0"/>
              </a:rPr>
              <a:t> Source: </a:t>
            </a:r>
            <a:r>
              <a:rPr lang="en-GB" sz="1000" dirty="0">
                <a:solidFill>
                  <a:srgbClr val="545454"/>
                </a:solidFill>
                <a:latin typeface="Segoe UI" panose="020B0502040204020203" pitchFamily="34" charset="0"/>
                <a:ea typeface="Times New Roman" panose="02020603050405020304" pitchFamily="18" charset="0"/>
                <a:cs typeface="Arial" panose="020B0604020202020204" pitchFamily="34" charset="0"/>
              </a:rPr>
              <a:t>World Bank; CCG</a:t>
            </a:r>
            <a:endParaRPr lang="en-GB" sz="1000" dirty="0"/>
          </a:p>
        </p:txBody>
      </p:sp>
      <p:sp>
        <p:nvSpPr>
          <p:cNvPr id="11" name="TextBox 10">
            <a:extLst>
              <a:ext uri="{FF2B5EF4-FFF2-40B4-BE49-F238E27FC236}">
                <a16:creationId xmlns:a16="http://schemas.microsoft.com/office/drawing/2014/main" id="{956BBE81-2DF0-43F3-BF5B-896F0AC2CFEB}"/>
              </a:ext>
            </a:extLst>
          </p:cNvPr>
          <p:cNvSpPr txBox="1"/>
          <p:nvPr/>
        </p:nvSpPr>
        <p:spPr>
          <a:xfrm>
            <a:off x="622147" y="1310571"/>
            <a:ext cx="5112000" cy="307777"/>
          </a:xfrm>
          <a:prstGeom prst="rect">
            <a:avLst/>
          </a:prstGeom>
          <a:noFill/>
        </p:spPr>
        <p:txBody>
          <a:bodyPr wrap="square">
            <a:spAutoFit/>
          </a:bodyPr>
          <a:lstStyle/>
          <a:p>
            <a:r>
              <a:rPr lang="en-GB" sz="1400" dirty="0">
                <a:solidFill>
                  <a:schemeClr val="bg2">
                    <a:lumMod val="75000"/>
                  </a:schemeClr>
                </a:solidFill>
              </a:rPr>
              <a:t>GDP decline in Caribbean vs other regions, %, 2019, 2020</a:t>
            </a:r>
          </a:p>
        </p:txBody>
      </p:sp>
      <p:grpSp>
        <p:nvGrpSpPr>
          <p:cNvPr id="7" name="Group 6">
            <a:extLst>
              <a:ext uri="{FF2B5EF4-FFF2-40B4-BE49-F238E27FC236}">
                <a16:creationId xmlns:a16="http://schemas.microsoft.com/office/drawing/2014/main" id="{F710A747-95AD-6898-287D-E0559473030D}"/>
              </a:ext>
            </a:extLst>
          </p:cNvPr>
          <p:cNvGrpSpPr/>
          <p:nvPr/>
        </p:nvGrpSpPr>
        <p:grpSpPr>
          <a:xfrm>
            <a:off x="623392" y="1690306"/>
            <a:ext cx="5112000" cy="4420081"/>
            <a:chOff x="6204296" y="1690306"/>
            <a:chExt cx="5112000" cy="4420081"/>
          </a:xfrm>
        </p:grpSpPr>
        <p:pic>
          <p:nvPicPr>
            <p:cNvPr id="2" name="Picture 1">
              <a:extLst>
                <a:ext uri="{FF2B5EF4-FFF2-40B4-BE49-F238E27FC236}">
                  <a16:creationId xmlns:a16="http://schemas.microsoft.com/office/drawing/2014/main" id="{CB560E95-C643-73D6-381A-8EA8550419EF}"/>
                </a:ext>
              </a:extLst>
            </p:cNvPr>
            <p:cNvPicPr>
              <a:picLocks noChangeAspect="1"/>
            </p:cNvPicPr>
            <p:nvPr/>
          </p:nvPicPr>
          <p:blipFill>
            <a:blip r:embed="rId2"/>
            <a:stretch>
              <a:fillRect/>
            </a:stretch>
          </p:blipFill>
          <p:spPr>
            <a:xfrm>
              <a:off x="6204296" y="1690306"/>
              <a:ext cx="5112000" cy="4420081"/>
            </a:xfrm>
            <a:prstGeom prst="rect">
              <a:avLst/>
            </a:prstGeom>
          </p:spPr>
        </p:pic>
        <p:sp>
          <p:nvSpPr>
            <p:cNvPr id="6" name="TextBox 5">
              <a:extLst>
                <a:ext uri="{FF2B5EF4-FFF2-40B4-BE49-F238E27FC236}">
                  <a16:creationId xmlns:a16="http://schemas.microsoft.com/office/drawing/2014/main" id="{0DDE333C-4D37-75A0-A07B-0CD01D5EDFA4}"/>
                </a:ext>
              </a:extLst>
            </p:cNvPr>
            <p:cNvSpPr txBox="1"/>
            <p:nvPr/>
          </p:nvSpPr>
          <p:spPr>
            <a:xfrm>
              <a:off x="6528048" y="4670148"/>
              <a:ext cx="1558687" cy="1088366"/>
            </a:xfrm>
            <a:prstGeom prst="rect">
              <a:avLst/>
            </a:prstGeom>
            <a:solidFill>
              <a:schemeClr val="tx2">
                <a:lumMod val="20000"/>
                <a:lumOff val="80000"/>
              </a:schemeClr>
            </a:solidFill>
          </p:spPr>
          <p:txBody>
            <a:bodyPr wrap="none" lIns="36000" tIns="36000" rIns="36000" bIns="36000" rtlCol="0">
              <a:spAutoFit/>
            </a:bodyPr>
            <a:lstStyle/>
            <a:p>
              <a:pPr algn="l"/>
              <a:r>
                <a:rPr lang="en-US" sz="1100" dirty="0"/>
                <a:t>North America</a:t>
              </a:r>
            </a:p>
            <a:p>
              <a:pPr algn="l"/>
              <a:r>
                <a:rPr lang="en-US" sz="1100" dirty="0"/>
                <a:t>Europe &amp; Central Asia</a:t>
              </a:r>
            </a:p>
            <a:p>
              <a:pPr algn="l"/>
              <a:r>
                <a:rPr lang="en-US" sz="1100" dirty="0"/>
                <a:t>Mid East &amp; North Africa</a:t>
              </a:r>
            </a:p>
            <a:p>
              <a:pPr algn="l"/>
              <a:r>
                <a:rPr lang="en-US" sz="1100" dirty="0"/>
                <a:t>Sub-Saharan Africa</a:t>
              </a:r>
            </a:p>
            <a:p>
              <a:pPr algn="l"/>
              <a:r>
                <a:rPr lang="en-US" sz="1100" dirty="0"/>
                <a:t>South Asia</a:t>
              </a:r>
            </a:p>
            <a:p>
              <a:pPr algn="l"/>
              <a:r>
                <a:rPr lang="en-US" sz="1100" dirty="0"/>
                <a:t>East Asia &amp; Pacific</a:t>
              </a:r>
            </a:p>
          </p:txBody>
        </p:sp>
        <p:sp>
          <p:nvSpPr>
            <p:cNvPr id="15" name="TextBox 14">
              <a:extLst>
                <a:ext uri="{FF2B5EF4-FFF2-40B4-BE49-F238E27FC236}">
                  <a16:creationId xmlns:a16="http://schemas.microsoft.com/office/drawing/2014/main" id="{2DF9B30D-0BF0-AD1D-D06F-8F1A762D3A1B}"/>
                </a:ext>
              </a:extLst>
            </p:cNvPr>
            <p:cNvSpPr txBox="1"/>
            <p:nvPr/>
          </p:nvSpPr>
          <p:spPr>
            <a:xfrm>
              <a:off x="8078965" y="4670147"/>
              <a:ext cx="1005651" cy="1088366"/>
            </a:xfrm>
            <a:prstGeom prst="rect">
              <a:avLst/>
            </a:prstGeom>
            <a:solidFill>
              <a:schemeClr val="tx2">
                <a:lumMod val="20000"/>
                <a:lumOff val="80000"/>
              </a:schemeClr>
            </a:solidFill>
          </p:spPr>
          <p:txBody>
            <a:bodyPr wrap="none" lIns="36000" tIns="36000" rIns="36000" bIns="36000" rtlCol="0">
              <a:spAutoFit/>
            </a:bodyPr>
            <a:lstStyle/>
            <a:p>
              <a:pPr algn="l"/>
              <a:r>
                <a:rPr lang="en-US" sz="1100" dirty="0"/>
                <a:t>2.6% to </a:t>
              </a:r>
              <a:r>
                <a:rPr lang="en-US" sz="1100" dirty="0">
                  <a:solidFill>
                    <a:srgbClr val="FF0000"/>
                  </a:solidFill>
                </a:rPr>
                <a:t>-3.5%:</a:t>
              </a:r>
            </a:p>
            <a:p>
              <a:pPr algn="l"/>
              <a:r>
                <a:rPr lang="en-US" sz="1100" dirty="0"/>
                <a:t>1.82% to </a:t>
              </a:r>
              <a:r>
                <a:rPr lang="en-US" sz="1100" dirty="0">
                  <a:solidFill>
                    <a:srgbClr val="FF0000"/>
                  </a:solidFill>
                </a:rPr>
                <a:t>-5.5%</a:t>
              </a:r>
            </a:p>
            <a:p>
              <a:pPr algn="l"/>
              <a:r>
                <a:rPr lang="en-US" sz="1100" dirty="0"/>
                <a:t>1.5% to </a:t>
              </a:r>
              <a:r>
                <a:rPr lang="en-US" sz="1100" dirty="0">
                  <a:solidFill>
                    <a:srgbClr val="FF0000"/>
                  </a:solidFill>
                </a:rPr>
                <a:t>-3.9%</a:t>
              </a:r>
            </a:p>
            <a:p>
              <a:pPr algn="l"/>
              <a:r>
                <a:rPr lang="en-US" sz="1100" dirty="0"/>
                <a:t>2.6% to </a:t>
              </a:r>
              <a:r>
                <a:rPr lang="en-US" sz="1100" dirty="0">
                  <a:solidFill>
                    <a:srgbClr val="FF0000"/>
                  </a:solidFill>
                </a:rPr>
                <a:t>-2%</a:t>
              </a:r>
            </a:p>
            <a:p>
              <a:pPr algn="l"/>
              <a:r>
                <a:rPr lang="en-US" sz="1100" dirty="0"/>
                <a:t>3.9% to </a:t>
              </a:r>
              <a:r>
                <a:rPr lang="en-US" sz="1100" dirty="0">
                  <a:solidFill>
                    <a:srgbClr val="FF0000"/>
                  </a:solidFill>
                </a:rPr>
                <a:t>-5.2%</a:t>
              </a:r>
            </a:p>
            <a:p>
              <a:pPr algn="l"/>
              <a:r>
                <a:rPr lang="en-US" sz="1100" dirty="0"/>
                <a:t>4% to </a:t>
              </a:r>
              <a:r>
                <a:rPr lang="en-US" sz="1100" dirty="0">
                  <a:solidFill>
                    <a:srgbClr val="FF0000"/>
                  </a:solidFill>
                </a:rPr>
                <a:t>-0.18%</a:t>
              </a:r>
            </a:p>
          </p:txBody>
        </p:sp>
      </p:grpSp>
      <p:grpSp>
        <p:nvGrpSpPr>
          <p:cNvPr id="12" name="Group 11">
            <a:extLst>
              <a:ext uri="{FF2B5EF4-FFF2-40B4-BE49-F238E27FC236}">
                <a16:creationId xmlns:a16="http://schemas.microsoft.com/office/drawing/2014/main" id="{90F12AB7-DDA8-8197-398F-2D9A3204A7A7}"/>
              </a:ext>
            </a:extLst>
          </p:cNvPr>
          <p:cNvGrpSpPr/>
          <p:nvPr/>
        </p:nvGrpSpPr>
        <p:grpSpPr>
          <a:xfrm>
            <a:off x="6023992" y="1268760"/>
            <a:ext cx="5930613" cy="4977825"/>
            <a:chOff x="6023992" y="1268760"/>
            <a:chExt cx="5930613" cy="4977825"/>
          </a:xfrm>
        </p:grpSpPr>
        <p:grpSp>
          <p:nvGrpSpPr>
            <p:cNvPr id="8" name="Group 7">
              <a:extLst>
                <a:ext uri="{FF2B5EF4-FFF2-40B4-BE49-F238E27FC236}">
                  <a16:creationId xmlns:a16="http://schemas.microsoft.com/office/drawing/2014/main" id="{224EF979-FBB4-F549-5299-26148005D258}"/>
                </a:ext>
              </a:extLst>
            </p:cNvPr>
            <p:cNvGrpSpPr/>
            <p:nvPr/>
          </p:nvGrpSpPr>
          <p:grpSpPr>
            <a:xfrm>
              <a:off x="6312024" y="1268760"/>
              <a:ext cx="5642581" cy="4925320"/>
              <a:chOff x="6312024" y="1268760"/>
              <a:chExt cx="5642581" cy="4925320"/>
            </a:xfrm>
          </p:grpSpPr>
          <p:sp>
            <p:nvSpPr>
              <p:cNvPr id="23" name="TextBox 22">
                <a:extLst>
                  <a:ext uri="{FF2B5EF4-FFF2-40B4-BE49-F238E27FC236}">
                    <a16:creationId xmlns:a16="http://schemas.microsoft.com/office/drawing/2014/main" id="{735893BA-886A-4E62-A06D-B3537CA2A587}"/>
                  </a:ext>
                </a:extLst>
              </p:cNvPr>
              <p:cNvSpPr txBox="1"/>
              <p:nvPr/>
            </p:nvSpPr>
            <p:spPr>
              <a:xfrm>
                <a:off x="6413246" y="5949280"/>
                <a:ext cx="2347050" cy="244800"/>
              </a:xfrm>
              <a:prstGeom prst="rect">
                <a:avLst/>
              </a:prstGeom>
              <a:noFill/>
            </p:spPr>
            <p:txBody>
              <a:bodyPr wrap="square">
                <a:spAutoFit/>
              </a:bodyPr>
              <a:lstStyle/>
              <a:p>
                <a:r>
                  <a:rPr lang="en-GB" sz="1000" dirty="0">
                    <a:solidFill>
                      <a:srgbClr val="545454"/>
                    </a:solidFill>
                    <a:effectLst/>
                    <a:latin typeface="Segoe UI" panose="020B0502040204020203" pitchFamily="34" charset="0"/>
                    <a:ea typeface="Times New Roman" panose="02020603050405020304" pitchFamily="18" charset="0"/>
                    <a:cs typeface="Arial" panose="020B0604020202020204" pitchFamily="34" charset="0"/>
                  </a:rPr>
                  <a:t> Source: </a:t>
                </a:r>
                <a:r>
                  <a:rPr lang="en-GB" sz="1000" dirty="0">
                    <a:solidFill>
                      <a:srgbClr val="545454"/>
                    </a:solidFill>
                    <a:latin typeface="Segoe UI" panose="020B0502040204020203" pitchFamily="34" charset="0"/>
                    <a:ea typeface="Times New Roman" panose="02020603050405020304" pitchFamily="18" charset="0"/>
                    <a:cs typeface="Arial" panose="020B0604020202020204" pitchFamily="34" charset="0"/>
                  </a:rPr>
                  <a:t>Tourism analytics; CCG</a:t>
                </a:r>
                <a:endParaRPr lang="en-GB" sz="1000" dirty="0"/>
              </a:p>
            </p:txBody>
          </p:sp>
          <p:sp>
            <p:nvSpPr>
              <p:cNvPr id="16" name="TextBox 15">
                <a:extLst>
                  <a:ext uri="{FF2B5EF4-FFF2-40B4-BE49-F238E27FC236}">
                    <a16:creationId xmlns:a16="http://schemas.microsoft.com/office/drawing/2014/main" id="{FC3B50A6-3279-AF24-07CA-135B791CEB15}"/>
                  </a:ext>
                </a:extLst>
              </p:cNvPr>
              <p:cNvSpPr txBox="1"/>
              <p:nvPr/>
            </p:nvSpPr>
            <p:spPr>
              <a:xfrm>
                <a:off x="6312024" y="1268760"/>
                <a:ext cx="4609757" cy="307777"/>
              </a:xfrm>
              <a:prstGeom prst="rect">
                <a:avLst/>
              </a:prstGeom>
              <a:noFill/>
            </p:spPr>
            <p:txBody>
              <a:bodyPr wrap="square">
                <a:spAutoFit/>
              </a:bodyPr>
              <a:lstStyle/>
              <a:p>
                <a:r>
                  <a:rPr lang="en-GB" sz="1400" dirty="0">
                    <a:solidFill>
                      <a:schemeClr val="bg2">
                        <a:lumMod val="75000"/>
                      </a:schemeClr>
                    </a:solidFill>
                  </a:rPr>
                  <a:t>US tourists to Caribbean 2019-Apr 2022</a:t>
                </a:r>
              </a:p>
            </p:txBody>
          </p:sp>
          <p:pic>
            <p:nvPicPr>
              <p:cNvPr id="9" name="Picture 8">
                <a:extLst>
                  <a:ext uri="{FF2B5EF4-FFF2-40B4-BE49-F238E27FC236}">
                    <a16:creationId xmlns:a16="http://schemas.microsoft.com/office/drawing/2014/main" id="{906DAE03-231C-7E54-64EE-55C318637435}"/>
                  </a:ext>
                </a:extLst>
              </p:cNvPr>
              <p:cNvPicPr>
                <a:picLocks noChangeAspect="1"/>
              </p:cNvPicPr>
              <p:nvPr/>
            </p:nvPicPr>
            <p:blipFill>
              <a:blip r:embed="rId3"/>
              <a:stretch>
                <a:fillRect/>
              </a:stretch>
            </p:blipFill>
            <p:spPr>
              <a:xfrm>
                <a:off x="6328505" y="1689136"/>
                <a:ext cx="5626100" cy="4140200"/>
              </a:xfrm>
              <a:prstGeom prst="rect">
                <a:avLst/>
              </a:prstGeom>
            </p:spPr>
          </p:pic>
          <p:sp>
            <p:nvSpPr>
              <p:cNvPr id="10" name="Rectangle 9">
                <a:extLst>
                  <a:ext uri="{FF2B5EF4-FFF2-40B4-BE49-F238E27FC236}">
                    <a16:creationId xmlns:a16="http://schemas.microsoft.com/office/drawing/2014/main" id="{4EE73FBF-33DB-4669-0A89-FB0923DC7EDA}"/>
                  </a:ext>
                </a:extLst>
              </p:cNvPr>
              <p:cNvSpPr/>
              <p:nvPr/>
            </p:nvSpPr>
            <p:spPr>
              <a:xfrm>
                <a:off x="8616902" y="1844824"/>
                <a:ext cx="1439538" cy="3528392"/>
              </a:xfrm>
              <a:prstGeom prst="rect">
                <a:avLst/>
              </a:prstGeom>
              <a:solidFill>
                <a:schemeClr val="tx2">
                  <a:alpha val="58633"/>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dirty="0"/>
              </a:p>
            </p:txBody>
          </p:sp>
        </p:grpSp>
        <p:cxnSp>
          <p:nvCxnSpPr>
            <p:cNvPr id="17" name="Straight Connector 16">
              <a:extLst>
                <a:ext uri="{FF2B5EF4-FFF2-40B4-BE49-F238E27FC236}">
                  <a16:creationId xmlns:a16="http://schemas.microsoft.com/office/drawing/2014/main" id="{3CB75225-58D2-82A8-2D5C-79505D4404DB}"/>
                </a:ext>
              </a:extLst>
            </p:cNvPr>
            <p:cNvCxnSpPr/>
            <p:nvPr/>
          </p:nvCxnSpPr>
          <p:spPr>
            <a:xfrm>
              <a:off x="6023992" y="1577406"/>
              <a:ext cx="0" cy="4669179"/>
            </a:xfrm>
            <a:prstGeom prst="line">
              <a:avLst/>
            </a:prstGeom>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411648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D0B817-1757-4BD7-AF1A-A2D125A69546}"/>
              </a:ext>
            </a:extLst>
          </p:cNvPr>
          <p:cNvSpPr>
            <a:spLocks noGrp="1"/>
          </p:cNvSpPr>
          <p:nvPr>
            <p:ph type="body" sz="quarter" idx="12"/>
          </p:nvPr>
        </p:nvSpPr>
        <p:spPr/>
        <p:txBody>
          <a:bodyPr/>
          <a:lstStyle/>
          <a:p>
            <a:r>
              <a:rPr lang="en-US" dirty="0"/>
              <a:t>Unprecedented increase in traffic growth, particularly off-peak</a:t>
            </a:r>
            <a:endParaRPr lang="en-GB" dirty="0"/>
          </a:p>
        </p:txBody>
      </p:sp>
      <p:sp>
        <p:nvSpPr>
          <p:cNvPr id="5" name="Title 4">
            <a:extLst>
              <a:ext uri="{FF2B5EF4-FFF2-40B4-BE49-F238E27FC236}">
                <a16:creationId xmlns:a16="http://schemas.microsoft.com/office/drawing/2014/main" id="{D5BCDDED-2952-4A53-B910-4AF9DA2205B5}"/>
              </a:ext>
            </a:extLst>
          </p:cNvPr>
          <p:cNvSpPr>
            <a:spLocks noGrp="1"/>
          </p:cNvSpPr>
          <p:nvPr>
            <p:ph type="title"/>
          </p:nvPr>
        </p:nvSpPr>
        <p:spPr/>
        <p:txBody>
          <a:bodyPr/>
          <a:lstStyle/>
          <a:p>
            <a:r>
              <a:rPr lang="en-GB" dirty="0">
                <a:solidFill>
                  <a:schemeClr val="accent5"/>
                </a:solidFill>
              </a:rPr>
              <a:t>Covid’s Stimulative Effect on Telecommunications</a:t>
            </a:r>
          </a:p>
        </p:txBody>
      </p:sp>
      <p:pic>
        <p:nvPicPr>
          <p:cNvPr id="13" name="Picture 12">
            <a:extLst>
              <a:ext uri="{FF2B5EF4-FFF2-40B4-BE49-F238E27FC236}">
                <a16:creationId xmlns:a16="http://schemas.microsoft.com/office/drawing/2014/main" id="{1667A34E-E161-49AA-A7B1-A0FAFB28C43F}"/>
              </a:ext>
            </a:extLst>
          </p:cNvPr>
          <p:cNvPicPr>
            <a:picLocks noChangeAspect="1"/>
          </p:cNvPicPr>
          <p:nvPr/>
        </p:nvPicPr>
        <p:blipFill>
          <a:blip r:embed="rId3"/>
          <a:stretch>
            <a:fillRect/>
          </a:stretch>
        </p:blipFill>
        <p:spPr>
          <a:xfrm>
            <a:off x="539750" y="2016217"/>
            <a:ext cx="4078577" cy="3743268"/>
          </a:xfrm>
          <a:prstGeom prst="rect">
            <a:avLst/>
          </a:prstGeom>
        </p:spPr>
      </p:pic>
      <p:sp>
        <p:nvSpPr>
          <p:cNvPr id="15" name="TextBox 14">
            <a:extLst>
              <a:ext uri="{FF2B5EF4-FFF2-40B4-BE49-F238E27FC236}">
                <a16:creationId xmlns:a16="http://schemas.microsoft.com/office/drawing/2014/main" id="{171BC4E7-AAA8-402D-CA40-CB1B62352AFA}"/>
              </a:ext>
            </a:extLst>
          </p:cNvPr>
          <p:cNvSpPr txBox="1"/>
          <p:nvPr/>
        </p:nvSpPr>
        <p:spPr>
          <a:xfrm>
            <a:off x="2459576" y="5816297"/>
            <a:ext cx="2230152" cy="276999"/>
          </a:xfrm>
          <a:prstGeom prst="rect">
            <a:avLst/>
          </a:prstGeom>
          <a:noFill/>
        </p:spPr>
        <p:txBody>
          <a:bodyPr wrap="square">
            <a:spAutoFit/>
          </a:bodyPr>
          <a:lstStyle/>
          <a:p>
            <a:r>
              <a:rPr lang="en-GB" sz="1200" dirty="0">
                <a:solidFill>
                  <a:schemeClr val="bg2">
                    <a:lumMod val="75000"/>
                  </a:schemeClr>
                </a:solidFill>
                <a:effectLst/>
                <a:latin typeface="Segoe UI" panose="020B0502040204020203" pitchFamily="34" charset="0"/>
                <a:ea typeface="Times New Roman" panose="02020603050405020304" pitchFamily="18" charset="0"/>
                <a:cs typeface="Arial" panose="020B0604020202020204" pitchFamily="34" charset="0"/>
              </a:rPr>
              <a:t>Source: Salience Consulting</a:t>
            </a:r>
            <a:endParaRPr lang="en-US" sz="1200" dirty="0">
              <a:solidFill>
                <a:schemeClr val="bg2">
                  <a:lumMod val="75000"/>
                </a:schemeClr>
              </a:solidFill>
            </a:endParaRPr>
          </a:p>
        </p:txBody>
      </p:sp>
      <p:grpSp>
        <p:nvGrpSpPr>
          <p:cNvPr id="2" name="Group 1">
            <a:extLst>
              <a:ext uri="{FF2B5EF4-FFF2-40B4-BE49-F238E27FC236}">
                <a16:creationId xmlns:a16="http://schemas.microsoft.com/office/drawing/2014/main" id="{4A5E5A0E-CCDD-1536-0A05-38681E125E65}"/>
              </a:ext>
            </a:extLst>
          </p:cNvPr>
          <p:cNvGrpSpPr/>
          <p:nvPr/>
        </p:nvGrpSpPr>
        <p:grpSpPr>
          <a:xfrm>
            <a:off x="5572061" y="3861048"/>
            <a:ext cx="6861104" cy="2916000"/>
            <a:chOff x="5572061" y="3861048"/>
            <a:chExt cx="6861104" cy="2916000"/>
          </a:xfrm>
        </p:grpSpPr>
        <p:pic>
          <p:nvPicPr>
            <p:cNvPr id="11" name="Picture 10">
              <a:extLst>
                <a:ext uri="{FF2B5EF4-FFF2-40B4-BE49-F238E27FC236}">
                  <a16:creationId xmlns:a16="http://schemas.microsoft.com/office/drawing/2014/main" id="{D16BDD5E-8DB1-706D-17BD-831C841625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91" t="1194" r="854" b="2271"/>
            <a:stretch/>
          </p:blipFill>
          <p:spPr bwMode="auto">
            <a:xfrm>
              <a:off x="5572061" y="3861048"/>
              <a:ext cx="4556387" cy="2916000"/>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AFCA8A16-63F2-C9D3-9823-31C7C2DFF5E6}"/>
                </a:ext>
              </a:extLst>
            </p:cNvPr>
            <p:cNvSpPr txBox="1"/>
            <p:nvPr/>
          </p:nvSpPr>
          <p:spPr>
            <a:xfrm>
              <a:off x="10203013" y="5954796"/>
              <a:ext cx="2230152" cy="461665"/>
            </a:xfrm>
            <a:prstGeom prst="rect">
              <a:avLst/>
            </a:prstGeom>
            <a:noFill/>
          </p:spPr>
          <p:txBody>
            <a:bodyPr wrap="square">
              <a:spAutoFit/>
            </a:bodyPr>
            <a:lstStyle/>
            <a:p>
              <a:r>
                <a:rPr lang="en-GB" sz="1200" dirty="0">
                  <a:solidFill>
                    <a:schemeClr val="bg2">
                      <a:lumMod val="75000"/>
                    </a:schemeClr>
                  </a:solidFill>
                  <a:effectLst/>
                  <a:latin typeface="Segoe UI" panose="020B0502040204020203" pitchFamily="34" charset="0"/>
                  <a:ea typeface="Times New Roman" panose="02020603050405020304" pitchFamily="18" charset="0"/>
                  <a:cs typeface="Arial" panose="020B0604020202020204" pitchFamily="34" charset="0"/>
                </a:rPr>
                <a:t>Source: </a:t>
              </a:r>
            </a:p>
            <a:p>
              <a:r>
                <a:rPr lang="en-GB" sz="1200" dirty="0" err="1">
                  <a:solidFill>
                    <a:schemeClr val="bg2">
                      <a:lumMod val="75000"/>
                    </a:schemeClr>
                  </a:solidFill>
                  <a:latin typeface="Segoe UI" panose="020B0502040204020203" pitchFamily="34" charset="0"/>
                  <a:ea typeface="Times New Roman" panose="02020603050405020304" pitchFamily="18" charset="0"/>
                  <a:cs typeface="Arial" panose="020B0604020202020204" pitchFamily="34" charset="0"/>
                </a:rPr>
                <a:t>OpenVault</a:t>
              </a:r>
              <a:endParaRPr lang="en-US" sz="1200" dirty="0">
                <a:solidFill>
                  <a:schemeClr val="bg2">
                    <a:lumMod val="75000"/>
                  </a:schemeClr>
                </a:solidFill>
              </a:endParaRPr>
            </a:p>
          </p:txBody>
        </p:sp>
      </p:grpSp>
      <p:grpSp>
        <p:nvGrpSpPr>
          <p:cNvPr id="4" name="Group 3">
            <a:extLst>
              <a:ext uri="{FF2B5EF4-FFF2-40B4-BE49-F238E27FC236}">
                <a16:creationId xmlns:a16="http://schemas.microsoft.com/office/drawing/2014/main" id="{701A2FE0-D8E7-8B22-4938-F6EE337DCFF4}"/>
              </a:ext>
            </a:extLst>
          </p:cNvPr>
          <p:cNvGrpSpPr/>
          <p:nvPr/>
        </p:nvGrpSpPr>
        <p:grpSpPr>
          <a:xfrm>
            <a:off x="4727848" y="1412776"/>
            <a:ext cx="6088093" cy="4833809"/>
            <a:chOff x="4727848" y="1412776"/>
            <a:chExt cx="6088093" cy="4833809"/>
          </a:xfrm>
        </p:grpSpPr>
        <p:pic>
          <p:nvPicPr>
            <p:cNvPr id="16" name="Picture 15" descr="Chart, line chart&#10;&#10;Description automatically generated">
              <a:extLst>
                <a:ext uri="{FF2B5EF4-FFF2-40B4-BE49-F238E27FC236}">
                  <a16:creationId xmlns:a16="http://schemas.microsoft.com/office/drawing/2014/main" id="{7E53C5AB-4B7E-E8B1-4107-CF293C6071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0735" y="1412776"/>
              <a:ext cx="5212080" cy="2298986"/>
            </a:xfrm>
            <a:prstGeom prst="rect">
              <a:avLst/>
            </a:prstGeom>
          </p:spPr>
        </p:pic>
        <p:pic>
          <p:nvPicPr>
            <p:cNvPr id="17" name="Picture 16" descr="A picture containing shape&#10;&#10;Description automatically generated">
              <a:extLst>
                <a:ext uri="{FF2B5EF4-FFF2-40B4-BE49-F238E27FC236}">
                  <a16:creationId xmlns:a16="http://schemas.microsoft.com/office/drawing/2014/main" id="{9B0D7331-DCC4-D69D-9FDF-233040FBD1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12815" y="1412776"/>
              <a:ext cx="703126" cy="2298986"/>
            </a:xfrm>
            <a:prstGeom prst="rect">
              <a:avLst/>
            </a:prstGeom>
          </p:spPr>
        </p:pic>
        <p:cxnSp>
          <p:nvCxnSpPr>
            <p:cNvPr id="10" name="Straight Connector 9">
              <a:extLst>
                <a:ext uri="{FF2B5EF4-FFF2-40B4-BE49-F238E27FC236}">
                  <a16:creationId xmlns:a16="http://schemas.microsoft.com/office/drawing/2014/main" id="{D7304D27-782F-C128-DC17-4EFD7C4DCC62}"/>
                </a:ext>
              </a:extLst>
            </p:cNvPr>
            <p:cNvCxnSpPr/>
            <p:nvPr/>
          </p:nvCxnSpPr>
          <p:spPr>
            <a:xfrm>
              <a:off x="4727848" y="1577406"/>
              <a:ext cx="0" cy="4669179"/>
            </a:xfrm>
            <a:prstGeom prst="line">
              <a:avLst/>
            </a:prstGeom>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164933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bubble chart&#10;&#10;Description automatically generated">
            <a:extLst>
              <a:ext uri="{FF2B5EF4-FFF2-40B4-BE49-F238E27FC236}">
                <a16:creationId xmlns:a16="http://schemas.microsoft.com/office/drawing/2014/main" id="{004C0974-CC11-D121-0726-877DAF7A41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432" y="1551634"/>
            <a:ext cx="2808000" cy="5024843"/>
          </a:xfrm>
          <a:prstGeom prst="rect">
            <a:avLst/>
          </a:prstGeom>
        </p:spPr>
      </p:pic>
      <p:sp>
        <p:nvSpPr>
          <p:cNvPr id="3" name="Text Placeholder 2">
            <a:extLst>
              <a:ext uri="{FF2B5EF4-FFF2-40B4-BE49-F238E27FC236}">
                <a16:creationId xmlns:a16="http://schemas.microsoft.com/office/drawing/2014/main" id="{27D0B817-1757-4BD7-AF1A-A2D125A69546}"/>
              </a:ext>
            </a:extLst>
          </p:cNvPr>
          <p:cNvSpPr>
            <a:spLocks noGrp="1"/>
          </p:cNvSpPr>
          <p:nvPr>
            <p:ph type="body" sz="quarter" idx="12"/>
          </p:nvPr>
        </p:nvSpPr>
        <p:spPr/>
        <p:txBody>
          <a:bodyPr/>
          <a:lstStyle/>
          <a:p>
            <a:r>
              <a:rPr lang="en-US" dirty="0"/>
              <a:t>Private Sector Demand and Public Interest Initiatives for Broadband Service Expansion and Resilience</a:t>
            </a:r>
            <a:endParaRPr lang="en-GB" dirty="0"/>
          </a:p>
        </p:txBody>
      </p:sp>
      <p:sp>
        <p:nvSpPr>
          <p:cNvPr id="5" name="Title 4">
            <a:extLst>
              <a:ext uri="{FF2B5EF4-FFF2-40B4-BE49-F238E27FC236}">
                <a16:creationId xmlns:a16="http://schemas.microsoft.com/office/drawing/2014/main" id="{D5BCDDED-2952-4A53-B910-4AF9DA2205B5}"/>
              </a:ext>
            </a:extLst>
          </p:cNvPr>
          <p:cNvSpPr>
            <a:spLocks noGrp="1"/>
          </p:cNvSpPr>
          <p:nvPr>
            <p:ph type="title"/>
          </p:nvPr>
        </p:nvSpPr>
        <p:spPr/>
        <p:txBody>
          <a:bodyPr/>
          <a:lstStyle/>
          <a:p>
            <a:r>
              <a:rPr lang="en-GB" dirty="0">
                <a:solidFill>
                  <a:schemeClr val="accent5"/>
                </a:solidFill>
              </a:rPr>
              <a:t>Covid’s Stimulative Effect on Telecommunications</a:t>
            </a:r>
          </a:p>
        </p:txBody>
      </p:sp>
      <p:sp>
        <p:nvSpPr>
          <p:cNvPr id="24" name="Frame 23">
            <a:extLst>
              <a:ext uri="{FF2B5EF4-FFF2-40B4-BE49-F238E27FC236}">
                <a16:creationId xmlns:a16="http://schemas.microsoft.com/office/drawing/2014/main" id="{806CC2C0-7C35-0136-C32F-D95160234DAA}"/>
              </a:ext>
            </a:extLst>
          </p:cNvPr>
          <p:cNvSpPr/>
          <p:nvPr/>
        </p:nvSpPr>
        <p:spPr>
          <a:xfrm>
            <a:off x="1119929" y="4023088"/>
            <a:ext cx="2628000" cy="396000"/>
          </a:xfrm>
          <a:prstGeom prst="frame">
            <a:avLst>
              <a:gd name="adj1" fmla="val 595"/>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8" name="TextBox 7">
            <a:extLst>
              <a:ext uri="{FF2B5EF4-FFF2-40B4-BE49-F238E27FC236}">
                <a16:creationId xmlns:a16="http://schemas.microsoft.com/office/drawing/2014/main" id="{6F7C8BFD-E8FE-1822-C0E9-83950244767D}"/>
              </a:ext>
            </a:extLst>
          </p:cNvPr>
          <p:cNvSpPr txBox="1"/>
          <p:nvPr/>
        </p:nvSpPr>
        <p:spPr>
          <a:xfrm>
            <a:off x="551384" y="1268760"/>
            <a:ext cx="3968257" cy="288147"/>
          </a:xfrm>
          <a:prstGeom prst="rect">
            <a:avLst/>
          </a:prstGeom>
          <a:noFill/>
        </p:spPr>
        <p:txBody>
          <a:bodyPr wrap="none" lIns="36000" tIns="36000" rIns="36000" bIns="36000" rtlCol="0">
            <a:spAutoFit/>
          </a:bodyPr>
          <a:lstStyle/>
          <a:p>
            <a:pPr algn="l"/>
            <a:r>
              <a:rPr lang="en-US" sz="1400" dirty="0"/>
              <a:t>Obstacles to doing business, pre and post COVID</a:t>
            </a:r>
          </a:p>
        </p:txBody>
      </p:sp>
      <p:sp>
        <p:nvSpPr>
          <p:cNvPr id="25" name="TextBox 24">
            <a:extLst>
              <a:ext uri="{FF2B5EF4-FFF2-40B4-BE49-F238E27FC236}">
                <a16:creationId xmlns:a16="http://schemas.microsoft.com/office/drawing/2014/main" id="{FC3ADE61-51EC-E00E-25BE-1953F8827B0D}"/>
              </a:ext>
            </a:extLst>
          </p:cNvPr>
          <p:cNvSpPr txBox="1"/>
          <p:nvPr/>
        </p:nvSpPr>
        <p:spPr>
          <a:xfrm>
            <a:off x="567740" y="6518940"/>
            <a:ext cx="2678083" cy="246221"/>
          </a:xfrm>
          <a:prstGeom prst="rect">
            <a:avLst/>
          </a:prstGeom>
          <a:noFill/>
        </p:spPr>
        <p:txBody>
          <a:bodyPr wrap="square">
            <a:spAutoFit/>
          </a:bodyPr>
          <a:lstStyle/>
          <a:p>
            <a:r>
              <a:rPr lang="en-GB" sz="1000" dirty="0">
                <a:solidFill>
                  <a:schemeClr val="bg2">
                    <a:lumMod val="75000"/>
                  </a:schemeClr>
                </a:solidFill>
                <a:effectLst/>
                <a:latin typeface="Segoe UI" panose="020B0502040204020203" pitchFamily="34" charset="0"/>
                <a:ea typeface="Times New Roman" panose="02020603050405020304" pitchFamily="18" charset="0"/>
                <a:cs typeface="Arial" panose="020B0604020202020204" pitchFamily="34" charset="0"/>
              </a:rPr>
              <a:t>Source: IDB Invest, 2021</a:t>
            </a:r>
            <a:endParaRPr lang="en-US" sz="1000" dirty="0">
              <a:solidFill>
                <a:schemeClr val="bg2">
                  <a:lumMod val="75000"/>
                </a:schemeClr>
              </a:solidFill>
            </a:endParaRPr>
          </a:p>
        </p:txBody>
      </p:sp>
      <p:grpSp>
        <p:nvGrpSpPr>
          <p:cNvPr id="30" name="Group 29">
            <a:extLst>
              <a:ext uri="{FF2B5EF4-FFF2-40B4-BE49-F238E27FC236}">
                <a16:creationId xmlns:a16="http://schemas.microsoft.com/office/drawing/2014/main" id="{33015878-7793-F614-E911-D044A78F0720}"/>
              </a:ext>
            </a:extLst>
          </p:cNvPr>
          <p:cNvGrpSpPr/>
          <p:nvPr/>
        </p:nvGrpSpPr>
        <p:grpSpPr>
          <a:xfrm>
            <a:off x="4511824" y="1268760"/>
            <a:ext cx="7416824" cy="4977825"/>
            <a:chOff x="4511824" y="1268760"/>
            <a:chExt cx="7416824" cy="4977825"/>
          </a:xfrm>
        </p:grpSpPr>
        <p:sp>
          <p:nvSpPr>
            <p:cNvPr id="23" name="TextBox 22">
              <a:extLst>
                <a:ext uri="{FF2B5EF4-FFF2-40B4-BE49-F238E27FC236}">
                  <a16:creationId xmlns:a16="http://schemas.microsoft.com/office/drawing/2014/main" id="{6639065B-5BC7-60C4-A501-644A87577EBD}"/>
                </a:ext>
              </a:extLst>
            </p:cNvPr>
            <p:cNvSpPr txBox="1"/>
            <p:nvPr/>
          </p:nvSpPr>
          <p:spPr>
            <a:xfrm>
              <a:off x="5231904" y="1268760"/>
              <a:ext cx="6096000" cy="307777"/>
            </a:xfrm>
            <a:prstGeom prst="rect">
              <a:avLst/>
            </a:prstGeom>
            <a:noFill/>
          </p:spPr>
          <p:txBody>
            <a:bodyPr wrap="square">
              <a:spAutoFit/>
            </a:bodyPr>
            <a:lstStyle/>
            <a:p>
              <a:pPr algn="ctr">
                <a:spcBef>
                  <a:spcPts val="1200"/>
                </a:spcBef>
                <a:spcAft>
                  <a:spcPts val="600"/>
                </a:spcAft>
              </a:pPr>
              <a:r>
                <a:rPr lang="en-GB" sz="1400" dirty="0">
                  <a:latin typeface="Segoe UI" panose="020B0502040204020203" pitchFamily="34" charset="0"/>
                  <a:ea typeface="Times New Roman" panose="02020603050405020304" pitchFamily="18" charset="0"/>
                  <a:cs typeface="Arial" panose="020B0604020202020204" pitchFamily="34" charset="0"/>
                </a:rPr>
                <a:t>Joint Industry and Public Sector </a:t>
              </a:r>
              <a:r>
                <a:rPr lang="en-GB" sz="1400" i="0" dirty="0">
                  <a:effectLst/>
                  <a:latin typeface="Segoe UI" panose="020B0502040204020203" pitchFamily="34" charset="0"/>
                  <a:ea typeface="Times New Roman" panose="02020603050405020304" pitchFamily="18" charset="0"/>
                  <a:cs typeface="Arial" panose="020B0604020202020204" pitchFamily="34" charset="0"/>
                </a:rPr>
                <a:t>Activity</a:t>
              </a:r>
              <a:endParaRPr lang="en-US" sz="1400" i="1" dirty="0">
                <a:effectLst/>
                <a:latin typeface="Segoe UI" panose="020B0502040204020203" pitchFamily="34" charset="0"/>
                <a:ea typeface="Times New Roman" panose="02020603050405020304" pitchFamily="18" charset="0"/>
                <a:cs typeface="Arial" panose="020B0604020202020204" pitchFamily="34" charset="0"/>
              </a:endParaRPr>
            </a:p>
          </p:txBody>
        </p:sp>
        <p:cxnSp>
          <p:nvCxnSpPr>
            <p:cNvPr id="10" name="Straight Connector 9">
              <a:extLst>
                <a:ext uri="{FF2B5EF4-FFF2-40B4-BE49-F238E27FC236}">
                  <a16:creationId xmlns:a16="http://schemas.microsoft.com/office/drawing/2014/main" id="{AFE13552-C51C-E98B-39B1-3A145254F62D}"/>
                </a:ext>
              </a:extLst>
            </p:cNvPr>
            <p:cNvCxnSpPr/>
            <p:nvPr/>
          </p:nvCxnSpPr>
          <p:spPr>
            <a:xfrm>
              <a:off x="4511824" y="1577406"/>
              <a:ext cx="0" cy="4669179"/>
            </a:xfrm>
            <a:prstGeom prst="line">
              <a:avLst/>
            </a:prstGeom>
          </p:spPr>
          <p:style>
            <a:lnRef idx="1">
              <a:schemeClr val="accent5"/>
            </a:lnRef>
            <a:fillRef idx="0">
              <a:schemeClr val="accent5"/>
            </a:fillRef>
            <a:effectRef idx="0">
              <a:schemeClr val="accent5"/>
            </a:effectRef>
            <a:fontRef idx="minor">
              <a:schemeClr val="tx1"/>
            </a:fontRef>
          </p:style>
        </p:cxnSp>
        <p:sp>
          <p:nvSpPr>
            <p:cNvPr id="18" name="TextBox 17">
              <a:extLst>
                <a:ext uri="{FF2B5EF4-FFF2-40B4-BE49-F238E27FC236}">
                  <a16:creationId xmlns:a16="http://schemas.microsoft.com/office/drawing/2014/main" id="{CE5DC7CC-7B9B-F1C3-C997-99DE21D0BABE}"/>
                </a:ext>
              </a:extLst>
            </p:cNvPr>
            <p:cNvSpPr txBox="1"/>
            <p:nvPr/>
          </p:nvSpPr>
          <p:spPr>
            <a:xfrm>
              <a:off x="5231904" y="1655429"/>
              <a:ext cx="6696744" cy="2677656"/>
            </a:xfrm>
            <a:prstGeom prst="rect">
              <a:avLst/>
            </a:prstGeom>
            <a:noFill/>
          </p:spPr>
          <p:txBody>
            <a:bodyPr wrap="square">
              <a:spAutoFit/>
            </a:bodyPr>
            <a:lstStyle/>
            <a:p>
              <a:r>
                <a:rPr lang="en-GB" sz="1200" b="1" dirty="0">
                  <a:solidFill>
                    <a:schemeClr val="accent4"/>
                  </a:solidFill>
                </a:rPr>
                <a:t>P</a:t>
              </a:r>
              <a:r>
                <a:rPr lang="en-GB" sz="1200" b="1" dirty="0">
                  <a:solidFill>
                    <a:schemeClr val="accent4"/>
                  </a:solidFill>
                  <a:effectLst/>
                </a:rPr>
                <a:t>olicy and regulatory actions to</a:t>
              </a:r>
              <a:r>
                <a:rPr lang="en-GB" sz="1200" b="1" dirty="0">
                  <a:solidFill>
                    <a:schemeClr val="accent4"/>
                  </a:solidFill>
                </a:rPr>
                <a:t> t</a:t>
              </a:r>
              <a:r>
                <a:rPr lang="en-GB" sz="1200" b="1" dirty="0">
                  <a:solidFill>
                    <a:schemeClr val="accent4"/>
                  </a:solidFill>
                  <a:effectLst/>
                </a:rPr>
                <a:t>emporarily relieve network capacity constraints and keep networks running and operational </a:t>
              </a:r>
              <a:r>
                <a:rPr lang="en-GB" sz="1200" dirty="0">
                  <a:solidFill>
                    <a:schemeClr val="accent4"/>
                  </a:solidFill>
                  <a:effectLst/>
                </a:rPr>
                <a:t>(including by decreasing taxes and fees, temporarily freeing up additional spectrum that can be immediately deployed, sharing infrastructure, using existing resources from the Universal Service Fund, etc.). </a:t>
              </a:r>
            </a:p>
            <a:p>
              <a:endParaRPr lang="en-GB" sz="1200" dirty="0">
                <a:solidFill>
                  <a:schemeClr val="accent4"/>
                </a:solidFill>
                <a:effectLst/>
              </a:endParaRPr>
            </a:p>
            <a:p>
              <a:r>
                <a:rPr lang="en-GB" sz="1200" b="1" dirty="0">
                  <a:solidFill>
                    <a:schemeClr val="accent4"/>
                  </a:solidFill>
                  <a:effectLst/>
                </a:rPr>
                <a:t>Streamline customs procedures </a:t>
              </a:r>
              <a:r>
                <a:rPr lang="en-GB" sz="1200" dirty="0">
                  <a:solidFill>
                    <a:schemeClr val="accent4"/>
                  </a:solidFill>
                  <a:effectLst/>
                </a:rPr>
                <a:t>and classify network equipment as essential infrastructure to ensure supply chain continuity.</a:t>
              </a:r>
            </a:p>
            <a:p>
              <a:endParaRPr lang="en-GB" sz="1200" dirty="0">
                <a:solidFill>
                  <a:schemeClr val="accent4"/>
                </a:solidFill>
              </a:endParaRPr>
            </a:p>
            <a:p>
              <a:r>
                <a:rPr lang="en-GB" sz="1200" b="1" dirty="0">
                  <a:solidFill>
                    <a:schemeClr val="accent4"/>
                  </a:solidFill>
                </a:rPr>
                <a:t>Provide guidance to consumers</a:t>
              </a:r>
              <a:r>
                <a:rPr lang="en-GB" sz="1200" dirty="0">
                  <a:solidFill>
                    <a:schemeClr val="accent4"/>
                  </a:solidFill>
                </a:rPr>
                <a:t> in areas that including child online safety, data protection, and cybersecurity. </a:t>
              </a:r>
            </a:p>
            <a:p>
              <a:endParaRPr lang="en-GB" sz="1200" dirty="0">
                <a:solidFill>
                  <a:schemeClr val="accent4"/>
                </a:solidFill>
              </a:endParaRPr>
            </a:p>
            <a:p>
              <a:r>
                <a:rPr lang="en-GB" sz="1200" b="1" dirty="0">
                  <a:solidFill>
                    <a:schemeClr val="accent4"/>
                  </a:solidFill>
                </a:rPr>
                <a:t>Support learning institutions to conduct distance classes</a:t>
              </a:r>
              <a:r>
                <a:rPr lang="en-GB" sz="1200" dirty="0">
                  <a:solidFill>
                    <a:schemeClr val="accent4"/>
                  </a:solidFill>
                </a:rPr>
                <a:t>, take actions to foster media and information literacy. </a:t>
              </a:r>
            </a:p>
            <a:p>
              <a:r>
                <a:rPr lang="en-GB" sz="1200" dirty="0">
                  <a:solidFill>
                    <a:srgbClr val="0C0C0C"/>
                  </a:solidFill>
                  <a:effectLst/>
                </a:rPr>
                <a:t> </a:t>
              </a:r>
              <a:endParaRPr lang="en-GB" sz="1200" dirty="0">
                <a:effectLst/>
              </a:endParaRPr>
            </a:p>
          </p:txBody>
        </p:sp>
        <p:sp>
          <p:nvSpPr>
            <p:cNvPr id="12" name="TextBox 11">
              <a:extLst>
                <a:ext uri="{FF2B5EF4-FFF2-40B4-BE49-F238E27FC236}">
                  <a16:creationId xmlns:a16="http://schemas.microsoft.com/office/drawing/2014/main" id="{1E4C620C-492B-E9C1-B858-1451E627D160}"/>
                </a:ext>
              </a:extLst>
            </p:cNvPr>
            <p:cNvSpPr txBox="1"/>
            <p:nvPr/>
          </p:nvSpPr>
          <p:spPr>
            <a:xfrm rot="16200000">
              <a:off x="4177708" y="2835901"/>
              <a:ext cx="1470650" cy="288147"/>
            </a:xfrm>
            <a:prstGeom prst="rect">
              <a:avLst/>
            </a:prstGeom>
            <a:solidFill>
              <a:schemeClr val="tx2">
                <a:lumMod val="20000"/>
                <a:lumOff val="80000"/>
              </a:schemeClr>
            </a:solidFill>
          </p:spPr>
          <p:txBody>
            <a:bodyPr wrap="none" lIns="36000" tIns="36000" rIns="36000" bIns="36000" rtlCol="0">
              <a:spAutoFit/>
            </a:bodyPr>
            <a:lstStyle/>
            <a:p>
              <a:pPr algn="l"/>
              <a:r>
                <a:rPr lang="en-US" sz="1400" dirty="0">
                  <a:solidFill>
                    <a:schemeClr val="accent4"/>
                  </a:solidFill>
                </a:rPr>
                <a:t>Short-run agenda</a:t>
              </a:r>
            </a:p>
          </p:txBody>
        </p:sp>
      </p:grpSp>
      <p:grpSp>
        <p:nvGrpSpPr>
          <p:cNvPr id="31" name="Group 30">
            <a:extLst>
              <a:ext uri="{FF2B5EF4-FFF2-40B4-BE49-F238E27FC236}">
                <a16:creationId xmlns:a16="http://schemas.microsoft.com/office/drawing/2014/main" id="{F2192CFB-BE43-31C9-CD36-757ED962B732}"/>
              </a:ext>
            </a:extLst>
          </p:cNvPr>
          <p:cNvGrpSpPr/>
          <p:nvPr/>
        </p:nvGrpSpPr>
        <p:grpSpPr>
          <a:xfrm>
            <a:off x="4766799" y="4221088"/>
            <a:ext cx="6886151" cy="2561510"/>
            <a:chOff x="4766799" y="4221088"/>
            <a:chExt cx="6886151" cy="2561510"/>
          </a:xfrm>
        </p:grpSpPr>
        <p:sp>
          <p:nvSpPr>
            <p:cNvPr id="26" name="TextBox 25">
              <a:extLst>
                <a:ext uri="{FF2B5EF4-FFF2-40B4-BE49-F238E27FC236}">
                  <a16:creationId xmlns:a16="http://schemas.microsoft.com/office/drawing/2014/main" id="{62E971CC-DFA9-EF85-2E54-060CECBBF2DB}"/>
                </a:ext>
              </a:extLst>
            </p:cNvPr>
            <p:cNvSpPr txBox="1"/>
            <p:nvPr/>
          </p:nvSpPr>
          <p:spPr>
            <a:xfrm>
              <a:off x="4801273" y="6536377"/>
              <a:ext cx="2878889" cy="246221"/>
            </a:xfrm>
            <a:prstGeom prst="rect">
              <a:avLst/>
            </a:prstGeom>
            <a:noFill/>
          </p:spPr>
          <p:txBody>
            <a:bodyPr wrap="square">
              <a:spAutoFit/>
            </a:bodyPr>
            <a:lstStyle/>
            <a:p>
              <a:r>
                <a:rPr lang="en-GB" sz="1000" dirty="0">
                  <a:solidFill>
                    <a:schemeClr val="bg2">
                      <a:lumMod val="75000"/>
                    </a:schemeClr>
                  </a:solidFill>
                  <a:effectLst/>
                  <a:latin typeface="Segoe UI" panose="020B0502040204020203" pitchFamily="34" charset="0"/>
                  <a:ea typeface="Times New Roman" panose="02020603050405020304" pitchFamily="18" charset="0"/>
                  <a:cs typeface="Arial" panose="020B0604020202020204" pitchFamily="34" charset="0"/>
                </a:rPr>
                <a:t>Source: Broadband Commission</a:t>
              </a:r>
              <a:endParaRPr lang="en-US" sz="1000" dirty="0">
                <a:solidFill>
                  <a:schemeClr val="bg2">
                    <a:lumMod val="75000"/>
                  </a:schemeClr>
                </a:solidFill>
              </a:endParaRPr>
            </a:p>
          </p:txBody>
        </p:sp>
        <p:sp>
          <p:nvSpPr>
            <p:cNvPr id="16" name="TextBox 15">
              <a:extLst>
                <a:ext uri="{FF2B5EF4-FFF2-40B4-BE49-F238E27FC236}">
                  <a16:creationId xmlns:a16="http://schemas.microsoft.com/office/drawing/2014/main" id="{2A21DE06-A2B3-0635-1C53-1FB585BF5F8C}"/>
                </a:ext>
              </a:extLst>
            </p:cNvPr>
            <p:cNvSpPr txBox="1"/>
            <p:nvPr/>
          </p:nvSpPr>
          <p:spPr>
            <a:xfrm>
              <a:off x="5231904" y="4221088"/>
              <a:ext cx="6421046" cy="2288694"/>
            </a:xfrm>
            <a:prstGeom prst="rect">
              <a:avLst/>
            </a:prstGeom>
            <a:noFill/>
          </p:spPr>
          <p:txBody>
            <a:bodyPr wrap="square" lIns="36000" tIns="36000" rIns="36000" bIns="36000" rtlCol="0">
              <a:spAutoFit/>
            </a:bodyPr>
            <a:lstStyle/>
            <a:p>
              <a:r>
                <a:rPr lang="en-US" sz="1200" dirty="0">
                  <a:solidFill>
                    <a:schemeClr val="accent6"/>
                  </a:solidFill>
                </a:rPr>
                <a:t>Acceleration and implementation of digital </a:t>
              </a:r>
              <a:r>
                <a:rPr lang="en-US" sz="1200" b="1" dirty="0">
                  <a:solidFill>
                    <a:schemeClr val="accent6"/>
                  </a:solidFill>
                </a:rPr>
                <a:t>cooperation, strategies and policies regarding emergency health responses</a:t>
              </a:r>
            </a:p>
            <a:p>
              <a:endParaRPr lang="en-US" sz="1200" dirty="0">
                <a:solidFill>
                  <a:schemeClr val="accent6"/>
                </a:solidFill>
              </a:endParaRPr>
            </a:p>
            <a:p>
              <a:r>
                <a:rPr lang="en-US" sz="1200" b="1" dirty="0">
                  <a:solidFill>
                    <a:schemeClr val="accent6"/>
                  </a:solidFill>
                </a:rPr>
                <a:t>Adoption of strategies aimed at promoting universal, affordable broadband connectivity </a:t>
              </a:r>
              <a:r>
                <a:rPr lang="en-US" sz="1200" dirty="0">
                  <a:solidFill>
                    <a:schemeClr val="accent6"/>
                  </a:solidFill>
                </a:rPr>
                <a:t>by mobilizing public and private investment</a:t>
              </a:r>
            </a:p>
            <a:p>
              <a:pPr algn="l"/>
              <a:endParaRPr lang="en-US" sz="1200" dirty="0">
                <a:solidFill>
                  <a:schemeClr val="accent6"/>
                </a:solidFill>
              </a:endParaRPr>
            </a:p>
            <a:p>
              <a:pPr algn="l"/>
              <a:r>
                <a:rPr lang="en-US" sz="1200" dirty="0">
                  <a:solidFill>
                    <a:schemeClr val="accent6"/>
                  </a:solidFill>
                </a:rPr>
                <a:t>Emphasizing and </a:t>
              </a:r>
              <a:r>
                <a:rPr lang="en-US" sz="1200" b="1" dirty="0">
                  <a:solidFill>
                    <a:schemeClr val="accent6"/>
                  </a:solidFill>
                </a:rPr>
                <a:t>promoting on-going connectivity for education</a:t>
              </a:r>
              <a:r>
                <a:rPr lang="en-US" sz="1200" dirty="0">
                  <a:solidFill>
                    <a:schemeClr val="accent6"/>
                  </a:solidFill>
                </a:rPr>
                <a:t>, access to information and online user empowerment through media and information literacy</a:t>
              </a:r>
            </a:p>
            <a:p>
              <a:pPr algn="l"/>
              <a:endParaRPr lang="en-US" sz="1200" dirty="0">
                <a:solidFill>
                  <a:schemeClr val="accent6"/>
                </a:solidFill>
              </a:endParaRPr>
            </a:p>
            <a:p>
              <a:pPr algn="l"/>
              <a:r>
                <a:rPr lang="en-US" sz="1200" b="1" dirty="0">
                  <a:solidFill>
                    <a:schemeClr val="accent6"/>
                  </a:solidFill>
                </a:rPr>
                <a:t>Identifying major partners for public financing of connectivity of vital services </a:t>
              </a:r>
              <a:r>
                <a:rPr lang="en-US" sz="1200" dirty="0">
                  <a:solidFill>
                    <a:schemeClr val="accent6"/>
                  </a:solidFill>
                </a:rPr>
                <a:t>including schools and undertake actions to attract institutional finance investors looking for a compelling market opportunity.</a:t>
              </a:r>
            </a:p>
          </p:txBody>
        </p:sp>
        <p:sp>
          <p:nvSpPr>
            <p:cNvPr id="27" name="TextBox 26">
              <a:extLst>
                <a:ext uri="{FF2B5EF4-FFF2-40B4-BE49-F238E27FC236}">
                  <a16:creationId xmlns:a16="http://schemas.microsoft.com/office/drawing/2014/main" id="{4F293B7E-D8F0-157E-8B08-553F9923B2D0}"/>
                </a:ext>
              </a:extLst>
            </p:cNvPr>
            <p:cNvSpPr txBox="1"/>
            <p:nvPr/>
          </p:nvSpPr>
          <p:spPr>
            <a:xfrm rot="16200000">
              <a:off x="4056188" y="5184539"/>
              <a:ext cx="1709370" cy="288147"/>
            </a:xfrm>
            <a:prstGeom prst="rect">
              <a:avLst/>
            </a:prstGeom>
            <a:solidFill>
              <a:schemeClr val="tx2">
                <a:lumMod val="20000"/>
                <a:lumOff val="80000"/>
              </a:schemeClr>
            </a:solidFill>
          </p:spPr>
          <p:txBody>
            <a:bodyPr wrap="none" lIns="36000" tIns="36000" rIns="36000" bIns="36000" rtlCol="0">
              <a:spAutoFit/>
            </a:bodyPr>
            <a:lstStyle/>
            <a:p>
              <a:pPr algn="l"/>
              <a:r>
                <a:rPr lang="en-US" sz="1400" dirty="0">
                  <a:solidFill>
                    <a:schemeClr val="accent6"/>
                  </a:solidFill>
                </a:rPr>
                <a:t>Medium-run agenda</a:t>
              </a:r>
            </a:p>
          </p:txBody>
        </p:sp>
      </p:grpSp>
      <p:sp>
        <p:nvSpPr>
          <p:cNvPr id="28" name="Frame 27">
            <a:extLst>
              <a:ext uri="{FF2B5EF4-FFF2-40B4-BE49-F238E27FC236}">
                <a16:creationId xmlns:a16="http://schemas.microsoft.com/office/drawing/2014/main" id="{DB891624-E30F-3895-A0A6-767E74E80F80}"/>
              </a:ext>
            </a:extLst>
          </p:cNvPr>
          <p:cNvSpPr/>
          <p:nvPr/>
        </p:nvSpPr>
        <p:spPr>
          <a:xfrm>
            <a:off x="1119929" y="2528960"/>
            <a:ext cx="2628000" cy="540000"/>
          </a:xfrm>
          <a:prstGeom prst="frame">
            <a:avLst>
              <a:gd name="adj1" fmla="val 595"/>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dirty="0">
              <a:solidFill>
                <a:schemeClr val="tx1"/>
              </a:solidFill>
            </a:endParaRPr>
          </a:p>
        </p:txBody>
      </p:sp>
    </p:spTree>
    <p:extLst>
      <p:ext uri="{BB962C8B-B14F-4D97-AF65-F5344CB8AC3E}">
        <p14:creationId xmlns:p14="http://schemas.microsoft.com/office/powerpoint/2010/main" val="378960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D0B817-1757-4BD7-AF1A-A2D125A69546}"/>
              </a:ext>
            </a:extLst>
          </p:cNvPr>
          <p:cNvSpPr>
            <a:spLocks noGrp="1"/>
          </p:cNvSpPr>
          <p:nvPr>
            <p:ph type="body" sz="quarter" idx="12"/>
          </p:nvPr>
        </p:nvSpPr>
        <p:spPr/>
        <p:txBody>
          <a:bodyPr/>
          <a:lstStyle/>
          <a:p>
            <a:r>
              <a:rPr lang="en-US" dirty="0"/>
              <a:t>The top line impact was not favorable…</a:t>
            </a:r>
            <a:endParaRPr lang="en-GB" dirty="0"/>
          </a:p>
        </p:txBody>
      </p:sp>
      <p:sp>
        <p:nvSpPr>
          <p:cNvPr id="4" name="Text Placeholder 3">
            <a:extLst>
              <a:ext uri="{FF2B5EF4-FFF2-40B4-BE49-F238E27FC236}">
                <a16:creationId xmlns:a16="http://schemas.microsoft.com/office/drawing/2014/main" id="{306049EA-B7EF-453A-8189-7891B7209D47}"/>
              </a:ext>
            </a:extLst>
          </p:cNvPr>
          <p:cNvSpPr>
            <a:spLocks noGrp="1"/>
          </p:cNvSpPr>
          <p:nvPr>
            <p:ph type="body" sz="quarter" idx="15"/>
          </p:nvPr>
        </p:nvSpPr>
        <p:spPr/>
        <p:txBody>
          <a:bodyPr/>
          <a:lstStyle/>
          <a:p>
            <a:endParaRPr lang="en-GB"/>
          </a:p>
        </p:txBody>
      </p:sp>
      <p:sp>
        <p:nvSpPr>
          <p:cNvPr id="5" name="Title 4">
            <a:extLst>
              <a:ext uri="{FF2B5EF4-FFF2-40B4-BE49-F238E27FC236}">
                <a16:creationId xmlns:a16="http://schemas.microsoft.com/office/drawing/2014/main" id="{D5BCDDED-2952-4A53-B910-4AF9DA2205B5}"/>
              </a:ext>
            </a:extLst>
          </p:cNvPr>
          <p:cNvSpPr>
            <a:spLocks noGrp="1"/>
          </p:cNvSpPr>
          <p:nvPr>
            <p:ph type="title"/>
          </p:nvPr>
        </p:nvSpPr>
        <p:spPr/>
        <p:txBody>
          <a:bodyPr/>
          <a:lstStyle/>
          <a:p>
            <a:r>
              <a:rPr lang="en-GB" dirty="0">
                <a:solidFill>
                  <a:schemeClr val="accent5"/>
                </a:solidFill>
              </a:rPr>
              <a:t>Net Effects on Industry Revenue</a:t>
            </a:r>
          </a:p>
        </p:txBody>
      </p:sp>
      <p:sp>
        <p:nvSpPr>
          <p:cNvPr id="25" name="TextBox 24">
            <a:extLst>
              <a:ext uri="{FF2B5EF4-FFF2-40B4-BE49-F238E27FC236}">
                <a16:creationId xmlns:a16="http://schemas.microsoft.com/office/drawing/2014/main" id="{FC3ADE61-51EC-E00E-25BE-1953F8827B0D}"/>
              </a:ext>
            </a:extLst>
          </p:cNvPr>
          <p:cNvSpPr txBox="1"/>
          <p:nvPr/>
        </p:nvSpPr>
        <p:spPr>
          <a:xfrm>
            <a:off x="721067" y="4492634"/>
            <a:ext cx="2230152" cy="246221"/>
          </a:xfrm>
          <a:prstGeom prst="rect">
            <a:avLst/>
          </a:prstGeom>
          <a:noFill/>
        </p:spPr>
        <p:txBody>
          <a:bodyPr wrap="square">
            <a:spAutoFit/>
          </a:bodyPr>
          <a:lstStyle/>
          <a:p>
            <a:r>
              <a:rPr lang="en-GB" sz="1000" dirty="0">
                <a:solidFill>
                  <a:schemeClr val="bg2">
                    <a:lumMod val="75000"/>
                  </a:schemeClr>
                </a:solidFill>
                <a:effectLst/>
                <a:latin typeface="Segoe UI" panose="020B0502040204020203" pitchFamily="34" charset="0"/>
                <a:ea typeface="Times New Roman" panose="02020603050405020304" pitchFamily="18" charset="0"/>
                <a:cs typeface="Arial" panose="020B0604020202020204" pitchFamily="34" charset="0"/>
              </a:rPr>
              <a:t>Source: IDC</a:t>
            </a:r>
            <a:endParaRPr lang="en-US" sz="1000" dirty="0">
              <a:solidFill>
                <a:schemeClr val="bg2">
                  <a:lumMod val="75000"/>
                </a:schemeClr>
              </a:solidFill>
            </a:endParaRPr>
          </a:p>
        </p:txBody>
      </p:sp>
      <p:sp>
        <p:nvSpPr>
          <p:cNvPr id="26" name="TextBox 25">
            <a:extLst>
              <a:ext uri="{FF2B5EF4-FFF2-40B4-BE49-F238E27FC236}">
                <a16:creationId xmlns:a16="http://schemas.microsoft.com/office/drawing/2014/main" id="{62E971CC-DFA9-EF85-2E54-060CECBBF2DB}"/>
              </a:ext>
            </a:extLst>
          </p:cNvPr>
          <p:cNvSpPr txBox="1"/>
          <p:nvPr/>
        </p:nvSpPr>
        <p:spPr>
          <a:xfrm>
            <a:off x="5089307" y="5229200"/>
            <a:ext cx="4823111" cy="246221"/>
          </a:xfrm>
          <a:prstGeom prst="rect">
            <a:avLst/>
          </a:prstGeom>
          <a:noFill/>
        </p:spPr>
        <p:txBody>
          <a:bodyPr wrap="square">
            <a:spAutoFit/>
          </a:bodyPr>
          <a:lstStyle/>
          <a:p>
            <a:r>
              <a:rPr lang="en-GB" sz="1000" dirty="0">
                <a:solidFill>
                  <a:schemeClr val="bg2">
                    <a:lumMod val="75000"/>
                  </a:schemeClr>
                </a:solidFill>
                <a:effectLst/>
                <a:latin typeface="Segoe UI" panose="020B0502040204020203" pitchFamily="34" charset="0"/>
                <a:ea typeface="Times New Roman" panose="02020603050405020304" pitchFamily="18" charset="0"/>
                <a:cs typeface="Arial" panose="020B0604020202020204" pitchFamily="34" charset="0"/>
              </a:rPr>
              <a:t>Source:</a:t>
            </a:r>
            <a:r>
              <a:rPr lang="en-GB" sz="1000" dirty="0">
                <a:solidFill>
                  <a:schemeClr val="bg2">
                    <a:lumMod val="75000"/>
                  </a:schemeClr>
                </a:solidFill>
                <a:latin typeface="Segoe UI" panose="020B0502040204020203" pitchFamily="34" charset="0"/>
                <a:ea typeface="Times New Roman" panose="02020603050405020304" pitchFamily="18" charset="0"/>
                <a:cs typeface="Arial" panose="020B0604020202020204" pitchFamily="34" charset="0"/>
              </a:rPr>
              <a:t> </a:t>
            </a:r>
            <a:r>
              <a:rPr lang="en-GB" sz="1000" dirty="0">
                <a:solidFill>
                  <a:schemeClr val="bg2">
                    <a:lumMod val="75000"/>
                  </a:schemeClr>
                </a:solidFill>
                <a:effectLst/>
                <a:latin typeface="Segoe UI" panose="020B0502040204020203" pitchFamily="34" charset="0"/>
                <a:ea typeface="Times New Roman" panose="02020603050405020304" pitchFamily="18" charset="0"/>
                <a:cs typeface="Arial" panose="020B0604020202020204" pitchFamily="34" charset="0"/>
              </a:rPr>
              <a:t>Regulatory Authorities</a:t>
            </a:r>
            <a:endParaRPr lang="en-US" sz="1000" dirty="0">
              <a:solidFill>
                <a:schemeClr val="bg2">
                  <a:lumMod val="75000"/>
                </a:schemeClr>
              </a:solidFill>
            </a:endParaRPr>
          </a:p>
        </p:txBody>
      </p:sp>
      <p:cxnSp>
        <p:nvCxnSpPr>
          <p:cNvPr id="10" name="Straight Connector 9">
            <a:extLst>
              <a:ext uri="{FF2B5EF4-FFF2-40B4-BE49-F238E27FC236}">
                <a16:creationId xmlns:a16="http://schemas.microsoft.com/office/drawing/2014/main" id="{AFE13552-C51C-E98B-39B1-3A145254F62D}"/>
              </a:ext>
            </a:extLst>
          </p:cNvPr>
          <p:cNvCxnSpPr/>
          <p:nvPr/>
        </p:nvCxnSpPr>
        <p:spPr>
          <a:xfrm>
            <a:off x="4727848" y="1577406"/>
            <a:ext cx="0" cy="4669179"/>
          </a:xfrm>
          <a:prstGeom prst="line">
            <a:avLst/>
          </a:prstGeom>
        </p:spPr>
        <p:style>
          <a:lnRef idx="1">
            <a:schemeClr val="accent5"/>
          </a:lnRef>
          <a:fillRef idx="0">
            <a:schemeClr val="accent5"/>
          </a:fillRef>
          <a:effectRef idx="0">
            <a:schemeClr val="accent5"/>
          </a:effectRef>
          <a:fontRef idx="minor">
            <a:schemeClr val="tx1"/>
          </a:fontRef>
        </p:style>
      </p:cxnSp>
      <p:graphicFrame>
        <p:nvGraphicFramePr>
          <p:cNvPr id="2" name="Table 8">
            <a:extLst>
              <a:ext uri="{FF2B5EF4-FFF2-40B4-BE49-F238E27FC236}">
                <a16:creationId xmlns:a16="http://schemas.microsoft.com/office/drawing/2014/main" id="{23D5FC7E-EEBE-8108-5A17-09144D14143B}"/>
              </a:ext>
            </a:extLst>
          </p:cNvPr>
          <p:cNvGraphicFramePr>
            <a:graphicFrameLocks noGrp="1"/>
          </p:cNvGraphicFramePr>
          <p:nvPr>
            <p:extLst>
              <p:ext uri="{D42A27DB-BD31-4B8C-83A1-F6EECF244321}">
                <p14:modId xmlns:p14="http://schemas.microsoft.com/office/powerpoint/2010/main" val="3239994580"/>
              </p:ext>
            </p:extLst>
          </p:nvPr>
        </p:nvGraphicFramePr>
        <p:xfrm>
          <a:off x="695403" y="2501900"/>
          <a:ext cx="3672408" cy="1854200"/>
        </p:xfrm>
        <a:graphic>
          <a:graphicData uri="http://schemas.openxmlformats.org/drawingml/2006/table">
            <a:tbl>
              <a:tblPr firstRow="1" bandRow="1">
                <a:tableStyleId>{35758FB7-9AC5-4552-8A53-C91805E547FA}</a:tableStyleId>
              </a:tblPr>
              <a:tblGrid>
                <a:gridCol w="1061431">
                  <a:extLst>
                    <a:ext uri="{9D8B030D-6E8A-4147-A177-3AD203B41FA5}">
                      <a16:colId xmlns:a16="http://schemas.microsoft.com/office/drawing/2014/main" val="3231561995"/>
                    </a:ext>
                  </a:extLst>
                </a:gridCol>
                <a:gridCol w="882785">
                  <a:extLst>
                    <a:ext uri="{9D8B030D-6E8A-4147-A177-3AD203B41FA5}">
                      <a16:colId xmlns:a16="http://schemas.microsoft.com/office/drawing/2014/main" val="2170633769"/>
                    </a:ext>
                  </a:extLst>
                </a:gridCol>
                <a:gridCol w="810090">
                  <a:extLst>
                    <a:ext uri="{9D8B030D-6E8A-4147-A177-3AD203B41FA5}">
                      <a16:colId xmlns:a16="http://schemas.microsoft.com/office/drawing/2014/main" val="530488593"/>
                    </a:ext>
                  </a:extLst>
                </a:gridCol>
                <a:gridCol w="918102">
                  <a:extLst>
                    <a:ext uri="{9D8B030D-6E8A-4147-A177-3AD203B41FA5}">
                      <a16:colId xmlns:a16="http://schemas.microsoft.com/office/drawing/2014/main" val="689532146"/>
                    </a:ext>
                  </a:extLst>
                </a:gridCol>
              </a:tblGrid>
              <a:tr h="370840">
                <a:tc>
                  <a:txBody>
                    <a:bodyPr/>
                    <a:lstStyle/>
                    <a:p>
                      <a:r>
                        <a:rPr lang="en-US" sz="1400" dirty="0">
                          <a:solidFill>
                            <a:schemeClr val="bg1"/>
                          </a:solidFill>
                        </a:rPr>
                        <a:t>Region</a:t>
                      </a:r>
                    </a:p>
                  </a:txBody>
                  <a:tcPr/>
                </a:tc>
                <a:tc>
                  <a:txBody>
                    <a:bodyPr/>
                    <a:lstStyle/>
                    <a:p>
                      <a:pPr algn="ctr"/>
                      <a:r>
                        <a:rPr lang="en-US" sz="1400" dirty="0">
                          <a:solidFill>
                            <a:schemeClr val="bg1"/>
                          </a:solidFill>
                        </a:rPr>
                        <a:t>2019</a:t>
                      </a:r>
                    </a:p>
                  </a:txBody>
                  <a:tcPr/>
                </a:tc>
                <a:tc>
                  <a:txBody>
                    <a:bodyPr/>
                    <a:lstStyle/>
                    <a:p>
                      <a:pPr algn="ctr"/>
                      <a:r>
                        <a:rPr lang="en-US" sz="1400" dirty="0">
                          <a:solidFill>
                            <a:schemeClr val="bg1"/>
                          </a:solidFill>
                        </a:rPr>
                        <a:t>2020</a:t>
                      </a:r>
                    </a:p>
                  </a:txBody>
                  <a:tcPr/>
                </a:tc>
                <a:tc>
                  <a:txBody>
                    <a:bodyPr/>
                    <a:lstStyle/>
                    <a:p>
                      <a:pPr algn="ctr"/>
                      <a:r>
                        <a:rPr lang="en-US" sz="1400" dirty="0">
                          <a:solidFill>
                            <a:schemeClr val="bg1"/>
                          </a:solidFill>
                        </a:rPr>
                        <a:t>Growth</a:t>
                      </a:r>
                    </a:p>
                  </a:txBody>
                  <a:tcPr/>
                </a:tc>
                <a:extLst>
                  <a:ext uri="{0D108BD9-81ED-4DB2-BD59-A6C34878D82A}">
                    <a16:rowId xmlns:a16="http://schemas.microsoft.com/office/drawing/2014/main" val="2261817064"/>
                  </a:ext>
                </a:extLst>
              </a:tr>
              <a:tr h="370840">
                <a:tc>
                  <a:txBody>
                    <a:bodyPr/>
                    <a:lstStyle/>
                    <a:p>
                      <a:r>
                        <a:rPr lang="en-US" sz="1400" dirty="0">
                          <a:solidFill>
                            <a:schemeClr val="tx1"/>
                          </a:solidFill>
                        </a:rPr>
                        <a:t>Americas</a:t>
                      </a:r>
                    </a:p>
                  </a:txBody>
                  <a:tcPr/>
                </a:tc>
                <a:tc>
                  <a:txBody>
                    <a:bodyPr/>
                    <a:lstStyle/>
                    <a:p>
                      <a:pPr algn="ctr"/>
                      <a:r>
                        <a:rPr lang="en-US" sz="1400" dirty="0">
                          <a:solidFill>
                            <a:schemeClr val="tx1"/>
                          </a:solidFill>
                        </a:rPr>
                        <a:t>$624</a:t>
                      </a:r>
                    </a:p>
                  </a:txBody>
                  <a:tcPr/>
                </a:tc>
                <a:tc>
                  <a:txBody>
                    <a:bodyPr/>
                    <a:lstStyle/>
                    <a:p>
                      <a:pPr algn="ctr"/>
                      <a:r>
                        <a:rPr lang="en-US" sz="1400" dirty="0">
                          <a:solidFill>
                            <a:schemeClr val="tx1"/>
                          </a:solidFill>
                        </a:rPr>
                        <a:t>$574</a:t>
                      </a:r>
                    </a:p>
                  </a:txBody>
                  <a:tcPr/>
                </a:tc>
                <a:tc>
                  <a:txBody>
                    <a:bodyPr/>
                    <a:lstStyle/>
                    <a:p>
                      <a:pPr algn="ctr"/>
                      <a:r>
                        <a:rPr lang="en-US" sz="1400" dirty="0">
                          <a:solidFill>
                            <a:schemeClr val="tx1"/>
                          </a:solidFill>
                        </a:rPr>
                        <a:t>-0.7%</a:t>
                      </a:r>
                    </a:p>
                  </a:txBody>
                  <a:tcPr/>
                </a:tc>
                <a:extLst>
                  <a:ext uri="{0D108BD9-81ED-4DB2-BD59-A6C34878D82A}">
                    <a16:rowId xmlns:a16="http://schemas.microsoft.com/office/drawing/2014/main" val="1198327621"/>
                  </a:ext>
                </a:extLst>
              </a:tr>
              <a:tr h="370840">
                <a:tc>
                  <a:txBody>
                    <a:bodyPr/>
                    <a:lstStyle/>
                    <a:p>
                      <a:r>
                        <a:rPr lang="en-US" sz="1400" dirty="0" err="1">
                          <a:solidFill>
                            <a:schemeClr val="tx1"/>
                          </a:solidFill>
                        </a:rPr>
                        <a:t>AsiaPac</a:t>
                      </a:r>
                      <a:endParaRPr lang="en-US" sz="1400" dirty="0">
                        <a:solidFill>
                          <a:schemeClr val="tx1"/>
                        </a:solidFill>
                      </a:endParaRPr>
                    </a:p>
                  </a:txBody>
                  <a:tcPr/>
                </a:tc>
                <a:tc>
                  <a:txBody>
                    <a:bodyPr/>
                    <a:lstStyle/>
                    <a:p>
                      <a:pPr algn="ctr"/>
                      <a:r>
                        <a:rPr lang="en-US" sz="1400" dirty="0">
                          <a:solidFill>
                            <a:schemeClr val="tx1"/>
                          </a:solidFill>
                        </a:rPr>
                        <a:t>$480</a:t>
                      </a:r>
                    </a:p>
                  </a:txBody>
                  <a:tcPr/>
                </a:tc>
                <a:tc>
                  <a:txBody>
                    <a:bodyPr/>
                    <a:lstStyle/>
                    <a:p>
                      <a:pPr algn="ctr"/>
                      <a:r>
                        <a:rPr lang="en-US" sz="1400" dirty="0">
                          <a:solidFill>
                            <a:schemeClr val="tx1"/>
                          </a:solidFill>
                        </a:rPr>
                        <a:t>$494</a:t>
                      </a:r>
                    </a:p>
                  </a:txBody>
                  <a:tcPr/>
                </a:tc>
                <a:tc>
                  <a:txBody>
                    <a:bodyPr/>
                    <a:lstStyle/>
                    <a:p>
                      <a:pPr algn="ctr"/>
                      <a:r>
                        <a:rPr lang="en-US" sz="1400" dirty="0">
                          <a:solidFill>
                            <a:schemeClr val="tx1"/>
                          </a:solidFill>
                        </a:rPr>
                        <a:t>-0.6%</a:t>
                      </a:r>
                    </a:p>
                  </a:txBody>
                  <a:tcPr/>
                </a:tc>
                <a:extLst>
                  <a:ext uri="{0D108BD9-81ED-4DB2-BD59-A6C34878D82A}">
                    <a16:rowId xmlns:a16="http://schemas.microsoft.com/office/drawing/2014/main" val="1945554194"/>
                  </a:ext>
                </a:extLst>
              </a:tr>
              <a:tr h="370840">
                <a:tc>
                  <a:txBody>
                    <a:bodyPr/>
                    <a:lstStyle/>
                    <a:p>
                      <a:r>
                        <a:rPr lang="en-US" sz="1400" dirty="0">
                          <a:solidFill>
                            <a:schemeClr val="tx1"/>
                          </a:solidFill>
                        </a:rPr>
                        <a:t>EMEA</a:t>
                      </a:r>
                    </a:p>
                  </a:txBody>
                  <a:tcPr/>
                </a:tc>
                <a:tc>
                  <a:txBody>
                    <a:bodyPr/>
                    <a:lstStyle/>
                    <a:p>
                      <a:pPr algn="ctr"/>
                      <a:r>
                        <a:rPr lang="en-US" sz="1400" dirty="0">
                          <a:solidFill>
                            <a:schemeClr val="tx1"/>
                          </a:solidFill>
                        </a:rPr>
                        <a:t>$477</a:t>
                      </a:r>
                    </a:p>
                  </a:txBody>
                  <a:tcPr/>
                </a:tc>
                <a:tc>
                  <a:txBody>
                    <a:bodyPr/>
                    <a:lstStyle/>
                    <a:p>
                      <a:pPr algn="ctr"/>
                      <a:r>
                        <a:rPr lang="en-US" sz="1400" dirty="0">
                          <a:solidFill>
                            <a:schemeClr val="tx1"/>
                          </a:solidFill>
                        </a:rPr>
                        <a:t>$474</a:t>
                      </a:r>
                    </a:p>
                  </a:txBody>
                  <a:tcPr/>
                </a:tc>
                <a:tc>
                  <a:txBody>
                    <a:bodyPr/>
                    <a:lstStyle/>
                    <a:p>
                      <a:pPr algn="ctr"/>
                      <a:r>
                        <a:rPr lang="en-US" sz="1400" dirty="0">
                          <a:solidFill>
                            <a:schemeClr val="tx1"/>
                          </a:solidFill>
                        </a:rPr>
                        <a:t>-2.0%</a:t>
                      </a:r>
                    </a:p>
                  </a:txBody>
                  <a:tcPr/>
                </a:tc>
                <a:extLst>
                  <a:ext uri="{0D108BD9-81ED-4DB2-BD59-A6C34878D82A}">
                    <a16:rowId xmlns:a16="http://schemas.microsoft.com/office/drawing/2014/main" val="4055234864"/>
                  </a:ext>
                </a:extLst>
              </a:tr>
              <a:tr h="370840">
                <a:tc>
                  <a:txBody>
                    <a:bodyPr/>
                    <a:lstStyle/>
                    <a:p>
                      <a:r>
                        <a:rPr lang="en-US" sz="1400" dirty="0">
                          <a:solidFill>
                            <a:schemeClr val="tx1"/>
                          </a:solidFill>
                        </a:rPr>
                        <a:t>Total</a:t>
                      </a:r>
                    </a:p>
                  </a:txBody>
                  <a:tcPr/>
                </a:tc>
                <a:tc>
                  <a:txBody>
                    <a:bodyPr/>
                    <a:lstStyle/>
                    <a:p>
                      <a:pPr algn="ctr"/>
                      <a:r>
                        <a:rPr lang="en-US" sz="1400" dirty="0">
                          <a:solidFill>
                            <a:schemeClr val="tx1"/>
                          </a:solidFill>
                        </a:rPr>
                        <a:t>$1,582</a:t>
                      </a:r>
                    </a:p>
                  </a:txBody>
                  <a:tcPr/>
                </a:tc>
                <a:tc>
                  <a:txBody>
                    <a:bodyPr/>
                    <a:lstStyle/>
                    <a:p>
                      <a:pPr algn="ctr"/>
                      <a:r>
                        <a:rPr lang="en-US" sz="1400" dirty="0">
                          <a:solidFill>
                            <a:schemeClr val="tx1"/>
                          </a:solidFill>
                        </a:rPr>
                        <a:t>$1,542</a:t>
                      </a:r>
                    </a:p>
                  </a:txBody>
                  <a:tcPr/>
                </a:tc>
                <a:tc>
                  <a:txBody>
                    <a:bodyPr/>
                    <a:lstStyle/>
                    <a:p>
                      <a:pPr algn="ctr"/>
                      <a:r>
                        <a:rPr lang="en-US" sz="1400" dirty="0">
                          <a:solidFill>
                            <a:schemeClr val="tx1"/>
                          </a:solidFill>
                        </a:rPr>
                        <a:t>-1.1%</a:t>
                      </a:r>
                    </a:p>
                  </a:txBody>
                  <a:tcPr/>
                </a:tc>
                <a:extLst>
                  <a:ext uri="{0D108BD9-81ED-4DB2-BD59-A6C34878D82A}">
                    <a16:rowId xmlns:a16="http://schemas.microsoft.com/office/drawing/2014/main" val="3984607685"/>
                  </a:ext>
                </a:extLst>
              </a:tr>
            </a:tbl>
          </a:graphicData>
        </a:graphic>
      </p:graphicFrame>
      <p:sp>
        <p:nvSpPr>
          <p:cNvPr id="9" name="TextBox 8">
            <a:extLst>
              <a:ext uri="{FF2B5EF4-FFF2-40B4-BE49-F238E27FC236}">
                <a16:creationId xmlns:a16="http://schemas.microsoft.com/office/drawing/2014/main" id="{2726F08A-F759-BAEC-06AA-709EDADBCD32}"/>
              </a:ext>
            </a:extLst>
          </p:cNvPr>
          <p:cNvSpPr txBox="1"/>
          <p:nvPr/>
        </p:nvSpPr>
        <p:spPr>
          <a:xfrm>
            <a:off x="663948" y="1896933"/>
            <a:ext cx="3841492" cy="503590"/>
          </a:xfrm>
          <a:prstGeom prst="rect">
            <a:avLst/>
          </a:prstGeom>
          <a:noFill/>
        </p:spPr>
        <p:txBody>
          <a:bodyPr wrap="none" lIns="36000" tIns="36000" rIns="36000" bIns="36000" rtlCol="0">
            <a:spAutoFit/>
          </a:bodyPr>
          <a:lstStyle/>
          <a:p>
            <a:pPr algn="l"/>
            <a:r>
              <a:rPr lang="en-US" sz="1400" dirty="0"/>
              <a:t>Regional Telecommunications Service Revenues</a:t>
            </a:r>
          </a:p>
          <a:p>
            <a:pPr algn="l"/>
            <a:r>
              <a:rPr lang="en-US" sz="1400" dirty="0"/>
              <a:t>US billions</a:t>
            </a:r>
          </a:p>
        </p:txBody>
      </p:sp>
      <p:graphicFrame>
        <p:nvGraphicFramePr>
          <p:cNvPr id="16" name="Table 8">
            <a:extLst>
              <a:ext uri="{FF2B5EF4-FFF2-40B4-BE49-F238E27FC236}">
                <a16:creationId xmlns:a16="http://schemas.microsoft.com/office/drawing/2014/main" id="{725A9D73-36FE-ABA0-83E1-79C47069E429}"/>
              </a:ext>
            </a:extLst>
          </p:cNvPr>
          <p:cNvGraphicFramePr>
            <a:graphicFrameLocks noGrp="1"/>
          </p:cNvGraphicFramePr>
          <p:nvPr>
            <p:extLst>
              <p:ext uri="{D42A27DB-BD31-4B8C-83A1-F6EECF244321}">
                <p14:modId xmlns:p14="http://schemas.microsoft.com/office/powerpoint/2010/main" val="999915369"/>
              </p:ext>
            </p:extLst>
          </p:nvPr>
        </p:nvGraphicFramePr>
        <p:xfrm>
          <a:off x="5087885" y="2478504"/>
          <a:ext cx="5400594" cy="2595880"/>
        </p:xfrm>
        <a:graphic>
          <a:graphicData uri="http://schemas.openxmlformats.org/drawingml/2006/table">
            <a:tbl>
              <a:tblPr firstRow="1" bandRow="1">
                <a:tableStyleId>{35758FB7-9AC5-4552-8A53-C91805E547FA}</a:tableStyleId>
              </a:tblPr>
              <a:tblGrid>
                <a:gridCol w="2193996">
                  <a:extLst>
                    <a:ext uri="{9D8B030D-6E8A-4147-A177-3AD203B41FA5}">
                      <a16:colId xmlns:a16="http://schemas.microsoft.com/office/drawing/2014/main" val="3231561995"/>
                    </a:ext>
                  </a:extLst>
                </a:gridCol>
                <a:gridCol w="1088718">
                  <a:extLst>
                    <a:ext uri="{9D8B030D-6E8A-4147-A177-3AD203B41FA5}">
                      <a16:colId xmlns:a16="http://schemas.microsoft.com/office/drawing/2014/main" val="2170633769"/>
                    </a:ext>
                  </a:extLst>
                </a:gridCol>
                <a:gridCol w="1020892">
                  <a:extLst>
                    <a:ext uri="{9D8B030D-6E8A-4147-A177-3AD203B41FA5}">
                      <a16:colId xmlns:a16="http://schemas.microsoft.com/office/drawing/2014/main" val="530488593"/>
                    </a:ext>
                  </a:extLst>
                </a:gridCol>
                <a:gridCol w="1096988">
                  <a:extLst>
                    <a:ext uri="{9D8B030D-6E8A-4147-A177-3AD203B41FA5}">
                      <a16:colId xmlns:a16="http://schemas.microsoft.com/office/drawing/2014/main" val="689532146"/>
                    </a:ext>
                  </a:extLst>
                </a:gridCol>
              </a:tblGrid>
              <a:tr h="370840">
                <a:tc>
                  <a:txBody>
                    <a:bodyPr/>
                    <a:lstStyle/>
                    <a:p>
                      <a:r>
                        <a:rPr lang="en-US" sz="1400" dirty="0">
                          <a:solidFill>
                            <a:schemeClr val="bg1"/>
                          </a:solidFill>
                        </a:rPr>
                        <a:t>Country</a:t>
                      </a:r>
                    </a:p>
                  </a:txBody>
                  <a:tcPr/>
                </a:tc>
                <a:tc>
                  <a:txBody>
                    <a:bodyPr/>
                    <a:lstStyle/>
                    <a:p>
                      <a:r>
                        <a:rPr lang="en-US" sz="1400" dirty="0">
                          <a:solidFill>
                            <a:schemeClr val="bg1"/>
                          </a:solidFill>
                        </a:rPr>
                        <a:t>2019</a:t>
                      </a:r>
                    </a:p>
                  </a:txBody>
                  <a:tcPr/>
                </a:tc>
                <a:tc>
                  <a:txBody>
                    <a:bodyPr/>
                    <a:lstStyle/>
                    <a:p>
                      <a:r>
                        <a:rPr lang="en-US" sz="1400" dirty="0">
                          <a:solidFill>
                            <a:schemeClr val="bg1"/>
                          </a:solidFill>
                        </a:rPr>
                        <a:t>2020</a:t>
                      </a:r>
                    </a:p>
                  </a:txBody>
                  <a:tcPr/>
                </a:tc>
                <a:tc>
                  <a:txBody>
                    <a:bodyPr/>
                    <a:lstStyle/>
                    <a:p>
                      <a:r>
                        <a:rPr lang="en-US" sz="1400" dirty="0">
                          <a:solidFill>
                            <a:schemeClr val="bg1"/>
                          </a:solidFill>
                        </a:rPr>
                        <a:t>Growth</a:t>
                      </a:r>
                    </a:p>
                  </a:txBody>
                  <a:tcPr/>
                </a:tc>
                <a:extLst>
                  <a:ext uri="{0D108BD9-81ED-4DB2-BD59-A6C34878D82A}">
                    <a16:rowId xmlns:a16="http://schemas.microsoft.com/office/drawing/2014/main" val="2261817064"/>
                  </a:ext>
                </a:extLst>
              </a:tr>
              <a:tr h="370840">
                <a:tc>
                  <a:txBody>
                    <a:bodyPr/>
                    <a:lstStyle/>
                    <a:p>
                      <a:r>
                        <a:rPr lang="en-US" sz="1400" dirty="0">
                          <a:solidFill>
                            <a:schemeClr val="tx1"/>
                          </a:solidFill>
                        </a:rPr>
                        <a:t>Bermuda</a:t>
                      </a:r>
                    </a:p>
                  </a:txBody>
                  <a:tcPr anchor="ctr"/>
                </a:tc>
                <a:tc>
                  <a:txBody>
                    <a:bodyPr/>
                    <a:lstStyle/>
                    <a:p>
                      <a:pPr algn="ctr" fontAlgn="b"/>
                      <a:r>
                        <a:rPr lang="en-GB" sz="1400" b="0" i="0" u="none" strike="noStrike" dirty="0">
                          <a:solidFill>
                            <a:srgbClr val="000000"/>
                          </a:solidFill>
                          <a:effectLst/>
                          <a:latin typeface="+mn-lt"/>
                        </a:rPr>
                        <a:t>$199.1 </a:t>
                      </a:r>
                    </a:p>
                  </a:txBody>
                  <a:tcPr marL="9525" marR="9525" marT="9525" marB="0" anchor="ctr"/>
                </a:tc>
                <a:tc>
                  <a:txBody>
                    <a:bodyPr/>
                    <a:lstStyle/>
                    <a:p>
                      <a:pPr algn="ctr" fontAlgn="b"/>
                      <a:r>
                        <a:rPr lang="en-GB" sz="1400" b="0" i="0" u="none" strike="noStrike" dirty="0">
                          <a:solidFill>
                            <a:srgbClr val="000000"/>
                          </a:solidFill>
                          <a:effectLst/>
                          <a:latin typeface="+mn-lt"/>
                        </a:rPr>
                        <a:t>$183.4 </a:t>
                      </a:r>
                    </a:p>
                  </a:txBody>
                  <a:tcPr marL="9525" marR="9525" marT="9525" marB="0" anchor="ctr"/>
                </a:tc>
                <a:tc>
                  <a:txBody>
                    <a:bodyPr/>
                    <a:lstStyle/>
                    <a:p>
                      <a:pPr algn="ctr" fontAlgn="b"/>
                      <a:r>
                        <a:rPr lang="en-GB" sz="1400" b="0" i="0" u="none" strike="noStrike">
                          <a:solidFill>
                            <a:srgbClr val="000000"/>
                          </a:solidFill>
                          <a:effectLst/>
                          <a:latin typeface="+mn-lt"/>
                        </a:rPr>
                        <a:t>-7.9%</a:t>
                      </a:r>
                    </a:p>
                  </a:txBody>
                  <a:tcPr marL="9525" marR="9525" marT="9525" marB="0" anchor="ctr"/>
                </a:tc>
                <a:extLst>
                  <a:ext uri="{0D108BD9-81ED-4DB2-BD59-A6C34878D82A}">
                    <a16:rowId xmlns:a16="http://schemas.microsoft.com/office/drawing/2014/main" val="1198327621"/>
                  </a:ext>
                </a:extLst>
              </a:tr>
              <a:tr h="370840">
                <a:tc>
                  <a:txBody>
                    <a:bodyPr/>
                    <a:lstStyle/>
                    <a:p>
                      <a:r>
                        <a:rPr lang="en-US" sz="1400" dirty="0">
                          <a:solidFill>
                            <a:schemeClr val="tx1"/>
                          </a:solidFill>
                        </a:rPr>
                        <a:t>Cayman Islands</a:t>
                      </a:r>
                    </a:p>
                  </a:txBody>
                  <a:tcPr anchor="ctr"/>
                </a:tc>
                <a:tc>
                  <a:txBody>
                    <a:bodyPr/>
                    <a:lstStyle/>
                    <a:p>
                      <a:pPr algn="ctr" fontAlgn="b"/>
                      <a:r>
                        <a:rPr lang="en-GB" sz="1400" b="0" i="0" u="none" strike="noStrike" dirty="0">
                          <a:solidFill>
                            <a:srgbClr val="000000"/>
                          </a:solidFill>
                          <a:effectLst/>
                          <a:latin typeface="+mn-lt"/>
                        </a:rPr>
                        <a:t>$174.64</a:t>
                      </a:r>
                    </a:p>
                  </a:txBody>
                  <a:tcPr marL="9525" marR="9525" marT="9525" marB="0" anchor="ctr"/>
                </a:tc>
                <a:tc>
                  <a:txBody>
                    <a:bodyPr/>
                    <a:lstStyle/>
                    <a:p>
                      <a:pPr algn="ctr" fontAlgn="b"/>
                      <a:r>
                        <a:rPr lang="en-GB" sz="1400" b="0" i="0" u="none" strike="noStrike" dirty="0">
                          <a:solidFill>
                            <a:srgbClr val="000000"/>
                          </a:solidFill>
                          <a:effectLst/>
                          <a:latin typeface="+mn-lt"/>
                        </a:rPr>
                        <a:t>$173.20</a:t>
                      </a:r>
                    </a:p>
                  </a:txBody>
                  <a:tcPr marL="9525" marR="9525" marT="9525" marB="0" anchor="ctr"/>
                </a:tc>
                <a:tc>
                  <a:txBody>
                    <a:bodyPr/>
                    <a:lstStyle/>
                    <a:p>
                      <a:pPr algn="ctr" fontAlgn="b"/>
                      <a:r>
                        <a:rPr lang="en-GB" sz="1400" b="0" i="0" u="none" strike="noStrike" dirty="0">
                          <a:solidFill>
                            <a:srgbClr val="000000"/>
                          </a:solidFill>
                          <a:effectLst/>
                          <a:latin typeface="+mn-lt"/>
                        </a:rPr>
                        <a:t>-0.8%</a:t>
                      </a:r>
                    </a:p>
                  </a:txBody>
                  <a:tcPr marL="9525" marR="9525" marT="9525" marB="0" anchor="ctr"/>
                </a:tc>
                <a:extLst>
                  <a:ext uri="{0D108BD9-81ED-4DB2-BD59-A6C34878D82A}">
                    <a16:rowId xmlns:a16="http://schemas.microsoft.com/office/drawing/2014/main" val="3984607685"/>
                  </a:ext>
                </a:extLst>
              </a:tr>
              <a:tr h="370840">
                <a:tc>
                  <a:txBody>
                    <a:bodyPr/>
                    <a:lstStyle/>
                    <a:p>
                      <a:r>
                        <a:rPr lang="en-US" sz="1400" dirty="0">
                          <a:solidFill>
                            <a:schemeClr val="tx1"/>
                          </a:solidFill>
                        </a:rPr>
                        <a:t>Costa Rica</a:t>
                      </a:r>
                    </a:p>
                  </a:txBody>
                  <a:tcPr anchor="ctr"/>
                </a:tc>
                <a:tc>
                  <a:txBody>
                    <a:bodyPr/>
                    <a:lstStyle/>
                    <a:p>
                      <a:pPr algn="ctr" fontAlgn="b"/>
                      <a:r>
                        <a:rPr lang="en-GB" sz="1400" b="0" i="0" u="none" strike="noStrike" dirty="0">
                          <a:solidFill>
                            <a:srgbClr val="000000"/>
                          </a:solidFill>
                          <a:effectLst/>
                          <a:latin typeface="+mn-lt"/>
                        </a:rPr>
                        <a:t>$1295.28</a:t>
                      </a:r>
                    </a:p>
                  </a:txBody>
                  <a:tcPr marL="9525" marR="9525" marT="9525" marB="0" anchor="ctr"/>
                </a:tc>
                <a:tc>
                  <a:txBody>
                    <a:bodyPr/>
                    <a:lstStyle/>
                    <a:p>
                      <a:pPr algn="ctr" fontAlgn="b"/>
                      <a:r>
                        <a:rPr lang="en-GB" sz="1400" b="0" i="0" u="none" strike="noStrike" dirty="0">
                          <a:solidFill>
                            <a:srgbClr val="000000"/>
                          </a:solidFill>
                          <a:effectLst/>
                          <a:latin typeface="+mn-lt"/>
                        </a:rPr>
                        <a:t>$1245.99</a:t>
                      </a:r>
                    </a:p>
                  </a:txBody>
                  <a:tcPr marL="9525" marR="9525" marT="9525" marB="0" anchor="ctr"/>
                </a:tc>
                <a:tc>
                  <a:txBody>
                    <a:bodyPr/>
                    <a:lstStyle/>
                    <a:p>
                      <a:pPr algn="ctr" fontAlgn="b"/>
                      <a:r>
                        <a:rPr lang="en-GB" sz="1400" b="0" i="0" u="none" strike="noStrike" dirty="0">
                          <a:solidFill>
                            <a:srgbClr val="000000"/>
                          </a:solidFill>
                          <a:effectLst/>
                          <a:latin typeface="+mn-lt"/>
                        </a:rPr>
                        <a:t>-3.8%</a:t>
                      </a:r>
                    </a:p>
                  </a:txBody>
                  <a:tcPr marL="9525" marR="9525" marT="9525" marB="0" anchor="ctr"/>
                </a:tc>
                <a:extLst>
                  <a:ext uri="{0D108BD9-81ED-4DB2-BD59-A6C34878D82A}">
                    <a16:rowId xmlns:a16="http://schemas.microsoft.com/office/drawing/2014/main" val="2997657071"/>
                  </a:ext>
                </a:extLst>
              </a:tr>
              <a:tr h="370840">
                <a:tc>
                  <a:txBody>
                    <a:bodyPr/>
                    <a:lstStyle/>
                    <a:p>
                      <a:r>
                        <a:rPr lang="en-US" sz="1400" dirty="0">
                          <a:solidFill>
                            <a:schemeClr val="tx1"/>
                          </a:solidFill>
                        </a:rPr>
                        <a:t>ECTEL Member States</a:t>
                      </a:r>
                    </a:p>
                  </a:txBody>
                  <a:tcPr anchor="ctr"/>
                </a:tc>
                <a:tc>
                  <a:txBody>
                    <a:bodyPr/>
                    <a:lstStyle/>
                    <a:p>
                      <a:pPr algn="ctr" fontAlgn="b"/>
                      <a:r>
                        <a:rPr lang="en-GB" sz="1400" b="0" i="0" u="none" strike="noStrike" dirty="0">
                          <a:solidFill>
                            <a:srgbClr val="000000"/>
                          </a:solidFill>
                          <a:effectLst/>
                          <a:latin typeface="+mn-lt"/>
                        </a:rPr>
                        <a:t>$237.78</a:t>
                      </a:r>
                    </a:p>
                  </a:txBody>
                  <a:tcPr marL="9525" marR="9525" marT="9525" marB="0" anchor="ctr"/>
                </a:tc>
                <a:tc>
                  <a:txBody>
                    <a:bodyPr/>
                    <a:lstStyle/>
                    <a:p>
                      <a:pPr algn="ctr" fontAlgn="b"/>
                      <a:r>
                        <a:rPr lang="en-GB" sz="1400" b="0" i="0" u="none" strike="noStrike" dirty="0">
                          <a:solidFill>
                            <a:srgbClr val="000000"/>
                          </a:solidFill>
                          <a:effectLst/>
                          <a:latin typeface="+mn-lt"/>
                        </a:rPr>
                        <a:t>$231.85</a:t>
                      </a:r>
                    </a:p>
                  </a:txBody>
                  <a:tcPr marL="9525" marR="9525" marT="9525" marB="0" anchor="ctr"/>
                </a:tc>
                <a:tc>
                  <a:txBody>
                    <a:bodyPr/>
                    <a:lstStyle/>
                    <a:p>
                      <a:pPr algn="ctr" fontAlgn="b"/>
                      <a:r>
                        <a:rPr lang="en-GB" sz="1400" b="0" i="0" u="none" strike="noStrike" dirty="0">
                          <a:solidFill>
                            <a:srgbClr val="000000"/>
                          </a:solidFill>
                          <a:effectLst/>
                          <a:latin typeface="+mn-lt"/>
                        </a:rPr>
                        <a:t>-2.5%</a:t>
                      </a:r>
                    </a:p>
                  </a:txBody>
                  <a:tcPr marL="9525" marR="9525" marT="9525" marB="0" anchor="ctr"/>
                </a:tc>
                <a:extLst>
                  <a:ext uri="{0D108BD9-81ED-4DB2-BD59-A6C34878D82A}">
                    <a16:rowId xmlns:a16="http://schemas.microsoft.com/office/drawing/2014/main" val="2189452388"/>
                  </a:ext>
                </a:extLst>
              </a:tr>
              <a:tr h="370840">
                <a:tc>
                  <a:txBody>
                    <a:bodyPr/>
                    <a:lstStyle/>
                    <a:p>
                      <a:r>
                        <a:rPr lang="en-US" sz="1400" dirty="0">
                          <a:solidFill>
                            <a:schemeClr val="tx1"/>
                          </a:solidFill>
                        </a:rPr>
                        <a:t>Jamaica</a:t>
                      </a:r>
                    </a:p>
                  </a:txBody>
                  <a:tcPr anchor="ctr"/>
                </a:tc>
                <a:tc>
                  <a:txBody>
                    <a:bodyPr/>
                    <a:lstStyle/>
                    <a:p>
                      <a:pPr algn="ctr" fontAlgn="b"/>
                      <a:r>
                        <a:rPr lang="en-GB" sz="1400" b="0" i="0" u="none" strike="noStrike" dirty="0">
                          <a:solidFill>
                            <a:srgbClr val="000000"/>
                          </a:solidFill>
                          <a:effectLst/>
                          <a:latin typeface="+mn-lt"/>
                        </a:rPr>
                        <a:t>$726.62</a:t>
                      </a:r>
                    </a:p>
                  </a:txBody>
                  <a:tcPr marL="9525" marR="9525" marT="9525" marB="0" anchor="ctr"/>
                </a:tc>
                <a:tc>
                  <a:txBody>
                    <a:bodyPr/>
                    <a:lstStyle/>
                    <a:p>
                      <a:pPr algn="ctr" fontAlgn="b"/>
                      <a:r>
                        <a:rPr lang="en-GB" sz="1400" b="0" i="0" u="none" strike="noStrike" dirty="0">
                          <a:solidFill>
                            <a:srgbClr val="000000"/>
                          </a:solidFill>
                          <a:effectLst/>
                          <a:latin typeface="+mn-lt"/>
                        </a:rPr>
                        <a:t>$693.76</a:t>
                      </a:r>
                    </a:p>
                  </a:txBody>
                  <a:tcPr marL="9525" marR="9525" marT="9525" marB="0" anchor="ctr"/>
                </a:tc>
                <a:tc>
                  <a:txBody>
                    <a:bodyPr/>
                    <a:lstStyle/>
                    <a:p>
                      <a:pPr algn="ctr" fontAlgn="b"/>
                      <a:r>
                        <a:rPr lang="en-GB" sz="1400" b="0" i="0" u="none" strike="noStrike" dirty="0">
                          <a:solidFill>
                            <a:srgbClr val="000000"/>
                          </a:solidFill>
                          <a:effectLst/>
                          <a:latin typeface="+mn-lt"/>
                        </a:rPr>
                        <a:t>-4.5%</a:t>
                      </a:r>
                    </a:p>
                  </a:txBody>
                  <a:tcPr marL="9525" marR="9525" marT="9525" marB="0" anchor="ctr"/>
                </a:tc>
                <a:extLst>
                  <a:ext uri="{0D108BD9-81ED-4DB2-BD59-A6C34878D82A}">
                    <a16:rowId xmlns:a16="http://schemas.microsoft.com/office/drawing/2014/main" val="1380165795"/>
                  </a:ext>
                </a:extLst>
              </a:tr>
              <a:tr h="370840">
                <a:tc>
                  <a:txBody>
                    <a:bodyPr/>
                    <a:lstStyle/>
                    <a:p>
                      <a:r>
                        <a:rPr lang="en-US" sz="1400" dirty="0">
                          <a:solidFill>
                            <a:schemeClr val="tx1"/>
                          </a:solidFill>
                        </a:rPr>
                        <a:t>Trinidad &amp; Tobago       </a:t>
                      </a:r>
                    </a:p>
                  </a:txBody>
                  <a:tcPr anchor="ctr"/>
                </a:tc>
                <a:tc>
                  <a:txBody>
                    <a:bodyPr/>
                    <a:lstStyle/>
                    <a:p>
                      <a:pPr algn="ctr" fontAlgn="b"/>
                      <a:r>
                        <a:rPr lang="en-GB" sz="1400" b="0" i="0" u="none" strike="noStrike" dirty="0">
                          <a:solidFill>
                            <a:srgbClr val="000000"/>
                          </a:solidFill>
                          <a:effectLst/>
                          <a:latin typeface="+mn-lt"/>
                        </a:rPr>
                        <a:t>$603.85</a:t>
                      </a:r>
                    </a:p>
                  </a:txBody>
                  <a:tcPr marL="9525" marR="9525" marT="9525" marB="0" anchor="ctr"/>
                </a:tc>
                <a:tc>
                  <a:txBody>
                    <a:bodyPr/>
                    <a:lstStyle/>
                    <a:p>
                      <a:pPr algn="ctr" fontAlgn="b"/>
                      <a:r>
                        <a:rPr lang="en-GB" sz="1400" b="0" i="0" u="none" strike="noStrike" dirty="0">
                          <a:solidFill>
                            <a:srgbClr val="000000"/>
                          </a:solidFill>
                          <a:effectLst/>
                          <a:latin typeface="+mn-lt"/>
                        </a:rPr>
                        <a:t>$570.81</a:t>
                      </a:r>
                    </a:p>
                  </a:txBody>
                  <a:tcPr marL="9525" marR="9525" marT="9525" marB="0" anchor="ctr"/>
                </a:tc>
                <a:tc>
                  <a:txBody>
                    <a:bodyPr/>
                    <a:lstStyle/>
                    <a:p>
                      <a:pPr algn="ctr" fontAlgn="b"/>
                      <a:r>
                        <a:rPr lang="en-GB" sz="1400" b="0" i="0" u="none" strike="noStrike" dirty="0">
                          <a:solidFill>
                            <a:srgbClr val="000000"/>
                          </a:solidFill>
                          <a:effectLst/>
                          <a:latin typeface="+mn-lt"/>
                        </a:rPr>
                        <a:t>-5.5%</a:t>
                      </a:r>
                    </a:p>
                  </a:txBody>
                  <a:tcPr marL="9525" marR="9525" marT="9525" marB="0" anchor="ctr"/>
                </a:tc>
                <a:extLst>
                  <a:ext uri="{0D108BD9-81ED-4DB2-BD59-A6C34878D82A}">
                    <a16:rowId xmlns:a16="http://schemas.microsoft.com/office/drawing/2014/main" val="1353257704"/>
                  </a:ext>
                </a:extLst>
              </a:tr>
            </a:tbl>
          </a:graphicData>
        </a:graphic>
      </p:graphicFrame>
      <p:sp>
        <p:nvSpPr>
          <p:cNvPr id="17" name="TextBox 16">
            <a:extLst>
              <a:ext uri="{FF2B5EF4-FFF2-40B4-BE49-F238E27FC236}">
                <a16:creationId xmlns:a16="http://schemas.microsoft.com/office/drawing/2014/main" id="{EB738080-2D6A-4434-EDAA-CB7E41B35141}"/>
              </a:ext>
            </a:extLst>
          </p:cNvPr>
          <p:cNvSpPr txBox="1"/>
          <p:nvPr/>
        </p:nvSpPr>
        <p:spPr>
          <a:xfrm>
            <a:off x="5062822" y="1916832"/>
            <a:ext cx="5065613" cy="503590"/>
          </a:xfrm>
          <a:prstGeom prst="rect">
            <a:avLst/>
          </a:prstGeom>
          <a:noFill/>
        </p:spPr>
        <p:txBody>
          <a:bodyPr wrap="square" lIns="36000" tIns="36000" rIns="36000" bIns="36000" rtlCol="0">
            <a:spAutoFit/>
          </a:bodyPr>
          <a:lstStyle/>
          <a:p>
            <a:pPr algn="l"/>
            <a:r>
              <a:rPr lang="en-US" sz="1400" dirty="0"/>
              <a:t>Selected Caribbean Telecommunications Market Revenues</a:t>
            </a:r>
          </a:p>
          <a:p>
            <a:pPr algn="l"/>
            <a:r>
              <a:rPr lang="en-US" sz="1400" dirty="0"/>
              <a:t>US millions</a:t>
            </a:r>
          </a:p>
        </p:txBody>
      </p:sp>
      <p:pic>
        <p:nvPicPr>
          <p:cNvPr id="7" name="Picture 6" descr="Logo&#10;&#10;Description automatically generated">
            <a:extLst>
              <a:ext uri="{FF2B5EF4-FFF2-40B4-BE49-F238E27FC236}">
                <a16:creationId xmlns:a16="http://schemas.microsoft.com/office/drawing/2014/main" id="{A2F280DD-DEA6-C53E-EC32-DF0FA8E20B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3698" y="2939414"/>
            <a:ext cx="396000" cy="196752"/>
          </a:xfrm>
          <a:prstGeom prst="rect">
            <a:avLst/>
          </a:prstGeom>
        </p:spPr>
      </p:pic>
      <p:pic>
        <p:nvPicPr>
          <p:cNvPr id="11" name="Picture 10" descr="Logo&#10;&#10;Description automatically generated">
            <a:extLst>
              <a:ext uri="{FF2B5EF4-FFF2-40B4-BE49-F238E27FC236}">
                <a16:creationId xmlns:a16="http://schemas.microsoft.com/office/drawing/2014/main" id="{C8695502-4D4D-C32A-3987-32D916DC25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2578" y="3313111"/>
            <a:ext cx="396000" cy="196752"/>
          </a:xfrm>
          <a:prstGeom prst="rect">
            <a:avLst/>
          </a:prstGeom>
        </p:spPr>
      </p:pic>
      <p:pic>
        <p:nvPicPr>
          <p:cNvPr id="13" name="Picture 12" descr="Graphical user interface&#10;&#10;Description automatically generated">
            <a:extLst>
              <a:ext uri="{FF2B5EF4-FFF2-40B4-BE49-F238E27FC236}">
                <a16:creationId xmlns:a16="http://schemas.microsoft.com/office/drawing/2014/main" id="{1181AFE7-C072-5174-B181-765D1C34E4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6080" y="3645024"/>
            <a:ext cx="396000" cy="237600"/>
          </a:xfrm>
          <a:prstGeom prst="rect">
            <a:avLst/>
          </a:prstGeom>
        </p:spPr>
      </p:pic>
      <p:pic>
        <p:nvPicPr>
          <p:cNvPr id="15" name="Picture 14" descr="A yellow and green flag&#10;&#10;Description automatically generated with low confidence">
            <a:extLst>
              <a:ext uri="{FF2B5EF4-FFF2-40B4-BE49-F238E27FC236}">
                <a16:creationId xmlns:a16="http://schemas.microsoft.com/office/drawing/2014/main" id="{BE9FBD44-6773-5099-F571-D80DDCC6A1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22578" y="4436266"/>
            <a:ext cx="396000" cy="199557"/>
          </a:xfrm>
          <a:prstGeom prst="rect">
            <a:avLst/>
          </a:prstGeom>
        </p:spPr>
      </p:pic>
      <p:pic>
        <p:nvPicPr>
          <p:cNvPr id="19" name="Picture 18" descr="A picture containing text, clipart&#10;&#10;Description automatically generated">
            <a:extLst>
              <a:ext uri="{FF2B5EF4-FFF2-40B4-BE49-F238E27FC236}">
                <a16:creationId xmlns:a16="http://schemas.microsoft.com/office/drawing/2014/main" id="{BE5B3DF3-A19B-8C32-3B9C-4C5B9BE2DC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22578" y="4761055"/>
            <a:ext cx="396000" cy="239250"/>
          </a:xfrm>
          <a:prstGeom prst="rect">
            <a:avLst/>
          </a:prstGeom>
        </p:spPr>
      </p:pic>
    </p:spTree>
    <p:extLst>
      <p:ext uri="{BB962C8B-B14F-4D97-AF65-F5344CB8AC3E}">
        <p14:creationId xmlns:p14="http://schemas.microsoft.com/office/powerpoint/2010/main" val="26214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1"/>
      <p:bldP spid="1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D0B817-1757-4BD7-AF1A-A2D125A69546}"/>
              </a:ext>
            </a:extLst>
          </p:cNvPr>
          <p:cNvSpPr>
            <a:spLocks noGrp="1"/>
          </p:cNvSpPr>
          <p:nvPr>
            <p:ph type="body" sz="quarter" idx="12"/>
          </p:nvPr>
        </p:nvSpPr>
        <p:spPr/>
        <p:txBody>
          <a:bodyPr/>
          <a:lstStyle/>
          <a:p>
            <a:r>
              <a:rPr lang="en-US" dirty="0"/>
              <a:t>Most of these effects have come and gone with the initial traffic surges and lockdowns</a:t>
            </a:r>
            <a:endParaRPr lang="en-GB" dirty="0"/>
          </a:p>
        </p:txBody>
      </p:sp>
      <p:sp>
        <p:nvSpPr>
          <p:cNvPr id="4" name="Text Placeholder 3">
            <a:extLst>
              <a:ext uri="{FF2B5EF4-FFF2-40B4-BE49-F238E27FC236}">
                <a16:creationId xmlns:a16="http://schemas.microsoft.com/office/drawing/2014/main" id="{306049EA-B7EF-453A-8189-7891B7209D47}"/>
              </a:ext>
            </a:extLst>
          </p:cNvPr>
          <p:cNvSpPr>
            <a:spLocks noGrp="1"/>
          </p:cNvSpPr>
          <p:nvPr>
            <p:ph type="body" sz="quarter" idx="15"/>
          </p:nvPr>
        </p:nvSpPr>
        <p:spPr/>
        <p:txBody>
          <a:bodyPr/>
          <a:lstStyle/>
          <a:p>
            <a:endParaRPr lang="en-GB"/>
          </a:p>
        </p:txBody>
      </p:sp>
      <p:sp>
        <p:nvSpPr>
          <p:cNvPr id="5" name="Title 4">
            <a:extLst>
              <a:ext uri="{FF2B5EF4-FFF2-40B4-BE49-F238E27FC236}">
                <a16:creationId xmlns:a16="http://schemas.microsoft.com/office/drawing/2014/main" id="{D5BCDDED-2952-4A53-B910-4AF9DA2205B5}"/>
              </a:ext>
            </a:extLst>
          </p:cNvPr>
          <p:cNvSpPr>
            <a:spLocks noGrp="1"/>
          </p:cNvSpPr>
          <p:nvPr>
            <p:ph type="title"/>
          </p:nvPr>
        </p:nvSpPr>
        <p:spPr/>
        <p:txBody>
          <a:bodyPr/>
          <a:lstStyle/>
          <a:p>
            <a:r>
              <a:rPr lang="en-GB" dirty="0">
                <a:solidFill>
                  <a:schemeClr val="accent5"/>
                </a:solidFill>
              </a:rPr>
              <a:t>Other Short-term Covid Profitability Impacts</a:t>
            </a:r>
          </a:p>
        </p:txBody>
      </p:sp>
      <p:graphicFrame>
        <p:nvGraphicFramePr>
          <p:cNvPr id="12" name="Table 8">
            <a:extLst>
              <a:ext uri="{FF2B5EF4-FFF2-40B4-BE49-F238E27FC236}">
                <a16:creationId xmlns:a16="http://schemas.microsoft.com/office/drawing/2014/main" id="{803C82EA-7CB1-18F9-517E-9E58EEAA812F}"/>
              </a:ext>
            </a:extLst>
          </p:cNvPr>
          <p:cNvGraphicFramePr>
            <a:graphicFrameLocks noGrp="1"/>
          </p:cNvGraphicFramePr>
          <p:nvPr>
            <p:extLst>
              <p:ext uri="{D42A27DB-BD31-4B8C-83A1-F6EECF244321}">
                <p14:modId xmlns:p14="http://schemas.microsoft.com/office/powerpoint/2010/main" val="419518549"/>
              </p:ext>
            </p:extLst>
          </p:nvPr>
        </p:nvGraphicFramePr>
        <p:xfrm>
          <a:off x="875792" y="1412776"/>
          <a:ext cx="10417158" cy="4969678"/>
        </p:xfrm>
        <a:graphic>
          <a:graphicData uri="http://schemas.openxmlformats.org/drawingml/2006/table">
            <a:tbl>
              <a:tblPr firstRow="1" bandRow="1">
                <a:tableStyleId>{35758FB7-9AC5-4552-8A53-C91805E547FA}</a:tableStyleId>
              </a:tblPr>
              <a:tblGrid>
                <a:gridCol w="2267880">
                  <a:extLst>
                    <a:ext uri="{9D8B030D-6E8A-4147-A177-3AD203B41FA5}">
                      <a16:colId xmlns:a16="http://schemas.microsoft.com/office/drawing/2014/main" val="3231561995"/>
                    </a:ext>
                  </a:extLst>
                </a:gridCol>
                <a:gridCol w="5184576">
                  <a:extLst>
                    <a:ext uri="{9D8B030D-6E8A-4147-A177-3AD203B41FA5}">
                      <a16:colId xmlns:a16="http://schemas.microsoft.com/office/drawing/2014/main" val="2170633769"/>
                    </a:ext>
                  </a:extLst>
                </a:gridCol>
                <a:gridCol w="2964702">
                  <a:extLst>
                    <a:ext uri="{9D8B030D-6E8A-4147-A177-3AD203B41FA5}">
                      <a16:colId xmlns:a16="http://schemas.microsoft.com/office/drawing/2014/main" val="530488593"/>
                    </a:ext>
                  </a:extLst>
                </a:gridCol>
              </a:tblGrid>
              <a:tr h="370840">
                <a:tc>
                  <a:txBody>
                    <a:bodyPr/>
                    <a:lstStyle/>
                    <a:p>
                      <a:r>
                        <a:rPr lang="en-US" sz="1400" dirty="0">
                          <a:solidFill>
                            <a:schemeClr val="bg1"/>
                          </a:solidFill>
                        </a:rPr>
                        <a:t>Effect</a:t>
                      </a:r>
                    </a:p>
                  </a:txBody>
                  <a:tcPr/>
                </a:tc>
                <a:tc>
                  <a:txBody>
                    <a:bodyPr/>
                    <a:lstStyle/>
                    <a:p>
                      <a:r>
                        <a:rPr lang="en-US" sz="1400" dirty="0">
                          <a:solidFill>
                            <a:schemeClr val="bg1"/>
                          </a:solidFill>
                        </a:rPr>
                        <a:t>Description</a:t>
                      </a:r>
                    </a:p>
                  </a:txBody>
                  <a:tcPr/>
                </a:tc>
                <a:tc>
                  <a:txBody>
                    <a:bodyPr/>
                    <a:lstStyle/>
                    <a:p>
                      <a:r>
                        <a:rPr lang="en-US" sz="1400" dirty="0">
                          <a:solidFill>
                            <a:schemeClr val="bg1"/>
                          </a:solidFill>
                        </a:rPr>
                        <a:t>Impact</a:t>
                      </a:r>
                    </a:p>
                  </a:txBody>
                  <a:tcPr/>
                </a:tc>
                <a:extLst>
                  <a:ext uri="{0D108BD9-81ED-4DB2-BD59-A6C34878D82A}">
                    <a16:rowId xmlns:a16="http://schemas.microsoft.com/office/drawing/2014/main" val="2261817064"/>
                  </a:ext>
                </a:extLst>
              </a:tr>
              <a:tr h="370840">
                <a:tc>
                  <a:txBody>
                    <a:bodyPr/>
                    <a:lstStyle/>
                    <a:p>
                      <a:r>
                        <a:rPr lang="en-US" sz="1200" b="1" dirty="0">
                          <a:solidFill>
                            <a:schemeClr val="tx1"/>
                          </a:solidFill>
                        </a:rPr>
                        <a:t>Network usage increase</a:t>
                      </a:r>
                    </a:p>
                  </a:txBody>
                  <a:tcPr/>
                </a:tc>
                <a:tc>
                  <a:txBody>
                    <a:bodyPr/>
                    <a:lstStyle/>
                    <a:p>
                      <a:r>
                        <a:rPr lang="en-US" sz="1200" kern="1200" dirty="0">
                          <a:solidFill>
                            <a:schemeClr val="tx1"/>
                          </a:solidFill>
                          <a:effectLst/>
                          <a:latin typeface="+mn-lt"/>
                          <a:ea typeface="+mn-ea"/>
                          <a:cs typeface="+mn-cs"/>
                        </a:rPr>
                        <a:t>Customers are spending more time at home for work and leisure, and using much higher amounts of data </a:t>
                      </a:r>
                      <a:endParaRPr lang="en-US" sz="1200" dirty="0">
                        <a:solidFill>
                          <a:schemeClr val="tx1"/>
                        </a:solidFill>
                      </a:endParaRPr>
                    </a:p>
                  </a:txBody>
                  <a:tcPr/>
                </a:tc>
                <a:tc>
                  <a:txBody>
                    <a:bodyPr/>
                    <a:lstStyle/>
                    <a:p>
                      <a:r>
                        <a:rPr lang="en-US" sz="1200" kern="1200" dirty="0">
                          <a:solidFill>
                            <a:schemeClr val="tx1"/>
                          </a:solidFill>
                          <a:effectLst/>
                          <a:latin typeface="+mn-lt"/>
                          <a:ea typeface="+mn-ea"/>
                          <a:cs typeface="+mn-cs"/>
                        </a:rPr>
                        <a:t>May require additional capex and </a:t>
                      </a:r>
                      <a:r>
                        <a:rPr lang="en-US" sz="1200" kern="1200" dirty="0" err="1">
                          <a:solidFill>
                            <a:schemeClr val="tx1"/>
                          </a:solidFill>
                          <a:effectLst/>
                          <a:latin typeface="+mn-lt"/>
                          <a:ea typeface="+mn-ea"/>
                          <a:cs typeface="+mn-cs"/>
                        </a:rPr>
                        <a:t>opex</a:t>
                      </a:r>
                      <a:r>
                        <a:rPr lang="en-US" sz="1200" kern="1200" dirty="0">
                          <a:solidFill>
                            <a:schemeClr val="tx1"/>
                          </a:solidFill>
                          <a:effectLst/>
                          <a:latin typeface="+mn-lt"/>
                          <a:ea typeface="+mn-ea"/>
                          <a:cs typeface="+mn-cs"/>
                        </a:rPr>
                        <a:t> to expand capacity</a:t>
                      </a:r>
                      <a:r>
                        <a:rPr lang="en-GB" sz="1200" dirty="0">
                          <a:solidFill>
                            <a:schemeClr val="tx1"/>
                          </a:solidFill>
                          <a:effectLst/>
                        </a:rPr>
                        <a:t> </a:t>
                      </a:r>
                      <a:endParaRPr lang="en-US" sz="1200" dirty="0">
                        <a:solidFill>
                          <a:schemeClr val="tx1"/>
                        </a:solidFill>
                      </a:endParaRPr>
                    </a:p>
                  </a:txBody>
                  <a:tcPr/>
                </a:tc>
                <a:extLst>
                  <a:ext uri="{0D108BD9-81ED-4DB2-BD59-A6C34878D82A}">
                    <a16:rowId xmlns:a16="http://schemas.microsoft.com/office/drawing/2014/main" val="1198327621"/>
                  </a:ext>
                </a:extLst>
              </a:tr>
              <a:tr h="370840">
                <a:tc>
                  <a:txBody>
                    <a:bodyPr/>
                    <a:lstStyle/>
                    <a:p>
                      <a:r>
                        <a:rPr lang="en-US" sz="1200" b="1" dirty="0">
                          <a:solidFill>
                            <a:schemeClr val="tx1"/>
                          </a:solidFill>
                        </a:rPr>
                        <a:t>Network quality measures</a:t>
                      </a:r>
                    </a:p>
                  </a:txBody>
                  <a:tcPr/>
                </a:tc>
                <a:tc>
                  <a:txBody>
                    <a:bodyPr/>
                    <a:lstStyle/>
                    <a:p>
                      <a:r>
                        <a:rPr lang="en-US" sz="1200" kern="1200" dirty="0">
                          <a:solidFill>
                            <a:schemeClr val="tx1"/>
                          </a:solidFill>
                          <a:effectLst/>
                          <a:latin typeface="+mn-lt"/>
                          <a:ea typeface="+mn-ea"/>
                          <a:cs typeface="+mn-cs"/>
                        </a:rPr>
                        <a:t>Where capacity increases have not been possible in the short-run to accommodate demand, operator may be forced unilaterally or by government to undertake other measures to maintain certain level of quality, such as programs to lower the bit rate of video transmissions, reassign existing capacity, etc.</a:t>
                      </a:r>
                      <a:r>
                        <a:rPr lang="en-GB" sz="1200" dirty="0">
                          <a:solidFill>
                            <a:schemeClr val="tx1"/>
                          </a:solidFill>
                          <a:effectLst/>
                        </a:rPr>
                        <a:t> </a:t>
                      </a:r>
                      <a:endParaRPr lang="en-US" sz="1200" dirty="0">
                        <a:solidFill>
                          <a:schemeClr val="tx1"/>
                        </a:solidFill>
                      </a:endParaRPr>
                    </a:p>
                  </a:txBody>
                  <a:tcPr/>
                </a:tc>
                <a:tc>
                  <a:txBody>
                    <a:bodyPr/>
                    <a:lstStyle/>
                    <a:p>
                      <a:r>
                        <a:rPr lang="en-US" sz="1200" kern="1200" dirty="0">
                          <a:solidFill>
                            <a:schemeClr val="tx1"/>
                          </a:solidFill>
                          <a:effectLst/>
                          <a:latin typeface="+mn-lt"/>
                          <a:ea typeface="+mn-ea"/>
                          <a:cs typeface="+mn-cs"/>
                        </a:rPr>
                        <a:t>May require additional resource to implement these measures</a:t>
                      </a:r>
                      <a:r>
                        <a:rPr lang="en-GB" sz="1200" dirty="0">
                          <a:solidFill>
                            <a:schemeClr val="tx1"/>
                          </a:solidFill>
                          <a:effectLst/>
                        </a:rPr>
                        <a:t> </a:t>
                      </a:r>
                      <a:endParaRPr lang="en-US" sz="1200" dirty="0">
                        <a:solidFill>
                          <a:schemeClr val="tx1"/>
                        </a:solidFill>
                      </a:endParaRPr>
                    </a:p>
                  </a:txBody>
                  <a:tcPr/>
                </a:tc>
                <a:extLst>
                  <a:ext uri="{0D108BD9-81ED-4DB2-BD59-A6C34878D82A}">
                    <a16:rowId xmlns:a16="http://schemas.microsoft.com/office/drawing/2014/main" val="1945554194"/>
                  </a:ext>
                </a:extLst>
              </a:tr>
              <a:tr h="455086">
                <a:tc>
                  <a:txBody>
                    <a:bodyPr/>
                    <a:lstStyle/>
                    <a:p>
                      <a:r>
                        <a:rPr lang="en-US" sz="1200" b="1" kern="1200" dirty="0">
                          <a:solidFill>
                            <a:schemeClr val="tx1"/>
                          </a:solidFill>
                          <a:effectLst/>
                          <a:latin typeface="+mn-lt"/>
                          <a:ea typeface="+mn-ea"/>
                          <a:cs typeface="+mn-cs"/>
                        </a:rPr>
                        <a:t>Increased resources to customer care</a:t>
                      </a:r>
                      <a:r>
                        <a:rPr lang="en-GB" sz="1200" b="1" dirty="0">
                          <a:solidFill>
                            <a:schemeClr val="tx1"/>
                          </a:solidFill>
                          <a:effectLst/>
                        </a:rPr>
                        <a:t> </a:t>
                      </a:r>
                      <a:endParaRPr lang="en-US" sz="1200" b="1" dirty="0">
                        <a:solidFill>
                          <a:schemeClr val="tx1"/>
                        </a:solidFill>
                      </a:endParaRPr>
                    </a:p>
                  </a:txBody>
                  <a:tcPr/>
                </a:tc>
                <a:tc>
                  <a:txBody>
                    <a:bodyPr/>
                    <a:lstStyle/>
                    <a:p>
                      <a:r>
                        <a:rPr lang="en-US" sz="1200" kern="1200" dirty="0">
                          <a:solidFill>
                            <a:schemeClr val="tx1"/>
                          </a:solidFill>
                          <a:effectLst/>
                          <a:latin typeface="+mn-lt"/>
                          <a:ea typeface="+mn-ea"/>
                          <a:cs typeface="+mn-cs"/>
                        </a:rPr>
                        <a:t>Implementing staff expansions, remote and virtual agent strategies to deliver increased customer care amid escalating traffic to contact centers.</a:t>
                      </a:r>
                      <a:r>
                        <a:rPr lang="en-GB" sz="1200" dirty="0">
                          <a:solidFill>
                            <a:schemeClr val="tx1"/>
                          </a:solidFill>
                          <a:effectLst/>
                        </a:rPr>
                        <a:t> </a:t>
                      </a:r>
                      <a:endParaRPr lang="en-US" sz="1200" dirty="0">
                        <a:solidFill>
                          <a:schemeClr val="tx1"/>
                        </a:solidFill>
                      </a:endParaRPr>
                    </a:p>
                  </a:txBody>
                  <a:tcPr/>
                </a:tc>
                <a:tc>
                  <a:txBody>
                    <a:bodyPr/>
                    <a:lstStyle/>
                    <a:p>
                      <a:r>
                        <a:rPr lang="en-US" sz="1200" kern="1200" dirty="0">
                          <a:solidFill>
                            <a:schemeClr val="tx1"/>
                          </a:solidFill>
                          <a:effectLst/>
                          <a:latin typeface="+mn-lt"/>
                          <a:ea typeface="+mn-ea"/>
                          <a:cs typeface="+mn-cs"/>
                        </a:rPr>
                        <a:t>Increased </a:t>
                      </a:r>
                      <a:r>
                        <a:rPr lang="en-US" sz="1200" kern="1200" dirty="0" err="1">
                          <a:solidFill>
                            <a:schemeClr val="tx1"/>
                          </a:solidFill>
                          <a:effectLst/>
                          <a:latin typeface="+mn-lt"/>
                          <a:ea typeface="+mn-ea"/>
                          <a:cs typeface="+mn-cs"/>
                        </a:rPr>
                        <a:t>opex</a:t>
                      </a:r>
                      <a:r>
                        <a:rPr lang="en-GB" sz="1200" dirty="0">
                          <a:solidFill>
                            <a:schemeClr val="tx1"/>
                          </a:solidFill>
                          <a:effectLst/>
                        </a:rPr>
                        <a:t> </a:t>
                      </a:r>
                      <a:endParaRPr lang="en-US" sz="1200" dirty="0">
                        <a:solidFill>
                          <a:schemeClr val="tx1"/>
                        </a:solidFill>
                      </a:endParaRPr>
                    </a:p>
                  </a:txBody>
                  <a:tcPr/>
                </a:tc>
                <a:extLst>
                  <a:ext uri="{0D108BD9-81ED-4DB2-BD59-A6C34878D82A}">
                    <a16:rowId xmlns:a16="http://schemas.microsoft.com/office/drawing/2014/main" val="4055234864"/>
                  </a:ext>
                </a:extLst>
              </a:tr>
              <a:tr h="370840">
                <a:tc>
                  <a:txBody>
                    <a:bodyPr/>
                    <a:lstStyle/>
                    <a:p>
                      <a:r>
                        <a:rPr lang="en-US" sz="1200" b="1" kern="1200" dirty="0">
                          <a:solidFill>
                            <a:schemeClr val="tx1"/>
                          </a:solidFill>
                          <a:effectLst/>
                          <a:latin typeface="+mn-lt"/>
                          <a:ea typeface="+mn-ea"/>
                          <a:cs typeface="+mn-cs"/>
                        </a:rPr>
                        <a:t>Internal initiatives to keep workforce running </a:t>
                      </a:r>
                      <a:endParaRPr lang="en-US" sz="1200" b="1" dirty="0">
                        <a:solidFill>
                          <a:schemeClr val="tx1"/>
                        </a:solidFill>
                      </a:endParaRPr>
                    </a:p>
                  </a:txBody>
                  <a:tcPr/>
                </a:tc>
                <a:tc>
                  <a:txBody>
                    <a:bodyPr/>
                    <a:lstStyle/>
                    <a:p>
                      <a:r>
                        <a:rPr lang="en-US" sz="1200" kern="1200" dirty="0">
                          <a:solidFill>
                            <a:schemeClr val="tx1"/>
                          </a:solidFill>
                          <a:effectLst/>
                          <a:latin typeface="+mn-lt"/>
                          <a:ea typeface="+mn-ea"/>
                          <a:cs typeface="+mn-cs"/>
                        </a:rPr>
                        <a:t>Like other businesses, operators may face additional expense of making it possible for employees to work at home, pay without work, etc. </a:t>
                      </a:r>
                      <a:endParaRPr lang="en-GB" sz="1200" kern="1200" dirty="0">
                        <a:solidFill>
                          <a:schemeClr val="tx1"/>
                        </a:solidFill>
                        <a:effectLst/>
                        <a:latin typeface="+mn-lt"/>
                        <a:ea typeface="+mn-ea"/>
                        <a:cs typeface="+mn-cs"/>
                      </a:endParaRPr>
                    </a:p>
                  </a:txBody>
                  <a:tcPr marL="68580" marR="68580" marT="0" marB="0"/>
                </a:tc>
                <a:tc>
                  <a:txBody>
                    <a:bodyPr/>
                    <a:lstStyle/>
                    <a:p>
                      <a:r>
                        <a:rPr lang="en-US" sz="1200" kern="1200" dirty="0">
                          <a:solidFill>
                            <a:schemeClr val="tx1"/>
                          </a:solidFill>
                          <a:effectLst/>
                          <a:latin typeface="+mn-lt"/>
                          <a:ea typeface="+mn-ea"/>
                          <a:cs typeface="+mn-cs"/>
                        </a:rPr>
                        <a:t>Increase in </a:t>
                      </a:r>
                      <a:r>
                        <a:rPr lang="en-US" sz="1200" kern="1200" dirty="0" err="1">
                          <a:solidFill>
                            <a:schemeClr val="tx1"/>
                          </a:solidFill>
                          <a:effectLst/>
                          <a:latin typeface="+mn-lt"/>
                          <a:ea typeface="+mn-ea"/>
                          <a:cs typeface="+mn-cs"/>
                        </a:rPr>
                        <a:t>opex</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txBody>
                  <a:tcPr/>
                </a:tc>
                <a:extLst>
                  <a:ext uri="{0D108BD9-81ED-4DB2-BD59-A6C34878D82A}">
                    <a16:rowId xmlns:a16="http://schemas.microsoft.com/office/drawing/2014/main" val="3984607685"/>
                  </a:ext>
                </a:extLst>
              </a:tr>
              <a:tr h="560238">
                <a:tc>
                  <a:txBody>
                    <a:bodyPr/>
                    <a:lstStyle/>
                    <a:p>
                      <a:r>
                        <a:rPr lang="en-US" sz="1200" b="1" kern="1200" dirty="0">
                          <a:solidFill>
                            <a:schemeClr val="tx1"/>
                          </a:solidFill>
                          <a:effectLst/>
                          <a:latin typeface="+mn-lt"/>
                          <a:ea typeface="+mn-ea"/>
                          <a:cs typeface="+mn-cs"/>
                        </a:rPr>
                        <a:t>Ad-hoc Promotions</a:t>
                      </a:r>
                      <a:r>
                        <a:rPr lang="en-GB" sz="1200" b="1" dirty="0">
                          <a:solidFill>
                            <a:schemeClr val="tx1"/>
                          </a:solidFill>
                          <a:effectLst/>
                        </a:rPr>
                        <a:t> </a:t>
                      </a:r>
                      <a:endParaRPr lang="en-US" sz="1200" b="1" dirty="0">
                        <a:solidFill>
                          <a:schemeClr val="tx1"/>
                        </a:solidFill>
                      </a:endParaRPr>
                    </a:p>
                  </a:txBody>
                  <a:tcPr/>
                </a:tc>
                <a:tc>
                  <a:txBody>
                    <a:bodyPr/>
                    <a:lstStyle/>
                    <a:p>
                      <a:r>
                        <a:rPr lang="en-US" sz="1200" kern="1200" dirty="0">
                          <a:solidFill>
                            <a:schemeClr val="tx1"/>
                          </a:solidFill>
                          <a:effectLst/>
                          <a:latin typeface="+mn-lt"/>
                          <a:ea typeface="+mn-ea"/>
                          <a:cs typeface="+mn-cs"/>
                        </a:rPr>
                        <a:t>Providing increased usage allowance, free time, waiving overdue payment fines, etc. to enable customers to use service more in time of need</a:t>
                      </a:r>
                      <a:r>
                        <a:rPr lang="en-GB" sz="1200" dirty="0">
                          <a:solidFill>
                            <a:schemeClr val="tx1"/>
                          </a:solidFill>
                          <a:effectLst/>
                        </a:rPr>
                        <a:t> </a:t>
                      </a:r>
                      <a:endParaRPr lang="en-US" sz="1200" dirty="0">
                        <a:solidFill>
                          <a:schemeClr val="tx1"/>
                        </a:solidFill>
                      </a:endParaRPr>
                    </a:p>
                  </a:txBody>
                  <a:tcPr/>
                </a:tc>
                <a:tc>
                  <a:txBody>
                    <a:bodyPr/>
                    <a:lstStyle/>
                    <a:p>
                      <a:r>
                        <a:rPr lang="en-US" sz="1200" kern="1200" dirty="0">
                          <a:solidFill>
                            <a:schemeClr val="tx1"/>
                          </a:solidFill>
                          <a:effectLst/>
                          <a:latin typeface="+mn-lt"/>
                          <a:ea typeface="+mn-ea"/>
                          <a:cs typeface="+mn-cs"/>
                        </a:rPr>
                        <a:t>Foregone revenue and/or increased cost with no return</a:t>
                      </a:r>
                      <a:r>
                        <a:rPr lang="en-GB" sz="1200" dirty="0">
                          <a:solidFill>
                            <a:schemeClr val="tx1"/>
                          </a:solidFill>
                          <a:effectLst/>
                        </a:rPr>
                        <a:t> </a:t>
                      </a:r>
                      <a:endParaRPr lang="en-US" sz="1200" dirty="0">
                        <a:solidFill>
                          <a:schemeClr val="tx1"/>
                        </a:solidFill>
                      </a:endParaRPr>
                    </a:p>
                  </a:txBody>
                  <a:tcPr/>
                </a:tc>
                <a:extLst>
                  <a:ext uri="{0D108BD9-81ED-4DB2-BD59-A6C34878D82A}">
                    <a16:rowId xmlns:a16="http://schemas.microsoft.com/office/drawing/2014/main" val="4094534897"/>
                  </a:ext>
                </a:extLst>
              </a:tr>
              <a:tr h="370840">
                <a:tc>
                  <a:txBody>
                    <a:bodyPr/>
                    <a:lstStyle/>
                    <a:p>
                      <a:r>
                        <a:rPr lang="en-US" sz="1200" b="1" kern="1200" dirty="0">
                          <a:solidFill>
                            <a:schemeClr val="tx1"/>
                          </a:solidFill>
                          <a:effectLst/>
                          <a:latin typeface="+mn-lt"/>
                          <a:ea typeface="+mn-ea"/>
                          <a:cs typeface="+mn-cs"/>
                        </a:rPr>
                        <a:t>Closing of Points of Sale (</a:t>
                      </a:r>
                      <a:r>
                        <a:rPr lang="en-US" sz="1200" b="1" kern="1200" dirty="0" err="1">
                          <a:solidFill>
                            <a:schemeClr val="tx1"/>
                          </a:solidFill>
                          <a:effectLst/>
                          <a:latin typeface="+mn-lt"/>
                          <a:ea typeface="+mn-ea"/>
                          <a:cs typeface="+mn-cs"/>
                        </a:rPr>
                        <a:t>PoS</a:t>
                      </a:r>
                      <a:r>
                        <a:rPr lang="en-US" sz="1200" b="1" kern="1200" dirty="0">
                          <a:solidFill>
                            <a:schemeClr val="tx1"/>
                          </a:solidFill>
                          <a:effectLst/>
                          <a:latin typeface="+mn-lt"/>
                          <a:ea typeface="+mn-ea"/>
                          <a:cs typeface="+mn-cs"/>
                        </a:rPr>
                        <a:t>)</a:t>
                      </a:r>
                      <a:endParaRPr lang="en-GB" sz="1200" b="1" kern="1200" dirty="0">
                        <a:solidFill>
                          <a:schemeClr val="tx1"/>
                        </a:solidFill>
                        <a:effectLst/>
                        <a:latin typeface="+mn-lt"/>
                        <a:ea typeface="+mn-ea"/>
                        <a:cs typeface="+mn-cs"/>
                      </a:endParaRPr>
                    </a:p>
                  </a:txBody>
                  <a:tcPr marL="68580" marR="68580" marT="0" marB="0"/>
                </a:tc>
                <a:tc>
                  <a:txBody>
                    <a:bodyPr/>
                    <a:lstStyle/>
                    <a:p>
                      <a:r>
                        <a:rPr lang="en-US" sz="1200" kern="1200" dirty="0">
                          <a:solidFill>
                            <a:schemeClr val="tx1"/>
                          </a:solidFill>
                          <a:effectLst/>
                          <a:latin typeface="+mn-lt"/>
                          <a:ea typeface="+mn-ea"/>
                          <a:cs typeface="+mn-cs"/>
                        </a:rPr>
                        <a:t>Closing of </a:t>
                      </a:r>
                      <a:r>
                        <a:rPr lang="en-US" sz="1200" kern="1200" dirty="0" err="1">
                          <a:solidFill>
                            <a:schemeClr val="tx1"/>
                          </a:solidFill>
                          <a:effectLst/>
                          <a:latin typeface="+mn-lt"/>
                          <a:ea typeface="+mn-ea"/>
                          <a:cs typeface="+mn-cs"/>
                        </a:rPr>
                        <a:t>PoS</a:t>
                      </a:r>
                      <a:r>
                        <a:rPr lang="en-US" sz="1200" kern="1200" dirty="0">
                          <a:solidFill>
                            <a:schemeClr val="tx1"/>
                          </a:solidFill>
                          <a:effectLst/>
                          <a:latin typeface="+mn-lt"/>
                          <a:ea typeface="+mn-ea"/>
                          <a:cs typeface="+mn-cs"/>
                        </a:rPr>
                        <a:t> may mean a drop in device sales, top-up, and other revenue generating activity</a:t>
                      </a:r>
                      <a:endParaRPr lang="en-GB" sz="1200" kern="1200" dirty="0">
                        <a:solidFill>
                          <a:schemeClr val="tx1"/>
                        </a:solidFill>
                        <a:effectLst/>
                        <a:latin typeface="+mn-lt"/>
                        <a:ea typeface="+mn-ea"/>
                        <a:cs typeface="+mn-cs"/>
                      </a:endParaRPr>
                    </a:p>
                  </a:txBody>
                  <a:tcPr marL="68580" marR="68580" marT="0" marB="0"/>
                </a:tc>
                <a:tc>
                  <a:txBody>
                    <a:bodyPr/>
                    <a:lstStyle/>
                    <a:p>
                      <a:r>
                        <a:rPr lang="en-US" sz="1200" kern="1200" dirty="0">
                          <a:solidFill>
                            <a:schemeClr val="tx1"/>
                          </a:solidFill>
                          <a:effectLst/>
                          <a:latin typeface="+mn-lt"/>
                          <a:ea typeface="+mn-ea"/>
                          <a:cs typeface="+mn-cs"/>
                        </a:rPr>
                        <a:t>Drop in profit</a:t>
                      </a:r>
                      <a:endParaRPr lang="en-GB" sz="12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2997657071"/>
                  </a:ext>
                </a:extLst>
              </a:tr>
              <a:tr h="370840">
                <a:tc>
                  <a:txBody>
                    <a:bodyPr/>
                    <a:lstStyle/>
                    <a:p>
                      <a:r>
                        <a:rPr lang="en-US" sz="1200" b="1" kern="1200">
                          <a:solidFill>
                            <a:schemeClr val="tx1"/>
                          </a:solidFill>
                          <a:effectLst/>
                          <a:latin typeface="+mn-lt"/>
                          <a:ea typeface="+mn-ea"/>
                          <a:cs typeface="+mn-cs"/>
                        </a:rPr>
                        <a:t>Data tracking initiatives</a:t>
                      </a:r>
                      <a:endParaRPr lang="en-GB" sz="1200" b="1" kern="1200">
                        <a:solidFill>
                          <a:schemeClr val="tx1"/>
                        </a:solidFill>
                        <a:effectLst/>
                        <a:latin typeface="+mn-lt"/>
                        <a:ea typeface="+mn-ea"/>
                        <a:cs typeface="+mn-cs"/>
                      </a:endParaRPr>
                    </a:p>
                  </a:txBody>
                  <a:tcPr marL="68580" marR="68580" marT="0" marB="0"/>
                </a:tc>
                <a:tc>
                  <a:txBody>
                    <a:bodyPr/>
                    <a:lstStyle/>
                    <a:p>
                      <a:r>
                        <a:rPr lang="en-US" sz="1200" kern="1200">
                          <a:solidFill>
                            <a:schemeClr val="tx1"/>
                          </a:solidFill>
                          <a:effectLst/>
                          <a:latin typeface="+mn-lt"/>
                          <a:ea typeface="+mn-ea"/>
                          <a:cs typeface="+mn-cs"/>
                        </a:rPr>
                        <a:t>As governments expand their capacity to fight the spread of the virus, they may require operators to assist in tracking certain sets consumers</a:t>
                      </a:r>
                      <a:endParaRPr lang="en-GB" sz="1200" kern="1200">
                        <a:solidFill>
                          <a:schemeClr val="tx1"/>
                        </a:solidFill>
                        <a:effectLst/>
                        <a:latin typeface="+mn-lt"/>
                        <a:ea typeface="+mn-ea"/>
                        <a:cs typeface="+mn-cs"/>
                      </a:endParaRPr>
                    </a:p>
                  </a:txBody>
                  <a:tcPr marL="68580" marR="68580" marT="0" marB="0"/>
                </a:tc>
                <a:tc>
                  <a:txBody>
                    <a:bodyPr/>
                    <a:lstStyle/>
                    <a:p>
                      <a:r>
                        <a:rPr lang="en-US" sz="1200" kern="1200" dirty="0">
                          <a:solidFill>
                            <a:schemeClr val="tx1"/>
                          </a:solidFill>
                          <a:effectLst/>
                          <a:latin typeface="+mn-lt"/>
                          <a:ea typeface="+mn-ea"/>
                          <a:cs typeface="+mn-cs"/>
                        </a:rPr>
                        <a:t>Increase in capex and </a:t>
                      </a:r>
                      <a:r>
                        <a:rPr lang="en-US" sz="1200" kern="1200" dirty="0" err="1">
                          <a:solidFill>
                            <a:schemeClr val="tx1"/>
                          </a:solidFill>
                          <a:effectLst/>
                          <a:latin typeface="+mn-lt"/>
                          <a:ea typeface="+mn-ea"/>
                          <a:cs typeface="+mn-cs"/>
                        </a:rPr>
                        <a:t>opex</a:t>
                      </a:r>
                      <a:r>
                        <a:rPr lang="en-US" sz="1200" kern="1200" dirty="0">
                          <a:solidFill>
                            <a:schemeClr val="tx1"/>
                          </a:solidFill>
                          <a:effectLst/>
                          <a:latin typeface="+mn-lt"/>
                          <a:ea typeface="+mn-ea"/>
                          <a:cs typeface="+mn-cs"/>
                        </a:rPr>
                        <a:t>, possibly without compensation</a:t>
                      </a:r>
                      <a:endParaRPr lang="en-GB" sz="12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2189452388"/>
                  </a:ext>
                </a:extLst>
              </a:tr>
              <a:tr h="370840">
                <a:tc>
                  <a:txBody>
                    <a:bodyPr/>
                    <a:lstStyle/>
                    <a:p>
                      <a:r>
                        <a:rPr lang="en-US" sz="1200" b="1" kern="1200" dirty="0">
                          <a:solidFill>
                            <a:schemeClr val="tx1"/>
                          </a:solidFill>
                          <a:effectLst/>
                          <a:latin typeface="+mn-lt"/>
                          <a:ea typeface="+mn-ea"/>
                          <a:cs typeface="+mn-cs"/>
                        </a:rPr>
                        <a:t>Short-term COVID 19 related investment</a:t>
                      </a:r>
                      <a:endParaRPr lang="en-GB" sz="1200" b="1" kern="1200" dirty="0">
                        <a:solidFill>
                          <a:schemeClr val="tx1"/>
                        </a:solidFill>
                        <a:effectLst/>
                        <a:latin typeface="+mn-lt"/>
                        <a:ea typeface="+mn-ea"/>
                        <a:cs typeface="+mn-cs"/>
                      </a:endParaRPr>
                    </a:p>
                  </a:txBody>
                  <a:tcPr marL="68580" marR="68580" marT="0" marB="0"/>
                </a:tc>
                <a:tc>
                  <a:txBody>
                    <a:bodyPr/>
                    <a:lstStyle/>
                    <a:p>
                      <a:r>
                        <a:rPr lang="en-US" sz="1200" kern="1200" dirty="0">
                          <a:solidFill>
                            <a:schemeClr val="tx1"/>
                          </a:solidFill>
                          <a:effectLst/>
                          <a:latin typeface="+mn-lt"/>
                          <a:ea typeface="+mn-ea"/>
                          <a:cs typeface="+mn-cs"/>
                        </a:rPr>
                        <a:t>Operators may voluntarily or by mandate provide additional facilities for healthcare sector (base stations at hospitals) to assist in battle against virus </a:t>
                      </a:r>
                      <a:endParaRPr lang="en-GB" sz="1200" kern="1200" dirty="0">
                        <a:solidFill>
                          <a:schemeClr val="tx1"/>
                        </a:solidFill>
                        <a:effectLst/>
                        <a:latin typeface="+mn-lt"/>
                        <a:ea typeface="+mn-ea"/>
                        <a:cs typeface="+mn-cs"/>
                      </a:endParaRPr>
                    </a:p>
                  </a:txBody>
                  <a:tcPr marL="68580" marR="68580" marT="0" marB="0"/>
                </a:tc>
                <a:tc>
                  <a:txBody>
                    <a:bodyPr/>
                    <a:lstStyle/>
                    <a:p>
                      <a:r>
                        <a:rPr lang="en-US" sz="1200" kern="1200" dirty="0">
                          <a:solidFill>
                            <a:schemeClr val="tx1"/>
                          </a:solidFill>
                          <a:effectLst/>
                          <a:latin typeface="+mn-lt"/>
                          <a:ea typeface="+mn-ea"/>
                          <a:cs typeface="+mn-cs"/>
                        </a:rPr>
                        <a:t>Increase in capex without return</a:t>
                      </a:r>
                      <a:endParaRPr lang="en-GB" sz="12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353257704"/>
                  </a:ext>
                </a:extLst>
              </a:tr>
              <a:tr h="370840">
                <a:tc>
                  <a:txBody>
                    <a:bodyPr/>
                    <a:lstStyle/>
                    <a:p>
                      <a:r>
                        <a:rPr lang="en-US" sz="1200" b="1" kern="1200" dirty="0">
                          <a:solidFill>
                            <a:schemeClr val="tx1"/>
                          </a:solidFill>
                          <a:effectLst/>
                          <a:latin typeface="+mn-lt"/>
                          <a:ea typeface="+mn-ea"/>
                          <a:cs typeface="+mn-cs"/>
                        </a:rPr>
                        <a:t>Other COVID 19-specific damage</a:t>
                      </a:r>
                      <a:endParaRPr lang="en-GB" sz="1200" b="1" kern="1200" dirty="0">
                        <a:solidFill>
                          <a:schemeClr val="tx1"/>
                        </a:solidFill>
                        <a:effectLst/>
                        <a:latin typeface="+mn-lt"/>
                        <a:ea typeface="+mn-ea"/>
                        <a:cs typeface="+mn-cs"/>
                      </a:endParaRPr>
                    </a:p>
                  </a:txBody>
                  <a:tcPr marL="68580" marR="68580" marT="0" marB="0"/>
                </a:tc>
                <a:tc>
                  <a:txBody>
                    <a:bodyPr/>
                    <a:lstStyle/>
                    <a:p>
                      <a:r>
                        <a:rPr lang="en-US" sz="1200" kern="1200">
                          <a:solidFill>
                            <a:schemeClr val="tx1"/>
                          </a:solidFill>
                          <a:effectLst/>
                          <a:latin typeface="+mn-lt"/>
                          <a:ea typeface="+mn-ea"/>
                          <a:cs typeface="+mn-cs"/>
                        </a:rPr>
                        <a:t>There may be a variety of other impacts experienced in markets that have arisen specifically due to COVID 19.  The attack on cell sites due to spurious connection with 5G is an example</a:t>
                      </a:r>
                      <a:endParaRPr lang="en-GB" sz="1200" kern="1200">
                        <a:solidFill>
                          <a:schemeClr val="tx1"/>
                        </a:solidFill>
                        <a:effectLst/>
                        <a:latin typeface="+mn-lt"/>
                        <a:ea typeface="+mn-ea"/>
                        <a:cs typeface="+mn-cs"/>
                      </a:endParaRPr>
                    </a:p>
                  </a:txBody>
                  <a:tcPr marL="68580" marR="68580" marT="0" marB="0"/>
                </a:tc>
                <a:tc>
                  <a:txBody>
                    <a:bodyPr/>
                    <a:lstStyle/>
                    <a:p>
                      <a:r>
                        <a:rPr lang="en-US" sz="1200" kern="1200" dirty="0">
                          <a:solidFill>
                            <a:schemeClr val="tx1"/>
                          </a:solidFill>
                          <a:effectLst/>
                          <a:latin typeface="+mn-lt"/>
                          <a:ea typeface="+mn-ea"/>
                          <a:cs typeface="+mn-cs"/>
                        </a:rPr>
                        <a:t>Remedial capex and </a:t>
                      </a:r>
                      <a:r>
                        <a:rPr lang="en-US" sz="1200" kern="1200" dirty="0" err="1">
                          <a:solidFill>
                            <a:schemeClr val="tx1"/>
                          </a:solidFill>
                          <a:effectLst/>
                          <a:latin typeface="+mn-lt"/>
                          <a:ea typeface="+mn-ea"/>
                          <a:cs typeface="+mn-cs"/>
                        </a:rPr>
                        <a:t>opex</a:t>
                      </a:r>
                      <a:r>
                        <a:rPr lang="en-US" sz="1200" kern="1200" dirty="0">
                          <a:solidFill>
                            <a:schemeClr val="tx1"/>
                          </a:solidFill>
                          <a:effectLst/>
                          <a:latin typeface="+mn-lt"/>
                          <a:ea typeface="+mn-ea"/>
                          <a:cs typeface="+mn-cs"/>
                        </a:rPr>
                        <a:t> and foregone revenue </a:t>
                      </a:r>
                      <a:endParaRPr lang="en-GB" sz="12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402220219"/>
                  </a:ext>
                </a:extLst>
              </a:tr>
            </a:tbl>
          </a:graphicData>
        </a:graphic>
      </p:graphicFrame>
    </p:spTree>
    <p:extLst>
      <p:ext uri="{BB962C8B-B14F-4D97-AF65-F5344CB8AC3E}">
        <p14:creationId xmlns:p14="http://schemas.microsoft.com/office/powerpoint/2010/main" val="3310260552"/>
      </p:ext>
    </p:extLst>
  </p:cSld>
  <p:clrMapOvr>
    <a:masterClrMapping/>
  </p:clrMapOvr>
</p:sld>
</file>

<file path=ppt/theme/theme1.xml><?xml version="1.0" encoding="utf-8"?>
<a:theme xmlns:a="http://schemas.openxmlformats.org/drawingml/2006/main" name="Salience Master Template 2018.11.15">
  <a:themeElements>
    <a:clrScheme name="Salience">
      <a:dk1>
        <a:srgbClr val="FFFFFF"/>
      </a:dk1>
      <a:lt1>
        <a:srgbClr val="000000"/>
      </a:lt1>
      <a:dk2>
        <a:srgbClr val="545454"/>
      </a:dk2>
      <a:lt2>
        <a:srgbClr val="7F7F7F"/>
      </a:lt2>
      <a:accent1>
        <a:srgbClr val="E16714"/>
      </a:accent1>
      <a:accent2>
        <a:srgbClr val="F58734"/>
      </a:accent2>
      <a:accent3>
        <a:srgbClr val="604A7B"/>
      </a:accent3>
      <a:accent4>
        <a:srgbClr val="8064A2"/>
      </a:accent4>
      <a:accent5>
        <a:srgbClr val="0563C1"/>
      </a:accent5>
      <a:accent6>
        <a:srgbClr val="4BACC6"/>
      </a:accent6>
      <a:hlink>
        <a:srgbClr val="0563C1"/>
      </a:hlink>
      <a:folHlink>
        <a:srgbClr val="954F72"/>
      </a:folHlink>
    </a:clrScheme>
    <a:fontScheme name="Salienc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2">
              <a:lumMod val="20000"/>
              <a:lumOff val="80000"/>
            </a:schemeClr>
          </a:solidFill>
        </a:ln>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36000" tIns="36000" rIns="36000" bIns="36000" rtlCol="0">
        <a:spAutoFit/>
      </a:bodyPr>
      <a:lstStyle>
        <a:defPPr algn="l">
          <a:defRPr dirty="0"/>
        </a:defPPr>
      </a:lstStyle>
    </a:txDef>
  </a:objectDefaults>
  <a:extraClrSchemeLst/>
  <a:extLst>
    <a:ext uri="{05A4C25C-085E-4340-85A3-A5531E510DB2}">
      <thm15:themeFamily xmlns:thm15="http://schemas.microsoft.com/office/thememl/2012/main" name="Salience Croatia Template 2019" id="{3E14579A-F034-4C15-AF44-264409781748}" vid="{1BD603B5-C3EF-41DC-9F45-C3955FEAAB0C}"/>
    </a:ext>
  </a:extLst>
</a:theme>
</file>

<file path=ppt/theme/theme2.xml><?xml version="1.0" encoding="utf-8"?>
<a:theme xmlns:a="http://schemas.openxmlformats.org/drawingml/2006/main" name="Office Theme">
  <a:themeElements>
    <a:clrScheme name="Salience">
      <a:dk1>
        <a:srgbClr val="000000"/>
      </a:dk1>
      <a:lt1>
        <a:srgbClr val="FFFFFF"/>
      </a:lt1>
      <a:dk2>
        <a:srgbClr val="545454"/>
      </a:dk2>
      <a:lt2>
        <a:srgbClr val="7F7F7F"/>
      </a:lt2>
      <a:accent1>
        <a:srgbClr val="E16714"/>
      </a:accent1>
      <a:accent2>
        <a:srgbClr val="F58734"/>
      </a:accent2>
      <a:accent3>
        <a:srgbClr val="604A7B"/>
      </a:accent3>
      <a:accent4>
        <a:srgbClr val="8064A2"/>
      </a:accent4>
      <a:accent5>
        <a:srgbClr val="0563C1"/>
      </a:accent5>
      <a:accent6>
        <a:srgbClr val="4BACC6"/>
      </a:accent6>
      <a:hlink>
        <a:srgbClr val="0563C1"/>
      </a:hlink>
      <a:folHlink>
        <a:srgbClr val="954F72"/>
      </a:folHlink>
    </a:clrScheme>
    <a:fontScheme name="Salienc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lience">
      <a:dk1>
        <a:srgbClr val="000000"/>
      </a:dk1>
      <a:lt1>
        <a:srgbClr val="FFFFFF"/>
      </a:lt1>
      <a:dk2>
        <a:srgbClr val="545454"/>
      </a:dk2>
      <a:lt2>
        <a:srgbClr val="7F7F7F"/>
      </a:lt2>
      <a:accent1>
        <a:srgbClr val="E16714"/>
      </a:accent1>
      <a:accent2>
        <a:srgbClr val="F58734"/>
      </a:accent2>
      <a:accent3>
        <a:srgbClr val="604A7B"/>
      </a:accent3>
      <a:accent4>
        <a:srgbClr val="8064A2"/>
      </a:accent4>
      <a:accent5>
        <a:srgbClr val="0563C1"/>
      </a:accent5>
      <a:accent6>
        <a:srgbClr val="4BACC6"/>
      </a:accent6>
      <a:hlink>
        <a:srgbClr val="0563C1"/>
      </a:hlink>
      <a:folHlink>
        <a:srgbClr val="954F72"/>
      </a:folHlink>
    </a:clrScheme>
    <a:fontScheme name="Salienc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F2B927B-274B-437F-B3DD-BB3A63210118}">
  <we:reference id="wa104380649" version="4.1.0.1739" store="en-US" storeType="OMEX"/>
  <we:alternateReferences>
    <we:reference id="wa104380649" version="4.1.0.1739" store="WA104380649"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Salience Croatia Template 2020</Template>
  <TotalTime>5775</TotalTime>
  <Words>1755</Words>
  <Application>Microsoft Macintosh PowerPoint</Application>
  <PresentationFormat>Widescreen</PresentationFormat>
  <Paragraphs>354</Paragraphs>
  <Slides>16</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Segoe UI</vt:lpstr>
      <vt:lpstr>Segoe UI Semibold</vt:lpstr>
      <vt:lpstr>Wingdings</vt:lpstr>
      <vt:lpstr>Salience Master Template 2018.11.15</vt:lpstr>
      <vt:lpstr>Not Quite Over: Reflections on the Covid Pandemic and Beyond</vt:lpstr>
      <vt:lpstr>Agenda</vt:lpstr>
      <vt:lpstr>Regional Context</vt:lpstr>
      <vt:lpstr>Regional Context</vt:lpstr>
      <vt:lpstr>Regional Context</vt:lpstr>
      <vt:lpstr>Covid’s Stimulative Effect on Telecommunications</vt:lpstr>
      <vt:lpstr>Covid’s Stimulative Effect on Telecommunications</vt:lpstr>
      <vt:lpstr>Net Effects on Industry Revenue</vt:lpstr>
      <vt:lpstr>Other Short-term Covid Profitability Impacts</vt:lpstr>
      <vt:lpstr>Longer-term Covid Profitability Impacts</vt:lpstr>
      <vt:lpstr>Light and Dark on the horizon</vt:lpstr>
      <vt:lpstr>Light and Dark on the horizon</vt:lpstr>
      <vt:lpstr>Light and Dark on the horizon</vt:lpstr>
      <vt:lpstr>Light and Dark on the horizon</vt:lpstr>
      <vt:lpstr>Light and Dark on the horizon</vt:lpstr>
      <vt:lpstr>Key takeaways</vt:lpstr>
    </vt:vector>
  </TitlesOfParts>
  <Company>Salience Consulting</Company>
  <LinksUpToDate>false</LinksUpToDate>
  <SharedDoc>false</SharedDoc>
  <HyperlinkBase>www.salience.consulting</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Comprehensive Assessment of the Digital Market in Croatia</dc:title>
  <dc:creator>Katerina Naunovska</dc:creator>
  <cp:lastModifiedBy>Erik Whitlock</cp:lastModifiedBy>
  <cp:revision>217</cp:revision>
  <cp:lastPrinted>2019-02-24T12:48:39Z</cp:lastPrinted>
  <dcterms:created xsi:type="dcterms:W3CDTF">2020-09-10T12:42:29Z</dcterms:created>
  <dcterms:modified xsi:type="dcterms:W3CDTF">2022-07-18T12:07:01Z</dcterms:modified>
</cp:coreProperties>
</file>