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58" r:id="rId7"/>
    <p:sldId id="270" r:id="rId8"/>
    <p:sldId id="259" r:id="rId9"/>
    <p:sldId id="272" r:id="rId10"/>
    <p:sldId id="260" r:id="rId11"/>
    <p:sldId id="273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1" r:id="rId2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F2124BF-CFFF-FB5E-82CF-B682BF25116D}" name="Mike Cloppse" initials="MC" userId="S::mcloppse@athenaglobaladvisors.com::7fa5abd0-429b-4385-9c0e-815b1fdaa57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AEFFC-0BEC-DD4A-ABC3-BE1130F381F2}" v="9" dt="2022-07-15T19:13:59.952"/>
    <p1510:client id="{565F9DB4-6C04-824E-8F15-32CD0391150A}" v="338" dt="2022-07-14T19:55:04.016"/>
    <p1510:client id="{5A53FDEC-A506-264A-8D16-ACDDBDC81E8B}" v="109" dt="2022-07-15T17:25:50.344"/>
    <p1510:client id="{8C9EEDCC-0403-EE85-0890-912CC4AE61C2}" v="16" dt="2022-07-15T16:12:01.051"/>
    <p1510:client id="{D68928AB-60C3-FB40-A622-8587C400206C}" v="67" vWet="69" dt="2022-07-15T15:02:25.794"/>
    <p1510:client id="{FA2581A6-4A5E-B04E-94AC-D1846BBC3EDB}" v="4" dt="2022-07-15T16:13:32.98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0"/>
    <p:restoredTop sz="94694"/>
  </p:normalViewPr>
  <p:slideViewPr>
    <p:cSldViewPr snapToGrid="0" snapToObjects="1" showGuides="1">
      <p:cViewPr varScale="1">
        <p:scale>
          <a:sx n="121" d="100"/>
          <a:sy n="121" d="100"/>
        </p:scale>
        <p:origin x="848" y="17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4771B-AA32-C046-B99C-F78318435A06}" type="datetimeFigureOut">
              <a:rPr lang="en-US" smtClean="0"/>
              <a:t>7/15/22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0B079-4F5B-AA42-B64F-9254C2FF9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80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0B079-4F5B-AA42-B64F-9254C2FF9B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55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0B079-4F5B-AA42-B64F-9254C2FF9B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93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C7E3D6-6FBF-E60F-28DB-E83E665A37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584853-DEE8-6636-7C14-5FEF52D889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5606" y="5486400"/>
            <a:ext cx="2049194" cy="10829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C7E3D6-6FBF-E60F-28DB-E83E665A37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584853-DEE8-6636-7C14-5FEF52D889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5606" y="5486400"/>
            <a:ext cx="2049193" cy="108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61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1700" y="804986"/>
            <a:ext cx="8800084" cy="878839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rgbClr val="0585C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4500" y="1961388"/>
            <a:ext cx="5537835" cy="1488439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920AE-7C92-1546-9251-07EE0441C28C}" type="datetime1">
              <a:rPr lang="en-US" smtClean="0"/>
              <a:t>7/15/22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hidden="1">
            <a:extLst>
              <a:ext uri="{FF2B5EF4-FFF2-40B4-BE49-F238E27FC236}">
                <a16:creationId xmlns:a16="http://schemas.microsoft.com/office/drawing/2014/main" id="{AC9B1C7B-A265-0FF1-37AC-C7B25E9991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5600" y="361950"/>
            <a:ext cx="11480800" cy="61341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914401"/>
            <a:ext cx="3429000" cy="1021976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rgbClr val="0585C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2BA546-5E91-D786-E66D-49DDDA7BBA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4401" y="1936377"/>
            <a:ext cx="3423194" cy="43508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E002440-1B94-F6C9-6FCB-19EB7F2FFF6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18212" y="3264647"/>
            <a:ext cx="4290868" cy="3022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A289F90-2A45-9DD1-8023-265F2C8F475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89698" y="3264647"/>
            <a:ext cx="2287902" cy="3022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2DA2CBD-304C-3762-C2B6-3F20F4A43C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4406" y="570753"/>
            <a:ext cx="3423194" cy="25922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8F7B07C6-824F-0AC1-803E-2B8CB11DC4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18212" y="570753"/>
            <a:ext cx="3156670" cy="25922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Insert Picture Here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7723E-F327-E944-ACB0-D96B53B4AB42}" type="datetime1">
              <a:rPr lang="en-US" smtClean="0"/>
              <a:t>7/15/22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 userDrawn="1">
          <p15:clr>
            <a:srgbClr val="F26B43"/>
          </p15:clr>
        </p15:guide>
        <p15:guide id="2" pos="7104" userDrawn="1">
          <p15:clr>
            <a:srgbClr val="F26B43"/>
          </p15:clr>
        </p15:guide>
        <p15:guide id="3" pos="4944" userDrawn="1">
          <p15:clr>
            <a:srgbClr val="F26B43"/>
          </p15:clr>
        </p15:guide>
        <p15:guide id="4" pos="2736" userDrawn="1">
          <p15:clr>
            <a:srgbClr val="F26B43"/>
          </p15:clr>
        </p15:guide>
        <p15:guide id="5" orient="horz" pos="576" userDrawn="1">
          <p15:clr>
            <a:srgbClr val="F26B43"/>
          </p15:clr>
        </p15:guide>
        <p15:guide id="6" orient="horz" pos="33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ctrTitle" idx="4294967295"/>
          </p:nvPr>
        </p:nvSpPr>
        <p:spPr>
          <a:xfrm>
            <a:off x="901700" y="1747554"/>
            <a:ext cx="3823335" cy="1465515"/>
          </a:xfrm>
          <a:prstGeom prst="rect">
            <a:avLst/>
          </a:prstGeom>
        </p:spPr>
        <p:txBody>
          <a:bodyPr vert="horz" wrap="square" lIns="0" tIns="445502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-20">
                <a:solidFill>
                  <a:schemeClr val="tx2"/>
                </a:solidFill>
              </a:rPr>
              <a:t>Jump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01700" y="3319586"/>
            <a:ext cx="399287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>
                <a:latin typeface="Arial"/>
                <a:cs typeface="Arial"/>
              </a:rPr>
              <a:t>Digital</a:t>
            </a:r>
            <a:r>
              <a:rPr sz="2800" spc="-3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Inclusion</a:t>
            </a:r>
            <a:r>
              <a:rPr sz="2800" spc="-60">
                <a:latin typeface="Arial"/>
                <a:cs typeface="Arial"/>
              </a:rPr>
              <a:t> </a:t>
            </a:r>
            <a:r>
              <a:rPr sz="2800" spc="-35">
                <a:latin typeface="Arial"/>
                <a:cs typeface="Arial"/>
              </a:rPr>
              <a:t>Together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953000" y="914400"/>
            <a:ext cx="6907212" cy="118268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113" marR="5080">
              <a:lnSpc>
                <a:spcPct val="100000"/>
              </a:lnSpc>
              <a:spcBef>
                <a:spcPts val="100"/>
              </a:spcBef>
            </a:pPr>
            <a:r>
              <a:rPr sz="2800" spc="-20">
                <a:solidFill>
                  <a:srgbClr val="FFFFFF"/>
                </a:solidFill>
                <a:latin typeface="+mj-lt"/>
              </a:rPr>
              <a:t>DIGITAL</a:t>
            </a:r>
            <a:r>
              <a:rPr sz="2800" spc="-105">
                <a:solidFill>
                  <a:srgbClr val="FFFFFF"/>
                </a:solidFill>
                <a:latin typeface="+mj-lt"/>
              </a:rPr>
              <a:t> </a:t>
            </a:r>
            <a:r>
              <a:rPr sz="2800">
                <a:solidFill>
                  <a:srgbClr val="FFFFFF"/>
                </a:solidFill>
                <a:latin typeface="+mj-lt"/>
              </a:rPr>
              <a:t>INCLUSION</a:t>
            </a:r>
            <a:r>
              <a:rPr sz="2800" spc="-45">
                <a:solidFill>
                  <a:srgbClr val="FFFFFF"/>
                </a:solidFill>
                <a:latin typeface="+mj-lt"/>
              </a:rPr>
              <a:t> </a:t>
            </a:r>
            <a:r>
              <a:rPr sz="2800" spc="-10">
                <a:solidFill>
                  <a:srgbClr val="FFFFFF"/>
                </a:solidFill>
                <a:latin typeface="+mj-lt"/>
              </a:rPr>
              <a:t>CHANGES </a:t>
            </a:r>
            <a:r>
              <a:rPr sz="2800">
                <a:solidFill>
                  <a:srgbClr val="FFFFFF"/>
                </a:solidFill>
                <a:latin typeface="+mj-lt"/>
              </a:rPr>
              <a:t>LIVES</a:t>
            </a:r>
            <a:r>
              <a:rPr sz="2800" spc="-110">
                <a:solidFill>
                  <a:srgbClr val="FFFFFF"/>
                </a:solidFill>
                <a:latin typeface="+mj-lt"/>
              </a:rPr>
              <a:t> </a:t>
            </a:r>
            <a:r>
              <a:rPr sz="2800">
                <a:solidFill>
                  <a:srgbClr val="FFFFFF"/>
                </a:solidFill>
                <a:latin typeface="+mj-lt"/>
              </a:rPr>
              <a:t>AND</a:t>
            </a:r>
            <a:r>
              <a:rPr sz="2800" spc="-5">
                <a:solidFill>
                  <a:srgbClr val="FFFFFF"/>
                </a:solidFill>
                <a:latin typeface="+mj-lt"/>
              </a:rPr>
              <a:t> </a:t>
            </a:r>
            <a:r>
              <a:rPr sz="2800" spc="-10">
                <a:solidFill>
                  <a:srgbClr val="FFFFFF"/>
                </a:solidFill>
                <a:latin typeface="+mj-lt"/>
              </a:rPr>
              <a:t>COUNTRIES.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81600" y="2036473"/>
            <a:ext cx="6096000" cy="2690480"/>
          </a:xfrm>
          <a:prstGeom prst="rect">
            <a:avLst/>
          </a:prstGeom>
        </p:spPr>
        <p:txBody>
          <a:bodyPr vert="horz" wrap="square" lIns="0" tIns="12700" rIns="0" bIns="0" numCol="2" rtlCol="0">
            <a:spAutoFit/>
          </a:bodyPr>
          <a:lstStyle/>
          <a:p>
            <a:pPr marL="241300" marR="41275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>
                <a:solidFill>
                  <a:schemeClr val="bg1"/>
                </a:solidFill>
                <a:latin typeface="Arial"/>
                <a:cs typeface="Arial"/>
              </a:rPr>
              <a:t>Expanded virtual </a:t>
            </a:r>
            <a:r>
              <a:rPr sz="1800" spc="-10">
                <a:solidFill>
                  <a:schemeClr val="bg1"/>
                </a:solidFill>
                <a:latin typeface="Arial"/>
                <a:cs typeface="Arial"/>
              </a:rPr>
              <a:t>learning opportunities</a:t>
            </a:r>
            <a:endParaRPr sz="1800">
              <a:solidFill>
                <a:schemeClr val="bg1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>
                <a:solidFill>
                  <a:schemeClr val="bg1"/>
                </a:solidFill>
                <a:latin typeface="Arial"/>
                <a:cs typeface="Arial"/>
              </a:rPr>
              <a:t>Enhanced telehealth </a:t>
            </a:r>
            <a:r>
              <a:rPr sz="1800" spc="-10">
                <a:solidFill>
                  <a:schemeClr val="bg1"/>
                </a:solidFill>
                <a:latin typeface="Arial"/>
                <a:cs typeface="Arial"/>
              </a:rPr>
              <a:t>services</a:t>
            </a:r>
            <a:endParaRPr sz="1800">
              <a:solidFill>
                <a:schemeClr val="bg1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>
                <a:solidFill>
                  <a:schemeClr val="bg1"/>
                </a:solidFill>
                <a:latin typeface="Arial"/>
                <a:cs typeface="Arial"/>
              </a:rPr>
              <a:t>Improved</a:t>
            </a:r>
            <a:r>
              <a:rPr sz="1800" spc="-25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>
                <a:solidFill>
                  <a:schemeClr val="bg1"/>
                </a:solidFill>
                <a:latin typeface="Arial"/>
                <a:cs typeface="Arial"/>
              </a:rPr>
              <a:t>graduation</a:t>
            </a:r>
            <a:r>
              <a:rPr sz="1800" spc="-25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chemeClr val="bg1"/>
                </a:solidFill>
                <a:latin typeface="Arial"/>
                <a:cs typeface="Arial"/>
              </a:rPr>
              <a:t>rates</a:t>
            </a:r>
            <a:endParaRPr sz="1800">
              <a:solidFill>
                <a:schemeClr val="bg1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>
                <a:solidFill>
                  <a:schemeClr val="bg1"/>
                </a:solidFill>
                <a:latin typeface="Arial"/>
                <a:cs typeface="Arial"/>
              </a:rPr>
              <a:t>More</a:t>
            </a:r>
            <a:r>
              <a:rPr sz="1800" spc="-2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>
                <a:solidFill>
                  <a:schemeClr val="bg1"/>
                </a:solidFill>
                <a:latin typeface="Arial"/>
                <a:cs typeface="Arial"/>
              </a:rPr>
              <a:t>efficient</a:t>
            </a:r>
            <a:r>
              <a:rPr sz="1800" spc="-2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>
                <a:solidFill>
                  <a:schemeClr val="bg1"/>
                </a:solidFill>
                <a:latin typeface="Arial"/>
                <a:cs typeface="Arial"/>
              </a:rPr>
              <a:t>job</a:t>
            </a:r>
            <a:r>
              <a:rPr sz="1800" spc="-2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chemeClr val="bg1"/>
                </a:solidFill>
                <a:latin typeface="Arial"/>
                <a:cs typeface="Arial"/>
              </a:rPr>
              <a:t>market</a:t>
            </a:r>
            <a:endParaRPr sz="1800">
              <a:solidFill>
                <a:schemeClr val="bg1"/>
              </a:solidFill>
              <a:latin typeface="Arial"/>
              <a:cs typeface="Arial"/>
            </a:endParaRPr>
          </a:p>
          <a:p>
            <a:pPr marL="241300" marR="716915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>
                <a:solidFill>
                  <a:schemeClr val="bg1"/>
                </a:solidFill>
                <a:latin typeface="Arial"/>
                <a:cs typeface="Arial"/>
              </a:rPr>
              <a:t>Increased</a:t>
            </a:r>
            <a:r>
              <a:rPr sz="1800" spc="-15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>
                <a:solidFill>
                  <a:schemeClr val="bg1"/>
                </a:solidFill>
                <a:latin typeface="Arial"/>
                <a:cs typeface="Arial"/>
              </a:rPr>
              <a:t>labour</a:t>
            </a:r>
            <a:r>
              <a:rPr sz="1800" spc="-15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chemeClr val="bg1"/>
                </a:solidFill>
                <a:latin typeface="Arial"/>
                <a:cs typeface="Arial"/>
              </a:rPr>
              <a:t>force productivity</a:t>
            </a:r>
            <a:endParaRPr lang="en-US" sz="1800" spc="-10">
              <a:solidFill>
                <a:schemeClr val="bg1"/>
              </a:solidFill>
              <a:latin typeface="Arial"/>
              <a:cs typeface="Arial"/>
            </a:endParaRPr>
          </a:p>
          <a:p>
            <a:pPr marL="241300" marR="716915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0665" algn="l"/>
                <a:tab pos="241300" algn="l"/>
              </a:tabLst>
            </a:pP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Improved efficiency of businesses across the economy</a:t>
            </a:r>
          </a:p>
          <a:p>
            <a:pPr marL="241300" marR="716915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0665" algn="l"/>
                <a:tab pos="241300" algn="l"/>
              </a:tabLst>
            </a:pP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More desirable destination for international corporations</a:t>
            </a:r>
          </a:p>
          <a:p>
            <a:pPr marL="241300" marR="716915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0665" algn="l"/>
                <a:tab pos="241300" algn="l"/>
              </a:tabLst>
            </a:pP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To name a few...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 idx="4294967295"/>
          </p:nvPr>
        </p:nvSpPr>
        <p:spPr>
          <a:xfrm>
            <a:off x="914400" y="914400"/>
            <a:ext cx="5562600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>
                <a:solidFill>
                  <a:srgbClr val="FFFFFF"/>
                </a:solidFill>
                <a:latin typeface="+mj-lt"/>
              </a:rPr>
              <a:t>C&amp;W</a:t>
            </a:r>
            <a:r>
              <a:rPr sz="2800" spc="-40">
                <a:solidFill>
                  <a:srgbClr val="FFFFFF"/>
                </a:solidFill>
                <a:latin typeface="+mj-lt"/>
              </a:rPr>
              <a:t> </a:t>
            </a:r>
            <a:r>
              <a:rPr sz="2800">
                <a:solidFill>
                  <a:srgbClr val="FFFFFF"/>
                </a:solidFill>
                <a:latin typeface="+mj-lt"/>
              </a:rPr>
              <a:t>IS</a:t>
            </a:r>
            <a:r>
              <a:rPr sz="2800" spc="-35">
                <a:solidFill>
                  <a:srgbClr val="FFFFFF"/>
                </a:solidFill>
                <a:latin typeface="+mj-lt"/>
              </a:rPr>
              <a:t> </a:t>
            </a:r>
            <a:r>
              <a:rPr sz="2800" spc="-25">
                <a:solidFill>
                  <a:srgbClr val="FFFFFF"/>
                </a:solidFill>
                <a:latin typeface="+mj-lt"/>
              </a:rPr>
              <a:t>UNIQUELY</a:t>
            </a:r>
            <a:r>
              <a:rPr sz="2800" spc="-85">
                <a:solidFill>
                  <a:srgbClr val="FFFFFF"/>
                </a:solidFill>
                <a:latin typeface="+mj-lt"/>
              </a:rPr>
              <a:t> </a:t>
            </a:r>
            <a:r>
              <a:rPr sz="2800" spc="-10">
                <a:solidFill>
                  <a:srgbClr val="FFFFFF"/>
                </a:solidFill>
                <a:latin typeface="+mj-lt"/>
              </a:rPr>
              <a:t>POSITIONED </a:t>
            </a:r>
            <a:r>
              <a:rPr sz="2800">
                <a:solidFill>
                  <a:srgbClr val="FFFFFF"/>
                </a:solidFill>
                <a:latin typeface="+mj-lt"/>
              </a:rPr>
              <a:t>TO</a:t>
            </a:r>
            <a:r>
              <a:rPr sz="2800" spc="-80">
                <a:solidFill>
                  <a:srgbClr val="FFFFFF"/>
                </a:solidFill>
                <a:latin typeface="+mj-lt"/>
              </a:rPr>
              <a:t> </a:t>
            </a:r>
            <a:r>
              <a:rPr sz="2800">
                <a:solidFill>
                  <a:srgbClr val="FFFFFF"/>
                </a:solidFill>
                <a:latin typeface="+mj-lt"/>
              </a:rPr>
              <a:t>BRIDGE</a:t>
            </a:r>
            <a:r>
              <a:rPr sz="2800" spc="-65">
                <a:solidFill>
                  <a:srgbClr val="FFFFFF"/>
                </a:solidFill>
                <a:latin typeface="+mj-lt"/>
              </a:rPr>
              <a:t> </a:t>
            </a:r>
            <a:r>
              <a:rPr sz="2800">
                <a:solidFill>
                  <a:srgbClr val="FFFFFF"/>
                </a:solidFill>
                <a:latin typeface="+mj-lt"/>
              </a:rPr>
              <a:t>THE</a:t>
            </a:r>
            <a:r>
              <a:rPr sz="2800" spc="-65">
                <a:solidFill>
                  <a:srgbClr val="FFFFFF"/>
                </a:solidFill>
                <a:latin typeface="+mj-lt"/>
              </a:rPr>
              <a:t> </a:t>
            </a:r>
            <a:r>
              <a:rPr sz="2800" spc="-25">
                <a:solidFill>
                  <a:srgbClr val="FFFFFF"/>
                </a:solidFill>
                <a:latin typeface="+mj-lt"/>
              </a:rPr>
              <a:t>DIGITAL</a:t>
            </a:r>
            <a:r>
              <a:rPr sz="2800" spc="-110">
                <a:solidFill>
                  <a:srgbClr val="FFFFFF"/>
                </a:solidFill>
                <a:latin typeface="+mj-lt"/>
              </a:rPr>
              <a:t> </a:t>
            </a:r>
            <a:r>
              <a:rPr sz="2800" spc="-10">
                <a:solidFill>
                  <a:srgbClr val="FFFFFF"/>
                </a:solidFill>
                <a:latin typeface="+mj-lt"/>
              </a:rPr>
              <a:t>DIVIDE.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CC3071-5E28-B27A-0894-C9571F2B9BD2}"/>
              </a:ext>
            </a:extLst>
          </p:cNvPr>
          <p:cNvGrpSpPr/>
          <p:nvPr/>
        </p:nvGrpSpPr>
        <p:grpSpPr>
          <a:xfrm>
            <a:off x="990600" y="2743200"/>
            <a:ext cx="5770372" cy="2647566"/>
            <a:chOff x="914400" y="2610234"/>
            <a:chExt cx="5770372" cy="2647566"/>
          </a:xfrm>
        </p:grpSpPr>
        <p:sp>
          <p:nvSpPr>
            <p:cNvPr id="9" name="object 9"/>
            <p:cNvSpPr txBox="1"/>
            <p:nvPr/>
          </p:nvSpPr>
          <p:spPr>
            <a:xfrm>
              <a:off x="914400" y="2610234"/>
              <a:ext cx="5770372" cy="2647566"/>
            </a:xfrm>
            <a:prstGeom prst="rect">
              <a:avLst/>
            </a:prstGeom>
            <a:solidFill>
              <a:srgbClr val="FFFFFF">
                <a:alpha val="75000"/>
              </a:srgbClr>
            </a:solidFill>
            <a:ln w="76200">
              <a:solidFill>
                <a:srgbClr val="FFFFFF"/>
              </a:solidFill>
              <a:miter lim="800000"/>
            </a:ln>
          </p:spPr>
          <p:txBody>
            <a:bodyPr vert="horz" wrap="square" lIns="0" tIns="344805" rIns="0" bIns="0" rtlCol="0">
              <a:noAutofit/>
            </a:bodyPr>
            <a:lstStyle/>
            <a:p>
              <a:pPr marL="132080" marR="506730">
                <a:lnSpc>
                  <a:spcPct val="100000"/>
                </a:lnSpc>
                <a:spcBef>
                  <a:spcPts val="2715"/>
                </a:spcBef>
              </a:pPr>
              <a:endParaRPr sz="3200">
                <a:latin typeface="Arial"/>
                <a:cs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C247F2-AE00-6DC3-4A8C-6571D11D7DA9}"/>
                </a:ext>
              </a:extLst>
            </p:cNvPr>
            <p:cNvSpPr/>
            <p:nvPr/>
          </p:nvSpPr>
          <p:spPr>
            <a:xfrm>
              <a:off x="1276133" y="4117427"/>
              <a:ext cx="2377440" cy="914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OUR INFRASTRUCTURE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1AB64B-D866-7B66-5E71-79B96E17FD01}"/>
                </a:ext>
              </a:extLst>
            </p:cNvPr>
            <p:cNvSpPr/>
            <p:nvPr/>
          </p:nvSpPr>
          <p:spPr>
            <a:xfrm>
              <a:off x="2590800" y="2819400"/>
              <a:ext cx="2377440" cy="914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OUR HISTORY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C0A1A1F-E395-CC26-2BC0-72BA04BB36AC}"/>
                </a:ext>
              </a:extLst>
            </p:cNvPr>
            <p:cNvSpPr/>
            <p:nvPr/>
          </p:nvSpPr>
          <p:spPr>
            <a:xfrm>
              <a:off x="3964797" y="4117428"/>
              <a:ext cx="2377440" cy="914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OUR RELATIONSHIPS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2361" y="460958"/>
            <a:ext cx="6549390" cy="395183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3568" y="4473702"/>
            <a:ext cx="3758183" cy="192252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2361" y="4473703"/>
            <a:ext cx="2734056" cy="192252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" y="4473702"/>
            <a:ext cx="4649191" cy="192252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" y="2494026"/>
            <a:ext cx="4649191" cy="1922526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ED126710-B56F-DED0-CFDC-FA45720EA56D}"/>
              </a:ext>
            </a:extLst>
          </p:cNvPr>
          <p:cNvSpPr txBox="1">
            <a:spLocks/>
          </p:cNvSpPr>
          <p:nvPr/>
        </p:nvSpPr>
        <p:spPr>
          <a:xfrm>
            <a:off x="457199" y="880728"/>
            <a:ext cx="3588590" cy="1249996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585C8"/>
                </a:solidFill>
                <a:cs typeface="Arial"/>
              </a:rPr>
              <a:t>C&amp;W WORK IN THE REGION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5013959" y="945649"/>
            <a:ext cx="6240780" cy="4191635"/>
            <a:chOff x="5013959" y="945649"/>
            <a:chExt cx="6240780" cy="4191635"/>
          </a:xfrm>
        </p:grpSpPr>
        <p:pic>
          <p:nvPicPr>
            <p:cNvPr id="4" name="object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1139" y="1179575"/>
              <a:ext cx="5943600" cy="39577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052060" y="983754"/>
              <a:ext cx="6019800" cy="3957320"/>
            </a:xfrm>
            <a:custGeom>
              <a:avLst/>
              <a:gdLst/>
              <a:ahLst/>
              <a:cxnLst/>
              <a:rect l="l" t="t" r="r" b="b"/>
              <a:pathLst>
                <a:path w="6019800" h="3957320">
                  <a:moveTo>
                    <a:pt x="60198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0" y="3957320"/>
                  </a:lnTo>
                  <a:lnTo>
                    <a:pt x="6019800" y="3957320"/>
                  </a:lnTo>
                  <a:lnTo>
                    <a:pt x="6019800" y="38100"/>
                  </a:lnTo>
                  <a:lnTo>
                    <a:pt x="6019800" y="0"/>
                  </a:lnTo>
                  <a:close/>
                </a:path>
              </a:pathLst>
            </a:custGeom>
            <a:solidFill>
              <a:srgbClr val="C7C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0160" y="1021854"/>
              <a:ext cx="5943599" cy="38814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52059" y="983749"/>
              <a:ext cx="6019800" cy="3957954"/>
            </a:xfrm>
            <a:custGeom>
              <a:avLst/>
              <a:gdLst/>
              <a:ahLst/>
              <a:cxnLst/>
              <a:rect l="l" t="t" r="r" b="b"/>
              <a:pathLst>
                <a:path w="6019800" h="3957954">
                  <a:moveTo>
                    <a:pt x="0" y="38100"/>
                  </a:moveTo>
                  <a:lnTo>
                    <a:pt x="0" y="3919601"/>
                  </a:lnTo>
                  <a:lnTo>
                    <a:pt x="0" y="3957701"/>
                  </a:lnTo>
                  <a:lnTo>
                    <a:pt x="38100" y="3957701"/>
                  </a:lnTo>
                  <a:lnTo>
                    <a:pt x="5981700" y="3957701"/>
                  </a:lnTo>
                  <a:lnTo>
                    <a:pt x="6019800" y="3957701"/>
                  </a:lnTo>
                  <a:lnTo>
                    <a:pt x="6019800" y="3919601"/>
                  </a:lnTo>
                  <a:lnTo>
                    <a:pt x="6019800" y="38100"/>
                  </a:lnTo>
                  <a:lnTo>
                    <a:pt x="6019800" y="0"/>
                  </a:lnTo>
                  <a:lnTo>
                    <a:pt x="5981700" y="0"/>
                  </a:lnTo>
                  <a:lnTo>
                    <a:pt x="38100" y="0"/>
                  </a:lnTo>
                  <a:lnTo>
                    <a:pt x="0" y="0"/>
                  </a:lnTo>
                  <a:lnTo>
                    <a:pt x="0" y="38100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ctrTitle" idx="4294967295"/>
          </p:nvPr>
        </p:nvSpPr>
        <p:spPr>
          <a:xfrm>
            <a:off x="901700" y="1747554"/>
            <a:ext cx="382333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70">
                <a:solidFill>
                  <a:schemeClr val="tx2"/>
                </a:solidFill>
              </a:rPr>
              <a:t>Together...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01700" y="3136706"/>
            <a:ext cx="3773804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>
                <a:latin typeface="Arial"/>
                <a:cs typeface="Arial"/>
              </a:rPr>
              <a:t>We</a:t>
            </a:r>
            <a:r>
              <a:rPr sz="2800" spc="-2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can</a:t>
            </a:r>
            <a:r>
              <a:rPr sz="2800" spc="-2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help</a:t>
            </a:r>
            <a:r>
              <a:rPr sz="2800" spc="-2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our</a:t>
            </a:r>
            <a:r>
              <a:rPr sz="2800" spc="-25">
                <a:latin typeface="Arial"/>
                <a:cs typeface="Arial"/>
              </a:rPr>
              <a:t> </a:t>
            </a:r>
            <a:r>
              <a:rPr sz="2800" spc="-10">
                <a:latin typeface="Arial"/>
                <a:cs typeface="Arial"/>
              </a:rPr>
              <a:t>people </a:t>
            </a:r>
            <a:r>
              <a:rPr sz="2800">
                <a:latin typeface="Arial"/>
                <a:cs typeface="Arial"/>
              </a:rPr>
              <a:t>Jump</a:t>
            </a:r>
            <a:r>
              <a:rPr sz="2800" spc="-2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to</a:t>
            </a:r>
            <a:r>
              <a:rPr sz="2800" spc="-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a</a:t>
            </a:r>
            <a:r>
              <a:rPr sz="2800" spc="-1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better</a:t>
            </a:r>
            <a:r>
              <a:rPr sz="2800" spc="-10">
                <a:latin typeface="Arial"/>
                <a:cs typeface="Arial"/>
              </a:rPr>
              <a:t> future.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title" idx="4294967295"/>
          </p:nvPr>
        </p:nvSpPr>
        <p:spPr>
          <a:xfrm>
            <a:off x="906483" y="2057400"/>
            <a:ext cx="4351317" cy="216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>
                <a:solidFill>
                  <a:schemeClr val="tx2"/>
                </a:solidFill>
                <a:latin typeface="+mj-lt"/>
              </a:rPr>
              <a:t>JUMP</a:t>
            </a:r>
            <a:r>
              <a:rPr sz="2800" spc="-65">
                <a:solidFill>
                  <a:schemeClr val="tx2"/>
                </a:solidFill>
                <a:latin typeface="+mj-lt"/>
              </a:rPr>
              <a:t> </a:t>
            </a:r>
            <a:r>
              <a:rPr sz="2800">
                <a:solidFill>
                  <a:schemeClr val="tx2"/>
                </a:solidFill>
                <a:latin typeface="+mj-lt"/>
              </a:rPr>
              <a:t>IS</a:t>
            </a:r>
            <a:r>
              <a:rPr sz="2800" spc="-15">
                <a:solidFill>
                  <a:schemeClr val="tx2"/>
                </a:solidFill>
                <a:latin typeface="+mj-lt"/>
              </a:rPr>
              <a:t> </a:t>
            </a:r>
            <a:r>
              <a:rPr sz="2800">
                <a:solidFill>
                  <a:schemeClr val="tx2"/>
                </a:solidFill>
                <a:latin typeface="+mj-lt"/>
              </a:rPr>
              <a:t>OUR</a:t>
            </a:r>
            <a:r>
              <a:rPr sz="2800" spc="-10">
                <a:solidFill>
                  <a:schemeClr val="tx2"/>
                </a:solidFill>
                <a:latin typeface="+mj-lt"/>
              </a:rPr>
              <a:t> </a:t>
            </a:r>
            <a:r>
              <a:rPr sz="2800">
                <a:solidFill>
                  <a:schemeClr val="tx2"/>
                </a:solidFill>
                <a:latin typeface="+mj-lt"/>
              </a:rPr>
              <a:t>NEW</a:t>
            </a:r>
            <a:r>
              <a:rPr sz="2800" spc="-20">
                <a:solidFill>
                  <a:schemeClr val="tx2"/>
                </a:solidFill>
                <a:latin typeface="+mj-lt"/>
              </a:rPr>
              <a:t> </a:t>
            </a:r>
            <a:r>
              <a:rPr sz="2800">
                <a:solidFill>
                  <a:schemeClr val="tx2"/>
                </a:solidFill>
                <a:latin typeface="+mj-lt"/>
              </a:rPr>
              <a:t>PROGRAM</a:t>
            </a:r>
            <a:r>
              <a:rPr sz="2800" spc="-15">
                <a:solidFill>
                  <a:schemeClr val="tx2"/>
                </a:solidFill>
                <a:latin typeface="+mj-lt"/>
              </a:rPr>
              <a:t> </a:t>
            </a:r>
            <a:r>
              <a:rPr sz="2800">
                <a:solidFill>
                  <a:schemeClr val="tx2"/>
                </a:solidFill>
                <a:latin typeface="+mj-lt"/>
              </a:rPr>
              <a:t>TO</a:t>
            </a:r>
            <a:r>
              <a:rPr sz="2800" spc="-10">
                <a:solidFill>
                  <a:schemeClr val="tx2"/>
                </a:solidFill>
                <a:latin typeface="+mj-lt"/>
              </a:rPr>
              <a:t> BRIDGE</a:t>
            </a:r>
          </a:p>
          <a:p>
            <a:pPr marL="12700">
              <a:lnSpc>
                <a:spcPct val="100000"/>
              </a:lnSpc>
            </a:pPr>
            <a:r>
              <a:rPr sz="2800">
                <a:solidFill>
                  <a:schemeClr val="tx2"/>
                </a:solidFill>
                <a:latin typeface="+mj-lt"/>
              </a:rPr>
              <a:t>THE</a:t>
            </a:r>
            <a:r>
              <a:rPr sz="2800" spc="-35">
                <a:solidFill>
                  <a:schemeClr val="tx2"/>
                </a:solidFill>
                <a:latin typeface="+mj-lt"/>
              </a:rPr>
              <a:t> </a:t>
            </a:r>
            <a:r>
              <a:rPr sz="2800" spc="-20">
                <a:solidFill>
                  <a:schemeClr val="tx2"/>
                </a:solidFill>
                <a:latin typeface="+mj-lt"/>
              </a:rPr>
              <a:t>DIGITAL</a:t>
            </a:r>
            <a:r>
              <a:rPr sz="2800" spc="-85">
                <a:solidFill>
                  <a:schemeClr val="tx2"/>
                </a:solidFill>
                <a:latin typeface="+mj-lt"/>
              </a:rPr>
              <a:t> </a:t>
            </a:r>
            <a:r>
              <a:rPr sz="2800">
                <a:solidFill>
                  <a:schemeClr val="tx2"/>
                </a:solidFill>
                <a:latin typeface="+mj-lt"/>
              </a:rPr>
              <a:t>DIVIDE</a:t>
            </a:r>
            <a:r>
              <a:rPr sz="2800" spc="-135">
                <a:solidFill>
                  <a:schemeClr val="tx2"/>
                </a:solidFill>
                <a:latin typeface="+mj-lt"/>
              </a:rPr>
              <a:t> </a:t>
            </a:r>
            <a:r>
              <a:rPr sz="2800">
                <a:solidFill>
                  <a:schemeClr val="tx2"/>
                </a:solidFill>
                <a:latin typeface="+mj-lt"/>
              </a:rPr>
              <a:t>ACROSS</a:t>
            </a:r>
            <a:r>
              <a:rPr sz="2800" spc="-35">
                <a:solidFill>
                  <a:schemeClr val="tx2"/>
                </a:solidFill>
                <a:latin typeface="+mj-lt"/>
              </a:rPr>
              <a:t> </a:t>
            </a:r>
            <a:r>
              <a:rPr sz="2800">
                <a:solidFill>
                  <a:schemeClr val="tx2"/>
                </a:solidFill>
                <a:latin typeface="+mj-lt"/>
              </a:rPr>
              <a:t>THE</a:t>
            </a:r>
            <a:r>
              <a:rPr sz="2800" spc="-30">
                <a:solidFill>
                  <a:schemeClr val="tx2"/>
                </a:solidFill>
                <a:latin typeface="+mj-lt"/>
              </a:rPr>
              <a:t> </a:t>
            </a:r>
            <a:r>
              <a:rPr sz="2800" spc="-10">
                <a:solidFill>
                  <a:schemeClr val="tx2"/>
                </a:solidFill>
                <a:latin typeface="+mj-lt"/>
              </a:rPr>
              <a:t>CARIBBEAN.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C51AB4-76E5-D02F-3285-673FE8A66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title" idx="4294967295"/>
          </p:nvPr>
        </p:nvSpPr>
        <p:spPr>
          <a:xfrm>
            <a:off x="914400" y="914400"/>
            <a:ext cx="4114800" cy="216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>
                <a:solidFill>
                  <a:schemeClr val="tx2"/>
                </a:solidFill>
              </a:rPr>
              <a:t>WE</a:t>
            </a:r>
            <a:r>
              <a:rPr sz="2800" spc="-20">
                <a:solidFill>
                  <a:schemeClr val="tx2"/>
                </a:solidFill>
              </a:rPr>
              <a:t> </a:t>
            </a:r>
            <a:r>
              <a:rPr sz="2800">
                <a:solidFill>
                  <a:schemeClr val="tx2"/>
                </a:solidFill>
              </a:rPr>
              <a:t>NEED</a:t>
            </a:r>
            <a:r>
              <a:rPr sz="2800" spc="-60">
                <a:solidFill>
                  <a:schemeClr val="tx2"/>
                </a:solidFill>
              </a:rPr>
              <a:t> </a:t>
            </a:r>
            <a:r>
              <a:rPr sz="2800">
                <a:solidFill>
                  <a:schemeClr val="tx2"/>
                </a:solidFill>
              </a:rPr>
              <a:t>YOU.</a:t>
            </a:r>
            <a:r>
              <a:rPr sz="2800" spc="-5">
                <a:solidFill>
                  <a:schemeClr val="tx2"/>
                </a:solidFill>
              </a:rPr>
              <a:t> </a:t>
            </a:r>
            <a:r>
              <a:rPr sz="2800">
                <a:solidFill>
                  <a:schemeClr val="tx2"/>
                </a:solidFill>
              </a:rPr>
              <a:t>THEY</a:t>
            </a:r>
            <a:r>
              <a:rPr sz="2800" spc="-60">
                <a:solidFill>
                  <a:schemeClr val="tx2"/>
                </a:solidFill>
              </a:rPr>
              <a:t> </a:t>
            </a:r>
            <a:r>
              <a:rPr sz="2800">
                <a:solidFill>
                  <a:schemeClr val="tx2"/>
                </a:solidFill>
              </a:rPr>
              <a:t>NEED</a:t>
            </a:r>
            <a:r>
              <a:rPr sz="2800" spc="-10">
                <a:solidFill>
                  <a:schemeClr val="tx2"/>
                </a:solidFill>
              </a:rPr>
              <a:t> </a:t>
            </a:r>
            <a:r>
              <a:rPr sz="2800" spc="-25">
                <a:solidFill>
                  <a:schemeClr val="tx2"/>
                </a:solidFill>
              </a:rPr>
              <a:t>US.</a:t>
            </a:r>
            <a:br>
              <a:rPr lang="en-US" sz="2800" spc="-25">
                <a:solidFill>
                  <a:schemeClr val="tx2"/>
                </a:solidFill>
              </a:rPr>
            </a:br>
            <a:r>
              <a:rPr sz="2800">
                <a:solidFill>
                  <a:schemeClr val="tx2"/>
                </a:solidFill>
              </a:rPr>
              <a:t>LET’S FIND</a:t>
            </a:r>
            <a:r>
              <a:rPr sz="2800" spc="-105">
                <a:solidFill>
                  <a:schemeClr val="tx2"/>
                </a:solidFill>
              </a:rPr>
              <a:t> </a:t>
            </a:r>
            <a:r>
              <a:rPr sz="2800">
                <a:solidFill>
                  <a:schemeClr val="tx2"/>
                </a:solidFill>
              </a:rPr>
              <a:t>A</a:t>
            </a:r>
            <a:r>
              <a:rPr sz="2800" spc="-105">
                <a:solidFill>
                  <a:schemeClr val="tx2"/>
                </a:solidFill>
              </a:rPr>
              <a:t> </a:t>
            </a:r>
            <a:r>
              <a:rPr sz="2800">
                <a:solidFill>
                  <a:schemeClr val="tx2"/>
                </a:solidFill>
              </a:rPr>
              <a:t>SOLUTION </a:t>
            </a:r>
            <a:r>
              <a:rPr sz="2800" spc="-10">
                <a:solidFill>
                  <a:schemeClr val="tx2"/>
                </a:solidFill>
              </a:rPr>
              <a:t>TOGETHER.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C9AD3A-F15F-7B73-EE6C-C20763F1821A}"/>
              </a:ext>
            </a:extLst>
          </p:cNvPr>
          <p:cNvGrpSpPr/>
          <p:nvPr/>
        </p:nvGrpSpPr>
        <p:grpSpPr>
          <a:xfrm>
            <a:off x="1626408" y="0"/>
            <a:ext cx="9229176" cy="6858000"/>
            <a:chOff x="1626408" y="0"/>
            <a:chExt cx="9229176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B5367BA-9ADD-D60A-AFE3-A78B3D81E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563" r="16563"/>
            <a:stretch/>
          </p:blipFill>
          <p:spPr>
            <a:xfrm>
              <a:off x="1626408" y="0"/>
              <a:ext cx="8153400" cy="6858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24BC14-CAF2-5E20-CF49-F3568D9BD6BF}"/>
                </a:ext>
              </a:extLst>
            </p:cNvPr>
            <p:cNvSpPr txBox="1"/>
            <p:nvPr/>
          </p:nvSpPr>
          <p:spPr>
            <a:xfrm>
              <a:off x="9220200" y="1573481"/>
              <a:ext cx="11192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+mj-lt"/>
                </a:rPr>
                <a:t>PUBLIC</a:t>
              </a:r>
            </a:p>
            <a:p>
              <a:r>
                <a:rPr lang="en-US" sz="1600">
                  <a:latin typeface="+mj-lt"/>
                </a:rPr>
                <a:t>SECTOR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1D5C18-72FC-D640-3BDA-1389DF5D05C1}"/>
                </a:ext>
              </a:extLst>
            </p:cNvPr>
            <p:cNvSpPr txBox="1"/>
            <p:nvPr/>
          </p:nvSpPr>
          <p:spPr>
            <a:xfrm>
              <a:off x="9647679" y="3167390"/>
              <a:ext cx="11881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+mj-lt"/>
                </a:rPr>
                <a:t>PRIVATE</a:t>
              </a:r>
            </a:p>
            <a:p>
              <a:r>
                <a:rPr lang="en-US" sz="1600">
                  <a:latin typeface="+mj-lt"/>
                </a:rPr>
                <a:t>SECTOR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7F71DF-1A51-E9B8-F342-696BD12BB88D}"/>
                </a:ext>
              </a:extLst>
            </p:cNvPr>
            <p:cNvSpPr txBox="1"/>
            <p:nvPr/>
          </p:nvSpPr>
          <p:spPr>
            <a:xfrm>
              <a:off x="9220200" y="4801556"/>
              <a:ext cx="16353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+mj-lt"/>
                </a:rPr>
                <a:t>COMMUNITY</a:t>
              </a:r>
            </a:p>
            <a:p>
              <a:r>
                <a:rPr lang="en-US" sz="1600">
                  <a:latin typeface="+mj-lt"/>
                </a:rPr>
                <a:t>ORGS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1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939" y="1168704"/>
            <a:ext cx="5384800" cy="4089095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5637047" y="962900"/>
            <a:ext cx="5450205" cy="4095750"/>
          </a:xfrm>
          <a:custGeom>
            <a:avLst/>
            <a:gdLst/>
            <a:ahLst/>
            <a:cxnLst/>
            <a:rect l="l" t="t" r="r" b="b"/>
            <a:pathLst>
              <a:path w="5450205" h="4095750">
                <a:moveTo>
                  <a:pt x="5450154" y="0"/>
                </a:moveTo>
                <a:lnTo>
                  <a:pt x="0" y="0"/>
                </a:lnTo>
                <a:lnTo>
                  <a:pt x="0" y="36830"/>
                </a:lnTo>
                <a:lnTo>
                  <a:pt x="0" y="4095750"/>
                </a:lnTo>
                <a:lnTo>
                  <a:pt x="5450154" y="4095750"/>
                </a:lnTo>
                <a:lnTo>
                  <a:pt x="5450154" y="36830"/>
                </a:lnTo>
                <a:lnTo>
                  <a:pt x="5450154" y="0"/>
                </a:lnTo>
                <a:close/>
              </a:path>
            </a:pathLst>
          </a:custGeom>
          <a:solidFill>
            <a:srgbClr val="C7C9C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6278" y="999731"/>
            <a:ext cx="5351716" cy="4022382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5637057" y="963371"/>
            <a:ext cx="5450205" cy="4095115"/>
          </a:xfrm>
          <a:custGeom>
            <a:avLst/>
            <a:gdLst/>
            <a:ahLst/>
            <a:cxnLst/>
            <a:rect l="l" t="t" r="r" b="b"/>
            <a:pathLst>
              <a:path w="5450205" h="4095115">
                <a:moveTo>
                  <a:pt x="0" y="36360"/>
                </a:moveTo>
                <a:lnTo>
                  <a:pt x="0" y="4058754"/>
                </a:lnTo>
                <a:lnTo>
                  <a:pt x="0" y="4095102"/>
                </a:lnTo>
                <a:lnTo>
                  <a:pt x="36360" y="4095102"/>
                </a:lnTo>
                <a:lnTo>
                  <a:pt x="5413794" y="4095102"/>
                </a:lnTo>
                <a:lnTo>
                  <a:pt x="5450154" y="4095102"/>
                </a:lnTo>
                <a:lnTo>
                  <a:pt x="5450154" y="4058754"/>
                </a:lnTo>
                <a:lnTo>
                  <a:pt x="5450154" y="36360"/>
                </a:lnTo>
                <a:lnTo>
                  <a:pt x="5450154" y="0"/>
                </a:lnTo>
                <a:lnTo>
                  <a:pt x="5413794" y="0"/>
                </a:lnTo>
                <a:lnTo>
                  <a:pt x="36360" y="0"/>
                </a:lnTo>
                <a:lnTo>
                  <a:pt x="0" y="0"/>
                </a:lnTo>
                <a:lnTo>
                  <a:pt x="0" y="36360"/>
                </a:lnTo>
                <a:close/>
              </a:path>
            </a:pathLst>
          </a:custGeom>
          <a:ln w="72720">
            <a:solidFill>
              <a:srgbClr val="FFFFFF"/>
            </a:solidFill>
            <a:miter lim="800000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 idx="4294967295"/>
          </p:nvPr>
        </p:nvSpPr>
        <p:spPr>
          <a:xfrm>
            <a:off x="901700" y="1339327"/>
            <a:ext cx="3822700" cy="7508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70">
                <a:solidFill>
                  <a:schemeClr val="tx2"/>
                </a:solidFill>
              </a:rPr>
              <a:t>Together...</a:t>
            </a:r>
            <a:endParaRPr sz="4800">
              <a:solidFill>
                <a:schemeClr val="tx2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1700" y="2667000"/>
            <a:ext cx="4051300" cy="2221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>
                <a:latin typeface="Arial"/>
                <a:cs typeface="Arial"/>
              </a:rPr>
              <a:t>We</a:t>
            </a:r>
            <a:r>
              <a:rPr sz="2800" spc="-3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can</a:t>
            </a:r>
            <a:r>
              <a:rPr sz="2800" spc="-3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provide</a:t>
            </a:r>
            <a:r>
              <a:rPr sz="2800" spc="-30">
                <a:latin typeface="Arial"/>
                <a:cs typeface="Arial"/>
              </a:rPr>
              <a:t> </a:t>
            </a:r>
            <a:r>
              <a:rPr sz="2800" spc="-25">
                <a:latin typeface="Arial"/>
                <a:cs typeface="Arial"/>
              </a:rPr>
              <a:t>an </a:t>
            </a:r>
            <a:r>
              <a:rPr sz="2800">
                <a:latin typeface="Arial"/>
                <a:cs typeface="Arial"/>
              </a:rPr>
              <a:t>indispensable</a:t>
            </a:r>
            <a:r>
              <a:rPr sz="2800" spc="-75">
                <a:latin typeface="Arial"/>
                <a:cs typeface="Arial"/>
              </a:rPr>
              <a:t> </a:t>
            </a:r>
            <a:r>
              <a:rPr sz="2800" spc="-10">
                <a:latin typeface="Arial"/>
                <a:cs typeface="Arial"/>
              </a:rPr>
              <a:t>lifeline </a:t>
            </a:r>
            <a:r>
              <a:rPr sz="2800">
                <a:latin typeface="Arial"/>
                <a:cs typeface="Arial"/>
              </a:rPr>
              <a:t>to</a:t>
            </a:r>
            <a:r>
              <a:rPr sz="2800" spc="-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our</a:t>
            </a:r>
            <a:r>
              <a:rPr sz="2800" spc="-10">
                <a:latin typeface="Arial"/>
                <a:cs typeface="Arial"/>
              </a:rPr>
              <a:t> people.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10"/>
              </a:spcBef>
            </a:pPr>
            <a:r>
              <a:rPr sz="4000" b="1">
                <a:solidFill>
                  <a:srgbClr val="0585C8"/>
                </a:solidFill>
                <a:latin typeface="Arial"/>
                <a:cs typeface="Arial"/>
              </a:rPr>
              <a:t>LET’S </a:t>
            </a:r>
            <a:r>
              <a:rPr sz="4000" b="1" spc="-10">
                <a:solidFill>
                  <a:srgbClr val="0585C8"/>
                </a:solidFill>
                <a:latin typeface="Arial"/>
                <a:cs typeface="Arial"/>
              </a:rPr>
              <a:t>JUMP!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ctrTitle" idx="4294967295"/>
          </p:nvPr>
        </p:nvSpPr>
        <p:spPr>
          <a:xfrm>
            <a:off x="901700" y="1747554"/>
            <a:ext cx="5798358" cy="1465515"/>
          </a:xfrm>
          <a:prstGeom prst="rect">
            <a:avLst/>
          </a:prstGeom>
        </p:spPr>
        <p:txBody>
          <a:bodyPr vert="horz" wrap="square" lIns="0" tIns="445502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600" spc="-20">
                <a:solidFill>
                  <a:schemeClr val="tx2"/>
                </a:solidFill>
              </a:rPr>
              <a:t>Thank You!</a:t>
            </a:r>
            <a:endParaRPr sz="6600" spc="-2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5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E154F2A-D341-81D6-9657-94FB31FE4B0D}"/>
              </a:ext>
            </a:extLst>
          </p:cNvPr>
          <p:cNvSpPr/>
          <p:nvPr/>
        </p:nvSpPr>
        <p:spPr>
          <a:xfrm>
            <a:off x="5981700" y="1066800"/>
            <a:ext cx="5295900" cy="3429000"/>
          </a:xfrm>
          <a:prstGeom prst="rect">
            <a:avLst/>
          </a:prstGeom>
          <a:solidFill>
            <a:schemeClr val="bg1">
              <a:alpha val="59621"/>
            </a:schemeClr>
          </a:solidFill>
          <a:ln w="50800">
            <a:solidFill>
              <a:srgbClr val="FFFFFF"/>
            </a:solidFill>
            <a:miter lim="800000"/>
          </a:ln>
        </p:spPr>
        <p:txBody>
          <a:bodyPr wrap="none" tIns="91440" bIns="91440">
            <a:no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+mj-lt"/>
              </a:rPr>
              <a:t>BARRIERS</a:t>
            </a:r>
            <a:r>
              <a:rPr lang="en-US" spc="-50">
                <a:solidFill>
                  <a:srgbClr val="000000"/>
                </a:solidFill>
                <a:latin typeface="+mj-lt"/>
              </a:rPr>
              <a:t> </a:t>
            </a:r>
            <a:r>
              <a:rPr lang="en-US">
                <a:solidFill>
                  <a:srgbClr val="000000"/>
                </a:solidFill>
                <a:latin typeface="+mj-lt"/>
              </a:rPr>
              <a:t>TO</a:t>
            </a:r>
            <a:r>
              <a:rPr lang="en-US" spc="-40">
                <a:solidFill>
                  <a:srgbClr val="000000"/>
                </a:solidFill>
                <a:latin typeface="+mj-lt"/>
              </a:rPr>
              <a:t> </a:t>
            </a:r>
            <a:r>
              <a:rPr lang="en-US" spc="-25">
                <a:solidFill>
                  <a:srgbClr val="000000"/>
                </a:solidFill>
                <a:latin typeface="+mj-lt"/>
              </a:rPr>
              <a:t>USE </a:t>
            </a:r>
            <a:r>
              <a:rPr lang="en-US">
                <a:solidFill>
                  <a:srgbClr val="000000"/>
                </a:solidFill>
                <a:latin typeface="+mj-lt"/>
              </a:rPr>
              <a:t>&amp;</a:t>
            </a:r>
            <a:r>
              <a:rPr lang="en-US" spc="-105">
                <a:solidFill>
                  <a:srgbClr val="000000"/>
                </a:solidFill>
                <a:latin typeface="+mj-lt"/>
              </a:rPr>
              <a:t> </a:t>
            </a:r>
            <a:r>
              <a:rPr lang="en-US" spc="-10">
                <a:solidFill>
                  <a:srgbClr val="000000"/>
                </a:solidFill>
                <a:latin typeface="+mj-lt"/>
              </a:rPr>
              <a:t>ADOPTION</a:t>
            </a:r>
            <a:endParaRPr lang="en-US">
              <a:latin typeface="+mj-l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4294967295"/>
          </p:nvPr>
        </p:nvSpPr>
        <p:spPr>
          <a:xfrm>
            <a:off x="914400" y="1962150"/>
            <a:ext cx="5067300" cy="1304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>
                <a:solidFill>
                  <a:schemeClr val="bg1"/>
                </a:solidFill>
              </a:rPr>
              <a:t>Across</a:t>
            </a:r>
            <a:r>
              <a:rPr sz="2800" spc="-25">
                <a:solidFill>
                  <a:schemeClr val="bg1"/>
                </a:solidFill>
              </a:rPr>
              <a:t> </a:t>
            </a:r>
            <a:r>
              <a:rPr sz="2800">
                <a:solidFill>
                  <a:schemeClr val="bg1"/>
                </a:solidFill>
              </a:rPr>
              <a:t>the</a:t>
            </a:r>
            <a:r>
              <a:rPr sz="2800" spc="-15">
                <a:solidFill>
                  <a:schemeClr val="bg1"/>
                </a:solidFill>
              </a:rPr>
              <a:t> </a:t>
            </a:r>
            <a:r>
              <a:rPr sz="2800" spc="-10">
                <a:solidFill>
                  <a:schemeClr val="bg1"/>
                </a:solidFill>
              </a:rPr>
              <a:t>Caribbean, </a:t>
            </a:r>
            <a:r>
              <a:rPr sz="2800">
                <a:solidFill>
                  <a:schemeClr val="bg1"/>
                </a:solidFill>
              </a:rPr>
              <a:t>broadband penetration </a:t>
            </a:r>
            <a:r>
              <a:rPr sz="2800" spc="-10">
                <a:solidFill>
                  <a:schemeClr val="bg1"/>
                </a:solidFill>
              </a:rPr>
              <a:t>rates </a:t>
            </a:r>
            <a:r>
              <a:rPr sz="2800">
                <a:solidFill>
                  <a:schemeClr val="bg1"/>
                </a:solidFill>
              </a:rPr>
              <a:t>remain</a:t>
            </a:r>
            <a:r>
              <a:rPr sz="2800" spc="-30">
                <a:solidFill>
                  <a:schemeClr val="bg1"/>
                </a:solidFill>
              </a:rPr>
              <a:t> </a:t>
            </a:r>
            <a:r>
              <a:rPr sz="2800">
                <a:solidFill>
                  <a:schemeClr val="bg1"/>
                </a:solidFill>
              </a:rPr>
              <a:t>below</a:t>
            </a:r>
            <a:r>
              <a:rPr sz="2800" spc="-10">
                <a:solidFill>
                  <a:schemeClr val="bg1"/>
                </a:solidFill>
              </a:rPr>
              <a:t> </a:t>
            </a:r>
            <a:r>
              <a:rPr sz="2800" spc="-20">
                <a:solidFill>
                  <a:schemeClr val="bg1"/>
                </a:solidFill>
              </a:rPr>
              <a:t>50%.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47ACB0-3B5A-C65C-6376-9B7CDD4048A0}"/>
              </a:ext>
            </a:extLst>
          </p:cNvPr>
          <p:cNvGrpSpPr/>
          <p:nvPr/>
        </p:nvGrpSpPr>
        <p:grpSpPr>
          <a:xfrm>
            <a:off x="6138811" y="1752600"/>
            <a:ext cx="4981677" cy="2388037"/>
            <a:chOff x="6138811" y="2036928"/>
            <a:chExt cx="4981677" cy="23880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E958AF-F1C1-EBDC-2BCE-96B2A72DFE55}"/>
                </a:ext>
              </a:extLst>
            </p:cNvPr>
            <p:cNvSpPr/>
            <p:nvPr/>
          </p:nvSpPr>
          <p:spPr>
            <a:xfrm>
              <a:off x="6138811" y="3429000"/>
              <a:ext cx="2343867" cy="9959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LACK OF DIGITAL SKILLS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060F33B-5652-70F1-8534-3D6D83EF7A62}"/>
                </a:ext>
              </a:extLst>
            </p:cNvPr>
            <p:cNvSpPr/>
            <p:nvPr/>
          </p:nvSpPr>
          <p:spPr>
            <a:xfrm>
              <a:off x="6138812" y="2036928"/>
              <a:ext cx="2364970" cy="99596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LACK OF AWARENESS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61B55AF-E63C-434C-20E5-B4221240E7EC}"/>
                </a:ext>
              </a:extLst>
            </p:cNvPr>
            <p:cNvSpPr/>
            <p:nvPr/>
          </p:nvSpPr>
          <p:spPr>
            <a:xfrm>
              <a:off x="8776620" y="3449170"/>
              <a:ext cx="2343868" cy="95562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LACK OF INFRASTRUCTURE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5773C0-E034-BC57-C519-8F1BD018204B}"/>
                </a:ext>
              </a:extLst>
            </p:cNvPr>
            <p:cNvSpPr/>
            <p:nvPr/>
          </p:nvSpPr>
          <p:spPr>
            <a:xfrm>
              <a:off x="8752472" y="2036928"/>
              <a:ext cx="2364970" cy="955626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AFFORDABILITY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5013959" y="945649"/>
            <a:ext cx="6240780" cy="4191635"/>
            <a:chOff x="5013959" y="945649"/>
            <a:chExt cx="6240780" cy="4191635"/>
          </a:xfrm>
        </p:grpSpPr>
        <p:pic>
          <p:nvPicPr>
            <p:cNvPr id="4" name="object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1139" y="1179575"/>
              <a:ext cx="5943600" cy="39577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052060" y="983754"/>
              <a:ext cx="6019800" cy="3957320"/>
            </a:xfrm>
            <a:custGeom>
              <a:avLst/>
              <a:gdLst/>
              <a:ahLst/>
              <a:cxnLst/>
              <a:rect l="l" t="t" r="r" b="b"/>
              <a:pathLst>
                <a:path w="6019800" h="3957320">
                  <a:moveTo>
                    <a:pt x="60198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0" y="3957320"/>
                  </a:lnTo>
                  <a:lnTo>
                    <a:pt x="6019800" y="3957320"/>
                  </a:lnTo>
                  <a:lnTo>
                    <a:pt x="6019800" y="38100"/>
                  </a:lnTo>
                  <a:lnTo>
                    <a:pt x="6019800" y="0"/>
                  </a:lnTo>
                  <a:close/>
                </a:path>
              </a:pathLst>
            </a:custGeom>
            <a:solidFill>
              <a:srgbClr val="C7C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0160" y="1021854"/>
              <a:ext cx="5943599" cy="38814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52059" y="983749"/>
              <a:ext cx="6019800" cy="3957954"/>
            </a:xfrm>
            <a:custGeom>
              <a:avLst/>
              <a:gdLst/>
              <a:ahLst/>
              <a:cxnLst/>
              <a:rect l="l" t="t" r="r" b="b"/>
              <a:pathLst>
                <a:path w="6019800" h="3957954">
                  <a:moveTo>
                    <a:pt x="0" y="38100"/>
                  </a:moveTo>
                  <a:lnTo>
                    <a:pt x="0" y="3919601"/>
                  </a:lnTo>
                  <a:lnTo>
                    <a:pt x="0" y="3957701"/>
                  </a:lnTo>
                  <a:lnTo>
                    <a:pt x="38100" y="3957701"/>
                  </a:lnTo>
                  <a:lnTo>
                    <a:pt x="5981700" y="3957701"/>
                  </a:lnTo>
                  <a:lnTo>
                    <a:pt x="6019800" y="3957701"/>
                  </a:lnTo>
                  <a:lnTo>
                    <a:pt x="6019800" y="3919601"/>
                  </a:lnTo>
                  <a:lnTo>
                    <a:pt x="6019800" y="38100"/>
                  </a:lnTo>
                  <a:lnTo>
                    <a:pt x="6019800" y="0"/>
                  </a:lnTo>
                  <a:lnTo>
                    <a:pt x="5981700" y="0"/>
                  </a:lnTo>
                  <a:lnTo>
                    <a:pt x="38100" y="0"/>
                  </a:lnTo>
                  <a:lnTo>
                    <a:pt x="0" y="0"/>
                  </a:lnTo>
                  <a:lnTo>
                    <a:pt x="0" y="38100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ctrTitle" idx="4294967295"/>
          </p:nvPr>
        </p:nvSpPr>
        <p:spPr>
          <a:xfrm>
            <a:off x="901700" y="1747554"/>
            <a:ext cx="382333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70">
                <a:solidFill>
                  <a:schemeClr val="tx2"/>
                </a:solidFill>
              </a:rPr>
              <a:t>Together...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01700" y="3136706"/>
            <a:ext cx="349821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>
                <a:latin typeface="Arial"/>
                <a:cs typeface="Arial"/>
              </a:rPr>
              <a:t>We</a:t>
            </a:r>
            <a:r>
              <a:rPr sz="2800" spc="-2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can</a:t>
            </a:r>
            <a:r>
              <a:rPr sz="2800" spc="-1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close</a:t>
            </a:r>
            <a:r>
              <a:rPr sz="2800" spc="-1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this</a:t>
            </a:r>
            <a:r>
              <a:rPr sz="2800" spc="-10">
                <a:latin typeface="Arial"/>
                <a:cs typeface="Arial"/>
              </a:rPr>
              <a:t> </a:t>
            </a:r>
            <a:r>
              <a:rPr sz="2800" spc="-25">
                <a:latin typeface="Arial"/>
                <a:cs typeface="Arial"/>
              </a:rPr>
              <a:t>gap </a:t>
            </a:r>
            <a:r>
              <a:rPr sz="2800">
                <a:latin typeface="Arial"/>
                <a:cs typeface="Arial"/>
              </a:rPr>
              <a:t>within</a:t>
            </a:r>
            <a:r>
              <a:rPr sz="2800" spc="-15">
                <a:latin typeface="Arial"/>
                <a:cs typeface="Arial"/>
              </a:rPr>
              <a:t> </a:t>
            </a:r>
            <a:r>
              <a:rPr sz="2800" b="1" spc="-10">
                <a:latin typeface="Arial"/>
                <a:cs typeface="Arial"/>
              </a:rPr>
              <a:t>3-</a:t>
            </a:r>
            <a:r>
              <a:rPr sz="2800" b="1">
                <a:latin typeface="Arial"/>
                <a:cs typeface="Arial"/>
              </a:rPr>
              <a:t>5</a:t>
            </a:r>
            <a:r>
              <a:rPr sz="2800" b="1" spc="-10">
                <a:latin typeface="Arial"/>
                <a:cs typeface="Arial"/>
              </a:rPr>
              <a:t> years</a:t>
            </a:r>
            <a:r>
              <a:rPr sz="2800" spc="-1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D55423-CA70-4C79-C6AC-6E778B4F0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DIGITAL INCLUSION</a:t>
            </a:r>
          </a:p>
        </p:txBody>
      </p:sp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EC5DFC12-12FF-446B-2916-411793B2CE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68360C40-A774-3FAA-A432-F84EB08F0BB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56C3C78A-6380-C939-43A7-7E32018C10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1" y="1936377"/>
            <a:ext cx="3423194" cy="4350870"/>
          </a:xfrm>
        </p:spPr>
      </p:pic>
      <p:pic>
        <p:nvPicPr>
          <p:cNvPr id="44" name="Picture Placeholder 43">
            <a:extLst>
              <a:ext uri="{FF2B5EF4-FFF2-40B4-BE49-F238E27FC236}">
                <a16:creationId xmlns:a16="http://schemas.microsoft.com/office/drawing/2014/main" id="{91A5DBC0-5D1C-D044-495D-89C9947D8FC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039B144B-843F-5DCF-4EF4-EED46D93B3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9276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4405884" y="915988"/>
            <a:ext cx="5370512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3">
              <a:lnSpc>
                <a:spcPct val="100000"/>
              </a:lnSpc>
              <a:spcBef>
                <a:spcPts val="100"/>
              </a:spcBef>
            </a:pPr>
            <a:r>
              <a:rPr sz="2800">
                <a:solidFill>
                  <a:srgbClr val="FFFFFF"/>
                </a:solidFill>
              </a:rPr>
              <a:t>UNITED</a:t>
            </a:r>
            <a:r>
              <a:rPr sz="2800" spc="-40">
                <a:solidFill>
                  <a:srgbClr val="FFFFFF"/>
                </a:solidFill>
              </a:rPr>
              <a:t> </a:t>
            </a:r>
            <a:r>
              <a:rPr sz="2800" spc="-10">
                <a:solidFill>
                  <a:srgbClr val="FFFFFF"/>
                </a:solidFill>
              </a:rPr>
              <a:t>STATES</a:t>
            </a:r>
          </a:p>
          <a:p>
            <a:pPr marL="11113">
              <a:lnSpc>
                <a:spcPct val="100000"/>
              </a:lnSpc>
            </a:pPr>
            <a:r>
              <a:rPr sz="2800" b="0">
                <a:solidFill>
                  <a:srgbClr val="FFFFFF"/>
                </a:solidFill>
                <a:latin typeface="Arial"/>
                <a:cs typeface="Arial"/>
              </a:rPr>
              <a:t>Emergency Broadband </a:t>
            </a:r>
            <a:r>
              <a:rPr sz="2800" b="0" spc="-10">
                <a:solidFill>
                  <a:srgbClr val="FFFFFF"/>
                </a:solidFill>
                <a:latin typeface="Arial"/>
                <a:cs typeface="Arial"/>
              </a:rPr>
              <a:t>Benefit</a:t>
            </a:r>
          </a:p>
        </p:txBody>
      </p:sp>
      <p:sp>
        <p:nvSpPr>
          <p:cNvPr id="10" name="object 10"/>
          <p:cNvSpPr/>
          <p:nvPr/>
        </p:nvSpPr>
        <p:spPr>
          <a:xfrm>
            <a:off x="4405884" y="2151886"/>
            <a:ext cx="5902960" cy="2811780"/>
          </a:xfrm>
          <a:custGeom>
            <a:avLst/>
            <a:gdLst/>
            <a:ahLst/>
            <a:cxnLst/>
            <a:rect l="l" t="t" r="r" b="b"/>
            <a:pathLst>
              <a:path w="5902959" h="2811779">
                <a:moveTo>
                  <a:pt x="0" y="2811780"/>
                </a:moveTo>
                <a:lnTo>
                  <a:pt x="5902452" y="2811780"/>
                </a:lnTo>
                <a:lnTo>
                  <a:pt x="5902452" y="0"/>
                </a:lnTo>
                <a:lnTo>
                  <a:pt x="0" y="0"/>
                </a:lnTo>
                <a:lnTo>
                  <a:pt x="0" y="2811780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405884" y="2113786"/>
            <a:ext cx="5902960" cy="2849880"/>
          </a:xfrm>
          <a:prstGeom prst="rect">
            <a:avLst/>
          </a:prstGeom>
          <a:ln w="76200">
            <a:solidFill>
              <a:srgbClr val="FFFFFF"/>
            </a:solidFill>
          </a:ln>
        </p:spPr>
        <p:txBody>
          <a:bodyPr vert="horz" wrap="square" lIns="0" tIns="257175" rIns="0" bIns="0" rtlCol="0">
            <a:spAutoFit/>
          </a:bodyPr>
          <a:lstStyle/>
          <a:p>
            <a:pPr marL="2033270" algn="ctr">
              <a:lnSpc>
                <a:spcPct val="100000"/>
              </a:lnSpc>
              <a:spcBef>
                <a:spcPts val="2025"/>
              </a:spcBef>
            </a:pPr>
            <a:r>
              <a:rPr sz="8500" b="1" spc="-10">
                <a:solidFill>
                  <a:srgbClr val="0585C8"/>
                </a:solidFill>
                <a:latin typeface="Arial"/>
                <a:cs typeface="Arial"/>
              </a:rPr>
              <a:t>3.75M</a:t>
            </a:r>
            <a:endParaRPr sz="8500">
              <a:latin typeface="Arial"/>
              <a:cs typeface="Arial"/>
            </a:endParaRPr>
          </a:p>
          <a:p>
            <a:pPr marL="782320" marR="775335" indent="76200">
              <a:lnSpc>
                <a:spcPct val="100000"/>
              </a:lnSpc>
              <a:spcBef>
                <a:spcPts val="1180"/>
              </a:spcBef>
            </a:pPr>
            <a:r>
              <a:rPr sz="2400">
                <a:latin typeface="Arial"/>
                <a:cs typeface="Arial"/>
              </a:rPr>
              <a:t>Eligible</a:t>
            </a:r>
            <a:r>
              <a:rPr sz="2400" spc="-25">
                <a:latin typeface="Arial"/>
                <a:cs typeface="Arial"/>
              </a:rPr>
              <a:t> </a:t>
            </a:r>
            <a:r>
              <a:rPr sz="2400">
                <a:latin typeface="Arial"/>
                <a:cs typeface="Arial"/>
              </a:rPr>
              <a:t>households</a:t>
            </a:r>
            <a:r>
              <a:rPr sz="2400" spc="-25">
                <a:latin typeface="Arial"/>
                <a:cs typeface="Arial"/>
              </a:rPr>
              <a:t> </a:t>
            </a:r>
            <a:r>
              <a:rPr sz="2400" spc="-10">
                <a:latin typeface="Arial"/>
                <a:cs typeface="Arial"/>
              </a:rPr>
              <a:t>subscribed </a:t>
            </a:r>
            <a:r>
              <a:rPr sz="2400">
                <a:latin typeface="Arial"/>
                <a:cs typeface="Arial"/>
              </a:rPr>
              <a:t>to</a:t>
            </a:r>
            <a:r>
              <a:rPr sz="2400" spc="-10">
                <a:latin typeface="Arial"/>
                <a:cs typeface="Arial"/>
              </a:rPr>
              <a:t> </a:t>
            </a:r>
            <a:r>
              <a:rPr sz="2400">
                <a:latin typeface="Arial"/>
                <a:cs typeface="Arial"/>
              </a:rPr>
              <a:t>broadband</a:t>
            </a:r>
            <a:r>
              <a:rPr sz="2400" spc="-15">
                <a:latin typeface="Arial"/>
                <a:cs typeface="Arial"/>
              </a:rPr>
              <a:t> </a:t>
            </a:r>
            <a:r>
              <a:rPr sz="2400">
                <a:latin typeface="Arial"/>
                <a:cs typeface="Arial"/>
              </a:rPr>
              <a:t>in</a:t>
            </a:r>
            <a:r>
              <a:rPr sz="2400" spc="-15">
                <a:latin typeface="Arial"/>
                <a:cs typeface="Arial"/>
              </a:rPr>
              <a:t> </a:t>
            </a:r>
            <a:r>
              <a:rPr sz="2400">
                <a:latin typeface="Arial"/>
                <a:cs typeface="Arial"/>
              </a:rPr>
              <a:t>first</a:t>
            </a:r>
            <a:r>
              <a:rPr sz="2400" spc="-10">
                <a:latin typeface="Arial"/>
                <a:cs typeface="Arial"/>
              </a:rPr>
              <a:t> </a:t>
            </a:r>
            <a:r>
              <a:rPr sz="2400">
                <a:latin typeface="Arial"/>
                <a:cs typeface="Arial"/>
              </a:rPr>
              <a:t>two</a:t>
            </a:r>
            <a:r>
              <a:rPr sz="2400" spc="-5">
                <a:latin typeface="Arial"/>
                <a:cs typeface="Arial"/>
              </a:rPr>
              <a:t> </a:t>
            </a:r>
            <a:r>
              <a:rPr sz="2400" spc="-10">
                <a:latin typeface="Arial"/>
                <a:cs typeface="Arial"/>
              </a:rPr>
              <a:t>months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95713" y="2320031"/>
            <a:ext cx="1583690" cy="1226820"/>
          </a:xfrm>
          <a:custGeom>
            <a:avLst/>
            <a:gdLst/>
            <a:ahLst/>
            <a:cxnLst/>
            <a:rect l="l" t="t" r="r" b="b"/>
            <a:pathLst>
              <a:path w="1583689" h="1226820">
                <a:moveTo>
                  <a:pt x="254546" y="427853"/>
                </a:moveTo>
                <a:lnTo>
                  <a:pt x="180047" y="427853"/>
                </a:lnTo>
                <a:lnTo>
                  <a:pt x="180047" y="1183173"/>
                </a:lnTo>
                <a:lnTo>
                  <a:pt x="182762" y="1203063"/>
                </a:lnTo>
                <a:lnTo>
                  <a:pt x="190907" y="1216547"/>
                </a:lnTo>
                <a:lnTo>
                  <a:pt x="204484" y="1224208"/>
                </a:lnTo>
                <a:lnTo>
                  <a:pt x="223494" y="1226632"/>
                </a:lnTo>
                <a:lnTo>
                  <a:pt x="1369948" y="1226632"/>
                </a:lnTo>
                <a:lnTo>
                  <a:pt x="1384173" y="1224338"/>
                </a:lnTo>
                <a:lnTo>
                  <a:pt x="1395296" y="1217582"/>
                </a:lnTo>
                <a:lnTo>
                  <a:pt x="1402540" y="1206556"/>
                </a:lnTo>
                <a:lnTo>
                  <a:pt x="1405127" y="1191453"/>
                </a:lnTo>
                <a:lnTo>
                  <a:pt x="1405127" y="1152134"/>
                </a:lnTo>
                <a:lnTo>
                  <a:pt x="254546" y="1152134"/>
                </a:lnTo>
                <a:lnTo>
                  <a:pt x="254546" y="427853"/>
                </a:lnTo>
                <a:close/>
              </a:path>
              <a:path w="1583689" h="1226820">
                <a:moveTo>
                  <a:pt x="964349" y="609958"/>
                </a:moveTo>
                <a:lnTo>
                  <a:pt x="622896" y="609958"/>
                </a:lnTo>
                <a:lnTo>
                  <a:pt x="601815" y="612123"/>
                </a:lnTo>
                <a:lnTo>
                  <a:pt x="587716" y="619526"/>
                </a:lnTo>
                <a:lnTo>
                  <a:pt x="579825" y="633527"/>
                </a:lnTo>
                <a:lnTo>
                  <a:pt x="577367" y="655488"/>
                </a:lnTo>
                <a:lnTo>
                  <a:pt x="577367" y="1147994"/>
                </a:lnTo>
                <a:lnTo>
                  <a:pt x="573227" y="1152134"/>
                </a:lnTo>
                <a:lnTo>
                  <a:pt x="649795" y="1152134"/>
                </a:lnTo>
                <a:lnTo>
                  <a:pt x="649795" y="686527"/>
                </a:lnTo>
                <a:lnTo>
                  <a:pt x="887781" y="685329"/>
                </a:lnTo>
                <a:lnTo>
                  <a:pt x="935380" y="684456"/>
                </a:lnTo>
                <a:lnTo>
                  <a:pt x="1007808" y="684456"/>
                </a:lnTo>
                <a:lnTo>
                  <a:pt x="1007808" y="653418"/>
                </a:lnTo>
                <a:lnTo>
                  <a:pt x="1005382" y="633527"/>
                </a:lnTo>
                <a:lnTo>
                  <a:pt x="997718" y="620044"/>
                </a:lnTo>
                <a:lnTo>
                  <a:pt x="984234" y="612382"/>
                </a:lnTo>
                <a:lnTo>
                  <a:pt x="964349" y="609958"/>
                </a:lnTo>
                <a:close/>
              </a:path>
              <a:path w="1583689" h="1226820">
                <a:moveTo>
                  <a:pt x="941672" y="78120"/>
                </a:moveTo>
                <a:lnTo>
                  <a:pt x="794651" y="78120"/>
                </a:lnTo>
                <a:lnTo>
                  <a:pt x="802932" y="82261"/>
                </a:lnTo>
                <a:lnTo>
                  <a:pt x="1318209" y="378183"/>
                </a:lnTo>
                <a:lnTo>
                  <a:pt x="1323643" y="382905"/>
                </a:lnTo>
                <a:lnTo>
                  <a:pt x="1327524" y="388015"/>
                </a:lnTo>
                <a:lnTo>
                  <a:pt x="1329853" y="393898"/>
                </a:lnTo>
                <a:lnTo>
                  <a:pt x="1330629" y="400942"/>
                </a:lnTo>
                <a:lnTo>
                  <a:pt x="1330629" y="1152134"/>
                </a:lnTo>
                <a:lnTo>
                  <a:pt x="1405127" y="1152134"/>
                </a:lnTo>
                <a:lnTo>
                  <a:pt x="1405127" y="425783"/>
                </a:lnTo>
                <a:lnTo>
                  <a:pt x="1550481" y="425783"/>
                </a:lnTo>
                <a:lnTo>
                  <a:pt x="1540838" y="420085"/>
                </a:lnTo>
                <a:lnTo>
                  <a:pt x="948836" y="82240"/>
                </a:lnTo>
                <a:lnTo>
                  <a:pt x="941672" y="78120"/>
                </a:lnTo>
                <a:close/>
              </a:path>
              <a:path w="1583689" h="1226820">
                <a:moveTo>
                  <a:pt x="1007808" y="684456"/>
                </a:moveTo>
                <a:lnTo>
                  <a:pt x="935380" y="684456"/>
                </a:lnTo>
                <a:lnTo>
                  <a:pt x="935380" y="932780"/>
                </a:lnTo>
                <a:lnTo>
                  <a:pt x="937286" y="947074"/>
                </a:lnTo>
                <a:lnTo>
                  <a:pt x="942878" y="958649"/>
                </a:lnTo>
                <a:lnTo>
                  <a:pt x="951962" y="967120"/>
                </a:lnTo>
                <a:lnTo>
                  <a:pt x="964349" y="972099"/>
                </a:lnTo>
                <a:lnTo>
                  <a:pt x="980740" y="971163"/>
                </a:lnTo>
                <a:lnTo>
                  <a:pt x="994613" y="963048"/>
                </a:lnTo>
                <a:lnTo>
                  <a:pt x="1004218" y="949112"/>
                </a:lnTo>
                <a:lnTo>
                  <a:pt x="1007808" y="930709"/>
                </a:lnTo>
                <a:lnTo>
                  <a:pt x="1007808" y="684456"/>
                </a:lnTo>
                <a:close/>
              </a:path>
              <a:path w="1583689" h="1226820">
                <a:moveTo>
                  <a:pt x="792587" y="0"/>
                </a:moveTo>
                <a:lnTo>
                  <a:pt x="721882" y="32615"/>
                </a:lnTo>
                <a:lnTo>
                  <a:pt x="634695" y="82261"/>
                </a:lnTo>
                <a:lnTo>
                  <a:pt x="24841" y="431993"/>
                </a:lnTo>
                <a:lnTo>
                  <a:pt x="0" y="471300"/>
                </a:lnTo>
                <a:lnTo>
                  <a:pt x="6113" y="488894"/>
                </a:lnTo>
                <a:lnTo>
                  <a:pt x="19405" y="500276"/>
                </a:lnTo>
                <a:lnTo>
                  <a:pt x="36965" y="503898"/>
                </a:lnTo>
                <a:lnTo>
                  <a:pt x="55879" y="498211"/>
                </a:lnTo>
                <a:lnTo>
                  <a:pt x="83461" y="482687"/>
                </a:lnTo>
                <a:lnTo>
                  <a:pt x="163487" y="436121"/>
                </a:lnTo>
                <a:lnTo>
                  <a:pt x="167627" y="434051"/>
                </a:lnTo>
                <a:lnTo>
                  <a:pt x="173837" y="431993"/>
                </a:lnTo>
                <a:lnTo>
                  <a:pt x="180047" y="427853"/>
                </a:lnTo>
                <a:lnTo>
                  <a:pt x="254546" y="427853"/>
                </a:lnTo>
                <a:lnTo>
                  <a:pt x="254546" y="386464"/>
                </a:lnTo>
                <a:lnTo>
                  <a:pt x="258686" y="382323"/>
                </a:lnTo>
                <a:lnTo>
                  <a:pt x="264883" y="378183"/>
                </a:lnTo>
                <a:lnTo>
                  <a:pt x="780214" y="82240"/>
                </a:lnTo>
                <a:lnTo>
                  <a:pt x="788441" y="78120"/>
                </a:lnTo>
                <a:lnTo>
                  <a:pt x="941672" y="78120"/>
                </a:lnTo>
                <a:lnTo>
                  <a:pt x="862562" y="32593"/>
                </a:lnTo>
                <a:lnTo>
                  <a:pt x="819492" y="7762"/>
                </a:lnTo>
                <a:lnTo>
                  <a:pt x="805845" y="1940"/>
                </a:lnTo>
                <a:lnTo>
                  <a:pt x="792587" y="0"/>
                </a:lnTo>
                <a:close/>
              </a:path>
              <a:path w="1583689" h="1226820">
                <a:moveTo>
                  <a:pt x="1550481" y="425783"/>
                </a:moveTo>
                <a:lnTo>
                  <a:pt x="1405127" y="425783"/>
                </a:lnTo>
                <a:lnTo>
                  <a:pt x="1432385" y="440978"/>
                </a:lnTo>
                <a:lnTo>
                  <a:pt x="1484571" y="470596"/>
                </a:lnTo>
                <a:lnTo>
                  <a:pt x="1510664" y="485790"/>
                </a:lnTo>
                <a:lnTo>
                  <a:pt x="1516875" y="489931"/>
                </a:lnTo>
                <a:lnTo>
                  <a:pt x="1523085" y="492001"/>
                </a:lnTo>
                <a:lnTo>
                  <a:pt x="1529295" y="496141"/>
                </a:lnTo>
                <a:lnTo>
                  <a:pt x="1543455" y="501187"/>
                </a:lnTo>
                <a:lnTo>
                  <a:pt x="1557229" y="500799"/>
                </a:lnTo>
                <a:lnTo>
                  <a:pt x="1569450" y="494976"/>
                </a:lnTo>
                <a:lnTo>
                  <a:pt x="1578952" y="483720"/>
                </a:lnTo>
                <a:lnTo>
                  <a:pt x="1583675" y="470434"/>
                </a:lnTo>
                <a:lnTo>
                  <a:pt x="1582577" y="456561"/>
                </a:lnTo>
                <a:lnTo>
                  <a:pt x="1576047" y="443851"/>
                </a:lnTo>
                <a:lnTo>
                  <a:pt x="1564474" y="434051"/>
                </a:lnTo>
                <a:lnTo>
                  <a:pt x="1550481" y="425783"/>
                </a:lnTo>
                <a:close/>
              </a:path>
            </a:pathLst>
          </a:custGeom>
          <a:solidFill>
            <a:srgbClr val="0085C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9">
            <a:extLst>
              <a:ext uri="{FF2B5EF4-FFF2-40B4-BE49-F238E27FC236}">
                <a16:creationId xmlns:a16="http://schemas.microsoft.com/office/drawing/2014/main" id="{9E3B84CA-EA7C-AF07-6A64-46B0248EF427}"/>
              </a:ext>
            </a:extLst>
          </p:cNvPr>
          <p:cNvSpPr/>
          <p:nvPr/>
        </p:nvSpPr>
        <p:spPr>
          <a:xfrm>
            <a:off x="1106424" y="2170174"/>
            <a:ext cx="5088890" cy="2811780"/>
          </a:xfrm>
          <a:custGeom>
            <a:avLst/>
            <a:gdLst/>
            <a:ahLst/>
            <a:cxnLst/>
            <a:rect l="l" t="t" r="r" b="b"/>
            <a:pathLst>
              <a:path w="5088890" h="2811779">
                <a:moveTo>
                  <a:pt x="0" y="2811780"/>
                </a:moveTo>
                <a:lnTo>
                  <a:pt x="5088636" y="2811780"/>
                </a:lnTo>
                <a:lnTo>
                  <a:pt x="5088636" y="0"/>
                </a:lnTo>
                <a:lnTo>
                  <a:pt x="0" y="0"/>
                </a:lnTo>
                <a:lnTo>
                  <a:pt x="0" y="2811780"/>
                </a:lnTo>
                <a:close/>
              </a:path>
            </a:pathLst>
          </a:custGeom>
          <a:solidFill>
            <a:srgbClr val="FFFFFF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9026A9B4-3B57-6B36-110F-5B586A7DDF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123A6E-B1DC-ABD5-3ED7-B293A2B69B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 idx="4294967295"/>
          </p:nvPr>
        </p:nvSpPr>
        <p:spPr>
          <a:xfrm>
            <a:off x="914400" y="928484"/>
            <a:ext cx="8799513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>
                <a:solidFill>
                  <a:schemeClr val="bg1"/>
                </a:solidFill>
              </a:rPr>
              <a:t>MONTSERRAT</a:t>
            </a:r>
            <a:br>
              <a:rPr lang="en-US" sz="2800" spc="-10">
                <a:solidFill>
                  <a:schemeClr val="bg1"/>
                </a:solidFill>
              </a:rPr>
            </a:br>
            <a:r>
              <a:rPr lang="en-US" sz="2800" b="0">
                <a:solidFill>
                  <a:schemeClr val="bg1"/>
                </a:solidFill>
                <a:latin typeface="Arial"/>
                <a:cs typeface="Arial"/>
              </a:rPr>
              <a:t>Project Lightspeed</a:t>
            </a:r>
            <a:endParaRPr lang="en-US" sz="2800" b="0" spc="-1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06424" y="2170174"/>
            <a:ext cx="5088890" cy="2811780"/>
          </a:xfrm>
          <a:custGeom>
            <a:avLst/>
            <a:gdLst/>
            <a:ahLst/>
            <a:cxnLst/>
            <a:rect l="l" t="t" r="r" b="b"/>
            <a:pathLst>
              <a:path w="5088890" h="2811779">
                <a:moveTo>
                  <a:pt x="0" y="2811780"/>
                </a:moveTo>
                <a:lnTo>
                  <a:pt x="5088636" y="2811780"/>
                </a:lnTo>
                <a:lnTo>
                  <a:pt x="5088636" y="0"/>
                </a:lnTo>
                <a:lnTo>
                  <a:pt x="0" y="0"/>
                </a:lnTo>
                <a:lnTo>
                  <a:pt x="0" y="2811780"/>
                </a:lnTo>
                <a:close/>
              </a:path>
            </a:pathLst>
          </a:custGeom>
          <a:solidFill>
            <a:srgbClr val="FFFFFF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06424" y="2132074"/>
            <a:ext cx="5088890" cy="2849880"/>
          </a:xfrm>
          <a:prstGeom prst="rect">
            <a:avLst/>
          </a:prstGeom>
          <a:ln w="76200">
            <a:solidFill>
              <a:srgbClr val="FFFFFF"/>
            </a:solidFill>
          </a:ln>
        </p:spPr>
        <p:txBody>
          <a:bodyPr vert="horz" wrap="square" lIns="0" tIns="37465" rIns="0" bIns="0" rtlCol="0">
            <a:noAutofit/>
          </a:bodyPr>
          <a:lstStyle/>
          <a:p>
            <a:pPr marL="1290320" algn="ctr">
              <a:lnSpc>
                <a:spcPct val="100000"/>
              </a:lnSpc>
              <a:spcBef>
                <a:spcPts val="295"/>
              </a:spcBef>
            </a:pPr>
            <a:r>
              <a:rPr sz="8500" b="1" spc="-25">
                <a:solidFill>
                  <a:srgbClr val="0585C8"/>
                </a:solidFill>
                <a:latin typeface="Arial"/>
                <a:cs typeface="Arial"/>
              </a:rPr>
              <a:t>2K</a:t>
            </a:r>
            <a:endParaRPr lang="en-US" sz="8500">
              <a:latin typeface="Arial"/>
              <a:cs typeface="Arial"/>
            </a:endParaRPr>
          </a:p>
          <a:p>
            <a:pPr marL="180340" marR="173355" indent="-1270" algn="ctr">
              <a:lnSpc>
                <a:spcPct val="100000"/>
              </a:lnSpc>
              <a:spcBef>
                <a:spcPts val="910"/>
              </a:spcBef>
            </a:pPr>
            <a:r>
              <a:rPr lang="en-US" sz="2400" spc="-10">
                <a:latin typeface="Arial"/>
                <a:cs typeface="Arial"/>
              </a:rPr>
              <a:t>Eligible households connected with Government subsidies</a:t>
            </a:r>
          </a:p>
          <a:p>
            <a:pPr marL="180340" marR="173355" indent="-1270" algn="ctr">
              <a:lnSpc>
                <a:spcPct val="100000"/>
              </a:lnSpc>
              <a:spcBef>
                <a:spcPts val="910"/>
              </a:spcBef>
            </a:pPr>
            <a:endParaRPr lang="en-US" sz="2400" spc="-1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134365" y="2485639"/>
            <a:ext cx="1082040" cy="738505"/>
            <a:chOff x="2134365" y="2485639"/>
            <a:chExt cx="1082040" cy="738505"/>
          </a:xfrm>
        </p:grpSpPr>
        <p:sp>
          <p:nvSpPr>
            <p:cNvPr id="12" name="object 12"/>
            <p:cNvSpPr/>
            <p:nvPr/>
          </p:nvSpPr>
          <p:spPr>
            <a:xfrm>
              <a:off x="2134362" y="2485643"/>
              <a:ext cx="1082040" cy="578485"/>
            </a:xfrm>
            <a:custGeom>
              <a:avLst/>
              <a:gdLst/>
              <a:ahLst/>
              <a:cxnLst/>
              <a:rect l="l" t="t" r="r" b="b"/>
              <a:pathLst>
                <a:path w="1082039" h="578485">
                  <a:moveTo>
                    <a:pt x="751814" y="554558"/>
                  </a:moveTo>
                  <a:lnTo>
                    <a:pt x="711352" y="505587"/>
                  </a:lnTo>
                  <a:lnTo>
                    <a:pt x="672960" y="480466"/>
                  </a:lnTo>
                  <a:lnTo>
                    <a:pt x="631151" y="462026"/>
                  </a:lnTo>
                  <a:lnTo>
                    <a:pt x="586816" y="450659"/>
                  </a:lnTo>
                  <a:lnTo>
                    <a:pt x="540905" y="446786"/>
                  </a:lnTo>
                  <a:lnTo>
                    <a:pt x="494982" y="450659"/>
                  </a:lnTo>
                  <a:lnTo>
                    <a:pt x="450672" y="462026"/>
                  </a:lnTo>
                  <a:lnTo>
                    <a:pt x="408851" y="480466"/>
                  </a:lnTo>
                  <a:lnTo>
                    <a:pt x="370471" y="505587"/>
                  </a:lnTo>
                  <a:lnTo>
                    <a:pt x="336423" y="536981"/>
                  </a:lnTo>
                  <a:lnTo>
                    <a:pt x="329996" y="554558"/>
                  </a:lnTo>
                  <a:lnTo>
                    <a:pt x="332181" y="563676"/>
                  </a:lnTo>
                  <a:lnTo>
                    <a:pt x="337896" y="571525"/>
                  </a:lnTo>
                  <a:lnTo>
                    <a:pt x="342595" y="575843"/>
                  </a:lnTo>
                  <a:lnTo>
                    <a:pt x="348513" y="577964"/>
                  </a:lnTo>
                  <a:lnTo>
                    <a:pt x="354418" y="577964"/>
                  </a:lnTo>
                  <a:lnTo>
                    <a:pt x="361035" y="577964"/>
                  </a:lnTo>
                  <a:lnTo>
                    <a:pt x="367614" y="575297"/>
                  </a:lnTo>
                  <a:lnTo>
                    <a:pt x="372440" y="570052"/>
                  </a:lnTo>
                  <a:lnTo>
                    <a:pt x="408101" y="538492"/>
                  </a:lnTo>
                  <a:lnTo>
                    <a:pt x="449059" y="515137"/>
                  </a:lnTo>
                  <a:lnTo>
                    <a:pt x="493814" y="500659"/>
                  </a:lnTo>
                  <a:lnTo>
                    <a:pt x="540905" y="495681"/>
                  </a:lnTo>
                  <a:lnTo>
                    <a:pt x="587997" y="500659"/>
                  </a:lnTo>
                  <a:lnTo>
                    <a:pt x="632752" y="515137"/>
                  </a:lnTo>
                  <a:lnTo>
                    <a:pt x="673709" y="538492"/>
                  </a:lnTo>
                  <a:lnTo>
                    <a:pt x="709383" y="570052"/>
                  </a:lnTo>
                  <a:lnTo>
                    <a:pt x="717219" y="575754"/>
                  </a:lnTo>
                  <a:lnTo>
                    <a:pt x="726338" y="577938"/>
                  </a:lnTo>
                  <a:lnTo>
                    <a:pt x="735609" y="576554"/>
                  </a:lnTo>
                  <a:lnTo>
                    <a:pt x="743915" y="571525"/>
                  </a:lnTo>
                  <a:lnTo>
                    <a:pt x="749630" y="563676"/>
                  </a:lnTo>
                  <a:lnTo>
                    <a:pt x="751814" y="554558"/>
                  </a:lnTo>
                  <a:close/>
                </a:path>
                <a:path w="1082039" h="578485">
                  <a:moveTo>
                    <a:pt x="758494" y="50838"/>
                  </a:moveTo>
                  <a:lnTo>
                    <a:pt x="699020" y="17183"/>
                  </a:lnTo>
                  <a:lnTo>
                    <a:pt x="659295" y="8597"/>
                  </a:lnTo>
                  <a:lnTo>
                    <a:pt x="618134" y="3200"/>
                  </a:lnTo>
                  <a:lnTo>
                    <a:pt x="571195" y="215"/>
                  </a:lnTo>
                  <a:lnTo>
                    <a:pt x="518007" y="0"/>
                  </a:lnTo>
                  <a:lnTo>
                    <a:pt x="464870" y="3505"/>
                  </a:lnTo>
                  <a:lnTo>
                    <a:pt x="412102" y="10668"/>
                  </a:lnTo>
                  <a:lnTo>
                    <a:pt x="360045" y="21450"/>
                  </a:lnTo>
                  <a:lnTo>
                    <a:pt x="309016" y="35775"/>
                  </a:lnTo>
                  <a:lnTo>
                    <a:pt x="259321" y="53594"/>
                  </a:lnTo>
                  <a:lnTo>
                    <a:pt x="213283" y="73863"/>
                  </a:lnTo>
                  <a:lnTo>
                    <a:pt x="168503" y="97282"/>
                  </a:lnTo>
                  <a:lnTo>
                    <a:pt x="125260" y="123685"/>
                  </a:lnTo>
                  <a:lnTo>
                    <a:pt x="83781" y="152895"/>
                  </a:lnTo>
                  <a:lnTo>
                    <a:pt x="44361" y="184734"/>
                  </a:lnTo>
                  <a:lnTo>
                    <a:pt x="7239" y="219036"/>
                  </a:lnTo>
                  <a:lnTo>
                    <a:pt x="0" y="236296"/>
                  </a:lnTo>
                  <a:lnTo>
                    <a:pt x="1739" y="245503"/>
                  </a:lnTo>
                  <a:lnTo>
                    <a:pt x="7061" y="253619"/>
                  </a:lnTo>
                  <a:lnTo>
                    <a:pt x="11836" y="258457"/>
                  </a:lnTo>
                  <a:lnTo>
                    <a:pt x="18135" y="260870"/>
                  </a:lnTo>
                  <a:lnTo>
                    <a:pt x="24434" y="260870"/>
                  </a:lnTo>
                  <a:lnTo>
                    <a:pt x="30645" y="260870"/>
                  </a:lnTo>
                  <a:lnTo>
                    <a:pt x="36868" y="258508"/>
                  </a:lnTo>
                  <a:lnTo>
                    <a:pt x="41630" y="253809"/>
                  </a:lnTo>
                  <a:lnTo>
                    <a:pt x="76365" y="221703"/>
                  </a:lnTo>
                  <a:lnTo>
                    <a:pt x="113258" y="191909"/>
                  </a:lnTo>
                  <a:lnTo>
                    <a:pt x="152057" y="164579"/>
                  </a:lnTo>
                  <a:lnTo>
                    <a:pt x="192532" y="139865"/>
                  </a:lnTo>
                  <a:lnTo>
                    <a:pt x="234429" y="117957"/>
                  </a:lnTo>
                  <a:lnTo>
                    <a:pt x="277495" y="98983"/>
                  </a:lnTo>
                  <a:lnTo>
                    <a:pt x="323964" y="82308"/>
                  </a:lnTo>
                  <a:lnTo>
                    <a:pt x="371703" y="68884"/>
                  </a:lnTo>
                  <a:lnTo>
                    <a:pt x="420408" y="58801"/>
                  </a:lnTo>
                  <a:lnTo>
                    <a:pt x="469773" y="52082"/>
                  </a:lnTo>
                  <a:lnTo>
                    <a:pt x="519493" y="48831"/>
                  </a:lnTo>
                  <a:lnTo>
                    <a:pt x="569264" y="49072"/>
                  </a:lnTo>
                  <a:lnTo>
                    <a:pt x="612914" y="51803"/>
                  </a:lnTo>
                  <a:lnTo>
                    <a:pt x="650748" y="56730"/>
                  </a:lnTo>
                  <a:lnTo>
                    <a:pt x="687171" y="64617"/>
                  </a:lnTo>
                  <a:lnTo>
                    <a:pt x="726592" y="76225"/>
                  </a:lnTo>
                  <a:lnTo>
                    <a:pt x="736257" y="77343"/>
                  </a:lnTo>
                  <a:lnTo>
                    <a:pt x="745261" y="74752"/>
                  </a:lnTo>
                  <a:lnTo>
                    <a:pt x="752640" y="68961"/>
                  </a:lnTo>
                  <a:lnTo>
                    <a:pt x="757377" y="60490"/>
                  </a:lnTo>
                  <a:lnTo>
                    <a:pt x="758494" y="50838"/>
                  </a:lnTo>
                  <a:close/>
                </a:path>
                <a:path w="1082039" h="578485">
                  <a:moveTo>
                    <a:pt x="916457" y="395986"/>
                  </a:moveTo>
                  <a:lnTo>
                    <a:pt x="871880" y="342226"/>
                  </a:lnTo>
                  <a:lnTo>
                    <a:pt x="831062" y="310375"/>
                  </a:lnTo>
                  <a:lnTo>
                    <a:pt x="787628" y="283095"/>
                  </a:lnTo>
                  <a:lnTo>
                    <a:pt x="741832" y="260502"/>
                  </a:lnTo>
                  <a:lnTo>
                    <a:pt x="693978" y="242709"/>
                  </a:lnTo>
                  <a:lnTo>
                    <a:pt x="644359" y="229857"/>
                  </a:lnTo>
                  <a:lnTo>
                    <a:pt x="593229" y="222059"/>
                  </a:lnTo>
                  <a:lnTo>
                    <a:pt x="540893" y="219430"/>
                  </a:lnTo>
                  <a:lnTo>
                    <a:pt x="488543" y="222059"/>
                  </a:lnTo>
                  <a:lnTo>
                    <a:pt x="437426" y="229857"/>
                  </a:lnTo>
                  <a:lnTo>
                    <a:pt x="387794" y="242709"/>
                  </a:lnTo>
                  <a:lnTo>
                    <a:pt x="339940" y="260502"/>
                  </a:lnTo>
                  <a:lnTo>
                    <a:pt x="294157" y="283095"/>
                  </a:lnTo>
                  <a:lnTo>
                    <a:pt x="250710" y="310375"/>
                  </a:lnTo>
                  <a:lnTo>
                    <a:pt x="209905" y="342226"/>
                  </a:lnTo>
                  <a:lnTo>
                    <a:pt x="171996" y="378510"/>
                  </a:lnTo>
                  <a:lnTo>
                    <a:pt x="165315" y="395986"/>
                  </a:lnTo>
                  <a:lnTo>
                    <a:pt x="167360" y="405142"/>
                  </a:lnTo>
                  <a:lnTo>
                    <a:pt x="172961" y="413080"/>
                  </a:lnTo>
                  <a:lnTo>
                    <a:pt x="181203" y="418223"/>
                  </a:lnTo>
                  <a:lnTo>
                    <a:pt x="190449" y="419747"/>
                  </a:lnTo>
                  <a:lnTo>
                    <a:pt x="199593" y="417703"/>
                  </a:lnTo>
                  <a:lnTo>
                    <a:pt x="207530" y="412089"/>
                  </a:lnTo>
                  <a:lnTo>
                    <a:pt x="241782" y="379298"/>
                  </a:lnTo>
                  <a:lnTo>
                    <a:pt x="278676" y="350507"/>
                  </a:lnTo>
                  <a:lnTo>
                    <a:pt x="317931" y="325856"/>
                  </a:lnTo>
                  <a:lnTo>
                    <a:pt x="359308" y="305435"/>
                  </a:lnTo>
                  <a:lnTo>
                    <a:pt x="402551" y="289356"/>
                  </a:lnTo>
                  <a:lnTo>
                    <a:pt x="447395" y="277736"/>
                  </a:lnTo>
                  <a:lnTo>
                    <a:pt x="493598" y="270687"/>
                  </a:lnTo>
                  <a:lnTo>
                    <a:pt x="540893" y="268312"/>
                  </a:lnTo>
                  <a:lnTo>
                    <a:pt x="588187" y="270687"/>
                  </a:lnTo>
                  <a:lnTo>
                    <a:pt x="634377" y="277736"/>
                  </a:lnTo>
                  <a:lnTo>
                    <a:pt x="679234" y="289356"/>
                  </a:lnTo>
                  <a:lnTo>
                    <a:pt x="722464" y="305435"/>
                  </a:lnTo>
                  <a:lnTo>
                    <a:pt x="763841" y="325856"/>
                  </a:lnTo>
                  <a:lnTo>
                    <a:pt x="803109" y="350507"/>
                  </a:lnTo>
                  <a:lnTo>
                    <a:pt x="839990" y="379298"/>
                  </a:lnTo>
                  <a:lnTo>
                    <a:pt x="874255" y="412089"/>
                  </a:lnTo>
                  <a:lnTo>
                    <a:pt x="879055" y="417182"/>
                  </a:lnTo>
                  <a:lnTo>
                    <a:pt x="885532" y="419747"/>
                  </a:lnTo>
                  <a:lnTo>
                    <a:pt x="892022" y="419747"/>
                  </a:lnTo>
                  <a:lnTo>
                    <a:pt x="898055" y="419747"/>
                  </a:lnTo>
                  <a:lnTo>
                    <a:pt x="904074" y="417537"/>
                  </a:lnTo>
                  <a:lnTo>
                    <a:pt x="908812" y="413080"/>
                  </a:lnTo>
                  <a:lnTo>
                    <a:pt x="914412" y="405142"/>
                  </a:lnTo>
                  <a:lnTo>
                    <a:pt x="916457" y="395986"/>
                  </a:lnTo>
                  <a:close/>
                </a:path>
                <a:path w="1082039" h="578485">
                  <a:moveTo>
                    <a:pt x="1081786" y="236296"/>
                  </a:moveTo>
                  <a:lnTo>
                    <a:pt x="1033754" y="181267"/>
                  </a:lnTo>
                  <a:lnTo>
                    <a:pt x="992759" y="148818"/>
                  </a:lnTo>
                  <a:lnTo>
                    <a:pt x="949515" y="120383"/>
                  </a:lnTo>
                  <a:lnTo>
                    <a:pt x="901992" y="94627"/>
                  </a:lnTo>
                  <a:lnTo>
                    <a:pt x="848156" y="70218"/>
                  </a:lnTo>
                  <a:lnTo>
                    <a:pt x="838644" y="68326"/>
                  </a:lnTo>
                  <a:lnTo>
                    <a:pt x="829449" y="70154"/>
                  </a:lnTo>
                  <a:lnTo>
                    <a:pt x="821613" y="75298"/>
                  </a:lnTo>
                  <a:lnTo>
                    <a:pt x="816152" y="83324"/>
                  </a:lnTo>
                  <a:lnTo>
                    <a:pt x="814247" y="92837"/>
                  </a:lnTo>
                  <a:lnTo>
                    <a:pt x="816076" y="102031"/>
                  </a:lnTo>
                  <a:lnTo>
                    <a:pt x="821207" y="109867"/>
                  </a:lnTo>
                  <a:lnTo>
                    <a:pt x="829233" y="115316"/>
                  </a:lnTo>
                  <a:lnTo>
                    <a:pt x="879843" y="138201"/>
                  </a:lnTo>
                  <a:lnTo>
                    <a:pt x="924064" y="162064"/>
                  </a:lnTo>
                  <a:lnTo>
                    <a:pt x="964069" y="188341"/>
                  </a:lnTo>
                  <a:lnTo>
                    <a:pt x="1002042" y="218440"/>
                  </a:lnTo>
                  <a:lnTo>
                    <a:pt x="1040142" y="253796"/>
                  </a:lnTo>
                  <a:lnTo>
                    <a:pt x="1044905" y="258508"/>
                  </a:lnTo>
                  <a:lnTo>
                    <a:pt x="1051128" y="260870"/>
                  </a:lnTo>
                  <a:lnTo>
                    <a:pt x="1057338" y="260870"/>
                  </a:lnTo>
                  <a:lnTo>
                    <a:pt x="1063637" y="260870"/>
                  </a:lnTo>
                  <a:lnTo>
                    <a:pt x="1069936" y="258457"/>
                  </a:lnTo>
                  <a:lnTo>
                    <a:pt x="1074724" y="253619"/>
                  </a:lnTo>
                  <a:lnTo>
                    <a:pt x="1080046" y="245503"/>
                  </a:lnTo>
                  <a:lnTo>
                    <a:pt x="1081786" y="236296"/>
                  </a:lnTo>
                  <a:close/>
                </a:path>
              </a:pathLst>
            </a:custGeom>
            <a:solidFill>
              <a:srgbClr val="058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7218" y="3126511"/>
              <a:ext cx="97142" cy="97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4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 idx="4294967295"/>
          </p:nvPr>
        </p:nvSpPr>
        <p:spPr>
          <a:xfrm>
            <a:off x="952500" y="920718"/>
            <a:ext cx="286950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35">
                <a:solidFill>
                  <a:srgbClr val="FFFFFF"/>
                </a:solidFill>
              </a:rPr>
              <a:t>COSTA</a:t>
            </a:r>
            <a:r>
              <a:rPr sz="2800" spc="-155">
                <a:solidFill>
                  <a:srgbClr val="FFFFFF"/>
                </a:solidFill>
              </a:rPr>
              <a:t> </a:t>
            </a:r>
            <a:r>
              <a:rPr sz="2800" spc="-20">
                <a:solidFill>
                  <a:srgbClr val="FFFFFF"/>
                </a:solidFill>
              </a:rPr>
              <a:t>RICA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2500" y="1353543"/>
            <a:ext cx="5499100" cy="736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79"/>
              </a:lnSpc>
              <a:spcBef>
                <a:spcPts val="100"/>
              </a:spcBef>
            </a:pP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National</a:t>
            </a:r>
            <a:r>
              <a:rPr sz="2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>
                <a:solidFill>
                  <a:srgbClr val="FFFFFF"/>
                </a:solidFill>
                <a:latin typeface="Arial"/>
                <a:cs typeface="Arial"/>
              </a:rPr>
              <a:t>Telecommunications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ts val="2320"/>
              </a:lnSpc>
            </a:pP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(FONATEL)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52500" y="2903646"/>
            <a:ext cx="5088890" cy="2811780"/>
          </a:xfrm>
          <a:custGeom>
            <a:avLst/>
            <a:gdLst/>
            <a:ahLst/>
            <a:cxnLst/>
            <a:rect l="l" t="t" r="r" b="b"/>
            <a:pathLst>
              <a:path w="5088890" h="2811779">
                <a:moveTo>
                  <a:pt x="0" y="2811780"/>
                </a:moveTo>
                <a:lnTo>
                  <a:pt x="5088636" y="2811780"/>
                </a:lnTo>
                <a:lnTo>
                  <a:pt x="5088636" y="0"/>
                </a:lnTo>
                <a:lnTo>
                  <a:pt x="0" y="0"/>
                </a:lnTo>
                <a:lnTo>
                  <a:pt x="0" y="2811780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52500" y="2865546"/>
            <a:ext cx="5088890" cy="2849880"/>
          </a:xfrm>
          <a:prstGeom prst="rect">
            <a:avLst/>
          </a:prstGeom>
          <a:ln w="76200">
            <a:solidFill>
              <a:srgbClr val="FFFFFF"/>
            </a:solidFill>
          </a:ln>
        </p:spPr>
        <p:txBody>
          <a:bodyPr vert="horz" wrap="square" lIns="0" tIns="133350" rIns="0" bIns="0" rtlCol="0">
            <a:spAutoFit/>
          </a:bodyPr>
          <a:lstStyle/>
          <a:p>
            <a:pPr marL="1177925" algn="ctr">
              <a:lnSpc>
                <a:spcPct val="100000"/>
              </a:lnSpc>
              <a:spcBef>
                <a:spcPts val="1050"/>
              </a:spcBef>
            </a:pPr>
            <a:r>
              <a:rPr sz="8500" b="1" spc="-25">
                <a:solidFill>
                  <a:srgbClr val="0585C8"/>
                </a:solidFill>
                <a:latin typeface="Arial"/>
                <a:cs typeface="Arial"/>
              </a:rPr>
              <a:t>3X</a:t>
            </a:r>
            <a:endParaRPr sz="8500">
              <a:latin typeface="Arial"/>
              <a:cs typeface="Arial"/>
            </a:endParaRPr>
          </a:p>
          <a:p>
            <a:pPr marL="666750" marR="474345" indent="-194945">
              <a:lnSpc>
                <a:spcPts val="3840"/>
              </a:lnSpc>
              <a:spcBef>
                <a:spcPts val="229"/>
              </a:spcBef>
            </a:pPr>
            <a:r>
              <a:rPr sz="2400">
                <a:latin typeface="Arial"/>
                <a:cs typeface="Arial"/>
              </a:rPr>
              <a:t>Broadband subscriptions </a:t>
            </a:r>
            <a:r>
              <a:rPr sz="2400" spc="-20">
                <a:latin typeface="Arial"/>
                <a:cs typeface="Arial"/>
              </a:rPr>
              <a:t>more </a:t>
            </a:r>
            <a:r>
              <a:rPr sz="2400">
                <a:latin typeface="Arial"/>
                <a:cs typeface="Arial"/>
              </a:rPr>
              <a:t>than</a:t>
            </a:r>
            <a:r>
              <a:rPr sz="2400" spc="-5">
                <a:latin typeface="Arial"/>
                <a:cs typeface="Arial"/>
              </a:rPr>
              <a:t> </a:t>
            </a:r>
            <a:r>
              <a:rPr sz="2400">
                <a:latin typeface="Arial"/>
                <a:cs typeface="Arial"/>
              </a:rPr>
              <a:t>tripled</a:t>
            </a:r>
            <a:r>
              <a:rPr sz="2400" spc="10">
                <a:latin typeface="Arial"/>
                <a:cs typeface="Arial"/>
              </a:rPr>
              <a:t> </a:t>
            </a:r>
            <a:r>
              <a:rPr sz="2400">
                <a:latin typeface="Arial"/>
                <a:cs typeface="Arial"/>
              </a:rPr>
              <a:t>from</a:t>
            </a:r>
            <a:r>
              <a:rPr sz="2400" spc="10">
                <a:latin typeface="Arial"/>
                <a:cs typeface="Arial"/>
              </a:rPr>
              <a:t> </a:t>
            </a:r>
            <a:r>
              <a:rPr sz="2400" spc="-10">
                <a:latin typeface="Arial"/>
                <a:cs typeface="Arial"/>
              </a:rPr>
              <a:t>2008-</a:t>
            </a:r>
            <a:r>
              <a:rPr sz="2400" spc="-20">
                <a:latin typeface="Arial"/>
                <a:cs typeface="Arial"/>
              </a:rPr>
              <a:t>2010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5" name="object 11">
            <a:extLst>
              <a:ext uri="{FF2B5EF4-FFF2-40B4-BE49-F238E27FC236}">
                <a16:creationId xmlns:a16="http://schemas.microsoft.com/office/drawing/2014/main" id="{C56E7688-D9A9-1BDD-AE90-FC1C00746930}"/>
              </a:ext>
            </a:extLst>
          </p:cNvPr>
          <p:cNvGrpSpPr/>
          <p:nvPr/>
        </p:nvGrpSpPr>
        <p:grpSpPr>
          <a:xfrm>
            <a:off x="1976423" y="3300287"/>
            <a:ext cx="1082040" cy="738505"/>
            <a:chOff x="2134365" y="2485639"/>
            <a:chExt cx="1082040" cy="738505"/>
          </a:xfrm>
        </p:grpSpPr>
        <p:sp>
          <p:nvSpPr>
            <p:cNvPr id="6" name="object 12">
              <a:extLst>
                <a:ext uri="{FF2B5EF4-FFF2-40B4-BE49-F238E27FC236}">
                  <a16:creationId xmlns:a16="http://schemas.microsoft.com/office/drawing/2014/main" id="{BB7C0A6A-4E51-3DB0-558D-F9CE7908BFEE}"/>
                </a:ext>
              </a:extLst>
            </p:cNvPr>
            <p:cNvSpPr/>
            <p:nvPr/>
          </p:nvSpPr>
          <p:spPr>
            <a:xfrm>
              <a:off x="2134362" y="2485643"/>
              <a:ext cx="1082040" cy="578485"/>
            </a:xfrm>
            <a:custGeom>
              <a:avLst/>
              <a:gdLst/>
              <a:ahLst/>
              <a:cxnLst/>
              <a:rect l="l" t="t" r="r" b="b"/>
              <a:pathLst>
                <a:path w="1082039" h="578485">
                  <a:moveTo>
                    <a:pt x="751814" y="554558"/>
                  </a:moveTo>
                  <a:lnTo>
                    <a:pt x="711352" y="505587"/>
                  </a:lnTo>
                  <a:lnTo>
                    <a:pt x="672960" y="480466"/>
                  </a:lnTo>
                  <a:lnTo>
                    <a:pt x="631151" y="462026"/>
                  </a:lnTo>
                  <a:lnTo>
                    <a:pt x="586816" y="450659"/>
                  </a:lnTo>
                  <a:lnTo>
                    <a:pt x="540905" y="446786"/>
                  </a:lnTo>
                  <a:lnTo>
                    <a:pt x="494982" y="450659"/>
                  </a:lnTo>
                  <a:lnTo>
                    <a:pt x="450672" y="462026"/>
                  </a:lnTo>
                  <a:lnTo>
                    <a:pt x="408851" y="480466"/>
                  </a:lnTo>
                  <a:lnTo>
                    <a:pt x="370471" y="505587"/>
                  </a:lnTo>
                  <a:lnTo>
                    <a:pt x="336423" y="536981"/>
                  </a:lnTo>
                  <a:lnTo>
                    <a:pt x="329996" y="554558"/>
                  </a:lnTo>
                  <a:lnTo>
                    <a:pt x="332181" y="563676"/>
                  </a:lnTo>
                  <a:lnTo>
                    <a:pt x="337896" y="571525"/>
                  </a:lnTo>
                  <a:lnTo>
                    <a:pt x="342595" y="575843"/>
                  </a:lnTo>
                  <a:lnTo>
                    <a:pt x="348513" y="577964"/>
                  </a:lnTo>
                  <a:lnTo>
                    <a:pt x="354418" y="577964"/>
                  </a:lnTo>
                  <a:lnTo>
                    <a:pt x="361035" y="577964"/>
                  </a:lnTo>
                  <a:lnTo>
                    <a:pt x="367614" y="575297"/>
                  </a:lnTo>
                  <a:lnTo>
                    <a:pt x="372440" y="570052"/>
                  </a:lnTo>
                  <a:lnTo>
                    <a:pt x="408101" y="538492"/>
                  </a:lnTo>
                  <a:lnTo>
                    <a:pt x="449059" y="515137"/>
                  </a:lnTo>
                  <a:lnTo>
                    <a:pt x="493814" y="500659"/>
                  </a:lnTo>
                  <a:lnTo>
                    <a:pt x="540905" y="495681"/>
                  </a:lnTo>
                  <a:lnTo>
                    <a:pt x="587997" y="500659"/>
                  </a:lnTo>
                  <a:lnTo>
                    <a:pt x="632752" y="515137"/>
                  </a:lnTo>
                  <a:lnTo>
                    <a:pt x="673709" y="538492"/>
                  </a:lnTo>
                  <a:lnTo>
                    <a:pt x="709383" y="570052"/>
                  </a:lnTo>
                  <a:lnTo>
                    <a:pt x="717219" y="575754"/>
                  </a:lnTo>
                  <a:lnTo>
                    <a:pt x="726338" y="577938"/>
                  </a:lnTo>
                  <a:lnTo>
                    <a:pt x="735609" y="576554"/>
                  </a:lnTo>
                  <a:lnTo>
                    <a:pt x="743915" y="571525"/>
                  </a:lnTo>
                  <a:lnTo>
                    <a:pt x="749630" y="563676"/>
                  </a:lnTo>
                  <a:lnTo>
                    <a:pt x="751814" y="554558"/>
                  </a:lnTo>
                  <a:close/>
                </a:path>
                <a:path w="1082039" h="578485">
                  <a:moveTo>
                    <a:pt x="758494" y="50838"/>
                  </a:moveTo>
                  <a:lnTo>
                    <a:pt x="699020" y="17183"/>
                  </a:lnTo>
                  <a:lnTo>
                    <a:pt x="659295" y="8597"/>
                  </a:lnTo>
                  <a:lnTo>
                    <a:pt x="618134" y="3200"/>
                  </a:lnTo>
                  <a:lnTo>
                    <a:pt x="571195" y="215"/>
                  </a:lnTo>
                  <a:lnTo>
                    <a:pt x="518007" y="0"/>
                  </a:lnTo>
                  <a:lnTo>
                    <a:pt x="464870" y="3505"/>
                  </a:lnTo>
                  <a:lnTo>
                    <a:pt x="412102" y="10668"/>
                  </a:lnTo>
                  <a:lnTo>
                    <a:pt x="360045" y="21450"/>
                  </a:lnTo>
                  <a:lnTo>
                    <a:pt x="309016" y="35775"/>
                  </a:lnTo>
                  <a:lnTo>
                    <a:pt x="259321" y="53594"/>
                  </a:lnTo>
                  <a:lnTo>
                    <a:pt x="213283" y="73863"/>
                  </a:lnTo>
                  <a:lnTo>
                    <a:pt x="168503" y="97282"/>
                  </a:lnTo>
                  <a:lnTo>
                    <a:pt x="125260" y="123685"/>
                  </a:lnTo>
                  <a:lnTo>
                    <a:pt x="83781" y="152895"/>
                  </a:lnTo>
                  <a:lnTo>
                    <a:pt x="44361" y="184734"/>
                  </a:lnTo>
                  <a:lnTo>
                    <a:pt x="7239" y="219036"/>
                  </a:lnTo>
                  <a:lnTo>
                    <a:pt x="0" y="236296"/>
                  </a:lnTo>
                  <a:lnTo>
                    <a:pt x="1739" y="245503"/>
                  </a:lnTo>
                  <a:lnTo>
                    <a:pt x="7061" y="253619"/>
                  </a:lnTo>
                  <a:lnTo>
                    <a:pt x="11836" y="258457"/>
                  </a:lnTo>
                  <a:lnTo>
                    <a:pt x="18135" y="260870"/>
                  </a:lnTo>
                  <a:lnTo>
                    <a:pt x="24434" y="260870"/>
                  </a:lnTo>
                  <a:lnTo>
                    <a:pt x="30645" y="260870"/>
                  </a:lnTo>
                  <a:lnTo>
                    <a:pt x="36868" y="258508"/>
                  </a:lnTo>
                  <a:lnTo>
                    <a:pt x="41630" y="253809"/>
                  </a:lnTo>
                  <a:lnTo>
                    <a:pt x="76365" y="221703"/>
                  </a:lnTo>
                  <a:lnTo>
                    <a:pt x="113258" y="191909"/>
                  </a:lnTo>
                  <a:lnTo>
                    <a:pt x="152057" y="164579"/>
                  </a:lnTo>
                  <a:lnTo>
                    <a:pt x="192532" y="139865"/>
                  </a:lnTo>
                  <a:lnTo>
                    <a:pt x="234429" y="117957"/>
                  </a:lnTo>
                  <a:lnTo>
                    <a:pt x="277495" y="98983"/>
                  </a:lnTo>
                  <a:lnTo>
                    <a:pt x="323964" y="82308"/>
                  </a:lnTo>
                  <a:lnTo>
                    <a:pt x="371703" y="68884"/>
                  </a:lnTo>
                  <a:lnTo>
                    <a:pt x="420408" y="58801"/>
                  </a:lnTo>
                  <a:lnTo>
                    <a:pt x="469773" y="52082"/>
                  </a:lnTo>
                  <a:lnTo>
                    <a:pt x="519493" y="48831"/>
                  </a:lnTo>
                  <a:lnTo>
                    <a:pt x="569264" y="49072"/>
                  </a:lnTo>
                  <a:lnTo>
                    <a:pt x="612914" y="51803"/>
                  </a:lnTo>
                  <a:lnTo>
                    <a:pt x="650748" y="56730"/>
                  </a:lnTo>
                  <a:lnTo>
                    <a:pt x="687171" y="64617"/>
                  </a:lnTo>
                  <a:lnTo>
                    <a:pt x="726592" y="76225"/>
                  </a:lnTo>
                  <a:lnTo>
                    <a:pt x="736257" y="77343"/>
                  </a:lnTo>
                  <a:lnTo>
                    <a:pt x="745261" y="74752"/>
                  </a:lnTo>
                  <a:lnTo>
                    <a:pt x="752640" y="68961"/>
                  </a:lnTo>
                  <a:lnTo>
                    <a:pt x="757377" y="60490"/>
                  </a:lnTo>
                  <a:lnTo>
                    <a:pt x="758494" y="50838"/>
                  </a:lnTo>
                  <a:close/>
                </a:path>
                <a:path w="1082039" h="578485">
                  <a:moveTo>
                    <a:pt x="916457" y="395986"/>
                  </a:moveTo>
                  <a:lnTo>
                    <a:pt x="871880" y="342226"/>
                  </a:lnTo>
                  <a:lnTo>
                    <a:pt x="831062" y="310375"/>
                  </a:lnTo>
                  <a:lnTo>
                    <a:pt x="787628" y="283095"/>
                  </a:lnTo>
                  <a:lnTo>
                    <a:pt x="741832" y="260502"/>
                  </a:lnTo>
                  <a:lnTo>
                    <a:pt x="693978" y="242709"/>
                  </a:lnTo>
                  <a:lnTo>
                    <a:pt x="644359" y="229857"/>
                  </a:lnTo>
                  <a:lnTo>
                    <a:pt x="593229" y="222059"/>
                  </a:lnTo>
                  <a:lnTo>
                    <a:pt x="540893" y="219430"/>
                  </a:lnTo>
                  <a:lnTo>
                    <a:pt x="488543" y="222059"/>
                  </a:lnTo>
                  <a:lnTo>
                    <a:pt x="437426" y="229857"/>
                  </a:lnTo>
                  <a:lnTo>
                    <a:pt x="387794" y="242709"/>
                  </a:lnTo>
                  <a:lnTo>
                    <a:pt x="339940" y="260502"/>
                  </a:lnTo>
                  <a:lnTo>
                    <a:pt x="294157" y="283095"/>
                  </a:lnTo>
                  <a:lnTo>
                    <a:pt x="250710" y="310375"/>
                  </a:lnTo>
                  <a:lnTo>
                    <a:pt x="209905" y="342226"/>
                  </a:lnTo>
                  <a:lnTo>
                    <a:pt x="171996" y="378510"/>
                  </a:lnTo>
                  <a:lnTo>
                    <a:pt x="165315" y="395986"/>
                  </a:lnTo>
                  <a:lnTo>
                    <a:pt x="167360" y="405142"/>
                  </a:lnTo>
                  <a:lnTo>
                    <a:pt x="172961" y="413080"/>
                  </a:lnTo>
                  <a:lnTo>
                    <a:pt x="181203" y="418223"/>
                  </a:lnTo>
                  <a:lnTo>
                    <a:pt x="190449" y="419747"/>
                  </a:lnTo>
                  <a:lnTo>
                    <a:pt x="199593" y="417703"/>
                  </a:lnTo>
                  <a:lnTo>
                    <a:pt x="207530" y="412089"/>
                  </a:lnTo>
                  <a:lnTo>
                    <a:pt x="241782" y="379298"/>
                  </a:lnTo>
                  <a:lnTo>
                    <a:pt x="278676" y="350507"/>
                  </a:lnTo>
                  <a:lnTo>
                    <a:pt x="317931" y="325856"/>
                  </a:lnTo>
                  <a:lnTo>
                    <a:pt x="359308" y="305435"/>
                  </a:lnTo>
                  <a:lnTo>
                    <a:pt x="402551" y="289356"/>
                  </a:lnTo>
                  <a:lnTo>
                    <a:pt x="447395" y="277736"/>
                  </a:lnTo>
                  <a:lnTo>
                    <a:pt x="493598" y="270687"/>
                  </a:lnTo>
                  <a:lnTo>
                    <a:pt x="540893" y="268312"/>
                  </a:lnTo>
                  <a:lnTo>
                    <a:pt x="588187" y="270687"/>
                  </a:lnTo>
                  <a:lnTo>
                    <a:pt x="634377" y="277736"/>
                  </a:lnTo>
                  <a:lnTo>
                    <a:pt x="679234" y="289356"/>
                  </a:lnTo>
                  <a:lnTo>
                    <a:pt x="722464" y="305435"/>
                  </a:lnTo>
                  <a:lnTo>
                    <a:pt x="763841" y="325856"/>
                  </a:lnTo>
                  <a:lnTo>
                    <a:pt x="803109" y="350507"/>
                  </a:lnTo>
                  <a:lnTo>
                    <a:pt x="839990" y="379298"/>
                  </a:lnTo>
                  <a:lnTo>
                    <a:pt x="874255" y="412089"/>
                  </a:lnTo>
                  <a:lnTo>
                    <a:pt x="879055" y="417182"/>
                  </a:lnTo>
                  <a:lnTo>
                    <a:pt x="885532" y="419747"/>
                  </a:lnTo>
                  <a:lnTo>
                    <a:pt x="892022" y="419747"/>
                  </a:lnTo>
                  <a:lnTo>
                    <a:pt x="898055" y="419747"/>
                  </a:lnTo>
                  <a:lnTo>
                    <a:pt x="904074" y="417537"/>
                  </a:lnTo>
                  <a:lnTo>
                    <a:pt x="908812" y="413080"/>
                  </a:lnTo>
                  <a:lnTo>
                    <a:pt x="914412" y="405142"/>
                  </a:lnTo>
                  <a:lnTo>
                    <a:pt x="916457" y="395986"/>
                  </a:lnTo>
                  <a:close/>
                </a:path>
                <a:path w="1082039" h="578485">
                  <a:moveTo>
                    <a:pt x="1081786" y="236296"/>
                  </a:moveTo>
                  <a:lnTo>
                    <a:pt x="1033754" y="181267"/>
                  </a:lnTo>
                  <a:lnTo>
                    <a:pt x="992759" y="148818"/>
                  </a:lnTo>
                  <a:lnTo>
                    <a:pt x="949515" y="120383"/>
                  </a:lnTo>
                  <a:lnTo>
                    <a:pt x="901992" y="94627"/>
                  </a:lnTo>
                  <a:lnTo>
                    <a:pt x="848156" y="70218"/>
                  </a:lnTo>
                  <a:lnTo>
                    <a:pt x="838644" y="68326"/>
                  </a:lnTo>
                  <a:lnTo>
                    <a:pt x="829449" y="70154"/>
                  </a:lnTo>
                  <a:lnTo>
                    <a:pt x="821613" y="75298"/>
                  </a:lnTo>
                  <a:lnTo>
                    <a:pt x="816152" y="83324"/>
                  </a:lnTo>
                  <a:lnTo>
                    <a:pt x="814247" y="92837"/>
                  </a:lnTo>
                  <a:lnTo>
                    <a:pt x="816076" y="102031"/>
                  </a:lnTo>
                  <a:lnTo>
                    <a:pt x="821207" y="109867"/>
                  </a:lnTo>
                  <a:lnTo>
                    <a:pt x="829233" y="115316"/>
                  </a:lnTo>
                  <a:lnTo>
                    <a:pt x="879843" y="138201"/>
                  </a:lnTo>
                  <a:lnTo>
                    <a:pt x="924064" y="162064"/>
                  </a:lnTo>
                  <a:lnTo>
                    <a:pt x="964069" y="188341"/>
                  </a:lnTo>
                  <a:lnTo>
                    <a:pt x="1002042" y="218440"/>
                  </a:lnTo>
                  <a:lnTo>
                    <a:pt x="1040142" y="253796"/>
                  </a:lnTo>
                  <a:lnTo>
                    <a:pt x="1044905" y="258508"/>
                  </a:lnTo>
                  <a:lnTo>
                    <a:pt x="1051128" y="260870"/>
                  </a:lnTo>
                  <a:lnTo>
                    <a:pt x="1057338" y="260870"/>
                  </a:lnTo>
                  <a:lnTo>
                    <a:pt x="1063637" y="260870"/>
                  </a:lnTo>
                  <a:lnTo>
                    <a:pt x="1069936" y="258457"/>
                  </a:lnTo>
                  <a:lnTo>
                    <a:pt x="1074724" y="253619"/>
                  </a:lnTo>
                  <a:lnTo>
                    <a:pt x="1080046" y="245503"/>
                  </a:lnTo>
                  <a:lnTo>
                    <a:pt x="1081786" y="236296"/>
                  </a:lnTo>
                  <a:close/>
                </a:path>
              </a:pathLst>
            </a:custGeom>
            <a:solidFill>
              <a:srgbClr val="058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13">
              <a:extLst>
                <a:ext uri="{FF2B5EF4-FFF2-40B4-BE49-F238E27FC236}">
                  <a16:creationId xmlns:a16="http://schemas.microsoft.com/office/drawing/2014/main" id="{0C4BFA9C-50CE-061E-6755-A2061F2E1991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7218" y="3126511"/>
              <a:ext cx="97142" cy="9715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 idx="4294967295"/>
          </p:nvPr>
        </p:nvSpPr>
        <p:spPr>
          <a:xfrm>
            <a:off x="914400" y="928484"/>
            <a:ext cx="879951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>
                <a:solidFill>
                  <a:srgbClr val="FFFFFF"/>
                </a:solidFill>
              </a:rPr>
              <a:t>DOMINICAN</a:t>
            </a:r>
            <a:r>
              <a:rPr sz="2800" spc="-45">
                <a:solidFill>
                  <a:srgbClr val="FFFFFF"/>
                </a:solidFill>
              </a:rPr>
              <a:t> </a:t>
            </a:r>
            <a:r>
              <a:rPr sz="2800" spc="-10">
                <a:solidFill>
                  <a:srgbClr val="FFFFFF"/>
                </a:solidFill>
              </a:rPr>
              <a:t>REPUBLIC</a:t>
            </a:r>
          </a:p>
        </p:txBody>
      </p:sp>
      <p:sp>
        <p:nvSpPr>
          <p:cNvPr id="9" name="object 9"/>
          <p:cNvSpPr/>
          <p:nvPr/>
        </p:nvSpPr>
        <p:spPr>
          <a:xfrm>
            <a:off x="1106424" y="2170174"/>
            <a:ext cx="5088890" cy="2811780"/>
          </a:xfrm>
          <a:custGeom>
            <a:avLst/>
            <a:gdLst/>
            <a:ahLst/>
            <a:cxnLst/>
            <a:rect l="l" t="t" r="r" b="b"/>
            <a:pathLst>
              <a:path w="5088890" h="2811779">
                <a:moveTo>
                  <a:pt x="0" y="2811780"/>
                </a:moveTo>
                <a:lnTo>
                  <a:pt x="5088636" y="2811780"/>
                </a:lnTo>
                <a:lnTo>
                  <a:pt x="5088636" y="0"/>
                </a:lnTo>
                <a:lnTo>
                  <a:pt x="0" y="0"/>
                </a:lnTo>
                <a:lnTo>
                  <a:pt x="0" y="2811780"/>
                </a:lnTo>
                <a:close/>
              </a:path>
            </a:pathLst>
          </a:custGeom>
          <a:solidFill>
            <a:srgbClr val="FFFFFF">
              <a:alpha val="84999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06424" y="2132074"/>
            <a:ext cx="5088890" cy="2869375"/>
          </a:xfrm>
          <a:prstGeom prst="rect">
            <a:avLst/>
          </a:prstGeom>
          <a:ln w="76200">
            <a:solidFill>
              <a:srgbClr val="FFFFFF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1290320" marR="0" lvl="0" indent="0" algn="ctr" defTabSz="914400" eaLnBrk="1" fontAlgn="auto" latinLnBrk="0" hangingPunct="1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500" b="1" i="0" u="none" strike="noStrike" kern="0" cap="none" spc="-25" normalizeH="0" baseline="0" noProof="0">
                <a:ln>
                  <a:noFill/>
                </a:ln>
                <a:solidFill>
                  <a:srgbClr val="0585C8"/>
                </a:solidFill>
                <a:effectLst/>
                <a:uLnTx/>
                <a:uFillTx/>
                <a:latin typeface="Arial"/>
                <a:cs typeface="Arial"/>
              </a:rPr>
              <a:t>2K</a:t>
            </a:r>
            <a:endParaRPr kumimoji="0" sz="8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80340" marR="173355" lvl="0" indent="-1270" algn="ctr" defTabSz="914400" eaLnBrk="1" fontAlgn="auto" latinLnBrk="0" hangingPunct="1">
              <a:lnSpc>
                <a:spcPct val="100000"/>
              </a:lnSpc>
              <a:spcBef>
                <a:spcPts val="9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Low-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income</a:t>
            </a:r>
            <a:r>
              <a:rPr kumimoji="0" sz="2400" b="0" i="0" u="none" strike="noStrike" kern="0" cap="none" spc="-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households</a:t>
            </a:r>
            <a:r>
              <a:rPr kumimoji="0" sz="2400" b="0" i="0" u="none" strike="noStrike" kern="0" cap="none" spc="-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2400" b="0" i="0" u="none" strike="noStrike" kern="0" cap="none" spc="-1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be 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connected</a:t>
            </a:r>
            <a:r>
              <a:rPr kumimoji="0" sz="2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through the </a:t>
            </a:r>
            <a:r>
              <a:rPr kumimoji="0" sz="2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country’s 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social</a:t>
            </a:r>
            <a:r>
              <a:rPr kumimoji="0" sz="2400" b="0" i="0" u="none" strike="noStrike" kern="0" cap="none" spc="-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safety</a:t>
            </a:r>
            <a:r>
              <a:rPr kumimoji="0" sz="2400" b="0" i="0" u="none" strike="noStrike" kern="0" cap="none" spc="-1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net</a:t>
            </a:r>
            <a:r>
              <a:rPr kumimoji="0" sz="2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program</a:t>
            </a:r>
            <a:r>
              <a:rPr kumimoji="0" sz="2400" b="0" i="0" u="none" strike="noStrike" kern="0" cap="none" spc="-1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Sup</a:t>
            </a:r>
            <a:r>
              <a:rPr lang="en-US" sz="2400" spc="-10" err="1">
                <a:latin typeface="Arial"/>
                <a:cs typeface="Arial"/>
              </a:rPr>
              <a:t>é</a:t>
            </a:r>
            <a:r>
              <a:rPr kumimoji="0" sz="2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rate</a:t>
            </a:r>
            <a:endParaRPr kumimoji="0" lang="en-US" sz="2400" b="0" i="0" u="none" strike="noStrike" kern="0" cap="none" spc="-1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80340" marR="173355" lvl="0" indent="-1270" algn="ctr" defTabSz="914400" eaLnBrk="1" fontAlgn="auto" latinLnBrk="0" hangingPunct="1">
              <a:lnSpc>
                <a:spcPct val="100000"/>
              </a:lnSpc>
              <a:spcBef>
                <a:spcPts val="9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object 12">
            <a:extLst>
              <a:ext uri="{FF2B5EF4-FFF2-40B4-BE49-F238E27FC236}">
                <a16:creationId xmlns:a16="http://schemas.microsoft.com/office/drawing/2014/main" id="{B6A4D0BA-C0AF-5DD8-FFDC-FB9A05B6545B}"/>
              </a:ext>
            </a:extLst>
          </p:cNvPr>
          <p:cNvSpPr/>
          <p:nvPr/>
        </p:nvSpPr>
        <p:spPr>
          <a:xfrm>
            <a:off x="2138847" y="2375535"/>
            <a:ext cx="946785" cy="1053465"/>
          </a:xfrm>
          <a:custGeom>
            <a:avLst/>
            <a:gdLst/>
            <a:ahLst/>
            <a:cxnLst/>
            <a:rect l="l" t="t" r="r" b="b"/>
            <a:pathLst>
              <a:path w="946785" h="1053464">
                <a:moveTo>
                  <a:pt x="733285" y="470992"/>
                </a:moveTo>
                <a:lnTo>
                  <a:pt x="729081" y="424332"/>
                </a:lnTo>
                <a:lnTo>
                  <a:pt x="716991" y="380390"/>
                </a:lnTo>
                <a:lnTo>
                  <a:pt x="697738" y="339902"/>
                </a:lnTo>
                <a:lnTo>
                  <a:pt x="672071" y="303618"/>
                </a:lnTo>
                <a:lnTo>
                  <a:pt x="640715" y="272262"/>
                </a:lnTo>
                <a:lnTo>
                  <a:pt x="604431" y="246595"/>
                </a:lnTo>
                <a:lnTo>
                  <a:pt x="563943" y="227342"/>
                </a:lnTo>
                <a:lnTo>
                  <a:pt x="520001" y="215252"/>
                </a:lnTo>
                <a:lnTo>
                  <a:pt x="473341" y="211048"/>
                </a:lnTo>
                <a:lnTo>
                  <a:pt x="426669" y="215252"/>
                </a:lnTo>
                <a:lnTo>
                  <a:pt x="382714" y="227342"/>
                </a:lnTo>
                <a:lnTo>
                  <a:pt x="342226" y="246595"/>
                </a:lnTo>
                <a:lnTo>
                  <a:pt x="305930" y="272262"/>
                </a:lnTo>
                <a:lnTo>
                  <a:pt x="274574" y="303618"/>
                </a:lnTo>
                <a:lnTo>
                  <a:pt x="248907" y="339902"/>
                </a:lnTo>
                <a:lnTo>
                  <a:pt x="229654" y="380390"/>
                </a:lnTo>
                <a:lnTo>
                  <a:pt x="217563" y="424332"/>
                </a:lnTo>
                <a:lnTo>
                  <a:pt x="213372" y="470992"/>
                </a:lnTo>
                <a:lnTo>
                  <a:pt x="216547" y="511898"/>
                </a:lnTo>
                <a:lnTo>
                  <a:pt x="225983" y="551332"/>
                </a:lnTo>
                <a:lnTo>
                  <a:pt x="241490" y="588772"/>
                </a:lnTo>
                <a:lnTo>
                  <a:pt x="262902" y="623671"/>
                </a:lnTo>
                <a:lnTo>
                  <a:pt x="279107" y="633603"/>
                </a:lnTo>
                <a:lnTo>
                  <a:pt x="288620" y="633272"/>
                </a:lnTo>
                <a:lnTo>
                  <a:pt x="303072" y="594474"/>
                </a:lnTo>
                <a:lnTo>
                  <a:pt x="285762" y="566267"/>
                </a:lnTo>
                <a:lnTo>
                  <a:pt x="273215" y="535990"/>
                </a:lnTo>
                <a:lnTo>
                  <a:pt x="265595" y="504088"/>
                </a:lnTo>
                <a:lnTo>
                  <a:pt x="263029" y="470992"/>
                </a:lnTo>
                <a:lnTo>
                  <a:pt x="268592" y="422833"/>
                </a:lnTo>
                <a:lnTo>
                  <a:pt x="284429" y="378599"/>
                </a:lnTo>
                <a:lnTo>
                  <a:pt x="309283" y="339547"/>
                </a:lnTo>
                <a:lnTo>
                  <a:pt x="341871" y="306971"/>
                </a:lnTo>
                <a:lnTo>
                  <a:pt x="380923" y="282117"/>
                </a:lnTo>
                <a:lnTo>
                  <a:pt x="425170" y="266268"/>
                </a:lnTo>
                <a:lnTo>
                  <a:pt x="473341" y="260705"/>
                </a:lnTo>
                <a:lnTo>
                  <a:pt x="521487" y="266268"/>
                </a:lnTo>
                <a:lnTo>
                  <a:pt x="565734" y="282117"/>
                </a:lnTo>
                <a:lnTo>
                  <a:pt x="604786" y="306971"/>
                </a:lnTo>
                <a:lnTo>
                  <a:pt x="637362" y="339547"/>
                </a:lnTo>
                <a:lnTo>
                  <a:pt x="662216" y="378599"/>
                </a:lnTo>
                <a:lnTo>
                  <a:pt x="678053" y="422833"/>
                </a:lnTo>
                <a:lnTo>
                  <a:pt x="683628" y="470992"/>
                </a:lnTo>
                <a:lnTo>
                  <a:pt x="681012" y="504367"/>
                </a:lnTo>
                <a:lnTo>
                  <a:pt x="673265" y="536511"/>
                </a:lnTo>
                <a:lnTo>
                  <a:pt x="660514" y="567004"/>
                </a:lnTo>
                <a:lnTo>
                  <a:pt x="642937" y="595388"/>
                </a:lnTo>
                <a:lnTo>
                  <a:pt x="638771" y="604329"/>
                </a:lnTo>
                <a:lnTo>
                  <a:pt x="657821" y="634911"/>
                </a:lnTo>
                <a:lnTo>
                  <a:pt x="670560" y="634911"/>
                </a:lnTo>
                <a:lnTo>
                  <a:pt x="704710" y="589686"/>
                </a:lnTo>
                <a:lnTo>
                  <a:pt x="720458" y="551992"/>
                </a:lnTo>
                <a:lnTo>
                  <a:pt x="730046" y="512241"/>
                </a:lnTo>
                <a:lnTo>
                  <a:pt x="733285" y="470992"/>
                </a:lnTo>
                <a:close/>
              </a:path>
              <a:path w="946785" h="1053464">
                <a:moveTo>
                  <a:pt x="783602" y="1025423"/>
                </a:moveTo>
                <a:lnTo>
                  <a:pt x="780567" y="1016050"/>
                </a:lnTo>
                <a:lnTo>
                  <a:pt x="527964" y="566966"/>
                </a:lnTo>
                <a:lnTo>
                  <a:pt x="502513" y="521716"/>
                </a:lnTo>
                <a:lnTo>
                  <a:pt x="528993" y="492125"/>
                </a:lnTo>
                <a:lnTo>
                  <a:pt x="533374" y="469506"/>
                </a:lnTo>
                <a:lnTo>
                  <a:pt x="531355" y="459092"/>
                </a:lnTo>
                <a:lnTo>
                  <a:pt x="528980" y="446887"/>
                </a:lnTo>
                <a:lnTo>
                  <a:pt x="515797" y="427024"/>
                </a:lnTo>
                <a:lnTo>
                  <a:pt x="495935" y="413854"/>
                </a:lnTo>
                <a:lnTo>
                  <a:pt x="484759" y="411695"/>
                </a:lnTo>
                <a:lnTo>
                  <a:pt x="484759" y="466204"/>
                </a:lnTo>
                <a:lnTo>
                  <a:pt x="484759" y="472821"/>
                </a:lnTo>
                <a:lnTo>
                  <a:pt x="476631" y="480923"/>
                </a:lnTo>
                <a:lnTo>
                  <a:pt x="470001" y="480923"/>
                </a:lnTo>
                <a:lnTo>
                  <a:pt x="461899" y="472821"/>
                </a:lnTo>
                <a:lnTo>
                  <a:pt x="461886" y="466204"/>
                </a:lnTo>
                <a:lnTo>
                  <a:pt x="467982" y="460108"/>
                </a:lnTo>
                <a:lnTo>
                  <a:pt x="470649" y="459092"/>
                </a:lnTo>
                <a:lnTo>
                  <a:pt x="475996" y="459092"/>
                </a:lnTo>
                <a:lnTo>
                  <a:pt x="478663" y="460108"/>
                </a:lnTo>
                <a:lnTo>
                  <a:pt x="484759" y="466204"/>
                </a:lnTo>
                <a:lnTo>
                  <a:pt x="484759" y="411695"/>
                </a:lnTo>
                <a:lnTo>
                  <a:pt x="430834" y="427024"/>
                </a:lnTo>
                <a:lnTo>
                  <a:pt x="413283" y="469506"/>
                </a:lnTo>
                <a:lnTo>
                  <a:pt x="417677" y="492137"/>
                </a:lnTo>
                <a:lnTo>
                  <a:pt x="430847" y="512000"/>
                </a:lnTo>
                <a:lnTo>
                  <a:pt x="433857" y="515010"/>
                </a:lnTo>
                <a:lnTo>
                  <a:pt x="437121" y="517601"/>
                </a:lnTo>
                <a:lnTo>
                  <a:pt x="440550" y="519836"/>
                </a:lnTo>
                <a:lnTo>
                  <a:pt x="161467" y="1016063"/>
                </a:lnTo>
                <a:lnTo>
                  <a:pt x="158419" y="1025436"/>
                </a:lnTo>
                <a:lnTo>
                  <a:pt x="159194" y="1034923"/>
                </a:lnTo>
                <a:lnTo>
                  <a:pt x="163461" y="1043432"/>
                </a:lnTo>
                <a:lnTo>
                  <a:pt x="170942" y="1049870"/>
                </a:lnTo>
                <a:lnTo>
                  <a:pt x="174777" y="1052029"/>
                </a:lnTo>
                <a:lnTo>
                  <a:pt x="178955" y="1053058"/>
                </a:lnTo>
                <a:lnTo>
                  <a:pt x="191782" y="1053045"/>
                </a:lnTo>
                <a:lnTo>
                  <a:pt x="200190" y="1048499"/>
                </a:lnTo>
                <a:lnTo>
                  <a:pt x="471017" y="566966"/>
                </a:lnTo>
                <a:lnTo>
                  <a:pt x="741845" y="1048499"/>
                </a:lnTo>
                <a:lnTo>
                  <a:pt x="750265" y="1053045"/>
                </a:lnTo>
                <a:lnTo>
                  <a:pt x="763066" y="1053045"/>
                </a:lnTo>
                <a:lnTo>
                  <a:pt x="767245" y="1052017"/>
                </a:lnTo>
                <a:lnTo>
                  <a:pt x="771093" y="1049858"/>
                </a:lnTo>
                <a:lnTo>
                  <a:pt x="778560" y="1043419"/>
                </a:lnTo>
                <a:lnTo>
                  <a:pt x="782828" y="1034910"/>
                </a:lnTo>
                <a:lnTo>
                  <a:pt x="783602" y="1025423"/>
                </a:lnTo>
                <a:close/>
              </a:path>
              <a:path w="946785" h="1053464">
                <a:moveTo>
                  <a:pt x="946658" y="473341"/>
                </a:moveTo>
                <a:lnTo>
                  <a:pt x="944206" y="425018"/>
                </a:lnTo>
                <a:lnTo>
                  <a:pt x="937018" y="378066"/>
                </a:lnTo>
                <a:lnTo>
                  <a:pt x="925334" y="332740"/>
                </a:lnTo>
                <a:lnTo>
                  <a:pt x="909396" y="289280"/>
                </a:lnTo>
                <a:lnTo>
                  <a:pt x="889444" y="247904"/>
                </a:lnTo>
                <a:lnTo>
                  <a:pt x="865708" y="208876"/>
                </a:lnTo>
                <a:lnTo>
                  <a:pt x="838428" y="172427"/>
                </a:lnTo>
                <a:lnTo>
                  <a:pt x="807859" y="138798"/>
                </a:lnTo>
                <a:lnTo>
                  <a:pt x="774230" y="108229"/>
                </a:lnTo>
                <a:lnTo>
                  <a:pt x="737781" y="80949"/>
                </a:lnTo>
                <a:lnTo>
                  <a:pt x="698754" y="57213"/>
                </a:lnTo>
                <a:lnTo>
                  <a:pt x="657390" y="37261"/>
                </a:lnTo>
                <a:lnTo>
                  <a:pt x="613930" y="21323"/>
                </a:lnTo>
                <a:lnTo>
                  <a:pt x="568604" y="9639"/>
                </a:lnTo>
                <a:lnTo>
                  <a:pt x="521665" y="2451"/>
                </a:lnTo>
                <a:lnTo>
                  <a:pt x="473341" y="0"/>
                </a:lnTo>
                <a:lnTo>
                  <a:pt x="425005" y="2451"/>
                </a:lnTo>
                <a:lnTo>
                  <a:pt x="378066" y="9639"/>
                </a:lnTo>
                <a:lnTo>
                  <a:pt x="332740" y="21323"/>
                </a:lnTo>
                <a:lnTo>
                  <a:pt x="289267" y="37261"/>
                </a:lnTo>
                <a:lnTo>
                  <a:pt x="247904" y="57213"/>
                </a:lnTo>
                <a:lnTo>
                  <a:pt x="208876" y="80949"/>
                </a:lnTo>
                <a:lnTo>
                  <a:pt x="172415" y="108229"/>
                </a:lnTo>
                <a:lnTo>
                  <a:pt x="138785" y="138798"/>
                </a:lnTo>
                <a:lnTo>
                  <a:pt x="108216" y="172427"/>
                </a:lnTo>
                <a:lnTo>
                  <a:pt x="80949" y="208876"/>
                </a:lnTo>
                <a:lnTo>
                  <a:pt x="57213" y="247904"/>
                </a:lnTo>
                <a:lnTo>
                  <a:pt x="37249" y="289280"/>
                </a:lnTo>
                <a:lnTo>
                  <a:pt x="21310" y="332740"/>
                </a:lnTo>
                <a:lnTo>
                  <a:pt x="9626" y="378066"/>
                </a:lnTo>
                <a:lnTo>
                  <a:pt x="2438" y="425018"/>
                </a:lnTo>
                <a:lnTo>
                  <a:pt x="0" y="473341"/>
                </a:lnTo>
                <a:lnTo>
                  <a:pt x="2667" y="523494"/>
                </a:lnTo>
                <a:lnTo>
                  <a:pt x="10566" y="572693"/>
                </a:lnTo>
                <a:lnTo>
                  <a:pt x="23533" y="620572"/>
                </a:lnTo>
                <a:lnTo>
                  <a:pt x="41376" y="666724"/>
                </a:lnTo>
                <a:lnTo>
                  <a:pt x="63931" y="710780"/>
                </a:lnTo>
                <a:lnTo>
                  <a:pt x="91033" y="752335"/>
                </a:lnTo>
                <a:lnTo>
                  <a:pt x="122491" y="791019"/>
                </a:lnTo>
                <a:lnTo>
                  <a:pt x="158140" y="826439"/>
                </a:lnTo>
                <a:lnTo>
                  <a:pt x="176072" y="832700"/>
                </a:lnTo>
                <a:lnTo>
                  <a:pt x="185293" y="830364"/>
                </a:lnTo>
                <a:lnTo>
                  <a:pt x="191211" y="789406"/>
                </a:lnTo>
                <a:lnTo>
                  <a:pt x="155041" y="752932"/>
                </a:lnTo>
                <a:lnTo>
                  <a:pt x="123799" y="712698"/>
                </a:lnTo>
                <a:lnTo>
                  <a:pt x="97726" y="669226"/>
                </a:lnTo>
                <a:lnTo>
                  <a:pt x="77038" y="623049"/>
                </a:lnTo>
                <a:lnTo>
                  <a:pt x="61976" y="574662"/>
                </a:lnTo>
                <a:lnTo>
                  <a:pt x="52768" y="524586"/>
                </a:lnTo>
                <a:lnTo>
                  <a:pt x="49657" y="473341"/>
                </a:lnTo>
                <a:lnTo>
                  <a:pt x="52501" y="424002"/>
                </a:lnTo>
                <a:lnTo>
                  <a:pt x="60858" y="376313"/>
                </a:lnTo>
                <a:lnTo>
                  <a:pt x="74396" y="330606"/>
                </a:lnTo>
                <a:lnTo>
                  <a:pt x="92786" y="287185"/>
                </a:lnTo>
                <a:lnTo>
                  <a:pt x="115709" y="246380"/>
                </a:lnTo>
                <a:lnTo>
                  <a:pt x="142849" y="208508"/>
                </a:lnTo>
                <a:lnTo>
                  <a:pt x="173888" y="173888"/>
                </a:lnTo>
                <a:lnTo>
                  <a:pt x="208495" y="142862"/>
                </a:lnTo>
                <a:lnTo>
                  <a:pt x="246367" y="115709"/>
                </a:lnTo>
                <a:lnTo>
                  <a:pt x="287172" y="92786"/>
                </a:lnTo>
                <a:lnTo>
                  <a:pt x="330593" y="74396"/>
                </a:lnTo>
                <a:lnTo>
                  <a:pt x="376313" y="60871"/>
                </a:lnTo>
                <a:lnTo>
                  <a:pt x="423989" y="52514"/>
                </a:lnTo>
                <a:lnTo>
                  <a:pt x="473341" y="49657"/>
                </a:lnTo>
                <a:lnTo>
                  <a:pt x="522668" y="52514"/>
                </a:lnTo>
                <a:lnTo>
                  <a:pt x="570357" y="60871"/>
                </a:lnTo>
                <a:lnTo>
                  <a:pt x="616064" y="74396"/>
                </a:lnTo>
                <a:lnTo>
                  <a:pt x="659485" y="92786"/>
                </a:lnTo>
                <a:lnTo>
                  <a:pt x="700290" y="115709"/>
                </a:lnTo>
                <a:lnTo>
                  <a:pt x="738149" y="142862"/>
                </a:lnTo>
                <a:lnTo>
                  <a:pt x="772769" y="173888"/>
                </a:lnTo>
                <a:lnTo>
                  <a:pt x="803808" y="208508"/>
                </a:lnTo>
                <a:lnTo>
                  <a:pt x="830948" y="246380"/>
                </a:lnTo>
                <a:lnTo>
                  <a:pt x="853871" y="287185"/>
                </a:lnTo>
                <a:lnTo>
                  <a:pt x="872261" y="330606"/>
                </a:lnTo>
                <a:lnTo>
                  <a:pt x="885786" y="376313"/>
                </a:lnTo>
                <a:lnTo>
                  <a:pt x="894143" y="424002"/>
                </a:lnTo>
                <a:lnTo>
                  <a:pt x="897001" y="473341"/>
                </a:lnTo>
                <a:lnTo>
                  <a:pt x="893838" y="524916"/>
                </a:lnTo>
                <a:lnTo>
                  <a:pt x="884529" y="575284"/>
                </a:lnTo>
                <a:lnTo>
                  <a:pt x="869289" y="623925"/>
                </a:lnTo>
                <a:lnTo>
                  <a:pt x="848372" y="670318"/>
                </a:lnTo>
                <a:lnTo>
                  <a:pt x="821994" y="713955"/>
                </a:lnTo>
                <a:lnTo>
                  <a:pt x="790397" y="754303"/>
                </a:lnTo>
                <a:lnTo>
                  <a:pt x="753821" y="790841"/>
                </a:lnTo>
                <a:lnTo>
                  <a:pt x="747864" y="798703"/>
                </a:lnTo>
                <a:lnTo>
                  <a:pt x="745477" y="807923"/>
                </a:lnTo>
                <a:lnTo>
                  <a:pt x="746721" y="817359"/>
                </a:lnTo>
                <a:lnTo>
                  <a:pt x="751674" y="825893"/>
                </a:lnTo>
                <a:lnTo>
                  <a:pt x="756577" y="831443"/>
                </a:lnTo>
                <a:lnTo>
                  <a:pt x="763409" y="834275"/>
                </a:lnTo>
                <a:lnTo>
                  <a:pt x="776122" y="834275"/>
                </a:lnTo>
                <a:lnTo>
                  <a:pt x="822769" y="792581"/>
                </a:lnTo>
                <a:lnTo>
                  <a:pt x="854583" y="753783"/>
                </a:lnTo>
                <a:lnTo>
                  <a:pt x="881989" y="712076"/>
                </a:lnTo>
                <a:lnTo>
                  <a:pt x="904798" y="667842"/>
                </a:lnTo>
                <a:lnTo>
                  <a:pt x="922845" y="621461"/>
                </a:lnTo>
                <a:lnTo>
                  <a:pt x="935951" y="573328"/>
                </a:lnTo>
                <a:lnTo>
                  <a:pt x="943952" y="523824"/>
                </a:lnTo>
                <a:lnTo>
                  <a:pt x="946658" y="473341"/>
                </a:lnTo>
                <a:close/>
              </a:path>
            </a:pathLst>
          </a:custGeom>
          <a:solidFill>
            <a:srgbClr val="0585C8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140" y="1179575"/>
            <a:ext cx="5943600" cy="395770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5052060" y="983754"/>
            <a:ext cx="6019800" cy="3957320"/>
          </a:xfrm>
          <a:custGeom>
            <a:avLst/>
            <a:gdLst/>
            <a:ahLst/>
            <a:cxnLst/>
            <a:rect l="l" t="t" r="r" b="b"/>
            <a:pathLst>
              <a:path w="6019800" h="3957320">
                <a:moveTo>
                  <a:pt x="6019800" y="0"/>
                </a:moveTo>
                <a:lnTo>
                  <a:pt x="0" y="0"/>
                </a:lnTo>
                <a:lnTo>
                  <a:pt x="0" y="38100"/>
                </a:lnTo>
                <a:lnTo>
                  <a:pt x="0" y="3957320"/>
                </a:lnTo>
                <a:lnTo>
                  <a:pt x="6019800" y="3957320"/>
                </a:lnTo>
                <a:lnTo>
                  <a:pt x="6019800" y="38100"/>
                </a:lnTo>
                <a:lnTo>
                  <a:pt x="6019800" y="0"/>
                </a:lnTo>
                <a:close/>
              </a:path>
            </a:pathLst>
          </a:custGeom>
          <a:solidFill>
            <a:srgbClr val="C7C9C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90160" y="1021854"/>
            <a:ext cx="5943599" cy="3881488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5052060" y="983749"/>
            <a:ext cx="6019800" cy="3957954"/>
          </a:xfrm>
          <a:custGeom>
            <a:avLst/>
            <a:gdLst/>
            <a:ahLst/>
            <a:cxnLst/>
            <a:rect l="l" t="t" r="r" b="b"/>
            <a:pathLst>
              <a:path w="6019800" h="3957954">
                <a:moveTo>
                  <a:pt x="0" y="38100"/>
                </a:moveTo>
                <a:lnTo>
                  <a:pt x="0" y="3919601"/>
                </a:lnTo>
                <a:lnTo>
                  <a:pt x="0" y="3957701"/>
                </a:lnTo>
                <a:lnTo>
                  <a:pt x="38100" y="3957701"/>
                </a:lnTo>
                <a:lnTo>
                  <a:pt x="5981700" y="3957701"/>
                </a:lnTo>
                <a:lnTo>
                  <a:pt x="6019800" y="3957701"/>
                </a:lnTo>
                <a:lnTo>
                  <a:pt x="6019800" y="3919601"/>
                </a:lnTo>
                <a:lnTo>
                  <a:pt x="6019800" y="38100"/>
                </a:lnTo>
                <a:lnTo>
                  <a:pt x="6019800" y="0"/>
                </a:lnTo>
                <a:lnTo>
                  <a:pt x="5981700" y="0"/>
                </a:lnTo>
                <a:lnTo>
                  <a:pt x="3810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01700" y="3136706"/>
            <a:ext cx="3996054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>
                <a:latin typeface="Arial"/>
                <a:cs typeface="Arial"/>
              </a:rPr>
              <a:t>Public-</a:t>
            </a:r>
            <a:r>
              <a:rPr sz="2800" spc="-10">
                <a:latin typeface="Arial"/>
                <a:cs typeface="Arial"/>
              </a:rPr>
              <a:t>private </a:t>
            </a:r>
            <a:r>
              <a:rPr sz="2800">
                <a:latin typeface="Arial"/>
                <a:cs typeface="Arial"/>
              </a:rPr>
              <a:t>partnerships</a:t>
            </a:r>
            <a:r>
              <a:rPr sz="2800" spc="-3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can</a:t>
            </a:r>
            <a:r>
              <a:rPr sz="2800" spc="-25">
                <a:latin typeface="Arial"/>
                <a:cs typeface="Arial"/>
              </a:rPr>
              <a:t> </a:t>
            </a:r>
            <a:r>
              <a:rPr sz="2800" spc="-20">
                <a:latin typeface="Arial"/>
                <a:cs typeface="Arial"/>
              </a:rPr>
              <a:t>have </a:t>
            </a:r>
            <a:r>
              <a:rPr sz="2800">
                <a:latin typeface="Arial"/>
                <a:cs typeface="Arial"/>
              </a:rPr>
              <a:t>transformational</a:t>
            </a:r>
            <a:r>
              <a:rPr sz="2800" spc="-30">
                <a:latin typeface="Arial"/>
                <a:cs typeface="Arial"/>
              </a:rPr>
              <a:t> </a:t>
            </a:r>
            <a:r>
              <a:rPr sz="2800" spc="-10">
                <a:latin typeface="Arial"/>
                <a:cs typeface="Arial"/>
              </a:rPr>
              <a:t>impacts.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ctrTitle" idx="4294967295"/>
          </p:nvPr>
        </p:nvSpPr>
        <p:spPr>
          <a:xfrm>
            <a:off x="901700" y="1747554"/>
            <a:ext cx="382333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70">
                <a:solidFill>
                  <a:schemeClr val="tx2"/>
                </a:solidFill>
              </a:rPr>
              <a:t>Together...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f;asjd">
      <a:dk1>
        <a:srgbClr val="61666A"/>
      </a:dk1>
      <a:lt1>
        <a:srgbClr val="FFFFFF"/>
      </a:lt1>
      <a:dk2>
        <a:srgbClr val="0084C9"/>
      </a:dk2>
      <a:lt2>
        <a:srgbClr val="FFFCF3"/>
      </a:lt2>
      <a:accent1>
        <a:srgbClr val="0084C9"/>
      </a:accent1>
      <a:accent2>
        <a:srgbClr val="FFB71A"/>
      </a:accent2>
      <a:accent3>
        <a:srgbClr val="ED4920"/>
      </a:accent3>
      <a:accent4>
        <a:srgbClr val="971D96"/>
      </a:accent4>
      <a:accent5>
        <a:srgbClr val="FEFFFE"/>
      </a:accent5>
      <a:accent6>
        <a:srgbClr val="B9BBBA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fa07ce-aa90-4263-808d-a04a03dc67b0" xsi:nil="true"/>
    <lcf76f155ced4ddcb4097134ff3c332f xmlns="43c77bf9-2b08-4ddd-8ceb-0ca8c4dfbb6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6165AD4A4C87429C06E8F021A65F1A" ma:contentTypeVersion="16" ma:contentTypeDescription="Create a new document." ma:contentTypeScope="" ma:versionID="50ce0075943b2fecd1b401eadb6ce8a8">
  <xsd:schema xmlns:xsd="http://www.w3.org/2001/XMLSchema" xmlns:xs="http://www.w3.org/2001/XMLSchema" xmlns:p="http://schemas.microsoft.com/office/2006/metadata/properties" xmlns:ns2="43c77bf9-2b08-4ddd-8ceb-0ca8c4dfbb62" xmlns:ns3="b1fa07ce-aa90-4263-808d-a04a03dc67b0" targetNamespace="http://schemas.microsoft.com/office/2006/metadata/properties" ma:root="true" ma:fieldsID="311476dba39b0a4b47fce2ecebca3169" ns2:_="" ns3:_="">
    <xsd:import namespace="43c77bf9-2b08-4ddd-8ceb-0ca8c4dfbb62"/>
    <xsd:import namespace="b1fa07ce-aa90-4263-808d-a04a03dc67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c77bf9-2b08-4ddd-8ceb-0ca8c4dfbb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cedcb11-a491-4a7b-a09c-92fc759518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fa07ce-aa90-4263-808d-a04a03dc67b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5e1fa52-0f74-447d-af3a-f543c9b29262}" ma:internalName="TaxCatchAll" ma:showField="CatchAllData" ma:web="b1fa07ce-aa90-4263-808d-a04a03dc67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F2A546-1235-4279-BACC-9AD1D4DA586D}">
  <ds:schemaRefs>
    <ds:schemaRef ds:uri="http://purl.org/dc/elements/1.1/"/>
    <ds:schemaRef ds:uri="http://schemas.microsoft.com/office/2006/metadata/properties"/>
    <ds:schemaRef ds:uri="http://purl.org/dc/dcmitype/"/>
    <ds:schemaRef ds:uri="http://www.w3.org/XML/1998/namespace"/>
    <ds:schemaRef ds:uri="9870c8a6-e18a-4790-ba2c-126b93cb1ea0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b1fa07ce-aa90-4263-808d-a04a03dc67b0"/>
    <ds:schemaRef ds:uri="43c77bf9-2b08-4ddd-8ceb-0ca8c4dfbb62"/>
  </ds:schemaRefs>
</ds:datastoreItem>
</file>

<file path=customXml/itemProps2.xml><?xml version="1.0" encoding="utf-8"?>
<ds:datastoreItem xmlns:ds="http://schemas.openxmlformats.org/officeDocument/2006/customXml" ds:itemID="{F01A9B98-CCEC-40BA-81C5-E73E70257D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c77bf9-2b08-4ddd-8ceb-0ca8c4dfbb62"/>
    <ds:schemaRef ds:uri="b1fa07ce-aa90-4263-808d-a04a03dc67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262782-966B-45E1-8984-8F7C159ED3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248</Words>
  <Application>Microsoft Macintosh PowerPoint</Application>
  <PresentationFormat>Widescreen</PresentationFormat>
  <Paragraphs>59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Arial Black</vt:lpstr>
      <vt:lpstr>Calibri</vt:lpstr>
      <vt:lpstr>Office Theme</vt:lpstr>
      <vt:lpstr>Jump</vt:lpstr>
      <vt:lpstr>PowerPoint Presentation</vt:lpstr>
      <vt:lpstr>Together...</vt:lpstr>
      <vt:lpstr>DIGITAL INCLUSION</vt:lpstr>
      <vt:lpstr>UNITED STATES Emergency Broadband Benefit</vt:lpstr>
      <vt:lpstr>MONTSERRAT Project Lightspeed</vt:lpstr>
      <vt:lpstr>COSTA RICA</vt:lpstr>
      <vt:lpstr>DOMINICAN REPUBLIC</vt:lpstr>
      <vt:lpstr>Together...</vt:lpstr>
      <vt:lpstr>DIGITAL INCLUSION CHANGES LIVES AND COUNTRIES.</vt:lpstr>
      <vt:lpstr>C&amp;W IS UNIQUELY POSITIONED TO BRIDGE THE DIGITAL DIVIDE.</vt:lpstr>
      <vt:lpstr>PowerPoint Presentation</vt:lpstr>
      <vt:lpstr>Together...</vt:lpstr>
      <vt:lpstr>JUMP IS OUR NEW PROGRAM TO BRIDGE THE DIGITAL DIVIDE ACROSS THE CARIBBEAN.</vt:lpstr>
      <vt:lpstr>WE NEED YOU. THEY NEED US. LET’S FIND A SOLUTION TOGETHER.</vt:lpstr>
      <vt:lpstr>Together...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Jump</dc:title>
  <cp:lastModifiedBy>Nichole Girgenti</cp:lastModifiedBy>
  <cp:revision>2</cp:revision>
  <dcterms:created xsi:type="dcterms:W3CDTF">2022-07-11T13:07:02Z</dcterms:created>
  <dcterms:modified xsi:type="dcterms:W3CDTF">2022-07-15T19:18:45Z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2022-07-11T00:00:00Z</vt:filetime>
  </property>
  <property fmtid="{D5CDD505-2E9C-101B-9397-08002B2CF9AE}" pid="3" name="Creator">
    <vt:lpwstr>Adobe InDesign 17.3 (Macintosh)</vt:lpwstr>
  </property>
  <property fmtid="{D5CDD505-2E9C-101B-9397-08002B2CF9AE}" pid="4" name="LastSaved">
    <vt:filetime>2022-07-11T00:00:00Z</vt:filetime>
  </property>
  <property fmtid="{D5CDD505-2E9C-101B-9397-08002B2CF9AE}" pid="5" name="Producer">
    <vt:lpwstr>Adobe PDF Library 16.0.7</vt:lpwstr>
  </property>
  <property fmtid="{D5CDD505-2E9C-101B-9397-08002B2CF9AE}" pid="6" name="MediaServiceImageTags">
    <vt:lpwstr/>
  </property>
  <property fmtid="{D5CDD505-2E9C-101B-9397-08002B2CF9AE}" pid="7" name="ContentTypeId">
    <vt:lpwstr>0x010100676165AD4A4C87429C06E8F021A65F1A</vt:lpwstr>
  </property>
</Properties>
</file>