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17" r:id="rId2"/>
    <p:sldMasterId id="2147483729" r:id="rId3"/>
  </p:sldMasterIdLst>
  <p:notesMasterIdLst>
    <p:notesMasterId r:id="rId21"/>
  </p:notesMasterIdLst>
  <p:sldIdLst>
    <p:sldId id="336" r:id="rId4"/>
    <p:sldId id="379" r:id="rId5"/>
    <p:sldId id="363" r:id="rId6"/>
    <p:sldId id="374" r:id="rId7"/>
    <p:sldId id="380" r:id="rId8"/>
    <p:sldId id="381" r:id="rId9"/>
    <p:sldId id="382" r:id="rId10"/>
    <p:sldId id="312" r:id="rId11"/>
    <p:sldId id="384" r:id="rId12"/>
    <p:sldId id="383" r:id="rId13"/>
    <p:sldId id="385" r:id="rId14"/>
    <p:sldId id="386" r:id="rId15"/>
    <p:sldId id="388" r:id="rId16"/>
    <p:sldId id="389" r:id="rId17"/>
    <p:sldId id="561" r:id="rId18"/>
    <p:sldId id="387" r:id="rId19"/>
    <p:sldId id="350" r:id="rId20"/>
  </p:sldIdLst>
  <p:sldSz cx="12192000" cy="6858000"/>
  <p:notesSz cx="7010400" cy="9296400"/>
  <p:embeddedFontLst>
    <p:embeddedFont>
      <p:font typeface="Arial Black" panose="020B0A04020102020204" pitchFamily="34" charset="0"/>
      <p:bold r:id="rId22"/>
      <p:italic r:id="rId23"/>
    </p:embeddedFont>
    <p:embeddedFont>
      <p:font typeface="Arial Narrow" panose="020B060602020203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entury" panose="02040604050505020304" pitchFamily="18" charset="0"/>
      <p:regular r:id="rId34"/>
    </p:embeddedFont>
    <p:embeddedFont>
      <p:font typeface="Garamond" panose="02020404030301010803" pitchFamily="18" charset="0"/>
      <p:regular r:id="rId35"/>
      <p:bold r:id="rId36"/>
      <p:italic r:id="rId37"/>
    </p:embeddedFont>
    <p:embeddedFont>
      <p:font typeface="Georgia" panose="02040502050405020303"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2949A0-D065-F966-4A05-0A704C5E5010}" name="Annie Baldeo" initials="AB" userId="S::abaldeo@tatt.org.tt::fb567fcc-2326-440d-a877-58a8ba7a36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gel Julagay" initials="AJ" lastIdx="1" clrIdx="0">
    <p:extLst>
      <p:ext uri="{19B8F6BF-5375-455C-9EA6-DF929625EA0E}">
        <p15:presenceInfo xmlns:p15="http://schemas.microsoft.com/office/powerpoint/2012/main" userId="Angel Julaga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2C0"/>
    <a:srgbClr val="FFBE00"/>
    <a:srgbClr val="D97E7E"/>
    <a:srgbClr val="2C63BF"/>
    <a:srgbClr val="820233"/>
    <a:srgbClr val="3283C9"/>
    <a:srgbClr val="CA293E"/>
    <a:srgbClr val="2D112C"/>
    <a:srgbClr val="530031"/>
    <a:srgbClr val="F682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508" autoAdjust="0"/>
  </p:normalViewPr>
  <p:slideViewPr>
    <p:cSldViewPr snapToGrid="0">
      <p:cViewPr varScale="1">
        <p:scale>
          <a:sx n="96" d="100"/>
          <a:sy n="96" d="100"/>
        </p:scale>
        <p:origin x="178" y="91"/>
      </p:cViewPr>
      <p:guideLst/>
    </p:cSldViewPr>
  </p:slideViewPr>
  <p:notesTextViewPr>
    <p:cViewPr>
      <p:scale>
        <a:sx n="200" d="100"/>
        <a:sy n="200" d="100"/>
      </p:scale>
      <p:origin x="0" y="0"/>
    </p:cViewPr>
  </p:notesTextViewPr>
  <p:sorterViewPr>
    <p:cViewPr>
      <p:scale>
        <a:sx n="100" d="100"/>
        <a:sy n="100" d="100"/>
      </p:scale>
      <p:origin x="0" y="0"/>
    </p:cViewPr>
  </p:sorterViewPr>
  <p:notesViewPr>
    <p:cSldViewPr snapToGrid="0">
      <p:cViewPr>
        <p:scale>
          <a:sx n="180" d="100"/>
          <a:sy n="180" d="100"/>
        </p:scale>
        <p:origin x="586" y="-27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A2F2-404B-9B50-E6C7368F53ED}"/>
              </c:ext>
            </c:extLst>
          </c:dPt>
          <c:dPt>
            <c:idx val="1"/>
            <c:bubble3D val="0"/>
            <c:spPr>
              <a:solidFill>
                <a:schemeClr val="accent1"/>
              </a:solidFill>
              <a:ln w="19050">
                <a:noFill/>
              </a:ln>
              <a:effectLst/>
            </c:spPr>
            <c:extLst>
              <c:ext xmlns:c16="http://schemas.microsoft.com/office/drawing/2014/chart" uri="{C3380CC4-5D6E-409C-BE32-E72D297353CC}">
                <c16:uniqueId val="{00000003-A2F2-404B-9B50-E6C7368F53ED}"/>
              </c:ext>
            </c:extLst>
          </c:dPt>
          <c:cat>
            <c:strRef>
              <c:f>Sheet1!$A$2:$A$3</c:f>
              <c:strCache>
                <c:ptCount val="2"/>
                <c:pt idx="0">
                  <c:v>1st Qtr</c:v>
                </c:pt>
                <c:pt idx="1">
                  <c:v>2nd Qtr</c:v>
                </c:pt>
              </c:strCache>
            </c:strRef>
          </c:cat>
          <c:val>
            <c:numRef>
              <c:f>Sheet1!$B$2:$B$3</c:f>
              <c:numCache>
                <c:formatCode>General</c:formatCode>
                <c:ptCount val="2"/>
                <c:pt idx="0">
                  <c:v>5.6</c:v>
                </c:pt>
                <c:pt idx="1">
                  <c:v>3.2</c:v>
                </c:pt>
              </c:numCache>
            </c:numRef>
          </c:val>
          <c:extLst>
            <c:ext xmlns:c16="http://schemas.microsoft.com/office/drawing/2014/chart" uri="{C3380CC4-5D6E-409C-BE32-E72D297353CC}">
              <c16:uniqueId val="{00000004-A2F2-404B-9B50-E6C7368F53E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95D-4C6E-A6EB-A1768AF217BD}"/>
              </c:ext>
            </c:extLst>
          </c:dPt>
          <c:dPt>
            <c:idx val="1"/>
            <c:bubble3D val="0"/>
            <c:spPr>
              <a:solidFill>
                <a:schemeClr val="accent3"/>
              </a:solidFill>
              <a:ln w="19050">
                <a:noFill/>
              </a:ln>
              <a:effectLst/>
            </c:spPr>
            <c:extLst>
              <c:ext xmlns:c16="http://schemas.microsoft.com/office/drawing/2014/chart" uri="{C3380CC4-5D6E-409C-BE32-E72D297353CC}">
                <c16:uniqueId val="{00000003-395D-4C6E-A6EB-A1768AF217BD}"/>
              </c:ext>
            </c:extLst>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395D-4C6E-A6EB-A1768AF217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29314304461942"/>
          <c:y val="4.7953248031496053E-2"/>
          <c:w val="0.61341387795275593"/>
          <c:h val="0.92012081692913383"/>
        </c:manualLayout>
      </c:layout>
      <c:doughnutChart>
        <c:varyColors val="1"/>
        <c:ser>
          <c:idx val="0"/>
          <c:order val="0"/>
          <c:tx>
            <c:strRef>
              <c:f>Sheet1!$B$1</c:f>
              <c:strCache>
                <c:ptCount val="1"/>
                <c:pt idx="0">
                  <c:v>Sales</c:v>
                </c:pt>
              </c:strCache>
            </c:strRef>
          </c:tx>
          <c:spPr>
            <a:solidFill>
              <a:schemeClr val="accent1"/>
            </a:solidFill>
            <a:ln>
              <a:solidFill>
                <a:schemeClr val="bg1">
                  <a:lumMod val="95000"/>
                </a:schemeClr>
              </a:solidFill>
            </a:ln>
          </c:spPr>
          <c:dPt>
            <c:idx val="0"/>
            <c:bubble3D val="0"/>
            <c:spPr>
              <a:solidFill>
                <a:schemeClr val="accent2"/>
              </a:solidFill>
              <a:ln w="15875" cap="rnd" cmpd="thinThick">
                <a:noFill/>
                <a:prstDash val="lgDash"/>
                <a:bevel/>
              </a:ln>
              <a:effectLst/>
            </c:spPr>
            <c:extLst>
              <c:ext xmlns:c16="http://schemas.microsoft.com/office/drawing/2014/chart" uri="{C3380CC4-5D6E-409C-BE32-E72D297353CC}">
                <c16:uniqueId val="{00000001-3FEF-46D7-8DA4-357E2A8163A3}"/>
              </c:ext>
            </c:extLst>
          </c:dPt>
          <c:dPt>
            <c:idx val="1"/>
            <c:bubble3D val="0"/>
            <c:spPr>
              <a:noFill/>
              <a:ln w="0">
                <a:solidFill>
                  <a:schemeClr val="bg1">
                    <a:lumMod val="95000"/>
                  </a:schemeClr>
                </a:solidFill>
              </a:ln>
              <a:effectLst/>
            </c:spPr>
            <c:extLst>
              <c:ext xmlns:c16="http://schemas.microsoft.com/office/drawing/2014/chart" uri="{C3380CC4-5D6E-409C-BE32-E72D297353CC}">
                <c16:uniqueId val="{00000003-3FEF-46D7-8DA4-357E2A8163A3}"/>
              </c:ext>
            </c:extLst>
          </c:dPt>
          <c:dPt>
            <c:idx val="2"/>
            <c:bubble3D val="0"/>
            <c:spPr>
              <a:solidFill>
                <a:schemeClr val="accent1"/>
              </a:solidFill>
              <a:ln w="19050">
                <a:solidFill>
                  <a:schemeClr val="bg1">
                    <a:lumMod val="95000"/>
                  </a:schemeClr>
                </a:solidFill>
              </a:ln>
              <a:effectLst/>
            </c:spPr>
            <c:extLst>
              <c:ext xmlns:c16="http://schemas.microsoft.com/office/drawing/2014/chart" uri="{C3380CC4-5D6E-409C-BE32-E72D297353CC}">
                <c16:uniqueId val="{00000005-3FEF-46D7-8DA4-357E2A8163A3}"/>
              </c:ext>
            </c:extLst>
          </c:dPt>
          <c:dPt>
            <c:idx val="3"/>
            <c:bubble3D val="0"/>
            <c:spPr>
              <a:solidFill>
                <a:schemeClr val="accent1"/>
              </a:solidFill>
              <a:ln w="19050">
                <a:solidFill>
                  <a:schemeClr val="bg1">
                    <a:lumMod val="95000"/>
                  </a:schemeClr>
                </a:solidFill>
              </a:ln>
              <a:effectLst/>
            </c:spPr>
            <c:extLst>
              <c:ext xmlns:c16="http://schemas.microsoft.com/office/drawing/2014/chart" uri="{C3380CC4-5D6E-409C-BE32-E72D297353CC}">
                <c16:uniqueId val="{00000007-3FEF-46D7-8DA4-357E2A8163A3}"/>
              </c:ext>
            </c:extLst>
          </c:dPt>
          <c:cat>
            <c:strRef>
              <c:f>Sheet1!$A$2:$A$5</c:f>
              <c:strCache>
                <c:ptCount val="2"/>
                <c:pt idx="0">
                  <c:v>1st Qtr</c:v>
                </c:pt>
                <c:pt idx="1">
                  <c:v>2nd Qtr</c:v>
                </c:pt>
              </c:strCache>
            </c:strRef>
          </c:cat>
          <c:val>
            <c:numRef>
              <c:f>Sheet1!$B$2:$B$5</c:f>
              <c:numCache>
                <c:formatCode>General</c:formatCode>
                <c:ptCount val="4"/>
                <c:pt idx="0">
                  <c:v>81</c:v>
                </c:pt>
                <c:pt idx="1">
                  <c:v>19</c:v>
                </c:pt>
              </c:numCache>
            </c:numRef>
          </c:val>
          <c:extLst>
            <c:ext xmlns:c16="http://schemas.microsoft.com/office/drawing/2014/chart" uri="{C3380CC4-5D6E-409C-BE32-E72D297353CC}">
              <c16:uniqueId val="{00000008-3FEF-46D7-8DA4-357E2A8163A3}"/>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29314304461942"/>
          <c:y val="4.7953248031496053E-2"/>
          <c:w val="0.61341387795275593"/>
          <c:h val="0.92012081692913383"/>
        </c:manualLayout>
      </c:layout>
      <c:doughnutChart>
        <c:varyColors val="1"/>
        <c:ser>
          <c:idx val="0"/>
          <c:order val="0"/>
          <c:tx>
            <c:strRef>
              <c:f>Sheet1!$B$1</c:f>
              <c:strCache>
                <c:ptCount val="1"/>
                <c:pt idx="0">
                  <c:v>Sales</c:v>
                </c:pt>
              </c:strCache>
            </c:strRef>
          </c:tx>
          <c:spPr>
            <a:solidFill>
              <a:schemeClr val="accent1"/>
            </a:solidFill>
            <a:ln>
              <a:noFill/>
            </a:ln>
          </c:spPr>
          <c:dPt>
            <c:idx val="0"/>
            <c:bubble3D val="0"/>
            <c:spPr>
              <a:solidFill>
                <a:schemeClr val="accent1"/>
              </a:solidFill>
              <a:ln w="41275" cap="rnd">
                <a:noFill/>
              </a:ln>
              <a:effectLst/>
            </c:spPr>
            <c:extLst>
              <c:ext xmlns:c16="http://schemas.microsoft.com/office/drawing/2014/chart" uri="{C3380CC4-5D6E-409C-BE32-E72D297353CC}">
                <c16:uniqueId val="{00000001-688C-4395-B6DF-03E69BF05214}"/>
              </c:ext>
            </c:extLst>
          </c:dPt>
          <c:dPt>
            <c:idx val="1"/>
            <c:bubble3D val="0"/>
            <c:spPr>
              <a:noFill/>
              <a:ln w="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c:spPr>
            <c:extLst>
              <c:ext xmlns:c16="http://schemas.microsoft.com/office/drawing/2014/chart" uri="{C3380CC4-5D6E-409C-BE32-E72D297353CC}">
                <c16:uniqueId val="{00000003-688C-4395-B6DF-03E69BF05214}"/>
              </c:ext>
            </c:extLst>
          </c:dPt>
          <c:dPt>
            <c:idx val="2"/>
            <c:bubble3D val="0"/>
            <c:spPr>
              <a:solidFill>
                <a:schemeClr val="accent1"/>
              </a:solidFill>
              <a:ln w="19050">
                <a:noFill/>
              </a:ln>
              <a:effectLst/>
            </c:spPr>
            <c:extLst>
              <c:ext xmlns:c16="http://schemas.microsoft.com/office/drawing/2014/chart" uri="{C3380CC4-5D6E-409C-BE32-E72D297353CC}">
                <c16:uniqueId val="{00000005-688C-4395-B6DF-03E69BF05214}"/>
              </c:ext>
            </c:extLst>
          </c:dPt>
          <c:dPt>
            <c:idx val="3"/>
            <c:bubble3D val="0"/>
            <c:spPr>
              <a:solidFill>
                <a:schemeClr val="accent1"/>
              </a:solidFill>
              <a:ln w="19050">
                <a:noFill/>
              </a:ln>
              <a:effectLst/>
            </c:spPr>
            <c:extLst>
              <c:ext xmlns:c16="http://schemas.microsoft.com/office/drawing/2014/chart" uri="{C3380CC4-5D6E-409C-BE32-E72D297353CC}">
                <c16:uniqueId val="{00000007-688C-4395-B6DF-03E69BF05214}"/>
              </c:ext>
            </c:extLst>
          </c:dPt>
          <c:cat>
            <c:strRef>
              <c:f>Sheet1!$A$2:$A$5</c:f>
              <c:strCache>
                <c:ptCount val="2"/>
                <c:pt idx="0">
                  <c:v>1st Qtr</c:v>
                </c:pt>
                <c:pt idx="1">
                  <c:v>2nd Qtr</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688C-4395-B6DF-03E69BF0521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495B28-F2A0-4DCF-8531-60383B7A03CC}" type="datetimeFigureOut">
              <a:rPr lang="en-US" smtClean="0"/>
              <a:t>7/18/2022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D0875E-9B00-4920-A711-5A29A1CAF558}" type="slidenum">
              <a:rPr lang="en-US" smtClean="0"/>
              <a:t>‹#›</a:t>
            </a:fld>
            <a:endParaRPr lang="en-US"/>
          </a:p>
        </p:txBody>
      </p:sp>
    </p:spTree>
    <p:extLst>
      <p:ext uri="{BB962C8B-B14F-4D97-AF65-F5344CB8AC3E}">
        <p14:creationId xmlns:p14="http://schemas.microsoft.com/office/powerpoint/2010/main" val="65532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a:t>
            </a:fld>
            <a:endParaRPr lang="en-US"/>
          </a:p>
        </p:txBody>
      </p:sp>
    </p:spTree>
    <p:extLst>
      <p:ext uri="{BB962C8B-B14F-4D97-AF65-F5344CB8AC3E}">
        <p14:creationId xmlns:p14="http://schemas.microsoft.com/office/powerpoint/2010/main" val="3491500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10</a:t>
            </a:fld>
            <a:endParaRPr lang="en-US"/>
          </a:p>
        </p:txBody>
      </p:sp>
    </p:spTree>
    <p:extLst>
      <p:ext uri="{BB962C8B-B14F-4D97-AF65-F5344CB8AC3E}">
        <p14:creationId xmlns:p14="http://schemas.microsoft.com/office/powerpoint/2010/main" val="395303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11</a:t>
            </a:fld>
            <a:endParaRPr lang="en-US"/>
          </a:p>
        </p:txBody>
      </p:sp>
    </p:spTree>
    <p:extLst>
      <p:ext uri="{BB962C8B-B14F-4D97-AF65-F5344CB8AC3E}">
        <p14:creationId xmlns:p14="http://schemas.microsoft.com/office/powerpoint/2010/main" val="150523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12</a:t>
            </a:fld>
            <a:endParaRPr lang="en-US"/>
          </a:p>
        </p:txBody>
      </p:sp>
    </p:spTree>
    <p:extLst>
      <p:ext uri="{BB962C8B-B14F-4D97-AF65-F5344CB8AC3E}">
        <p14:creationId xmlns:p14="http://schemas.microsoft.com/office/powerpoint/2010/main" val="10419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13</a:t>
            </a:fld>
            <a:endParaRPr lang="en-US"/>
          </a:p>
        </p:txBody>
      </p:sp>
    </p:spTree>
    <p:extLst>
      <p:ext uri="{BB962C8B-B14F-4D97-AF65-F5344CB8AC3E}">
        <p14:creationId xmlns:p14="http://schemas.microsoft.com/office/powerpoint/2010/main" val="402077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14</a:t>
            </a:fld>
            <a:endParaRPr lang="en-US"/>
          </a:p>
        </p:txBody>
      </p:sp>
    </p:spTree>
    <p:extLst>
      <p:ext uri="{BB962C8B-B14F-4D97-AF65-F5344CB8AC3E}">
        <p14:creationId xmlns:p14="http://schemas.microsoft.com/office/powerpoint/2010/main" val="68567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endParaRPr lang="en-GB" sz="1600" dirty="0"/>
          </a:p>
        </p:txBody>
      </p:sp>
      <p:sp>
        <p:nvSpPr>
          <p:cNvPr id="4" name="Slide Number Placeholder 3"/>
          <p:cNvSpPr>
            <a:spLocks noGrp="1"/>
          </p:cNvSpPr>
          <p:nvPr>
            <p:ph type="sldNum" sz="quarter" idx="10"/>
          </p:nvPr>
        </p:nvSpPr>
        <p:spPr/>
        <p:txBody>
          <a:bodyPr/>
          <a:lstStyle/>
          <a:p>
            <a:pPr defTabSz="931774">
              <a:defRPr/>
            </a:pPr>
            <a:fld id="{6F5447BB-5449-4F0A-8351-C07DF1D69ECC}" type="slidenum">
              <a:rPr lang="en-GB">
                <a:solidFill>
                  <a:prstClr val="black"/>
                </a:solidFill>
                <a:latin typeface="Calibri"/>
              </a:rPr>
              <a:pPr defTabSz="931774">
                <a:defRPr/>
              </a:pPr>
              <a:t>15</a:t>
            </a:fld>
            <a:endParaRPr lang="en-GB" dirty="0">
              <a:solidFill>
                <a:prstClr val="black"/>
              </a:solidFill>
              <a:latin typeface="Calibri"/>
            </a:endParaRPr>
          </a:p>
        </p:txBody>
      </p:sp>
    </p:spTree>
    <p:extLst>
      <p:ext uri="{BB962C8B-B14F-4D97-AF65-F5344CB8AC3E}">
        <p14:creationId xmlns:p14="http://schemas.microsoft.com/office/powerpoint/2010/main" val="69253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16</a:t>
            </a:fld>
            <a:endParaRPr lang="en-US"/>
          </a:p>
        </p:txBody>
      </p:sp>
    </p:spTree>
    <p:extLst>
      <p:ext uri="{BB962C8B-B14F-4D97-AF65-F5344CB8AC3E}">
        <p14:creationId xmlns:p14="http://schemas.microsoft.com/office/powerpoint/2010/main" val="343795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17</a:t>
            </a:fld>
            <a:endParaRPr lang="en-US"/>
          </a:p>
        </p:txBody>
      </p:sp>
    </p:spTree>
    <p:extLst>
      <p:ext uri="{BB962C8B-B14F-4D97-AF65-F5344CB8AC3E}">
        <p14:creationId xmlns:p14="http://schemas.microsoft.com/office/powerpoint/2010/main" val="262528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8830" lvl="1" indent="-232943" defTabSz="931774">
              <a:buFont typeface="+mj-lt"/>
              <a:buAutoNum type="arabicPeriod"/>
            </a:pPr>
            <a:endParaRPr lang="en-TT" dirty="0"/>
          </a:p>
          <a:p>
            <a:pPr marL="232943" indent="-232943" defTabSz="931774">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2</a:t>
            </a:fld>
            <a:endParaRPr lang="en-US"/>
          </a:p>
        </p:txBody>
      </p:sp>
    </p:spTree>
    <p:extLst>
      <p:ext uri="{BB962C8B-B14F-4D97-AF65-F5344CB8AC3E}">
        <p14:creationId xmlns:p14="http://schemas.microsoft.com/office/powerpoint/2010/main" val="300103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3</a:t>
            </a:fld>
            <a:endParaRPr lang="en-US"/>
          </a:p>
        </p:txBody>
      </p:sp>
    </p:spTree>
    <p:extLst>
      <p:ext uri="{BB962C8B-B14F-4D97-AF65-F5344CB8AC3E}">
        <p14:creationId xmlns:p14="http://schemas.microsoft.com/office/powerpoint/2010/main" val="251750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4</a:t>
            </a:fld>
            <a:endParaRPr lang="en-US"/>
          </a:p>
        </p:txBody>
      </p:sp>
    </p:spTree>
    <p:extLst>
      <p:ext uri="{BB962C8B-B14F-4D97-AF65-F5344CB8AC3E}">
        <p14:creationId xmlns:p14="http://schemas.microsoft.com/office/powerpoint/2010/main" val="238140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5</a:t>
            </a:fld>
            <a:endParaRPr lang="en-US"/>
          </a:p>
        </p:txBody>
      </p:sp>
    </p:spTree>
    <p:extLst>
      <p:ext uri="{BB962C8B-B14F-4D97-AF65-F5344CB8AC3E}">
        <p14:creationId xmlns:p14="http://schemas.microsoft.com/office/powerpoint/2010/main" val="49547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6</a:t>
            </a:fld>
            <a:endParaRPr lang="en-US"/>
          </a:p>
        </p:txBody>
      </p:sp>
    </p:spTree>
    <p:extLst>
      <p:ext uri="{BB962C8B-B14F-4D97-AF65-F5344CB8AC3E}">
        <p14:creationId xmlns:p14="http://schemas.microsoft.com/office/powerpoint/2010/main" val="375901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7</a:t>
            </a:fld>
            <a:endParaRPr lang="en-US"/>
          </a:p>
        </p:txBody>
      </p:sp>
    </p:spTree>
    <p:extLst>
      <p:ext uri="{BB962C8B-B14F-4D97-AF65-F5344CB8AC3E}">
        <p14:creationId xmlns:p14="http://schemas.microsoft.com/office/powerpoint/2010/main" val="906592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8</a:t>
            </a:fld>
            <a:endParaRPr lang="en-US"/>
          </a:p>
        </p:txBody>
      </p:sp>
    </p:spTree>
    <p:extLst>
      <p:ext uri="{BB962C8B-B14F-4D97-AF65-F5344CB8AC3E}">
        <p14:creationId xmlns:p14="http://schemas.microsoft.com/office/powerpoint/2010/main" val="81359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fld id="{D3D0875E-9B00-4920-A711-5A29A1CAF558}" type="slidenum">
              <a:rPr lang="en-US" smtClean="0"/>
              <a:t>9</a:t>
            </a:fld>
            <a:endParaRPr lang="en-US"/>
          </a:p>
        </p:txBody>
      </p:sp>
    </p:spTree>
    <p:extLst>
      <p:ext uri="{BB962C8B-B14F-4D97-AF65-F5344CB8AC3E}">
        <p14:creationId xmlns:p14="http://schemas.microsoft.com/office/powerpoint/2010/main" val="1929768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62213765-F125-B278-017B-1FF1BFE312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3179" y="5438"/>
            <a:ext cx="9296559" cy="6858000"/>
          </a:xfrm>
          <a:prstGeom prst="rect">
            <a:avLst/>
          </a:prstGeom>
        </p:spPr>
      </p:pic>
      <p:sp>
        <p:nvSpPr>
          <p:cNvPr id="26" name="Freeform 5"/>
          <p:cNvSpPr>
            <a:spLocks/>
          </p:cNvSpPr>
          <p:nvPr userDrawn="1"/>
        </p:nvSpPr>
        <p:spPr bwMode="auto">
          <a:xfrm>
            <a:off x="928688" y="2320925"/>
            <a:ext cx="7648576" cy="4537074"/>
          </a:xfrm>
          <a:custGeom>
            <a:avLst/>
            <a:gdLst>
              <a:gd name="T0" fmla="*/ 705 w 706"/>
              <a:gd name="T1" fmla="*/ 41 h 418"/>
              <a:gd name="T2" fmla="*/ 664 w 706"/>
              <a:gd name="T3" fmla="*/ 0 h 418"/>
              <a:gd name="T4" fmla="*/ 444 w 706"/>
              <a:gd name="T5" fmla="*/ 1 h 418"/>
              <a:gd name="T6" fmla="*/ 417 w 706"/>
              <a:gd name="T7" fmla="*/ 11 h 418"/>
              <a:gd name="T8" fmla="*/ 417 w 706"/>
              <a:gd name="T9" fmla="*/ 11 h 418"/>
              <a:gd name="T10" fmla="*/ 417 w 706"/>
              <a:gd name="T11" fmla="*/ 11 h 418"/>
              <a:gd name="T12" fmla="*/ 414 w 706"/>
              <a:gd name="T13" fmla="*/ 14 h 418"/>
              <a:gd name="T14" fmla="*/ 162 w 706"/>
              <a:gd name="T15" fmla="*/ 260 h 418"/>
              <a:gd name="T16" fmla="*/ 161 w 706"/>
              <a:gd name="T17" fmla="*/ 259 h 418"/>
              <a:gd name="T18" fmla="*/ 0 w 706"/>
              <a:gd name="T19" fmla="*/ 418 h 418"/>
              <a:gd name="T20" fmla="*/ 562 w 706"/>
              <a:gd name="T21" fmla="*/ 418 h 418"/>
              <a:gd name="T22" fmla="*/ 691 w 706"/>
              <a:gd name="T23" fmla="*/ 293 h 418"/>
              <a:gd name="T24" fmla="*/ 706 w 706"/>
              <a:gd name="T25" fmla="*/ 261 h 418"/>
              <a:gd name="T26" fmla="*/ 705 w 706"/>
              <a:gd name="T27" fmla="*/ 4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 h="418">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95000">
                <a:schemeClr val="tx1">
                  <a:lumMod val="85000"/>
                  <a:lumOff val="15000"/>
                </a:schemeClr>
              </a:gs>
              <a:gs pos="0">
                <a:schemeClr val="accent5">
                  <a:alpha val="55000"/>
                </a:schemeClr>
              </a:gs>
            </a:gsLst>
            <a:lin ang="66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userDrawn="1"/>
        </p:nvSpPr>
        <p:spPr bwMode="auto">
          <a:xfrm>
            <a:off x="0" y="-1"/>
            <a:ext cx="5646358" cy="5158858"/>
          </a:xfrm>
          <a:custGeom>
            <a:avLst/>
            <a:gdLst>
              <a:gd name="T0" fmla="*/ 510 w 522"/>
              <a:gd name="T1" fmla="*/ 152 h 477"/>
              <a:gd name="T2" fmla="*/ 510 w 522"/>
              <a:gd name="T3" fmla="*/ 152 h 477"/>
              <a:gd name="T4" fmla="*/ 510 w 522"/>
              <a:gd name="T5" fmla="*/ 152 h 477"/>
              <a:gd name="T6" fmla="*/ 508 w 522"/>
              <a:gd name="T7" fmla="*/ 149 h 477"/>
              <a:gd name="T8" fmla="*/ 363 w 522"/>
              <a:gd name="T9" fmla="*/ 0 h 477"/>
              <a:gd name="T10" fmla="*/ 0 w 522"/>
              <a:gd name="T11" fmla="*/ 0 h 477"/>
              <a:gd name="T12" fmla="*/ 0 w 522"/>
              <a:gd name="T13" fmla="*/ 263 h 477"/>
              <a:gd name="T14" fmla="*/ 191 w 522"/>
              <a:gd name="T15" fmla="*/ 460 h 477"/>
              <a:gd name="T16" fmla="*/ 227 w 522"/>
              <a:gd name="T17" fmla="*/ 477 h 477"/>
              <a:gd name="T18" fmla="*/ 476 w 522"/>
              <a:gd name="T19" fmla="*/ 477 h 477"/>
              <a:gd name="T20" fmla="*/ 522 w 522"/>
              <a:gd name="T21" fmla="*/ 431 h 477"/>
              <a:gd name="T22" fmla="*/ 522 w 522"/>
              <a:gd name="T23" fmla="*/ 182 h 477"/>
              <a:gd name="T24" fmla="*/ 510 w 522"/>
              <a:gd name="T25" fmla="*/ 1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477">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gradFill>
            <a:gsLst>
              <a:gs pos="62000">
                <a:schemeClr val="accent1"/>
              </a:gs>
              <a:gs pos="15000">
                <a:schemeClr val="accent2">
                  <a:alpha val="70000"/>
                </a:schemeClr>
              </a:gs>
            </a:gsLst>
            <a:lin ang="66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Text Placeholder 4"/>
          <p:cNvSpPr>
            <a:spLocks noGrp="1"/>
          </p:cNvSpPr>
          <p:nvPr>
            <p:ph type="body" sz="quarter" idx="10"/>
          </p:nvPr>
        </p:nvSpPr>
        <p:spPr>
          <a:xfrm>
            <a:off x="1378857" y="1423851"/>
            <a:ext cx="3721608" cy="1999712"/>
          </a:xfrm>
          <a:prstGeom prst="rect">
            <a:avLst/>
          </a:prstGeom>
        </p:spPr>
        <p:txBody>
          <a:bodyPr lIns="0" tIns="0" rIns="0" bIns="0" anchor="b" anchorCtr="0"/>
          <a:lstStyle>
            <a:lvl1pPr marL="0" indent="0" algn="l">
              <a:lnSpc>
                <a:spcPts val="4200"/>
              </a:lnSpc>
              <a:spcBef>
                <a:spcPts val="0"/>
              </a:spcBef>
              <a:buNone/>
              <a:defRPr sz="4400" b="1" cap="all" baseline="0">
                <a:solidFill>
                  <a:schemeClr val="bg1"/>
                </a:solidFill>
                <a:latin typeface="+mj-lt"/>
              </a:defRPr>
            </a:lvl1pPr>
          </a:lstStyle>
          <a:p>
            <a:pPr lvl="0"/>
            <a:r>
              <a:rPr lang="en-US" dirty="0"/>
              <a:t>Edit Master text styles</a:t>
            </a:r>
          </a:p>
        </p:txBody>
      </p:sp>
      <p:sp>
        <p:nvSpPr>
          <p:cNvPr id="16" name="Text Placeholder 10"/>
          <p:cNvSpPr>
            <a:spLocks noGrp="1"/>
          </p:cNvSpPr>
          <p:nvPr>
            <p:ph type="body" sz="quarter" idx="11"/>
          </p:nvPr>
        </p:nvSpPr>
        <p:spPr>
          <a:xfrm>
            <a:off x="1378857" y="3584819"/>
            <a:ext cx="3721608" cy="402336"/>
          </a:xfrm>
          <a:prstGeom prst="rect">
            <a:avLst/>
          </a:prstGeom>
        </p:spPr>
        <p:txBody>
          <a:bodyPr lIns="0" tIns="0" rIns="0" bIns="0"/>
          <a:lstStyle>
            <a:lvl1pPr marL="0" indent="0" algn="l">
              <a:lnSpc>
                <a:spcPct val="100000"/>
              </a:lnSpc>
              <a:spcBef>
                <a:spcPts val="0"/>
              </a:spcBef>
              <a:buFontTx/>
              <a:buNone/>
              <a:defRPr sz="2400">
                <a:solidFill>
                  <a:schemeClr val="bg1"/>
                </a:solidFill>
              </a:defRPr>
            </a:lvl1pPr>
          </a:lstStyle>
          <a:p>
            <a:pPr lvl="0"/>
            <a:r>
              <a:rPr lang="en-US" dirty="0"/>
              <a:t>Edit Master text styles</a:t>
            </a:r>
          </a:p>
        </p:txBody>
      </p:sp>
      <p:cxnSp>
        <p:nvCxnSpPr>
          <p:cNvPr id="4" name="Straight Connector 3"/>
          <p:cNvCxnSpPr/>
          <p:nvPr userDrawn="1"/>
        </p:nvCxnSpPr>
        <p:spPr>
          <a:xfrm flipV="1">
            <a:off x="7183582" y="5949863"/>
            <a:ext cx="936046" cy="90813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9645" y="-93808"/>
            <a:ext cx="1568433" cy="1611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325629" y="-2"/>
            <a:ext cx="1016877" cy="1044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794043" y="5392298"/>
            <a:ext cx="1510746" cy="14657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54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a:gsLst>
              <a:gs pos="63000">
                <a:srgbClr val="2C61BF"/>
              </a:gs>
              <a:gs pos="0">
                <a:schemeClr val="accent2">
                  <a:alpha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bg1"/>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86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sp>
        <p:nvSpPr>
          <p:cNvPr id="9" name="Rectangle 8"/>
          <p:cNvSpPr/>
          <p:nvPr userDrawn="1"/>
        </p:nvSpPr>
        <p:spPr>
          <a:xfrm>
            <a:off x="0" y="4973614"/>
            <a:ext cx="12192000" cy="1884386"/>
          </a:xfrm>
          <a:prstGeom prst="rect">
            <a:avLst/>
          </a:prstGeom>
          <a:blipFill>
            <a:blip r:embed="rId4">
              <a:duotone>
                <a:schemeClr val="accent1">
                  <a:shade val="45000"/>
                  <a:satMod val="135000"/>
                </a:schemeClr>
                <a:prstClr val="white"/>
              </a:duotone>
            </a:blip>
            <a:srcRect/>
            <a:stretch>
              <a:fillRect t="-50441" b="-50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973614"/>
            <a:ext cx="12192000" cy="1884386"/>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10327341" y="4904329"/>
            <a:ext cx="152438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695329" y="4827114"/>
            <a:ext cx="8409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0" y="4640998"/>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Tree>
    <p:extLst>
      <p:ext uri="{BB962C8B-B14F-4D97-AF65-F5344CB8AC3E}">
        <p14:creationId xmlns:p14="http://schemas.microsoft.com/office/powerpoint/2010/main" val="190656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sp>
        <p:nvSpPr>
          <p:cNvPr id="9" name="Rectangle 8"/>
          <p:cNvSpPr/>
          <p:nvPr userDrawn="1"/>
        </p:nvSpPr>
        <p:spPr>
          <a:xfrm>
            <a:off x="0" y="3657600"/>
            <a:ext cx="12192000" cy="3200400"/>
          </a:xfrm>
          <a:prstGeom prst="rect">
            <a:avLst/>
          </a:prstGeom>
          <a:blipFill>
            <a:blip r:embed="rId4">
              <a:duotone>
                <a:schemeClr val="accent1">
                  <a:shade val="45000"/>
                  <a:satMod val="135000"/>
                </a:schemeClr>
                <a:prstClr val="white"/>
              </a:duotone>
            </a:blip>
            <a:srcRect/>
            <a:stretch>
              <a:fillRect t="-9140" b="-91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657600"/>
            <a:ext cx="12192000" cy="3200400"/>
          </a:xfrm>
          <a:prstGeom prst="rect">
            <a:avLst/>
          </a:prstGeom>
          <a:gradFill>
            <a:gsLst>
              <a:gs pos="100000">
                <a:schemeClr val="accent1"/>
              </a:gs>
              <a:gs pos="0">
                <a:schemeClr val="accent2">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2541722" y="3595605"/>
            <a:ext cx="218433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811112" y="3580108"/>
            <a:ext cx="20406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113003" y="3502893"/>
            <a:ext cx="142326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0" y="3316777"/>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789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
        <p:nvSpPr>
          <p:cNvPr id="3" name="Chart Placeholder 2"/>
          <p:cNvSpPr>
            <a:spLocks noGrp="1"/>
          </p:cNvSpPr>
          <p:nvPr>
            <p:ph type="chart" sz="quarter" idx="10"/>
          </p:nvPr>
        </p:nvSpPr>
        <p:spPr>
          <a:xfrm>
            <a:off x="384048" y="1545336"/>
            <a:ext cx="11430000" cy="4379976"/>
          </a:xfrm>
          <a:prstGeom prst="rect">
            <a:avLst/>
          </a:prstGeom>
        </p:spPr>
        <p:txBody>
          <a:bodyPr/>
          <a:lstStyle/>
          <a:p>
            <a:endParaRPr lang="en-US"/>
          </a:p>
        </p:txBody>
      </p:sp>
    </p:spTree>
    <p:extLst>
      <p:ext uri="{BB962C8B-B14F-4D97-AF65-F5344CB8AC3E}">
        <p14:creationId xmlns:p14="http://schemas.microsoft.com/office/powerpoint/2010/main" val="591612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92000" cy="3307500"/>
          </a:xfrm>
          <a:prstGeom prst="rect">
            <a:avLst/>
          </a:prstGeom>
          <a:blipFill>
            <a:blip r:embed="rId4">
              <a:duotone>
                <a:schemeClr val="accent1">
                  <a:shade val="45000"/>
                  <a:satMod val="135000"/>
                </a:schemeClr>
                <a:prstClr val="white"/>
              </a:duotone>
            </a:blip>
            <a:srcRect/>
            <a:stretch>
              <a:fillRect t="-7225" b="-7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3307500"/>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bg1"/>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9811112" y="3354077"/>
            <a:ext cx="20406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688530" y="3389879"/>
            <a:ext cx="4520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0" y="3347599"/>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
        <p:nvSpPr>
          <p:cNvPr id="3" name="Chart Placeholder 2"/>
          <p:cNvSpPr>
            <a:spLocks noGrp="1"/>
          </p:cNvSpPr>
          <p:nvPr>
            <p:ph type="chart" sz="quarter" idx="10"/>
          </p:nvPr>
        </p:nvSpPr>
        <p:spPr>
          <a:xfrm>
            <a:off x="0" y="3694176"/>
            <a:ext cx="12188952" cy="2221992"/>
          </a:xfrm>
          <a:prstGeom prst="rect">
            <a:avLst/>
          </a:prstGeom>
        </p:spPr>
        <p:txBody>
          <a:bodyPr/>
          <a:lstStyle/>
          <a:p>
            <a:endParaRPr lang="en-US"/>
          </a:p>
        </p:txBody>
      </p:sp>
    </p:spTree>
    <p:extLst>
      <p:ext uri="{BB962C8B-B14F-4D97-AF65-F5344CB8AC3E}">
        <p14:creationId xmlns:p14="http://schemas.microsoft.com/office/powerpoint/2010/main" val="1633452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92000" cy="3307500"/>
          </a:xfrm>
          <a:prstGeom prst="rect">
            <a:avLst/>
          </a:prstGeom>
          <a:blipFill>
            <a:blip r:embed="rId4">
              <a:duotone>
                <a:schemeClr val="accent1">
                  <a:shade val="45000"/>
                  <a:satMod val="135000"/>
                </a:schemeClr>
                <a:prstClr val="white"/>
              </a:duotone>
            </a:blip>
            <a:srcRect/>
            <a:stretch>
              <a:fillRect t="-7225" b="-7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3307500"/>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bg1"/>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9811112" y="3354077"/>
            <a:ext cx="20406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688530" y="3389879"/>
            <a:ext cx="4520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0" y="3347599"/>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Tree>
    <p:extLst>
      <p:ext uri="{BB962C8B-B14F-4D97-AF65-F5344CB8AC3E}">
        <p14:creationId xmlns:p14="http://schemas.microsoft.com/office/powerpoint/2010/main" val="2292313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sp>
        <p:nvSpPr>
          <p:cNvPr id="8" name="Rectangle 7"/>
          <p:cNvSpPr/>
          <p:nvPr userDrawn="1"/>
        </p:nvSpPr>
        <p:spPr>
          <a:xfrm>
            <a:off x="0" y="3550500"/>
            <a:ext cx="12192000" cy="3307500"/>
          </a:xfrm>
          <a:prstGeom prst="rect">
            <a:avLst/>
          </a:prstGeom>
          <a:blipFill>
            <a:blip r:embed="rId4">
              <a:duotone>
                <a:schemeClr val="accent1">
                  <a:shade val="45000"/>
                  <a:satMod val="135000"/>
                </a:schemeClr>
                <a:prstClr val="white"/>
              </a:duotone>
            </a:blip>
            <a:srcRect/>
            <a:stretch>
              <a:fillRect t="-7225" b="-7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3550500"/>
            <a:ext cx="12192000" cy="3307500"/>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2541722" y="3509108"/>
            <a:ext cx="218433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811112" y="3493611"/>
            <a:ext cx="20406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113003" y="3416396"/>
            <a:ext cx="142326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0" y="3230280"/>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6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CEFAEA7-F49A-43D6-A525-4840A9A29A0E}"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4054740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01097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6A7F7F-E491-4970-BC96-16201DDC65AB}" type="datetimeFigureOut">
              <a:rPr lang="en-US" smtClean="0"/>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389067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5"/>
          <p:cNvSpPr>
            <a:spLocks/>
          </p:cNvSpPr>
          <p:nvPr userDrawn="1"/>
        </p:nvSpPr>
        <p:spPr bwMode="auto">
          <a:xfrm>
            <a:off x="928688" y="2320925"/>
            <a:ext cx="7648576" cy="4537074"/>
          </a:xfrm>
          <a:custGeom>
            <a:avLst/>
            <a:gdLst>
              <a:gd name="T0" fmla="*/ 705 w 706"/>
              <a:gd name="T1" fmla="*/ 41 h 418"/>
              <a:gd name="T2" fmla="*/ 664 w 706"/>
              <a:gd name="T3" fmla="*/ 0 h 418"/>
              <a:gd name="T4" fmla="*/ 444 w 706"/>
              <a:gd name="T5" fmla="*/ 1 h 418"/>
              <a:gd name="T6" fmla="*/ 417 w 706"/>
              <a:gd name="T7" fmla="*/ 11 h 418"/>
              <a:gd name="T8" fmla="*/ 417 w 706"/>
              <a:gd name="T9" fmla="*/ 11 h 418"/>
              <a:gd name="T10" fmla="*/ 417 w 706"/>
              <a:gd name="T11" fmla="*/ 11 h 418"/>
              <a:gd name="T12" fmla="*/ 414 w 706"/>
              <a:gd name="T13" fmla="*/ 14 h 418"/>
              <a:gd name="T14" fmla="*/ 162 w 706"/>
              <a:gd name="T15" fmla="*/ 260 h 418"/>
              <a:gd name="T16" fmla="*/ 161 w 706"/>
              <a:gd name="T17" fmla="*/ 259 h 418"/>
              <a:gd name="T18" fmla="*/ 0 w 706"/>
              <a:gd name="T19" fmla="*/ 418 h 418"/>
              <a:gd name="T20" fmla="*/ 562 w 706"/>
              <a:gd name="T21" fmla="*/ 418 h 418"/>
              <a:gd name="T22" fmla="*/ 691 w 706"/>
              <a:gd name="T23" fmla="*/ 293 h 418"/>
              <a:gd name="T24" fmla="*/ 706 w 706"/>
              <a:gd name="T25" fmla="*/ 261 h 418"/>
              <a:gd name="T26" fmla="*/ 705 w 706"/>
              <a:gd name="T27" fmla="*/ 4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6" h="418">
                <a:moveTo>
                  <a:pt x="705" y="41"/>
                </a:moveTo>
                <a:cubicBezTo>
                  <a:pt x="705" y="18"/>
                  <a:pt x="687" y="0"/>
                  <a:pt x="664" y="0"/>
                </a:cubicBezTo>
                <a:cubicBezTo>
                  <a:pt x="444" y="1"/>
                  <a:pt x="444" y="1"/>
                  <a:pt x="444" y="1"/>
                </a:cubicBezTo>
                <a:cubicBezTo>
                  <a:pt x="434" y="1"/>
                  <a:pt x="424" y="5"/>
                  <a:pt x="417" y="11"/>
                </a:cubicBezTo>
                <a:cubicBezTo>
                  <a:pt x="417" y="11"/>
                  <a:pt x="417" y="11"/>
                  <a:pt x="417" y="11"/>
                </a:cubicBezTo>
                <a:cubicBezTo>
                  <a:pt x="417" y="11"/>
                  <a:pt x="417" y="11"/>
                  <a:pt x="417" y="11"/>
                </a:cubicBezTo>
                <a:cubicBezTo>
                  <a:pt x="416" y="12"/>
                  <a:pt x="415" y="13"/>
                  <a:pt x="414" y="14"/>
                </a:cubicBezTo>
                <a:cubicBezTo>
                  <a:pt x="162" y="260"/>
                  <a:pt x="162" y="260"/>
                  <a:pt x="162" y="260"/>
                </a:cubicBezTo>
                <a:cubicBezTo>
                  <a:pt x="161" y="259"/>
                  <a:pt x="161" y="259"/>
                  <a:pt x="161" y="259"/>
                </a:cubicBezTo>
                <a:cubicBezTo>
                  <a:pt x="0" y="418"/>
                  <a:pt x="0" y="418"/>
                  <a:pt x="0" y="418"/>
                </a:cubicBezTo>
                <a:cubicBezTo>
                  <a:pt x="562" y="418"/>
                  <a:pt x="562" y="418"/>
                  <a:pt x="562" y="418"/>
                </a:cubicBezTo>
                <a:cubicBezTo>
                  <a:pt x="691" y="293"/>
                  <a:pt x="691" y="293"/>
                  <a:pt x="691" y="293"/>
                </a:cubicBezTo>
                <a:cubicBezTo>
                  <a:pt x="700" y="285"/>
                  <a:pt x="706" y="274"/>
                  <a:pt x="706" y="261"/>
                </a:cubicBezTo>
                <a:lnTo>
                  <a:pt x="705" y="41"/>
                </a:lnTo>
                <a:close/>
              </a:path>
            </a:pathLst>
          </a:custGeom>
          <a:gradFill>
            <a:gsLst>
              <a:gs pos="95000">
                <a:schemeClr val="tx1">
                  <a:lumMod val="85000"/>
                  <a:lumOff val="15000"/>
                </a:schemeClr>
              </a:gs>
              <a:gs pos="0">
                <a:schemeClr val="accent5">
                  <a:alpha val="55000"/>
                </a:schemeClr>
              </a:gs>
            </a:gsLst>
            <a:lin ang="66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userDrawn="1"/>
        </p:nvSpPr>
        <p:spPr bwMode="auto">
          <a:xfrm>
            <a:off x="-1" y="-1"/>
            <a:ext cx="5646358" cy="5158858"/>
          </a:xfrm>
          <a:custGeom>
            <a:avLst/>
            <a:gdLst>
              <a:gd name="T0" fmla="*/ 510 w 522"/>
              <a:gd name="T1" fmla="*/ 152 h 477"/>
              <a:gd name="T2" fmla="*/ 510 w 522"/>
              <a:gd name="T3" fmla="*/ 152 h 477"/>
              <a:gd name="T4" fmla="*/ 510 w 522"/>
              <a:gd name="T5" fmla="*/ 152 h 477"/>
              <a:gd name="T6" fmla="*/ 508 w 522"/>
              <a:gd name="T7" fmla="*/ 149 h 477"/>
              <a:gd name="T8" fmla="*/ 363 w 522"/>
              <a:gd name="T9" fmla="*/ 0 h 477"/>
              <a:gd name="T10" fmla="*/ 0 w 522"/>
              <a:gd name="T11" fmla="*/ 0 h 477"/>
              <a:gd name="T12" fmla="*/ 0 w 522"/>
              <a:gd name="T13" fmla="*/ 263 h 477"/>
              <a:gd name="T14" fmla="*/ 191 w 522"/>
              <a:gd name="T15" fmla="*/ 460 h 477"/>
              <a:gd name="T16" fmla="*/ 227 w 522"/>
              <a:gd name="T17" fmla="*/ 477 h 477"/>
              <a:gd name="T18" fmla="*/ 476 w 522"/>
              <a:gd name="T19" fmla="*/ 477 h 477"/>
              <a:gd name="T20" fmla="*/ 522 w 522"/>
              <a:gd name="T21" fmla="*/ 431 h 477"/>
              <a:gd name="T22" fmla="*/ 522 w 522"/>
              <a:gd name="T23" fmla="*/ 182 h 477"/>
              <a:gd name="T24" fmla="*/ 510 w 522"/>
              <a:gd name="T25" fmla="*/ 1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477">
                <a:moveTo>
                  <a:pt x="510" y="152"/>
                </a:moveTo>
                <a:cubicBezTo>
                  <a:pt x="510" y="152"/>
                  <a:pt x="510" y="152"/>
                  <a:pt x="510" y="152"/>
                </a:cubicBezTo>
                <a:cubicBezTo>
                  <a:pt x="510" y="152"/>
                  <a:pt x="510" y="152"/>
                  <a:pt x="510" y="152"/>
                </a:cubicBezTo>
                <a:cubicBezTo>
                  <a:pt x="509" y="151"/>
                  <a:pt x="508" y="150"/>
                  <a:pt x="508" y="149"/>
                </a:cubicBezTo>
                <a:cubicBezTo>
                  <a:pt x="363" y="0"/>
                  <a:pt x="363" y="0"/>
                  <a:pt x="363" y="0"/>
                </a:cubicBezTo>
                <a:cubicBezTo>
                  <a:pt x="0" y="0"/>
                  <a:pt x="0" y="0"/>
                  <a:pt x="0" y="0"/>
                </a:cubicBezTo>
                <a:cubicBezTo>
                  <a:pt x="0" y="263"/>
                  <a:pt x="0" y="263"/>
                  <a:pt x="0" y="263"/>
                </a:cubicBezTo>
                <a:cubicBezTo>
                  <a:pt x="191" y="460"/>
                  <a:pt x="191" y="460"/>
                  <a:pt x="191" y="460"/>
                </a:cubicBezTo>
                <a:cubicBezTo>
                  <a:pt x="200" y="471"/>
                  <a:pt x="213" y="477"/>
                  <a:pt x="227" y="477"/>
                </a:cubicBezTo>
                <a:cubicBezTo>
                  <a:pt x="476" y="477"/>
                  <a:pt x="476" y="477"/>
                  <a:pt x="476" y="477"/>
                </a:cubicBezTo>
                <a:cubicBezTo>
                  <a:pt x="501" y="477"/>
                  <a:pt x="522" y="457"/>
                  <a:pt x="522" y="431"/>
                </a:cubicBezTo>
                <a:cubicBezTo>
                  <a:pt x="522" y="182"/>
                  <a:pt x="522" y="182"/>
                  <a:pt x="522" y="182"/>
                </a:cubicBezTo>
                <a:cubicBezTo>
                  <a:pt x="522" y="171"/>
                  <a:pt x="518" y="160"/>
                  <a:pt x="510" y="152"/>
                </a:cubicBezTo>
                <a:close/>
              </a:path>
            </a:pathLst>
          </a:custGeom>
          <a:gradFill>
            <a:gsLst>
              <a:gs pos="62000">
                <a:schemeClr val="accent1"/>
              </a:gs>
              <a:gs pos="15000">
                <a:schemeClr val="accent2">
                  <a:alpha val="70000"/>
                </a:schemeClr>
              </a:gs>
            </a:gsLst>
            <a:lin ang="66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Text Placeholder 4"/>
          <p:cNvSpPr>
            <a:spLocks noGrp="1"/>
          </p:cNvSpPr>
          <p:nvPr>
            <p:ph type="body" sz="quarter" idx="10"/>
          </p:nvPr>
        </p:nvSpPr>
        <p:spPr>
          <a:xfrm>
            <a:off x="1378857" y="1423851"/>
            <a:ext cx="3721608" cy="1999712"/>
          </a:xfrm>
          <a:prstGeom prst="rect">
            <a:avLst/>
          </a:prstGeom>
        </p:spPr>
        <p:txBody>
          <a:bodyPr lIns="0" tIns="0" rIns="0" bIns="0" anchor="b" anchorCtr="0"/>
          <a:lstStyle>
            <a:lvl1pPr marL="0" indent="0" algn="l">
              <a:lnSpc>
                <a:spcPts val="4200"/>
              </a:lnSpc>
              <a:spcBef>
                <a:spcPts val="0"/>
              </a:spcBef>
              <a:buNone/>
              <a:defRPr sz="4400" b="1" cap="all" baseline="0">
                <a:solidFill>
                  <a:schemeClr val="bg1"/>
                </a:solidFill>
                <a:latin typeface="+mj-lt"/>
              </a:defRPr>
            </a:lvl1pPr>
          </a:lstStyle>
          <a:p>
            <a:pPr lvl="0"/>
            <a:r>
              <a:rPr lang="en-US" dirty="0"/>
              <a:t>Edit Master text styles</a:t>
            </a:r>
          </a:p>
        </p:txBody>
      </p:sp>
      <p:cxnSp>
        <p:nvCxnSpPr>
          <p:cNvPr id="4" name="Straight Connector 3"/>
          <p:cNvCxnSpPr/>
          <p:nvPr userDrawn="1"/>
        </p:nvCxnSpPr>
        <p:spPr>
          <a:xfrm flipV="1">
            <a:off x="7183582" y="5949863"/>
            <a:ext cx="936046" cy="908137"/>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9645" y="-93808"/>
            <a:ext cx="1568433" cy="1611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325629" y="-2"/>
            <a:ext cx="1016877" cy="1044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794043" y="5392298"/>
            <a:ext cx="1510746" cy="1465703"/>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134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A7F7F-E491-4970-BC96-16201DDC65AB}" type="datetimeFigureOut">
              <a:rPr lang="en-US" smtClean="0"/>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298115479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6A7F7F-E491-4970-BC96-16201DDC65AB}" type="datetimeFigureOut">
              <a:rPr lang="en-US" smtClean="0"/>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150157936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A7F7F-E491-4970-BC96-16201DDC65AB}" type="datetimeFigureOut">
              <a:rPr lang="en-US" smtClean="0"/>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119513178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6A7F7F-E491-4970-BC96-16201DDC65AB}" type="datetimeFigureOut">
              <a:rPr lang="en-US" smtClean="0"/>
              <a:t>7/18/2022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162555931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6A7F7F-E491-4970-BC96-16201DDC65AB}" type="datetimeFigureOut">
              <a:rPr lang="en-US" smtClean="0"/>
              <a:t>7/18/2022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365481875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A7F7F-E491-4970-BC96-16201DDC65AB}" type="datetimeFigureOut">
              <a:rPr lang="en-US" smtClean="0"/>
              <a:t>7/18/2022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307049134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6A7F7F-E491-4970-BC96-16201DDC65AB}" type="datetimeFigureOut">
              <a:rPr lang="en-US" smtClean="0"/>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290429740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6A7F7F-E491-4970-BC96-16201DDC65AB}" type="datetimeFigureOut">
              <a:rPr lang="en-US" smtClean="0"/>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279568800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A7F7F-E491-4970-BC96-16201DDC65AB}" type="datetimeFigureOut">
              <a:rPr lang="en-US" smtClean="0"/>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17988789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A7F7F-E491-4970-BC96-16201DDC65AB}" type="datetimeFigureOut">
              <a:rPr lang="en-US" smtClean="0"/>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AC752-61B9-4568-A9D3-43D7B1E0F60E}" type="slidenum">
              <a:rPr lang="en-US" smtClean="0"/>
              <a:t>‹#›</a:t>
            </a:fld>
            <a:endParaRPr lang="en-US"/>
          </a:p>
        </p:txBody>
      </p:sp>
    </p:spTree>
    <p:extLst>
      <p:ext uri="{BB962C8B-B14F-4D97-AF65-F5344CB8AC3E}">
        <p14:creationId xmlns:p14="http://schemas.microsoft.com/office/powerpoint/2010/main" val="318118571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1879" y="0"/>
            <a:ext cx="9922537" cy="6858000"/>
          </a:xfrm>
          <a:prstGeom prst="rect">
            <a:avLst/>
          </a:prstGeom>
        </p:spPr>
      </p:pic>
      <p:sp>
        <p:nvSpPr>
          <p:cNvPr id="5" name="Rectangle 4"/>
          <p:cNvSpPr/>
          <p:nvPr userDrawn="1"/>
        </p:nvSpPr>
        <p:spPr>
          <a:xfrm>
            <a:off x="0" y="0"/>
            <a:ext cx="12192000" cy="68580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Tree>
    <p:extLst>
      <p:ext uri="{BB962C8B-B14F-4D97-AF65-F5344CB8AC3E}">
        <p14:creationId xmlns:p14="http://schemas.microsoft.com/office/powerpoint/2010/main" val="1880652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11" name="Picture 10" descr="TATT Logo.TIF"/>
          <p:cNvPicPr>
            <a:picLocks noChangeAspect="1"/>
          </p:cNvPicPr>
          <p:nvPr userDrawn="1"/>
        </p:nvPicPr>
        <p:blipFill>
          <a:blip r:embed="rId3" cstate="print">
            <a:lum bright="-1000" contrast="8000"/>
          </a:blip>
          <a:stretch>
            <a:fillRect/>
          </a:stretch>
        </p:blipFill>
        <p:spPr>
          <a:xfrm>
            <a:off x="406401" y="-1"/>
            <a:ext cx="11785601" cy="6879771"/>
          </a:xfrm>
          <a:prstGeom prst="rect">
            <a:avLst/>
          </a:prstGeom>
          <a:gradFill>
            <a:gsLst>
              <a:gs pos="0">
                <a:schemeClr val="tx2"/>
              </a:gs>
              <a:gs pos="50000">
                <a:srgbClr val="0099FF"/>
              </a:gs>
              <a:gs pos="100000">
                <a:schemeClr val="tx2"/>
              </a:gs>
            </a:gsLst>
            <a:lin ang="0" scaled="1"/>
          </a:gradFill>
        </p:spPr>
      </p:pic>
      <p:sp>
        <p:nvSpPr>
          <p:cNvPr id="2" name="Title 1"/>
          <p:cNvSpPr>
            <a:spLocks noGrp="1"/>
          </p:cNvSpPr>
          <p:nvPr>
            <p:ph type="ctrTitle" hasCustomPrompt="1"/>
          </p:nvPr>
        </p:nvSpPr>
        <p:spPr>
          <a:xfrm>
            <a:off x="3454400" y="2286001"/>
            <a:ext cx="8240299" cy="1470025"/>
          </a:xfrm>
        </p:spPr>
        <p:txBody>
          <a:bodyPr anchor="t"/>
          <a:lstStyle>
            <a:lvl1pPr algn="r">
              <a:defRPr b="1" cap="small" baseline="0">
                <a:solidFill>
                  <a:srgbClr val="003300"/>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1">
                <a:solidFill>
                  <a:schemeClr val="tx1"/>
                </a:solidFill>
                <a:effectLst>
                  <a:outerShdw blurRad="38100" dist="38100" dir="2700000" algn="tl">
                    <a:srgbClr val="000000">
                      <a:alpha val="43137"/>
                    </a:srgbClr>
                  </a:outerShdw>
                </a:effectLst>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a:t>Company Logo</a:t>
            </a:r>
          </a:p>
        </p:txBody>
      </p:sp>
      <p:pic>
        <p:nvPicPr>
          <p:cNvPr id="7" name="Picture 6"/>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251"/>
            <a:ext cx="1930400" cy="6858000"/>
          </a:xfrm>
          <a:prstGeom prst="rect">
            <a:avLst/>
          </a:prstGeom>
        </p:spPr>
      </p:pic>
    </p:spTree>
    <p:extLst>
      <p:ext uri="{BB962C8B-B14F-4D97-AF65-F5344CB8AC3E}">
        <p14:creationId xmlns:p14="http://schemas.microsoft.com/office/powerpoint/2010/main" val="20259033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684632" y="-4705653"/>
            <a:ext cx="2819400" cy="12230708"/>
          </a:xfrm>
          <a:prstGeom prst="rect">
            <a:avLst/>
          </a:prstGeom>
        </p:spPr>
      </p:pic>
      <p:sp>
        <p:nvSpPr>
          <p:cNvPr id="2" name="Title 1"/>
          <p:cNvSpPr>
            <a:spLocks noGrp="1"/>
          </p:cNvSpPr>
          <p:nvPr>
            <p:ph type="title" hasCustomPrompt="1"/>
          </p:nvPr>
        </p:nvSpPr>
        <p:spPr>
          <a:xfrm>
            <a:off x="6096000" y="3048000"/>
            <a:ext cx="5791200" cy="1362075"/>
          </a:xfrm>
        </p:spPr>
        <p:txBody>
          <a:bodyPr anchor="b" anchorCtr="0"/>
          <a:lstStyle>
            <a:lvl1pPr algn="l">
              <a:defRPr sz="4000" b="1"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a:t>Company Logo</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85139" y="5486400"/>
            <a:ext cx="1198880" cy="903186"/>
          </a:xfrm>
          <a:prstGeom prst="rect">
            <a:avLst/>
          </a:prstGeom>
        </p:spPr>
      </p:pic>
    </p:spTree>
    <p:extLst>
      <p:ext uri="{BB962C8B-B14F-4D97-AF65-F5344CB8AC3E}">
        <p14:creationId xmlns:p14="http://schemas.microsoft.com/office/powerpoint/2010/main" val="7921125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940800" y="6324601"/>
            <a:ext cx="1727200" cy="396875"/>
          </a:xfrm>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2987216"/>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371896"/>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981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81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7039157"/>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15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6010827"/>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7638368"/>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0607007"/>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74639"/>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0752850"/>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538549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grayscl/>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a:gsLst>
              <a:gs pos="83000">
                <a:schemeClr val="accent1"/>
              </a:gs>
              <a:gs pos="0">
                <a:schemeClr val="accent2">
                  <a:alpha val="7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userDrawn="1"/>
        </p:nvSpPr>
        <p:spPr>
          <a:xfrm>
            <a:off x="0" y="1"/>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blipFill>
            <a:blip r:embed="rId4">
              <a:duotone>
                <a:schemeClr val="bg2">
                  <a:shade val="45000"/>
                  <a:satMod val="135000"/>
                </a:schemeClr>
                <a:prstClr val="white"/>
              </a:duotone>
            </a:blip>
            <a:srcRect/>
            <a:stretch>
              <a:fillRect l="-101028" t="171" r="-139518" b="-1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userDrawn="1"/>
        </p:nvSpPr>
        <p:spPr>
          <a:xfrm>
            <a:off x="0" y="1"/>
            <a:ext cx="6486111" cy="6857999"/>
          </a:xfrm>
          <a:custGeom>
            <a:avLst/>
            <a:gdLst>
              <a:gd name="connsiteX0" fmla="*/ 0 w 6486111"/>
              <a:gd name="connsiteY0" fmla="*/ 0 h 6857999"/>
              <a:gd name="connsiteX1" fmla="*/ 6486111 w 6486111"/>
              <a:gd name="connsiteY1" fmla="*/ 0 h 6857999"/>
              <a:gd name="connsiteX2" fmla="*/ 3006020 w 6486111"/>
              <a:gd name="connsiteY2" fmla="*/ 6857999 h 6857999"/>
              <a:gd name="connsiteX3" fmla="*/ 0 w 648611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86111" h="6857999">
                <a:moveTo>
                  <a:pt x="0" y="0"/>
                </a:moveTo>
                <a:lnTo>
                  <a:pt x="6486111" y="0"/>
                </a:lnTo>
                <a:lnTo>
                  <a:pt x="3006020" y="6857999"/>
                </a:lnTo>
                <a:lnTo>
                  <a:pt x="0" y="6857999"/>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381001" y="365125"/>
            <a:ext cx="5163456" cy="1069848"/>
          </a:xfrm>
        </p:spPr>
        <p:txBody>
          <a:bodyPr/>
          <a:lstStyle>
            <a:lvl1pPr algn="l">
              <a:lnSpc>
                <a:spcPts val="4200"/>
              </a:lnSpc>
              <a:defRPr sz="4000">
                <a:solidFill>
                  <a:schemeClr val="accent6"/>
                </a:solidFill>
              </a:defRPr>
            </a:lvl1pPr>
          </a:lstStyle>
          <a:p>
            <a:r>
              <a:rPr lang="en-US" dirty="0"/>
              <a:t>Click to edit Master title style</a:t>
            </a:r>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dirty="0">
              <a:solidFill>
                <a:schemeClr val="bg1"/>
              </a:solidFill>
            </a:endParaRPr>
          </a:p>
        </p:txBody>
      </p:sp>
      <p:cxnSp>
        <p:nvCxnSpPr>
          <p:cNvPr id="26" name="Straight Connector 25"/>
          <p:cNvCxnSpPr/>
          <p:nvPr userDrawn="1"/>
        </p:nvCxnSpPr>
        <p:spPr>
          <a:xfrm flipV="1">
            <a:off x="3139689" y="5386039"/>
            <a:ext cx="736154"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3226405" y="6187598"/>
            <a:ext cx="335281" cy="67040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5835997" y="-11723"/>
            <a:ext cx="736154" cy="147196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91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288226"/>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1"/>
            <a:ext cx="2844800" cy="365125"/>
          </a:xfrm>
        </p:spPr>
        <p:txBody>
          <a:body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4" name="Footer Placeholder 4"/>
          <p:cNvSpPr>
            <a:spLocks noGrp="1"/>
          </p:cNvSpPr>
          <p:nvPr>
            <p:ph type="ftr" sz="quarter" idx="11"/>
          </p:nvPr>
        </p:nvSpPr>
        <p:spPr>
          <a:xfrm>
            <a:off x="4470400" y="6356351"/>
            <a:ext cx="3860800" cy="365125"/>
          </a:xfrm>
        </p:spPr>
        <p:txBody>
          <a:body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a:xfrm>
            <a:off x="8940800" y="6356351"/>
            <a:ext cx="2844800" cy="365125"/>
          </a:xfrm>
        </p:spPr>
        <p:txBody>
          <a:body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3389107"/>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lvl1pPr>
              <a:defRPr b="1">
                <a:solidFill>
                  <a:schemeClr val="tx2"/>
                </a:solidFill>
                <a:effectLst>
                  <a:outerShdw blurRad="38100" dist="38100" dir="2700000" algn="tl">
                    <a:srgbClr val="000000">
                      <a:alpha val="43137"/>
                    </a:srgbClr>
                  </a:outerShdw>
                </a:effectLst>
              </a:defRPr>
            </a:lvl1pPr>
          </a:lstStyle>
          <a:p>
            <a:r>
              <a:rPr lang="en-US" dirty="0"/>
              <a:t>Click to edit Master title style</a:t>
            </a:r>
            <a:endParaRPr lang="en-GB" dirty="0"/>
          </a:p>
        </p:txBody>
      </p:sp>
      <p:sp>
        <p:nvSpPr>
          <p:cNvPr id="3" name="Subtitle 2"/>
          <p:cNvSpPr>
            <a:spLocks noGrp="1"/>
          </p:cNvSpPr>
          <p:nvPr>
            <p:ph type="subTitle" idx="1"/>
          </p:nvPr>
        </p:nvSpPr>
        <p:spPr>
          <a:xfrm>
            <a:off x="1828801" y="3886200"/>
            <a:ext cx="8534400" cy="1752600"/>
          </a:xfrm>
        </p:spPr>
        <p:txBody>
          <a:bodyPr/>
          <a:lstStyle>
            <a:lvl1pPr marL="0" indent="0" algn="ctr">
              <a:buNone/>
              <a:defRPr b="1">
                <a:solidFill>
                  <a:schemeClr val="tx2"/>
                </a:solidFill>
                <a:effectLst>
                  <a:outerShdw blurRad="38100" dist="38100" dir="2700000" algn="tl">
                    <a:srgbClr val="000000">
                      <a:alpha val="43137"/>
                    </a:srgbClr>
                  </a:outerShdw>
                </a:effectLst>
              </a:defRPr>
            </a:lvl1pPr>
            <a:lvl2pPr marL="456978" indent="0" algn="ctr">
              <a:buNone/>
              <a:defRPr>
                <a:solidFill>
                  <a:schemeClr val="tx1">
                    <a:tint val="75000"/>
                  </a:schemeClr>
                </a:solidFill>
              </a:defRPr>
            </a:lvl2pPr>
            <a:lvl3pPr marL="913954" indent="0" algn="ctr">
              <a:buNone/>
              <a:defRPr>
                <a:solidFill>
                  <a:schemeClr val="tx1">
                    <a:tint val="75000"/>
                  </a:schemeClr>
                </a:solidFill>
              </a:defRPr>
            </a:lvl3pPr>
            <a:lvl4pPr marL="1370932" indent="0" algn="ctr">
              <a:buNone/>
              <a:defRPr>
                <a:solidFill>
                  <a:schemeClr val="tx1">
                    <a:tint val="75000"/>
                  </a:schemeClr>
                </a:solidFill>
              </a:defRPr>
            </a:lvl4pPr>
            <a:lvl5pPr marL="1827909" indent="0" algn="ctr">
              <a:buNone/>
              <a:defRPr>
                <a:solidFill>
                  <a:schemeClr val="tx1">
                    <a:tint val="75000"/>
                  </a:schemeClr>
                </a:solidFill>
              </a:defRPr>
            </a:lvl5pPr>
            <a:lvl6pPr marL="2284887" indent="0" algn="ctr">
              <a:buNone/>
              <a:defRPr>
                <a:solidFill>
                  <a:schemeClr val="tx1">
                    <a:tint val="75000"/>
                  </a:schemeClr>
                </a:solidFill>
              </a:defRPr>
            </a:lvl6pPr>
            <a:lvl7pPr marL="2741864" indent="0" algn="ctr">
              <a:buNone/>
              <a:defRPr>
                <a:solidFill>
                  <a:schemeClr val="tx1">
                    <a:tint val="75000"/>
                  </a:schemeClr>
                </a:solidFill>
              </a:defRPr>
            </a:lvl7pPr>
            <a:lvl8pPr marL="3198840" indent="0" algn="ctr">
              <a:buNone/>
              <a:defRPr>
                <a:solidFill>
                  <a:schemeClr val="tx1">
                    <a:tint val="75000"/>
                  </a:schemeClr>
                </a:solidFill>
              </a:defRPr>
            </a:lvl8pPr>
            <a:lvl9pPr marL="3655818"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445569B-11E5-40BC-B911-56E826C386A5}" type="datetimeFigureOut">
              <a:rPr lang="en-GB" smtClean="0">
                <a:solidFill>
                  <a:prstClr val="black">
                    <a:tint val="75000"/>
                  </a:prstClr>
                </a:solidFill>
              </a:rPr>
              <a:pPr/>
              <a:t>18/07/2022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64416AC-368F-4824-A7C8-FEE4BBB94A4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55692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userDrawn="1"/>
        </p:nvSpPr>
        <p:spPr>
          <a:xfrm>
            <a:off x="0" y="1"/>
            <a:ext cx="9206479" cy="6857999"/>
          </a:xfrm>
          <a:custGeom>
            <a:avLst/>
            <a:gdLst>
              <a:gd name="connsiteX0" fmla="*/ 0 w 9206479"/>
              <a:gd name="connsiteY0" fmla="*/ 0 h 6857999"/>
              <a:gd name="connsiteX1" fmla="*/ 9206479 w 9206479"/>
              <a:gd name="connsiteY1" fmla="*/ 0 h 6857999"/>
              <a:gd name="connsiteX2" fmla="*/ 5726388 w 9206479"/>
              <a:gd name="connsiteY2" fmla="*/ 6857999 h 6857999"/>
              <a:gd name="connsiteX3" fmla="*/ 0 w 920647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06479" h="6857999">
                <a:moveTo>
                  <a:pt x="0" y="0"/>
                </a:moveTo>
                <a:lnTo>
                  <a:pt x="9206479" y="0"/>
                </a:lnTo>
                <a:lnTo>
                  <a:pt x="5726388" y="6857999"/>
                </a:lnTo>
                <a:lnTo>
                  <a:pt x="0" y="6857999"/>
                </a:lnTo>
                <a:close/>
              </a:path>
            </a:pathLst>
          </a:custGeom>
          <a:blipFill>
            <a:blip r:embed="rId4">
              <a:grayscl/>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l="-69959" r="-699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userDrawn="1"/>
        </p:nvSpPr>
        <p:spPr>
          <a:xfrm>
            <a:off x="0" y="1"/>
            <a:ext cx="9206479" cy="6857999"/>
          </a:xfrm>
          <a:custGeom>
            <a:avLst/>
            <a:gdLst>
              <a:gd name="connsiteX0" fmla="*/ 0 w 9206479"/>
              <a:gd name="connsiteY0" fmla="*/ 0 h 6857999"/>
              <a:gd name="connsiteX1" fmla="*/ 9206479 w 9206479"/>
              <a:gd name="connsiteY1" fmla="*/ 0 h 6857999"/>
              <a:gd name="connsiteX2" fmla="*/ 5726388 w 9206479"/>
              <a:gd name="connsiteY2" fmla="*/ 6857999 h 6857999"/>
              <a:gd name="connsiteX3" fmla="*/ 0 w 920647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06479" h="6857999">
                <a:moveTo>
                  <a:pt x="0" y="0"/>
                </a:moveTo>
                <a:lnTo>
                  <a:pt x="9206479" y="0"/>
                </a:lnTo>
                <a:lnTo>
                  <a:pt x="5726388" y="6857999"/>
                </a:lnTo>
                <a:lnTo>
                  <a:pt x="0" y="6857999"/>
                </a:lnTo>
                <a:close/>
              </a:path>
            </a:pathLst>
          </a:custGeom>
          <a:gradFill>
            <a:gsLst>
              <a:gs pos="83000">
                <a:schemeClr val="accent1"/>
              </a:gs>
              <a:gs pos="0">
                <a:schemeClr val="accent2">
                  <a:alpha val="7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81001" y="365125"/>
            <a:ext cx="7795846" cy="1069848"/>
          </a:xfrm>
        </p:spPr>
        <p:txBody>
          <a:bodyPr/>
          <a:lstStyle>
            <a:lvl1pPr algn="l">
              <a:lnSpc>
                <a:spcPts val="4200"/>
              </a:lnSpc>
              <a:defRPr sz="4000">
                <a:solidFill>
                  <a:schemeClr val="bg1"/>
                </a:solidFill>
              </a:defRPr>
            </a:lvl1pPr>
          </a:lstStyle>
          <a:p>
            <a:r>
              <a:rPr lang="en-US" dirty="0"/>
              <a:t>Click to edit Master title style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152" r="48960" b="565"/>
          <a:stretch/>
        </p:blipFill>
        <p:spPr>
          <a:xfrm>
            <a:off x="8042091" y="1646115"/>
            <a:ext cx="4149909" cy="4580118"/>
          </a:xfrm>
          <a:prstGeom prst="rect">
            <a:avLst/>
          </a:prstGeom>
        </p:spPr>
      </p:pic>
      <p:cxnSp>
        <p:nvCxnSpPr>
          <p:cNvPr id="26" name="Straight Connector 25"/>
          <p:cNvCxnSpPr/>
          <p:nvPr userDrawn="1"/>
        </p:nvCxnSpPr>
        <p:spPr>
          <a:xfrm flipV="1">
            <a:off x="5843335" y="5386039"/>
            <a:ext cx="736154" cy="147196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5930051" y="6187598"/>
            <a:ext cx="335281" cy="67040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539643" y="-11723"/>
            <a:ext cx="736154" cy="147196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Freeform: Shape 40"/>
          <p:cNvSpPr/>
          <p:nvPr userDrawn="1"/>
        </p:nvSpPr>
        <p:spPr>
          <a:xfrm>
            <a:off x="0" y="1646116"/>
            <a:ext cx="8377108" cy="1631843"/>
          </a:xfrm>
          <a:custGeom>
            <a:avLst/>
            <a:gdLst>
              <a:gd name="connsiteX0" fmla="*/ 0 w 8377108"/>
              <a:gd name="connsiteY0" fmla="*/ 0 h 1631843"/>
              <a:gd name="connsiteX1" fmla="*/ 8377108 w 8377108"/>
              <a:gd name="connsiteY1" fmla="*/ 0 h 1631843"/>
              <a:gd name="connsiteX2" fmla="*/ 7549029 w 8377108"/>
              <a:gd name="connsiteY2" fmla="*/ 1631843 h 1631843"/>
              <a:gd name="connsiteX3" fmla="*/ 0 w 8377108"/>
              <a:gd name="connsiteY3" fmla="*/ 1631843 h 1631843"/>
            </a:gdLst>
            <a:ahLst/>
            <a:cxnLst>
              <a:cxn ang="0">
                <a:pos x="connsiteX0" y="connsiteY0"/>
              </a:cxn>
              <a:cxn ang="0">
                <a:pos x="connsiteX1" y="connsiteY1"/>
              </a:cxn>
              <a:cxn ang="0">
                <a:pos x="connsiteX2" y="connsiteY2"/>
              </a:cxn>
              <a:cxn ang="0">
                <a:pos x="connsiteX3" y="connsiteY3"/>
              </a:cxn>
            </a:cxnLst>
            <a:rect l="l" t="t" r="r" b="b"/>
            <a:pathLst>
              <a:path w="8377108" h="1631843">
                <a:moveTo>
                  <a:pt x="0" y="0"/>
                </a:moveTo>
                <a:lnTo>
                  <a:pt x="8377108" y="0"/>
                </a:lnTo>
                <a:lnTo>
                  <a:pt x="7549029" y="1631843"/>
                </a:lnTo>
                <a:lnTo>
                  <a:pt x="0" y="1631843"/>
                </a:lnTo>
                <a:close/>
              </a:path>
            </a:pathLst>
          </a:custGeom>
          <a:solidFill>
            <a:schemeClr val="accent6">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Tree>
    <p:extLst>
      <p:ext uri="{BB962C8B-B14F-4D97-AF65-F5344CB8AC3E}">
        <p14:creationId xmlns:p14="http://schemas.microsoft.com/office/powerpoint/2010/main" val="389200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2138653"/>
            <a:ext cx="12192000" cy="2783186"/>
          </a:xfrm>
          <a:prstGeom prst="rect">
            <a:avLst/>
          </a:prstGeom>
          <a:blipFill>
            <a:blip r:embed="rId4">
              <a:grayscl/>
            </a:blip>
            <a:srcRect/>
            <a:stretch>
              <a:fillRect t="-18005" b="-180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10151390" y="2138653"/>
            <a:ext cx="20406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46494" y="2030746"/>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375791" y="4974844"/>
            <a:ext cx="204061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1665131" y="5037000"/>
            <a:ext cx="5333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4974895"/>
            <a:ext cx="142326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Tree>
    <p:extLst>
      <p:ext uri="{BB962C8B-B14F-4D97-AF65-F5344CB8AC3E}">
        <p14:creationId xmlns:p14="http://schemas.microsoft.com/office/powerpoint/2010/main" val="266166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
        <p:nvSpPr>
          <p:cNvPr id="3" name="Chart Placeholder 2"/>
          <p:cNvSpPr>
            <a:spLocks noGrp="1"/>
          </p:cNvSpPr>
          <p:nvPr>
            <p:ph type="chart" sz="quarter" idx="10"/>
          </p:nvPr>
        </p:nvSpPr>
        <p:spPr>
          <a:xfrm>
            <a:off x="-210312" y="1801368"/>
            <a:ext cx="3310128" cy="2203704"/>
          </a:xfrm>
          <a:prstGeom prst="rect">
            <a:avLst/>
          </a:prstGeom>
        </p:spPr>
        <p:txBody>
          <a:bodyPr/>
          <a:lstStyle/>
          <a:p>
            <a:endParaRPr lang="en-US"/>
          </a:p>
        </p:txBody>
      </p:sp>
      <p:sp>
        <p:nvSpPr>
          <p:cNvPr id="9" name="Chart Placeholder 2"/>
          <p:cNvSpPr>
            <a:spLocks noGrp="1"/>
          </p:cNvSpPr>
          <p:nvPr>
            <p:ph type="chart" sz="quarter" idx="11"/>
          </p:nvPr>
        </p:nvSpPr>
        <p:spPr>
          <a:xfrm>
            <a:off x="2889504" y="1801368"/>
            <a:ext cx="3310128" cy="2203704"/>
          </a:xfrm>
          <a:prstGeom prst="rect">
            <a:avLst/>
          </a:prstGeom>
        </p:spPr>
        <p:txBody>
          <a:bodyPr/>
          <a:lstStyle/>
          <a:p>
            <a:endParaRPr lang="en-US"/>
          </a:p>
        </p:txBody>
      </p:sp>
      <p:sp>
        <p:nvSpPr>
          <p:cNvPr id="10" name="Chart Placeholder 2"/>
          <p:cNvSpPr>
            <a:spLocks noGrp="1"/>
          </p:cNvSpPr>
          <p:nvPr>
            <p:ph type="chart" sz="quarter" idx="12"/>
          </p:nvPr>
        </p:nvSpPr>
        <p:spPr>
          <a:xfrm>
            <a:off x="5989320" y="1801368"/>
            <a:ext cx="3310128" cy="2203704"/>
          </a:xfrm>
          <a:prstGeom prst="rect">
            <a:avLst/>
          </a:prstGeom>
        </p:spPr>
        <p:txBody>
          <a:bodyPr/>
          <a:lstStyle/>
          <a:p>
            <a:endParaRPr lang="en-US" dirty="0"/>
          </a:p>
        </p:txBody>
      </p:sp>
      <p:sp>
        <p:nvSpPr>
          <p:cNvPr id="11" name="Chart Placeholder 2"/>
          <p:cNvSpPr>
            <a:spLocks noGrp="1"/>
          </p:cNvSpPr>
          <p:nvPr>
            <p:ph type="chart" sz="quarter" idx="13"/>
          </p:nvPr>
        </p:nvSpPr>
        <p:spPr>
          <a:xfrm>
            <a:off x="9089136" y="1801368"/>
            <a:ext cx="3310128" cy="2203704"/>
          </a:xfrm>
          <a:prstGeom prst="rect">
            <a:avLst/>
          </a:prstGeom>
        </p:spPr>
        <p:txBody>
          <a:bodyPr/>
          <a:lstStyle/>
          <a:p>
            <a:endParaRPr lang="en-US" dirty="0"/>
          </a:p>
        </p:txBody>
      </p:sp>
    </p:spTree>
    <p:extLst>
      <p:ext uri="{BB962C8B-B14F-4D97-AF65-F5344CB8AC3E}">
        <p14:creationId xmlns:p14="http://schemas.microsoft.com/office/powerpoint/2010/main" val="1031305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
        <p:nvSpPr>
          <p:cNvPr id="3" name="Chart Placeholder 2"/>
          <p:cNvSpPr>
            <a:spLocks noGrp="1"/>
          </p:cNvSpPr>
          <p:nvPr>
            <p:ph type="chart" sz="quarter" idx="10"/>
          </p:nvPr>
        </p:nvSpPr>
        <p:spPr>
          <a:xfrm>
            <a:off x="-128016" y="1801368"/>
            <a:ext cx="2706624" cy="1965960"/>
          </a:xfrm>
          <a:prstGeom prst="rect">
            <a:avLst/>
          </a:prstGeom>
        </p:spPr>
        <p:txBody>
          <a:bodyPr/>
          <a:lstStyle/>
          <a:p>
            <a:endParaRPr lang="en-US" dirty="0"/>
          </a:p>
        </p:txBody>
      </p:sp>
      <p:sp>
        <p:nvSpPr>
          <p:cNvPr id="13" name="Chart Placeholder 2"/>
          <p:cNvSpPr>
            <a:spLocks noGrp="1"/>
          </p:cNvSpPr>
          <p:nvPr>
            <p:ph type="chart" sz="quarter" idx="11"/>
          </p:nvPr>
        </p:nvSpPr>
        <p:spPr>
          <a:xfrm>
            <a:off x="2313432" y="1801368"/>
            <a:ext cx="2706624" cy="1965960"/>
          </a:xfrm>
          <a:prstGeom prst="rect">
            <a:avLst/>
          </a:prstGeom>
        </p:spPr>
        <p:txBody>
          <a:bodyPr/>
          <a:lstStyle/>
          <a:p>
            <a:endParaRPr lang="en-US" dirty="0"/>
          </a:p>
        </p:txBody>
      </p:sp>
      <p:sp>
        <p:nvSpPr>
          <p:cNvPr id="14" name="Chart Placeholder 2"/>
          <p:cNvSpPr>
            <a:spLocks noGrp="1"/>
          </p:cNvSpPr>
          <p:nvPr>
            <p:ph type="chart" sz="quarter" idx="12"/>
          </p:nvPr>
        </p:nvSpPr>
        <p:spPr>
          <a:xfrm>
            <a:off x="4745736" y="1801368"/>
            <a:ext cx="2706624" cy="1965960"/>
          </a:xfrm>
          <a:prstGeom prst="rect">
            <a:avLst/>
          </a:prstGeom>
        </p:spPr>
        <p:txBody>
          <a:bodyPr/>
          <a:lstStyle/>
          <a:p>
            <a:endParaRPr lang="en-US" dirty="0"/>
          </a:p>
        </p:txBody>
      </p:sp>
      <p:sp>
        <p:nvSpPr>
          <p:cNvPr id="15" name="Chart Placeholder 2"/>
          <p:cNvSpPr>
            <a:spLocks noGrp="1"/>
          </p:cNvSpPr>
          <p:nvPr>
            <p:ph type="chart" sz="quarter" idx="13"/>
          </p:nvPr>
        </p:nvSpPr>
        <p:spPr>
          <a:xfrm>
            <a:off x="7178040" y="1801368"/>
            <a:ext cx="2706624" cy="1965960"/>
          </a:xfrm>
          <a:prstGeom prst="rect">
            <a:avLst/>
          </a:prstGeom>
        </p:spPr>
        <p:txBody>
          <a:bodyPr/>
          <a:lstStyle/>
          <a:p>
            <a:endParaRPr lang="en-US" dirty="0"/>
          </a:p>
        </p:txBody>
      </p:sp>
      <p:sp>
        <p:nvSpPr>
          <p:cNvPr id="17" name="Chart Placeholder 2"/>
          <p:cNvSpPr>
            <a:spLocks noGrp="1"/>
          </p:cNvSpPr>
          <p:nvPr>
            <p:ph type="chart" sz="quarter" idx="14"/>
          </p:nvPr>
        </p:nvSpPr>
        <p:spPr>
          <a:xfrm>
            <a:off x="9610344" y="1801368"/>
            <a:ext cx="2706624" cy="1965960"/>
          </a:xfrm>
          <a:prstGeom prst="rect">
            <a:avLst/>
          </a:prstGeom>
        </p:spPr>
        <p:txBody>
          <a:bodyPr/>
          <a:lstStyle/>
          <a:p>
            <a:endParaRPr lang="en-US" dirty="0"/>
          </a:p>
        </p:txBody>
      </p:sp>
    </p:spTree>
    <p:extLst>
      <p:ext uri="{BB962C8B-B14F-4D97-AF65-F5344CB8AC3E}">
        <p14:creationId xmlns:p14="http://schemas.microsoft.com/office/powerpoint/2010/main" val="190567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
        <p:nvSpPr>
          <p:cNvPr id="3" name="Chart Placeholder 2"/>
          <p:cNvSpPr>
            <a:spLocks noGrp="1"/>
          </p:cNvSpPr>
          <p:nvPr>
            <p:ph type="chart" sz="quarter" idx="10"/>
          </p:nvPr>
        </p:nvSpPr>
        <p:spPr>
          <a:xfrm>
            <a:off x="36576" y="2011680"/>
            <a:ext cx="2386584" cy="1691640"/>
          </a:xfrm>
          <a:prstGeom prst="rect">
            <a:avLst/>
          </a:prstGeom>
        </p:spPr>
        <p:txBody>
          <a:bodyPr/>
          <a:lstStyle/>
          <a:p>
            <a:endParaRPr lang="en-US" dirty="0"/>
          </a:p>
        </p:txBody>
      </p:sp>
      <p:sp>
        <p:nvSpPr>
          <p:cNvPr id="18" name="Chart Placeholder 2"/>
          <p:cNvSpPr>
            <a:spLocks noGrp="1"/>
          </p:cNvSpPr>
          <p:nvPr>
            <p:ph type="chart" sz="quarter" idx="11"/>
          </p:nvPr>
        </p:nvSpPr>
        <p:spPr>
          <a:xfrm>
            <a:off x="1984248" y="2011680"/>
            <a:ext cx="2386584" cy="1691640"/>
          </a:xfrm>
          <a:prstGeom prst="rect">
            <a:avLst/>
          </a:prstGeom>
        </p:spPr>
        <p:txBody>
          <a:bodyPr/>
          <a:lstStyle/>
          <a:p>
            <a:endParaRPr lang="en-US" dirty="0"/>
          </a:p>
        </p:txBody>
      </p:sp>
      <p:sp>
        <p:nvSpPr>
          <p:cNvPr id="19" name="Chart Placeholder 2"/>
          <p:cNvSpPr>
            <a:spLocks noGrp="1"/>
          </p:cNvSpPr>
          <p:nvPr>
            <p:ph type="chart" sz="quarter" idx="12"/>
          </p:nvPr>
        </p:nvSpPr>
        <p:spPr>
          <a:xfrm>
            <a:off x="3931920" y="2011680"/>
            <a:ext cx="2386584" cy="1691640"/>
          </a:xfrm>
          <a:prstGeom prst="rect">
            <a:avLst/>
          </a:prstGeom>
        </p:spPr>
        <p:txBody>
          <a:bodyPr/>
          <a:lstStyle/>
          <a:p>
            <a:endParaRPr lang="en-US" dirty="0"/>
          </a:p>
        </p:txBody>
      </p:sp>
      <p:sp>
        <p:nvSpPr>
          <p:cNvPr id="20" name="Chart Placeholder 2"/>
          <p:cNvSpPr>
            <a:spLocks noGrp="1"/>
          </p:cNvSpPr>
          <p:nvPr>
            <p:ph type="chart" sz="quarter" idx="13"/>
          </p:nvPr>
        </p:nvSpPr>
        <p:spPr>
          <a:xfrm>
            <a:off x="7827264" y="2011680"/>
            <a:ext cx="2386584" cy="1691640"/>
          </a:xfrm>
          <a:prstGeom prst="rect">
            <a:avLst/>
          </a:prstGeom>
        </p:spPr>
        <p:txBody>
          <a:bodyPr/>
          <a:lstStyle/>
          <a:p>
            <a:endParaRPr lang="en-US" dirty="0"/>
          </a:p>
        </p:txBody>
      </p:sp>
      <p:sp>
        <p:nvSpPr>
          <p:cNvPr id="21" name="Chart Placeholder 2"/>
          <p:cNvSpPr>
            <a:spLocks noGrp="1"/>
          </p:cNvSpPr>
          <p:nvPr>
            <p:ph type="chart" sz="quarter" idx="14"/>
          </p:nvPr>
        </p:nvSpPr>
        <p:spPr>
          <a:xfrm>
            <a:off x="5879592" y="2011680"/>
            <a:ext cx="2386584" cy="1691640"/>
          </a:xfrm>
          <a:prstGeom prst="rect">
            <a:avLst/>
          </a:prstGeom>
        </p:spPr>
        <p:txBody>
          <a:bodyPr/>
          <a:lstStyle/>
          <a:p>
            <a:endParaRPr lang="en-US" dirty="0"/>
          </a:p>
        </p:txBody>
      </p:sp>
      <p:sp>
        <p:nvSpPr>
          <p:cNvPr id="22" name="Chart Placeholder 2"/>
          <p:cNvSpPr>
            <a:spLocks noGrp="1"/>
          </p:cNvSpPr>
          <p:nvPr>
            <p:ph type="chart" sz="quarter" idx="15"/>
          </p:nvPr>
        </p:nvSpPr>
        <p:spPr>
          <a:xfrm>
            <a:off x="9774936" y="2011680"/>
            <a:ext cx="2386584" cy="1691640"/>
          </a:xfrm>
          <a:prstGeom prst="rect">
            <a:avLst/>
          </a:prstGeom>
        </p:spPr>
        <p:txBody>
          <a:bodyPr/>
          <a:lstStyle/>
          <a:p>
            <a:endParaRPr lang="en-US" dirty="0"/>
          </a:p>
        </p:txBody>
      </p:sp>
    </p:spTree>
    <p:extLst>
      <p:ext uri="{BB962C8B-B14F-4D97-AF65-F5344CB8AC3E}">
        <p14:creationId xmlns:p14="http://schemas.microsoft.com/office/powerpoint/2010/main" val="218290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4.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3.png"/><Relationship Id="rId2" Type="http://schemas.openxmlformats.org/officeDocument/2006/relationships/slideLayout" Target="../slideLayouts/slideLayout31.xml"/><Relationship Id="rId16" Type="http://schemas.openxmlformats.org/officeDocument/2006/relationships/image" Target="../media/image12.tif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1.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5"/>
            <a:ext cx="11430000" cy="649224"/>
          </a:xfrm>
          <a:prstGeom prst="rect">
            <a:avLst/>
          </a:prstGeom>
        </p:spPr>
        <p:txBody>
          <a:bodyPr vert="horz" lIns="0" tIns="0" rIns="0" bIns="0" rtlCol="0" anchor="t" anchorCtr="0">
            <a:noAutofit/>
          </a:bodyPr>
          <a:lstStyle/>
          <a:p>
            <a:r>
              <a:rPr lang="en-US" dirty="0"/>
              <a:t>Click to edit Master title style</a:t>
            </a:r>
          </a:p>
        </p:txBody>
      </p:sp>
      <p:sp>
        <p:nvSpPr>
          <p:cNvPr id="4" name="TextBox 3"/>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cxnSp>
        <p:nvCxnSpPr>
          <p:cNvPr id="5" name="Straight Connector 4"/>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424616"/>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1" r:id="rId3"/>
    <p:sldLayoutId id="2147483689" r:id="rId4"/>
    <p:sldLayoutId id="2147483674" r:id="rId5"/>
    <p:sldLayoutId id="2147483695" r:id="rId6"/>
    <p:sldLayoutId id="2147483698" r:id="rId7"/>
    <p:sldLayoutId id="2147483699" r:id="rId8"/>
    <p:sldLayoutId id="2147483700" r:id="rId9"/>
    <p:sldLayoutId id="2147483694" r:id="rId10"/>
    <p:sldLayoutId id="2147483697" r:id="rId11"/>
    <p:sldLayoutId id="2147483688" r:id="rId12"/>
    <p:sldLayoutId id="2147483701" r:id="rId13"/>
    <p:sldLayoutId id="2147483692" r:id="rId14"/>
    <p:sldLayoutId id="2147483702" r:id="rId15"/>
    <p:sldLayoutId id="2147483693" r:id="rId16"/>
    <p:sldLayoutId id="2147483703" r:id="rId17"/>
    <p:sldLayoutId id="2147483704" r:id="rId18"/>
  </p:sldLayoutIdLst>
  <p:hf hdr="0" ftr="0" dt="0"/>
  <p:txStyles>
    <p:titleStyle>
      <a:lvl1pPr algn="ctr" defTabSz="914400" rtl="0" eaLnBrk="1" latinLnBrk="0" hangingPunct="1">
        <a:lnSpc>
          <a:spcPct val="90000"/>
        </a:lnSpc>
        <a:spcBef>
          <a:spcPct val="0"/>
        </a:spcBef>
        <a:buNone/>
        <a:defRPr sz="4000" b="1" kern="1200" cap="all" baseline="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A7F7F-E491-4970-BC96-16201DDC65AB}" type="datetimeFigureOut">
              <a:rPr lang="en-US" smtClean="0"/>
              <a:t>7/18/2022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AC752-61B9-4568-A9D3-43D7B1E0F60E}" type="slidenum">
              <a:rPr lang="en-US" smtClean="0"/>
              <a:t>‹#›</a:t>
            </a:fld>
            <a:endParaRPr lang="en-US"/>
          </a:p>
        </p:txBody>
      </p:sp>
      <p:sp>
        <p:nvSpPr>
          <p:cNvPr id="7" name="TextBox 6"/>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cxnSp>
        <p:nvCxnSpPr>
          <p:cNvPr id="8" name="Straight Connector 7"/>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06798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12" name="Picture 11" descr="TATT Logo.TIF"/>
          <p:cNvPicPr>
            <a:picLocks noChangeAspect="1"/>
          </p:cNvPicPr>
          <p:nvPr userDrawn="1"/>
        </p:nvPicPr>
        <p:blipFill>
          <a:blip r:embed="rId16" cstate="print">
            <a:lum bright="-1000" contrast="8000"/>
          </a:blip>
          <a:stretch>
            <a:fillRect/>
          </a:stretch>
        </p:blipFill>
        <p:spPr>
          <a:xfrm>
            <a:off x="609601" y="-1"/>
            <a:ext cx="11582400" cy="6879772"/>
          </a:xfrm>
          <a:prstGeom prst="rect">
            <a:avLst/>
          </a:prstGeom>
          <a:gradFill>
            <a:gsLst>
              <a:gs pos="0">
                <a:schemeClr val="tx2"/>
              </a:gs>
              <a:gs pos="50000">
                <a:srgbClr val="0099FF"/>
              </a:gs>
              <a:gs pos="100000">
                <a:schemeClr val="tx2"/>
              </a:gs>
            </a:gsLst>
            <a:lin ang="0" scaled="1"/>
          </a:gradFill>
        </p:spPr>
      </p:pic>
      <p:sp>
        <p:nvSpPr>
          <p:cNvPr id="2" name="Title Placeholder 1"/>
          <p:cNvSpPr>
            <a:spLocks noGrp="1"/>
          </p:cNvSpPr>
          <p:nvPr>
            <p:ph type="title"/>
          </p:nvPr>
        </p:nvSpPr>
        <p:spPr>
          <a:xfrm>
            <a:off x="888410" y="274638"/>
            <a:ext cx="1089719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16000" y="1600201"/>
            <a:ext cx="1076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72801" y="6172201"/>
            <a:ext cx="749868" cy="564919"/>
          </a:xfrm>
          <a:prstGeom prst="rect">
            <a:avLst/>
          </a:prstGeom>
        </p:spPr>
      </p:pic>
      <p:sp>
        <p:nvSpPr>
          <p:cNvPr id="4" name="Date Placeholder 3"/>
          <p:cNvSpPr>
            <a:spLocks noGrp="1"/>
          </p:cNvSpPr>
          <p:nvPr>
            <p:ph type="dt" sz="half" idx="2"/>
          </p:nvPr>
        </p:nvSpPr>
        <p:spPr>
          <a:xfrm>
            <a:off x="10160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281C-5159-4971-8228-52B9A72E9ED2}" type="datetimeFigureOut">
              <a:rPr lang="en-US" smtClean="0">
                <a:solidFill>
                  <a:prstClr val="black">
                    <a:tint val="75000"/>
                  </a:prstClr>
                </a:solidFill>
              </a:rPr>
              <a:pPr/>
              <a:t>7/18/2022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4704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940800" y="6356351"/>
            <a:ext cx="132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910416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ransition spd="slow">
    <p:wipe dir="d"/>
  </p:transition>
  <p:txStyles>
    <p:titleStyle>
      <a:lvl1pPr algn="l" defTabSz="914400" rtl="0" eaLnBrk="1" latinLnBrk="0" hangingPunct="1">
        <a:spcBef>
          <a:spcPct val="0"/>
        </a:spcBef>
        <a:buNone/>
        <a:defRPr lang="en-US" sz="4400" b="1" kern="1200" dirty="0" smtClean="0">
          <a:solidFill>
            <a:schemeClr val="tx2"/>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hyperlink" Target="https://tatt.org.tt/DesktopModules/Bring2mind/DMX/API/Entries/Download?Command=Core_Download&amp;EntryId=1628&amp;PortalId=0&amp;TabId=222"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www.tatt.org.t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6.png"/><Relationship Id="rId7"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chart" Target="../charts/chart3.xml"/><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45376" y="1696750"/>
            <a:ext cx="4511582" cy="1999712"/>
          </a:xfrm>
        </p:spPr>
        <p:txBody>
          <a:bodyPr/>
          <a:lstStyle/>
          <a:p>
            <a:r>
              <a:rPr lang="en-US" dirty="0"/>
              <a:t>Connecting the </a:t>
            </a:r>
            <a:r>
              <a:rPr lang="en-US" dirty="0">
                <a:solidFill>
                  <a:srgbClr val="FFBE00"/>
                </a:solidFill>
              </a:rPr>
              <a:t>un</a:t>
            </a:r>
            <a:r>
              <a:rPr lang="en-US" dirty="0"/>
              <a:t>connected</a:t>
            </a:r>
          </a:p>
        </p:txBody>
      </p:sp>
      <p:sp>
        <p:nvSpPr>
          <p:cNvPr id="3" name="Text Placeholder 2"/>
          <p:cNvSpPr>
            <a:spLocks noGrp="1"/>
          </p:cNvSpPr>
          <p:nvPr>
            <p:ph type="body" sz="quarter" idx="11"/>
          </p:nvPr>
        </p:nvSpPr>
        <p:spPr>
          <a:xfrm>
            <a:off x="1896116" y="3946326"/>
            <a:ext cx="3721608" cy="402336"/>
          </a:xfrm>
        </p:spPr>
        <p:txBody>
          <a:bodyPr/>
          <a:lstStyle/>
          <a:p>
            <a:r>
              <a:rPr lang="en-US" dirty="0"/>
              <a:t>July 2022</a:t>
            </a:r>
          </a:p>
        </p:txBody>
      </p:sp>
      <p:cxnSp>
        <p:nvCxnSpPr>
          <p:cNvPr id="7" name="Straight Connector 6"/>
          <p:cNvCxnSpPr/>
          <p:nvPr/>
        </p:nvCxnSpPr>
        <p:spPr>
          <a:xfrm>
            <a:off x="1740363" y="3871898"/>
            <a:ext cx="37216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7D10288B-BBA9-2FA7-E74E-863467377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32" y="195176"/>
            <a:ext cx="1822708" cy="1831852"/>
          </a:xfrm>
          <a:prstGeom prst="rect">
            <a:avLst/>
          </a:prstGeom>
        </p:spPr>
      </p:pic>
    </p:spTree>
    <p:extLst>
      <p:ext uri="{BB962C8B-B14F-4D97-AF65-F5344CB8AC3E}">
        <p14:creationId xmlns:p14="http://schemas.microsoft.com/office/powerpoint/2010/main" val="424539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EDA33D-1147-274F-5CA1-33C2BBE14BB0}"/>
              </a:ext>
            </a:extLst>
          </p:cNvPr>
          <p:cNvSpPr>
            <a:spLocks noGrp="1"/>
          </p:cNvSpPr>
          <p:nvPr>
            <p:ph type="title"/>
          </p:nvPr>
        </p:nvSpPr>
        <p:spPr>
          <a:xfrm>
            <a:off x="94341" y="233908"/>
            <a:ext cx="12313853" cy="649224"/>
          </a:xfrm>
        </p:spPr>
        <p:txBody>
          <a:bodyPr/>
          <a:lstStyle/>
          <a:p>
            <a:r>
              <a:rPr lang="en-US" dirty="0">
                <a:solidFill>
                  <a:srgbClr val="FFBE00"/>
                </a:solidFill>
                <a:latin typeface="+mn-lt"/>
              </a:rPr>
              <a:t>Fixed BROADBAND </a:t>
            </a:r>
            <a:br>
              <a:rPr lang="en-US" dirty="0">
                <a:solidFill>
                  <a:srgbClr val="FFBE00"/>
                </a:solidFill>
                <a:latin typeface="+mn-lt"/>
              </a:rPr>
            </a:br>
            <a:r>
              <a:rPr lang="en-US" dirty="0">
                <a:solidFill>
                  <a:srgbClr val="FFBE00"/>
                </a:solidFill>
                <a:latin typeface="+mn-lt"/>
              </a:rPr>
              <a:t>SUBSCRIPTIONS</a:t>
            </a:r>
            <a:endParaRPr lang="en-US" dirty="0">
              <a:latin typeface="+mn-lt"/>
            </a:endParaRPr>
          </a:p>
        </p:txBody>
      </p:sp>
      <p:sp>
        <p:nvSpPr>
          <p:cNvPr id="4" name="Rectangle 3">
            <a:extLst>
              <a:ext uri="{FF2B5EF4-FFF2-40B4-BE49-F238E27FC236}">
                <a16:creationId xmlns:a16="http://schemas.microsoft.com/office/drawing/2014/main" id="{F73BF843-67ED-57B9-C475-C13985000D80}"/>
              </a:ext>
            </a:extLst>
          </p:cNvPr>
          <p:cNvSpPr/>
          <p:nvPr/>
        </p:nvSpPr>
        <p:spPr>
          <a:xfrm>
            <a:off x="330352" y="3343151"/>
            <a:ext cx="4803226" cy="830997"/>
          </a:xfrm>
          <a:prstGeom prst="rect">
            <a:avLst/>
          </a:prstGeom>
        </p:spPr>
        <p:txBody>
          <a:bodyPr wrap="square" anchor="ctr">
            <a:spAutoFit/>
          </a:bodyPr>
          <a:lstStyle/>
          <a:p>
            <a:r>
              <a:rPr lang="en-US" sz="2400" b="1" dirty="0">
                <a:solidFill>
                  <a:schemeClr val="bg1"/>
                </a:solidFill>
                <a:cs typeface="Arial" panose="020B0604020202020204" pitchFamily="34" charset="0"/>
              </a:rPr>
              <a:t>Fixed Broadband (% of total): 256kbits/s-</a:t>
            </a:r>
            <a:r>
              <a:rPr lang="en-US" sz="2400" b="1" dirty="0">
                <a:solidFill>
                  <a:schemeClr val="bg1"/>
                </a:solidFill>
                <a:cs typeface="Arial" panose="020B0604020202020204" pitchFamily="34" charset="0"/>
                <a:sym typeface="Symbol" panose="05050102010706020507" pitchFamily="18" charset="2"/>
              </a:rPr>
              <a:t>2Mbit/s (Q4. 2021)</a:t>
            </a:r>
            <a:endParaRPr lang="en-US" sz="2400" b="1" dirty="0">
              <a:solidFill>
                <a:schemeClr val="bg1"/>
              </a:solidFill>
              <a:cs typeface="Arial" panose="020B0604020202020204" pitchFamily="34" charset="0"/>
            </a:endParaRPr>
          </a:p>
        </p:txBody>
      </p:sp>
      <p:sp>
        <p:nvSpPr>
          <p:cNvPr id="5" name="Rectangle 4">
            <a:extLst>
              <a:ext uri="{FF2B5EF4-FFF2-40B4-BE49-F238E27FC236}">
                <a16:creationId xmlns:a16="http://schemas.microsoft.com/office/drawing/2014/main" id="{C393609D-EED1-19E1-3253-F65CA4AC8E1A}"/>
              </a:ext>
            </a:extLst>
          </p:cNvPr>
          <p:cNvSpPr/>
          <p:nvPr/>
        </p:nvSpPr>
        <p:spPr>
          <a:xfrm>
            <a:off x="5033363" y="3343151"/>
            <a:ext cx="665567" cy="523220"/>
          </a:xfrm>
          <a:prstGeom prst="rect">
            <a:avLst/>
          </a:prstGeom>
        </p:spPr>
        <p:txBody>
          <a:bodyPr wrap="none">
            <a:spAutoFit/>
          </a:bodyPr>
          <a:lstStyle/>
          <a:p>
            <a:r>
              <a:rPr lang="en-US" sz="2800" b="1" spc="-150" dirty="0">
                <a:solidFill>
                  <a:schemeClr val="bg1"/>
                </a:solidFill>
              </a:rPr>
              <a:t>2%</a:t>
            </a:r>
          </a:p>
        </p:txBody>
      </p:sp>
      <p:sp>
        <p:nvSpPr>
          <p:cNvPr id="6" name="Rectangle 5">
            <a:extLst>
              <a:ext uri="{FF2B5EF4-FFF2-40B4-BE49-F238E27FC236}">
                <a16:creationId xmlns:a16="http://schemas.microsoft.com/office/drawing/2014/main" id="{8C00EF43-D0EF-4ECD-C2ED-82D83BA1C076}"/>
              </a:ext>
            </a:extLst>
          </p:cNvPr>
          <p:cNvSpPr/>
          <p:nvPr/>
        </p:nvSpPr>
        <p:spPr>
          <a:xfrm>
            <a:off x="330352" y="4616085"/>
            <a:ext cx="4803226" cy="830997"/>
          </a:xfrm>
          <a:prstGeom prst="rect">
            <a:avLst/>
          </a:prstGeom>
        </p:spPr>
        <p:txBody>
          <a:bodyPr wrap="square" anchor="ctr">
            <a:spAutoFit/>
          </a:bodyPr>
          <a:lstStyle/>
          <a:p>
            <a:r>
              <a:rPr lang="en-US" sz="2400" b="1" dirty="0">
                <a:solidFill>
                  <a:schemeClr val="bg1"/>
                </a:solidFill>
                <a:cs typeface="Arial" panose="020B0604020202020204" pitchFamily="34" charset="0"/>
              </a:rPr>
              <a:t>Fixed Broadband (% of total): </a:t>
            </a:r>
          </a:p>
          <a:p>
            <a:r>
              <a:rPr lang="en-US" sz="2400" b="1" dirty="0">
                <a:solidFill>
                  <a:schemeClr val="bg1"/>
                </a:solidFill>
                <a:cs typeface="Arial" panose="020B0604020202020204" pitchFamily="34" charset="0"/>
              </a:rPr>
              <a:t>2 to 10</a:t>
            </a:r>
            <a:r>
              <a:rPr lang="en-US" sz="2400" b="1" dirty="0">
                <a:solidFill>
                  <a:schemeClr val="bg1"/>
                </a:solidFill>
                <a:cs typeface="Arial" panose="020B0604020202020204" pitchFamily="34" charset="0"/>
                <a:sym typeface="Symbol" panose="05050102010706020507" pitchFamily="18" charset="2"/>
              </a:rPr>
              <a:t>Mbit/s (Q4. 2021)</a:t>
            </a:r>
            <a:endParaRPr lang="en-US" sz="2400" b="1" dirty="0">
              <a:solidFill>
                <a:schemeClr val="bg1"/>
              </a:solidFill>
              <a:cs typeface="Arial" panose="020B0604020202020204" pitchFamily="34" charset="0"/>
            </a:endParaRPr>
          </a:p>
        </p:txBody>
      </p:sp>
      <p:sp>
        <p:nvSpPr>
          <p:cNvPr id="7" name="Rectangle 6">
            <a:extLst>
              <a:ext uri="{FF2B5EF4-FFF2-40B4-BE49-F238E27FC236}">
                <a16:creationId xmlns:a16="http://schemas.microsoft.com/office/drawing/2014/main" id="{765FBF3B-506B-A78D-CCFC-B4D48DD37606}"/>
              </a:ext>
            </a:extLst>
          </p:cNvPr>
          <p:cNvSpPr/>
          <p:nvPr/>
        </p:nvSpPr>
        <p:spPr>
          <a:xfrm>
            <a:off x="5033363" y="4616085"/>
            <a:ext cx="846707" cy="523220"/>
          </a:xfrm>
          <a:prstGeom prst="rect">
            <a:avLst/>
          </a:prstGeom>
        </p:spPr>
        <p:txBody>
          <a:bodyPr wrap="none">
            <a:spAutoFit/>
          </a:bodyPr>
          <a:lstStyle/>
          <a:p>
            <a:r>
              <a:rPr lang="en-US" sz="2800" b="1" spc="-150" dirty="0">
                <a:solidFill>
                  <a:schemeClr val="bg1"/>
                </a:solidFill>
              </a:rPr>
              <a:t>10%</a:t>
            </a:r>
          </a:p>
        </p:txBody>
      </p:sp>
      <p:sp>
        <p:nvSpPr>
          <p:cNvPr id="8" name="Rectangle 7">
            <a:extLst>
              <a:ext uri="{FF2B5EF4-FFF2-40B4-BE49-F238E27FC236}">
                <a16:creationId xmlns:a16="http://schemas.microsoft.com/office/drawing/2014/main" id="{69BC39AD-558B-64D4-136D-45248187C481}"/>
              </a:ext>
            </a:extLst>
          </p:cNvPr>
          <p:cNvSpPr/>
          <p:nvPr/>
        </p:nvSpPr>
        <p:spPr>
          <a:xfrm>
            <a:off x="230137" y="5663218"/>
            <a:ext cx="4803226" cy="830997"/>
          </a:xfrm>
          <a:prstGeom prst="rect">
            <a:avLst/>
          </a:prstGeom>
        </p:spPr>
        <p:txBody>
          <a:bodyPr wrap="square" anchor="ctr">
            <a:spAutoFit/>
          </a:bodyPr>
          <a:lstStyle/>
          <a:p>
            <a:r>
              <a:rPr lang="en-US" sz="2400" b="1" dirty="0">
                <a:solidFill>
                  <a:schemeClr val="bg1"/>
                </a:solidFill>
                <a:cs typeface="Arial" panose="020B0604020202020204" pitchFamily="34" charset="0"/>
              </a:rPr>
              <a:t>Fixed Broadband (% of total): </a:t>
            </a:r>
          </a:p>
          <a:p>
            <a:r>
              <a:rPr lang="en-US" sz="2400" b="1" dirty="0">
                <a:solidFill>
                  <a:schemeClr val="bg1"/>
                </a:solidFill>
                <a:cs typeface="Arial" panose="020B0604020202020204" pitchFamily="34" charset="0"/>
              </a:rPr>
              <a:t>&gt;10</a:t>
            </a:r>
            <a:r>
              <a:rPr lang="en-US" sz="2400" b="1" dirty="0">
                <a:solidFill>
                  <a:schemeClr val="bg1"/>
                </a:solidFill>
                <a:cs typeface="Arial" panose="020B0604020202020204" pitchFamily="34" charset="0"/>
                <a:sym typeface="Symbol" panose="05050102010706020507" pitchFamily="18" charset="2"/>
              </a:rPr>
              <a:t>Mbit/s (Q4. 2021)</a:t>
            </a:r>
            <a:endParaRPr lang="en-US" sz="2400" b="1"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5A5A8B84-B07B-C3F2-CB63-7EF47853B379}"/>
              </a:ext>
            </a:extLst>
          </p:cNvPr>
          <p:cNvSpPr/>
          <p:nvPr/>
        </p:nvSpPr>
        <p:spPr>
          <a:xfrm>
            <a:off x="4933148" y="5663218"/>
            <a:ext cx="846707" cy="523220"/>
          </a:xfrm>
          <a:prstGeom prst="rect">
            <a:avLst/>
          </a:prstGeom>
        </p:spPr>
        <p:txBody>
          <a:bodyPr wrap="none">
            <a:spAutoFit/>
          </a:bodyPr>
          <a:lstStyle/>
          <a:p>
            <a:r>
              <a:rPr lang="en-US" sz="2800" b="1" spc="-150" dirty="0">
                <a:solidFill>
                  <a:schemeClr val="bg1"/>
                </a:solidFill>
              </a:rPr>
              <a:t>88%</a:t>
            </a:r>
          </a:p>
        </p:txBody>
      </p:sp>
      <p:grpSp>
        <p:nvGrpSpPr>
          <p:cNvPr id="12" name="Group 11">
            <a:extLst>
              <a:ext uri="{FF2B5EF4-FFF2-40B4-BE49-F238E27FC236}">
                <a16:creationId xmlns:a16="http://schemas.microsoft.com/office/drawing/2014/main" id="{E541052A-87BE-F534-D743-ADDAA3D53E1C}"/>
              </a:ext>
            </a:extLst>
          </p:cNvPr>
          <p:cNvGrpSpPr/>
          <p:nvPr/>
        </p:nvGrpSpPr>
        <p:grpSpPr>
          <a:xfrm>
            <a:off x="441828" y="2070217"/>
            <a:ext cx="5967232" cy="830997"/>
            <a:chOff x="308025" y="5671029"/>
            <a:chExt cx="5967232" cy="830997"/>
          </a:xfrm>
        </p:grpSpPr>
        <p:sp>
          <p:nvSpPr>
            <p:cNvPr id="10" name="Rectangle 9">
              <a:extLst>
                <a:ext uri="{FF2B5EF4-FFF2-40B4-BE49-F238E27FC236}">
                  <a16:creationId xmlns:a16="http://schemas.microsoft.com/office/drawing/2014/main" id="{31F3C726-E9DA-8886-2330-E08117C876DC}"/>
                </a:ext>
              </a:extLst>
            </p:cNvPr>
            <p:cNvSpPr/>
            <p:nvPr/>
          </p:nvSpPr>
          <p:spPr>
            <a:xfrm>
              <a:off x="308025" y="5671029"/>
              <a:ext cx="4803226" cy="830997"/>
            </a:xfrm>
            <a:prstGeom prst="rect">
              <a:avLst/>
            </a:prstGeom>
          </p:spPr>
          <p:txBody>
            <a:bodyPr wrap="square" anchor="ctr">
              <a:spAutoFit/>
            </a:bodyPr>
            <a:lstStyle/>
            <a:p>
              <a:r>
                <a:rPr lang="en-US" sz="2400" b="1" dirty="0">
                  <a:solidFill>
                    <a:schemeClr val="bg1"/>
                  </a:solidFill>
                  <a:cs typeface="Arial" panose="020B0604020202020204" pitchFamily="34" charset="0"/>
                </a:rPr>
                <a:t>Total Fixed Broadband Subscriptions </a:t>
              </a:r>
              <a:r>
                <a:rPr lang="en-US" sz="2400" b="1" dirty="0">
                  <a:solidFill>
                    <a:schemeClr val="bg1"/>
                  </a:solidFill>
                  <a:cs typeface="Arial" panose="020B0604020202020204" pitchFamily="34" charset="0"/>
                  <a:sym typeface="Symbol" panose="05050102010706020507" pitchFamily="18" charset="2"/>
                </a:rPr>
                <a:t>(Q4. 2021)</a:t>
              </a:r>
              <a:endParaRPr lang="en-US" sz="2400" b="1" dirty="0">
                <a:solidFill>
                  <a:schemeClr val="bg1"/>
                </a:solidFill>
                <a:cs typeface="Arial" panose="020B0604020202020204" pitchFamily="34" charset="0"/>
              </a:endParaRPr>
            </a:p>
          </p:txBody>
        </p:sp>
        <p:sp>
          <p:nvSpPr>
            <p:cNvPr id="11" name="Rectangle 10">
              <a:extLst>
                <a:ext uri="{FF2B5EF4-FFF2-40B4-BE49-F238E27FC236}">
                  <a16:creationId xmlns:a16="http://schemas.microsoft.com/office/drawing/2014/main" id="{52FEADEE-C989-1EFD-2386-C047C2DD2F3B}"/>
                </a:ext>
              </a:extLst>
            </p:cNvPr>
            <p:cNvSpPr/>
            <p:nvPr/>
          </p:nvSpPr>
          <p:spPr>
            <a:xfrm>
              <a:off x="4370568" y="5712164"/>
              <a:ext cx="1904689" cy="707886"/>
            </a:xfrm>
            <a:prstGeom prst="rect">
              <a:avLst/>
            </a:prstGeom>
          </p:spPr>
          <p:txBody>
            <a:bodyPr wrap="none">
              <a:spAutoFit/>
            </a:bodyPr>
            <a:lstStyle/>
            <a:p>
              <a:r>
                <a:rPr lang="en-US" sz="4000" b="1" spc="-150" dirty="0">
                  <a:solidFill>
                    <a:schemeClr val="bg1"/>
                  </a:solidFill>
                </a:rPr>
                <a:t>369,100</a:t>
              </a:r>
            </a:p>
          </p:txBody>
        </p:sp>
      </p:grpSp>
      <p:sp>
        <p:nvSpPr>
          <p:cNvPr id="13" name="TextBox 12">
            <a:extLst>
              <a:ext uri="{FF2B5EF4-FFF2-40B4-BE49-F238E27FC236}">
                <a16:creationId xmlns:a16="http://schemas.microsoft.com/office/drawing/2014/main" id="{3C33807B-157E-B526-C544-6B081E143FF2}"/>
              </a:ext>
            </a:extLst>
          </p:cNvPr>
          <p:cNvSpPr txBox="1"/>
          <p:nvPr/>
        </p:nvSpPr>
        <p:spPr>
          <a:xfrm>
            <a:off x="6409060" y="6502570"/>
            <a:ext cx="10037135" cy="261610"/>
          </a:xfrm>
          <a:prstGeom prst="rect">
            <a:avLst/>
          </a:prstGeom>
          <a:noFill/>
        </p:spPr>
        <p:txBody>
          <a:bodyPr wrap="square" rtlCol="0">
            <a:spAutoFit/>
          </a:bodyPr>
          <a:lstStyle/>
          <a:p>
            <a:r>
              <a:rPr lang="en-TT" sz="1100" dirty="0">
                <a:solidFill>
                  <a:schemeClr val="accent1"/>
                </a:solidFill>
              </a:rPr>
              <a:t>Connect the Unconnected | Telecommunications Authority of Trinidad and Tobago</a:t>
            </a:r>
          </a:p>
        </p:txBody>
      </p:sp>
    </p:spTree>
    <p:extLst>
      <p:ext uri="{BB962C8B-B14F-4D97-AF65-F5344CB8AC3E}">
        <p14:creationId xmlns:p14="http://schemas.microsoft.com/office/powerpoint/2010/main" val="2967581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8BF435ED-5E0D-CEF6-2E27-91A51847A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371" y="852755"/>
            <a:ext cx="4760991" cy="4400310"/>
          </a:xfrm>
          <a:prstGeom prst="rect">
            <a:avLst/>
          </a:prstGeom>
        </p:spPr>
      </p:pic>
      <p:sp>
        <p:nvSpPr>
          <p:cNvPr id="4" name="Title 2">
            <a:extLst>
              <a:ext uri="{FF2B5EF4-FFF2-40B4-BE49-F238E27FC236}">
                <a16:creationId xmlns:a16="http://schemas.microsoft.com/office/drawing/2014/main" id="{8350AF15-CFC1-8328-0C4F-3DAF1AA6C8CE}"/>
              </a:ext>
            </a:extLst>
          </p:cNvPr>
          <p:cNvSpPr txBox="1">
            <a:spLocks/>
          </p:cNvSpPr>
          <p:nvPr/>
        </p:nvSpPr>
        <p:spPr>
          <a:xfrm>
            <a:off x="189613" y="539115"/>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FFBE00"/>
                </a:solidFill>
                <a:effectLst/>
                <a:uLnTx/>
                <a:uFillTx/>
                <a:latin typeface="Arial"/>
                <a:ea typeface="+mj-ea"/>
                <a:cs typeface="+mj-cs"/>
              </a:rPr>
              <a:t>Internet use</a:t>
            </a:r>
            <a:endParaRPr kumimoji="0" lang="en-US" sz="4000" b="1" i="0" u="none" strike="noStrike" kern="1200" cap="all" spc="0" normalizeH="0" baseline="0" noProof="0" dirty="0">
              <a:ln>
                <a:noFill/>
              </a:ln>
              <a:solidFill>
                <a:srgbClr val="3E454C"/>
              </a:solidFill>
              <a:effectLst/>
              <a:uLnTx/>
              <a:uFillTx/>
              <a:latin typeface="Arial"/>
              <a:ea typeface="+mj-ea"/>
              <a:cs typeface="+mj-cs"/>
            </a:endParaRPr>
          </a:p>
        </p:txBody>
      </p:sp>
      <p:sp>
        <p:nvSpPr>
          <p:cNvPr id="5" name="Title 2">
            <a:extLst>
              <a:ext uri="{FF2B5EF4-FFF2-40B4-BE49-F238E27FC236}">
                <a16:creationId xmlns:a16="http://schemas.microsoft.com/office/drawing/2014/main" id="{7B66B92B-AF1C-9B52-1E76-8719B4AE809D}"/>
              </a:ext>
            </a:extLst>
          </p:cNvPr>
          <p:cNvSpPr txBox="1">
            <a:spLocks/>
          </p:cNvSpPr>
          <p:nvPr/>
        </p:nvSpPr>
        <p:spPr>
          <a:xfrm>
            <a:off x="189613" y="96091"/>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2400" b="1" i="0" u="none" strike="noStrike" kern="1200" cap="all" spc="0" normalizeH="0" baseline="0" noProof="0" dirty="0">
                <a:ln>
                  <a:noFill/>
                </a:ln>
                <a:effectLst/>
                <a:uLnTx/>
                <a:uFillTx/>
                <a:latin typeface="Arial"/>
                <a:ea typeface="+mj-ea"/>
                <a:cs typeface="+mj-cs"/>
              </a:rPr>
              <a:t>Trinidad and Tobago</a:t>
            </a:r>
          </a:p>
        </p:txBody>
      </p:sp>
      <p:sp>
        <p:nvSpPr>
          <p:cNvPr id="6" name="Title 2">
            <a:extLst>
              <a:ext uri="{FF2B5EF4-FFF2-40B4-BE49-F238E27FC236}">
                <a16:creationId xmlns:a16="http://schemas.microsoft.com/office/drawing/2014/main" id="{DC5467ED-D28B-C240-682C-B84830B52626}"/>
              </a:ext>
            </a:extLst>
          </p:cNvPr>
          <p:cNvSpPr txBox="1">
            <a:spLocks/>
          </p:cNvSpPr>
          <p:nvPr/>
        </p:nvSpPr>
        <p:spPr>
          <a:xfrm>
            <a:off x="189613" y="1116297"/>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2400" b="1" i="0" u="none" strike="noStrike" kern="1200" cap="all" spc="0" normalizeH="0" baseline="0" noProof="0" dirty="0">
                <a:ln>
                  <a:noFill/>
                </a:ln>
                <a:solidFill>
                  <a:schemeClr val="accent2"/>
                </a:solidFill>
                <a:effectLst/>
                <a:uLnTx/>
                <a:uFillTx/>
                <a:latin typeface="Arial"/>
                <a:ea typeface="+mj-ea"/>
                <a:cs typeface="+mj-cs"/>
              </a:rPr>
              <a:t>Percentage of population using internet</a:t>
            </a:r>
          </a:p>
        </p:txBody>
      </p:sp>
      <p:sp>
        <p:nvSpPr>
          <p:cNvPr id="9" name="Content Placeholder 7">
            <a:extLst>
              <a:ext uri="{FF2B5EF4-FFF2-40B4-BE49-F238E27FC236}">
                <a16:creationId xmlns:a16="http://schemas.microsoft.com/office/drawing/2014/main" id="{A0B63068-B14F-CBF0-848C-1A310C3818BF}"/>
              </a:ext>
            </a:extLst>
          </p:cNvPr>
          <p:cNvSpPr txBox="1">
            <a:spLocks/>
          </p:cNvSpPr>
          <p:nvPr/>
        </p:nvSpPr>
        <p:spPr>
          <a:xfrm>
            <a:off x="-206900" y="1891463"/>
            <a:ext cx="2844320"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Individuals using the Internet total (2021)</a:t>
            </a:r>
          </a:p>
        </p:txBody>
      </p:sp>
      <p:grpSp>
        <p:nvGrpSpPr>
          <p:cNvPr id="12" name="Group 11">
            <a:extLst>
              <a:ext uri="{FF2B5EF4-FFF2-40B4-BE49-F238E27FC236}">
                <a16:creationId xmlns:a16="http://schemas.microsoft.com/office/drawing/2014/main" id="{338A44AF-6149-B446-0C5B-D872D1932610}"/>
              </a:ext>
            </a:extLst>
          </p:cNvPr>
          <p:cNvGrpSpPr/>
          <p:nvPr/>
        </p:nvGrpSpPr>
        <p:grpSpPr>
          <a:xfrm>
            <a:off x="2449759" y="1701701"/>
            <a:ext cx="1021433" cy="889000"/>
            <a:chOff x="847710" y="2698623"/>
            <a:chExt cx="1021433" cy="889000"/>
          </a:xfrm>
        </p:grpSpPr>
        <p:sp>
          <p:nvSpPr>
            <p:cNvPr id="11" name="Oval 10">
              <a:extLst>
                <a:ext uri="{FF2B5EF4-FFF2-40B4-BE49-F238E27FC236}">
                  <a16:creationId xmlns:a16="http://schemas.microsoft.com/office/drawing/2014/main" id="{307C54CA-B6C1-68A7-0CD6-92817B725A1F}"/>
                </a:ext>
              </a:extLst>
            </p:cNvPr>
            <p:cNvSpPr/>
            <p:nvPr/>
          </p:nvSpPr>
          <p:spPr>
            <a:xfrm>
              <a:off x="900875" y="2698623"/>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0E0176-845B-F171-595D-046CAF43B834}"/>
                </a:ext>
              </a:extLst>
            </p:cNvPr>
            <p:cNvSpPr txBox="1"/>
            <p:nvPr/>
          </p:nvSpPr>
          <p:spPr>
            <a:xfrm>
              <a:off x="847710" y="2888385"/>
              <a:ext cx="1021433"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79%</a:t>
              </a:r>
            </a:p>
          </p:txBody>
        </p:sp>
      </p:grpSp>
      <p:sp>
        <p:nvSpPr>
          <p:cNvPr id="13" name="Content Placeholder 7">
            <a:extLst>
              <a:ext uri="{FF2B5EF4-FFF2-40B4-BE49-F238E27FC236}">
                <a16:creationId xmlns:a16="http://schemas.microsoft.com/office/drawing/2014/main" id="{96B30FD8-44A0-F313-08B3-EE5FB6B61EC7}"/>
              </a:ext>
            </a:extLst>
          </p:cNvPr>
          <p:cNvSpPr txBox="1">
            <a:spLocks/>
          </p:cNvSpPr>
          <p:nvPr/>
        </p:nvSpPr>
        <p:spPr>
          <a:xfrm>
            <a:off x="206323" y="2968831"/>
            <a:ext cx="2243436"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Female Internet use as a % of total female population (2021)</a:t>
            </a:r>
          </a:p>
        </p:txBody>
      </p:sp>
      <p:grpSp>
        <p:nvGrpSpPr>
          <p:cNvPr id="14" name="Group 13">
            <a:extLst>
              <a:ext uri="{FF2B5EF4-FFF2-40B4-BE49-F238E27FC236}">
                <a16:creationId xmlns:a16="http://schemas.microsoft.com/office/drawing/2014/main" id="{22B88C47-5103-A1CE-E599-0B4E6C9931A4}"/>
              </a:ext>
            </a:extLst>
          </p:cNvPr>
          <p:cNvGrpSpPr/>
          <p:nvPr/>
        </p:nvGrpSpPr>
        <p:grpSpPr>
          <a:xfrm>
            <a:off x="2449759" y="2968831"/>
            <a:ext cx="1021433" cy="889000"/>
            <a:chOff x="847710" y="2698623"/>
            <a:chExt cx="1021433" cy="889000"/>
          </a:xfrm>
        </p:grpSpPr>
        <p:sp>
          <p:nvSpPr>
            <p:cNvPr id="15" name="Oval 14">
              <a:extLst>
                <a:ext uri="{FF2B5EF4-FFF2-40B4-BE49-F238E27FC236}">
                  <a16:creationId xmlns:a16="http://schemas.microsoft.com/office/drawing/2014/main" id="{6A64DB9C-3BB6-18D1-901B-B546295BA9C9}"/>
                </a:ext>
              </a:extLst>
            </p:cNvPr>
            <p:cNvSpPr/>
            <p:nvPr/>
          </p:nvSpPr>
          <p:spPr>
            <a:xfrm>
              <a:off x="900875" y="2698623"/>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9398A4-ED31-7724-646F-FD12C632BF20}"/>
                </a:ext>
              </a:extLst>
            </p:cNvPr>
            <p:cNvSpPr txBox="1"/>
            <p:nvPr/>
          </p:nvSpPr>
          <p:spPr>
            <a:xfrm>
              <a:off x="847710" y="2888385"/>
              <a:ext cx="1021433" cy="523220"/>
            </a:xfrm>
            <a:prstGeom prst="rect">
              <a:avLst/>
            </a:prstGeom>
            <a:noFill/>
          </p:spPr>
          <p:txBody>
            <a:bodyPr wrap="none" rtlCol="0">
              <a:spAutoFit/>
            </a:bodyPr>
            <a:lstStyle/>
            <a:p>
              <a:r>
                <a:rPr lang="en-US" sz="2800" dirty="0">
                  <a:solidFill>
                    <a:schemeClr val="bg1"/>
                  </a:solidFill>
                  <a:latin typeface="Arial Black" panose="020B0A04020102020204" pitchFamily="34" charset="0"/>
                </a:rPr>
                <a:t>82%</a:t>
              </a:r>
            </a:p>
          </p:txBody>
        </p:sp>
      </p:grpSp>
      <p:sp>
        <p:nvSpPr>
          <p:cNvPr id="17" name="Content Placeholder 7">
            <a:extLst>
              <a:ext uri="{FF2B5EF4-FFF2-40B4-BE49-F238E27FC236}">
                <a16:creationId xmlns:a16="http://schemas.microsoft.com/office/drawing/2014/main" id="{9B6D70D5-1CC0-39C7-6D41-9AE533A3A374}"/>
              </a:ext>
            </a:extLst>
          </p:cNvPr>
          <p:cNvSpPr txBox="1">
            <a:spLocks/>
          </p:cNvSpPr>
          <p:nvPr/>
        </p:nvSpPr>
        <p:spPr>
          <a:xfrm>
            <a:off x="127055" y="4204528"/>
            <a:ext cx="2243436"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Male Internet use as a % of total male population (2021)</a:t>
            </a:r>
          </a:p>
        </p:txBody>
      </p:sp>
      <p:grpSp>
        <p:nvGrpSpPr>
          <p:cNvPr id="18" name="Group 17">
            <a:extLst>
              <a:ext uri="{FF2B5EF4-FFF2-40B4-BE49-F238E27FC236}">
                <a16:creationId xmlns:a16="http://schemas.microsoft.com/office/drawing/2014/main" id="{ADE75EF4-9B8F-76D4-68D0-35C15D01249F}"/>
              </a:ext>
            </a:extLst>
          </p:cNvPr>
          <p:cNvGrpSpPr/>
          <p:nvPr/>
        </p:nvGrpSpPr>
        <p:grpSpPr>
          <a:xfrm>
            <a:off x="2449759" y="4204528"/>
            <a:ext cx="1021433" cy="889000"/>
            <a:chOff x="847710" y="2698623"/>
            <a:chExt cx="1021433" cy="889000"/>
          </a:xfrm>
        </p:grpSpPr>
        <p:sp>
          <p:nvSpPr>
            <p:cNvPr id="19" name="Oval 18">
              <a:extLst>
                <a:ext uri="{FF2B5EF4-FFF2-40B4-BE49-F238E27FC236}">
                  <a16:creationId xmlns:a16="http://schemas.microsoft.com/office/drawing/2014/main" id="{2DD3A653-3F20-9B6F-40E7-34C1353B4B1D}"/>
                </a:ext>
              </a:extLst>
            </p:cNvPr>
            <p:cNvSpPr/>
            <p:nvPr/>
          </p:nvSpPr>
          <p:spPr>
            <a:xfrm>
              <a:off x="900875" y="2698623"/>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D3A3776-5110-673E-4484-A4D95BC9C903}"/>
                </a:ext>
              </a:extLst>
            </p:cNvPr>
            <p:cNvSpPr txBox="1"/>
            <p:nvPr/>
          </p:nvSpPr>
          <p:spPr>
            <a:xfrm>
              <a:off x="847710" y="2888385"/>
              <a:ext cx="1021433" cy="523220"/>
            </a:xfrm>
            <a:prstGeom prst="rect">
              <a:avLst/>
            </a:prstGeom>
            <a:noFill/>
          </p:spPr>
          <p:txBody>
            <a:bodyPr wrap="none" rtlCol="0">
              <a:spAutoFit/>
            </a:bodyPr>
            <a:lstStyle/>
            <a:p>
              <a:r>
                <a:rPr lang="en-US" sz="2800" dirty="0">
                  <a:solidFill>
                    <a:schemeClr val="bg1"/>
                  </a:solidFill>
                  <a:latin typeface="Arial Black" panose="020B0A04020102020204" pitchFamily="34" charset="0"/>
                </a:rPr>
                <a:t>76%</a:t>
              </a:r>
            </a:p>
          </p:txBody>
        </p:sp>
      </p:grpSp>
      <p:sp>
        <p:nvSpPr>
          <p:cNvPr id="21" name="Content Placeholder 7">
            <a:extLst>
              <a:ext uri="{FF2B5EF4-FFF2-40B4-BE49-F238E27FC236}">
                <a16:creationId xmlns:a16="http://schemas.microsoft.com/office/drawing/2014/main" id="{9B6016F1-345F-6FD8-91B4-326C006FBBB2}"/>
              </a:ext>
            </a:extLst>
          </p:cNvPr>
          <p:cNvSpPr txBox="1">
            <a:spLocks/>
          </p:cNvSpPr>
          <p:nvPr/>
        </p:nvSpPr>
        <p:spPr>
          <a:xfrm>
            <a:off x="8238447" y="1432076"/>
            <a:ext cx="2844320" cy="64922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sym typeface="Symbol" panose="05050102010706020507" pitchFamily="18" charset="2"/>
              </a:rPr>
              <a:t></a:t>
            </a:r>
            <a:r>
              <a:rPr lang="en-US" sz="1800" dirty="0">
                <a:solidFill>
                  <a:srgbClr val="03658C"/>
                </a:solidFill>
                <a:latin typeface="Arial"/>
              </a:rPr>
              <a:t>15 years as a % of </a:t>
            </a:r>
          </a:p>
          <a:p>
            <a:pPr marL="0" indent="0" algn="ctr">
              <a:lnSpc>
                <a:spcPct val="100000"/>
              </a:lnSpc>
              <a:spcBef>
                <a:spcPts val="0"/>
              </a:spcBef>
              <a:buFont typeface="Arial" panose="020B0604020202020204" pitchFamily="34" charset="0"/>
              <a:buNone/>
            </a:pPr>
            <a:r>
              <a:rPr lang="en-US" sz="1800" dirty="0">
                <a:solidFill>
                  <a:srgbClr val="03658C"/>
                </a:solidFill>
                <a:latin typeface="Arial"/>
              </a:rPr>
              <a:t>all </a:t>
            </a:r>
            <a:r>
              <a:rPr lang="en-US" sz="1800" dirty="0">
                <a:solidFill>
                  <a:srgbClr val="03658C"/>
                </a:solidFill>
                <a:latin typeface="Arial"/>
                <a:sym typeface="Symbol" panose="05050102010706020507" pitchFamily="18" charset="2"/>
              </a:rPr>
              <a:t></a:t>
            </a:r>
            <a:r>
              <a:rPr lang="en-US" sz="1800" dirty="0">
                <a:solidFill>
                  <a:srgbClr val="03658C"/>
                </a:solidFill>
                <a:latin typeface="Arial"/>
              </a:rPr>
              <a:t>15 years (2021)</a:t>
            </a:r>
          </a:p>
        </p:txBody>
      </p:sp>
      <p:grpSp>
        <p:nvGrpSpPr>
          <p:cNvPr id="22" name="Group 21">
            <a:extLst>
              <a:ext uri="{FF2B5EF4-FFF2-40B4-BE49-F238E27FC236}">
                <a16:creationId xmlns:a16="http://schemas.microsoft.com/office/drawing/2014/main" id="{6AEB2CC4-3CF9-880B-0AB6-BDF0AE449602}"/>
              </a:ext>
            </a:extLst>
          </p:cNvPr>
          <p:cNvGrpSpPr/>
          <p:nvPr/>
        </p:nvGrpSpPr>
        <p:grpSpPr>
          <a:xfrm>
            <a:off x="10895870" y="1263547"/>
            <a:ext cx="1021433" cy="889000"/>
            <a:chOff x="847710" y="2698623"/>
            <a:chExt cx="1021433" cy="889000"/>
          </a:xfrm>
        </p:grpSpPr>
        <p:sp>
          <p:nvSpPr>
            <p:cNvPr id="23" name="Oval 22">
              <a:extLst>
                <a:ext uri="{FF2B5EF4-FFF2-40B4-BE49-F238E27FC236}">
                  <a16:creationId xmlns:a16="http://schemas.microsoft.com/office/drawing/2014/main" id="{DCCC8480-BFEF-657D-27EF-ACC3A5D7DE20}"/>
                </a:ext>
              </a:extLst>
            </p:cNvPr>
            <p:cNvSpPr/>
            <p:nvPr/>
          </p:nvSpPr>
          <p:spPr>
            <a:xfrm>
              <a:off x="900875" y="2698623"/>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5B73A36-C89A-E802-F45C-B32A246C72BB}"/>
                </a:ext>
              </a:extLst>
            </p:cNvPr>
            <p:cNvSpPr txBox="1"/>
            <p:nvPr/>
          </p:nvSpPr>
          <p:spPr>
            <a:xfrm>
              <a:off x="847710" y="2888385"/>
              <a:ext cx="1021433" cy="523220"/>
            </a:xfrm>
            <a:prstGeom prst="rect">
              <a:avLst/>
            </a:prstGeom>
            <a:noFill/>
          </p:spPr>
          <p:txBody>
            <a:bodyPr wrap="square" rtlCol="0">
              <a:spAutoFit/>
            </a:bodyPr>
            <a:lstStyle/>
            <a:p>
              <a:r>
                <a:rPr lang="en-US" sz="2800" dirty="0">
                  <a:solidFill>
                    <a:schemeClr val="bg1"/>
                  </a:solidFill>
                  <a:latin typeface="Arial Black" panose="020B0A04020102020204" pitchFamily="34" charset="0"/>
                </a:rPr>
                <a:t>67%</a:t>
              </a:r>
            </a:p>
          </p:txBody>
        </p:sp>
      </p:grpSp>
      <p:sp>
        <p:nvSpPr>
          <p:cNvPr id="25" name="Content Placeholder 7">
            <a:extLst>
              <a:ext uri="{FF2B5EF4-FFF2-40B4-BE49-F238E27FC236}">
                <a16:creationId xmlns:a16="http://schemas.microsoft.com/office/drawing/2014/main" id="{2EE9768C-E4B5-6106-7828-4AC8B8C7C570}"/>
              </a:ext>
            </a:extLst>
          </p:cNvPr>
          <p:cNvSpPr txBox="1">
            <a:spLocks/>
          </p:cNvSpPr>
          <p:nvPr/>
        </p:nvSpPr>
        <p:spPr>
          <a:xfrm>
            <a:off x="8651670" y="2530677"/>
            <a:ext cx="2243436"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15-24 years as a % of all 15-24 years (2021)</a:t>
            </a:r>
          </a:p>
        </p:txBody>
      </p:sp>
      <p:grpSp>
        <p:nvGrpSpPr>
          <p:cNvPr id="26" name="Group 25">
            <a:extLst>
              <a:ext uri="{FF2B5EF4-FFF2-40B4-BE49-F238E27FC236}">
                <a16:creationId xmlns:a16="http://schemas.microsoft.com/office/drawing/2014/main" id="{5FE0B591-361C-B020-ED2F-3ADCB84561F5}"/>
              </a:ext>
            </a:extLst>
          </p:cNvPr>
          <p:cNvGrpSpPr/>
          <p:nvPr/>
        </p:nvGrpSpPr>
        <p:grpSpPr>
          <a:xfrm>
            <a:off x="10895870" y="2414203"/>
            <a:ext cx="1021433" cy="889000"/>
            <a:chOff x="847710" y="2698623"/>
            <a:chExt cx="1021433" cy="889000"/>
          </a:xfrm>
        </p:grpSpPr>
        <p:sp>
          <p:nvSpPr>
            <p:cNvPr id="27" name="Oval 26">
              <a:extLst>
                <a:ext uri="{FF2B5EF4-FFF2-40B4-BE49-F238E27FC236}">
                  <a16:creationId xmlns:a16="http://schemas.microsoft.com/office/drawing/2014/main" id="{3EAA785A-04EC-EE41-AAFA-BE64E32D9F04}"/>
                </a:ext>
              </a:extLst>
            </p:cNvPr>
            <p:cNvSpPr/>
            <p:nvPr/>
          </p:nvSpPr>
          <p:spPr>
            <a:xfrm>
              <a:off x="900875" y="2698623"/>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736586B-44F4-1D9A-674F-10F39FC3559C}"/>
                </a:ext>
              </a:extLst>
            </p:cNvPr>
            <p:cNvSpPr txBox="1"/>
            <p:nvPr/>
          </p:nvSpPr>
          <p:spPr>
            <a:xfrm>
              <a:off x="847710" y="2888385"/>
              <a:ext cx="1021433" cy="523220"/>
            </a:xfrm>
            <a:prstGeom prst="rect">
              <a:avLst/>
            </a:prstGeom>
            <a:noFill/>
          </p:spPr>
          <p:txBody>
            <a:bodyPr wrap="none" rtlCol="0">
              <a:spAutoFit/>
            </a:bodyPr>
            <a:lstStyle/>
            <a:p>
              <a:r>
                <a:rPr lang="en-US" sz="2800" dirty="0">
                  <a:solidFill>
                    <a:schemeClr val="bg1"/>
                  </a:solidFill>
                  <a:latin typeface="Arial Black" panose="020B0A04020102020204" pitchFamily="34" charset="0"/>
                </a:rPr>
                <a:t>94%</a:t>
              </a:r>
            </a:p>
          </p:txBody>
        </p:sp>
      </p:grpSp>
      <p:sp>
        <p:nvSpPr>
          <p:cNvPr id="29" name="Content Placeholder 7">
            <a:extLst>
              <a:ext uri="{FF2B5EF4-FFF2-40B4-BE49-F238E27FC236}">
                <a16:creationId xmlns:a16="http://schemas.microsoft.com/office/drawing/2014/main" id="{6EE1D5C8-1D9B-84FC-9066-8EE32BCD0E10}"/>
              </a:ext>
            </a:extLst>
          </p:cNvPr>
          <p:cNvSpPr txBox="1">
            <a:spLocks/>
          </p:cNvSpPr>
          <p:nvPr/>
        </p:nvSpPr>
        <p:spPr>
          <a:xfrm>
            <a:off x="8646627" y="3586037"/>
            <a:ext cx="2243436"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25-74 years as a % of all 25-74 years (2021)</a:t>
            </a:r>
          </a:p>
        </p:txBody>
      </p:sp>
      <p:grpSp>
        <p:nvGrpSpPr>
          <p:cNvPr id="30" name="Group 29">
            <a:extLst>
              <a:ext uri="{FF2B5EF4-FFF2-40B4-BE49-F238E27FC236}">
                <a16:creationId xmlns:a16="http://schemas.microsoft.com/office/drawing/2014/main" id="{4934D40F-3DA2-E99D-73B4-B4B3B05829CF}"/>
              </a:ext>
            </a:extLst>
          </p:cNvPr>
          <p:cNvGrpSpPr/>
          <p:nvPr/>
        </p:nvGrpSpPr>
        <p:grpSpPr>
          <a:xfrm>
            <a:off x="10895870" y="3586037"/>
            <a:ext cx="1021433" cy="889000"/>
            <a:chOff x="847710" y="2698623"/>
            <a:chExt cx="1021433" cy="889000"/>
          </a:xfrm>
        </p:grpSpPr>
        <p:sp>
          <p:nvSpPr>
            <p:cNvPr id="31" name="Oval 30">
              <a:extLst>
                <a:ext uri="{FF2B5EF4-FFF2-40B4-BE49-F238E27FC236}">
                  <a16:creationId xmlns:a16="http://schemas.microsoft.com/office/drawing/2014/main" id="{423EE18C-BD10-6ACC-0DA8-A39BE6BAC7E8}"/>
                </a:ext>
              </a:extLst>
            </p:cNvPr>
            <p:cNvSpPr/>
            <p:nvPr/>
          </p:nvSpPr>
          <p:spPr>
            <a:xfrm>
              <a:off x="900875" y="2698623"/>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1C5E160-25A7-797E-1B67-AE9BECB51D0B}"/>
                </a:ext>
              </a:extLst>
            </p:cNvPr>
            <p:cNvSpPr txBox="1"/>
            <p:nvPr/>
          </p:nvSpPr>
          <p:spPr>
            <a:xfrm>
              <a:off x="847710" y="2888385"/>
              <a:ext cx="1021433" cy="523220"/>
            </a:xfrm>
            <a:prstGeom prst="rect">
              <a:avLst/>
            </a:prstGeom>
            <a:noFill/>
          </p:spPr>
          <p:txBody>
            <a:bodyPr wrap="none" rtlCol="0">
              <a:spAutoFit/>
            </a:bodyPr>
            <a:lstStyle/>
            <a:p>
              <a:r>
                <a:rPr lang="en-US" sz="2800" dirty="0">
                  <a:solidFill>
                    <a:schemeClr val="bg1"/>
                  </a:solidFill>
                  <a:latin typeface="Arial Black" panose="020B0A04020102020204" pitchFamily="34" charset="0"/>
                </a:rPr>
                <a:t>83%</a:t>
              </a:r>
            </a:p>
          </p:txBody>
        </p:sp>
      </p:grpSp>
      <p:sp>
        <p:nvSpPr>
          <p:cNvPr id="33" name="Content Placeholder 7">
            <a:extLst>
              <a:ext uri="{FF2B5EF4-FFF2-40B4-BE49-F238E27FC236}">
                <a16:creationId xmlns:a16="http://schemas.microsoft.com/office/drawing/2014/main" id="{8472E242-1FDC-246A-6B02-07E09D3A1A86}"/>
              </a:ext>
            </a:extLst>
          </p:cNvPr>
          <p:cNvSpPr txBox="1">
            <a:spLocks/>
          </p:cNvSpPr>
          <p:nvPr/>
        </p:nvSpPr>
        <p:spPr>
          <a:xfrm>
            <a:off x="8598505" y="4736034"/>
            <a:ext cx="2243436"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75+ years as a % of all 75+ years (2021)</a:t>
            </a:r>
          </a:p>
        </p:txBody>
      </p:sp>
      <p:grpSp>
        <p:nvGrpSpPr>
          <p:cNvPr id="34" name="Group 33">
            <a:extLst>
              <a:ext uri="{FF2B5EF4-FFF2-40B4-BE49-F238E27FC236}">
                <a16:creationId xmlns:a16="http://schemas.microsoft.com/office/drawing/2014/main" id="{9E13F9BA-849F-6362-DEC1-2C0BF0B065D7}"/>
              </a:ext>
            </a:extLst>
          </p:cNvPr>
          <p:cNvGrpSpPr/>
          <p:nvPr/>
        </p:nvGrpSpPr>
        <p:grpSpPr>
          <a:xfrm>
            <a:off x="10895870" y="4736034"/>
            <a:ext cx="1021433" cy="889000"/>
            <a:chOff x="847710" y="2698623"/>
            <a:chExt cx="1021433" cy="889000"/>
          </a:xfrm>
        </p:grpSpPr>
        <p:sp>
          <p:nvSpPr>
            <p:cNvPr id="35" name="Oval 34">
              <a:extLst>
                <a:ext uri="{FF2B5EF4-FFF2-40B4-BE49-F238E27FC236}">
                  <a16:creationId xmlns:a16="http://schemas.microsoft.com/office/drawing/2014/main" id="{9DDBB72A-A782-603F-94A4-6BBB1460E686}"/>
                </a:ext>
              </a:extLst>
            </p:cNvPr>
            <p:cNvSpPr/>
            <p:nvPr/>
          </p:nvSpPr>
          <p:spPr>
            <a:xfrm>
              <a:off x="900875" y="2698623"/>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569C8EB-1D37-94E1-1C54-7D9AB92C950F}"/>
                </a:ext>
              </a:extLst>
            </p:cNvPr>
            <p:cNvSpPr txBox="1"/>
            <p:nvPr/>
          </p:nvSpPr>
          <p:spPr>
            <a:xfrm>
              <a:off x="847710" y="2888385"/>
              <a:ext cx="1021433" cy="523220"/>
            </a:xfrm>
            <a:prstGeom prst="rect">
              <a:avLst/>
            </a:prstGeom>
            <a:noFill/>
          </p:spPr>
          <p:txBody>
            <a:bodyPr wrap="none" rtlCol="0">
              <a:spAutoFit/>
            </a:bodyPr>
            <a:lstStyle/>
            <a:p>
              <a:r>
                <a:rPr lang="en-US" sz="2800" dirty="0">
                  <a:solidFill>
                    <a:schemeClr val="bg1"/>
                  </a:solidFill>
                  <a:latin typeface="Arial Black" panose="020B0A04020102020204" pitchFamily="34" charset="0"/>
                </a:rPr>
                <a:t>37%</a:t>
              </a:r>
            </a:p>
          </p:txBody>
        </p:sp>
      </p:grpSp>
      <p:sp>
        <p:nvSpPr>
          <p:cNvPr id="38" name="Title 2">
            <a:extLst>
              <a:ext uri="{FF2B5EF4-FFF2-40B4-BE49-F238E27FC236}">
                <a16:creationId xmlns:a16="http://schemas.microsoft.com/office/drawing/2014/main" id="{0D187850-95AE-F14B-FA19-BC899D029716}"/>
              </a:ext>
            </a:extLst>
          </p:cNvPr>
          <p:cNvSpPr txBox="1">
            <a:spLocks/>
          </p:cNvSpPr>
          <p:nvPr/>
        </p:nvSpPr>
        <p:spPr>
          <a:xfrm>
            <a:off x="127055" y="5340462"/>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2400" b="1" i="0" u="none" strike="noStrike" kern="1200" cap="all" spc="0" normalizeH="0" baseline="0" noProof="0" dirty="0">
                <a:ln>
                  <a:noFill/>
                </a:ln>
                <a:solidFill>
                  <a:schemeClr val="accent2"/>
                </a:solidFill>
                <a:effectLst/>
                <a:uLnTx/>
                <a:uFillTx/>
                <a:latin typeface="Arial"/>
                <a:ea typeface="+mj-ea"/>
                <a:cs typeface="+mj-cs"/>
              </a:rPr>
              <a:t>Broadband traffic</a:t>
            </a:r>
          </a:p>
        </p:txBody>
      </p:sp>
      <p:sp>
        <p:nvSpPr>
          <p:cNvPr id="39" name="Rectangle 38">
            <a:extLst>
              <a:ext uri="{FF2B5EF4-FFF2-40B4-BE49-F238E27FC236}">
                <a16:creationId xmlns:a16="http://schemas.microsoft.com/office/drawing/2014/main" id="{FB042A79-5DCC-AE70-BF8F-23E0375107F3}"/>
              </a:ext>
            </a:extLst>
          </p:cNvPr>
          <p:cNvSpPr/>
          <p:nvPr/>
        </p:nvSpPr>
        <p:spPr>
          <a:xfrm>
            <a:off x="888905" y="5834448"/>
            <a:ext cx="3138465" cy="738664"/>
          </a:xfrm>
          <a:prstGeom prst="rect">
            <a:avLst/>
          </a:prstGeom>
        </p:spPr>
        <p:txBody>
          <a:bodyPr wrap="square" anchor="ctr">
            <a:spAutoFit/>
          </a:bodyPr>
          <a:lstStyle/>
          <a:p>
            <a:r>
              <a:rPr lang="en-US" sz="1400" dirty="0">
                <a:solidFill>
                  <a:schemeClr val="accent2"/>
                </a:solidFill>
                <a:cs typeface="Arial" panose="020B0604020202020204" pitchFamily="34" charset="0"/>
              </a:rPr>
              <a:t>Average monthly fixed broadband Internet traffic per fixed broadband subscription (MB) (2020)</a:t>
            </a:r>
          </a:p>
        </p:txBody>
      </p:sp>
      <p:sp>
        <p:nvSpPr>
          <p:cNvPr id="40" name="Rectangle 39">
            <a:extLst>
              <a:ext uri="{FF2B5EF4-FFF2-40B4-BE49-F238E27FC236}">
                <a16:creationId xmlns:a16="http://schemas.microsoft.com/office/drawing/2014/main" id="{4251AC7E-3530-403C-BADF-636D93C73CE3}"/>
              </a:ext>
            </a:extLst>
          </p:cNvPr>
          <p:cNvSpPr/>
          <p:nvPr/>
        </p:nvSpPr>
        <p:spPr>
          <a:xfrm>
            <a:off x="6948134" y="5787403"/>
            <a:ext cx="3138466" cy="738664"/>
          </a:xfrm>
          <a:prstGeom prst="rect">
            <a:avLst/>
          </a:prstGeom>
        </p:spPr>
        <p:txBody>
          <a:bodyPr wrap="square" anchor="ctr">
            <a:spAutoFit/>
          </a:bodyPr>
          <a:lstStyle/>
          <a:p>
            <a:r>
              <a:rPr lang="en-US" sz="1400" dirty="0">
                <a:solidFill>
                  <a:schemeClr val="accent2"/>
                </a:solidFill>
                <a:cs typeface="Arial" panose="020B0604020202020204" pitchFamily="34" charset="0"/>
              </a:rPr>
              <a:t>Average monthly mobile broadband Internet traffic per mobile broadband subscription (MB) (2020)</a:t>
            </a:r>
          </a:p>
        </p:txBody>
      </p:sp>
      <p:pic>
        <p:nvPicPr>
          <p:cNvPr id="46" name="Graphic 45" descr="Smart Phone with solid fill">
            <a:extLst>
              <a:ext uri="{FF2B5EF4-FFF2-40B4-BE49-F238E27FC236}">
                <a16:creationId xmlns:a16="http://schemas.microsoft.com/office/drawing/2014/main" id="{2C4F061A-6AB9-75FB-EA0C-6A6EE8A4CF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4764" y="5881465"/>
            <a:ext cx="476398" cy="476398"/>
          </a:xfrm>
          <a:prstGeom prst="rect">
            <a:avLst/>
          </a:prstGeom>
        </p:spPr>
      </p:pic>
      <p:pic>
        <p:nvPicPr>
          <p:cNvPr id="48" name="Graphic 47" descr="Laptop outline">
            <a:extLst>
              <a:ext uri="{FF2B5EF4-FFF2-40B4-BE49-F238E27FC236}">
                <a16:creationId xmlns:a16="http://schemas.microsoft.com/office/drawing/2014/main" id="{8E0CD4AE-A6DC-75C4-06F5-99DC340FCA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6323" y="5842345"/>
            <a:ext cx="695810" cy="695810"/>
          </a:xfrm>
          <a:prstGeom prst="rect">
            <a:avLst/>
          </a:prstGeom>
        </p:spPr>
      </p:pic>
      <p:sp>
        <p:nvSpPr>
          <p:cNvPr id="49" name="Rectangle 48">
            <a:extLst>
              <a:ext uri="{FF2B5EF4-FFF2-40B4-BE49-F238E27FC236}">
                <a16:creationId xmlns:a16="http://schemas.microsoft.com/office/drawing/2014/main" id="{5C17CEB6-8AC7-63BD-78CF-C07202DFD4C6}"/>
              </a:ext>
            </a:extLst>
          </p:cNvPr>
          <p:cNvSpPr/>
          <p:nvPr/>
        </p:nvSpPr>
        <p:spPr>
          <a:xfrm>
            <a:off x="3972168" y="5847151"/>
            <a:ext cx="1351652" cy="523220"/>
          </a:xfrm>
          <a:prstGeom prst="rect">
            <a:avLst/>
          </a:prstGeom>
        </p:spPr>
        <p:txBody>
          <a:bodyPr wrap="none">
            <a:spAutoFit/>
          </a:bodyPr>
          <a:lstStyle/>
          <a:p>
            <a:r>
              <a:rPr lang="en-US" sz="2800" b="1" spc="-150" dirty="0">
                <a:solidFill>
                  <a:schemeClr val="accent2"/>
                </a:solidFill>
              </a:rPr>
              <a:t>234,074</a:t>
            </a:r>
          </a:p>
        </p:txBody>
      </p:sp>
      <p:sp>
        <p:nvSpPr>
          <p:cNvPr id="50" name="Rectangle 49">
            <a:extLst>
              <a:ext uri="{FF2B5EF4-FFF2-40B4-BE49-F238E27FC236}">
                <a16:creationId xmlns:a16="http://schemas.microsoft.com/office/drawing/2014/main" id="{00FAE4E5-7780-6669-3FE8-063FF754D860}"/>
              </a:ext>
            </a:extLst>
          </p:cNvPr>
          <p:cNvSpPr/>
          <p:nvPr/>
        </p:nvSpPr>
        <p:spPr>
          <a:xfrm>
            <a:off x="9977237" y="5854864"/>
            <a:ext cx="909223" cy="523220"/>
          </a:xfrm>
          <a:prstGeom prst="rect">
            <a:avLst/>
          </a:prstGeom>
        </p:spPr>
        <p:txBody>
          <a:bodyPr wrap="none">
            <a:spAutoFit/>
          </a:bodyPr>
          <a:lstStyle/>
          <a:p>
            <a:r>
              <a:rPr lang="en-US" sz="2800" b="1" spc="-150" dirty="0">
                <a:solidFill>
                  <a:schemeClr val="accent2"/>
                </a:solidFill>
              </a:rPr>
              <a:t>9039</a:t>
            </a:r>
          </a:p>
        </p:txBody>
      </p:sp>
    </p:spTree>
    <p:extLst>
      <p:ext uri="{BB962C8B-B14F-4D97-AF65-F5344CB8AC3E}">
        <p14:creationId xmlns:p14="http://schemas.microsoft.com/office/powerpoint/2010/main" val="321263979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A7EC633-E007-A179-C206-1D62E003B08D}"/>
              </a:ext>
            </a:extLst>
          </p:cNvPr>
          <p:cNvSpPr txBox="1">
            <a:spLocks/>
          </p:cNvSpPr>
          <p:nvPr/>
        </p:nvSpPr>
        <p:spPr>
          <a:xfrm>
            <a:off x="178596" y="329795"/>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4000" b="1" i="0" u="none" strike="noStrike" kern="1200" cap="all" spc="0" normalizeH="0" baseline="0" noProof="0" dirty="0">
                <a:ln>
                  <a:noFill/>
                </a:ln>
                <a:effectLst/>
                <a:uLnTx/>
                <a:uFillTx/>
                <a:latin typeface="Arial"/>
                <a:ea typeface="+mj-ea"/>
                <a:cs typeface="+mj-cs"/>
              </a:rPr>
              <a:t>Enablers</a:t>
            </a:r>
            <a:r>
              <a:rPr kumimoji="0" lang="en-US" sz="4000" b="1" i="0" u="none" strike="noStrike" kern="1200" cap="all" spc="0" normalizeH="0" baseline="0" noProof="0" dirty="0">
                <a:ln>
                  <a:noFill/>
                </a:ln>
                <a:solidFill>
                  <a:srgbClr val="FFBE00"/>
                </a:solidFill>
                <a:effectLst/>
                <a:uLnTx/>
                <a:uFillTx/>
                <a:latin typeface="Arial"/>
                <a:ea typeface="+mj-ea"/>
                <a:cs typeface="+mj-cs"/>
              </a:rPr>
              <a:t> &amp; </a:t>
            </a:r>
            <a:r>
              <a:rPr kumimoji="0" lang="en-US" sz="4000" b="1" i="0" u="none" strike="noStrike" kern="1200" cap="all" spc="0" normalizeH="0" baseline="0" noProof="0" dirty="0">
                <a:ln>
                  <a:noFill/>
                </a:ln>
                <a:effectLst/>
                <a:uLnTx/>
                <a:uFillTx/>
                <a:latin typeface="Arial"/>
                <a:ea typeface="+mj-ea"/>
                <a:cs typeface="+mj-cs"/>
              </a:rPr>
              <a:t>barriers</a:t>
            </a:r>
          </a:p>
        </p:txBody>
      </p:sp>
      <p:sp>
        <p:nvSpPr>
          <p:cNvPr id="5" name="TextBox 4">
            <a:extLst>
              <a:ext uri="{FF2B5EF4-FFF2-40B4-BE49-F238E27FC236}">
                <a16:creationId xmlns:a16="http://schemas.microsoft.com/office/drawing/2014/main" id="{1922CA9C-EDA6-A986-4B0D-7DBE473C4FBB}"/>
              </a:ext>
            </a:extLst>
          </p:cNvPr>
          <p:cNvSpPr txBox="1"/>
          <p:nvPr/>
        </p:nvSpPr>
        <p:spPr>
          <a:xfrm>
            <a:off x="260478" y="1100204"/>
            <a:ext cx="2383570" cy="461665"/>
          </a:xfrm>
          <a:prstGeom prst="rect">
            <a:avLst/>
          </a:prstGeom>
          <a:noFill/>
        </p:spPr>
        <p:txBody>
          <a:bodyPr wrap="square">
            <a:spAutoFit/>
          </a:bodyPr>
          <a:lstStyle/>
          <a:p>
            <a:r>
              <a:rPr lang="en-US" sz="2400" b="1" dirty="0">
                <a:solidFill>
                  <a:srgbClr val="FFBE00"/>
                </a:solidFill>
                <a:cs typeface="Arial" panose="020B0604020202020204" pitchFamily="34" charset="0"/>
              </a:rPr>
              <a:t>ICT Prices</a:t>
            </a:r>
          </a:p>
        </p:txBody>
      </p:sp>
      <p:sp>
        <p:nvSpPr>
          <p:cNvPr id="6" name="TextBox 5">
            <a:extLst>
              <a:ext uri="{FF2B5EF4-FFF2-40B4-BE49-F238E27FC236}">
                <a16:creationId xmlns:a16="http://schemas.microsoft.com/office/drawing/2014/main" id="{5775B7B6-49FE-2981-DB33-7E01FEEA97ED}"/>
              </a:ext>
            </a:extLst>
          </p:cNvPr>
          <p:cNvSpPr txBox="1"/>
          <p:nvPr/>
        </p:nvSpPr>
        <p:spPr>
          <a:xfrm>
            <a:off x="8554343" y="1096885"/>
            <a:ext cx="2383570" cy="461665"/>
          </a:xfrm>
          <a:prstGeom prst="rect">
            <a:avLst/>
          </a:prstGeom>
          <a:noFill/>
        </p:spPr>
        <p:txBody>
          <a:bodyPr wrap="square">
            <a:spAutoFit/>
          </a:bodyPr>
          <a:lstStyle/>
          <a:p>
            <a:r>
              <a:rPr lang="en-US" sz="2400" b="1" dirty="0">
                <a:solidFill>
                  <a:srgbClr val="FFBE00"/>
                </a:solidFill>
                <a:cs typeface="Arial" panose="020B0604020202020204" pitchFamily="34" charset="0"/>
              </a:rPr>
              <a:t>ICT Skills</a:t>
            </a:r>
          </a:p>
        </p:txBody>
      </p:sp>
      <p:sp>
        <p:nvSpPr>
          <p:cNvPr id="7" name="Content Placeholder 7">
            <a:extLst>
              <a:ext uri="{FF2B5EF4-FFF2-40B4-BE49-F238E27FC236}">
                <a16:creationId xmlns:a16="http://schemas.microsoft.com/office/drawing/2014/main" id="{43278850-0B66-311A-A4E9-C8923CE527E5}"/>
              </a:ext>
            </a:extLst>
          </p:cNvPr>
          <p:cNvSpPr txBox="1">
            <a:spLocks/>
          </p:cNvSpPr>
          <p:nvPr/>
        </p:nvSpPr>
        <p:spPr>
          <a:xfrm>
            <a:off x="260478" y="1702059"/>
            <a:ext cx="2844320" cy="900053"/>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Mobile data and voice basket (low consumption) as a % of GNI p.c. </a:t>
            </a:r>
          </a:p>
        </p:txBody>
      </p:sp>
      <p:sp>
        <p:nvSpPr>
          <p:cNvPr id="8" name="Content Placeholder 7">
            <a:extLst>
              <a:ext uri="{FF2B5EF4-FFF2-40B4-BE49-F238E27FC236}">
                <a16:creationId xmlns:a16="http://schemas.microsoft.com/office/drawing/2014/main" id="{F3BB171E-FF4E-2AB7-43C1-19FE149E7F65}"/>
              </a:ext>
            </a:extLst>
          </p:cNvPr>
          <p:cNvSpPr txBox="1">
            <a:spLocks/>
          </p:cNvSpPr>
          <p:nvPr/>
        </p:nvSpPr>
        <p:spPr>
          <a:xfrm>
            <a:off x="290581" y="2764960"/>
            <a:ext cx="2844320" cy="900053"/>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Mobile data and voice basket (high consumption) as a % of GNI p.c.</a:t>
            </a:r>
          </a:p>
        </p:txBody>
      </p:sp>
      <p:sp>
        <p:nvSpPr>
          <p:cNvPr id="9" name="Content Placeholder 7">
            <a:extLst>
              <a:ext uri="{FF2B5EF4-FFF2-40B4-BE49-F238E27FC236}">
                <a16:creationId xmlns:a16="http://schemas.microsoft.com/office/drawing/2014/main" id="{DB92A690-CE18-5883-0A62-47C778EFC633}"/>
              </a:ext>
            </a:extLst>
          </p:cNvPr>
          <p:cNvSpPr txBox="1">
            <a:spLocks/>
          </p:cNvSpPr>
          <p:nvPr/>
        </p:nvSpPr>
        <p:spPr>
          <a:xfrm>
            <a:off x="294146" y="3877076"/>
            <a:ext cx="2844320" cy="69319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Mobile broadband basket as a % of GNI p.c.</a:t>
            </a:r>
          </a:p>
        </p:txBody>
      </p:sp>
      <p:sp>
        <p:nvSpPr>
          <p:cNvPr id="10" name="Content Placeholder 7">
            <a:extLst>
              <a:ext uri="{FF2B5EF4-FFF2-40B4-BE49-F238E27FC236}">
                <a16:creationId xmlns:a16="http://schemas.microsoft.com/office/drawing/2014/main" id="{1A6B5C83-89D2-8D5D-39E0-667B75D720B6}"/>
              </a:ext>
            </a:extLst>
          </p:cNvPr>
          <p:cNvSpPr txBox="1">
            <a:spLocks/>
          </p:cNvSpPr>
          <p:nvPr/>
        </p:nvSpPr>
        <p:spPr>
          <a:xfrm>
            <a:off x="315562" y="4782552"/>
            <a:ext cx="2844320" cy="693190"/>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Fixed broadband basket as a % of GNI p.c.</a:t>
            </a:r>
          </a:p>
        </p:txBody>
      </p:sp>
      <p:sp>
        <p:nvSpPr>
          <p:cNvPr id="11" name="Content Placeholder 7">
            <a:extLst>
              <a:ext uri="{FF2B5EF4-FFF2-40B4-BE49-F238E27FC236}">
                <a16:creationId xmlns:a16="http://schemas.microsoft.com/office/drawing/2014/main" id="{92B4C5ED-E05C-F748-19B4-0762B74D3F40}"/>
              </a:ext>
            </a:extLst>
          </p:cNvPr>
          <p:cNvSpPr txBox="1">
            <a:spLocks/>
          </p:cNvSpPr>
          <p:nvPr/>
        </p:nvSpPr>
        <p:spPr>
          <a:xfrm>
            <a:off x="315562" y="5786921"/>
            <a:ext cx="2844320" cy="689265"/>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Mobile cellular basket as a % of GNI p.c.</a:t>
            </a:r>
          </a:p>
        </p:txBody>
      </p:sp>
      <p:grpSp>
        <p:nvGrpSpPr>
          <p:cNvPr id="19" name="Group 18">
            <a:extLst>
              <a:ext uri="{FF2B5EF4-FFF2-40B4-BE49-F238E27FC236}">
                <a16:creationId xmlns:a16="http://schemas.microsoft.com/office/drawing/2014/main" id="{E4CE7410-488E-EEB1-8B54-4276DDE2A528}"/>
              </a:ext>
            </a:extLst>
          </p:cNvPr>
          <p:cNvGrpSpPr/>
          <p:nvPr/>
        </p:nvGrpSpPr>
        <p:grpSpPr>
          <a:xfrm>
            <a:off x="3395418" y="2682376"/>
            <a:ext cx="858735" cy="836719"/>
            <a:chOff x="450909" y="3239623"/>
            <a:chExt cx="1178405" cy="1148193"/>
          </a:xfrm>
        </p:grpSpPr>
        <p:sp>
          <p:nvSpPr>
            <p:cNvPr id="20" name="Freeform 5">
              <a:extLst>
                <a:ext uri="{FF2B5EF4-FFF2-40B4-BE49-F238E27FC236}">
                  <a16:creationId xmlns:a16="http://schemas.microsoft.com/office/drawing/2014/main" id="{EFC0699B-9E3F-D608-D577-B5DC6BDDEF4A}"/>
                </a:ext>
              </a:extLst>
            </p:cNvPr>
            <p:cNvSpPr>
              <a:spLocks/>
            </p:cNvSpPr>
            <p:nvPr/>
          </p:nvSpPr>
          <p:spPr bwMode="auto">
            <a:xfrm>
              <a:off x="471799" y="3239623"/>
              <a:ext cx="1157515" cy="1148193"/>
            </a:xfrm>
            <a:custGeom>
              <a:avLst/>
              <a:gdLst>
                <a:gd name="T0" fmla="*/ 195 w 394"/>
                <a:gd name="T1" fmla="*/ 0 h 391"/>
                <a:gd name="T2" fmla="*/ 322 w 394"/>
                <a:gd name="T3" fmla="*/ 64 h 391"/>
                <a:gd name="T4" fmla="*/ 394 w 394"/>
                <a:gd name="T5" fmla="*/ 189 h 391"/>
                <a:gd name="T6" fmla="*/ 325 w 394"/>
                <a:gd name="T7" fmla="*/ 319 h 391"/>
                <a:gd name="T8" fmla="*/ 200 w 394"/>
                <a:gd name="T9" fmla="*/ 391 h 391"/>
                <a:gd name="T10" fmla="*/ 73 w 394"/>
                <a:gd name="T11" fmla="*/ 319 h 391"/>
                <a:gd name="T12" fmla="*/ 0 w 394"/>
                <a:gd name="T13" fmla="*/ 201 h 391"/>
                <a:gd name="T14" fmla="*/ 67 w 394"/>
                <a:gd name="T15" fmla="*/ 73 h 391"/>
                <a:gd name="T16" fmla="*/ 195 w 394"/>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91">
                  <a:moveTo>
                    <a:pt x="195" y="0"/>
                  </a:moveTo>
                  <a:cubicBezTo>
                    <a:pt x="257" y="0"/>
                    <a:pt x="286" y="28"/>
                    <a:pt x="322" y="64"/>
                  </a:cubicBezTo>
                  <a:cubicBezTo>
                    <a:pt x="358" y="100"/>
                    <a:pt x="394" y="131"/>
                    <a:pt x="394" y="189"/>
                  </a:cubicBezTo>
                  <a:cubicBezTo>
                    <a:pt x="394" y="248"/>
                    <a:pt x="366" y="277"/>
                    <a:pt x="325" y="319"/>
                  </a:cubicBezTo>
                  <a:cubicBezTo>
                    <a:pt x="283" y="360"/>
                    <a:pt x="249" y="391"/>
                    <a:pt x="200" y="391"/>
                  </a:cubicBezTo>
                  <a:cubicBezTo>
                    <a:pt x="151" y="391"/>
                    <a:pt x="114" y="360"/>
                    <a:pt x="73" y="319"/>
                  </a:cubicBezTo>
                  <a:cubicBezTo>
                    <a:pt x="33" y="279"/>
                    <a:pt x="0" y="255"/>
                    <a:pt x="0" y="201"/>
                  </a:cubicBezTo>
                  <a:cubicBezTo>
                    <a:pt x="0" y="147"/>
                    <a:pt x="28" y="112"/>
                    <a:pt x="67" y="73"/>
                  </a:cubicBezTo>
                  <a:cubicBezTo>
                    <a:pt x="106" y="34"/>
                    <a:pt x="143" y="0"/>
                    <a:pt x="195" y="0"/>
                  </a:cubicBezTo>
                  <a:close/>
                </a:path>
              </a:pathLst>
            </a:custGeom>
            <a:noFill/>
            <a:ln>
              <a:solidFill>
                <a:srgbClr val="00B0F0"/>
              </a:solidFill>
            </a:ln>
          </p:spPr>
          <p:txBody>
            <a:bodyPr vert="horz" wrap="square" lIns="0" tIns="0" rIns="0" bIns="0" numCol="1" anchor="ctr" anchorCtr="0" compatLnSpc="1">
              <a:prstTxWarp prst="textNoShape">
                <a:avLst/>
              </a:prstTxWarp>
            </a:bodyPr>
            <a:lstStyle/>
            <a:p>
              <a:pPr algn="ctr"/>
              <a:endParaRPr lang="en-US" sz="3200" dirty="0">
                <a:solidFill>
                  <a:schemeClr val="bg1"/>
                </a:solidFill>
              </a:endParaRPr>
            </a:p>
          </p:txBody>
        </p:sp>
        <p:sp>
          <p:nvSpPr>
            <p:cNvPr id="21" name="Rectangle 20">
              <a:extLst>
                <a:ext uri="{FF2B5EF4-FFF2-40B4-BE49-F238E27FC236}">
                  <a16:creationId xmlns:a16="http://schemas.microsoft.com/office/drawing/2014/main" id="{E10250D0-2BA7-BABD-C6C4-32110305DEE7}"/>
                </a:ext>
              </a:extLst>
            </p:cNvPr>
            <p:cNvSpPr/>
            <p:nvPr/>
          </p:nvSpPr>
          <p:spPr>
            <a:xfrm>
              <a:off x="450909" y="3496957"/>
              <a:ext cx="1111304" cy="633523"/>
            </a:xfrm>
            <a:prstGeom prst="rect">
              <a:avLst/>
            </a:prstGeom>
          </p:spPr>
          <p:txBody>
            <a:bodyPr wrap="none" anchor="ctr">
              <a:spAutoFit/>
            </a:bodyPr>
            <a:lstStyle/>
            <a:p>
              <a:pPr algn="ctr"/>
              <a:r>
                <a:rPr lang="en-US" sz="2400" b="1" spc="-150" dirty="0">
                  <a:solidFill>
                    <a:schemeClr val="accent3"/>
                  </a:solidFill>
                </a:rPr>
                <a:t>2.3%</a:t>
              </a:r>
            </a:p>
          </p:txBody>
        </p:sp>
      </p:grpSp>
      <p:grpSp>
        <p:nvGrpSpPr>
          <p:cNvPr id="22" name="Group 21">
            <a:extLst>
              <a:ext uri="{FF2B5EF4-FFF2-40B4-BE49-F238E27FC236}">
                <a16:creationId xmlns:a16="http://schemas.microsoft.com/office/drawing/2014/main" id="{DF37DCF2-C386-A131-69B6-8C23262CAD41}"/>
              </a:ext>
            </a:extLst>
          </p:cNvPr>
          <p:cNvGrpSpPr/>
          <p:nvPr/>
        </p:nvGrpSpPr>
        <p:grpSpPr>
          <a:xfrm>
            <a:off x="3395418" y="3684116"/>
            <a:ext cx="858735" cy="836719"/>
            <a:chOff x="450909" y="3239623"/>
            <a:chExt cx="1178405" cy="1148193"/>
          </a:xfrm>
        </p:grpSpPr>
        <p:sp>
          <p:nvSpPr>
            <p:cNvPr id="23" name="Freeform 5">
              <a:extLst>
                <a:ext uri="{FF2B5EF4-FFF2-40B4-BE49-F238E27FC236}">
                  <a16:creationId xmlns:a16="http://schemas.microsoft.com/office/drawing/2014/main" id="{208A06FE-DA6B-3412-9459-063CF1420718}"/>
                </a:ext>
              </a:extLst>
            </p:cNvPr>
            <p:cNvSpPr>
              <a:spLocks/>
            </p:cNvSpPr>
            <p:nvPr/>
          </p:nvSpPr>
          <p:spPr bwMode="auto">
            <a:xfrm>
              <a:off x="471799" y="3239623"/>
              <a:ext cx="1157515" cy="1148193"/>
            </a:xfrm>
            <a:custGeom>
              <a:avLst/>
              <a:gdLst>
                <a:gd name="T0" fmla="*/ 195 w 394"/>
                <a:gd name="T1" fmla="*/ 0 h 391"/>
                <a:gd name="T2" fmla="*/ 322 w 394"/>
                <a:gd name="T3" fmla="*/ 64 h 391"/>
                <a:gd name="T4" fmla="*/ 394 w 394"/>
                <a:gd name="T5" fmla="*/ 189 h 391"/>
                <a:gd name="T6" fmla="*/ 325 w 394"/>
                <a:gd name="T7" fmla="*/ 319 h 391"/>
                <a:gd name="T8" fmla="*/ 200 w 394"/>
                <a:gd name="T9" fmla="*/ 391 h 391"/>
                <a:gd name="T10" fmla="*/ 73 w 394"/>
                <a:gd name="T11" fmla="*/ 319 h 391"/>
                <a:gd name="T12" fmla="*/ 0 w 394"/>
                <a:gd name="T13" fmla="*/ 201 h 391"/>
                <a:gd name="T14" fmla="*/ 67 w 394"/>
                <a:gd name="T15" fmla="*/ 73 h 391"/>
                <a:gd name="T16" fmla="*/ 195 w 394"/>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91">
                  <a:moveTo>
                    <a:pt x="195" y="0"/>
                  </a:moveTo>
                  <a:cubicBezTo>
                    <a:pt x="257" y="0"/>
                    <a:pt x="286" y="28"/>
                    <a:pt x="322" y="64"/>
                  </a:cubicBezTo>
                  <a:cubicBezTo>
                    <a:pt x="358" y="100"/>
                    <a:pt x="394" y="131"/>
                    <a:pt x="394" y="189"/>
                  </a:cubicBezTo>
                  <a:cubicBezTo>
                    <a:pt x="394" y="248"/>
                    <a:pt x="366" y="277"/>
                    <a:pt x="325" y="319"/>
                  </a:cubicBezTo>
                  <a:cubicBezTo>
                    <a:pt x="283" y="360"/>
                    <a:pt x="249" y="391"/>
                    <a:pt x="200" y="391"/>
                  </a:cubicBezTo>
                  <a:cubicBezTo>
                    <a:pt x="151" y="391"/>
                    <a:pt x="114" y="360"/>
                    <a:pt x="73" y="319"/>
                  </a:cubicBezTo>
                  <a:cubicBezTo>
                    <a:pt x="33" y="279"/>
                    <a:pt x="0" y="255"/>
                    <a:pt x="0" y="201"/>
                  </a:cubicBezTo>
                  <a:cubicBezTo>
                    <a:pt x="0" y="147"/>
                    <a:pt x="28" y="112"/>
                    <a:pt x="67" y="73"/>
                  </a:cubicBezTo>
                  <a:cubicBezTo>
                    <a:pt x="106" y="34"/>
                    <a:pt x="143" y="0"/>
                    <a:pt x="195" y="0"/>
                  </a:cubicBezTo>
                  <a:close/>
                </a:path>
              </a:pathLst>
            </a:custGeom>
            <a:noFill/>
            <a:ln>
              <a:solidFill>
                <a:srgbClr val="00B0F0"/>
              </a:solidFill>
            </a:ln>
          </p:spPr>
          <p:txBody>
            <a:bodyPr vert="horz" wrap="square" lIns="0" tIns="0" rIns="0" bIns="0" numCol="1" anchor="ctr" anchorCtr="0" compatLnSpc="1">
              <a:prstTxWarp prst="textNoShape">
                <a:avLst/>
              </a:prstTxWarp>
            </a:bodyPr>
            <a:lstStyle/>
            <a:p>
              <a:pPr algn="ctr"/>
              <a:endParaRPr lang="en-US" sz="3200" dirty="0">
                <a:solidFill>
                  <a:schemeClr val="bg1"/>
                </a:solidFill>
              </a:endParaRPr>
            </a:p>
          </p:txBody>
        </p:sp>
        <p:sp>
          <p:nvSpPr>
            <p:cNvPr id="24" name="Rectangle 23">
              <a:extLst>
                <a:ext uri="{FF2B5EF4-FFF2-40B4-BE49-F238E27FC236}">
                  <a16:creationId xmlns:a16="http://schemas.microsoft.com/office/drawing/2014/main" id="{003F1AA9-7690-5F0E-6D34-6660039DD2FC}"/>
                </a:ext>
              </a:extLst>
            </p:cNvPr>
            <p:cNvSpPr/>
            <p:nvPr/>
          </p:nvSpPr>
          <p:spPr>
            <a:xfrm>
              <a:off x="450909" y="3496957"/>
              <a:ext cx="1111304" cy="633523"/>
            </a:xfrm>
            <a:prstGeom prst="rect">
              <a:avLst/>
            </a:prstGeom>
          </p:spPr>
          <p:txBody>
            <a:bodyPr wrap="none" anchor="ctr">
              <a:spAutoFit/>
            </a:bodyPr>
            <a:lstStyle/>
            <a:p>
              <a:pPr algn="ctr"/>
              <a:r>
                <a:rPr lang="en-US" sz="2400" b="1" spc="-150" dirty="0">
                  <a:solidFill>
                    <a:schemeClr val="accent3"/>
                  </a:solidFill>
                </a:rPr>
                <a:t>2.3%</a:t>
              </a:r>
            </a:p>
          </p:txBody>
        </p:sp>
      </p:grpSp>
      <p:grpSp>
        <p:nvGrpSpPr>
          <p:cNvPr id="25" name="Group 24">
            <a:extLst>
              <a:ext uri="{FF2B5EF4-FFF2-40B4-BE49-F238E27FC236}">
                <a16:creationId xmlns:a16="http://schemas.microsoft.com/office/drawing/2014/main" id="{3ECA785F-16D3-8BFF-018A-CDDA665ED720}"/>
              </a:ext>
            </a:extLst>
          </p:cNvPr>
          <p:cNvGrpSpPr/>
          <p:nvPr/>
        </p:nvGrpSpPr>
        <p:grpSpPr>
          <a:xfrm>
            <a:off x="3399465" y="1624094"/>
            <a:ext cx="858735" cy="836719"/>
            <a:chOff x="450909" y="3239623"/>
            <a:chExt cx="1178405" cy="1148193"/>
          </a:xfrm>
        </p:grpSpPr>
        <p:sp>
          <p:nvSpPr>
            <p:cNvPr id="26" name="Freeform 5">
              <a:extLst>
                <a:ext uri="{FF2B5EF4-FFF2-40B4-BE49-F238E27FC236}">
                  <a16:creationId xmlns:a16="http://schemas.microsoft.com/office/drawing/2014/main" id="{632691F0-3C75-1D0C-A19F-0307A408517A}"/>
                </a:ext>
              </a:extLst>
            </p:cNvPr>
            <p:cNvSpPr>
              <a:spLocks/>
            </p:cNvSpPr>
            <p:nvPr/>
          </p:nvSpPr>
          <p:spPr bwMode="auto">
            <a:xfrm>
              <a:off x="471799" y="3239623"/>
              <a:ext cx="1157515" cy="1148193"/>
            </a:xfrm>
            <a:custGeom>
              <a:avLst/>
              <a:gdLst>
                <a:gd name="T0" fmla="*/ 195 w 394"/>
                <a:gd name="T1" fmla="*/ 0 h 391"/>
                <a:gd name="T2" fmla="*/ 322 w 394"/>
                <a:gd name="T3" fmla="*/ 64 h 391"/>
                <a:gd name="T4" fmla="*/ 394 w 394"/>
                <a:gd name="T5" fmla="*/ 189 h 391"/>
                <a:gd name="T6" fmla="*/ 325 w 394"/>
                <a:gd name="T7" fmla="*/ 319 h 391"/>
                <a:gd name="T8" fmla="*/ 200 w 394"/>
                <a:gd name="T9" fmla="*/ 391 h 391"/>
                <a:gd name="T10" fmla="*/ 73 w 394"/>
                <a:gd name="T11" fmla="*/ 319 h 391"/>
                <a:gd name="T12" fmla="*/ 0 w 394"/>
                <a:gd name="T13" fmla="*/ 201 h 391"/>
                <a:gd name="T14" fmla="*/ 67 w 394"/>
                <a:gd name="T15" fmla="*/ 73 h 391"/>
                <a:gd name="T16" fmla="*/ 195 w 394"/>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91">
                  <a:moveTo>
                    <a:pt x="195" y="0"/>
                  </a:moveTo>
                  <a:cubicBezTo>
                    <a:pt x="257" y="0"/>
                    <a:pt x="286" y="28"/>
                    <a:pt x="322" y="64"/>
                  </a:cubicBezTo>
                  <a:cubicBezTo>
                    <a:pt x="358" y="100"/>
                    <a:pt x="394" y="131"/>
                    <a:pt x="394" y="189"/>
                  </a:cubicBezTo>
                  <a:cubicBezTo>
                    <a:pt x="394" y="248"/>
                    <a:pt x="366" y="277"/>
                    <a:pt x="325" y="319"/>
                  </a:cubicBezTo>
                  <a:cubicBezTo>
                    <a:pt x="283" y="360"/>
                    <a:pt x="249" y="391"/>
                    <a:pt x="200" y="391"/>
                  </a:cubicBezTo>
                  <a:cubicBezTo>
                    <a:pt x="151" y="391"/>
                    <a:pt x="114" y="360"/>
                    <a:pt x="73" y="319"/>
                  </a:cubicBezTo>
                  <a:cubicBezTo>
                    <a:pt x="33" y="279"/>
                    <a:pt x="0" y="255"/>
                    <a:pt x="0" y="201"/>
                  </a:cubicBezTo>
                  <a:cubicBezTo>
                    <a:pt x="0" y="147"/>
                    <a:pt x="28" y="112"/>
                    <a:pt x="67" y="73"/>
                  </a:cubicBezTo>
                  <a:cubicBezTo>
                    <a:pt x="106" y="34"/>
                    <a:pt x="143" y="0"/>
                    <a:pt x="195" y="0"/>
                  </a:cubicBezTo>
                  <a:close/>
                </a:path>
              </a:pathLst>
            </a:custGeom>
            <a:noFill/>
            <a:ln>
              <a:solidFill>
                <a:srgbClr val="00B0F0"/>
              </a:solidFill>
            </a:ln>
          </p:spPr>
          <p:txBody>
            <a:bodyPr vert="horz" wrap="square" lIns="0" tIns="0" rIns="0" bIns="0" numCol="1" anchor="ctr" anchorCtr="0" compatLnSpc="1">
              <a:prstTxWarp prst="textNoShape">
                <a:avLst/>
              </a:prstTxWarp>
            </a:bodyPr>
            <a:lstStyle/>
            <a:p>
              <a:pPr algn="ctr"/>
              <a:endParaRPr lang="en-US" sz="3200" dirty="0">
                <a:solidFill>
                  <a:schemeClr val="bg1"/>
                </a:solidFill>
              </a:endParaRPr>
            </a:p>
          </p:txBody>
        </p:sp>
        <p:sp>
          <p:nvSpPr>
            <p:cNvPr id="27" name="Rectangle 26">
              <a:extLst>
                <a:ext uri="{FF2B5EF4-FFF2-40B4-BE49-F238E27FC236}">
                  <a16:creationId xmlns:a16="http://schemas.microsoft.com/office/drawing/2014/main" id="{C3983534-2ACB-7CCF-8273-D76095653104}"/>
                </a:ext>
              </a:extLst>
            </p:cNvPr>
            <p:cNvSpPr/>
            <p:nvPr/>
          </p:nvSpPr>
          <p:spPr>
            <a:xfrm>
              <a:off x="450909" y="3496957"/>
              <a:ext cx="1111304" cy="633523"/>
            </a:xfrm>
            <a:prstGeom prst="rect">
              <a:avLst/>
            </a:prstGeom>
          </p:spPr>
          <p:txBody>
            <a:bodyPr wrap="none" anchor="ctr">
              <a:spAutoFit/>
            </a:bodyPr>
            <a:lstStyle/>
            <a:p>
              <a:pPr algn="ctr"/>
              <a:r>
                <a:rPr lang="en-US" sz="2400" b="1" spc="-150" dirty="0">
                  <a:solidFill>
                    <a:schemeClr val="accent3"/>
                  </a:solidFill>
                </a:rPr>
                <a:t>2.3%</a:t>
              </a:r>
            </a:p>
          </p:txBody>
        </p:sp>
      </p:grpSp>
      <p:grpSp>
        <p:nvGrpSpPr>
          <p:cNvPr id="28" name="Group 27">
            <a:extLst>
              <a:ext uri="{FF2B5EF4-FFF2-40B4-BE49-F238E27FC236}">
                <a16:creationId xmlns:a16="http://schemas.microsoft.com/office/drawing/2014/main" id="{CDF4B7B4-317A-1ABE-4D1A-CAD317934561}"/>
              </a:ext>
            </a:extLst>
          </p:cNvPr>
          <p:cNvGrpSpPr/>
          <p:nvPr/>
        </p:nvGrpSpPr>
        <p:grpSpPr>
          <a:xfrm>
            <a:off x="3391854" y="4695327"/>
            <a:ext cx="858735" cy="836719"/>
            <a:chOff x="450909" y="3239623"/>
            <a:chExt cx="1178405" cy="1148193"/>
          </a:xfrm>
        </p:grpSpPr>
        <p:sp>
          <p:nvSpPr>
            <p:cNvPr id="29" name="Freeform 5">
              <a:extLst>
                <a:ext uri="{FF2B5EF4-FFF2-40B4-BE49-F238E27FC236}">
                  <a16:creationId xmlns:a16="http://schemas.microsoft.com/office/drawing/2014/main" id="{F9E6E138-DF14-B06D-2909-6C70AF08D26C}"/>
                </a:ext>
              </a:extLst>
            </p:cNvPr>
            <p:cNvSpPr>
              <a:spLocks/>
            </p:cNvSpPr>
            <p:nvPr/>
          </p:nvSpPr>
          <p:spPr bwMode="auto">
            <a:xfrm>
              <a:off x="471799" y="3239623"/>
              <a:ext cx="1157515" cy="1148193"/>
            </a:xfrm>
            <a:custGeom>
              <a:avLst/>
              <a:gdLst>
                <a:gd name="T0" fmla="*/ 195 w 394"/>
                <a:gd name="T1" fmla="*/ 0 h 391"/>
                <a:gd name="T2" fmla="*/ 322 w 394"/>
                <a:gd name="T3" fmla="*/ 64 h 391"/>
                <a:gd name="T4" fmla="*/ 394 w 394"/>
                <a:gd name="T5" fmla="*/ 189 h 391"/>
                <a:gd name="T6" fmla="*/ 325 w 394"/>
                <a:gd name="T7" fmla="*/ 319 h 391"/>
                <a:gd name="T8" fmla="*/ 200 w 394"/>
                <a:gd name="T9" fmla="*/ 391 h 391"/>
                <a:gd name="T10" fmla="*/ 73 w 394"/>
                <a:gd name="T11" fmla="*/ 319 h 391"/>
                <a:gd name="T12" fmla="*/ 0 w 394"/>
                <a:gd name="T13" fmla="*/ 201 h 391"/>
                <a:gd name="T14" fmla="*/ 67 w 394"/>
                <a:gd name="T15" fmla="*/ 73 h 391"/>
                <a:gd name="T16" fmla="*/ 195 w 394"/>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91">
                  <a:moveTo>
                    <a:pt x="195" y="0"/>
                  </a:moveTo>
                  <a:cubicBezTo>
                    <a:pt x="257" y="0"/>
                    <a:pt x="286" y="28"/>
                    <a:pt x="322" y="64"/>
                  </a:cubicBezTo>
                  <a:cubicBezTo>
                    <a:pt x="358" y="100"/>
                    <a:pt x="394" y="131"/>
                    <a:pt x="394" y="189"/>
                  </a:cubicBezTo>
                  <a:cubicBezTo>
                    <a:pt x="394" y="248"/>
                    <a:pt x="366" y="277"/>
                    <a:pt x="325" y="319"/>
                  </a:cubicBezTo>
                  <a:cubicBezTo>
                    <a:pt x="283" y="360"/>
                    <a:pt x="249" y="391"/>
                    <a:pt x="200" y="391"/>
                  </a:cubicBezTo>
                  <a:cubicBezTo>
                    <a:pt x="151" y="391"/>
                    <a:pt x="114" y="360"/>
                    <a:pt x="73" y="319"/>
                  </a:cubicBezTo>
                  <a:cubicBezTo>
                    <a:pt x="33" y="279"/>
                    <a:pt x="0" y="255"/>
                    <a:pt x="0" y="201"/>
                  </a:cubicBezTo>
                  <a:cubicBezTo>
                    <a:pt x="0" y="147"/>
                    <a:pt x="28" y="112"/>
                    <a:pt x="67" y="73"/>
                  </a:cubicBezTo>
                  <a:cubicBezTo>
                    <a:pt x="106" y="34"/>
                    <a:pt x="143" y="0"/>
                    <a:pt x="195" y="0"/>
                  </a:cubicBezTo>
                  <a:close/>
                </a:path>
              </a:pathLst>
            </a:custGeom>
            <a:noFill/>
            <a:ln>
              <a:solidFill>
                <a:srgbClr val="00B0F0"/>
              </a:solidFill>
            </a:ln>
          </p:spPr>
          <p:txBody>
            <a:bodyPr vert="horz" wrap="square" lIns="0" tIns="0" rIns="0" bIns="0" numCol="1" anchor="ctr" anchorCtr="0" compatLnSpc="1">
              <a:prstTxWarp prst="textNoShape">
                <a:avLst/>
              </a:prstTxWarp>
            </a:bodyPr>
            <a:lstStyle/>
            <a:p>
              <a:pPr algn="ctr"/>
              <a:endParaRPr lang="en-US" sz="3200" dirty="0">
                <a:solidFill>
                  <a:schemeClr val="bg1"/>
                </a:solidFill>
              </a:endParaRPr>
            </a:p>
          </p:txBody>
        </p:sp>
        <p:sp>
          <p:nvSpPr>
            <p:cNvPr id="30" name="Rectangle 29">
              <a:extLst>
                <a:ext uri="{FF2B5EF4-FFF2-40B4-BE49-F238E27FC236}">
                  <a16:creationId xmlns:a16="http://schemas.microsoft.com/office/drawing/2014/main" id="{17224478-975A-2093-27E1-61A8B6AA7C43}"/>
                </a:ext>
              </a:extLst>
            </p:cNvPr>
            <p:cNvSpPr/>
            <p:nvPr/>
          </p:nvSpPr>
          <p:spPr>
            <a:xfrm>
              <a:off x="450909" y="3496957"/>
              <a:ext cx="1111306" cy="633523"/>
            </a:xfrm>
            <a:prstGeom prst="rect">
              <a:avLst/>
            </a:prstGeom>
          </p:spPr>
          <p:txBody>
            <a:bodyPr wrap="none" anchor="ctr">
              <a:spAutoFit/>
            </a:bodyPr>
            <a:lstStyle/>
            <a:p>
              <a:pPr algn="ctr"/>
              <a:r>
                <a:rPr lang="en-US" sz="2400" b="1" spc="-150" dirty="0">
                  <a:solidFill>
                    <a:schemeClr val="accent3"/>
                  </a:solidFill>
                </a:rPr>
                <a:t>1.5%</a:t>
              </a:r>
            </a:p>
          </p:txBody>
        </p:sp>
      </p:grpSp>
      <p:grpSp>
        <p:nvGrpSpPr>
          <p:cNvPr id="31" name="Group 30">
            <a:extLst>
              <a:ext uri="{FF2B5EF4-FFF2-40B4-BE49-F238E27FC236}">
                <a16:creationId xmlns:a16="http://schemas.microsoft.com/office/drawing/2014/main" id="{00BCD08C-6295-486E-0340-7B73E79F09F7}"/>
              </a:ext>
            </a:extLst>
          </p:cNvPr>
          <p:cNvGrpSpPr/>
          <p:nvPr/>
        </p:nvGrpSpPr>
        <p:grpSpPr>
          <a:xfrm>
            <a:off x="3382628" y="5691486"/>
            <a:ext cx="858735" cy="836719"/>
            <a:chOff x="450909" y="3239623"/>
            <a:chExt cx="1178405" cy="1148193"/>
          </a:xfrm>
        </p:grpSpPr>
        <p:sp>
          <p:nvSpPr>
            <p:cNvPr id="32" name="Freeform 5">
              <a:extLst>
                <a:ext uri="{FF2B5EF4-FFF2-40B4-BE49-F238E27FC236}">
                  <a16:creationId xmlns:a16="http://schemas.microsoft.com/office/drawing/2014/main" id="{3E7761BC-9E32-76EE-B5F4-2F2E83E60D11}"/>
                </a:ext>
              </a:extLst>
            </p:cNvPr>
            <p:cNvSpPr>
              <a:spLocks/>
            </p:cNvSpPr>
            <p:nvPr/>
          </p:nvSpPr>
          <p:spPr bwMode="auto">
            <a:xfrm>
              <a:off x="471799" y="3239623"/>
              <a:ext cx="1157515" cy="1148193"/>
            </a:xfrm>
            <a:custGeom>
              <a:avLst/>
              <a:gdLst>
                <a:gd name="T0" fmla="*/ 195 w 394"/>
                <a:gd name="T1" fmla="*/ 0 h 391"/>
                <a:gd name="T2" fmla="*/ 322 w 394"/>
                <a:gd name="T3" fmla="*/ 64 h 391"/>
                <a:gd name="T4" fmla="*/ 394 w 394"/>
                <a:gd name="T5" fmla="*/ 189 h 391"/>
                <a:gd name="T6" fmla="*/ 325 w 394"/>
                <a:gd name="T7" fmla="*/ 319 h 391"/>
                <a:gd name="T8" fmla="*/ 200 w 394"/>
                <a:gd name="T9" fmla="*/ 391 h 391"/>
                <a:gd name="T10" fmla="*/ 73 w 394"/>
                <a:gd name="T11" fmla="*/ 319 h 391"/>
                <a:gd name="T12" fmla="*/ 0 w 394"/>
                <a:gd name="T13" fmla="*/ 201 h 391"/>
                <a:gd name="T14" fmla="*/ 67 w 394"/>
                <a:gd name="T15" fmla="*/ 73 h 391"/>
                <a:gd name="T16" fmla="*/ 195 w 394"/>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91">
                  <a:moveTo>
                    <a:pt x="195" y="0"/>
                  </a:moveTo>
                  <a:cubicBezTo>
                    <a:pt x="257" y="0"/>
                    <a:pt x="286" y="28"/>
                    <a:pt x="322" y="64"/>
                  </a:cubicBezTo>
                  <a:cubicBezTo>
                    <a:pt x="358" y="100"/>
                    <a:pt x="394" y="131"/>
                    <a:pt x="394" y="189"/>
                  </a:cubicBezTo>
                  <a:cubicBezTo>
                    <a:pt x="394" y="248"/>
                    <a:pt x="366" y="277"/>
                    <a:pt x="325" y="319"/>
                  </a:cubicBezTo>
                  <a:cubicBezTo>
                    <a:pt x="283" y="360"/>
                    <a:pt x="249" y="391"/>
                    <a:pt x="200" y="391"/>
                  </a:cubicBezTo>
                  <a:cubicBezTo>
                    <a:pt x="151" y="391"/>
                    <a:pt x="114" y="360"/>
                    <a:pt x="73" y="319"/>
                  </a:cubicBezTo>
                  <a:cubicBezTo>
                    <a:pt x="33" y="279"/>
                    <a:pt x="0" y="255"/>
                    <a:pt x="0" y="201"/>
                  </a:cubicBezTo>
                  <a:cubicBezTo>
                    <a:pt x="0" y="147"/>
                    <a:pt x="28" y="112"/>
                    <a:pt x="67" y="73"/>
                  </a:cubicBezTo>
                  <a:cubicBezTo>
                    <a:pt x="106" y="34"/>
                    <a:pt x="143" y="0"/>
                    <a:pt x="195" y="0"/>
                  </a:cubicBezTo>
                  <a:close/>
                </a:path>
              </a:pathLst>
            </a:custGeom>
            <a:noFill/>
            <a:ln>
              <a:solidFill>
                <a:srgbClr val="00B0F0"/>
              </a:solidFill>
            </a:ln>
          </p:spPr>
          <p:txBody>
            <a:bodyPr vert="horz" wrap="square" lIns="0" tIns="0" rIns="0" bIns="0" numCol="1" anchor="ctr" anchorCtr="0" compatLnSpc="1">
              <a:prstTxWarp prst="textNoShape">
                <a:avLst/>
              </a:prstTxWarp>
            </a:bodyPr>
            <a:lstStyle/>
            <a:p>
              <a:pPr algn="ctr"/>
              <a:endParaRPr lang="en-US" sz="3200" dirty="0">
                <a:solidFill>
                  <a:schemeClr val="bg1"/>
                </a:solidFill>
              </a:endParaRPr>
            </a:p>
          </p:txBody>
        </p:sp>
        <p:sp>
          <p:nvSpPr>
            <p:cNvPr id="33" name="Rectangle 32">
              <a:extLst>
                <a:ext uri="{FF2B5EF4-FFF2-40B4-BE49-F238E27FC236}">
                  <a16:creationId xmlns:a16="http://schemas.microsoft.com/office/drawing/2014/main" id="{AF3C5EE9-996B-52A5-0234-0347C3D52AE2}"/>
                </a:ext>
              </a:extLst>
            </p:cNvPr>
            <p:cNvSpPr/>
            <p:nvPr/>
          </p:nvSpPr>
          <p:spPr>
            <a:xfrm>
              <a:off x="450909" y="3496957"/>
              <a:ext cx="1111306" cy="633523"/>
            </a:xfrm>
            <a:prstGeom prst="rect">
              <a:avLst/>
            </a:prstGeom>
          </p:spPr>
          <p:txBody>
            <a:bodyPr wrap="none" anchor="ctr">
              <a:spAutoFit/>
            </a:bodyPr>
            <a:lstStyle/>
            <a:p>
              <a:pPr algn="ctr"/>
              <a:r>
                <a:rPr lang="en-US" sz="2400" b="1" spc="-150" dirty="0">
                  <a:solidFill>
                    <a:schemeClr val="accent3"/>
                  </a:solidFill>
                </a:rPr>
                <a:t>1.0%</a:t>
              </a:r>
            </a:p>
          </p:txBody>
        </p:sp>
      </p:grpSp>
      <p:sp>
        <p:nvSpPr>
          <p:cNvPr id="35" name="Forma libre: forma 34">
            <a:extLst>
              <a:ext uri="{FF2B5EF4-FFF2-40B4-BE49-F238E27FC236}">
                <a16:creationId xmlns:a16="http://schemas.microsoft.com/office/drawing/2014/main" id="{B03E18C7-3993-C64D-52B6-8AE9888C9615}"/>
              </a:ext>
            </a:extLst>
          </p:cNvPr>
          <p:cNvSpPr>
            <a:spLocks noChangeAspect="1"/>
          </p:cNvSpPr>
          <p:nvPr/>
        </p:nvSpPr>
        <p:spPr>
          <a:xfrm>
            <a:off x="10613875" y="1619104"/>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chemeClr val="accent2"/>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37" name="Forma libre: forma 47">
            <a:extLst>
              <a:ext uri="{FF2B5EF4-FFF2-40B4-BE49-F238E27FC236}">
                <a16:creationId xmlns:a16="http://schemas.microsoft.com/office/drawing/2014/main" id="{A4165CC5-AF0F-CC56-4961-474496A65959}"/>
              </a:ext>
            </a:extLst>
          </p:cNvPr>
          <p:cNvSpPr>
            <a:spLocks noChangeAspect="1"/>
          </p:cNvSpPr>
          <p:nvPr/>
        </p:nvSpPr>
        <p:spPr>
          <a:xfrm>
            <a:off x="10560627" y="2977646"/>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chemeClr val="accent2">
              <a:lumMod val="75000"/>
            </a:schemeClr>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38" name="Forma libre: forma 53">
            <a:extLst>
              <a:ext uri="{FF2B5EF4-FFF2-40B4-BE49-F238E27FC236}">
                <a16:creationId xmlns:a16="http://schemas.microsoft.com/office/drawing/2014/main" id="{CC851EE3-C18A-6FDD-0610-832166D3D361}"/>
              </a:ext>
            </a:extLst>
          </p:cNvPr>
          <p:cNvSpPr>
            <a:spLocks noChangeAspect="1"/>
          </p:cNvSpPr>
          <p:nvPr/>
        </p:nvSpPr>
        <p:spPr>
          <a:xfrm>
            <a:off x="10560627" y="4336188"/>
            <a:ext cx="1005840" cy="1005840"/>
          </a:xfrm>
          <a:custGeom>
            <a:avLst/>
            <a:gdLst>
              <a:gd name="connsiteX0" fmla="*/ 1159014 w 1159014"/>
              <a:gd name="connsiteY0" fmla="*/ 579507 h 1159014"/>
              <a:gd name="connsiteX1" fmla="*/ 579507 w 1159014"/>
              <a:gd name="connsiteY1" fmla="*/ 1159014 h 1159014"/>
              <a:gd name="connsiteX2" fmla="*/ 0 w 1159014"/>
              <a:gd name="connsiteY2" fmla="*/ 579507 h 1159014"/>
              <a:gd name="connsiteX3" fmla="*/ 579507 w 1159014"/>
              <a:gd name="connsiteY3" fmla="*/ 0 h 1159014"/>
              <a:gd name="connsiteX4" fmla="*/ 1159014 w 1159014"/>
              <a:gd name="connsiteY4" fmla="*/ 579507 h 115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14" h="1159014">
                <a:moveTo>
                  <a:pt x="1159014" y="579507"/>
                </a:moveTo>
                <a:cubicBezTo>
                  <a:pt x="1159014" y="899560"/>
                  <a:pt x="899560" y="1159014"/>
                  <a:pt x="579507" y="1159014"/>
                </a:cubicBezTo>
                <a:cubicBezTo>
                  <a:pt x="259454" y="1159014"/>
                  <a:pt x="0" y="899560"/>
                  <a:pt x="0" y="579507"/>
                </a:cubicBezTo>
                <a:cubicBezTo>
                  <a:pt x="0" y="259454"/>
                  <a:pt x="259454" y="0"/>
                  <a:pt x="579507" y="0"/>
                </a:cubicBezTo>
                <a:cubicBezTo>
                  <a:pt x="899560" y="0"/>
                  <a:pt x="1159014" y="259454"/>
                  <a:pt x="1159014" y="579507"/>
                </a:cubicBezTo>
                <a:close/>
              </a:path>
            </a:pathLst>
          </a:custGeom>
          <a:solidFill>
            <a:schemeClr val="accent2">
              <a:lumMod val="50000"/>
            </a:schemeClr>
          </a:solidFill>
          <a:ln w="7661" cap="flat">
            <a:noFill/>
            <a:prstDash val="solid"/>
            <a:miter/>
          </a:ln>
          <a:effectLst>
            <a:outerShdw blurRad="50800" dist="38100" dir="5400000" algn="t" rotWithShape="0">
              <a:prstClr val="black">
                <a:alpha val="40000"/>
              </a:prstClr>
            </a:outerShdw>
          </a:effectLst>
        </p:spPr>
        <p:txBody>
          <a:bodyPr rtlCol="0" anchor="ctr"/>
          <a:lstStyle/>
          <a:p>
            <a:endParaRPr lang="es-AR" dirty="0"/>
          </a:p>
        </p:txBody>
      </p:sp>
      <p:sp>
        <p:nvSpPr>
          <p:cNvPr id="39" name="Text Placeholder 18">
            <a:extLst>
              <a:ext uri="{FF2B5EF4-FFF2-40B4-BE49-F238E27FC236}">
                <a16:creationId xmlns:a16="http://schemas.microsoft.com/office/drawing/2014/main" id="{9590D239-5750-F2C5-91F1-C67D2BDA6F80}"/>
              </a:ext>
            </a:extLst>
          </p:cNvPr>
          <p:cNvSpPr txBox="1">
            <a:spLocks/>
          </p:cNvSpPr>
          <p:nvPr/>
        </p:nvSpPr>
        <p:spPr>
          <a:xfrm>
            <a:off x="10560627" y="1924314"/>
            <a:ext cx="1190850" cy="4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solidFill>
                <a:cs typeface="Arial" panose="020B0604020202020204" pitchFamily="34" charset="0"/>
              </a:rPr>
              <a:t>73%</a:t>
            </a:r>
          </a:p>
        </p:txBody>
      </p:sp>
      <p:sp>
        <p:nvSpPr>
          <p:cNvPr id="40" name="Text Placeholder 18">
            <a:extLst>
              <a:ext uri="{FF2B5EF4-FFF2-40B4-BE49-F238E27FC236}">
                <a16:creationId xmlns:a16="http://schemas.microsoft.com/office/drawing/2014/main" id="{C727E8D2-6A9E-0F94-100F-1426A9C469EC}"/>
              </a:ext>
            </a:extLst>
          </p:cNvPr>
          <p:cNvSpPr txBox="1">
            <a:spLocks/>
          </p:cNvSpPr>
          <p:nvPr/>
        </p:nvSpPr>
        <p:spPr>
          <a:xfrm>
            <a:off x="10521370" y="3303760"/>
            <a:ext cx="1190850" cy="4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solidFill>
                <a:cs typeface="Arial" panose="020B0604020202020204" pitchFamily="34" charset="0"/>
              </a:rPr>
              <a:t>30%</a:t>
            </a:r>
          </a:p>
        </p:txBody>
      </p:sp>
      <p:sp>
        <p:nvSpPr>
          <p:cNvPr id="41" name="Text Placeholder 18">
            <a:extLst>
              <a:ext uri="{FF2B5EF4-FFF2-40B4-BE49-F238E27FC236}">
                <a16:creationId xmlns:a16="http://schemas.microsoft.com/office/drawing/2014/main" id="{C4DE1A3B-8805-C0D3-72F3-3361E38090BD}"/>
              </a:ext>
            </a:extLst>
          </p:cNvPr>
          <p:cNvSpPr txBox="1">
            <a:spLocks/>
          </p:cNvSpPr>
          <p:nvPr/>
        </p:nvSpPr>
        <p:spPr>
          <a:xfrm>
            <a:off x="10560627" y="4680153"/>
            <a:ext cx="1190850" cy="4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solidFill>
                <a:cs typeface="Arial" panose="020B0604020202020204" pitchFamily="34" charset="0"/>
              </a:rPr>
              <a:t>4%</a:t>
            </a:r>
          </a:p>
        </p:txBody>
      </p:sp>
      <p:sp>
        <p:nvSpPr>
          <p:cNvPr id="42" name="Content Placeholder 7">
            <a:extLst>
              <a:ext uri="{FF2B5EF4-FFF2-40B4-BE49-F238E27FC236}">
                <a16:creationId xmlns:a16="http://schemas.microsoft.com/office/drawing/2014/main" id="{1FEBA22A-699A-71F9-0262-2DD8068DF692}"/>
              </a:ext>
            </a:extLst>
          </p:cNvPr>
          <p:cNvSpPr txBox="1">
            <a:spLocks/>
          </p:cNvSpPr>
          <p:nvPr/>
        </p:nvSpPr>
        <p:spPr>
          <a:xfrm>
            <a:off x="7816308" y="1993545"/>
            <a:ext cx="2844320" cy="544026"/>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Individual with basic skills</a:t>
            </a:r>
          </a:p>
        </p:txBody>
      </p:sp>
      <p:sp>
        <p:nvSpPr>
          <p:cNvPr id="43" name="Content Placeholder 7">
            <a:extLst>
              <a:ext uri="{FF2B5EF4-FFF2-40B4-BE49-F238E27FC236}">
                <a16:creationId xmlns:a16="http://schemas.microsoft.com/office/drawing/2014/main" id="{A5AEF252-4405-90E8-C56F-F62D079DCD7A}"/>
              </a:ext>
            </a:extLst>
          </p:cNvPr>
          <p:cNvSpPr txBox="1">
            <a:spLocks/>
          </p:cNvSpPr>
          <p:nvPr/>
        </p:nvSpPr>
        <p:spPr>
          <a:xfrm>
            <a:off x="7774809" y="3392629"/>
            <a:ext cx="2844320" cy="544026"/>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Individual with standard skills</a:t>
            </a:r>
          </a:p>
        </p:txBody>
      </p:sp>
      <p:sp>
        <p:nvSpPr>
          <p:cNvPr id="44" name="Content Placeholder 7">
            <a:extLst>
              <a:ext uri="{FF2B5EF4-FFF2-40B4-BE49-F238E27FC236}">
                <a16:creationId xmlns:a16="http://schemas.microsoft.com/office/drawing/2014/main" id="{2F9C5875-4E28-24B7-D480-F5C7A669555A}"/>
              </a:ext>
            </a:extLst>
          </p:cNvPr>
          <p:cNvSpPr txBox="1">
            <a:spLocks/>
          </p:cNvSpPr>
          <p:nvPr/>
        </p:nvSpPr>
        <p:spPr>
          <a:xfrm>
            <a:off x="7816308" y="4782552"/>
            <a:ext cx="2844320" cy="544026"/>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Individual with advanced skills</a:t>
            </a:r>
          </a:p>
        </p:txBody>
      </p:sp>
      <p:cxnSp>
        <p:nvCxnSpPr>
          <p:cNvPr id="45" name="Straight Connector 44">
            <a:extLst>
              <a:ext uri="{FF2B5EF4-FFF2-40B4-BE49-F238E27FC236}">
                <a16:creationId xmlns:a16="http://schemas.microsoft.com/office/drawing/2014/main" id="{FE435FAE-DDA7-610C-E40C-A2CC2B1A7319}"/>
              </a:ext>
            </a:extLst>
          </p:cNvPr>
          <p:cNvCxnSpPr/>
          <p:nvPr/>
        </p:nvCxnSpPr>
        <p:spPr>
          <a:xfrm>
            <a:off x="6383426" y="1542127"/>
            <a:ext cx="0" cy="4245772"/>
          </a:xfrm>
          <a:prstGeom prst="line">
            <a:avLst/>
          </a:prstGeom>
          <a:ln w="76200"/>
        </p:spPr>
        <p:style>
          <a:lnRef idx="3">
            <a:schemeClr val="accent3"/>
          </a:lnRef>
          <a:fillRef idx="0">
            <a:schemeClr val="accent3"/>
          </a:fillRef>
          <a:effectRef idx="2">
            <a:schemeClr val="accent3"/>
          </a:effectRef>
          <a:fontRef idx="minor">
            <a:schemeClr val="tx1"/>
          </a:fontRef>
        </p:style>
      </p:cxnSp>
      <p:sp>
        <p:nvSpPr>
          <p:cNvPr id="46" name="TextBox 45">
            <a:extLst>
              <a:ext uri="{FF2B5EF4-FFF2-40B4-BE49-F238E27FC236}">
                <a16:creationId xmlns:a16="http://schemas.microsoft.com/office/drawing/2014/main" id="{21775A03-7C23-8BAF-989A-51D838629AD5}"/>
              </a:ext>
            </a:extLst>
          </p:cNvPr>
          <p:cNvSpPr txBox="1"/>
          <p:nvPr/>
        </p:nvSpPr>
        <p:spPr>
          <a:xfrm>
            <a:off x="6409060" y="6502570"/>
            <a:ext cx="10037135" cy="261610"/>
          </a:xfrm>
          <a:prstGeom prst="rect">
            <a:avLst/>
          </a:prstGeom>
          <a:noFill/>
        </p:spPr>
        <p:txBody>
          <a:bodyPr wrap="square" rtlCol="0">
            <a:spAutoFit/>
          </a:bodyPr>
          <a:lstStyle/>
          <a:p>
            <a:r>
              <a:rPr lang="en-TT" sz="1100" dirty="0">
                <a:solidFill>
                  <a:schemeClr val="accent1"/>
                </a:solidFill>
              </a:rPr>
              <a:t>Connect the Unconnected | Telecommunications Authority of Trinidad and Tobago</a:t>
            </a:r>
          </a:p>
        </p:txBody>
      </p:sp>
    </p:spTree>
    <p:extLst>
      <p:ext uri="{BB962C8B-B14F-4D97-AF65-F5344CB8AC3E}">
        <p14:creationId xmlns:p14="http://schemas.microsoft.com/office/powerpoint/2010/main" val="2541117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 up of a keyboard&#10;&#10;Description automatically generated with medium confidence">
            <a:extLst>
              <a:ext uri="{FF2B5EF4-FFF2-40B4-BE49-F238E27FC236}">
                <a16:creationId xmlns:a16="http://schemas.microsoft.com/office/drawing/2014/main" id="{EA4D0D36-8B92-452A-049C-6C3D1BB9074B}"/>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5736" b="14773"/>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3EBA6D73-0761-5E21-C229-1A2CA53B7628}"/>
              </a:ext>
            </a:extLst>
          </p:cNvPr>
          <p:cNvSpPr/>
          <p:nvPr/>
        </p:nvSpPr>
        <p:spPr>
          <a:xfrm>
            <a:off x="0" y="0"/>
            <a:ext cx="12192000" cy="6858000"/>
          </a:xfrm>
          <a:prstGeom prst="rect">
            <a:avLst/>
          </a:prstGeom>
          <a:solidFill>
            <a:schemeClr val="accent6">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1217E71F-E8B6-678A-6D84-BB2517ABB7B0}"/>
              </a:ext>
            </a:extLst>
          </p:cNvPr>
          <p:cNvSpPr txBox="1">
            <a:spLocks/>
          </p:cNvSpPr>
          <p:nvPr/>
        </p:nvSpPr>
        <p:spPr>
          <a:xfrm>
            <a:off x="178596" y="329795"/>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4000" b="1" i="0" u="none" strike="noStrike" kern="1200" cap="all" spc="0" normalizeH="0" baseline="0" noProof="0" dirty="0" err="1">
                <a:ln>
                  <a:noFill/>
                </a:ln>
                <a:solidFill>
                  <a:srgbClr val="FFC000"/>
                </a:solidFill>
                <a:effectLst/>
                <a:uLnTx/>
                <a:uFillTx/>
                <a:latin typeface="Arial"/>
                <a:ea typeface="+mj-ea"/>
                <a:cs typeface="+mj-cs"/>
              </a:rPr>
              <a:t>PURPose</a:t>
            </a:r>
            <a:r>
              <a:rPr kumimoji="0" lang="en-US" sz="4000" b="1" i="0" u="none" strike="noStrike" kern="1200" cap="all" spc="0" normalizeH="0" baseline="0" noProof="0" dirty="0">
                <a:ln>
                  <a:noFill/>
                </a:ln>
                <a:effectLst/>
                <a:uLnTx/>
                <a:uFillTx/>
                <a:latin typeface="Arial"/>
                <a:ea typeface="+mj-ea"/>
                <a:cs typeface="+mj-cs"/>
              </a:rPr>
              <a:t> </a:t>
            </a:r>
            <a:r>
              <a:rPr kumimoji="0" lang="en-US" sz="4000" b="1" i="0" u="none" strike="noStrike" kern="1200" cap="all" spc="0" normalizeH="0" baseline="0" noProof="0" dirty="0">
                <a:ln>
                  <a:noFill/>
                </a:ln>
                <a:solidFill>
                  <a:schemeClr val="bg1"/>
                </a:solidFill>
                <a:effectLst/>
                <a:uLnTx/>
                <a:uFillTx/>
                <a:latin typeface="Arial"/>
                <a:ea typeface="+mj-ea"/>
                <a:cs typeface="+mj-cs"/>
              </a:rPr>
              <a:t>of </a:t>
            </a:r>
            <a:r>
              <a:rPr kumimoji="0" lang="en-US" sz="4000" b="1" i="0" u="none" strike="noStrike" kern="1200" cap="all" spc="0" normalizeH="0" baseline="0" noProof="0" dirty="0" err="1">
                <a:ln>
                  <a:noFill/>
                </a:ln>
                <a:solidFill>
                  <a:schemeClr val="bg1"/>
                </a:solidFill>
                <a:effectLst/>
                <a:uLnTx/>
                <a:uFillTx/>
                <a:latin typeface="Arial"/>
                <a:ea typeface="+mj-ea"/>
                <a:cs typeface="+mj-cs"/>
              </a:rPr>
              <a:t>ttwifi</a:t>
            </a:r>
            <a:endParaRPr kumimoji="0" lang="en-US" sz="4000" b="1" i="0" u="none" strike="noStrike" kern="1200" cap="all" spc="0" normalizeH="0" baseline="0" noProof="0" dirty="0">
              <a:ln>
                <a:noFill/>
              </a:ln>
              <a:solidFill>
                <a:schemeClr val="bg1"/>
              </a:solidFill>
              <a:effectLst/>
              <a:uLnTx/>
              <a:uFillTx/>
              <a:latin typeface="Arial"/>
              <a:ea typeface="+mj-ea"/>
              <a:cs typeface="+mj-cs"/>
            </a:endParaRPr>
          </a:p>
        </p:txBody>
      </p:sp>
      <p:sp>
        <p:nvSpPr>
          <p:cNvPr id="14" name="Content Placeholder 7">
            <a:extLst>
              <a:ext uri="{FF2B5EF4-FFF2-40B4-BE49-F238E27FC236}">
                <a16:creationId xmlns:a16="http://schemas.microsoft.com/office/drawing/2014/main" id="{9004B6F2-68F1-B8D5-D761-AD9AA7718A06}"/>
              </a:ext>
            </a:extLst>
          </p:cNvPr>
          <p:cNvSpPr txBox="1">
            <a:spLocks/>
          </p:cNvSpPr>
          <p:nvPr/>
        </p:nvSpPr>
        <p:spPr>
          <a:xfrm>
            <a:off x="409565" y="1198202"/>
            <a:ext cx="10742140" cy="900053"/>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buNone/>
            </a:pPr>
            <a:r>
              <a:rPr lang="en-US" dirty="0">
                <a:solidFill>
                  <a:schemeClr val="bg1"/>
                </a:solidFill>
                <a:cs typeface="Calibri" panose="020F0502020204030204" pitchFamily="34" charset="0"/>
              </a:rPr>
              <a:t>A GORTT initiative to allow the general public to access “free” quality broadband Internet to be productive, whilst they wait for service at a public location.</a:t>
            </a:r>
          </a:p>
          <a:p>
            <a:pPr algn="just" defTabSz="685800"/>
            <a:endParaRPr lang="en-US" dirty="0">
              <a:solidFill>
                <a:schemeClr val="bg1"/>
              </a:solidFill>
              <a:latin typeface="Calibri" panose="020F0502020204030204"/>
            </a:endParaRPr>
          </a:p>
        </p:txBody>
      </p:sp>
      <p:sp>
        <p:nvSpPr>
          <p:cNvPr id="17" name="Forma libre: forma 2077">
            <a:extLst>
              <a:ext uri="{FF2B5EF4-FFF2-40B4-BE49-F238E27FC236}">
                <a16:creationId xmlns:a16="http://schemas.microsoft.com/office/drawing/2014/main" id="{08F9ADB6-2668-23B7-8647-7D9E683EDB7E}"/>
              </a:ext>
            </a:extLst>
          </p:cNvPr>
          <p:cNvSpPr/>
          <p:nvPr/>
        </p:nvSpPr>
        <p:spPr>
          <a:xfrm>
            <a:off x="0" y="2546391"/>
            <a:ext cx="12192000" cy="2482809"/>
          </a:xfrm>
          <a:custGeom>
            <a:avLst/>
            <a:gdLst>
              <a:gd name="connsiteX0" fmla="*/ 0 w 2285657"/>
              <a:gd name="connsiteY0" fmla="*/ 0 h 1976768"/>
              <a:gd name="connsiteX1" fmla="*/ 2285658 w 2285657"/>
              <a:gd name="connsiteY1" fmla="*/ 0 h 1976768"/>
              <a:gd name="connsiteX2" fmla="*/ 2285658 w 2285657"/>
              <a:gd name="connsiteY2" fmla="*/ 1976769 h 1976768"/>
              <a:gd name="connsiteX3" fmla="*/ 0 w 2285657"/>
              <a:gd name="connsiteY3" fmla="*/ 1976769 h 1976768"/>
            </a:gdLst>
            <a:ahLst/>
            <a:cxnLst>
              <a:cxn ang="0">
                <a:pos x="connsiteX0" y="connsiteY0"/>
              </a:cxn>
              <a:cxn ang="0">
                <a:pos x="connsiteX1" y="connsiteY1"/>
              </a:cxn>
              <a:cxn ang="0">
                <a:pos x="connsiteX2" y="connsiteY2"/>
              </a:cxn>
              <a:cxn ang="0">
                <a:pos x="connsiteX3" y="connsiteY3"/>
              </a:cxn>
            </a:cxnLst>
            <a:rect l="l" t="t" r="r" b="b"/>
            <a:pathLst>
              <a:path w="2285657" h="1976768">
                <a:moveTo>
                  <a:pt x="0" y="0"/>
                </a:moveTo>
                <a:lnTo>
                  <a:pt x="2285658" y="0"/>
                </a:lnTo>
                <a:lnTo>
                  <a:pt x="2285658" y="1976769"/>
                </a:lnTo>
                <a:lnTo>
                  <a:pt x="0" y="1976769"/>
                </a:lnTo>
                <a:close/>
              </a:path>
            </a:pathLst>
          </a:custGeom>
          <a:solidFill>
            <a:schemeClr val="accent2">
              <a:alpha val="45000"/>
            </a:schemeClr>
          </a:solidFill>
          <a:ln w="5944" cap="flat">
            <a:noFill/>
            <a:prstDash val="solid"/>
            <a:miter/>
          </a:ln>
        </p:spPr>
        <p:txBody>
          <a:bodyPr rtlCol="0" anchor="ctr"/>
          <a:lstStyle/>
          <a:p>
            <a:endParaRPr lang="es-AR" dirty="0"/>
          </a:p>
        </p:txBody>
      </p:sp>
      <p:sp>
        <p:nvSpPr>
          <p:cNvPr id="18" name="Content Placeholder 7">
            <a:extLst>
              <a:ext uri="{FF2B5EF4-FFF2-40B4-BE49-F238E27FC236}">
                <a16:creationId xmlns:a16="http://schemas.microsoft.com/office/drawing/2014/main" id="{CA0F161E-B477-A76A-85FD-E3A6289830AB}"/>
              </a:ext>
            </a:extLst>
          </p:cNvPr>
          <p:cNvSpPr txBox="1">
            <a:spLocks/>
          </p:cNvSpPr>
          <p:nvPr/>
        </p:nvSpPr>
        <p:spPr>
          <a:xfrm>
            <a:off x="409565" y="2759115"/>
            <a:ext cx="10742140" cy="596831"/>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buNone/>
            </a:pPr>
            <a:r>
              <a:rPr lang="en-US" dirty="0">
                <a:solidFill>
                  <a:schemeClr val="bg1"/>
                </a:solidFill>
                <a:cs typeface="Calibri" panose="020F0502020204030204" pitchFamily="34" charset="0"/>
              </a:rPr>
              <a:t>TATT is responsible for the roll out of </a:t>
            </a:r>
            <a:r>
              <a:rPr lang="en-US" dirty="0" err="1">
                <a:solidFill>
                  <a:schemeClr val="bg1"/>
                </a:solidFill>
                <a:cs typeface="Calibri" panose="020F0502020204030204" pitchFamily="34" charset="0"/>
              </a:rPr>
              <a:t>TTWiFi</a:t>
            </a:r>
            <a:r>
              <a:rPr lang="en-US" dirty="0">
                <a:solidFill>
                  <a:schemeClr val="bg1"/>
                </a:solidFill>
                <a:cs typeface="Calibri" panose="020F0502020204030204" pitchFamily="34" charset="0"/>
              </a:rPr>
              <a:t> at:</a:t>
            </a:r>
          </a:p>
          <a:p>
            <a:pPr marL="0" indent="0" algn="just" defTabSz="685800">
              <a:buNone/>
            </a:pPr>
            <a:endParaRPr lang="en-US" dirty="0">
              <a:solidFill>
                <a:schemeClr val="bg1"/>
              </a:solidFill>
              <a:cs typeface="Calibri" panose="020F0502020204030204" pitchFamily="34" charset="0"/>
            </a:endParaRPr>
          </a:p>
          <a:p>
            <a:pPr algn="just" defTabSz="685800"/>
            <a:endParaRPr lang="en-US" dirty="0">
              <a:solidFill>
                <a:schemeClr val="bg1"/>
              </a:solidFill>
              <a:latin typeface="Calibri" panose="020F0502020204030204"/>
            </a:endParaRPr>
          </a:p>
        </p:txBody>
      </p:sp>
      <p:sp>
        <p:nvSpPr>
          <p:cNvPr id="9" name="TextBox 8">
            <a:extLst>
              <a:ext uri="{FF2B5EF4-FFF2-40B4-BE49-F238E27FC236}">
                <a16:creationId xmlns:a16="http://schemas.microsoft.com/office/drawing/2014/main" id="{EC0EAA36-8BAD-7D5D-86F1-838E8AD12248}"/>
              </a:ext>
            </a:extLst>
          </p:cNvPr>
          <p:cNvSpPr txBox="1"/>
          <p:nvPr/>
        </p:nvSpPr>
        <p:spPr>
          <a:xfrm>
            <a:off x="5059015" y="3219276"/>
            <a:ext cx="7017028" cy="1384995"/>
          </a:xfrm>
          <a:prstGeom prst="rect">
            <a:avLst/>
          </a:prstGeom>
          <a:noFill/>
        </p:spPr>
        <p:txBody>
          <a:bodyPr wrap="square" rtlCol="0">
            <a:spAutoFit/>
          </a:bodyPr>
          <a:lstStyle/>
          <a:p>
            <a:pPr marL="457200" indent="-457200" algn="just" defTabSz="685800">
              <a:buFont typeface="Wingdings" panose="05000000000000000000" pitchFamily="2" charset="2"/>
              <a:buChar char="§"/>
            </a:pPr>
            <a:r>
              <a:rPr lang="en-US" sz="2800" dirty="0">
                <a:solidFill>
                  <a:schemeClr val="bg1"/>
                </a:solidFill>
                <a:cs typeface="Calibri" panose="020F0502020204030204" pitchFamily="34" charset="0"/>
              </a:rPr>
              <a:t>schools without connectivity</a:t>
            </a:r>
          </a:p>
          <a:p>
            <a:pPr marL="457200" indent="-457200" algn="just" defTabSz="685800">
              <a:buFont typeface="Wingdings" panose="05000000000000000000" pitchFamily="2" charset="2"/>
              <a:buChar char="§"/>
            </a:pPr>
            <a:r>
              <a:rPr lang="en-US" sz="2800" dirty="0">
                <a:solidFill>
                  <a:schemeClr val="bg1"/>
                </a:solidFill>
                <a:cs typeface="Calibri" panose="020F0502020204030204" pitchFamily="34" charset="0"/>
              </a:rPr>
              <a:t>public waiting areas in health institutions (hospitals, health centres)</a:t>
            </a:r>
            <a:endParaRPr lang="en-TT" sz="2800" dirty="0">
              <a:solidFill>
                <a:schemeClr val="bg1"/>
              </a:solidFill>
              <a:cs typeface="Calibri" panose="020F0502020204030204" pitchFamily="34" charset="0"/>
            </a:endParaRPr>
          </a:p>
        </p:txBody>
      </p:sp>
      <p:sp>
        <p:nvSpPr>
          <p:cNvPr id="19" name="TextBox 18">
            <a:extLst>
              <a:ext uri="{FF2B5EF4-FFF2-40B4-BE49-F238E27FC236}">
                <a16:creationId xmlns:a16="http://schemas.microsoft.com/office/drawing/2014/main" id="{FC257E54-554E-443D-4ED5-0B0BADA92221}"/>
              </a:ext>
            </a:extLst>
          </p:cNvPr>
          <p:cNvSpPr txBox="1"/>
          <p:nvPr/>
        </p:nvSpPr>
        <p:spPr>
          <a:xfrm>
            <a:off x="408041" y="3219777"/>
            <a:ext cx="4124202" cy="1384995"/>
          </a:xfrm>
          <a:prstGeom prst="rect">
            <a:avLst/>
          </a:prstGeom>
          <a:noFill/>
        </p:spPr>
        <p:txBody>
          <a:bodyPr wrap="square" rtlCol="0">
            <a:spAutoFit/>
          </a:bodyPr>
          <a:lstStyle/>
          <a:p>
            <a:pPr marL="457200" indent="-457200" algn="just" defTabSz="685800">
              <a:buFont typeface="Wingdings" panose="05000000000000000000" pitchFamily="2" charset="2"/>
              <a:buChar char="§"/>
            </a:pPr>
            <a:r>
              <a:rPr lang="en-US" sz="2800" dirty="0">
                <a:solidFill>
                  <a:schemeClr val="bg1"/>
                </a:solidFill>
                <a:cs typeface="Calibri" panose="020F0502020204030204" pitchFamily="34" charset="0"/>
              </a:rPr>
              <a:t>public libraries</a:t>
            </a:r>
          </a:p>
          <a:p>
            <a:pPr marL="457200" indent="-457200" algn="just" defTabSz="685800">
              <a:buFont typeface="Wingdings" panose="05000000000000000000" pitchFamily="2" charset="2"/>
              <a:buChar char="§"/>
            </a:pPr>
            <a:r>
              <a:rPr lang="en-US" sz="2800" dirty="0">
                <a:solidFill>
                  <a:schemeClr val="bg1"/>
                </a:solidFill>
                <a:cs typeface="Calibri" panose="020F0502020204030204" pitchFamily="34" charset="0"/>
              </a:rPr>
              <a:t>public transport hubs </a:t>
            </a:r>
          </a:p>
          <a:p>
            <a:pPr marL="457200" indent="-457200">
              <a:buFont typeface="Wingdings" panose="05000000000000000000" pitchFamily="2" charset="2"/>
              <a:buChar char="§"/>
            </a:pPr>
            <a:endParaRPr lang="en-TT" sz="2800" dirty="0"/>
          </a:p>
        </p:txBody>
      </p:sp>
      <p:sp>
        <p:nvSpPr>
          <p:cNvPr id="20" name="Content Placeholder 7">
            <a:extLst>
              <a:ext uri="{FF2B5EF4-FFF2-40B4-BE49-F238E27FC236}">
                <a16:creationId xmlns:a16="http://schemas.microsoft.com/office/drawing/2014/main" id="{07FA7A80-CA1F-B1B3-FF2B-2511D8192BB5}"/>
              </a:ext>
            </a:extLst>
          </p:cNvPr>
          <p:cNvSpPr txBox="1">
            <a:spLocks/>
          </p:cNvSpPr>
          <p:nvPr/>
        </p:nvSpPr>
        <p:spPr>
          <a:xfrm>
            <a:off x="522526" y="5415800"/>
            <a:ext cx="10742140" cy="900053"/>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685800"/>
            <a:endParaRPr lang="en-US" dirty="0">
              <a:solidFill>
                <a:schemeClr val="bg1"/>
              </a:solidFill>
              <a:latin typeface="Calibri" panose="020F0502020204030204"/>
            </a:endParaRPr>
          </a:p>
        </p:txBody>
      </p:sp>
      <p:sp>
        <p:nvSpPr>
          <p:cNvPr id="21" name="TextBox 20">
            <a:extLst>
              <a:ext uri="{FF2B5EF4-FFF2-40B4-BE49-F238E27FC236}">
                <a16:creationId xmlns:a16="http://schemas.microsoft.com/office/drawing/2014/main" id="{4D06A8C3-7B02-BBB8-C109-B6D9FAB347A1}"/>
              </a:ext>
            </a:extLst>
          </p:cNvPr>
          <p:cNvSpPr txBox="1"/>
          <p:nvPr/>
        </p:nvSpPr>
        <p:spPr>
          <a:xfrm>
            <a:off x="5966661" y="6528205"/>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spTree>
    <p:extLst>
      <p:ext uri="{BB962C8B-B14F-4D97-AF65-F5344CB8AC3E}">
        <p14:creationId xmlns:p14="http://schemas.microsoft.com/office/powerpoint/2010/main" val="225463727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person, hand&#10;&#10;Description automatically generated">
            <a:extLst>
              <a:ext uri="{FF2B5EF4-FFF2-40B4-BE49-F238E27FC236}">
                <a16:creationId xmlns:a16="http://schemas.microsoft.com/office/drawing/2014/main" id="{16045CFD-FA69-AC9B-33AC-5CB834C8865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7644" b="8102"/>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C6B67529-E9AE-A5C5-2F4D-67B02CB79633}"/>
              </a:ext>
            </a:extLst>
          </p:cNvPr>
          <p:cNvSpPr/>
          <p:nvPr/>
        </p:nvSpPr>
        <p:spPr>
          <a:xfrm>
            <a:off x="-1524" y="0"/>
            <a:ext cx="12192000" cy="6858000"/>
          </a:xfrm>
          <a:prstGeom prst="rect">
            <a:avLst/>
          </a:prstGeom>
          <a:solidFill>
            <a:schemeClr val="accent6">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E2EC4CF-A74F-58C1-EA0C-1559B3B78E7C}"/>
              </a:ext>
            </a:extLst>
          </p:cNvPr>
          <p:cNvSpPr txBox="1"/>
          <p:nvPr/>
        </p:nvSpPr>
        <p:spPr>
          <a:xfrm>
            <a:off x="5966661" y="6528205"/>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sp>
        <p:nvSpPr>
          <p:cNvPr id="9" name="Title 2">
            <a:extLst>
              <a:ext uri="{FF2B5EF4-FFF2-40B4-BE49-F238E27FC236}">
                <a16:creationId xmlns:a16="http://schemas.microsoft.com/office/drawing/2014/main" id="{83E9A211-3787-6A52-5F07-CEE310CC8092}"/>
              </a:ext>
            </a:extLst>
          </p:cNvPr>
          <p:cNvSpPr txBox="1">
            <a:spLocks/>
          </p:cNvSpPr>
          <p:nvPr/>
        </p:nvSpPr>
        <p:spPr>
          <a:xfrm>
            <a:off x="178596" y="329795"/>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4000" b="1" i="0" u="none" strike="noStrike" kern="1200" cap="all" spc="0" normalizeH="0" baseline="0" noProof="0" dirty="0" err="1">
                <a:ln>
                  <a:noFill/>
                </a:ln>
                <a:solidFill>
                  <a:srgbClr val="FFC000"/>
                </a:solidFill>
                <a:effectLst/>
                <a:uLnTx/>
                <a:uFillTx/>
                <a:latin typeface="Arial"/>
                <a:ea typeface="+mj-ea"/>
                <a:cs typeface="+mj-cs"/>
              </a:rPr>
              <a:t>PURPose</a:t>
            </a:r>
            <a:r>
              <a:rPr kumimoji="0" lang="en-US" sz="4000" b="1" i="0" u="none" strike="noStrike" kern="1200" cap="all" spc="0" normalizeH="0" baseline="0" noProof="0" dirty="0">
                <a:ln>
                  <a:noFill/>
                </a:ln>
                <a:effectLst/>
                <a:uLnTx/>
                <a:uFillTx/>
                <a:latin typeface="Arial"/>
                <a:ea typeface="+mj-ea"/>
                <a:cs typeface="+mj-cs"/>
              </a:rPr>
              <a:t> </a:t>
            </a:r>
            <a:r>
              <a:rPr kumimoji="0" lang="en-US" sz="4000" b="1" i="0" u="none" strike="noStrike" kern="1200" cap="all" spc="0" normalizeH="0" baseline="0" noProof="0" dirty="0">
                <a:ln>
                  <a:noFill/>
                </a:ln>
                <a:solidFill>
                  <a:schemeClr val="bg1"/>
                </a:solidFill>
                <a:effectLst/>
                <a:uLnTx/>
                <a:uFillTx/>
                <a:latin typeface="Arial"/>
                <a:ea typeface="+mj-ea"/>
                <a:cs typeface="+mj-cs"/>
              </a:rPr>
              <a:t>of PWD</a:t>
            </a:r>
            <a:r>
              <a:rPr kumimoji="0" lang="en-US" sz="4000" b="1" i="0" u="none" strike="noStrike" kern="1200" cap="none" spc="0" normalizeH="0" baseline="0" noProof="0" dirty="0">
                <a:ln>
                  <a:noFill/>
                </a:ln>
                <a:solidFill>
                  <a:schemeClr val="bg1"/>
                </a:solidFill>
                <a:effectLst/>
                <a:uLnTx/>
                <a:uFillTx/>
                <a:latin typeface="Arial"/>
                <a:ea typeface="+mj-ea"/>
                <a:cs typeface="+mj-cs"/>
              </a:rPr>
              <a:t>s INITIATIVE</a:t>
            </a:r>
            <a:endParaRPr kumimoji="0" lang="en-US" sz="4000" b="1" i="0" u="none" strike="noStrike" kern="1200" cap="all" spc="0" normalizeH="0" baseline="0" noProof="0" dirty="0">
              <a:ln>
                <a:noFill/>
              </a:ln>
              <a:solidFill>
                <a:schemeClr val="bg1"/>
              </a:solidFill>
              <a:effectLst/>
              <a:uLnTx/>
              <a:uFillTx/>
              <a:latin typeface="Arial"/>
              <a:ea typeface="+mj-ea"/>
              <a:cs typeface="+mj-cs"/>
            </a:endParaRPr>
          </a:p>
        </p:txBody>
      </p:sp>
      <p:sp>
        <p:nvSpPr>
          <p:cNvPr id="11" name="Content Placeholder 7">
            <a:extLst>
              <a:ext uri="{FF2B5EF4-FFF2-40B4-BE49-F238E27FC236}">
                <a16:creationId xmlns:a16="http://schemas.microsoft.com/office/drawing/2014/main" id="{6C4E0B50-1F9E-23C5-A6DE-81D2A5072D93}"/>
              </a:ext>
            </a:extLst>
          </p:cNvPr>
          <p:cNvSpPr txBox="1">
            <a:spLocks/>
          </p:cNvSpPr>
          <p:nvPr/>
        </p:nvSpPr>
        <p:spPr>
          <a:xfrm>
            <a:off x="409565" y="1198202"/>
            <a:ext cx="10742140" cy="900053"/>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buNone/>
            </a:pPr>
            <a:r>
              <a:rPr lang="en-US" dirty="0">
                <a:solidFill>
                  <a:schemeClr val="bg1"/>
                </a:solidFill>
                <a:cs typeface="Calibri" panose="020F0502020204030204" pitchFamily="34" charset="0"/>
              </a:rPr>
              <a:t>This initiative seeks to promote digital inclusion for persons with disabilities in Trinidad and Tobago. It was launched in September 2020.</a:t>
            </a:r>
          </a:p>
          <a:p>
            <a:pPr algn="just" defTabSz="685800"/>
            <a:endParaRPr lang="en-US" dirty="0">
              <a:solidFill>
                <a:schemeClr val="bg1"/>
              </a:solidFill>
              <a:latin typeface="Calibri" panose="020F0502020204030204"/>
            </a:endParaRPr>
          </a:p>
        </p:txBody>
      </p:sp>
      <p:sp>
        <p:nvSpPr>
          <p:cNvPr id="12" name="Forma libre: forma 2077">
            <a:extLst>
              <a:ext uri="{FF2B5EF4-FFF2-40B4-BE49-F238E27FC236}">
                <a16:creationId xmlns:a16="http://schemas.microsoft.com/office/drawing/2014/main" id="{1F3B5050-AE71-293A-0C5C-616AF0140A48}"/>
              </a:ext>
            </a:extLst>
          </p:cNvPr>
          <p:cNvSpPr/>
          <p:nvPr/>
        </p:nvSpPr>
        <p:spPr>
          <a:xfrm>
            <a:off x="0" y="2546391"/>
            <a:ext cx="12192000" cy="2482809"/>
          </a:xfrm>
          <a:custGeom>
            <a:avLst/>
            <a:gdLst>
              <a:gd name="connsiteX0" fmla="*/ 0 w 2285657"/>
              <a:gd name="connsiteY0" fmla="*/ 0 h 1976768"/>
              <a:gd name="connsiteX1" fmla="*/ 2285658 w 2285657"/>
              <a:gd name="connsiteY1" fmla="*/ 0 h 1976768"/>
              <a:gd name="connsiteX2" fmla="*/ 2285658 w 2285657"/>
              <a:gd name="connsiteY2" fmla="*/ 1976769 h 1976768"/>
              <a:gd name="connsiteX3" fmla="*/ 0 w 2285657"/>
              <a:gd name="connsiteY3" fmla="*/ 1976769 h 1976768"/>
            </a:gdLst>
            <a:ahLst/>
            <a:cxnLst>
              <a:cxn ang="0">
                <a:pos x="connsiteX0" y="connsiteY0"/>
              </a:cxn>
              <a:cxn ang="0">
                <a:pos x="connsiteX1" y="connsiteY1"/>
              </a:cxn>
              <a:cxn ang="0">
                <a:pos x="connsiteX2" y="connsiteY2"/>
              </a:cxn>
              <a:cxn ang="0">
                <a:pos x="connsiteX3" y="connsiteY3"/>
              </a:cxn>
            </a:cxnLst>
            <a:rect l="l" t="t" r="r" b="b"/>
            <a:pathLst>
              <a:path w="2285657" h="1976768">
                <a:moveTo>
                  <a:pt x="0" y="0"/>
                </a:moveTo>
                <a:lnTo>
                  <a:pt x="2285658" y="0"/>
                </a:lnTo>
                <a:lnTo>
                  <a:pt x="2285658" y="1976769"/>
                </a:lnTo>
                <a:lnTo>
                  <a:pt x="0" y="1976769"/>
                </a:lnTo>
                <a:close/>
              </a:path>
            </a:pathLst>
          </a:custGeom>
          <a:solidFill>
            <a:schemeClr val="accent2">
              <a:alpha val="45000"/>
            </a:schemeClr>
          </a:solidFill>
          <a:ln w="5944" cap="flat">
            <a:noFill/>
            <a:prstDash val="solid"/>
            <a:miter/>
          </a:ln>
        </p:spPr>
        <p:txBody>
          <a:bodyPr rtlCol="0" anchor="ctr"/>
          <a:lstStyle/>
          <a:p>
            <a:endParaRPr lang="es-AR" dirty="0"/>
          </a:p>
        </p:txBody>
      </p:sp>
      <p:sp>
        <p:nvSpPr>
          <p:cNvPr id="13" name="Content Placeholder 7">
            <a:extLst>
              <a:ext uri="{FF2B5EF4-FFF2-40B4-BE49-F238E27FC236}">
                <a16:creationId xmlns:a16="http://schemas.microsoft.com/office/drawing/2014/main" id="{0473C517-0F6A-92EB-D4DA-AAB6AF3904B0}"/>
              </a:ext>
            </a:extLst>
          </p:cNvPr>
          <p:cNvSpPr txBox="1">
            <a:spLocks/>
          </p:cNvSpPr>
          <p:nvPr/>
        </p:nvSpPr>
        <p:spPr>
          <a:xfrm>
            <a:off x="409565" y="2759115"/>
            <a:ext cx="10742140" cy="596831"/>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buNone/>
            </a:pPr>
            <a:r>
              <a:rPr lang="en-US" dirty="0">
                <a:solidFill>
                  <a:schemeClr val="bg1"/>
                </a:solidFill>
                <a:cs typeface="Calibri" panose="020F0502020204030204" pitchFamily="34" charset="0"/>
              </a:rPr>
              <a:t>The goal of this initiative is to provide subsidised mobile phones  containing assistive features to persons who are visually and/or hearing impaired or have a disability and in receipt of a disability assistance grant from the Ministry of Social Development and Family Services.</a:t>
            </a:r>
          </a:p>
          <a:p>
            <a:pPr algn="just" defTabSz="685800"/>
            <a:endParaRPr lang="en-US" dirty="0">
              <a:solidFill>
                <a:schemeClr val="bg1"/>
              </a:solidFill>
              <a:latin typeface="Calibri" panose="020F0502020204030204"/>
            </a:endParaRPr>
          </a:p>
        </p:txBody>
      </p:sp>
      <p:sp>
        <p:nvSpPr>
          <p:cNvPr id="14" name="Content Placeholder 7">
            <a:extLst>
              <a:ext uri="{FF2B5EF4-FFF2-40B4-BE49-F238E27FC236}">
                <a16:creationId xmlns:a16="http://schemas.microsoft.com/office/drawing/2014/main" id="{6CAE4889-6F31-151D-25AD-DAD49CADEA49}"/>
              </a:ext>
            </a:extLst>
          </p:cNvPr>
          <p:cNvSpPr txBox="1">
            <a:spLocks/>
          </p:cNvSpPr>
          <p:nvPr/>
        </p:nvSpPr>
        <p:spPr>
          <a:xfrm>
            <a:off x="522526" y="5415800"/>
            <a:ext cx="10742140" cy="900053"/>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buNone/>
            </a:pPr>
            <a:r>
              <a:rPr lang="en-US" dirty="0">
                <a:solidFill>
                  <a:schemeClr val="bg1"/>
                </a:solidFill>
                <a:cs typeface="Calibri" panose="020F0502020204030204" pitchFamily="34" charset="0"/>
              </a:rPr>
              <a:t>TATT provides a subsidy of </a:t>
            </a:r>
            <a:r>
              <a:rPr lang="en-US" dirty="0">
                <a:solidFill>
                  <a:srgbClr val="FFC000"/>
                </a:solidFill>
                <a:cs typeface="Calibri" panose="020F0502020204030204" pitchFamily="34" charset="0"/>
              </a:rPr>
              <a:t>TT$600</a:t>
            </a:r>
            <a:r>
              <a:rPr lang="en-US" dirty="0">
                <a:solidFill>
                  <a:schemeClr val="bg1"/>
                </a:solidFill>
                <a:cs typeface="Calibri" panose="020F0502020204030204" pitchFamily="34" charset="0"/>
              </a:rPr>
              <a:t>.</a:t>
            </a:r>
          </a:p>
          <a:p>
            <a:pPr algn="just" defTabSz="685800"/>
            <a:endParaRPr lang="en-US" dirty="0">
              <a:solidFill>
                <a:schemeClr val="bg1"/>
              </a:solidFill>
              <a:latin typeface="Calibri" panose="020F0502020204030204"/>
            </a:endParaRPr>
          </a:p>
        </p:txBody>
      </p:sp>
    </p:spTree>
    <p:extLst>
      <p:ext uri="{BB962C8B-B14F-4D97-AF65-F5344CB8AC3E}">
        <p14:creationId xmlns:p14="http://schemas.microsoft.com/office/powerpoint/2010/main" val="40527939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a:xfrm>
            <a:off x="1676400" y="1676400"/>
            <a:ext cx="8839200" cy="5023942"/>
          </a:xfrm>
          <a:prstGeom prst="rect">
            <a:avLst/>
          </a:prstGeom>
        </p:spPr>
        <p:txBody>
          <a:bodyPr/>
          <a:lstStyle/>
          <a:p>
            <a:pPr marL="914400" lvl="1" indent="-457200" algn="just">
              <a:spcBef>
                <a:spcPct val="20000"/>
              </a:spcBef>
              <a:buClr>
                <a:srgbClr val="1F497D"/>
              </a:buClr>
              <a:buFont typeface="Courier New" panose="02070309020205020404" pitchFamily="49" charset="0"/>
              <a:buChar char="o"/>
              <a:defRPr/>
            </a:pPr>
            <a:endParaRPr lang="en-US" sz="2800" dirty="0">
              <a:solidFill>
                <a:prstClr val="black"/>
              </a:solidFill>
              <a:latin typeface="Calibri" panose="020F0502020204030204" pitchFamily="34" charset="0"/>
              <a:cs typeface="Calibri" panose="020F0502020204030204" pitchFamily="34" charset="0"/>
            </a:endParaRPr>
          </a:p>
        </p:txBody>
      </p:sp>
      <p:sp>
        <p:nvSpPr>
          <p:cNvPr id="6" name="Title 4"/>
          <p:cNvSpPr>
            <a:spLocks noGrp="1"/>
          </p:cNvSpPr>
          <p:nvPr>
            <p:ph type="title"/>
          </p:nvPr>
        </p:nvSpPr>
        <p:spPr>
          <a:xfrm>
            <a:off x="2160181" y="157658"/>
            <a:ext cx="8355419" cy="691156"/>
          </a:xfrm>
        </p:spPr>
        <p:txBody>
          <a:bodyPr>
            <a:noAutofit/>
          </a:bodyPr>
          <a:lstStyle/>
          <a:p>
            <a:pPr eaLnBrk="1" hangingPunct="1"/>
            <a:r>
              <a:rPr lang="en-TT" sz="3600" dirty="0">
                <a:solidFill>
                  <a:schemeClr val="tx1"/>
                </a:solidFill>
                <a:latin typeface="Calibri" panose="020F0502020204030204" pitchFamily="34" charset="0"/>
                <a:cs typeface="Calibri" panose="020F0502020204030204" pitchFamily="34" charset="0"/>
              </a:rPr>
              <a:t>ICT Access Centres</a:t>
            </a:r>
          </a:p>
        </p:txBody>
      </p:sp>
      <p:sp>
        <p:nvSpPr>
          <p:cNvPr id="10" name="Text Box 6"/>
          <p:cNvSpPr txBox="1">
            <a:spLocks noChangeArrowheads="1"/>
          </p:cNvSpPr>
          <p:nvPr/>
        </p:nvSpPr>
        <p:spPr bwMode="auto">
          <a:xfrm flipV="1">
            <a:off x="2053281" y="941673"/>
            <a:ext cx="8610600" cy="18466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spcBef>
                <a:spcPct val="50000"/>
              </a:spcBef>
              <a:defRPr/>
            </a:pPr>
            <a:endParaRPr lang="en-GB" sz="600" dirty="0">
              <a:solidFill>
                <a:srgbClr val="EAEAEA"/>
              </a:solidFill>
              <a:latin typeface="Garamond"/>
            </a:endParaRPr>
          </a:p>
        </p:txBody>
      </p:sp>
      <p:sp>
        <p:nvSpPr>
          <p:cNvPr id="7" name="Content Placeholder 5">
            <a:extLst>
              <a:ext uri="{FF2B5EF4-FFF2-40B4-BE49-F238E27FC236}">
                <a16:creationId xmlns:a16="http://schemas.microsoft.com/office/drawing/2014/main" id="{6F630DC7-D74B-4F09-AD81-7E1809EEFD87}"/>
              </a:ext>
            </a:extLst>
          </p:cNvPr>
          <p:cNvSpPr txBox="1">
            <a:spLocks/>
          </p:cNvSpPr>
          <p:nvPr/>
        </p:nvSpPr>
        <p:spPr>
          <a:xfrm>
            <a:off x="1676400" y="1034006"/>
            <a:ext cx="8839200" cy="5666336"/>
          </a:xfrm>
          <a:prstGeom prst="rect">
            <a:avLst/>
          </a:prstGeom>
        </p:spPr>
        <p:txBody>
          <a:bodyPr/>
          <a:lstStyle/>
          <a:p>
            <a:pPr lvl="1" algn="just">
              <a:spcBef>
                <a:spcPct val="20000"/>
              </a:spcBef>
              <a:buClr>
                <a:srgbClr val="1F497D"/>
              </a:buClr>
              <a:defRPr/>
            </a:pPr>
            <a:endParaRPr lang="en-US" sz="2800" dirty="0">
              <a:solidFill>
                <a:prstClr val="black"/>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0E5388B-6696-44D1-9F56-8ABA7D4F83B1}"/>
              </a:ext>
            </a:extLst>
          </p:cNvPr>
          <p:cNvSpPr txBox="1"/>
          <p:nvPr/>
        </p:nvSpPr>
        <p:spPr>
          <a:xfrm>
            <a:off x="2168141" y="1156258"/>
            <a:ext cx="8347458" cy="4154984"/>
          </a:xfrm>
          <a:prstGeom prst="rect">
            <a:avLst/>
          </a:prstGeom>
          <a:noFill/>
        </p:spPr>
        <p:txBody>
          <a:bodyPr wrap="square">
            <a:spAutoFit/>
          </a:bodyPr>
          <a:lstStyle/>
          <a:p>
            <a:pPr algn="just" defTabSz="685800"/>
            <a:r>
              <a:rPr lang="en-US" sz="2400" dirty="0">
                <a:solidFill>
                  <a:prstClr val="black"/>
                </a:solidFill>
                <a:latin typeface="Calibri" panose="020F0502020204030204"/>
              </a:rPr>
              <a:t>TATT is seeking to implement an ICT access centres as part of the GORTT initiative throughout Trinidad and Tobago</a:t>
            </a: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a:p>
            <a:pPr algn="just" defTabSz="685800"/>
            <a:endParaRPr lang="en-US" sz="2400" dirty="0">
              <a:solidFill>
                <a:prstClr val="black"/>
              </a:solidFill>
              <a:latin typeface="Calibri" panose="020F0502020204030204"/>
            </a:endParaRPr>
          </a:p>
        </p:txBody>
      </p:sp>
      <p:pic>
        <p:nvPicPr>
          <p:cNvPr id="9" name="Picture 8" descr="The Roxborough Administrative Complex | UDeCOTT Website">
            <a:extLst>
              <a:ext uri="{FF2B5EF4-FFF2-40B4-BE49-F238E27FC236}">
                <a16:creationId xmlns:a16="http://schemas.microsoft.com/office/drawing/2014/main" id="{1FD906C3-2534-455B-AD40-F69073544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21870"/>
            <a:ext cx="5451644" cy="3024087"/>
          </a:xfrm>
          <a:prstGeom prst="rect">
            <a:avLst/>
          </a:prstGeom>
          <a:noFill/>
          <a:ln>
            <a:noFill/>
          </a:ln>
        </p:spPr>
      </p:pic>
    </p:spTree>
    <p:extLst>
      <p:ext uri="{BB962C8B-B14F-4D97-AF65-F5344CB8AC3E}">
        <p14:creationId xmlns:p14="http://schemas.microsoft.com/office/powerpoint/2010/main" val="1241216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224615-E271-1277-3A65-30CC3D82AC14}"/>
              </a:ext>
            </a:extLst>
          </p:cNvPr>
          <p:cNvSpPr txBox="1"/>
          <p:nvPr/>
        </p:nvSpPr>
        <p:spPr>
          <a:xfrm>
            <a:off x="6409060" y="6512844"/>
            <a:ext cx="10037135" cy="261610"/>
          </a:xfrm>
          <a:prstGeom prst="rect">
            <a:avLst/>
          </a:prstGeom>
          <a:noFill/>
        </p:spPr>
        <p:txBody>
          <a:bodyPr wrap="square" rtlCol="0">
            <a:spAutoFit/>
          </a:bodyPr>
          <a:lstStyle/>
          <a:p>
            <a:r>
              <a:rPr lang="en-TT" sz="1100" dirty="0">
                <a:solidFill>
                  <a:schemeClr val="accent1"/>
                </a:solidFill>
              </a:rPr>
              <a:t>Connect the Unconnected | Telecommunications Authority of Trinidad and Tobago</a:t>
            </a:r>
          </a:p>
        </p:txBody>
      </p:sp>
      <p:sp>
        <p:nvSpPr>
          <p:cNvPr id="5" name="Title 2">
            <a:extLst>
              <a:ext uri="{FF2B5EF4-FFF2-40B4-BE49-F238E27FC236}">
                <a16:creationId xmlns:a16="http://schemas.microsoft.com/office/drawing/2014/main" id="{0926C870-5F6A-CF04-57B3-5B311BDCC0A8}"/>
              </a:ext>
            </a:extLst>
          </p:cNvPr>
          <p:cNvSpPr txBox="1">
            <a:spLocks/>
          </p:cNvSpPr>
          <p:nvPr/>
        </p:nvSpPr>
        <p:spPr>
          <a:xfrm>
            <a:off x="178595" y="329794"/>
            <a:ext cx="11804857" cy="977181"/>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200" b="1" i="0" u="none" strike="noStrike" kern="1200" cap="all" spc="0" normalizeH="0" baseline="0" noProof="0" dirty="0">
                <a:ln>
                  <a:noFill/>
                </a:ln>
                <a:effectLst/>
                <a:uLnTx/>
                <a:uFillTx/>
                <a:latin typeface="Arial"/>
                <a:ea typeface="+mj-ea"/>
                <a:cs typeface="+mj-cs"/>
              </a:rPr>
              <a:t>Connecting the unconnected:</a:t>
            </a:r>
          </a:p>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200" b="1" i="0" u="none" strike="noStrike" kern="1200" cap="all" spc="0" normalizeH="0" baseline="0" noProof="0" dirty="0">
                <a:ln>
                  <a:noFill/>
                </a:ln>
                <a:solidFill>
                  <a:srgbClr val="FFC000"/>
                </a:solidFill>
                <a:effectLst/>
                <a:uLnTx/>
                <a:uFillTx/>
                <a:latin typeface="Arial"/>
                <a:ea typeface="+mj-ea"/>
                <a:cs typeface="+mj-cs"/>
              </a:rPr>
              <a:t>High-Level</a:t>
            </a:r>
            <a:r>
              <a:rPr kumimoji="0" lang="en-US" sz="3200" b="1" i="0" u="none" strike="noStrike" kern="1200" cap="all" spc="0" normalizeH="0" baseline="0" noProof="0" dirty="0">
                <a:ln>
                  <a:noFill/>
                </a:ln>
                <a:effectLst/>
                <a:uLnTx/>
                <a:uFillTx/>
                <a:latin typeface="Arial"/>
                <a:ea typeface="+mj-ea"/>
                <a:cs typeface="+mj-cs"/>
              </a:rPr>
              <a:t> Recommendations</a:t>
            </a:r>
          </a:p>
        </p:txBody>
      </p:sp>
      <p:sp>
        <p:nvSpPr>
          <p:cNvPr id="6" name="Oval 5">
            <a:extLst>
              <a:ext uri="{FF2B5EF4-FFF2-40B4-BE49-F238E27FC236}">
                <a16:creationId xmlns:a16="http://schemas.microsoft.com/office/drawing/2014/main" id="{6474163C-8BAE-99EF-CC75-1DE43A84BCCC}"/>
              </a:ext>
            </a:extLst>
          </p:cNvPr>
          <p:cNvSpPr/>
          <p:nvPr/>
        </p:nvSpPr>
        <p:spPr>
          <a:xfrm>
            <a:off x="615456" y="1872644"/>
            <a:ext cx="1044842" cy="104484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Arrow: Pentagon 6">
            <a:extLst>
              <a:ext uri="{FF2B5EF4-FFF2-40B4-BE49-F238E27FC236}">
                <a16:creationId xmlns:a16="http://schemas.microsoft.com/office/drawing/2014/main" id="{A825B5D5-DFF2-A23F-E50A-02A720A9D8EE}"/>
              </a:ext>
            </a:extLst>
          </p:cNvPr>
          <p:cNvSpPr/>
          <p:nvPr/>
        </p:nvSpPr>
        <p:spPr>
          <a:xfrm>
            <a:off x="1360897" y="1744592"/>
            <a:ext cx="4536504" cy="1300946"/>
          </a:xfrm>
          <a:prstGeom prst="homePlate">
            <a:avLst>
              <a:gd name="adj" fmla="val 196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850B5460-4DE5-FF78-D0D0-6882EFAF02FA}"/>
              </a:ext>
            </a:extLst>
          </p:cNvPr>
          <p:cNvSpPr/>
          <p:nvPr/>
        </p:nvSpPr>
        <p:spPr>
          <a:xfrm>
            <a:off x="615456" y="3483154"/>
            <a:ext cx="1044842" cy="104484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Arrow: Pentagon 13">
            <a:extLst>
              <a:ext uri="{FF2B5EF4-FFF2-40B4-BE49-F238E27FC236}">
                <a16:creationId xmlns:a16="http://schemas.microsoft.com/office/drawing/2014/main" id="{9107834D-0444-D60D-E8AB-E693FFDD8B89}"/>
              </a:ext>
            </a:extLst>
          </p:cNvPr>
          <p:cNvSpPr/>
          <p:nvPr/>
        </p:nvSpPr>
        <p:spPr>
          <a:xfrm>
            <a:off x="1360897" y="3355102"/>
            <a:ext cx="4536504" cy="1300946"/>
          </a:xfrm>
          <a:prstGeom prst="homePlate">
            <a:avLst>
              <a:gd name="adj" fmla="val 196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6A8D5CE6-C39B-755B-F703-601D64079712}"/>
              </a:ext>
            </a:extLst>
          </p:cNvPr>
          <p:cNvSpPr/>
          <p:nvPr/>
        </p:nvSpPr>
        <p:spPr>
          <a:xfrm>
            <a:off x="6068403" y="1872644"/>
            <a:ext cx="1044842" cy="104484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Arrow: Pentagon 20">
            <a:extLst>
              <a:ext uri="{FF2B5EF4-FFF2-40B4-BE49-F238E27FC236}">
                <a16:creationId xmlns:a16="http://schemas.microsoft.com/office/drawing/2014/main" id="{D4D889B4-C5D1-DA3C-72B0-9933D21A3E70}"/>
              </a:ext>
            </a:extLst>
          </p:cNvPr>
          <p:cNvSpPr/>
          <p:nvPr/>
        </p:nvSpPr>
        <p:spPr>
          <a:xfrm>
            <a:off x="6813844" y="1744592"/>
            <a:ext cx="4536504" cy="1300946"/>
          </a:xfrm>
          <a:prstGeom prst="homePlate">
            <a:avLst>
              <a:gd name="adj" fmla="val 1969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014A29FA-50FF-786D-7106-BFFCDC816D8D}"/>
              </a:ext>
            </a:extLst>
          </p:cNvPr>
          <p:cNvSpPr/>
          <p:nvPr/>
        </p:nvSpPr>
        <p:spPr>
          <a:xfrm>
            <a:off x="6068403" y="3483154"/>
            <a:ext cx="1044842" cy="104484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Arrow: Pentagon 27">
            <a:extLst>
              <a:ext uri="{FF2B5EF4-FFF2-40B4-BE49-F238E27FC236}">
                <a16:creationId xmlns:a16="http://schemas.microsoft.com/office/drawing/2014/main" id="{6E86AAA0-1B96-C97E-D698-110824398D4D}"/>
              </a:ext>
            </a:extLst>
          </p:cNvPr>
          <p:cNvSpPr/>
          <p:nvPr/>
        </p:nvSpPr>
        <p:spPr>
          <a:xfrm>
            <a:off x="6813844" y="3355102"/>
            <a:ext cx="4536504" cy="1300946"/>
          </a:xfrm>
          <a:prstGeom prst="homePlate">
            <a:avLst>
              <a:gd name="adj" fmla="val 1969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a:extLst>
              <a:ext uri="{FF2B5EF4-FFF2-40B4-BE49-F238E27FC236}">
                <a16:creationId xmlns:a16="http://schemas.microsoft.com/office/drawing/2014/main" id="{AC31770A-3AC4-C3AE-37E4-6F0F068CC9C0}"/>
              </a:ext>
            </a:extLst>
          </p:cNvPr>
          <p:cNvSpPr txBox="1"/>
          <p:nvPr/>
        </p:nvSpPr>
        <p:spPr>
          <a:xfrm>
            <a:off x="754005" y="2035437"/>
            <a:ext cx="628746" cy="719256"/>
          </a:xfrm>
          <a:prstGeom prst="rect">
            <a:avLst/>
          </a:prstGeom>
          <a:noFill/>
        </p:spPr>
        <p:txBody>
          <a:bodyPr wrap="square" lIns="0" tIns="0" rIns="0" bIns="0" rtlCol="0" anchor="ctr">
            <a:noAutofit/>
          </a:bodyPr>
          <a:lstStyle/>
          <a:p>
            <a:pPr algn="ctr"/>
            <a:r>
              <a:rPr lang="en-US" sz="4000" b="1" dirty="0">
                <a:solidFill>
                  <a:schemeClr val="bg1"/>
                </a:solidFill>
              </a:rPr>
              <a:t>1</a:t>
            </a:r>
            <a:endParaRPr lang="en-IN" sz="4000" b="1" dirty="0">
              <a:solidFill>
                <a:schemeClr val="bg1"/>
              </a:solidFill>
            </a:endParaRPr>
          </a:p>
        </p:txBody>
      </p:sp>
      <p:sp>
        <p:nvSpPr>
          <p:cNvPr id="35" name="TextBox 34">
            <a:extLst>
              <a:ext uri="{FF2B5EF4-FFF2-40B4-BE49-F238E27FC236}">
                <a16:creationId xmlns:a16="http://schemas.microsoft.com/office/drawing/2014/main" id="{43929AEC-B5BA-0DF3-8FB2-F43AC7995A53}"/>
              </a:ext>
            </a:extLst>
          </p:cNvPr>
          <p:cNvSpPr txBox="1"/>
          <p:nvPr/>
        </p:nvSpPr>
        <p:spPr>
          <a:xfrm>
            <a:off x="754005" y="3645947"/>
            <a:ext cx="628746" cy="719256"/>
          </a:xfrm>
          <a:prstGeom prst="rect">
            <a:avLst/>
          </a:prstGeom>
          <a:noFill/>
        </p:spPr>
        <p:txBody>
          <a:bodyPr wrap="square" lIns="0" tIns="0" rIns="0" bIns="0" rtlCol="0" anchor="ctr">
            <a:noAutofit/>
          </a:bodyPr>
          <a:lstStyle/>
          <a:p>
            <a:pPr algn="ctr"/>
            <a:r>
              <a:rPr lang="en-US" sz="4000" b="1" dirty="0">
                <a:solidFill>
                  <a:schemeClr val="bg1"/>
                </a:solidFill>
              </a:rPr>
              <a:t>2</a:t>
            </a:r>
            <a:endParaRPr lang="en-IN" sz="4000" b="1" dirty="0">
              <a:solidFill>
                <a:schemeClr val="bg1"/>
              </a:solidFill>
            </a:endParaRPr>
          </a:p>
        </p:txBody>
      </p:sp>
      <p:sp>
        <p:nvSpPr>
          <p:cNvPr id="36" name="TextBox 35">
            <a:extLst>
              <a:ext uri="{FF2B5EF4-FFF2-40B4-BE49-F238E27FC236}">
                <a16:creationId xmlns:a16="http://schemas.microsoft.com/office/drawing/2014/main" id="{EDFE7AC0-DF51-0806-5912-07AFA322A6EB}"/>
              </a:ext>
            </a:extLst>
          </p:cNvPr>
          <p:cNvSpPr txBox="1"/>
          <p:nvPr/>
        </p:nvSpPr>
        <p:spPr>
          <a:xfrm>
            <a:off x="6184649" y="2035437"/>
            <a:ext cx="628746" cy="719256"/>
          </a:xfrm>
          <a:prstGeom prst="rect">
            <a:avLst/>
          </a:prstGeom>
          <a:noFill/>
        </p:spPr>
        <p:txBody>
          <a:bodyPr wrap="square" lIns="0" tIns="0" rIns="0" bIns="0" rtlCol="0" anchor="ctr">
            <a:noAutofit/>
          </a:bodyPr>
          <a:lstStyle/>
          <a:p>
            <a:pPr algn="ctr"/>
            <a:r>
              <a:rPr lang="en-US" sz="4000" b="1" dirty="0">
                <a:solidFill>
                  <a:schemeClr val="bg1"/>
                </a:solidFill>
              </a:rPr>
              <a:t>3</a:t>
            </a:r>
            <a:endParaRPr lang="en-IN" sz="4000" b="1" dirty="0">
              <a:solidFill>
                <a:schemeClr val="bg1"/>
              </a:solidFill>
            </a:endParaRPr>
          </a:p>
        </p:txBody>
      </p:sp>
      <p:sp>
        <p:nvSpPr>
          <p:cNvPr id="37" name="TextBox 36">
            <a:extLst>
              <a:ext uri="{FF2B5EF4-FFF2-40B4-BE49-F238E27FC236}">
                <a16:creationId xmlns:a16="http://schemas.microsoft.com/office/drawing/2014/main" id="{8977E4B4-C40E-2563-3AF1-C45EF84C9E76}"/>
              </a:ext>
            </a:extLst>
          </p:cNvPr>
          <p:cNvSpPr txBox="1"/>
          <p:nvPr/>
        </p:nvSpPr>
        <p:spPr>
          <a:xfrm>
            <a:off x="6184649" y="3645947"/>
            <a:ext cx="628746" cy="719256"/>
          </a:xfrm>
          <a:prstGeom prst="rect">
            <a:avLst/>
          </a:prstGeom>
          <a:noFill/>
        </p:spPr>
        <p:txBody>
          <a:bodyPr wrap="square" lIns="0" tIns="0" rIns="0" bIns="0" rtlCol="0" anchor="ctr">
            <a:noAutofit/>
          </a:bodyPr>
          <a:lstStyle/>
          <a:p>
            <a:pPr algn="ctr"/>
            <a:r>
              <a:rPr lang="en-US" sz="4000" b="1" dirty="0">
                <a:solidFill>
                  <a:schemeClr val="bg1"/>
                </a:solidFill>
              </a:rPr>
              <a:t>4</a:t>
            </a:r>
            <a:endParaRPr lang="en-IN" sz="4000" b="1" dirty="0">
              <a:solidFill>
                <a:schemeClr val="bg1"/>
              </a:solidFill>
            </a:endParaRPr>
          </a:p>
        </p:txBody>
      </p:sp>
      <p:sp>
        <p:nvSpPr>
          <p:cNvPr id="38" name="Rectangle 37">
            <a:extLst>
              <a:ext uri="{FF2B5EF4-FFF2-40B4-BE49-F238E27FC236}">
                <a16:creationId xmlns:a16="http://schemas.microsoft.com/office/drawing/2014/main" id="{A879A94F-A4E7-C544-4CC2-687ACC56C35A}"/>
              </a:ext>
            </a:extLst>
          </p:cNvPr>
          <p:cNvSpPr/>
          <p:nvPr/>
        </p:nvSpPr>
        <p:spPr>
          <a:xfrm>
            <a:off x="1560416" y="1943643"/>
            <a:ext cx="4144087" cy="902844"/>
          </a:xfrm>
          <a:prstGeom prst="rect">
            <a:avLst/>
          </a:prstGeom>
        </p:spPr>
        <p:txBody>
          <a:bodyPr wrap="square" lIns="0" tIns="0" rIns="0" bIns="0" anchor="ctr">
            <a:noAutofit/>
          </a:bodyPr>
          <a:lstStyle/>
          <a:p>
            <a:r>
              <a:rPr lang="en-GB" sz="1400" dirty="0">
                <a:solidFill>
                  <a:schemeClr val="bg1"/>
                </a:solidFill>
                <a:ea typeface="Times New Roman" panose="02020603050405020304" pitchFamily="18" charset="0"/>
              </a:rPr>
              <a:t>Continued development and deployment of a modern, resilient and sustainable broadband telecommunications/ICT infrastructure, with focus on underserved areas at the community level.</a:t>
            </a:r>
            <a:r>
              <a:rPr lang="en-IN" sz="1400" dirty="0">
                <a:solidFill>
                  <a:schemeClr val="bg1"/>
                </a:solidFill>
                <a:ea typeface="Open Sans" panose="020B0606030504020204" pitchFamily="34" charset="0"/>
                <a:cs typeface="Open Sans" panose="020B0606030504020204" pitchFamily="34" charset="0"/>
              </a:rPr>
              <a:t> </a:t>
            </a:r>
          </a:p>
        </p:txBody>
      </p:sp>
      <p:sp>
        <p:nvSpPr>
          <p:cNvPr id="52" name="Rectangle 51">
            <a:extLst>
              <a:ext uri="{FF2B5EF4-FFF2-40B4-BE49-F238E27FC236}">
                <a16:creationId xmlns:a16="http://schemas.microsoft.com/office/drawing/2014/main" id="{4DDB9656-5311-BB4B-3B8F-DAAF2DE2BB79}"/>
              </a:ext>
            </a:extLst>
          </p:cNvPr>
          <p:cNvSpPr/>
          <p:nvPr/>
        </p:nvSpPr>
        <p:spPr>
          <a:xfrm>
            <a:off x="1521300" y="3554153"/>
            <a:ext cx="4144087" cy="902844"/>
          </a:xfrm>
          <a:prstGeom prst="rect">
            <a:avLst/>
          </a:prstGeom>
        </p:spPr>
        <p:txBody>
          <a:bodyPr wrap="square" lIns="0" tIns="0" rIns="0" bIns="0" anchor="ctr">
            <a:noAutofit/>
          </a:bodyPr>
          <a:lstStyle/>
          <a:p>
            <a:r>
              <a:rPr lang="en-US" sz="1400" dirty="0">
                <a:solidFill>
                  <a:schemeClr val="bg1"/>
                </a:solidFill>
                <a:ea typeface="Times New Roman" panose="02020603050405020304" pitchFamily="18" charset="0"/>
              </a:rPr>
              <a:t>Promotion of digital literacy and competence to ensure inclusive and trusted use and implementation of new and emerging technologies, applications and services, especially among vulnerable populations.</a:t>
            </a:r>
          </a:p>
        </p:txBody>
      </p:sp>
      <p:sp>
        <p:nvSpPr>
          <p:cNvPr id="53" name="Rectangle 52">
            <a:extLst>
              <a:ext uri="{FF2B5EF4-FFF2-40B4-BE49-F238E27FC236}">
                <a16:creationId xmlns:a16="http://schemas.microsoft.com/office/drawing/2014/main" id="{EA06A01E-0AC1-EB3F-4382-52EA4A2C0FB7}"/>
              </a:ext>
            </a:extLst>
          </p:cNvPr>
          <p:cNvSpPr/>
          <p:nvPr/>
        </p:nvSpPr>
        <p:spPr>
          <a:xfrm>
            <a:off x="7113245" y="1911256"/>
            <a:ext cx="4144087" cy="902844"/>
          </a:xfrm>
          <a:prstGeom prst="rect">
            <a:avLst/>
          </a:prstGeom>
        </p:spPr>
        <p:txBody>
          <a:bodyPr wrap="square" lIns="0" tIns="0" rIns="0" bIns="0" anchor="ctr">
            <a:noAutofit/>
          </a:bodyPr>
          <a:lstStyle/>
          <a:p>
            <a:r>
              <a:rPr lang="en-US" sz="1400" dirty="0">
                <a:solidFill>
                  <a:schemeClr val="bg1"/>
                </a:solidFill>
                <a:ea typeface="Times New Roman" panose="02020603050405020304" pitchFamily="18" charset="0"/>
              </a:rPr>
              <a:t>Enhancement of the digital transformation ecosystem through connectivity projects, promoting active engagement of service providers, industry partners and other relevant stakeholders</a:t>
            </a:r>
          </a:p>
        </p:txBody>
      </p:sp>
      <p:sp>
        <p:nvSpPr>
          <p:cNvPr id="54" name="Rectangle 53">
            <a:extLst>
              <a:ext uri="{FF2B5EF4-FFF2-40B4-BE49-F238E27FC236}">
                <a16:creationId xmlns:a16="http://schemas.microsoft.com/office/drawing/2014/main" id="{36F07FF3-9807-40A1-2419-50E459A47D4E}"/>
              </a:ext>
            </a:extLst>
          </p:cNvPr>
          <p:cNvSpPr/>
          <p:nvPr/>
        </p:nvSpPr>
        <p:spPr>
          <a:xfrm>
            <a:off x="7113244" y="3513812"/>
            <a:ext cx="4144087" cy="902844"/>
          </a:xfrm>
          <a:prstGeom prst="rect">
            <a:avLst/>
          </a:prstGeom>
        </p:spPr>
        <p:txBody>
          <a:bodyPr wrap="square" lIns="0" tIns="0" rIns="0" bIns="0" anchor="ctr">
            <a:noAutofit/>
          </a:bodyPr>
          <a:lstStyle/>
          <a:p>
            <a:r>
              <a:rPr lang="en-US" sz="1400" dirty="0">
                <a:solidFill>
                  <a:schemeClr val="bg1"/>
                </a:solidFill>
                <a:ea typeface="Times New Roman" panose="02020603050405020304" pitchFamily="18" charset="0"/>
              </a:rPr>
              <a:t>Contribute to the development of a modern and enabling policy and regulatory environment to connect the underserved through available, affordable and accessible ICTs that support the achievement of the SDGs, the ITU Connect 2030 agenda, and Trinidad and Tobago’s Vision 2030.</a:t>
            </a:r>
          </a:p>
        </p:txBody>
      </p:sp>
      <p:sp>
        <p:nvSpPr>
          <p:cNvPr id="55" name="Rounded Rectangle 13">
            <a:extLst>
              <a:ext uri="{FF2B5EF4-FFF2-40B4-BE49-F238E27FC236}">
                <a16:creationId xmlns:a16="http://schemas.microsoft.com/office/drawing/2014/main" id="{1DDE6612-D58C-5AB0-9230-B3FC8E09E9FD}"/>
              </a:ext>
            </a:extLst>
          </p:cNvPr>
          <p:cNvSpPr/>
          <p:nvPr/>
        </p:nvSpPr>
        <p:spPr>
          <a:xfrm>
            <a:off x="2150517" y="5093664"/>
            <a:ext cx="8339398" cy="609123"/>
          </a:xfrm>
          <a:prstGeom prst="round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255"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More detailed recommendations are outlined within the report</a:t>
            </a:r>
            <a:endParaRPr kumimoji="0" lang="es-UY" sz="2397"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38620170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9904" y="1938208"/>
            <a:ext cx="11430000" cy="649224"/>
          </a:xfrm>
        </p:spPr>
        <p:txBody>
          <a:bodyPr/>
          <a:lstStyle/>
          <a:p>
            <a:r>
              <a:rPr lang="en-US" dirty="0">
                <a:solidFill>
                  <a:srgbClr val="00B0F0"/>
                </a:solidFill>
                <a:latin typeface="+mn-lt"/>
              </a:rPr>
              <a:t>THANK YOU!</a:t>
            </a:r>
          </a:p>
        </p:txBody>
      </p:sp>
      <p:sp>
        <p:nvSpPr>
          <p:cNvPr id="19" name="Rectangle 18"/>
          <p:cNvSpPr/>
          <p:nvPr/>
        </p:nvSpPr>
        <p:spPr>
          <a:xfrm>
            <a:off x="4651513" y="5084490"/>
            <a:ext cx="3544185" cy="731520"/>
          </a:xfrm>
          <a:prstGeom prst="rect">
            <a:avLst/>
          </a:prstGeom>
        </p:spPr>
        <p:txBody>
          <a:bodyPr wrap="square" lIns="0" tIns="0" rIns="0" bIns="0" anchor="ctr" anchorCtr="0">
            <a:noAutofit/>
          </a:bodyPr>
          <a:lstStyle/>
          <a:p>
            <a:pPr algn="ctr"/>
            <a:r>
              <a:rPr lang="en-US" dirty="0">
                <a:solidFill>
                  <a:schemeClr val="tx2"/>
                </a:solidFill>
                <a:cs typeface="Arial" panose="020B0604020202020204" pitchFamily="34" charset="0"/>
                <a:hlinkClick r:id="rId3">
                  <a:extLst>
                    <a:ext uri="{A12FA001-AC4F-418D-AE19-62706E023703}">
                      <ahyp:hlinkClr xmlns:ahyp="http://schemas.microsoft.com/office/drawing/2018/hyperlinkcolor" val="tx"/>
                    </a:ext>
                  </a:extLst>
                </a:hlinkClick>
              </a:rPr>
              <a:t>www.tatt.org.tt</a:t>
            </a:r>
            <a:endParaRPr lang="en-US" dirty="0">
              <a:solidFill>
                <a:schemeClr val="tx2"/>
              </a:solidFill>
              <a:cs typeface="Arial" panose="020B0604020202020204" pitchFamily="34" charset="0"/>
            </a:endParaRPr>
          </a:p>
          <a:p>
            <a:pPr algn="ctr"/>
            <a:endParaRPr lang="en-US" dirty="0">
              <a:solidFill>
                <a:schemeClr val="accent6"/>
              </a:solidFill>
              <a:cs typeface="Arial" panose="020B0604020202020204" pitchFamily="34" charset="0"/>
            </a:endParaRPr>
          </a:p>
        </p:txBody>
      </p:sp>
      <p:pic>
        <p:nvPicPr>
          <p:cNvPr id="21" name="Picture 20" descr="Logo&#10;&#10;Description automatically generated">
            <a:extLst>
              <a:ext uri="{FF2B5EF4-FFF2-40B4-BE49-F238E27FC236}">
                <a16:creationId xmlns:a16="http://schemas.microsoft.com/office/drawing/2014/main" id="{05F2D179-2A0B-91C2-9974-4C9D8808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251" y="2809167"/>
            <a:ext cx="1822708" cy="1831852"/>
          </a:xfrm>
          <a:prstGeom prst="rect">
            <a:avLst/>
          </a:prstGeom>
        </p:spPr>
      </p:pic>
    </p:spTree>
    <p:extLst>
      <p:ext uri="{BB962C8B-B14F-4D97-AF65-F5344CB8AC3E}">
        <p14:creationId xmlns:p14="http://schemas.microsoft.com/office/powerpoint/2010/main" val="41804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floor, person, indoor, computer&#10;&#10;Description automatically generated">
            <a:extLst>
              <a:ext uri="{FF2B5EF4-FFF2-40B4-BE49-F238E27FC236}">
                <a16:creationId xmlns:a16="http://schemas.microsoft.com/office/drawing/2014/main" id="{651B4F68-18DA-7E35-0CC9-C7332346B9B6}"/>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7084" b="864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AB7F0C8-EBB5-6467-31DC-B22CE56F8373}"/>
              </a:ext>
            </a:extLst>
          </p:cNvPr>
          <p:cNvSpPr>
            <a:spLocks noGrp="1"/>
          </p:cNvSpPr>
          <p:nvPr>
            <p:ph type="sldNum" sz="quarter" idx="4294967295"/>
          </p:nvPr>
        </p:nvSpPr>
        <p:spPr/>
        <p:txBody>
          <a:bodyPr/>
          <a:lstStyle/>
          <a:p>
            <a:pPr>
              <a:spcAft>
                <a:spcPts val="600"/>
              </a:spcAft>
            </a:pPr>
            <a:fld id="{BBEAC752-61B9-4568-A9D3-43D7B1E0F60E}" type="slidenum">
              <a:rPr lang="en-US" smtClean="0"/>
              <a:pPr>
                <a:spcAft>
                  <a:spcPts val="600"/>
                </a:spcAft>
              </a:pPr>
              <a:t>2</a:t>
            </a:fld>
            <a:endParaRPr lang="en-US"/>
          </a:p>
        </p:txBody>
      </p:sp>
      <p:sp>
        <p:nvSpPr>
          <p:cNvPr id="8" name="Rectangle 7">
            <a:extLst>
              <a:ext uri="{FF2B5EF4-FFF2-40B4-BE49-F238E27FC236}">
                <a16:creationId xmlns:a16="http://schemas.microsoft.com/office/drawing/2014/main" id="{E16D62FE-50BA-4993-AA0C-2AC18D1FDF67}"/>
              </a:ext>
            </a:extLst>
          </p:cNvPr>
          <p:cNvSpPr/>
          <p:nvPr/>
        </p:nvSpPr>
        <p:spPr>
          <a:xfrm>
            <a:off x="-20" y="0"/>
            <a:ext cx="12192000" cy="1116409"/>
          </a:xfrm>
          <a:prstGeom prst="rect">
            <a:avLst/>
          </a:prstGeom>
          <a:solidFill>
            <a:schemeClr val="accent6">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3701C20-E749-B612-D7CD-FB0F96CA865E}"/>
              </a:ext>
            </a:extLst>
          </p:cNvPr>
          <p:cNvSpPr txBox="1"/>
          <p:nvPr/>
        </p:nvSpPr>
        <p:spPr>
          <a:xfrm>
            <a:off x="180753" y="173483"/>
            <a:ext cx="10494335" cy="769441"/>
          </a:xfrm>
          <a:prstGeom prst="rect">
            <a:avLst/>
          </a:prstGeom>
          <a:noFill/>
        </p:spPr>
        <p:txBody>
          <a:bodyPr wrap="square">
            <a:spAutoFit/>
          </a:bodyPr>
          <a:lstStyle/>
          <a:p>
            <a:pPr algn="l"/>
            <a:r>
              <a:rPr lang="en-TT" sz="4400" dirty="0">
                <a:solidFill>
                  <a:schemeClr val="bg1"/>
                </a:solidFill>
                <a:cs typeface="Calibri" panose="020F0502020204030204" pitchFamily="34" charset="0"/>
              </a:rPr>
              <a:t>WHY </a:t>
            </a:r>
            <a:r>
              <a:rPr lang="en-TT" sz="4400" dirty="0">
                <a:solidFill>
                  <a:srgbClr val="FFBE00"/>
                </a:solidFill>
                <a:cs typeface="Calibri" panose="020F0502020204030204" pitchFamily="34" charset="0"/>
              </a:rPr>
              <a:t>MEASURE</a:t>
            </a:r>
            <a:r>
              <a:rPr lang="en-TT" sz="4400" dirty="0">
                <a:solidFill>
                  <a:schemeClr val="bg1"/>
                </a:solidFill>
                <a:cs typeface="Calibri" panose="020F0502020204030204" pitchFamily="34" charset="0"/>
              </a:rPr>
              <a:t> DIGITAL INCLUSION?</a:t>
            </a:r>
            <a:endParaRPr lang="en-US" sz="4400" dirty="0">
              <a:solidFill>
                <a:schemeClr val="bg1"/>
              </a:solidFill>
            </a:endParaRPr>
          </a:p>
        </p:txBody>
      </p:sp>
      <p:pic>
        <p:nvPicPr>
          <p:cNvPr id="12" name="Graphic 11" descr="Open quotation mark with solid fill">
            <a:extLst>
              <a:ext uri="{FF2B5EF4-FFF2-40B4-BE49-F238E27FC236}">
                <a16:creationId xmlns:a16="http://schemas.microsoft.com/office/drawing/2014/main" id="{3FB1FE2C-1F4C-9725-BE3B-82433259C9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753" y="1433449"/>
            <a:ext cx="555739" cy="555739"/>
          </a:xfrm>
          <a:prstGeom prst="rect">
            <a:avLst/>
          </a:prstGeom>
        </p:spPr>
      </p:pic>
      <p:sp>
        <p:nvSpPr>
          <p:cNvPr id="13" name="Rectangle 12">
            <a:extLst>
              <a:ext uri="{FF2B5EF4-FFF2-40B4-BE49-F238E27FC236}">
                <a16:creationId xmlns:a16="http://schemas.microsoft.com/office/drawing/2014/main" id="{D0803300-ED4A-E98B-8EB9-C913A834B98A}"/>
              </a:ext>
            </a:extLst>
          </p:cNvPr>
          <p:cNvSpPr/>
          <p:nvPr/>
        </p:nvSpPr>
        <p:spPr>
          <a:xfrm>
            <a:off x="555321" y="1909449"/>
            <a:ext cx="3549503" cy="2684722"/>
          </a:xfrm>
          <a:prstGeom prst="rect">
            <a:avLst/>
          </a:prstGeom>
        </p:spPr>
        <p:txBody>
          <a:bodyPr wrap="square" lIns="0" tIns="0" rIns="0" bIns="0">
            <a:noAutofit/>
          </a:bodyPr>
          <a:lstStyle/>
          <a:p>
            <a:r>
              <a:rPr lang="en-US" sz="2600" b="1" dirty="0">
                <a:solidFill>
                  <a:schemeClr val="bg1"/>
                </a:solidFill>
                <a:latin typeface="Century" panose="02040604050505020304" pitchFamily="18" charset="0"/>
              </a:rPr>
              <a:t>What is </a:t>
            </a:r>
            <a:r>
              <a:rPr lang="en-US" sz="2600" b="1" dirty="0">
                <a:solidFill>
                  <a:srgbClr val="FFBE00"/>
                </a:solidFill>
                <a:latin typeface="Century" panose="02040604050505020304" pitchFamily="18" charset="0"/>
              </a:rPr>
              <a:t>not measured</a:t>
            </a:r>
            <a:r>
              <a:rPr lang="en-US" sz="2600" b="1" dirty="0">
                <a:solidFill>
                  <a:schemeClr val="bg1"/>
                </a:solidFill>
                <a:latin typeface="Century" panose="02040604050505020304" pitchFamily="18" charset="0"/>
              </a:rPr>
              <a:t>, quickly becomes invisible. </a:t>
            </a:r>
          </a:p>
          <a:p>
            <a:endParaRPr lang="en-US" sz="2600" b="1" dirty="0">
              <a:solidFill>
                <a:schemeClr val="bg1"/>
              </a:solidFill>
              <a:latin typeface="Century" panose="02040604050505020304" pitchFamily="18" charset="0"/>
            </a:endParaRPr>
          </a:p>
          <a:p>
            <a:r>
              <a:rPr lang="en-US" sz="2600" b="1" dirty="0">
                <a:solidFill>
                  <a:schemeClr val="bg1"/>
                </a:solidFill>
                <a:latin typeface="Century" panose="02040604050505020304" pitchFamily="18" charset="0"/>
              </a:rPr>
              <a:t>What </a:t>
            </a:r>
            <a:r>
              <a:rPr lang="en-US" sz="2600" b="1" dirty="0">
                <a:solidFill>
                  <a:srgbClr val="FFBE00"/>
                </a:solidFill>
                <a:latin typeface="Century" panose="02040604050505020304" pitchFamily="18" charset="0"/>
              </a:rPr>
              <a:t>is invisible </a:t>
            </a:r>
            <a:r>
              <a:rPr lang="en-US" sz="2600" b="1" dirty="0">
                <a:solidFill>
                  <a:schemeClr val="bg1"/>
                </a:solidFill>
                <a:latin typeface="Century" panose="02040604050505020304" pitchFamily="18" charset="0"/>
              </a:rPr>
              <a:t>is lost. </a:t>
            </a:r>
          </a:p>
          <a:p>
            <a:endParaRPr lang="en-US" sz="2600" b="1" dirty="0">
              <a:solidFill>
                <a:schemeClr val="bg1"/>
              </a:solidFill>
              <a:latin typeface="Century" panose="02040604050505020304" pitchFamily="18" charset="0"/>
            </a:endParaRPr>
          </a:p>
          <a:p>
            <a:r>
              <a:rPr lang="en-US" sz="2600" b="1" dirty="0">
                <a:solidFill>
                  <a:schemeClr val="bg1"/>
                </a:solidFill>
                <a:latin typeface="Century" panose="02040604050505020304" pitchFamily="18" charset="0"/>
              </a:rPr>
              <a:t>and what is lost, </a:t>
            </a:r>
            <a:r>
              <a:rPr lang="en-US" sz="2600" b="1" dirty="0">
                <a:solidFill>
                  <a:srgbClr val="FFBE00"/>
                </a:solidFill>
                <a:latin typeface="Century" panose="02040604050505020304" pitchFamily="18" charset="0"/>
              </a:rPr>
              <a:t>cannot be acted on</a:t>
            </a:r>
            <a:r>
              <a:rPr lang="en-US" sz="2600" b="1" dirty="0">
                <a:solidFill>
                  <a:schemeClr val="bg1"/>
                </a:solidFill>
                <a:latin typeface="Century" panose="02040604050505020304" pitchFamily="18" charset="0"/>
              </a:rPr>
              <a:t> or remedied.</a:t>
            </a:r>
          </a:p>
        </p:txBody>
      </p:sp>
      <p:pic>
        <p:nvPicPr>
          <p:cNvPr id="14" name="Graphic 13" descr="Closed quotation mark with solid fill">
            <a:extLst>
              <a:ext uri="{FF2B5EF4-FFF2-40B4-BE49-F238E27FC236}">
                <a16:creationId xmlns:a16="http://schemas.microsoft.com/office/drawing/2014/main" id="{82361B0B-BCB3-94F4-7FBD-FDD87A693F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2202" y="5652481"/>
            <a:ext cx="555739" cy="500811"/>
          </a:xfrm>
          <a:prstGeom prst="rect">
            <a:avLst/>
          </a:prstGeom>
        </p:spPr>
      </p:pic>
      <p:sp>
        <p:nvSpPr>
          <p:cNvPr id="16" name="TextBox 15">
            <a:extLst>
              <a:ext uri="{FF2B5EF4-FFF2-40B4-BE49-F238E27FC236}">
                <a16:creationId xmlns:a16="http://schemas.microsoft.com/office/drawing/2014/main" id="{DAFDC02B-8A44-A82D-5062-0E60BD29CC8E}"/>
              </a:ext>
            </a:extLst>
          </p:cNvPr>
          <p:cNvSpPr txBox="1"/>
          <p:nvPr/>
        </p:nvSpPr>
        <p:spPr>
          <a:xfrm>
            <a:off x="5953976" y="6529244"/>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spTree>
    <p:extLst>
      <p:ext uri="{BB962C8B-B14F-4D97-AF65-F5344CB8AC3E}">
        <p14:creationId xmlns:p14="http://schemas.microsoft.com/office/powerpoint/2010/main" val="1419204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1703" y="191247"/>
            <a:ext cx="11430000" cy="649224"/>
          </a:xfrm>
        </p:spPr>
        <p:txBody>
          <a:bodyPr/>
          <a:lstStyle/>
          <a:p>
            <a:r>
              <a:rPr lang="en-US" dirty="0">
                <a:solidFill>
                  <a:srgbClr val="FFBE00"/>
                </a:solidFill>
                <a:latin typeface="+mn-lt"/>
              </a:rPr>
              <a:t>Methodology</a:t>
            </a:r>
            <a:r>
              <a:rPr lang="en-US" dirty="0">
                <a:latin typeface="+mn-lt"/>
              </a:rPr>
              <a:t> – Sampling Design</a:t>
            </a:r>
          </a:p>
        </p:txBody>
      </p:sp>
      <p:sp>
        <p:nvSpPr>
          <p:cNvPr id="47" name="Oval 46">
            <a:extLst>
              <a:ext uri="{FF2B5EF4-FFF2-40B4-BE49-F238E27FC236}">
                <a16:creationId xmlns:a16="http://schemas.microsoft.com/office/drawing/2014/main" id="{1AE0F3B8-B325-D49A-AEEF-DCF390FACE0F}"/>
              </a:ext>
            </a:extLst>
          </p:cNvPr>
          <p:cNvSpPr/>
          <p:nvPr/>
        </p:nvSpPr>
        <p:spPr>
          <a:xfrm>
            <a:off x="1391633" y="1400185"/>
            <a:ext cx="1044842" cy="104484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Arrow: Pentagon 47">
            <a:extLst>
              <a:ext uri="{FF2B5EF4-FFF2-40B4-BE49-F238E27FC236}">
                <a16:creationId xmlns:a16="http://schemas.microsoft.com/office/drawing/2014/main" id="{21CB5EB4-5CE5-AA2D-01B3-51A2DF086DF5}"/>
              </a:ext>
            </a:extLst>
          </p:cNvPr>
          <p:cNvSpPr/>
          <p:nvPr/>
        </p:nvSpPr>
        <p:spPr>
          <a:xfrm>
            <a:off x="2137073" y="1272133"/>
            <a:ext cx="8765963" cy="1300946"/>
          </a:xfrm>
          <a:prstGeom prst="homePlate">
            <a:avLst>
              <a:gd name="adj" fmla="val 196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Rectangle: Rounded Corners 48">
            <a:extLst>
              <a:ext uri="{FF2B5EF4-FFF2-40B4-BE49-F238E27FC236}">
                <a16:creationId xmlns:a16="http://schemas.microsoft.com/office/drawing/2014/main" id="{18912895-AD6F-3C5D-12E2-45C75C13E898}"/>
              </a:ext>
            </a:extLst>
          </p:cNvPr>
          <p:cNvSpPr/>
          <p:nvPr/>
        </p:nvSpPr>
        <p:spPr>
          <a:xfrm>
            <a:off x="2412355" y="1495862"/>
            <a:ext cx="853488" cy="853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314D133E-6673-ED7E-EAC9-FCD8E2EA1C67}"/>
              </a:ext>
            </a:extLst>
          </p:cNvPr>
          <p:cNvSpPr/>
          <p:nvPr/>
        </p:nvSpPr>
        <p:spPr>
          <a:xfrm>
            <a:off x="2314185" y="1752049"/>
            <a:ext cx="1049828" cy="729362"/>
          </a:xfrm>
          <a:prstGeom prst="ellipse">
            <a:avLst/>
          </a:prstGeom>
          <a:solidFill>
            <a:schemeClr val="tx1">
              <a:alpha val="4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1" name="Group 50">
            <a:extLst>
              <a:ext uri="{FF2B5EF4-FFF2-40B4-BE49-F238E27FC236}">
                <a16:creationId xmlns:a16="http://schemas.microsoft.com/office/drawing/2014/main" id="{496B53A0-66C8-1D4E-E4E8-0B08356A6CC6}"/>
              </a:ext>
            </a:extLst>
          </p:cNvPr>
          <p:cNvGrpSpPr/>
          <p:nvPr/>
        </p:nvGrpSpPr>
        <p:grpSpPr>
          <a:xfrm rot="18272240">
            <a:off x="2554820" y="1684487"/>
            <a:ext cx="568558" cy="317690"/>
            <a:chOff x="6166420" y="1118304"/>
            <a:chExt cx="2159016" cy="1206378"/>
          </a:xfrm>
          <a:solidFill>
            <a:schemeClr val="bg1"/>
          </a:solidFill>
        </p:grpSpPr>
        <p:sp>
          <p:nvSpPr>
            <p:cNvPr id="52" name="Rectangle 51">
              <a:extLst>
                <a:ext uri="{FF2B5EF4-FFF2-40B4-BE49-F238E27FC236}">
                  <a16:creationId xmlns:a16="http://schemas.microsoft.com/office/drawing/2014/main" id="{B4BE53BF-CB1F-378C-CD42-FFA9366662D2}"/>
                </a:ext>
              </a:extLst>
            </p:cNvPr>
            <p:cNvSpPr/>
            <p:nvPr/>
          </p:nvSpPr>
          <p:spPr>
            <a:xfrm>
              <a:off x="6166420" y="1964639"/>
              <a:ext cx="2159016" cy="360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Rectangle 52">
              <a:extLst>
                <a:ext uri="{FF2B5EF4-FFF2-40B4-BE49-F238E27FC236}">
                  <a16:creationId xmlns:a16="http://schemas.microsoft.com/office/drawing/2014/main" id="{DAA924A0-631A-2C15-2B4F-730F3A42CA36}"/>
                </a:ext>
              </a:extLst>
            </p:cNvPr>
            <p:cNvSpPr/>
            <p:nvPr/>
          </p:nvSpPr>
          <p:spPr>
            <a:xfrm rot="16200000">
              <a:off x="5743251" y="1541473"/>
              <a:ext cx="1206378"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4" name="Oval 53">
            <a:extLst>
              <a:ext uri="{FF2B5EF4-FFF2-40B4-BE49-F238E27FC236}">
                <a16:creationId xmlns:a16="http://schemas.microsoft.com/office/drawing/2014/main" id="{07659D08-F2F3-4E9A-D31A-32536ED9304A}"/>
              </a:ext>
            </a:extLst>
          </p:cNvPr>
          <p:cNvSpPr/>
          <p:nvPr/>
        </p:nvSpPr>
        <p:spPr>
          <a:xfrm>
            <a:off x="1391633" y="3010695"/>
            <a:ext cx="1044842" cy="104484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Arrow: Pentagon 54">
            <a:extLst>
              <a:ext uri="{FF2B5EF4-FFF2-40B4-BE49-F238E27FC236}">
                <a16:creationId xmlns:a16="http://schemas.microsoft.com/office/drawing/2014/main" id="{D77B57C3-E326-A167-FF70-3BB3CA8DF2D0}"/>
              </a:ext>
            </a:extLst>
          </p:cNvPr>
          <p:cNvSpPr/>
          <p:nvPr/>
        </p:nvSpPr>
        <p:spPr>
          <a:xfrm>
            <a:off x="2137073" y="2882643"/>
            <a:ext cx="8765963" cy="1300946"/>
          </a:xfrm>
          <a:prstGeom prst="homePlate">
            <a:avLst>
              <a:gd name="adj" fmla="val 196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Rectangle: Rounded Corners 55">
            <a:extLst>
              <a:ext uri="{FF2B5EF4-FFF2-40B4-BE49-F238E27FC236}">
                <a16:creationId xmlns:a16="http://schemas.microsoft.com/office/drawing/2014/main" id="{8B4A3585-9FD7-C5E2-32EE-ADC36179FAB2}"/>
              </a:ext>
            </a:extLst>
          </p:cNvPr>
          <p:cNvSpPr/>
          <p:nvPr/>
        </p:nvSpPr>
        <p:spPr>
          <a:xfrm>
            <a:off x="2412355" y="3106372"/>
            <a:ext cx="853488" cy="853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BB1AE0FA-976B-5D7A-AB56-2FB1A854A91D}"/>
              </a:ext>
            </a:extLst>
          </p:cNvPr>
          <p:cNvSpPr/>
          <p:nvPr/>
        </p:nvSpPr>
        <p:spPr>
          <a:xfrm>
            <a:off x="2314185" y="3388229"/>
            <a:ext cx="1049828" cy="729362"/>
          </a:xfrm>
          <a:prstGeom prst="ellipse">
            <a:avLst/>
          </a:prstGeom>
          <a:solidFill>
            <a:schemeClr val="tx1">
              <a:alpha val="4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8" name="Group 57">
            <a:extLst>
              <a:ext uri="{FF2B5EF4-FFF2-40B4-BE49-F238E27FC236}">
                <a16:creationId xmlns:a16="http://schemas.microsoft.com/office/drawing/2014/main" id="{19487D4F-C3DC-BE2B-6039-4529FD5B9BA9}"/>
              </a:ext>
            </a:extLst>
          </p:cNvPr>
          <p:cNvGrpSpPr/>
          <p:nvPr/>
        </p:nvGrpSpPr>
        <p:grpSpPr>
          <a:xfrm rot="18272240">
            <a:off x="2554820" y="3320667"/>
            <a:ext cx="568558" cy="317690"/>
            <a:chOff x="6166420" y="1118304"/>
            <a:chExt cx="2159016" cy="1206378"/>
          </a:xfrm>
          <a:solidFill>
            <a:schemeClr val="bg1"/>
          </a:solidFill>
        </p:grpSpPr>
        <p:sp>
          <p:nvSpPr>
            <p:cNvPr id="59" name="Rectangle 58">
              <a:extLst>
                <a:ext uri="{FF2B5EF4-FFF2-40B4-BE49-F238E27FC236}">
                  <a16:creationId xmlns:a16="http://schemas.microsoft.com/office/drawing/2014/main" id="{E43CCEFB-C266-E2A0-3C13-26F662CFB017}"/>
                </a:ext>
              </a:extLst>
            </p:cNvPr>
            <p:cNvSpPr/>
            <p:nvPr/>
          </p:nvSpPr>
          <p:spPr>
            <a:xfrm>
              <a:off x="6166420" y="1964639"/>
              <a:ext cx="2159016" cy="360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Rectangle 59">
              <a:extLst>
                <a:ext uri="{FF2B5EF4-FFF2-40B4-BE49-F238E27FC236}">
                  <a16:creationId xmlns:a16="http://schemas.microsoft.com/office/drawing/2014/main" id="{C17F53B9-F90E-39D7-2D6D-4D054493B635}"/>
                </a:ext>
              </a:extLst>
            </p:cNvPr>
            <p:cNvSpPr/>
            <p:nvPr/>
          </p:nvSpPr>
          <p:spPr>
            <a:xfrm rot="16200000">
              <a:off x="5743251" y="1541473"/>
              <a:ext cx="1206378"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1" name="Oval 60">
            <a:extLst>
              <a:ext uri="{FF2B5EF4-FFF2-40B4-BE49-F238E27FC236}">
                <a16:creationId xmlns:a16="http://schemas.microsoft.com/office/drawing/2014/main" id="{70011117-0700-5226-E35E-5FCCE3C0C0F7}"/>
              </a:ext>
            </a:extLst>
          </p:cNvPr>
          <p:cNvSpPr/>
          <p:nvPr/>
        </p:nvSpPr>
        <p:spPr>
          <a:xfrm>
            <a:off x="1391633" y="4621204"/>
            <a:ext cx="1044842" cy="104484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Arrow: Pentagon 61">
            <a:extLst>
              <a:ext uri="{FF2B5EF4-FFF2-40B4-BE49-F238E27FC236}">
                <a16:creationId xmlns:a16="http://schemas.microsoft.com/office/drawing/2014/main" id="{61563B3C-FE0E-06C3-F40E-E827BF0E820A}"/>
              </a:ext>
            </a:extLst>
          </p:cNvPr>
          <p:cNvSpPr/>
          <p:nvPr/>
        </p:nvSpPr>
        <p:spPr>
          <a:xfrm>
            <a:off x="2137073" y="4493152"/>
            <a:ext cx="8765963" cy="1300946"/>
          </a:xfrm>
          <a:prstGeom prst="homePlate">
            <a:avLst>
              <a:gd name="adj" fmla="val 1969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Rounded Corners 62">
            <a:extLst>
              <a:ext uri="{FF2B5EF4-FFF2-40B4-BE49-F238E27FC236}">
                <a16:creationId xmlns:a16="http://schemas.microsoft.com/office/drawing/2014/main" id="{B2E692D5-72B4-4204-BCBB-DFD4188023CC}"/>
              </a:ext>
            </a:extLst>
          </p:cNvPr>
          <p:cNvSpPr/>
          <p:nvPr/>
        </p:nvSpPr>
        <p:spPr>
          <a:xfrm>
            <a:off x="2412355" y="4716881"/>
            <a:ext cx="853488" cy="853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4" name="Group 63">
            <a:extLst>
              <a:ext uri="{FF2B5EF4-FFF2-40B4-BE49-F238E27FC236}">
                <a16:creationId xmlns:a16="http://schemas.microsoft.com/office/drawing/2014/main" id="{AD329B3B-B0C9-EADB-1762-E7E7F7D31FEB}"/>
              </a:ext>
            </a:extLst>
          </p:cNvPr>
          <p:cNvGrpSpPr/>
          <p:nvPr/>
        </p:nvGrpSpPr>
        <p:grpSpPr>
          <a:xfrm rot="18272240">
            <a:off x="2554820" y="4907190"/>
            <a:ext cx="568558" cy="317690"/>
            <a:chOff x="6166420" y="1118304"/>
            <a:chExt cx="2159016" cy="1206378"/>
          </a:xfrm>
          <a:solidFill>
            <a:schemeClr val="bg1"/>
          </a:solidFill>
        </p:grpSpPr>
        <p:sp>
          <p:nvSpPr>
            <p:cNvPr id="65" name="Rectangle 64">
              <a:extLst>
                <a:ext uri="{FF2B5EF4-FFF2-40B4-BE49-F238E27FC236}">
                  <a16:creationId xmlns:a16="http://schemas.microsoft.com/office/drawing/2014/main" id="{298284BD-8867-263D-BCBF-1DB06CF7B128}"/>
                </a:ext>
              </a:extLst>
            </p:cNvPr>
            <p:cNvSpPr/>
            <p:nvPr/>
          </p:nvSpPr>
          <p:spPr>
            <a:xfrm>
              <a:off x="6166420" y="1964639"/>
              <a:ext cx="2159016" cy="3600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Rectangle 65">
              <a:extLst>
                <a:ext uri="{FF2B5EF4-FFF2-40B4-BE49-F238E27FC236}">
                  <a16:creationId xmlns:a16="http://schemas.microsoft.com/office/drawing/2014/main" id="{3395AA05-9526-EEF0-B1E1-4FA3816D0088}"/>
                </a:ext>
              </a:extLst>
            </p:cNvPr>
            <p:cNvSpPr/>
            <p:nvPr/>
          </p:nvSpPr>
          <p:spPr>
            <a:xfrm rot="16200000">
              <a:off x="5743251" y="1541473"/>
              <a:ext cx="1206378"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7" name="TextBox 66">
            <a:extLst>
              <a:ext uri="{FF2B5EF4-FFF2-40B4-BE49-F238E27FC236}">
                <a16:creationId xmlns:a16="http://schemas.microsoft.com/office/drawing/2014/main" id="{3FB8C2CA-35E2-03AB-13DD-7449110A06AA}"/>
              </a:ext>
            </a:extLst>
          </p:cNvPr>
          <p:cNvSpPr txBox="1"/>
          <p:nvPr/>
        </p:nvSpPr>
        <p:spPr>
          <a:xfrm>
            <a:off x="1530182" y="1562978"/>
            <a:ext cx="628746" cy="719256"/>
          </a:xfrm>
          <a:prstGeom prst="rect">
            <a:avLst/>
          </a:prstGeom>
          <a:noFill/>
        </p:spPr>
        <p:txBody>
          <a:bodyPr wrap="square" lIns="0" tIns="0" rIns="0" bIns="0" rtlCol="0" anchor="ctr">
            <a:noAutofit/>
          </a:bodyPr>
          <a:lstStyle/>
          <a:p>
            <a:pPr algn="ctr"/>
            <a:r>
              <a:rPr lang="en-US" sz="4000" b="1" dirty="0">
                <a:solidFill>
                  <a:schemeClr val="bg1"/>
                </a:solidFill>
              </a:rPr>
              <a:t>1</a:t>
            </a:r>
            <a:endParaRPr lang="en-IN" sz="4000" b="1" dirty="0">
              <a:solidFill>
                <a:schemeClr val="bg1"/>
              </a:solidFill>
            </a:endParaRPr>
          </a:p>
        </p:txBody>
      </p:sp>
      <p:sp>
        <p:nvSpPr>
          <p:cNvPr id="68" name="TextBox 67">
            <a:extLst>
              <a:ext uri="{FF2B5EF4-FFF2-40B4-BE49-F238E27FC236}">
                <a16:creationId xmlns:a16="http://schemas.microsoft.com/office/drawing/2014/main" id="{972C8737-883D-C754-2625-4B3CDA092FC9}"/>
              </a:ext>
            </a:extLst>
          </p:cNvPr>
          <p:cNvSpPr txBox="1"/>
          <p:nvPr/>
        </p:nvSpPr>
        <p:spPr>
          <a:xfrm>
            <a:off x="1530182" y="3173488"/>
            <a:ext cx="628746" cy="719256"/>
          </a:xfrm>
          <a:prstGeom prst="rect">
            <a:avLst/>
          </a:prstGeom>
          <a:noFill/>
        </p:spPr>
        <p:txBody>
          <a:bodyPr wrap="square" lIns="0" tIns="0" rIns="0" bIns="0" rtlCol="0" anchor="ctr">
            <a:noAutofit/>
          </a:bodyPr>
          <a:lstStyle/>
          <a:p>
            <a:pPr algn="ctr"/>
            <a:r>
              <a:rPr lang="en-US" sz="4000" b="1" dirty="0">
                <a:solidFill>
                  <a:schemeClr val="bg1"/>
                </a:solidFill>
              </a:rPr>
              <a:t>2</a:t>
            </a:r>
            <a:endParaRPr lang="en-IN" sz="4000" b="1" dirty="0">
              <a:solidFill>
                <a:schemeClr val="bg1"/>
              </a:solidFill>
            </a:endParaRPr>
          </a:p>
        </p:txBody>
      </p:sp>
      <p:sp>
        <p:nvSpPr>
          <p:cNvPr id="69" name="TextBox 68">
            <a:extLst>
              <a:ext uri="{FF2B5EF4-FFF2-40B4-BE49-F238E27FC236}">
                <a16:creationId xmlns:a16="http://schemas.microsoft.com/office/drawing/2014/main" id="{67D9A6E7-5146-8E50-F7DA-562A2970DE39}"/>
              </a:ext>
            </a:extLst>
          </p:cNvPr>
          <p:cNvSpPr txBox="1"/>
          <p:nvPr/>
        </p:nvSpPr>
        <p:spPr>
          <a:xfrm>
            <a:off x="1530182" y="4783997"/>
            <a:ext cx="628746" cy="719256"/>
          </a:xfrm>
          <a:prstGeom prst="rect">
            <a:avLst/>
          </a:prstGeom>
          <a:noFill/>
        </p:spPr>
        <p:txBody>
          <a:bodyPr wrap="square" lIns="0" tIns="0" rIns="0" bIns="0" rtlCol="0" anchor="ctr">
            <a:noAutofit/>
          </a:bodyPr>
          <a:lstStyle/>
          <a:p>
            <a:pPr algn="ctr"/>
            <a:r>
              <a:rPr lang="en-US" sz="4000" b="1" dirty="0">
                <a:solidFill>
                  <a:schemeClr val="bg1"/>
                </a:solidFill>
              </a:rPr>
              <a:t>3</a:t>
            </a:r>
            <a:endParaRPr lang="en-IN" sz="4000" b="1" dirty="0">
              <a:solidFill>
                <a:schemeClr val="bg1"/>
              </a:solidFill>
            </a:endParaRPr>
          </a:p>
        </p:txBody>
      </p:sp>
      <p:sp>
        <p:nvSpPr>
          <p:cNvPr id="70" name="Rectangle 69">
            <a:extLst>
              <a:ext uri="{FF2B5EF4-FFF2-40B4-BE49-F238E27FC236}">
                <a16:creationId xmlns:a16="http://schemas.microsoft.com/office/drawing/2014/main" id="{18251169-14F6-F0CB-4F57-FE0265BCEDFB}"/>
              </a:ext>
            </a:extLst>
          </p:cNvPr>
          <p:cNvSpPr/>
          <p:nvPr/>
        </p:nvSpPr>
        <p:spPr>
          <a:xfrm>
            <a:off x="3215180" y="1437168"/>
            <a:ext cx="6962252" cy="902844"/>
          </a:xfrm>
          <a:prstGeom prst="rect">
            <a:avLst/>
          </a:prstGeom>
        </p:spPr>
        <p:txBody>
          <a:bodyPr wrap="square" lIns="0" tIns="0" rIns="0" bIns="0" anchor="ctr">
            <a:noAutofit/>
          </a:bodyPr>
          <a:lstStyle/>
          <a:p>
            <a:pPr lvl="1" algn="just">
              <a:spcBef>
                <a:spcPct val="20000"/>
              </a:spcBef>
              <a:buClr>
                <a:srgbClr val="1F497D"/>
              </a:buClr>
              <a:defRPr/>
            </a:pPr>
            <a:r>
              <a:rPr lang="en-GB" sz="1700" dirty="0">
                <a:solidFill>
                  <a:schemeClr val="bg1"/>
                </a:solidFill>
                <a:latin typeface="Century" panose="02040604050505020304" pitchFamily="18" charset="0"/>
                <a:cs typeface="Calibri" panose="020F0502020204030204" pitchFamily="34" charset="0"/>
              </a:rPr>
              <a:t>DIS 2021 was a cross-sectional survey, using a multi-stage, stratified random probability sample methodology designed to produce estimates at the national, municipal and community levels. </a:t>
            </a:r>
          </a:p>
        </p:txBody>
      </p:sp>
      <p:sp>
        <p:nvSpPr>
          <p:cNvPr id="73" name="Rectangle 72">
            <a:extLst>
              <a:ext uri="{FF2B5EF4-FFF2-40B4-BE49-F238E27FC236}">
                <a16:creationId xmlns:a16="http://schemas.microsoft.com/office/drawing/2014/main" id="{D86E340D-1C77-DA18-9B1E-EC62166DAD96}"/>
              </a:ext>
            </a:extLst>
          </p:cNvPr>
          <p:cNvSpPr/>
          <p:nvPr/>
        </p:nvSpPr>
        <p:spPr>
          <a:xfrm>
            <a:off x="3181915" y="3010695"/>
            <a:ext cx="6995517" cy="902844"/>
          </a:xfrm>
          <a:prstGeom prst="rect">
            <a:avLst/>
          </a:prstGeom>
        </p:spPr>
        <p:txBody>
          <a:bodyPr wrap="square" lIns="0" tIns="0" rIns="0" bIns="0" anchor="ctr">
            <a:noAutofit/>
          </a:bodyPr>
          <a:lstStyle/>
          <a:p>
            <a:pPr marL="228600" lvl="1" algn="just">
              <a:spcBef>
                <a:spcPct val="20000"/>
              </a:spcBef>
              <a:buClr>
                <a:srgbClr val="1F497D"/>
              </a:buClr>
              <a:defRPr/>
            </a:pPr>
            <a:r>
              <a:rPr lang="en-TT" sz="1700" dirty="0">
                <a:solidFill>
                  <a:schemeClr val="bg1"/>
                </a:solidFill>
                <a:latin typeface="Century" panose="02040604050505020304" pitchFamily="18" charset="0"/>
                <a:cs typeface="Calibri" panose="020F0502020204030204" pitchFamily="34" charset="0"/>
              </a:rPr>
              <a:t>Questionnaire based on indicators prescribed by the International Telecommunications Union.</a:t>
            </a:r>
          </a:p>
          <a:p>
            <a:pPr marL="228600" lvl="1" algn="just">
              <a:spcBef>
                <a:spcPct val="20000"/>
              </a:spcBef>
              <a:buClr>
                <a:srgbClr val="1F497D"/>
              </a:buClr>
              <a:defRPr/>
            </a:pPr>
            <a:r>
              <a:rPr lang="en-TT" sz="1700" dirty="0">
                <a:solidFill>
                  <a:schemeClr val="bg1"/>
                </a:solidFill>
                <a:latin typeface="Century" panose="02040604050505020304" pitchFamily="18" charset="0"/>
                <a:cs typeface="Calibri" panose="020F0502020204030204" pitchFamily="34" charset="0"/>
              </a:rPr>
              <a:t>Administered the survey to over 6000+ households or approx. 17,000 persons throughout Trinidad and Tobago over 3mths.</a:t>
            </a:r>
          </a:p>
        </p:txBody>
      </p:sp>
      <p:sp>
        <p:nvSpPr>
          <p:cNvPr id="74" name="Rectangle 73">
            <a:extLst>
              <a:ext uri="{FF2B5EF4-FFF2-40B4-BE49-F238E27FC236}">
                <a16:creationId xmlns:a16="http://schemas.microsoft.com/office/drawing/2014/main" id="{63736083-40B1-3DBA-57C5-1931B5157FEC}"/>
              </a:ext>
            </a:extLst>
          </p:cNvPr>
          <p:cNvSpPr/>
          <p:nvPr/>
        </p:nvSpPr>
        <p:spPr>
          <a:xfrm>
            <a:off x="3231160" y="4657799"/>
            <a:ext cx="6946272" cy="902844"/>
          </a:xfrm>
          <a:prstGeom prst="rect">
            <a:avLst/>
          </a:prstGeom>
        </p:spPr>
        <p:txBody>
          <a:bodyPr wrap="square" lIns="0" tIns="0" rIns="0" bIns="0" anchor="ctr">
            <a:noAutofit/>
          </a:bodyPr>
          <a:lstStyle/>
          <a:p>
            <a:pPr lvl="1" algn="just">
              <a:spcBef>
                <a:spcPct val="20000"/>
              </a:spcBef>
              <a:buClr>
                <a:srgbClr val="1F497D"/>
              </a:buClr>
              <a:defRPr/>
            </a:pPr>
            <a:r>
              <a:rPr lang="en-US" sz="1700" dirty="0">
                <a:solidFill>
                  <a:schemeClr val="bg1"/>
                </a:solidFill>
                <a:latin typeface="Century" panose="02040604050505020304" pitchFamily="18" charset="0"/>
                <a:cs typeface="Calibri" panose="020F0502020204030204" pitchFamily="34" charset="0"/>
              </a:rPr>
              <a:t>To measure the digital divide, we used the internationally </a:t>
            </a:r>
            <a:r>
              <a:rPr lang="en-US" sz="1700" dirty="0" err="1">
                <a:solidFill>
                  <a:schemeClr val="bg1"/>
                </a:solidFill>
                <a:latin typeface="Century" panose="02040604050505020304" pitchFamily="18" charset="0"/>
                <a:cs typeface="Calibri" panose="020F0502020204030204" pitchFamily="34" charset="0"/>
              </a:rPr>
              <a:t>recognised</a:t>
            </a:r>
            <a:r>
              <a:rPr lang="en-US" sz="1700" dirty="0">
                <a:solidFill>
                  <a:schemeClr val="bg1"/>
                </a:solidFill>
                <a:latin typeface="Century" panose="02040604050505020304" pitchFamily="18" charset="0"/>
                <a:cs typeface="Calibri" panose="020F0502020204030204" pitchFamily="34" charset="0"/>
              </a:rPr>
              <a:t> ICT Development Index (IDI) created by the ITU. The IDI ranges from 1 to 10 with 10 signifying that there is no digital divide exists.</a:t>
            </a:r>
          </a:p>
        </p:txBody>
      </p:sp>
      <p:sp>
        <p:nvSpPr>
          <p:cNvPr id="2" name="TextBox 1">
            <a:extLst>
              <a:ext uri="{FF2B5EF4-FFF2-40B4-BE49-F238E27FC236}">
                <a16:creationId xmlns:a16="http://schemas.microsoft.com/office/drawing/2014/main" id="{71E470D3-CE5E-F350-8D5A-E1E68D63B37E}"/>
              </a:ext>
            </a:extLst>
          </p:cNvPr>
          <p:cNvSpPr txBox="1"/>
          <p:nvPr/>
        </p:nvSpPr>
        <p:spPr>
          <a:xfrm>
            <a:off x="5884468" y="6474976"/>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spTree>
    <p:extLst>
      <p:ext uri="{BB962C8B-B14F-4D97-AF65-F5344CB8AC3E}">
        <p14:creationId xmlns:p14="http://schemas.microsoft.com/office/powerpoint/2010/main" val="21860508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couch&#10;&#10;Description automatically generated with low confidence">
            <a:extLst>
              <a:ext uri="{FF2B5EF4-FFF2-40B4-BE49-F238E27FC236}">
                <a16:creationId xmlns:a16="http://schemas.microsoft.com/office/drawing/2014/main" id="{5D50EB05-E96B-09BE-88B8-1D17C02C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 y="0"/>
            <a:ext cx="12192000" cy="6858000"/>
          </a:xfrm>
          <a:prstGeom prst="rect">
            <a:avLst/>
          </a:prstGeom>
        </p:spPr>
      </p:pic>
      <p:sp>
        <p:nvSpPr>
          <p:cNvPr id="7" name="Rectangle 6">
            <a:extLst>
              <a:ext uri="{FF2B5EF4-FFF2-40B4-BE49-F238E27FC236}">
                <a16:creationId xmlns:a16="http://schemas.microsoft.com/office/drawing/2014/main" id="{0AD89669-7AF4-636F-0911-2CED857686D2}"/>
              </a:ext>
            </a:extLst>
          </p:cNvPr>
          <p:cNvSpPr/>
          <p:nvPr/>
        </p:nvSpPr>
        <p:spPr>
          <a:xfrm>
            <a:off x="-7463" y="8491"/>
            <a:ext cx="12192000" cy="6858000"/>
          </a:xfrm>
          <a:prstGeom prst="rect">
            <a:avLst/>
          </a:prstGeom>
          <a:solidFill>
            <a:schemeClr val="accent6">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93D5F34-24A7-D31A-31AA-733572580C06}"/>
              </a:ext>
            </a:extLst>
          </p:cNvPr>
          <p:cNvSpPr>
            <a:spLocks noGrp="1"/>
          </p:cNvSpPr>
          <p:nvPr>
            <p:ph type="sldNum" sz="quarter" idx="4294967295"/>
          </p:nvPr>
        </p:nvSpPr>
        <p:spPr/>
        <p:txBody>
          <a:bodyPr/>
          <a:lstStyle/>
          <a:p>
            <a:fld id="{BBEAC752-61B9-4568-A9D3-43D7B1E0F60E}" type="slidenum">
              <a:rPr lang="en-US" smtClean="0"/>
              <a:t>4</a:t>
            </a:fld>
            <a:endParaRPr lang="en-US" dirty="0"/>
          </a:p>
        </p:txBody>
      </p:sp>
      <p:sp>
        <p:nvSpPr>
          <p:cNvPr id="8" name="Slide Number Placeholder 3">
            <a:extLst>
              <a:ext uri="{FF2B5EF4-FFF2-40B4-BE49-F238E27FC236}">
                <a16:creationId xmlns:a16="http://schemas.microsoft.com/office/drawing/2014/main" id="{7024F693-8E8E-8AB1-F756-652F451A66BD}"/>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EAC752-61B9-4568-A9D3-43D7B1E0F60E}" type="slidenum">
              <a:rPr lang="en-US" smtClean="0"/>
              <a:pPr/>
              <a:t>4</a:t>
            </a:fld>
            <a:endParaRPr lang="en-US"/>
          </a:p>
        </p:txBody>
      </p:sp>
      <p:sp>
        <p:nvSpPr>
          <p:cNvPr id="16" name="TextBox 15">
            <a:extLst>
              <a:ext uri="{FF2B5EF4-FFF2-40B4-BE49-F238E27FC236}">
                <a16:creationId xmlns:a16="http://schemas.microsoft.com/office/drawing/2014/main" id="{CF8DA07F-E35F-01FF-7876-381A7F133E7A}"/>
              </a:ext>
            </a:extLst>
          </p:cNvPr>
          <p:cNvSpPr txBox="1"/>
          <p:nvPr/>
        </p:nvSpPr>
        <p:spPr>
          <a:xfrm>
            <a:off x="220572" y="-24777"/>
            <a:ext cx="10494335" cy="769441"/>
          </a:xfrm>
          <a:prstGeom prst="rect">
            <a:avLst/>
          </a:prstGeom>
          <a:noFill/>
        </p:spPr>
        <p:txBody>
          <a:bodyPr wrap="square">
            <a:spAutoFit/>
          </a:bodyPr>
          <a:lstStyle/>
          <a:p>
            <a:pPr algn="l"/>
            <a:r>
              <a:rPr lang="en-TT" sz="4400" dirty="0">
                <a:solidFill>
                  <a:schemeClr val="bg1"/>
                </a:solidFill>
                <a:cs typeface="Calibri" panose="020F0502020204030204" pitchFamily="34" charset="0"/>
              </a:rPr>
              <a:t>FINDINGS</a:t>
            </a:r>
            <a:r>
              <a:rPr lang="en-TT" sz="4400" dirty="0">
                <a:solidFill>
                  <a:schemeClr val="tx1"/>
                </a:solidFill>
                <a:cs typeface="Calibri" panose="020F0502020204030204" pitchFamily="34" charset="0"/>
              </a:rPr>
              <a:t> </a:t>
            </a:r>
            <a:r>
              <a:rPr lang="en-TT" sz="4400" dirty="0">
                <a:solidFill>
                  <a:schemeClr val="bg1"/>
                </a:solidFill>
                <a:cs typeface="Calibri" panose="020F0502020204030204" pitchFamily="34" charset="0"/>
              </a:rPr>
              <a:t>-</a:t>
            </a:r>
            <a:r>
              <a:rPr lang="en-TT" sz="4400" dirty="0">
                <a:solidFill>
                  <a:schemeClr val="tx1"/>
                </a:solidFill>
                <a:cs typeface="Calibri" panose="020F0502020204030204" pitchFamily="34" charset="0"/>
              </a:rPr>
              <a:t> </a:t>
            </a:r>
            <a:r>
              <a:rPr lang="en-TT" sz="4400" dirty="0">
                <a:solidFill>
                  <a:srgbClr val="FFBE00"/>
                </a:solidFill>
                <a:cs typeface="Calibri" panose="020F0502020204030204" pitchFamily="34" charset="0"/>
              </a:rPr>
              <a:t>IDI</a:t>
            </a:r>
            <a:endParaRPr lang="en-US" sz="4400" dirty="0">
              <a:solidFill>
                <a:srgbClr val="FFBE00"/>
              </a:solidFill>
            </a:endParaRPr>
          </a:p>
        </p:txBody>
      </p:sp>
      <p:sp>
        <p:nvSpPr>
          <p:cNvPr id="57" name="TextBox 56">
            <a:extLst>
              <a:ext uri="{FF2B5EF4-FFF2-40B4-BE49-F238E27FC236}">
                <a16:creationId xmlns:a16="http://schemas.microsoft.com/office/drawing/2014/main" id="{8DB6A5D7-49CB-636D-2199-801B49D4E6E2}"/>
              </a:ext>
            </a:extLst>
          </p:cNvPr>
          <p:cNvSpPr txBox="1"/>
          <p:nvPr/>
        </p:nvSpPr>
        <p:spPr>
          <a:xfrm rot="19429177">
            <a:off x="-914815" y="5288939"/>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Chaguanas</a:t>
            </a:r>
          </a:p>
        </p:txBody>
      </p:sp>
      <p:sp>
        <p:nvSpPr>
          <p:cNvPr id="63" name="TextBox 62">
            <a:extLst>
              <a:ext uri="{FF2B5EF4-FFF2-40B4-BE49-F238E27FC236}">
                <a16:creationId xmlns:a16="http://schemas.microsoft.com/office/drawing/2014/main" id="{B441251D-A690-9C68-268F-B850DAADD089}"/>
              </a:ext>
            </a:extLst>
          </p:cNvPr>
          <p:cNvSpPr txBox="1"/>
          <p:nvPr/>
        </p:nvSpPr>
        <p:spPr>
          <a:xfrm rot="19429177">
            <a:off x="2580498" y="5543241"/>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Couva/</a:t>
            </a:r>
            <a:r>
              <a:rPr lang="en-US" sz="1200" b="1" dirty="0" err="1">
                <a:solidFill>
                  <a:schemeClr val="bg1"/>
                </a:solidFill>
                <a:cs typeface="Arial" panose="020B0604020202020204" pitchFamily="34" charset="0"/>
              </a:rPr>
              <a:t>Tabaquite</a:t>
            </a:r>
            <a:r>
              <a:rPr lang="en-US" sz="1200" b="1" dirty="0">
                <a:solidFill>
                  <a:schemeClr val="bg1"/>
                </a:solidFill>
                <a:cs typeface="Arial" panose="020B0604020202020204" pitchFamily="34" charset="0"/>
              </a:rPr>
              <a:t>/</a:t>
            </a:r>
            <a:r>
              <a:rPr lang="en-US" sz="1200" b="1" dirty="0" err="1">
                <a:solidFill>
                  <a:schemeClr val="bg1"/>
                </a:solidFill>
                <a:cs typeface="Arial" panose="020B0604020202020204" pitchFamily="34" charset="0"/>
              </a:rPr>
              <a:t>Talparo</a:t>
            </a:r>
            <a:endParaRPr lang="en-US" sz="1200" b="1" dirty="0">
              <a:solidFill>
                <a:schemeClr val="bg1"/>
              </a:solidFill>
              <a:cs typeface="Arial" panose="020B0604020202020204" pitchFamily="34" charset="0"/>
            </a:endParaRPr>
          </a:p>
        </p:txBody>
      </p:sp>
      <p:grpSp>
        <p:nvGrpSpPr>
          <p:cNvPr id="69" name="Group 68">
            <a:extLst>
              <a:ext uri="{FF2B5EF4-FFF2-40B4-BE49-F238E27FC236}">
                <a16:creationId xmlns:a16="http://schemas.microsoft.com/office/drawing/2014/main" id="{11F672E9-32DA-6825-C055-3626C1C32150}"/>
              </a:ext>
            </a:extLst>
          </p:cNvPr>
          <p:cNvGrpSpPr/>
          <p:nvPr/>
        </p:nvGrpSpPr>
        <p:grpSpPr>
          <a:xfrm>
            <a:off x="-450204" y="1848481"/>
            <a:ext cx="13092407" cy="4218520"/>
            <a:chOff x="-499866" y="2123903"/>
            <a:chExt cx="13092407" cy="4218520"/>
          </a:xfrm>
        </p:grpSpPr>
        <p:sp>
          <p:nvSpPr>
            <p:cNvPr id="17" name="Rectangle 16">
              <a:extLst>
                <a:ext uri="{FF2B5EF4-FFF2-40B4-BE49-F238E27FC236}">
                  <a16:creationId xmlns:a16="http://schemas.microsoft.com/office/drawing/2014/main" id="{98DE0686-5CBB-D3B0-2BC6-2BA25C19ACF8}"/>
                </a:ext>
              </a:extLst>
            </p:cNvPr>
            <p:cNvSpPr/>
            <p:nvPr/>
          </p:nvSpPr>
          <p:spPr>
            <a:xfrm>
              <a:off x="1164908" y="2275367"/>
              <a:ext cx="467832" cy="27831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18" name="Rectangle 17">
              <a:extLst>
                <a:ext uri="{FF2B5EF4-FFF2-40B4-BE49-F238E27FC236}">
                  <a16:creationId xmlns:a16="http://schemas.microsoft.com/office/drawing/2014/main" id="{A7D4F4F9-4CFC-49E0-4890-5FA26E8B39C1}"/>
                </a:ext>
              </a:extLst>
            </p:cNvPr>
            <p:cNvSpPr/>
            <p:nvPr/>
          </p:nvSpPr>
          <p:spPr>
            <a:xfrm>
              <a:off x="1952554" y="2360427"/>
              <a:ext cx="467832" cy="26980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19" name="Rectangle 18">
              <a:extLst>
                <a:ext uri="{FF2B5EF4-FFF2-40B4-BE49-F238E27FC236}">
                  <a16:creationId xmlns:a16="http://schemas.microsoft.com/office/drawing/2014/main" id="{28370841-A0D0-9468-F1ED-19709CFE0671}"/>
                </a:ext>
              </a:extLst>
            </p:cNvPr>
            <p:cNvSpPr/>
            <p:nvPr/>
          </p:nvSpPr>
          <p:spPr>
            <a:xfrm>
              <a:off x="2740200" y="2445487"/>
              <a:ext cx="467832" cy="2613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0" name="Rectangle 19">
              <a:extLst>
                <a:ext uri="{FF2B5EF4-FFF2-40B4-BE49-F238E27FC236}">
                  <a16:creationId xmlns:a16="http://schemas.microsoft.com/office/drawing/2014/main" id="{DBDE2AF6-5C84-F19B-2AA0-876D5533D2F5}"/>
                </a:ext>
              </a:extLst>
            </p:cNvPr>
            <p:cNvSpPr/>
            <p:nvPr/>
          </p:nvSpPr>
          <p:spPr>
            <a:xfrm>
              <a:off x="3527846" y="2519915"/>
              <a:ext cx="467832" cy="2538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1" name="Rectangle 20">
              <a:extLst>
                <a:ext uri="{FF2B5EF4-FFF2-40B4-BE49-F238E27FC236}">
                  <a16:creationId xmlns:a16="http://schemas.microsoft.com/office/drawing/2014/main" id="{2FD45A92-D9C9-62CB-3E22-B3F7BEE096F6}"/>
                </a:ext>
              </a:extLst>
            </p:cNvPr>
            <p:cNvSpPr/>
            <p:nvPr/>
          </p:nvSpPr>
          <p:spPr>
            <a:xfrm>
              <a:off x="4315492" y="2594343"/>
              <a:ext cx="467832" cy="2464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2" name="Rectangle 21">
              <a:extLst>
                <a:ext uri="{FF2B5EF4-FFF2-40B4-BE49-F238E27FC236}">
                  <a16:creationId xmlns:a16="http://schemas.microsoft.com/office/drawing/2014/main" id="{9C296A69-BBC0-6490-E095-CDEC492CE59D}"/>
                </a:ext>
              </a:extLst>
            </p:cNvPr>
            <p:cNvSpPr/>
            <p:nvPr/>
          </p:nvSpPr>
          <p:spPr>
            <a:xfrm>
              <a:off x="5103138" y="2670889"/>
              <a:ext cx="467832" cy="2387600"/>
            </a:xfrm>
            <a:prstGeom prst="rect">
              <a:avLst/>
            </a:prstGeom>
            <a:solidFill>
              <a:srgbClr val="D9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3" name="Rectangle 22">
              <a:extLst>
                <a:ext uri="{FF2B5EF4-FFF2-40B4-BE49-F238E27FC236}">
                  <a16:creationId xmlns:a16="http://schemas.microsoft.com/office/drawing/2014/main" id="{C07BCD28-73A0-434C-F901-06103CB53D89}"/>
                </a:ext>
              </a:extLst>
            </p:cNvPr>
            <p:cNvSpPr/>
            <p:nvPr/>
          </p:nvSpPr>
          <p:spPr>
            <a:xfrm>
              <a:off x="5890784" y="2764465"/>
              <a:ext cx="467832" cy="2294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4" name="Rectangle 23">
              <a:extLst>
                <a:ext uri="{FF2B5EF4-FFF2-40B4-BE49-F238E27FC236}">
                  <a16:creationId xmlns:a16="http://schemas.microsoft.com/office/drawing/2014/main" id="{C3BAF2DA-687B-D82C-F6E4-6076C12CFF7C}"/>
                </a:ext>
              </a:extLst>
            </p:cNvPr>
            <p:cNvSpPr/>
            <p:nvPr/>
          </p:nvSpPr>
          <p:spPr>
            <a:xfrm>
              <a:off x="6678430" y="2849525"/>
              <a:ext cx="467832" cy="2208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5" name="Rectangle 24">
              <a:extLst>
                <a:ext uri="{FF2B5EF4-FFF2-40B4-BE49-F238E27FC236}">
                  <a16:creationId xmlns:a16="http://schemas.microsoft.com/office/drawing/2014/main" id="{72DE93DF-9144-2828-8A98-6016C188BF03}"/>
                </a:ext>
              </a:extLst>
            </p:cNvPr>
            <p:cNvSpPr/>
            <p:nvPr/>
          </p:nvSpPr>
          <p:spPr>
            <a:xfrm>
              <a:off x="7466076" y="2955851"/>
              <a:ext cx="467832" cy="21026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6" name="Rectangle 25">
              <a:extLst>
                <a:ext uri="{FF2B5EF4-FFF2-40B4-BE49-F238E27FC236}">
                  <a16:creationId xmlns:a16="http://schemas.microsoft.com/office/drawing/2014/main" id="{787C4FF1-ECAE-8AF7-93B6-A023CC70B752}"/>
                </a:ext>
              </a:extLst>
            </p:cNvPr>
            <p:cNvSpPr/>
            <p:nvPr/>
          </p:nvSpPr>
          <p:spPr>
            <a:xfrm>
              <a:off x="8253722" y="3030279"/>
              <a:ext cx="467832" cy="2028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7" name="Rectangle 26">
              <a:extLst>
                <a:ext uri="{FF2B5EF4-FFF2-40B4-BE49-F238E27FC236}">
                  <a16:creationId xmlns:a16="http://schemas.microsoft.com/office/drawing/2014/main" id="{1079B2C1-C690-8628-A650-C011171DD214}"/>
                </a:ext>
              </a:extLst>
            </p:cNvPr>
            <p:cNvSpPr/>
            <p:nvPr/>
          </p:nvSpPr>
          <p:spPr>
            <a:xfrm>
              <a:off x="9041368" y="3255962"/>
              <a:ext cx="467832" cy="18025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8" name="Rectangle 27">
              <a:extLst>
                <a:ext uri="{FF2B5EF4-FFF2-40B4-BE49-F238E27FC236}">
                  <a16:creationId xmlns:a16="http://schemas.microsoft.com/office/drawing/2014/main" id="{433337CB-A32D-9704-D7BC-D21A06EEEA5F}"/>
                </a:ext>
              </a:extLst>
            </p:cNvPr>
            <p:cNvSpPr/>
            <p:nvPr/>
          </p:nvSpPr>
          <p:spPr>
            <a:xfrm>
              <a:off x="9829014" y="3402725"/>
              <a:ext cx="467832" cy="1655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9" name="Rectangle 28">
              <a:extLst>
                <a:ext uri="{FF2B5EF4-FFF2-40B4-BE49-F238E27FC236}">
                  <a16:creationId xmlns:a16="http://schemas.microsoft.com/office/drawing/2014/main" id="{571D4D0A-A768-C701-3237-0B7D263954D3}"/>
                </a:ext>
              </a:extLst>
            </p:cNvPr>
            <p:cNvSpPr/>
            <p:nvPr/>
          </p:nvSpPr>
          <p:spPr>
            <a:xfrm>
              <a:off x="10616660" y="3509963"/>
              <a:ext cx="467832" cy="15485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30" name="Rectangle 29">
              <a:extLst>
                <a:ext uri="{FF2B5EF4-FFF2-40B4-BE49-F238E27FC236}">
                  <a16:creationId xmlns:a16="http://schemas.microsoft.com/office/drawing/2014/main" id="{EBD4EC28-2925-43FD-E4EC-39A36F734164}"/>
                </a:ext>
              </a:extLst>
            </p:cNvPr>
            <p:cNvSpPr/>
            <p:nvPr/>
          </p:nvSpPr>
          <p:spPr>
            <a:xfrm>
              <a:off x="377262" y="2123903"/>
              <a:ext cx="467832" cy="2934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31" name="Rectangle 30">
              <a:extLst>
                <a:ext uri="{FF2B5EF4-FFF2-40B4-BE49-F238E27FC236}">
                  <a16:creationId xmlns:a16="http://schemas.microsoft.com/office/drawing/2014/main" id="{BAB72133-1242-5368-B2EA-E520C1AA33FE}"/>
                </a:ext>
              </a:extLst>
            </p:cNvPr>
            <p:cNvSpPr/>
            <p:nvPr/>
          </p:nvSpPr>
          <p:spPr>
            <a:xfrm>
              <a:off x="11404302" y="3678865"/>
              <a:ext cx="467832" cy="1379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33" name="TextBox 32">
              <a:extLst>
                <a:ext uri="{FF2B5EF4-FFF2-40B4-BE49-F238E27FC236}">
                  <a16:creationId xmlns:a16="http://schemas.microsoft.com/office/drawing/2014/main" id="{053E5E26-3892-07B9-C64F-DCC9A3762774}"/>
                </a:ext>
              </a:extLst>
            </p:cNvPr>
            <p:cNvSpPr txBox="1"/>
            <p:nvPr/>
          </p:nvSpPr>
          <p:spPr>
            <a:xfrm>
              <a:off x="170910" y="2214378"/>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8.13</a:t>
              </a:r>
            </a:p>
          </p:txBody>
        </p:sp>
        <p:sp>
          <p:nvSpPr>
            <p:cNvPr id="34" name="TextBox 33">
              <a:extLst>
                <a:ext uri="{FF2B5EF4-FFF2-40B4-BE49-F238E27FC236}">
                  <a16:creationId xmlns:a16="http://schemas.microsoft.com/office/drawing/2014/main" id="{8E7CD740-EBB7-2832-4033-2C59867BD2BC}"/>
                </a:ext>
              </a:extLst>
            </p:cNvPr>
            <p:cNvSpPr txBox="1"/>
            <p:nvPr/>
          </p:nvSpPr>
          <p:spPr>
            <a:xfrm>
              <a:off x="2546819" y="2432645"/>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8.01</a:t>
              </a:r>
            </a:p>
          </p:txBody>
        </p:sp>
        <p:sp>
          <p:nvSpPr>
            <p:cNvPr id="35" name="TextBox 34">
              <a:extLst>
                <a:ext uri="{FF2B5EF4-FFF2-40B4-BE49-F238E27FC236}">
                  <a16:creationId xmlns:a16="http://schemas.microsoft.com/office/drawing/2014/main" id="{B7C8BC90-3636-938F-0C8A-16CA26D947D9}"/>
                </a:ext>
              </a:extLst>
            </p:cNvPr>
            <p:cNvSpPr txBox="1"/>
            <p:nvPr/>
          </p:nvSpPr>
          <p:spPr>
            <a:xfrm>
              <a:off x="3326862" y="2518576"/>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7.91</a:t>
              </a:r>
            </a:p>
          </p:txBody>
        </p:sp>
        <p:sp>
          <p:nvSpPr>
            <p:cNvPr id="36" name="TextBox 35">
              <a:extLst>
                <a:ext uri="{FF2B5EF4-FFF2-40B4-BE49-F238E27FC236}">
                  <a16:creationId xmlns:a16="http://schemas.microsoft.com/office/drawing/2014/main" id="{E9EACF6E-C503-C9B5-666D-221F20F6EC04}"/>
                </a:ext>
              </a:extLst>
            </p:cNvPr>
            <p:cNvSpPr txBox="1"/>
            <p:nvPr/>
          </p:nvSpPr>
          <p:spPr>
            <a:xfrm>
              <a:off x="4115823" y="2584760"/>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7.88</a:t>
              </a:r>
            </a:p>
          </p:txBody>
        </p:sp>
        <p:sp>
          <p:nvSpPr>
            <p:cNvPr id="37" name="TextBox 36">
              <a:extLst>
                <a:ext uri="{FF2B5EF4-FFF2-40B4-BE49-F238E27FC236}">
                  <a16:creationId xmlns:a16="http://schemas.microsoft.com/office/drawing/2014/main" id="{3BF02F3C-BEEB-E58B-C53D-E9CBC1D2D039}"/>
                </a:ext>
              </a:extLst>
            </p:cNvPr>
            <p:cNvSpPr txBox="1"/>
            <p:nvPr/>
          </p:nvSpPr>
          <p:spPr>
            <a:xfrm>
              <a:off x="4913031" y="2650944"/>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7.86</a:t>
              </a:r>
            </a:p>
          </p:txBody>
        </p:sp>
        <p:sp>
          <p:nvSpPr>
            <p:cNvPr id="38" name="TextBox 37">
              <a:extLst>
                <a:ext uri="{FF2B5EF4-FFF2-40B4-BE49-F238E27FC236}">
                  <a16:creationId xmlns:a16="http://schemas.microsoft.com/office/drawing/2014/main" id="{8643E0E5-CF13-58CF-B727-00EC95941C04}"/>
                </a:ext>
              </a:extLst>
            </p:cNvPr>
            <p:cNvSpPr txBox="1"/>
            <p:nvPr/>
          </p:nvSpPr>
          <p:spPr>
            <a:xfrm>
              <a:off x="5692751" y="2758083"/>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7.85</a:t>
              </a:r>
            </a:p>
          </p:txBody>
        </p:sp>
        <p:sp>
          <p:nvSpPr>
            <p:cNvPr id="39" name="TextBox 38">
              <a:extLst>
                <a:ext uri="{FF2B5EF4-FFF2-40B4-BE49-F238E27FC236}">
                  <a16:creationId xmlns:a16="http://schemas.microsoft.com/office/drawing/2014/main" id="{298CEB3A-D3A9-A9C3-4B6C-0169FE6D8286}"/>
                </a:ext>
              </a:extLst>
            </p:cNvPr>
            <p:cNvSpPr txBox="1"/>
            <p:nvPr/>
          </p:nvSpPr>
          <p:spPr>
            <a:xfrm>
              <a:off x="6464870" y="2818259"/>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7.84</a:t>
              </a:r>
            </a:p>
          </p:txBody>
        </p:sp>
        <p:sp>
          <p:nvSpPr>
            <p:cNvPr id="40" name="TextBox 39">
              <a:extLst>
                <a:ext uri="{FF2B5EF4-FFF2-40B4-BE49-F238E27FC236}">
                  <a16:creationId xmlns:a16="http://schemas.microsoft.com/office/drawing/2014/main" id="{E5BE7BAC-8AE3-ED41-B9A2-F98455986342}"/>
                </a:ext>
              </a:extLst>
            </p:cNvPr>
            <p:cNvSpPr txBox="1"/>
            <p:nvPr/>
          </p:nvSpPr>
          <p:spPr>
            <a:xfrm>
              <a:off x="7266933" y="2947360"/>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7.82</a:t>
              </a:r>
            </a:p>
          </p:txBody>
        </p:sp>
        <p:sp>
          <p:nvSpPr>
            <p:cNvPr id="41" name="TextBox 40">
              <a:extLst>
                <a:ext uri="{FF2B5EF4-FFF2-40B4-BE49-F238E27FC236}">
                  <a16:creationId xmlns:a16="http://schemas.microsoft.com/office/drawing/2014/main" id="{7468213E-A73C-DF8F-3D82-9257FC08938A}"/>
                </a:ext>
              </a:extLst>
            </p:cNvPr>
            <p:cNvSpPr txBox="1"/>
            <p:nvPr/>
          </p:nvSpPr>
          <p:spPr>
            <a:xfrm>
              <a:off x="8057657" y="3029541"/>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7.81</a:t>
              </a:r>
            </a:p>
          </p:txBody>
        </p:sp>
        <p:sp>
          <p:nvSpPr>
            <p:cNvPr id="42" name="TextBox 41">
              <a:extLst>
                <a:ext uri="{FF2B5EF4-FFF2-40B4-BE49-F238E27FC236}">
                  <a16:creationId xmlns:a16="http://schemas.microsoft.com/office/drawing/2014/main" id="{2E09B5E9-EB28-8D9F-A72B-433EEF3532F3}"/>
                </a:ext>
              </a:extLst>
            </p:cNvPr>
            <p:cNvSpPr txBox="1"/>
            <p:nvPr/>
          </p:nvSpPr>
          <p:spPr>
            <a:xfrm>
              <a:off x="8835016" y="3246149"/>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7.66</a:t>
              </a:r>
            </a:p>
          </p:txBody>
        </p:sp>
        <p:sp>
          <p:nvSpPr>
            <p:cNvPr id="43" name="TextBox 42">
              <a:extLst>
                <a:ext uri="{FF2B5EF4-FFF2-40B4-BE49-F238E27FC236}">
                  <a16:creationId xmlns:a16="http://schemas.microsoft.com/office/drawing/2014/main" id="{7FCD08B0-A634-ED4F-0652-5D23A49B79F6}"/>
                </a:ext>
              </a:extLst>
            </p:cNvPr>
            <p:cNvSpPr txBox="1"/>
            <p:nvPr/>
          </p:nvSpPr>
          <p:spPr>
            <a:xfrm>
              <a:off x="9615454" y="3419783"/>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7.63</a:t>
              </a:r>
            </a:p>
          </p:txBody>
        </p:sp>
        <p:sp>
          <p:nvSpPr>
            <p:cNvPr id="44" name="TextBox 43">
              <a:extLst>
                <a:ext uri="{FF2B5EF4-FFF2-40B4-BE49-F238E27FC236}">
                  <a16:creationId xmlns:a16="http://schemas.microsoft.com/office/drawing/2014/main" id="{388AFA84-10D4-BF22-3FAD-046DBD15A824}"/>
                </a:ext>
              </a:extLst>
            </p:cNvPr>
            <p:cNvSpPr txBox="1"/>
            <p:nvPr/>
          </p:nvSpPr>
          <p:spPr>
            <a:xfrm>
              <a:off x="10417513" y="3526135"/>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7.54</a:t>
              </a:r>
            </a:p>
          </p:txBody>
        </p:sp>
        <p:sp>
          <p:nvSpPr>
            <p:cNvPr id="45" name="TextBox 44">
              <a:extLst>
                <a:ext uri="{FF2B5EF4-FFF2-40B4-BE49-F238E27FC236}">
                  <a16:creationId xmlns:a16="http://schemas.microsoft.com/office/drawing/2014/main" id="{86DBAFEC-EA51-C5C8-E602-1B1E1F00E782}"/>
                </a:ext>
              </a:extLst>
            </p:cNvPr>
            <p:cNvSpPr txBox="1"/>
            <p:nvPr/>
          </p:nvSpPr>
          <p:spPr>
            <a:xfrm>
              <a:off x="11214521" y="3669133"/>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7.51</a:t>
              </a:r>
            </a:p>
          </p:txBody>
        </p:sp>
        <p:sp>
          <p:nvSpPr>
            <p:cNvPr id="46" name="TextBox 45">
              <a:extLst>
                <a:ext uri="{FF2B5EF4-FFF2-40B4-BE49-F238E27FC236}">
                  <a16:creationId xmlns:a16="http://schemas.microsoft.com/office/drawing/2014/main" id="{A9970BE4-6D2A-3E67-591C-CF1776174EC4}"/>
                </a:ext>
              </a:extLst>
            </p:cNvPr>
            <p:cNvSpPr txBox="1"/>
            <p:nvPr/>
          </p:nvSpPr>
          <p:spPr>
            <a:xfrm>
              <a:off x="964636" y="2246206"/>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8.06</a:t>
              </a:r>
            </a:p>
          </p:txBody>
        </p:sp>
        <p:sp>
          <p:nvSpPr>
            <p:cNvPr id="47" name="TextBox 46">
              <a:extLst>
                <a:ext uri="{FF2B5EF4-FFF2-40B4-BE49-F238E27FC236}">
                  <a16:creationId xmlns:a16="http://schemas.microsoft.com/office/drawing/2014/main" id="{A559652F-604A-7D83-310B-0C55D7485046}"/>
                </a:ext>
              </a:extLst>
            </p:cNvPr>
            <p:cNvSpPr txBox="1"/>
            <p:nvPr/>
          </p:nvSpPr>
          <p:spPr>
            <a:xfrm>
              <a:off x="1755006" y="2341978"/>
              <a:ext cx="880535" cy="338554"/>
            </a:xfrm>
            <a:prstGeom prst="rect">
              <a:avLst/>
            </a:prstGeom>
            <a:noFill/>
          </p:spPr>
          <p:txBody>
            <a:bodyPr wrap="square">
              <a:spAutoFit/>
            </a:bodyPr>
            <a:lstStyle/>
            <a:p>
              <a:pPr marL="0" indent="0" algn="ctr">
                <a:buNone/>
              </a:pPr>
              <a:r>
                <a:rPr lang="en-US" sz="1600" b="1" dirty="0">
                  <a:solidFill>
                    <a:schemeClr val="bg1"/>
                  </a:solidFill>
                  <a:cs typeface="Arial" panose="020B0604020202020204" pitchFamily="34" charset="0"/>
                </a:rPr>
                <a:t>8.05</a:t>
              </a:r>
            </a:p>
          </p:txBody>
        </p:sp>
        <p:sp>
          <p:nvSpPr>
            <p:cNvPr id="49" name="TextBox 48">
              <a:extLst>
                <a:ext uri="{FF2B5EF4-FFF2-40B4-BE49-F238E27FC236}">
                  <a16:creationId xmlns:a16="http://schemas.microsoft.com/office/drawing/2014/main" id="{73A51CCD-0FF9-FF0D-D25E-3D996928A23A}"/>
                </a:ext>
              </a:extLst>
            </p:cNvPr>
            <p:cNvSpPr txBox="1"/>
            <p:nvPr/>
          </p:nvSpPr>
          <p:spPr>
            <a:xfrm>
              <a:off x="4945692" y="5973091"/>
              <a:ext cx="2728854" cy="369332"/>
            </a:xfrm>
            <a:prstGeom prst="rect">
              <a:avLst/>
            </a:prstGeom>
            <a:noFill/>
          </p:spPr>
          <p:txBody>
            <a:bodyPr wrap="square">
              <a:spAutoFit/>
            </a:bodyPr>
            <a:lstStyle/>
            <a:p>
              <a:pPr algn="ctr"/>
              <a:r>
                <a:rPr lang="en-US" sz="1800" b="1" dirty="0">
                  <a:solidFill>
                    <a:srgbClr val="FFC000"/>
                  </a:solidFill>
                  <a:cs typeface="Arial" panose="020B0604020202020204" pitchFamily="34" charset="0"/>
                </a:rPr>
                <a:t>Municipality</a:t>
              </a:r>
            </a:p>
          </p:txBody>
        </p:sp>
        <p:sp>
          <p:nvSpPr>
            <p:cNvPr id="50" name="TextBox 49">
              <a:extLst>
                <a:ext uri="{FF2B5EF4-FFF2-40B4-BE49-F238E27FC236}">
                  <a16:creationId xmlns:a16="http://schemas.microsoft.com/office/drawing/2014/main" id="{2C6F4801-ADF5-FF2A-D39E-B2DEE8B5429D}"/>
                </a:ext>
              </a:extLst>
            </p:cNvPr>
            <p:cNvSpPr txBox="1"/>
            <p:nvPr/>
          </p:nvSpPr>
          <p:spPr>
            <a:xfrm rot="16200000">
              <a:off x="-510463" y="3161331"/>
              <a:ext cx="1370215" cy="376402"/>
            </a:xfrm>
            <a:prstGeom prst="rect">
              <a:avLst/>
            </a:prstGeom>
            <a:noFill/>
          </p:spPr>
          <p:txBody>
            <a:bodyPr wrap="square">
              <a:spAutoFit/>
            </a:bodyPr>
            <a:lstStyle/>
            <a:p>
              <a:pPr algn="ctr"/>
              <a:r>
                <a:rPr lang="en-US" sz="1800" b="1" dirty="0">
                  <a:solidFill>
                    <a:srgbClr val="FFC000"/>
                  </a:solidFill>
                  <a:cs typeface="Arial" panose="020B0604020202020204" pitchFamily="34" charset="0"/>
                </a:rPr>
                <a:t>IDI Score</a:t>
              </a:r>
            </a:p>
          </p:txBody>
        </p:sp>
        <p:sp>
          <p:nvSpPr>
            <p:cNvPr id="51" name="TextBox 50">
              <a:extLst>
                <a:ext uri="{FF2B5EF4-FFF2-40B4-BE49-F238E27FC236}">
                  <a16:creationId xmlns:a16="http://schemas.microsoft.com/office/drawing/2014/main" id="{81D464B8-2EB4-A7B2-92B2-6FE314471E4E}"/>
                </a:ext>
              </a:extLst>
            </p:cNvPr>
            <p:cNvSpPr txBox="1"/>
            <p:nvPr/>
          </p:nvSpPr>
          <p:spPr>
            <a:xfrm rot="19429177">
              <a:off x="450678" y="5351316"/>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San Fernando</a:t>
              </a:r>
            </a:p>
          </p:txBody>
        </p:sp>
        <p:sp>
          <p:nvSpPr>
            <p:cNvPr id="53" name="TextBox 52">
              <a:extLst>
                <a:ext uri="{FF2B5EF4-FFF2-40B4-BE49-F238E27FC236}">
                  <a16:creationId xmlns:a16="http://schemas.microsoft.com/office/drawing/2014/main" id="{F0FB0E91-79E9-15A5-976D-483811569B4D}"/>
                </a:ext>
              </a:extLst>
            </p:cNvPr>
            <p:cNvSpPr txBox="1"/>
            <p:nvPr/>
          </p:nvSpPr>
          <p:spPr>
            <a:xfrm rot="19429177">
              <a:off x="-499866" y="5428690"/>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San Juan/Laventille</a:t>
              </a:r>
            </a:p>
          </p:txBody>
        </p:sp>
        <p:sp>
          <p:nvSpPr>
            <p:cNvPr id="54" name="TextBox 53">
              <a:extLst>
                <a:ext uri="{FF2B5EF4-FFF2-40B4-BE49-F238E27FC236}">
                  <a16:creationId xmlns:a16="http://schemas.microsoft.com/office/drawing/2014/main" id="{3E467F8B-08EA-E094-C25E-387D82A9F429}"/>
                </a:ext>
              </a:extLst>
            </p:cNvPr>
            <p:cNvSpPr txBox="1"/>
            <p:nvPr/>
          </p:nvSpPr>
          <p:spPr>
            <a:xfrm rot="19429177">
              <a:off x="1291459" y="5319722"/>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Diego Martin</a:t>
              </a:r>
            </a:p>
          </p:txBody>
        </p:sp>
        <p:sp>
          <p:nvSpPr>
            <p:cNvPr id="55" name="TextBox 54">
              <a:extLst>
                <a:ext uri="{FF2B5EF4-FFF2-40B4-BE49-F238E27FC236}">
                  <a16:creationId xmlns:a16="http://schemas.microsoft.com/office/drawing/2014/main" id="{E8A0BBA7-E77D-984D-526C-6F4CF607D355}"/>
                </a:ext>
              </a:extLst>
            </p:cNvPr>
            <p:cNvSpPr txBox="1"/>
            <p:nvPr/>
          </p:nvSpPr>
          <p:spPr>
            <a:xfrm rot="19429177">
              <a:off x="2205622" y="5178321"/>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Arima</a:t>
              </a:r>
            </a:p>
          </p:txBody>
        </p:sp>
        <p:sp>
          <p:nvSpPr>
            <p:cNvPr id="56" name="TextBox 55">
              <a:extLst>
                <a:ext uri="{FF2B5EF4-FFF2-40B4-BE49-F238E27FC236}">
                  <a16:creationId xmlns:a16="http://schemas.microsoft.com/office/drawing/2014/main" id="{3E7D9D01-EDD8-B7C9-3864-4E9003ADC9C1}"/>
                </a:ext>
              </a:extLst>
            </p:cNvPr>
            <p:cNvSpPr txBox="1"/>
            <p:nvPr/>
          </p:nvSpPr>
          <p:spPr>
            <a:xfrm rot="19429177">
              <a:off x="7557751" y="5269561"/>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Penal/</a:t>
              </a:r>
              <a:r>
                <a:rPr lang="en-US" sz="1200" b="1" dirty="0" err="1">
                  <a:solidFill>
                    <a:schemeClr val="bg1"/>
                  </a:solidFill>
                  <a:cs typeface="Arial" panose="020B0604020202020204" pitchFamily="34" charset="0"/>
                </a:rPr>
                <a:t>Debe</a:t>
              </a:r>
              <a:endParaRPr lang="en-US" sz="1200" b="1" dirty="0">
                <a:solidFill>
                  <a:schemeClr val="bg1"/>
                </a:solidFill>
                <a:cs typeface="Arial" panose="020B0604020202020204" pitchFamily="34" charset="0"/>
              </a:endParaRPr>
            </a:p>
          </p:txBody>
        </p:sp>
        <p:sp>
          <p:nvSpPr>
            <p:cNvPr id="58" name="TextBox 57">
              <a:extLst>
                <a:ext uri="{FF2B5EF4-FFF2-40B4-BE49-F238E27FC236}">
                  <a16:creationId xmlns:a16="http://schemas.microsoft.com/office/drawing/2014/main" id="{D0B47B57-C204-416B-3151-A00FF3F1FEFB}"/>
                </a:ext>
              </a:extLst>
            </p:cNvPr>
            <p:cNvSpPr txBox="1"/>
            <p:nvPr/>
          </p:nvSpPr>
          <p:spPr>
            <a:xfrm rot="19429177">
              <a:off x="3827606" y="5145228"/>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T&amp;T</a:t>
              </a:r>
            </a:p>
          </p:txBody>
        </p:sp>
        <p:sp>
          <p:nvSpPr>
            <p:cNvPr id="59" name="TextBox 58">
              <a:extLst>
                <a:ext uri="{FF2B5EF4-FFF2-40B4-BE49-F238E27FC236}">
                  <a16:creationId xmlns:a16="http://schemas.microsoft.com/office/drawing/2014/main" id="{92523E48-1A6C-9316-0B53-5C948C4E99E4}"/>
                </a:ext>
              </a:extLst>
            </p:cNvPr>
            <p:cNvSpPr txBox="1"/>
            <p:nvPr/>
          </p:nvSpPr>
          <p:spPr>
            <a:xfrm rot="19429177">
              <a:off x="4356409" y="5301978"/>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Port of Spain</a:t>
              </a:r>
            </a:p>
          </p:txBody>
        </p:sp>
        <p:sp>
          <p:nvSpPr>
            <p:cNvPr id="60" name="TextBox 59">
              <a:extLst>
                <a:ext uri="{FF2B5EF4-FFF2-40B4-BE49-F238E27FC236}">
                  <a16:creationId xmlns:a16="http://schemas.microsoft.com/office/drawing/2014/main" id="{D0E1820A-F664-EE2B-D9C0-735821E7B002}"/>
                </a:ext>
              </a:extLst>
            </p:cNvPr>
            <p:cNvSpPr txBox="1"/>
            <p:nvPr/>
          </p:nvSpPr>
          <p:spPr>
            <a:xfrm rot="19429177">
              <a:off x="5152490" y="5276051"/>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Point Fortin</a:t>
              </a:r>
            </a:p>
          </p:txBody>
        </p:sp>
        <p:sp>
          <p:nvSpPr>
            <p:cNvPr id="61" name="TextBox 60">
              <a:extLst>
                <a:ext uri="{FF2B5EF4-FFF2-40B4-BE49-F238E27FC236}">
                  <a16:creationId xmlns:a16="http://schemas.microsoft.com/office/drawing/2014/main" id="{E0605290-4C01-EE8B-D1AA-BEF90663F4DA}"/>
                </a:ext>
              </a:extLst>
            </p:cNvPr>
            <p:cNvSpPr txBox="1"/>
            <p:nvPr/>
          </p:nvSpPr>
          <p:spPr>
            <a:xfrm rot="19429177">
              <a:off x="6100043" y="5163937"/>
              <a:ext cx="2728854" cy="276999"/>
            </a:xfrm>
            <a:prstGeom prst="rect">
              <a:avLst/>
            </a:prstGeom>
            <a:noFill/>
          </p:spPr>
          <p:txBody>
            <a:bodyPr wrap="square">
              <a:spAutoFit/>
            </a:bodyPr>
            <a:lstStyle/>
            <a:p>
              <a:pPr algn="ctr"/>
              <a:r>
                <a:rPr lang="en-US" sz="1200" b="1" dirty="0" err="1">
                  <a:solidFill>
                    <a:schemeClr val="bg1"/>
                  </a:solidFill>
                  <a:cs typeface="Arial" panose="020B0604020202020204" pitchFamily="34" charset="0"/>
                </a:rPr>
                <a:t>Siparia</a:t>
              </a:r>
              <a:endParaRPr lang="en-US" sz="1200" b="1" dirty="0">
                <a:solidFill>
                  <a:schemeClr val="bg1"/>
                </a:solidFill>
                <a:cs typeface="Arial" panose="020B0604020202020204" pitchFamily="34" charset="0"/>
              </a:endParaRPr>
            </a:p>
          </p:txBody>
        </p:sp>
        <p:sp>
          <p:nvSpPr>
            <p:cNvPr id="62" name="TextBox 61">
              <a:extLst>
                <a:ext uri="{FF2B5EF4-FFF2-40B4-BE49-F238E27FC236}">
                  <a16:creationId xmlns:a16="http://schemas.microsoft.com/office/drawing/2014/main" id="{1DD72EE9-54FC-A4C7-EFA5-56D68B481DA7}"/>
                </a:ext>
              </a:extLst>
            </p:cNvPr>
            <p:cNvSpPr txBox="1"/>
            <p:nvPr/>
          </p:nvSpPr>
          <p:spPr>
            <a:xfrm rot="19429177">
              <a:off x="6612430" y="5375184"/>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Tunapuna/Piarco</a:t>
              </a:r>
            </a:p>
          </p:txBody>
        </p:sp>
        <p:sp>
          <p:nvSpPr>
            <p:cNvPr id="65" name="TextBox 64">
              <a:extLst>
                <a:ext uri="{FF2B5EF4-FFF2-40B4-BE49-F238E27FC236}">
                  <a16:creationId xmlns:a16="http://schemas.microsoft.com/office/drawing/2014/main" id="{CA63593E-FA63-0D39-822D-D34D3A2D6633}"/>
                </a:ext>
              </a:extLst>
            </p:cNvPr>
            <p:cNvSpPr txBox="1"/>
            <p:nvPr/>
          </p:nvSpPr>
          <p:spPr>
            <a:xfrm rot="19429177">
              <a:off x="8326085" y="5284191"/>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Princes Town</a:t>
              </a:r>
            </a:p>
          </p:txBody>
        </p:sp>
        <p:sp>
          <p:nvSpPr>
            <p:cNvPr id="66" name="TextBox 65">
              <a:extLst>
                <a:ext uri="{FF2B5EF4-FFF2-40B4-BE49-F238E27FC236}">
                  <a16:creationId xmlns:a16="http://schemas.microsoft.com/office/drawing/2014/main" id="{95ECB734-A2AA-60E8-A71F-B62EF95E91EE}"/>
                </a:ext>
              </a:extLst>
            </p:cNvPr>
            <p:cNvSpPr txBox="1"/>
            <p:nvPr/>
          </p:nvSpPr>
          <p:spPr>
            <a:xfrm rot="19429177">
              <a:off x="9068176" y="5337222"/>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Sangre Grande</a:t>
              </a:r>
            </a:p>
          </p:txBody>
        </p:sp>
        <p:sp>
          <p:nvSpPr>
            <p:cNvPr id="67" name="TextBox 66">
              <a:extLst>
                <a:ext uri="{FF2B5EF4-FFF2-40B4-BE49-F238E27FC236}">
                  <a16:creationId xmlns:a16="http://schemas.microsoft.com/office/drawing/2014/main" id="{DACD30FE-5200-65C3-89A5-D3B61F8FA7F6}"/>
                </a:ext>
              </a:extLst>
            </p:cNvPr>
            <p:cNvSpPr txBox="1"/>
            <p:nvPr/>
          </p:nvSpPr>
          <p:spPr>
            <a:xfrm rot="19429177">
              <a:off x="9863687" y="5400933"/>
              <a:ext cx="2728854" cy="276999"/>
            </a:xfrm>
            <a:prstGeom prst="rect">
              <a:avLst/>
            </a:prstGeom>
            <a:noFill/>
          </p:spPr>
          <p:txBody>
            <a:bodyPr wrap="square">
              <a:spAutoFit/>
            </a:bodyPr>
            <a:lstStyle/>
            <a:p>
              <a:pPr algn="ctr"/>
              <a:r>
                <a:rPr lang="en-US" sz="1200" b="1" dirty="0">
                  <a:solidFill>
                    <a:schemeClr val="bg1"/>
                  </a:solidFill>
                  <a:cs typeface="Arial" panose="020B0604020202020204" pitchFamily="34" charset="0"/>
                </a:rPr>
                <a:t>Mayaro/Rio Claro</a:t>
              </a:r>
            </a:p>
          </p:txBody>
        </p:sp>
      </p:grpSp>
      <p:sp>
        <p:nvSpPr>
          <p:cNvPr id="68" name="TextBox 67">
            <a:extLst>
              <a:ext uri="{FF2B5EF4-FFF2-40B4-BE49-F238E27FC236}">
                <a16:creationId xmlns:a16="http://schemas.microsoft.com/office/drawing/2014/main" id="{02EAB1B1-4698-2504-A6A1-B46C8590A209}"/>
              </a:ext>
            </a:extLst>
          </p:cNvPr>
          <p:cNvSpPr txBox="1"/>
          <p:nvPr/>
        </p:nvSpPr>
        <p:spPr>
          <a:xfrm>
            <a:off x="6516917" y="6589492"/>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spTree>
    <p:extLst>
      <p:ext uri="{BB962C8B-B14F-4D97-AF65-F5344CB8AC3E}">
        <p14:creationId xmlns:p14="http://schemas.microsoft.com/office/powerpoint/2010/main" val="563637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9C0E8D-F8D4-3F5E-2EFF-2CFB8B4439CF}"/>
              </a:ext>
            </a:extLst>
          </p:cNvPr>
          <p:cNvSpPr/>
          <p:nvPr/>
        </p:nvSpPr>
        <p:spPr>
          <a:xfrm>
            <a:off x="0" y="0"/>
            <a:ext cx="12192000" cy="6858000"/>
          </a:xfrm>
          <a:prstGeom prst="rect">
            <a:avLst/>
          </a:prstGeom>
          <a:solidFill>
            <a:schemeClr val="accent6">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95EED45-8DFE-1236-FAFD-07DD9E8BCD88}"/>
              </a:ext>
            </a:extLst>
          </p:cNvPr>
          <p:cNvSpPr txBox="1"/>
          <p:nvPr/>
        </p:nvSpPr>
        <p:spPr>
          <a:xfrm>
            <a:off x="263102" y="24037"/>
            <a:ext cx="10494335" cy="769441"/>
          </a:xfrm>
          <a:prstGeom prst="rect">
            <a:avLst/>
          </a:prstGeom>
          <a:noFill/>
        </p:spPr>
        <p:txBody>
          <a:bodyPr wrap="square">
            <a:spAutoFit/>
          </a:bodyPr>
          <a:lstStyle/>
          <a:p>
            <a:pPr algn="l"/>
            <a:r>
              <a:rPr lang="en-TT" sz="4400" dirty="0">
                <a:solidFill>
                  <a:schemeClr val="bg1"/>
                </a:solidFill>
                <a:cs typeface="Calibri" panose="020F0502020204030204" pitchFamily="34" charset="0"/>
              </a:rPr>
              <a:t>FINDINGS</a:t>
            </a:r>
            <a:r>
              <a:rPr lang="en-TT" sz="4400" dirty="0">
                <a:solidFill>
                  <a:schemeClr val="tx1"/>
                </a:solidFill>
                <a:cs typeface="Calibri" panose="020F0502020204030204" pitchFamily="34" charset="0"/>
              </a:rPr>
              <a:t> </a:t>
            </a:r>
            <a:r>
              <a:rPr lang="en-TT" sz="4400" dirty="0">
                <a:solidFill>
                  <a:schemeClr val="bg1"/>
                </a:solidFill>
                <a:cs typeface="Calibri" panose="020F0502020204030204" pitchFamily="34" charset="0"/>
              </a:rPr>
              <a:t>-</a:t>
            </a:r>
            <a:r>
              <a:rPr lang="en-TT" sz="4400" dirty="0">
                <a:solidFill>
                  <a:schemeClr val="tx1"/>
                </a:solidFill>
                <a:cs typeface="Calibri" panose="020F0502020204030204" pitchFamily="34" charset="0"/>
              </a:rPr>
              <a:t> </a:t>
            </a:r>
            <a:r>
              <a:rPr lang="en-TT" sz="4400" dirty="0">
                <a:solidFill>
                  <a:srgbClr val="FFBE00"/>
                </a:solidFill>
                <a:cs typeface="Calibri" panose="020F0502020204030204" pitchFamily="34" charset="0"/>
              </a:rPr>
              <a:t>IDI</a:t>
            </a:r>
            <a:endParaRPr lang="en-US" sz="4400" dirty="0">
              <a:solidFill>
                <a:srgbClr val="FFBE00"/>
              </a:solidFill>
            </a:endParaRPr>
          </a:p>
        </p:txBody>
      </p:sp>
      <p:sp>
        <p:nvSpPr>
          <p:cNvPr id="15" name="TextBox 14">
            <a:extLst>
              <a:ext uri="{FF2B5EF4-FFF2-40B4-BE49-F238E27FC236}">
                <a16:creationId xmlns:a16="http://schemas.microsoft.com/office/drawing/2014/main" id="{EFE6F65F-1F7C-78FE-2261-F2CD80B08BBE}"/>
              </a:ext>
            </a:extLst>
          </p:cNvPr>
          <p:cNvSpPr txBox="1"/>
          <p:nvPr/>
        </p:nvSpPr>
        <p:spPr>
          <a:xfrm>
            <a:off x="2000777" y="4709962"/>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ICT ACCESS</a:t>
            </a:r>
          </a:p>
        </p:txBody>
      </p:sp>
      <p:sp>
        <p:nvSpPr>
          <p:cNvPr id="16" name="TextBox 15">
            <a:extLst>
              <a:ext uri="{FF2B5EF4-FFF2-40B4-BE49-F238E27FC236}">
                <a16:creationId xmlns:a16="http://schemas.microsoft.com/office/drawing/2014/main" id="{4004B87D-F0C6-1472-0B1A-B1DC394EEB71}"/>
              </a:ext>
            </a:extLst>
          </p:cNvPr>
          <p:cNvSpPr txBox="1"/>
          <p:nvPr/>
        </p:nvSpPr>
        <p:spPr>
          <a:xfrm rot="16200000">
            <a:off x="304021" y="2841622"/>
            <a:ext cx="2210864" cy="461665"/>
          </a:xfrm>
          <a:prstGeom prst="rect">
            <a:avLst/>
          </a:prstGeom>
          <a:noFill/>
        </p:spPr>
        <p:txBody>
          <a:bodyPr wrap="square">
            <a:spAutoFit/>
          </a:bodyPr>
          <a:lstStyle/>
          <a:p>
            <a:pPr algn="ctr"/>
            <a:r>
              <a:rPr lang="en-US" sz="2400" b="1" dirty="0">
                <a:solidFill>
                  <a:srgbClr val="FFBE00"/>
                </a:solidFill>
                <a:cs typeface="Arial" panose="020B0604020202020204" pitchFamily="34" charset="0"/>
              </a:rPr>
              <a:t>Index Score</a:t>
            </a:r>
          </a:p>
        </p:txBody>
      </p:sp>
      <p:sp>
        <p:nvSpPr>
          <p:cNvPr id="17" name="TextBox 16">
            <a:extLst>
              <a:ext uri="{FF2B5EF4-FFF2-40B4-BE49-F238E27FC236}">
                <a16:creationId xmlns:a16="http://schemas.microsoft.com/office/drawing/2014/main" id="{619CACA2-D097-E5E0-FAE5-3F3803F30B16}"/>
              </a:ext>
            </a:extLst>
          </p:cNvPr>
          <p:cNvSpPr txBox="1"/>
          <p:nvPr/>
        </p:nvSpPr>
        <p:spPr>
          <a:xfrm>
            <a:off x="5268517" y="5271493"/>
            <a:ext cx="2728854" cy="461665"/>
          </a:xfrm>
          <a:prstGeom prst="rect">
            <a:avLst/>
          </a:prstGeom>
          <a:noFill/>
        </p:spPr>
        <p:txBody>
          <a:bodyPr wrap="square">
            <a:spAutoFit/>
          </a:bodyPr>
          <a:lstStyle/>
          <a:p>
            <a:pPr algn="ctr"/>
            <a:r>
              <a:rPr lang="en-US" sz="2400" b="1" dirty="0">
                <a:solidFill>
                  <a:srgbClr val="FFBE00"/>
                </a:solidFill>
                <a:cs typeface="Arial" panose="020B0604020202020204" pitchFamily="34" charset="0"/>
              </a:rPr>
              <a:t>Sub Index</a:t>
            </a:r>
          </a:p>
        </p:txBody>
      </p:sp>
      <p:sp>
        <p:nvSpPr>
          <p:cNvPr id="18" name="TextBox 17">
            <a:extLst>
              <a:ext uri="{FF2B5EF4-FFF2-40B4-BE49-F238E27FC236}">
                <a16:creationId xmlns:a16="http://schemas.microsoft.com/office/drawing/2014/main" id="{F50E62FC-0583-D1A1-D49F-F30D21BB8351}"/>
              </a:ext>
            </a:extLst>
          </p:cNvPr>
          <p:cNvSpPr txBox="1"/>
          <p:nvPr/>
        </p:nvSpPr>
        <p:spPr>
          <a:xfrm>
            <a:off x="5307049" y="4722897"/>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ICT USE</a:t>
            </a:r>
          </a:p>
        </p:txBody>
      </p:sp>
      <p:sp>
        <p:nvSpPr>
          <p:cNvPr id="19" name="TextBox 18">
            <a:extLst>
              <a:ext uri="{FF2B5EF4-FFF2-40B4-BE49-F238E27FC236}">
                <a16:creationId xmlns:a16="http://schemas.microsoft.com/office/drawing/2014/main" id="{A50778EB-3C3B-47AF-3850-88EDC30AC313}"/>
              </a:ext>
            </a:extLst>
          </p:cNvPr>
          <p:cNvSpPr txBox="1"/>
          <p:nvPr/>
        </p:nvSpPr>
        <p:spPr>
          <a:xfrm>
            <a:off x="8340873" y="4679365"/>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ICT SKILLS</a:t>
            </a:r>
          </a:p>
        </p:txBody>
      </p:sp>
      <p:grpSp>
        <p:nvGrpSpPr>
          <p:cNvPr id="27" name="Group 26">
            <a:extLst>
              <a:ext uri="{FF2B5EF4-FFF2-40B4-BE49-F238E27FC236}">
                <a16:creationId xmlns:a16="http://schemas.microsoft.com/office/drawing/2014/main" id="{570C6D77-2F9C-E708-E0E8-50754620005F}"/>
              </a:ext>
            </a:extLst>
          </p:cNvPr>
          <p:cNvGrpSpPr/>
          <p:nvPr/>
        </p:nvGrpSpPr>
        <p:grpSpPr>
          <a:xfrm>
            <a:off x="1499190" y="1713641"/>
            <a:ext cx="10122196" cy="2860158"/>
            <a:chOff x="1265274" y="2636875"/>
            <a:chExt cx="10122196" cy="2860158"/>
          </a:xfrm>
        </p:grpSpPr>
        <p:grpSp>
          <p:nvGrpSpPr>
            <p:cNvPr id="12" name="Group 11">
              <a:extLst>
                <a:ext uri="{FF2B5EF4-FFF2-40B4-BE49-F238E27FC236}">
                  <a16:creationId xmlns:a16="http://schemas.microsoft.com/office/drawing/2014/main" id="{62DD89C5-BC41-E346-EFB7-3CF487E6E1F4}"/>
                </a:ext>
              </a:extLst>
            </p:cNvPr>
            <p:cNvGrpSpPr/>
            <p:nvPr/>
          </p:nvGrpSpPr>
          <p:grpSpPr>
            <a:xfrm>
              <a:off x="1265274" y="2636875"/>
              <a:ext cx="10122196" cy="2860158"/>
              <a:chOff x="1265274" y="2636875"/>
              <a:chExt cx="10122196" cy="2860158"/>
            </a:xfrm>
          </p:grpSpPr>
          <p:cxnSp>
            <p:nvCxnSpPr>
              <p:cNvPr id="3" name="Straight Connector 2">
                <a:extLst>
                  <a:ext uri="{FF2B5EF4-FFF2-40B4-BE49-F238E27FC236}">
                    <a16:creationId xmlns:a16="http://schemas.microsoft.com/office/drawing/2014/main" id="{55A89782-9C9A-A2EC-78D5-69F38E346541}"/>
                  </a:ext>
                </a:extLst>
              </p:cNvPr>
              <p:cNvCxnSpPr>
                <a:cxnSpLocks/>
              </p:cNvCxnSpPr>
              <p:nvPr/>
            </p:nvCxnSpPr>
            <p:spPr>
              <a:xfrm>
                <a:off x="1265274" y="5497033"/>
                <a:ext cx="1012219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48397928-B3E4-7468-6FA3-CFA47BE9BF54}"/>
                  </a:ext>
                </a:extLst>
              </p:cNvPr>
              <p:cNvSpPr/>
              <p:nvPr/>
            </p:nvSpPr>
            <p:spPr>
              <a:xfrm>
                <a:off x="2477386" y="4593266"/>
                <a:ext cx="1307804" cy="903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 name="Rectangle 4">
                <a:extLst>
                  <a:ext uri="{FF2B5EF4-FFF2-40B4-BE49-F238E27FC236}">
                    <a16:creationId xmlns:a16="http://schemas.microsoft.com/office/drawing/2014/main" id="{624D508F-6865-736E-FF27-7F9363232E7A}"/>
                  </a:ext>
                </a:extLst>
              </p:cNvPr>
              <p:cNvSpPr/>
              <p:nvPr/>
            </p:nvSpPr>
            <p:spPr>
              <a:xfrm>
                <a:off x="2477386" y="3136607"/>
                <a:ext cx="1307804" cy="14460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6" name="Rectangle 5">
                <a:extLst>
                  <a:ext uri="{FF2B5EF4-FFF2-40B4-BE49-F238E27FC236}">
                    <a16:creationId xmlns:a16="http://schemas.microsoft.com/office/drawing/2014/main" id="{B06BEDEB-2DF2-890A-0D69-C172B3484747}"/>
                  </a:ext>
                </a:extLst>
              </p:cNvPr>
              <p:cNvSpPr/>
              <p:nvPr/>
            </p:nvSpPr>
            <p:spPr>
              <a:xfrm>
                <a:off x="5745126" y="4518838"/>
                <a:ext cx="1307804" cy="978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 name="Rectangle 6">
                <a:extLst>
                  <a:ext uri="{FF2B5EF4-FFF2-40B4-BE49-F238E27FC236}">
                    <a16:creationId xmlns:a16="http://schemas.microsoft.com/office/drawing/2014/main" id="{CE7E4146-0C77-C255-F146-8A9FADFF970C}"/>
                  </a:ext>
                </a:extLst>
              </p:cNvPr>
              <p:cNvSpPr/>
              <p:nvPr/>
            </p:nvSpPr>
            <p:spPr>
              <a:xfrm>
                <a:off x="5745126" y="2636875"/>
                <a:ext cx="1307804" cy="18713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 name="Rectangle 7">
                <a:extLst>
                  <a:ext uri="{FF2B5EF4-FFF2-40B4-BE49-F238E27FC236}">
                    <a16:creationId xmlns:a16="http://schemas.microsoft.com/office/drawing/2014/main" id="{0988EFF2-3375-6CEC-A18A-CA4513A4CA80}"/>
                  </a:ext>
                </a:extLst>
              </p:cNvPr>
              <p:cNvSpPr/>
              <p:nvPr/>
            </p:nvSpPr>
            <p:spPr>
              <a:xfrm>
                <a:off x="8817935" y="4688960"/>
                <a:ext cx="1307804" cy="808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 name="Rectangle 8">
                <a:extLst>
                  <a:ext uri="{FF2B5EF4-FFF2-40B4-BE49-F238E27FC236}">
                    <a16:creationId xmlns:a16="http://schemas.microsoft.com/office/drawing/2014/main" id="{583161C3-E8E6-49CC-0F47-CB569F2C7C9A}"/>
                  </a:ext>
                </a:extLst>
              </p:cNvPr>
              <p:cNvSpPr/>
              <p:nvPr/>
            </p:nvSpPr>
            <p:spPr>
              <a:xfrm>
                <a:off x="8817935" y="3391787"/>
                <a:ext cx="1307804" cy="1286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grpSp>
        <p:sp>
          <p:nvSpPr>
            <p:cNvPr id="21" name="TextBox 20">
              <a:extLst>
                <a:ext uri="{FF2B5EF4-FFF2-40B4-BE49-F238E27FC236}">
                  <a16:creationId xmlns:a16="http://schemas.microsoft.com/office/drawing/2014/main" id="{E02968F6-6C22-B106-7CB6-0DEF85E44532}"/>
                </a:ext>
              </a:extLst>
            </p:cNvPr>
            <p:cNvSpPr txBox="1"/>
            <p:nvPr/>
          </p:nvSpPr>
          <p:spPr>
            <a:xfrm>
              <a:off x="1754541" y="4779336"/>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0.66</a:t>
              </a:r>
            </a:p>
          </p:txBody>
        </p:sp>
        <p:sp>
          <p:nvSpPr>
            <p:cNvPr id="22" name="TextBox 21">
              <a:extLst>
                <a:ext uri="{FF2B5EF4-FFF2-40B4-BE49-F238E27FC236}">
                  <a16:creationId xmlns:a16="http://schemas.microsoft.com/office/drawing/2014/main" id="{83577F3D-64FD-B81E-985C-EF5B89E6639B}"/>
                </a:ext>
              </a:extLst>
            </p:cNvPr>
            <p:cNvSpPr txBox="1"/>
            <p:nvPr/>
          </p:nvSpPr>
          <p:spPr>
            <a:xfrm>
              <a:off x="1754541" y="3814581"/>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0.73</a:t>
              </a:r>
            </a:p>
          </p:txBody>
        </p:sp>
        <p:sp>
          <p:nvSpPr>
            <p:cNvPr id="23" name="TextBox 22">
              <a:extLst>
                <a:ext uri="{FF2B5EF4-FFF2-40B4-BE49-F238E27FC236}">
                  <a16:creationId xmlns:a16="http://schemas.microsoft.com/office/drawing/2014/main" id="{242F365C-58F5-662C-4D3A-8329849C41B7}"/>
                </a:ext>
              </a:extLst>
            </p:cNvPr>
            <p:cNvSpPr txBox="1"/>
            <p:nvPr/>
          </p:nvSpPr>
          <p:spPr>
            <a:xfrm>
              <a:off x="5034601" y="4731788"/>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0.67</a:t>
              </a:r>
            </a:p>
          </p:txBody>
        </p:sp>
        <p:sp>
          <p:nvSpPr>
            <p:cNvPr id="24" name="TextBox 23">
              <a:extLst>
                <a:ext uri="{FF2B5EF4-FFF2-40B4-BE49-F238E27FC236}">
                  <a16:creationId xmlns:a16="http://schemas.microsoft.com/office/drawing/2014/main" id="{415036A7-AFB9-0A03-4D1B-B094203B210A}"/>
                </a:ext>
              </a:extLst>
            </p:cNvPr>
            <p:cNvSpPr txBox="1"/>
            <p:nvPr/>
          </p:nvSpPr>
          <p:spPr>
            <a:xfrm>
              <a:off x="5034601" y="3130187"/>
              <a:ext cx="2728854" cy="369332"/>
            </a:xfrm>
            <a:prstGeom prst="rect">
              <a:avLst/>
            </a:prstGeom>
            <a:noFill/>
          </p:spPr>
          <p:txBody>
            <a:bodyPr wrap="square">
              <a:spAutoFit/>
            </a:bodyPr>
            <a:lstStyle/>
            <a:p>
              <a:pPr algn="ctr"/>
              <a:r>
                <a:rPr lang="en-US" b="1" dirty="0">
                  <a:solidFill>
                    <a:schemeClr val="bg1"/>
                  </a:solidFill>
                  <a:cs typeface="Arial" panose="020B0604020202020204" pitchFamily="34" charset="0"/>
                </a:rPr>
                <a:t>0.88</a:t>
              </a:r>
              <a:endParaRPr lang="en-US" sz="1800" b="1" dirty="0">
                <a:solidFill>
                  <a:schemeClr val="bg1"/>
                </a:solidFill>
                <a:cs typeface="Arial" panose="020B0604020202020204" pitchFamily="34" charset="0"/>
              </a:endParaRPr>
            </a:p>
          </p:txBody>
        </p:sp>
        <p:sp>
          <p:nvSpPr>
            <p:cNvPr id="25" name="TextBox 24">
              <a:extLst>
                <a:ext uri="{FF2B5EF4-FFF2-40B4-BE49-F238E27FC236}">
                  <a16:creationId xmlns:a16="http://schemas.microsoft.com/office/drawing/2014/main" id="{D7F00D84-0F10-3254-32E2-FAB301169AA2}"/>
                </a:ext>
              </a:extLst>
            </p:cNvPr>
            <p:cNvSpPr txBox="1"/>
            <p:nvPr/>
          </p:nvSpPr>
          <p:spPr>
            <a:xfrm>
              <a:off x="8106957" y="4804811"/>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0.40</a:t>
              </a:r>
            </a:p>
          </p:txBody>
        </p:sp>
        <p:sp>
          <p:nvSpPr>
            <p:cNvPr id="26" name="TextBox 25">
              <a:extLst>
                <a:ext uri="{FF2B5EF4-FFF2-40B4-BE49-F238E27FC236}">
                  <a16:creationId xmlns:a16="http://schemas.microsoft.com/office/drawing/2014/main" id="{1CBA6556-F563-EBEB-D53D-ADAB638509A1}"/>
                </a:ext>
              </a:extLst>
            </p:cNvPr>
            <p:cNvSpPr txBox="1"/>
            <p:nvPr/>
          </p:nvSpPr>
          <p:spPr>
            <a:xfrm>
              <a:off x="8106957" y="3767051"/>
              <a:ext cx="2728854"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0.71</a:t>
              </a:r>
            </a:p>
          </p:txBody>
        </p:sp>
      </p:grpSp>
      <p:sp>
        <p:nvSpPr>
          <p:cNvPr id="28" name="Rectangle 27">
            <a:extLst>
              <a:ext uri="{FF2B5EF4-FFF2-40B4-BE49-F238E27FC236}">
                <a16:creationId xmlns:a16="http://schemas.microsoft.com/office/drawing/2014/main" id="{C29ACED4-7DE4-6748-8A0E-1729766AB148}"/>
              </a:ext>
            </a:extLst>
          </p:cNvPr>
          <p:cNvSpPr/>
          <p:nvPr/>
        </p:nvSpPr>
        <p:spPr>
          <a:xfrm>
            <a:off x="7286846" y="6067355"/>
            <a:ext cx="308345" cy="212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9" name="Rectangle 28">
            <a:extLst>
              <a:ext uri="{FF2B5EF4-FFF2-40B4-BE49-F238E27FC236}">
                <a16:creationId xmlns:a16="http://schemas.microsoft.com/office/drawing/2014/main" id="{556C3ADE-51EE-0EBF-B4CD-E005AC11EE40}"/>
              </a:ext>
            </a:extLst>
          </p:cNvPr>
          <p:cNvSpPr/>
          <p:nvPr/>
        </p:nvSpPr>
        <p:spPr>
          <a:xfrm>
            <a:off x="5063533" y="6067355"/>
            <a:ext cx="308345" cy="212652"/>
          </a:xfrm>
          <a:prstGeom prst="rect">
            <a:avLst/>
          </a:prstGeom>
          <a:solidFill>
            <a:srgbClr val="2C6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30" name="TextBox 29">
            <a:extLst>
              <a:ext uri="{FF2B5EF4-FFF2-40B4-BE49-F238E27FC236}">
                <a16:creationId xmlns:a16="http://schemas.microsoft.com/office/drawing/2014/main" id="{69DE78C0-BD2B-4716-A140-F56C8929C569}"/>
              </a:ext>
            </a:extLst>
          </p:cNvPr>
          <p:cNvSpPr txBox="1"/>
          <p:nvPr/>
        </p:nvSpPr>
        <p:spPr>
          <a:xfrm>
            <a:off x="5157205" y="5989015"/>
            <a:ext cx="1180130"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2013</a:t>
            </a:r>
          </a:p>
        </p:txBody>
      </p:sp>
      <p:sp>
        <p:nvSpPr>
          <p:cNvPr id="31" name="TextBox 30">
            <a:extLst>
              <a:ext uri="{FF2B5EF4-FFF2-40B4-BE49-F238E27FC236}">
                <a16:creationId xmlns:a16="http://schemas.microsoft.com/office/drawing/2014/main" id="{A434B1AD-9CE6-F127-3BC1-5748004CF349}"/>
              </a:ext>
            </a:extLst>
          </p:cNvPr>
          <p:cNvSpPr txBox="1"/>
          <p:nvPr/>
        </p:nvSpPr>
        <p:spPr>
          <a:xfrm>
            <a:off x="7481878" y="5996129"/>
            <a:ext cx="1030986" cy="369332"/>
          </a:xfrm>
          <a:prstGeom prst="rect">
            <a:avLst/>
          </a:prstGeom>
          <a:noFill/>
        </p:spPr>
        <p:txBody>
          <a:bodyPr wrap="square">
            <a:spAutoFit/>
          </a:bodyPr>
          <a:lstStyle/>
          <a:p>
            <a:pPr algn="ctr"/>
            <a:r>
              <a:rPr lang="en-US" sz="1800" b="1" dirty="0">
                <a:solidFill>
                  <a:schemeClr val="bg1"/>
                </a:solidFill>
                <a:cs typeface="Arial" panose="020B0604020202020204" pitchFamily="34" charset="0"/>
              </a:rPr>
              <a:t>2021</a:t>
            </a:r>
          </a:p>
        </p:txBody>
      </p:sp>
      <p:sp>
        <p:nvSpPr>
          <p:cNvPr id="32" name="TextBox 31">
            <a:extLst>
              <a:ext uri="{FF2B5EF4-FFF2-40B4-BE49-F238E27FC236}">
                <a16:creationId xmlns:a16="http://schemas.microsoft.com/office/drawing/2014/main" id="{74C2B2A2-B1D5-0131-2C69-8DA05D769CA4}"/>
              </a:ext>
            </a:extLst>
          </p:cNvPr>
          <p:cNvSpPr txBox="1"/>
          <p:nvPr/>
        </p:nvSpPr>
        <p:spPr>
          <a:xfrm>
            <a:off x="5884468" y="6474976"/>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spTree>
    <p:extLst>
      <p:ext uri="{BB962C8B-B14F-4D97-AF65-F5344CB8AC3E}">
        <p14:creationId xmlns:p14="http://schemas.microsoft.com/office/powerpoint/2010/main" val="85740308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2077">
            <a:extLst>
              <a:ext uri="{FF2B5EF4-FFF2-40B4-BE49-F238E27FC236}">
                <a16:creationId xmlns:a16="http://schemas.microsoft.com/office/drawing/2014/main" id="{8DFF4767-C571-533F-7885-2A7BBB1BBB25}"/>
              </a:ext>
            </a:extLst>
          </p:cNvPr>
          <p:cNvSpPr/>
          <p:nvPr/>
        </p:nvSpPr>
        <p:spPr>
          <a:xfrm>
            <a:off x="0" y="4145495"/>
            <a:ext cx="12192000" cy="2744236"/>
          </a:xfrm>
          <a:custGeom>
            <a:avLst/>
            <a:gdLst>
              <a:gd name="connsiteX0" fmla="*/ 0 w 2285657"/>
              <a:gd name="connsiteY0" fmla="*/ 0 h 1976768"/>
              <a:gd name="connsiteX1" fmla="*/ 2285658 w 2285657"/>
              <a:gd name="connsiteY1" fmla="*/ 0 h 1976768"/>
              <a:gd name="connsiteX2" fmla="*/ 2285658 w 2285657"/>
              <a:gd name="connsiteY2" fmla="*/ 1976769 h 1976768"/>
              <a:gd name="connsiteX3" fmla="*/ 0 w 2285657"/>
              <a:gd name="connsiteY3" fmla="*/ 1976769 h 1976768"/>
            </a:gdLst>
            <a:ahLst/>
            <a:cxnLst>
              <a:cxn ang="0">
                <a:pos x="connsiteX0" y="connsiteY0"/>
              </a:cxn>
              <a:cxn ang="0">
                <a:pos x="connsiteX1" y="connsiteY1"/>
              </a:cxn>
              <a:cxn ang="0">
                <a:pos x="connsiteX2" y="connsiteY2"/>
              </a:cxn>
              <a:cxn ang="0">
                <a:pos x="connsiteX3" y="connsiteY3"/>
              </a:cxn>
            </a:cxnLst>
            <a:rect l="l" t="t" r="r" b="b"/>
            <a:pathLst>
              <a:path w="2285657" h="1976768">
                <a:moveTo>
                  <a:pt x="0" y="0"/>
                </a:moveTo>
                <a:lnTo>
                  <a:pt x="2285658" y="0"/>
                </a:lnTo>
                <a:lnTo>
                  <a:pt x="2285658" y="1976769"/>
                </a:lnTo>
                <a:lnTo>
                  <a:pt x="0" y="1976769"/>
                </a:lnTo>
                <a:close/>
              </a:path>
            </a:pathLst>
          </a:custGeom>
          <a:solidFill>
            <a:schemeClr val="accent2"/>
          </a:solidFill>
          <a:ln w="5944" cap="flat">
            <a:noFill/>
            <a:prstDash val="solid"/>
            <a:miter/>
          </a:ln>
        </p:spPr>
        <p:txBody>
          <a:bodyPr rtlCol="0" anchor="ctr"/>
          <a:lstStyle/>
          <a:p>
            <a:endParaRPr lang="es-AR" dirty="0"/>
          </a:p>
        </p:txBody>
      </p:sp>
      <p:sp>
        <p:nvSpPr>
          <p:cNvPr id="6" name="Title 2">
            <a:extLst>
              <a:ext uri="{FF2B5EF4-FFF2-40B4-BE49-F238E27FC236}">
                <a16:creationId xmlns:a16="http://schemas.microsoft.com/office/drawing/2014/main" id="{58C5361D-8073-45EE-B5FF-60C3B0730723}"/>
              </a:ext>
            </a:extLst>
          </p:cNvPr>
          <p:cNvSpPr txBox="1">
            <a:spLocks/>
          </p:cNvSpPr>
          <p:nvPr/>
        </p:nvSpPr>
        <p:spPr>
          <a:xfrm>
            <a:off x="-1786701" y="198337"/>
            <a:ext cx="11430000" cy="649224"/>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cap="all" baseline="0">
                <a:solidFill>
                  <a:schemeClr val="accent6"/>
                </a:solidFill>
                <a:latin typeface="+mj-lt"/>
                <a:ea typeface="+mj-ea"/>
                <a:cs typeface="+mj-cs"/>
              </a:defRPr>
            </a:lvl1pPr>
          </a:lstStyle>
          <a:p>
            <a:r>
              <a:rPr lang="en-US" sz="4000" dirty="0">
                <a:latin typeface="+mn-lt"/>
              </a:rPr>
              <a:t>INFRASTRUCTURE </a:t>
            </a:r>
            <a:r>
              <a:rPr lang="en-US" sz="4000" dirty="0">
                <a:solidFill>
                  <a:srgbClr val="FFBE00"/>
                </a:solidFill>
                <a:latin typeface="+mn-lt"/>
              </a:rPr>
              <a:t>&amp;</a:t>
            </a:r>
            <a:r>
              <a:rPr lang="en-US" sz="4000" dirty="0">
                <a:latin typeface="+mn-lt"/>
              </a:rPr>
              <a:t> ACCESS</a:t>
            </a:r>
          </a:p>
        </p:txBody>
      </p:sp>
      <p:grpSp>
        <p:nvGrpSpPr>
          <p:cNvPr id="42" name="Group 41">
            <a:extLst>
              <a:ext uri="{FF2B5EF4-FFF2-40B4-BE49-F238E27FC236}">
                <a16:creationId xmlns:a16="http://schemas.microsoft.com/office/drawing/2014/main" id="{7DCBEC9A-8B3E-32DB-1A6A-D6ED5C74D763}"/>
              </a:ext>
            </a:extLst>
          </p:cNvPr>
          <p:cNvGrpSpPr/>
          <p:nvPr/>
        </p:nvGrpSpPr>
        <p:grpSpPr>
          <a:xfrm>
            <a:off x="2730657" y="1310084"/>
            <a:ext cx="9474332" cy="2749600"/>
            <a:chOff x="2672377" y="1163885"/>
            <a:chExt cx="9474332" cy="2749600"/>
          </a:xfrm>
        </p:grpSpPr>
        <p:sp>
          <p:nvSpPr>
            <p:cNvPr id="10" name="TextBox 9">
              <a:extLst>
                <a:ext uri="{FF2B5EF4-FFF2-40B4-BE49-F238E27FC236}">
                  <a16:creationId xmlns:a16="http://schemas.microsoft.com/office/drawing/2014/main" id="{C8928564-F4FE-DA99-BC0A-439A472D28ED}"/>
                </a:ext>
              </a:extLst>
            </p:cNvPr>
            <p:cNvSpPr txBox="1"/>
            <p:nvPr/>
          </p:nvSpPr>
          <p:spPr>
            <a:xfrm rot="18589849">
              <a:off x="2741478" y="122836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accent2"/>
                  </a:solidFill>
                </a:rPr>
                <a:t>Population covered by a mobile-cellular network (2020)</a:t>
              </a:r>
            </a:p>
          </p:txBody>
        </p:sp>
        <p:grpSp>
          <p:nvGrpSpPr>
            <p:cNvPr id="41" name="Group 40">
              <a:extLst>
                <a:ext uri="{FF2B5EF4-FFF2-40B4-BE49-F238E27FC236}">
                  <a16:creationId xmlns:a16="http://schemas.microsoft.com/office/drawing/2014/main" id="{0FF19DFC-1642-C5B7-BD33-FC362059C837}"/>
                </a:ext>
              </a:extLst>
            </p:cNvPr>
            <p:cNvGrpSpPr/>
            <p:nvPr/>
          </p:nvGrpSpPr>
          <p:grpSpPr>
            <a:xfrm>
              <a:off x="2948047" y="1163885"/>
              <a:ext cx="9198662" cy="2616016"/>
              <a:chOff x="2773766" y="1228759"/>
              <a:chExt cx="9198662" cy="2616016"/>
            </a:xfrm>
          </p:grpSpPr>
          <p:sp>
            <p:nvSpPr>
              <p:cNvPr id="35" name="TextBox 34">
                <a:extLst>
                  <a:ext uri="{FF2B5EF4-FFF2-40B4-BE49-F238E27FC236}">
                    <a16:creationId xmlns:a16="http://schemas.microsoft.com/office/drawing/2014/main" id="{1A48ACE8-F470-B398-9C4F-E09A5C3A88EB}"/>
                  </a:ext>
                </a:extLst>
              </p:cNvPr>
              <p:cNvSpPr txBox="1"/>
              <p:nvPr/>
            </p:nvSpPr>
            <p:spPr>
              <a:xfrm rot="18589849">
                <a:off x="9287312" y="1159659"/>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accent2"/>
                    </a:solidFill>
                  </a:rPr>
                  <a:t>Population covered by at least a 4G mobile network (2020)</a:t>
                </a:r>
              </a:p>
            </p:txBody>
          </p:sp>
          <p:grpSp>
            <p:nvGrpSpPr>
              <p:cNvPr id="40" name="Group 39">
                <a:extLst>
                  <a:ext uri="{FF2B5EF4-FFF2-40B4-BE49-F238E27FC236}">
                    <a16:creationId xmlns:a16="http://schemas.microsoft.com/office/drawing/2014/main" id="{C11E66B3-A3E1-B8E1-2E91-95C9A62022A6}"/>
                  </a:ext>
                </a:extLst>
              </p:cNvPr>
              <p:cNvGrpSpPr/>
              <p:nvPr/>
            </p:nvGrpSpPr>
            <p:grpSpPr>
              <a:xfrm>
                <a:off x="2773766" y="1228759"/>
                <a:ext cx="8855636" cy="2616015"/>
                <a:chOff x="2773766" y="1228759"/>
                <a:chExt cx="8855636" cy="2616015"/>
              </a:xfrm>
            </p:grpSpPr>
            <p:grpSp>
              <p:nvGrpSpPr>
                <p:cNvPr id="14" name="Group 13">
                  <a:extLst>
                    <a:ext uri="{FF2B5EF4-FFF2-40B4-BE49-F238E27FC236}">
                      <a16:creationId xmlns:a16="http://schemas.microsoft.com/office/drawing/2014/main" id="{07625E64-B98F-F9F6-EDFD-2AE707F96D47}"/>
                    </a:ext>
                  </a:extLst>
                </p:cNvPr>
                <p:cNvGrpSpPr/>
                <p:nvPr/>
              </p:nvGrpSpPr>
              <p:grpSpPr>
                <a:xfrm>
                  <a:off x="2773766" y="1607948"/>
                  <a:ext cx="2102777" cy="2102777"/>
                  <a:chOff x="5044611" y="1462520"/>
                  <a:chExt cx="2102777" cy="2102777"/>
                </a:xfrm>
              </p:grpSpPr>
              <p:sp>
                <p:nvSpPr>
                  <p:cNvPr id="12" name="Oval 11">
                    <a:extLst>
                      <a:ext uri="{FF2B5EF4-FFF2-40B4-BE49-F238E27FC236}">
                        <a16:creationId xmlns:a16="http://schemas.microsoft.com/office/drawing/2014/main" id="{D78F4874-EC0D-1D72-F3FF-C70A5E476F6E}"/>
                      </a:ext>
                    </a:extLst>
                  </p:cNvPr>
                  <p:cNvSpPr/>
                  <p:nvPr/>
                </p:nvSpPr>
                <p:spPr>
                  <a:xfrm>
                    <a:off x="5044611" y="1462520"/>
                    <a:ext cx="2102777" cy="2102777"/>
                  </a:xfrm>
                  <a:prstGeom prst="ellipse">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3" name="Oval 12">
                    <a:extLst>
                      <a:ext uri="{FF2B5EF4-FFF2-40B4-BE49-F238E27FC236}">
                        <a16:creationId xmlns:a16="http://schemas.microsoft.com/office/drawing/2014/main" id="{7101C45C-122E-BD6C-3F80-F9087EF605C8}"/>
                      </a:ext>
                    </a:extLst>
                  </p:cNvPr>
                  <p:cNvSpPr/>
                  <p:nvPr/>
                </p:nvSpPr>
                <p:spPr>
                  <a:xfrm>
                    <a:off x="5296080" y="1714628"/>
                    <a:ext cx="1599840" cy="159984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grpSp>
            <p:sp>
              <p:nvSpPr>
                <p:cNvPr id="11" name="Rectangle 10">
                  <a:extLst>
                    <a:ext uri="{FF2B5EF4-FFF2-40B4-BE49-F238E27FC236}">
                      <a16:creationId xmlns:a16="http://schemas.microsoft.com/office/drawing/2014/main" id="{B1E1AB35-2D9F-3FC5-83FA-310CCD175A24}"/>
                    </a:ext>
                  </a:extLst>
                </p:cNvPr>
                <p:cNvSpPr/>
                <p:nvPr/>
              </p:nvSpPr>
              <p:spPr>
                <a:xfrm>
                  <a:off x="3084632" y="2274615"/>
                  <a:ext cx="1375698" cy="769441"/>
                </a:xfrm>
                <a:prstGeom prst="rect">
                  <a:avLst/>
                </a:prstGeom>
              </p:spPr>
              <p:txBody>
                <a:bodyPr wrap="none" anchor="ctr">
                  <a:spAutoFit/>
                </a:bodyPr>
                <a:lstStyle/>
                <a:p>
                  <a:pPr algn="ctr"/>
                  <a:r>
                    <a:rPr lang="en-US" sz="4400" b="1" spc="-150" dirty="0">
                      <a:solidFill>
                        <a:schemeClr val="accent3"/>
                      </a:solidFill>
                    </a:rPr>
                    <a:t>100%</a:t>
                  </a:r>
                  <a:endParaRPr lang="en-US" sz="3200" b="1" spc="-150" dirty="0">
                    <a:solidFill>
                      <a:schemeClr val="accent3"/>
                    </a:solidFill>
                  </a:endParaRPr>
                </a:p>
              </p:txBody>
            </p:sp>
            <p:grpSp>
              <p:nvGrpSpPr>
                <p:cNvPr id="39" name="Group 38">
                  <a:extLst>
                    <a:ext uri="{FF2B5EF4-FFF2-40B4-BE49-F238E27FC236}">
                      <a16:creationId xmlns:a16="http://schemas.microsoft.com/office/drawing/2014/main" id="{53C7B887-5769-3769-5DA5-5F9C56FAD441}"/>
                    </a:ext>
                  </a:extLst>
                </p:cNvPr>
                <p:cNvGrpSpPr/>
                <p:nvPr/>
              </p:nvGrpSpPr>
              <p:grpSpPr>
                <a:xfrm>
                  <a:off x="6183873" y="1412911"/>
                  <a:ext cx="2102777" cy="2102777"/>
                  <a:chOff x="5983725" y="1485379"/>
                  <a:chExt cx="2102777" cy="2102777"/>
                </a:xfrm>
              </p:grpSpPr>
              <p:grpSp>
                <p:nvGrpSpPr>
                  <p:cNvPr id="15" name="Group 14">
                    <a:extLst>
                      <a:ext uri="{FF2B5EF4-FFF2-40B4-BE49-F238E27FC236}">
                        <a16:creationId xmlns:a16="http://schemas.microsoft.com/office/drawing/2014/main" id="{82F08D6F-8F53-C44E-51EF-0E0B967D42AC}"/>
                      </a:ext>
                    </a:extLst>
                  </p:cNvPr>
                  <p:cNvGrpSpPr/>
                  <p:nvPr/>
                </p:nvGrpSpPr>
                <p:grpSpPr>
                  <a:xfrm>
                    <a:off x="5983725" y="1485379"/>
                    <a:ext cx="2102777" cy="2102777"/>
                    <a:chOff x="5044611" y="1462520"/>
                    <a:chExt cx="2102777" cy="2102777"/>
                  </a:xfrm>
                </p:grpSpPr>
                <p:sp>
                  <p:nvSpPr>
                    <p:cNvPr id="16" name="Oval 15">
                      <a:extLst>
                        <a:ext uri="{FF2B5EF4-FFF2-40B4-BE49-F238E27FC236}">
                          <a16:creationId xmlns:a16="http://schemas.microsoft.com/office/drawing/2014/main" id="{E70A8095-0D71-D4E9-688A-C3C8C59F9CD7}"/>
                        </a:ext>
                      </a:extLst>
                    </p:cNvPr>
                    <p:cNvSpPr/>
                    <p:nvPr/>
                  </p:nvSpPr>
                  <p:spPr>
                    <a:xfrm>
                      <a:off x="5044611" y="1462520"/>
                      <a:ext cx="2102777" cy="2102777"/>
                    </a:xfrm>
                    <a:prstGeom prst="ellipse">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7" name="Oval 16">
                      <a:extLst>
                        <a:ext uri="{FF2B5EF4-FFF2-40B4-BE49-F238E27FC236}">
                          <a16:creationId xmlns:a16="http://schemas.microsoft.com/office/drawing/2014/main" id="{75FDE75F-8643-7EBC-6D58-2CE89DB6A4ED}"/>
                        </a:ext>
                      </a:extLst>
                    </p:cNvPr>
                    <p:cNvSpPr/>
                    <p:nvPr/>
                  </p:nvSpPr>
                  <p:spPr>
                    <a:xfrm>
                      <a:off x="5296080" y="1714628"/>
                      <a:ext cx="1599840" cy="159984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grpSp>
              <p:sp>
                <p:nvSpPr>
                  <p:cNvPr id="18" name="Rectangle 17">
                    <a:extLst>
                      <a:ext uri="{FF2B5EF4-FFF2-40B4-BE49-F238E27FC236}">
                        <a16:creationId xmlns:a16="http://schemas.microsoft.com/office/drawing/2014/main" id="{8239C9EE-367A-54BE-922C-76445D821195}"/>
                      </a:ext>
                    </a:extLst>
                  </p:cNvPr>
                  <p:cNvSpPr/>
                  <p:nvPr/>
                </p:nvSpPr>
                <p:spPr>
                  <a:xfrm>
                    <a:off x="6347264" y="2121890"/>
                    <a:ext cx="1375698" cy="769441"/>
                  </a:xfrm>
                  <a:prstGeom prst="rect">
                    <a:avLst/>
                  </a:prstGeom>
                </p:spPr>
                <p:txBody>
                  <a:bodyPr wrap="none" anchor="ctr">
                    <a:spAutoFit/>
                  </a:bodyPr>
                  <a:lstStyle/>
                  <a:p>
                    <a:pPr algn="ctr"/>
                    <a:r>
                      <a:rPr lang="en-US" sz="4400" b="1" spc="-150" dirty="0">
                        <a:solidFill>
                          <a:schemeClr val="accent3"/>
                        </a:solidFill>
                      </a:rPr>
                      <a:t>100%</a:t>
                    </a:r>
                    <a:endParaRPr lang="en-US" sz="3200" b="1" spc="-150" dirty="0">
                      <a:solidFill>
                        <a:schemeClr val="accent3"/>
                      </a:solidFill>
                    </a:endParaRPr>
                  </a:p>
                </p:txBody>
              </p:sp>
            </p:grpSp>
            <p:grpSp>
              <p:nvGrpSpPr>
                <p:cNvPr id="19" name="Group 18">
                  <a:extLst>
                    <a:ext uri="{FF2B5EF4-FFF2-40B4-BE49-F238E27FC236}">
                      <a16:creationId xmlns:a16="http://schemas.microsoft.com/office/drawing/2014/main" id="{7AFBC54E-71D5-AEB7-ADA7-856B598ECDB2}"/>
                    </a:ext>
                  </a:extLst>
                </p:cNvPr>
                <p:cNvGrpSpPr/>
                <p:nvPr/>
              </p:nvGrpSpPr>
              <p:grpSpPr>
                <a:xfrm>
                  <a:off x="9526625" y="1443069"/>
                  <a:ext cx="2102777" cy="2102777"/>
                  <a:chOff x="5044611" y="1462520"/>
                  <a:chExt cx="2102777" cy="2102777"/>
                </a:xfrm>
              </p:grpSpPr>
              <p:sp>
                <p:nvSpPr>
                  <p:cNvPr id="20" name="Oval 19">
                    <a:extLst>
                      <a:ext uri="{FF2B5EF4-FFF2-40B4-BE49-F238E27FC236}">
                        <a16:creationId xmlns:a16="http://schemas.microsoft.com/office/drawing/2014/main" id="{5027344F-668A-D1C0-2F6C-9CB028C2AF76}"/>
                      </a:ext>
                    </a:extLst>
                  </p:cNvPr>
                  <p:cNvSpPr/>
                  <p:nvPr/>
                </p:nvSpPr>
                <p:spPr>
                  <a:xfrm>
                    <a:off x="5044611" y="1462520"/>
                    <a:ext cx="2102777" cy="2102777"/>
                  </a:xfrm>
                  <a:prstGeom prst="ellipse">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1" name="Oval 20">
                    <a:extLst>
                      <a:ext uri="{FF2B5EF4-FFF2-40B4-BE49-F238E27FC236}">
                        <a16:creationId xmlns:a16="http://schemas.microsoft.com/office/drawing/2014/main" id="{B2659749-AA8A-7B91-15CF-FD8EA064A242}"/>
                      </a:ext>
                    </a:extLst>
                  </p:cNvPr>
                  <p:cNvSpPr/>
                  <p:nvPr/>
                </p:nvSpPr>
                <p:spPr>
                  <a:xfrm>
                    <a:off x="5296080" y="1714628"/>
                    <a:ext cx="1599840" cy="159984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grpSp>
            <p:sp>
              <p:nvSpPr>
                <p:cNvPr id="22" name="Rectangle 21">
                  <a:extLst>
                    <a:ext uri="{FF2B5EF4-FFF2-40B4-BE49-F238E27FC236}">
                      <a16:creationId xmlns:a16="http://schemas.microsoft.com/office/drawing/2014/main" id="{F647D2DE-78ED-0399-30EC-2778D3FADF65}"/>
                    </a:ext>
                  </a:extLst>
                </p:cNvPr>
                <p:cNvSpPr/>
                <p:nvPr/>
              </p:nvSpPr>
              <p:spPr>
                <a:xfrm>
                  <a:off x="9949476" y="2079580"/>
                  <a:ext cx="1257075" cy="769441"/>
                </a:xfrm>
                <a:prstGeom prst="rect">
                  <a:avLst/>
                </a:prstGeom>
              </p:spPr>
              <p:txBody>
                <a:bodyPr wrap="none" anchor="ctr">
                  <a:spAutoFit/>
                </a:bodyPr>
                <a:lstStyle/>
                <a:p>
                  <a:pPr algn="ctr"/>
                  <a:r>
                    <a:rPr lang="en-US" sz="4400" b="1" spc="-150" dirty="0">
                      <a:solidFill>
                        <a:schemeClr val="accent3"/>
                      </a:solidFill>
                    </a:rPr>
                    <a:t>75%</a:t>
                  </a:r>
                  <a:endParaRPr lang="en-US" sz="3200" b="1" spc="-150" dirty="0">
                    <a:solidFill>
                      <a:schemeClr val="accent3"/>
                    </a:solidFill>
                  </a:endParaRPr>
                </a:p>
              </p:txBody>
            </p:sp>
            <p:sp>
              <p:nvSpPr>
                <p:cNvPr id="36" name="TextBox 35">
                  <a:extLst>
                    <a:ext uri="{FF2B5EF4-FFF2-40B4-BE49-F238E27FC236}">
                      <a16:creationId xmlns:a16="http://schemas.microsoft.com/office/drawing/2014/main" id="{622F2C5B-2398-885D-ABC8-98030280BC9D}"/>
                    </a:ext>
                  </a:extLst>
                </p:cNvPr>
                <p:cNvSpPr txBox="1"/>
                <p:nvPr/>
              </p:nvSpPr>
              <p:spPr>
                <a:xfrm rot="18589849">
                  <a:off x="6007451" y="1159658"/>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accent2"/>
                      </a:solidFill>
                    </a:rPr>
                    <a:t>Population covered by at least a 3G mobile network (2020)</a:t>
                  </a:r>
                </a:p>
              </p:txBody>
            </p:sp>
          </p:grpSp>
        </p:grpSp>
      </p:grpSp>
      <p:sp>
        <p:nvSpPr>
          <p:cNvPr id="43" name="TextBox 42">
            <a:extLst>
              <a:ext uri="{FF2B5EF4-FFF2-40B4-BE49-F238E27FC236}">
                <a16:creationId xmlns:a16="http://schemas.microsoft.com/office/drawing/2014/main" id="{F5A6EBC8-1B77-D0F3-25B3-B46E0B53F386}"/>
              </a:ext>
            </a:extLst>
          </p:cNvPr>
          <p:cNvSpPr txBox="1"/>
          <p:nvPr/>
        </p:nvSpPr>
        <p:spPr>
          <a:xfrm>
            <a:off x="-257315" y="1062703"/>
            <a:ext cx="3697264" cy="461665"/>
          </a:xfrm>
          <a:prstGeom prst="rect">
            <a:avLst/>
          </a:prstGeom>
          <a:noFill/>
        </p:spPr>
        <p:txBody>
          <a:bodyPr wrap="square">
            <a:spAutoFit/>
          </a:bodyPr>
          <a:lstStyle/>
          <a:p>
            <a:pPr algn="ctr"/>
            <a:r>
              <a:rPr lang="en-US" sz="2400" b="1" dirty="0">
                <a:solidFill>
                  <a:srgbClr val="FFBE00"/>
                </a:solidFill>
                <a:cs typeface="Arial" panose="020B0604020202020204" pitchFamily="34" charset="0"/>
              </a:rPr>
              <a:t>Network Coverage</a:t>
            </a:r>
          </a:p>
        </p:txBody>
      </p:sp>
      <p:pic>
        <p:nvPicPr>
          <p:cNvPr id="45" name="Graphic 44" descr="Cell Tower with solid fill">
            <a:extLst>
              <a:ext uri="{FF2B5EF4-FFF2-40B4-BE49-F238E27FC236}">
                <a16:creationId xmlns:a16="http://schemas.microsoft.com/office/drawing/2014/main" id="{C579C413-9B77-4101-8667-FC0856FD9E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80" y="1950945"/>
            <a:ext cx="1705730" cy="1705730"/>
          </a:xfrm>
          <a:prstGeom prst="rect">
            <a:avLst/>
          </a:prstGeom>
        </p:spPr>
      </p:pic>
      <p:sp>
        <p:nvSpPr>
          <p:cNvPr id="46" name="TextBox 45">
            <a:extLst>
              <a:ext uri="{FF2B5EF4-FFF2-40B4-BE49-F238E27FC236}">
                <a16:creationId xmlns:a16="http://schemas.microsoft.com/office/drawing/2014/main" id="{A9CFB0EF-D1BB-12CD-DF9C-D31695B8F28E}"/>
              </a:ext>
            </a:extLst>
          </p:cNvPr>
          <p:cNvSpPr txBox="1"/>
          <p:nvPr/>
        </p:nvSpPr>
        <p:spPr>
          <a:xfrm>
            <a:off x="-436528" y="4250443"/>
            <a:ext cx="4890426" cy="461665"/>
          </a:xfrm>
          <a:prstGeom prst="rect">
            <a:avLst/>
          </a:prstGeom>
          <a:noFill/>
        </p:spPr>
        <p:txBody>
          <a:bodyPr wrap="square">
            <a:spAutoFit/>
          </a:bodyPr>
          <a:lstStyle/>
          <a:p>
            <a:pPr algn="ctr"/>
            <a:r>
              <a:rPr lang="en-US" sz="2400" b="1" dirty="0">
                <a:solidFill>
                  <a:srgbClr val="FFBE00"/>
                </a:solidFill>
                <a:cs typeface="Arial" panose="020B0604020202020204" pitchFamily="34" charset="0"/>
              </a:rPr>
              <a:t>Mobile Phone Ownership</a:t>
            </a:r>
          </a:p>
        </p:txBody>
      </p:sp>
      <p:pic>
        <p:nvPicPr>
          <p:cNvPr id="48" name="Graphic 47" descr="Smart Phone with solid fill">
            <a:extLst>
              <a:ext uri="{FF2B5EF4-FFF2-40B4-BE49-F238E27FC236}">
                <a16:creationId xmlns:a16="http://schemas.microsoft.com/office/drawing/2014/main" id="{A43E876E-EDBA-E518-3810-CBD6EC20A8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76" y="4735985"/>
            <a:ext cx="1224517" cy="1224517"/>
          </a:xfrm>
          <a:prstGeom prst="rect">
            <a:avLst/>
          </a:prstGeom>
        </p:spPr>
      </p:pic>
      <p:grpSp>
        <p:nvGrpSpPr>
          <p:cNvPr id="49" name="Group 48">
            <a:extLst>
              <a:ext uri="{FF2B5EF4-FFF2-40B4-BE49-F238E27FC236}">
                <a16:creationId xmlns:a16="http://schemas.microsoft.com/office/drawing/2014/main" id="{C5E69839-6D1B-1629-DCB3-CFE01A2BC19D}"/>
              </a:ext>
            </a:extLst>
          </p:cNvPr>
          <p:cNvGrpSpPr/>
          <p:nvPr/>
        </p:nvGrpSpPr>
        <p:grpSpPr>
          <a:xfrm>
            <a:off x="1154380" y="5590157"/>
            <a:ext cx="2616489" cy="518271"/>
            <a:chOff x="705080" y="4373696"/>
            <a:chExt cx="2710264" cy="0"/>
          </a:xfrm>
        </p:grpSpPr>
        <p:cxnSp>
          <p:nvCxnSpPr>
            <p:cNvPr id="50" name="Straight Connector 49">
              <a:extLst>
                <a:ext uri="{FF2B5EF4-FFF2-40B4-BE49-F238E27FC236}">
                  <a16:creationId xmlns:a16="http://schemas.microsoft.com/office/drawing/2014/main" id="{F246D92B-FFD9-B627-CB62-696EA96FC021}"/>
                </a:ext>
              </a:extLst>
            </p:cNvPr>
            <p:cNvCxnSpPr/>
            <p:nvPr/>
          </p:nvCxnSpPr>
          <p:spPr>
            <a:xfrm>
              <a:off x="1520443" y="4373696"/>
              <a:ext cx="1894901"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9406E93-AFBC-E593-FEA3-791313849173}"/>
                </a:ext>
              </a:extLst>
            </p:cNvPr>
            <p:cNvCxnSpPr/>
            <p:nvPr/>
          </p:nvCxnSpPr>
          <p:spPr>
            <a:xfrm>
              <a:off x="705080" y="4373696"/>
              <a:ext cx="1894901"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5EE83E7-CF9E-FBBE-CD32-95CC4C5145B4}"/>
              </a:ext>
            </a:extLst>
          </p:cNvPr>
          <p:cNvGrpSpPr/>
          <p:nvPr/>
        </p:nvGrpSpPr>
        <p:grpSpPr>
          <a:xfrm>
            <a:off x="1041112" y="4862087"/>
            <a:ext cx="2856674" cy="646331"/>
            <a:chOff x="319830" y="3210217"/>
            <a:chExt cx="2856674" cy="646331"/>
          </a:xfrm>
        </p:grpSpPr>
        <p:sp>
          <p:nvSpPr>
            <p:cNvPr id="53" name="Rectangle 52">
              <a:extLst>
                <a:ext uri="{FF2B5EF4-FFF2-40B4-BE49-F238E27FC236}">
                  <a16:creationId xmlns:a16="http://schemas.microsoft.com/office/drawing/2014/main" id="{A4996E1E-BD75-0175-7E68-54EF3AC07067}"/>
                </a:ext>
              </a:extLst>
            </p:cNvPr>
            <p:cNvSpPr/>
            <p:nvPr/>
          </p:nvSpPr>
          <p:spPr>
            <a:xfrm>
              <a:off x="2214381" y="3351204"/>
              <a:ext cx="962123" cy="461665"/>
            </a:xfrm>
            <a:prstGeom prst="rect">
              <a:avLst/>
            </a:prstGeom>
          </p:spPr>
          <p:txBody>
            <a:bodyPr wrap="none">
              <a:spAutoFit/>
            </a:bodyPr>
            <a:lstStyle/>
            <a:p>
              <a:pPr algn="r"/>
              <a:r>
                <a:rPr lang="en-US" sz="2400" b="1" spc="-150" dirty="0">
                  <a:solidFill>
                    <a:schemeClr val="bg1"/>
                  </a:solidFill>
                </a:rPr>
                <a:t>83.9%</a:t>
              </a:r>
              <a:endParaRPr lang="en-US" sz="2400" dirty="0">
                <a:solidFill>
                  <a:schemeClr val="bg1"/>
                </a:solidFill>
              </a:endParaRPr>
            </a:p>
          </p:txBody>
        </p:sp>
        <p:sp>
          <p:nvSpPr>
            <p:cNvPr id="54" name="Rectangle 53">
              <a:extLst>
                <a:ext uri="{FF2B5EF4-FFF2-40B4-BE49-F238E27FC236}">
                  <a16:creationId xmlns:a16="http://schemas.microsoft.com/office/drawing/2014/main" id="{31575E19-1741-B2D5-A75E-4D61817FE9BD}"/>
                </a:ext>
              </a:extLst>
            </p:cNvPr>
            <p:cNvSpPr/>
            <p:nvPr/>
          </p:nvSpPr>
          <p:spPr>
            <a:xfrm>
              <a:off x="319830" y="3210217"/>
              <a:ext cx="1935145" cy="646331"/>
            </a:xfrm>
            <a:prstGeom prst="rect">
              <a:avLst/>
            </a:prstGeom>
          </p:spPr>
          <p:txBody>
            <a:bodyPr wrap="none">
              <a:spAutoFit/>
            </a:bodyPr>
            <a:lstStyle/>
            <a:p>
              <a:r>
                <a:rPr lang="en-US" spc="-150" dirty="0">
                  <a:solidFill>
                    <a:schemeClr val="bg1"/>
                  </a:solidFill>
                </a:rPr>
                <a:t>Individuals owning a </a:t>
              </a:r>
            </a:p>
            <a:p>
              <a:r>
                <a:rPr lang="en-US" spc="-150" dirty="0">
                  <a:solidFill>
                    <a:schemeClr val="bg1"/>
                  </a:solidFill>
                </a:rPr>
                <a:t>mobile phone (2021)</a:t>
              </a:r>
              <a:endParaRPr lang="en-US" dirty="0">
                <a:solidFill>
                  <a:schemeClr val="bg1"/>
                </a:solidFill>
              </a:endParaRPr>
            </a:p>
          </p:txBody>
        </p:sp>
      </p:grpSp>
      <p:sp>
        <p:nvSpPr>
          <p:cNvPr id="62" name="Freeform 10109">
            <a:extLst>
              <a:ext uri="{FF2B5EF4-FFF2-40B4-BE49-F238E27FC236}">
                <a16:creationId xmlns:a16="http://schemas.microsoft.com/office/drawing/2014/main" id="{4B1A12E0-F81F-7C82-A62A-ADFF51BF1F42}"/>
              </a:ext>
            </a:extLst>
          </p:cNvPr>
          <p:cNvSpPr>
            <a:spLocks noEditPoints="1"/>
          </p:cNvSpPr>
          <p:nvPr/>
        </p:nvSpPr>
        <p:spPr bwMode="auto">
          <a:xfrm>
            <a:off x="10276482" y="5669705"/>
            <a:ext cx="347662" cy="341312"/>
          </a:xfrm>
          <a:custGeom>
            <a:avLst/>
            <a:gdLst>
              <a:gd name="T0" fmla="*/ 617 w 1751"/>
              <a:gd name="T1" fmla="*/ 555 h 1723"/>
              <a:gd name="T2" fmla="*/ 488 w 1751"/>
              <a:gd name="T3" fmla="*/ 600 h 1723"/>
              <a:gd name="T4" fmla="*/ 376 w 1751"/>
              <a:gd name="T5" fmla="*/ 683 h 1723"/>
              <a:gd name="T6" fmla="*/ 287 w 1751"/>
              <a:gd name="T7" fmla="*/ 804 h 1723"/>
              <a:gd name="T8" fmla="*/ 243 w 1751"/>
              <a:gd name="T9" fmla="*/ 943 h 1723"/>
              <a:gd name="T10" fmla="*/ 243 w 1751"/>
              <a:gd name="T11" fmla="*/ 1088 h 1723"/>
              <a:gd name="T12" fmla="*/ 287 w 1751"/>
              <a:gd name="T13" fmla="*/ 1226 h 1723"/>
              <a:gd name="T14" fmla="*/ 376 w 1751"/>
              <a:gd name="T15" fmla="*/ 1348 h 1723"/>
              <a:gd name="T16" fmla="*/ 489 w 1751"/>
              <a:gd name="T17" fmla="*/ 1429 h 1723"/>
              <a:gd name="T18" fmla="*/ 619 w 1751"/>
              <a:gd name="T19" fmla="*/ 1473 h 1723"/>
              <a:gd name="T20" fmla="*/ 757 w 1751"/>
              <a:gd name="T21" fmla="*/ 1479 h 1723"/>
              <a:gd name="T22" fmla="*/ 890 w 1751"/>
              <a:gd name="T23" fmla="*/ 1447 h 1723"/>
              <a:gd name="T24" fmla="*/ 1010 w 1751"/>
              <a:gd name="T25" fmla="*/ 1379 h 1723"/>
              <a:gd name="T26" fmla="*/ 1109 w 1751"/>
              <a:gd name="T27" fmla="*/ 1269 h 1723"/>
              <a:gd name="T28" fmla="*/ 1168 w 1751"/>
              <a:gd name="T29" fmla="*/ 1135 h 1723"/>
              <a:gd name="T30" fmla="*/ 1183 w 1751"/>
              <a:gd name="T31" fmla="*/ 991 h 1723"/>
              <a:gd name="T32" fmla="*/ 1153 w 1751"/>
              <a:gd name="T33" fmla="*/ 849 h 1723"/>
              <a:gd name="T34" fmla="*/ 1080 w 1751"/>
              <a:gd name="T35" fmla="*/ 721 h 1723"/>
              <a:gd name="T36" fmla="*/ 973 w 1751"/>
              <a:gd name="T37" fmla="*/ 624 h 1723"/>
              <a:gd name="T38" fmla="*/ 848 w 1751"/>
              <a:gd name="T39" fmla="*/ 565 h 1723"/>
              <a:gd name="T40" fmla="*/ 710 w 1751"/>
              <a:gd name="T41" fmla="*/ 545 h 1723"/>
              <a:gd name="T42" fmla="*/ 1675 w 1751"/>
              <a:gd name="T43" fmla="*/ 9 h 1723"/>
              <a:gd name="T44" fmla="*/ 1714 w 1751"/>
              <a:gd name="T45" fmla="*/ 35 h 1723"/>
              <a:gd name="T46" fmla="*/ 1742 w 1751"/>
              <a:gd name="T47" fmla="*/ 73 h 1723"/>
              <a:gd name="T48" fmla="*/ 1751 w 1751"/>
              <a:gd name="T49" fmla="*/ 559 h 1723"/>
              <a:gd name="T50" fmla="*/ 1725 w 1751"/>
              <a:gd name="T51" fmla="*/ 632 h 1723"/>
              <a:gd name="T52" fmla="*/ 1659 w 1751"/>
              <a:gd name="T53" fmla="*/ 674 h 1723"/>
              <a:gd name="T54" fmla="*/ 1579 w 1751"/>
              <a:gd name="T55" fmla="*/ 665 h 1723"/>
              <a:gd name="T56" fmla="*/ 1525 w 1751"/>
              <a:gd name="T57" fmla="*/ 611 h 1723"/>
              <a:gd name="T58" fmla="*/ 1512 w 1751"/>
              <a:gd name="T59" fmla="*/ 404 h 1723"/>
              <a:gd name="T60" fmla="*/ 1356 w 1751"/>
              <a:gd name="T61" fmla="*/ 717 h 1723"/>
              <a:gd name="T62" fmla="*/ 1409 w 1751"/>
              <a:gd name="T63" fmla="*/ 880 h 1723"/>
              <a:gd name="T64" fmla="*/ 1421 w 1751"/>
              <a:gd name="T65" fmla="*/ 1049 h 1723"/>
              <a:gd name="T66" fmla="*/ 1392 w 1751"/>
              <a:gd name="T67" fmla="*/ 1216 h 1723"/>
              <a:gd name="T68" fmla="*/ 1324 w 1751"/>
              <a:gd name="T69" fmla="*/ 1375 h 1723"/>
              <a:gd name="T70" fmla="*/ 1214 w 1751"/>
              <a:gd name="T71" fmla="*/ 1516 h 1723"/>
              <a:gd name="T72" fmla="*/ 1065 w 1751"/>
              <a:gd name="T73" fmla="*/ 1629 h 1723"/>
              <a:gd name="T74" fmla="*/ 896 w 1751"/>
              <a:gd name="T75" fmla="*/ 1698 h 1723"/>
              <a:gd name="T76" fmla="*/ 710 w 1751"/>
              <a:gd name="T77" fmla="*/ 1723 h 1723"/>
              <a:gd name="T78" fmla="*/ 526 w 1751"/>
              <a:gd name="T79" fmla="*/ 1698 h 1723"/>
              <a:gd name="T80" fmla="*/ 355 w 1751"/>
              <a:gd name="T81" fmla="*/ 1629 h 1723"/>
              <a:gd name="T82" fmla="*/ 207 w 1751"/>
              <a:gd name="T83" fmla="*/ 1516 h 1723"/>
              <a:gd name="T84" fmla="*/ 96 w 1751"/>
              <a:gd name="T85" fmla="*/ 1373 h 1723"/>
              <a:gd name="T86" fmla="*/ 27 w 1751"/>
              <a:gd name="T87" fmla="*/ 1213 h 1723"/>
              <a:gd name="T88" fmla="*/ 0 w 1751"/>
              <a:gd name="T89" fmla="*/ 1044 h 1723"/>
              <a:gd name="T90" fmla="*/ 13 w 1751"/>
              <a:gd name="T91" fmla="*/ 873 h 1723"/>
              <a:gd name="T92" fmla="*/ 68 w 1751"/>
              <a:gd name="T93" fmla="*/ 708 h 1723"/>
              <a:gd name="T94" fmla="*/ 166 w 1751"/>
              <a:gd name="T95" fmla="*/ 560 h 1723"/>
              <a:gd name="T96" fmla="*/ 303 w 1751"/>
              <a:gd name="T97" fmla="*/ 435 h 1723"/>
              <a:gd name="T98" fmla="*/ 466 w 1751"/>
              <a:gd name="T99" fmla="*/ 350 h 1723"/>
              <a:gd name="T100" fmla="*/ 648 w 1751"/>
              <a:gd name="T101" fmla="*/ 310 h 1723"/>
              <a:gd name="T102" fmla="*/ 840 w 1751"/>
              <a:gd name="T103" fmla="*/ 319 h 1723"/>
              <a:gd name="T104" fmla="*/ 1022 w 1751"/>
              <a:gd name="T105" fmla="*/ 379 h 1723"/>
              <a:gd name="T106" fmla="*/ 1336 w 1751"/>
              <a:gd name="T107" fmla="*/ 242 h 1723"/>
              <a:gd name="T108" fmla="*/ 1142 w 1751"/>
              <a:gd name="T109" fmla="*/ 230 h 1723"/>
              <a:gd name="T110" fmla="*/ 1088 w 1751"/>
              <a:gd name="T111" fmla="*/ 178 h 1723"/>
              <a:gd name="T112" fmla="*/ 1079 w 1751"/>
              <a:gd name="T113" fmla="*/ 100 h 1723"/>
              <a:gd name="T114" fmla="*/ 1120 w 1751"/>
              <a:gd name="T115" fmla="*/ 34 h 1723"/>
              <a:gd name="T116" fmla="*/ 1193 w 1751"/>
              <a:gd name="T117" fmla="*/ 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51" h="1723">
                <a:moveTo>
                  <a:pt x="710" y="545"/>
                </a:moveTo>
                <a:lnTo>
                  <a:pt x="663" y="547"/>
                </a:lnTo>
                <a:lnTo>
                  <a:pt x="617" y="555"/>
                </a:lnTo>
                <a:lnTo>
                  <a:pt x="573" y="565"/>
                </a:lnTo>
                <a:lnTo>
                  <a:pt x="529" y="580"/>
                </a:lnTo>
                <a:lnTo>
                  <a:pt x="488" y="600"/>
                </a:lnTo>
                <a:lnTo>
                  <a:pt x="448" y="624"/>
                </a:lnTo>
                <a:lnTo>
                  <a:pt x="411" y="651"/>
                </a:lnTo>
                <a:lnTo>
                  <a:pt x="376" y="683"/>
                </a:lnTo>
                <a:lnTo>
                  <a:pt x="341" y="721"/>
                </a:lnTo>
                <a:lnTo>
                  <a:pt x="311" y="761"/>
                </a:lnTo>
                <a:lnTo>
                  <a:pt x="287" y="804"/>
                </a:lnTo>
                <a:lnTo>
                  <a:pt x="267" y="849"/>
                </a:lnTo>
                <a:lnTo>
                  <a:pt x="253" y="896"/>
                </a:lnTo>
                <a:lnTo>
                  <a:pt x="243" y="943"/>
                </a:lnTo>
                <a:lnTo>
                  <a:pt x="238" y="991"/>
                </a:lnTo>
                <a:lnTo>
                  <a:pt x="238" y="1040"/>
                </a:lnTo>
                <a:lnTo>
                  <a:pt x="243" y="1088"/>
                </a:lnTo>
                <a:lnTo>
                  <a:pt x="253" y="1135"/>
                </a:lnTo>
                <a:lnTo>
                  <a:pt x="267" y="1181"/>
                </a:lnTo>
                <a:lnTo>
                  <a:pt x="287" y="1226"/>
                </a:lnTo>
                <a:lnTo>
                  <a:pt x="311" y="1269"/>
                </a:lnTo>
                <a:lnTo>
                  <a:pt x="341" y="1310"/>
                </a:lnTo>
                <a:lnTo>
                  <a:pt x="376" y="1348"/>
                </a:lnTo>
                <a:lnTo>
                  <a:pt x="411" y="1379"/>
                </a:lnTo>
                <a:lnTo>
                  <a:pt x="449" y="1406"/>
                </a:lnTo>
                <a:lnTo>
                  <a:pt x="489" y="1429"/>
                </a:lnTo>
                <a:lnTo>
                  <a:pt x="531" y="1447"/>
                </a:lnTo>
                <a:lnTo>
                  <a:pt x="574" y="1463"/>
                </a:lnTo>
                <a:lnTo>
                  <a:pt x="619" y="1473"/>
                </a:lnTo>
                <a:lnTo>
                  <a:pt x="664" y="1479"/>
                </a:lnTo>
                <a:lnTo>
                  <a:pt x="710" y="1481"/>
                </a:lnTo>
                <a:lnTo>
                  <a:pt x="757" y="1479"/>
                </a:lnTo>
                <a:lnTo>
                  <a:pt x="802" y="1473"/>
                </a:lnTo>
                <a:lnTo>
                  <a:pt x="847" y="1463"/>
                </a:lnTo>
                <a:lnTo>
                  <a:pt x="890" y="1447"/>
                </a:lnTo>
                <a:lnTo>
                  <a:pt x="932" y="1429"/>
                </a:lnTo>
                <a:lnTo>
                  <a:pt x="972" y="1406"/>
                </a:lnTo>
                <a:lnTo>
                  <a:pt x="1010" y="1379"/>
                </a:lnTo>
                <a:lnTo>
                  <a:pt x="1045" y="1348"/>
                </a:lnTo>
                <a:lnTo>
                  <a:pt x="1080" y="1310"/>
                </a:lnTo>
                <a:lnTo>
                  <a:pt x="1109" y="1269"/>
                </a:lnTo>
                <a:lnTo>
                  <a:pt x="1134" y="1226"/>
                </a:lnTo>
                <a:lnTo>
                  <a:pt x="1153" y="1181"/>
                </a:lnTo>
                <a:lnTo>
                  <a:pt x="1168" y="1135"/>
                </a:lnTo>
                <a:lnTo>
                  <a:pt x="1178" y="1088"/>
                </a:lnTo>
                <a:lnTo>
                  <a:pt x="1183" y="1040"/>
                </a:lnTo>
                <a:lnTo>
                  <a:pt x="1183" y="991"/>
                </a:lnTo>
                <a:lnTo>
                  <a:pt x="1178" y="943"/>
                </a:lnTo>
                <a:lnTo>
                  <a:pt x="1168" y="896"/>
                </a:lnTo>
                <a:lnTo>
                  <a:pt x="1153" y="849"/>
                </a:lnTo>
                <a:lnTo>
                  <a:pt x="1134" y="804"/>
                </a:lnTo>
                <a:lnTo>
                  <a:pt x="1109" y="761"/>
                </a:lnTo>
                <a:lnTo>
                  <a:pt x="1080" y="721"/>
                </a:lnTo>
                <a:lnTo>
                  <a:pt x="1045" y="683"/>
                </a:lnTo>
                <a:lnTo>
                  <a:pt x="1010" y="651"/>
                </a:lnTo>
                <a:lnTo>
                  <a:pt x="973" y="624"/>
                </a:lnTo>
                <a:lnTo>
                  <a:pt x="933" y="600"/>
                </a:lnTo>
                <a:lnTo>
                  <a:pt x="892" y="580"/>
                </a:lnTo>
                <a:lnTo>
                  <a:pt x="848" y="565"/>
                </a:lnTo>
                <a:lnTo>
                  <a:pt x="804" y="555"/>
                </a:lnTo>
                <a:lnTo>
                  <a:pt x="758" y="547"/>
                </a:lnTo>
                <a:lnTo>
                  <a:pt x="710" y="545"/>
                </a:lnTo>
                <a:close/>
                <a:moveTo>
                  <a:pt x="1632" y="0"/>
                </a:moveTo>
                <a:lnTo>
                  <a:pt x="1654" y="2"/>
                </a:lnTo>
                <a:lnTo>
                  <a:pt x="1675" y="9"/>
                </a:lnTo>
                <a:lnTo>
                  <a:pt x="1695" y="19"/>
                </a:lnTo>
                <a:lnTo>
                  <a:pt x="1713" y="34"/>
                </a:lnTo>
                <a:lnTo>
                  <a:pt x="1714" y="35"/>
                </a:lnTo>
                <a:lnTo>
                  <a:pt x="1715" y="36"/>
                </a:lnTo>
                <a:lnTo>
                  <a:pt x="1730" y="53"/>
                </a:lnTo>
                <a:lnTo>
                  <a:pt x="1742" y="73"/>
                </a:lnTo>
                <a:lnTo>
                  <a:pt x="1749" y="96"/>
                </a:lnTo>
                <a:lnTo>
                  <a:pt x="1751" y="119"/>
                </a:lnTo>
                <a:lnTo>
                  <a:pt x="1751" y="559"/>
                </a:lnTo>
                <a:lnTo>
                  <a:pt x="1748" y="585"/>
                </a:lnTo>
                <a:lnTo>
                  <a:pt x="1739" y="611"/>
                </a:lnTo>
                <a:lnTo>
                  <a:pt x="1725" y="632"/>
                </a:lnTo>
                <a:lnTo>
                  <a:pt x="1706" y="650"/>
                </a:lnTo>
                <a:lnTo>
                  <a:pt x="1685" y="665"/>
                </a:lnTo>
                <a:lnTo>
                  <a:pt x="1659" y="674"/>
                </a:lnTo>
                <a:lnTo>
                  <a:pt x="1631" y="677"/>
                </a:lnTo>
                <a:lnTo>
                  <a:pt x="1605" y="674"/>
                </a:lnTo>
                <a:lnTo>
                  <a:pt x="1579" y="665"/>
                </a:lnTo>
                <a:lnTo>
                  <a:pt x="1557" y="650"/>
                </a:lnTo>
                <a:lnTo>
                  <a:pt x="1539" y="632"/>
                </a:lnTo>
                <a:lnTo>
                  <a:pt x="1525" y="611"/>
                </a:lnTo>
                <a:lnTo>
                  <a:pt x="1515" y="585"/>
                </a:lnTo>
                <a:lnTo>
                  <a:pt x="1512" y="559"/>
                </a:lnTo>
                <a:lnTo>
                  <a:pt x="1512" y="404"/>
                </a:lnTo>
                <a:lnTo>
                  <a:pt x="1298" y="616"/>
                </a:lnTo>
                <a:lnTo>
                  <a:pt x="1330" y="665"/>
                </a:lnTo>
                <a:lnTo>
                  <a:pt x="1356" y="717"/>
                </a:lnTo>
                <a:lnTo>
                  <a:pt x="1378" y="770"/>
                </a:lnTo>
                <a:lnTo>
                  <a:pt x="1395" y="824"/>
                </a:lnTo>
                <a:lnTo>
                  <a:pt x="1409" y="880"/>
                </a:lnTo>
                <a:lnTo>
                  <a:pt x="1418" y="936"/>
                </a:lnTo>
                <a:lnTo>
                  <a:pt x="1421" y="992"/>
                </a:lnTo>
                <a:lnTo>
                  <a:pt x="1421" y="1049"/>
                </a:lnTo>
                <a:lnTo>
                  <a:pt x="1416" y="1105"/>
                </a:lnTo>
                <a:lnTo>
                  <a:pt x="1407" y="1161"/>
                </a:lnTo>
                <a:lnTo>
                  <a:pt x="1392" y="1216"/>
                </a:lnTo>
                <a:lnTo>
                  <a:pt x="1374" y="1270"/>
                </a:lnTo>
                <a:lnTo>
                  <a:pt x="1351" y="1323"/>
                </a:lnTo>
                <a:lnTo>
                  <a:pt x="1324" y="1375"/>
                </a:lnTo>
                <a:lnTo>
                  <a:pt x="1292" y="1424"/>
                </a:lnTo>
                <a:lnTo>
                  <a:pt x="1255" y="1471"/>
                </a:lnTo>
                <a:lnTo>
                  <a:pt x="1214" y="1516"/>
                </a:lnTo>
                <a:lnTo>
                  <a:pt x="1168" y="1558"/>
                </a:lnTo>
                <a:lnTo>
                  <a:pt x="1117" y="1595"/>
                </a:lnTo>
                <a:lnTo>
                  <a:pt x="1065" y="1629"/>
                </a:lnTo>
                <a:lnTo>
                  <a:pt x="1011" y="1657"/>
                </a:lnTo>
                <a:lnTo>
                  <a:pt x="954" y="1680"/>
                </a:lnTo>
                <a:lnTo>
                  <a:pt x="896" y="1698"/>
                </a:lnTo>
                <a:lnTo>
                  <a:pt x="835" y="1711"/>
                </a:lnTo>
                <a:lnTo>
                  <a:pt x="773" y="1720"/>
                </a:lnTo>
                <a:lnTo>
                  <a:pt x="710" y="1723"/>
                </a:lnTo>
                <a:lnTo>
                  <a:pt x="648" y="1720"/>
                </a:lnTo>
                <a:lnTo>
                  <a:pt x="585" y="1711"/>
                </a:lnTo>
                <a:lnTo>
                  <a:pt x="526" y="1698"/>
                </a:lnTo>
                <a:lnTo>
                  <a:pt x="466" y="1680"/>
                </a:lnTo>
                <a:lnTo>
                  <a:pt x="410" y="1657"/>
                </a:lnTo>
                <a:lnTo>
                  <a:pt x="355" y="1629"/>
                </a:lnTo>
                <a:lnTo>
                  <a:pt x="303" y="1595"/>
                </a:lnTo>
                <a:lnTo>
                  <a:pt x="253" y="1558"/>
                </a:lnTo>
                <a:lnTo>
                  <a:pt x="207" y="1516"/>
                </a:lnTo>
                <a:lnTo>
                  <a:pt x="166" y="1471"/>
                </a:lnTo>
                <a:lnTo>
                  <a:pt x="129" y="1423"/>
                </a:lnTo>
                <a:lnTo>
                  <a:pt x="96" y="1373"/>
                </a:lnTo>
                <a:lnTo>
                  <a:pt x="68" y="1321"/>
                </a:lnTo>
                <a:lnTo>
                  <a:pt x="46" y="1268"/>
                </a:lnTo>
                <a:lnTo>
                  <a:pt x="27" y="1213"/>
                </a:lnTo>
                <a:lnTo>
                  <a:pt x="13" y="1157"/>
                </a:lnTo>
                <a:lnTo>
                  <a:pt x="4" y="1101"/>
                </a:lnTo>
                <a:lnTo>
                  <a:pt x="0" y="1044"/>
                </a:lnTo>
                <a:lnTo>
                  <a:pt x="0" y="987"/>
                </a:lnTo>
                <a:lnTo>
                  <a:pt x="4" y="930"/>
                </a:lnTo>
                <a:lnTo>
                  <a:pt x="13" y="873"/>
                </a:lnTo>
                <a:lnTo>
                  <a:pt x="27" y="818"/>
                </a:lnTo>
                <a:lnTo>
                  <a:pt x="46" y="762"/>
                </a:lnTo>
                <a:lnTo>
                  <a:pt x="68" y="708"/>
                </a:lnTo>
                <a:lnTo>
                  <a:pt x="96" y="658"/>
                </a:lnTo>
                <a:lnTo>
                  <a:pt x="129" y="608"/>
                </a:lnTo>
                <a:lnTo>
                  <a:pt x="166" y="560"/>
                </a:lnTo>
                <a:lnTo>
                  <a:pt x="207" y="515"/>
                </a:lnTo>
                <a:lnTo>
                  <a:pt x="253" y="473"/>
                </a:lnTo>
                <a:lnTo>
                  <a:pt x="303" y="435"/>
                </a:lnTo>
                <a:lnTo>
                  <a:pt x="355" y="402"/>
                </a:lnTo>
                <a:lnTo>
                  <a:pt x="410" y="373"/>
                </a:lnTo>
                <a:lnTo>
                  <a:pt x="466" y="350"/>
                </a:lnTo>
                <a:lnTo>
                  <a:pt x="526" y="331"/>
                </a:lnTo>
                <a:lnTo>
                  <a:pt x="585" y="318"/>
                </a:lnTo>
                <a:lnTo>
                  <a:pt x="648" y="310"/>
                </a:lnTo>
                <a:lnTo>
                  <a:pt x="710" y="308"/>
                </a:lnTo>
                <a:lnTo>
                  <a:pt x="776" y="311"/>
                </a:lnTo>
                <a:lnTo>
                  <a:pt x="840" y="319"/>
                </a:lnTo>
                <a:lnTo>
                  <a:pt x="902" y="333"/>
                </a:lnTo>
                <a:lnTo>
                  <a:pt x="964" y="354"/>
                </a:lnTo>
                <a:lnTo>
                  <a:pt x="1022" y="379"/>
                </a:lnTo>
                <a:lnTo>
                  <a:pt x="1079" y="410"/>
                </a:lnTo>
                <a:lnTo>
                  <a:pt x="1132" y="446"/>
                </a:lnTo>
                <a:lnTo>
                  <a:pt x="1336" y="242"/>
                </a:lnTo>
                <a:lnTo>
                  <a:pt x="1196" y="244"/>
                </a:lnTo>
                <a:lnTo>
                  <a:pt x="1168" y="240"/>
                </a:lnTo>
                <a:lnTo>
                  <a:pt x="1142" y="230"/>
                </a:lnTo>
                <a:lnTo>
                  <a:pt x="1120" y="217"/>
                </a:lnTo>
                <a:lnTo>
                  <a:pt x="1101" y="199"/>
                </a:lnTo>
                <a:lnTo>
                  <a:pt x="1088" y="178"/>
                </a:lnTo>
                <a:lnTo>
                  <a:pt x="1079" y="154"/>
                </a:lnTo>
                <a:lnTo>
                  <a:pt x="1075" y="126"/>
                </a:lnTo>
                <a:lnTo>
                  <a:pt x="1079" y="100"/>
                </a:lnTo>
                <a:lnTo>
                  <a:pt x="1087" y="74"/>
                </a:lnTo>
                <a:lnTo>
                  <a:pt x="1101" y="52"/>
                </a:lnTo>
                <a:lnTo>
                  <a:pt x="1120" y="34"/>
                </a:lnTo>
                <a:lnTo>
                  <a:pt x="1141" y="19"/>
                </a:lnTo>
                <a:lnTo>
                  <a:pt x="1166" y="10"/>
                </a:lnTo>
                <a:lnTo>
                  <a:pt x="1193" y="6"/>
                </a:lnTo>
                <a:lnTo>
                  <a:pt x="1611" y="1"/>
                </a:lnTo>
                <a:lnTo>
                  <a:pt x="16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5" name="Group 74">
            <a:extLst>
              <a:ext uri="{FF2B5EF4-FFF2-40B4-BE49-F238E27FC236}">
                <a16:creationId xmlns:a16="http://schemas.microsoft.com/office/drawing/2014/main" id="{57E0C5A3-E3E1-4A67-2FD0-1C69A96994DA}"/>
              </a:ext>
            </a:extLst>
          </p:cNvPr>
          <p:cNvGrpSpPr/>
          <p:nvPr/>
        </p:nvGrpSpPr>
        <p:grpSpPr>
          <a:xfrm>
            <a:off x="9179280" y="4239522"/>
            <a:ext cx="2462882" cy="2420141"/>
            <a:chOff x="9179280" y="4239522"/>
            <a:chExt cx="2462882" cy="2420141"/>
          </a:xfrm>
        </p:grpSpPr>
        <p:graphicFrame>
          <p:nvGraphicFramePr>
            <p:cNvPr id="66" name="Chart 65">
              <a:extLst>
                <a:ext uri="{FF2B5EF4-FFF2-40B4-BE49-F238E27FC236}">
                  <a16:creationId xmlns:a16="http://schemas.microsoft.com/office/drawing/2014/main" id="{61C91949-3373-C97D-25FC-3BA0871FDD4F}"/>
                </a:ext>
              </a:extLst>
            </p:cNvPr>
            <p:cNvGraphicFramePr/>
            <p:nvPr>
              <p:extLst>
                <p:ext uri="{D42A27DB-BD31-4B8C-83A1-F6EECF244321}">
                  <p14:modId xmlns:p14="http://schemas.microsoft.com/office/powerpoint/2010/main" val="348858491"/>
                </p:ext>
              </p:extLst>
            </p:nvPr>
          </p:nvGraphicFramePr>
          <p:xfrm>
            <a:off x="9179280" y="4239522"/>
            <a:ext cx="2462882" cy="2420141"/>
          </p:xfrm>
          <a:graphic>
            <a:graphicData uri="http://schemas.openxmlformats.org/drawingml/2006/chart">
              <c:chart xmlns:c="http://schemas.openxmlformats.org/drawingml/2006/chart" xmlns:r="http://schemas.openxmlformats.org/officeDocument/2006/relationships" r:id="rId7"/>
            </a:graphicData>
          </a:graphic>
        </p:graphicFrame>
        <p:sp>
          <p:nvSpPr>
            <p:cNvPr id="69" name="Rectangle 68">
              <a:extLst>
                <a:ext uri="{FF2B5EF4-FFF2-40B4-BE49-F238E27FC236}">
                  <a16:creationId xmlns:a16="http://schemas.microsoft.com/office/drawing/2014/main" id="{087F8E6D-474D-4352-D823-F847994A4B3E}"/>
                </a:ext>
              </a:extLst>
            </p:cNvPr>
            <p:cNvSpPr/>
            <p:nvPr/>
          </p:nvSpPr>
          <p:spPr>
            <a:xfrm>
              <a:off x="9782184" y="4920062"/>
              <a:ext cx="1257075" cy="769441"/>
            </a:xfrm>
            <a:prstGeom prst="rect">
              <a:avLst/>
            </a:prstGeom>
          </p:spPr>
          <p:txBody>
            <a:bodyPr wrap="none" anchor="ctr">
              <a:spAutoFit/>
            </a:bodyPr>
            <a:lstStyle/>
            <a:p>
              <a:pPr algn="ctr"/>
              <a:r>
                <a:rPr lang="en-US" sz="4400" b="1" spc="-150" dirty="0">
                  <a:solidFill>
                    <a:schemeClr val="bg1"/>
                  </a:solidFill>
                </a:rPr>
                <a:t>83%</a:t>
              </a:r>
              <a:endParaRPr lang="en-US" sz="3200" b="1" spc="-150" dirty="0">
                <a:solidFill>
                  <a:schemeClr val="bg1"/>
                </a:solidFill>
              </a:endParaRPr>
            </a:p>
          </p:txBody>
        </p:sp>
      </p:grpSp>
      <p:grpSp>
        <p:nvGrpSpPr>
          <p:cNvPr id="74" name="Group 73">
            <a:extLst>
              <a:ext uri="{FF2B5EF4-FFF2-40B4-BE49-F238E27FC236}">
                <a16:creationId xmlns:a16="http://schemas.microsoft.com/office/drawing/2014/main" id="{848FC7B9-DE62-B30D-B6BF-A12902DE0448}"/>
              </a:ext>
            </a:extLst>
          </p:cNvPr>
          <p:cNvGrpSpPr/>
          <p:nvPr/>
        </p:nvGrpSpPr>
        <p:grpSpPr>
          <a:xfrm>
            <a:off x="4286193" y="4247007"/>
            <a:ext cx="2462882" cy="2420141"/>
            <a:chOff x="5459429" y="4406041"/>
            <a:chExt cx="2462882" cy="2420141"/>
          </a:xfrm>
        </p:grpSpPr>
        <p:graphicFrame>
          <p:nvGraphicFramePr>
            <p:cNvPr id="59" name="Chart 58">
              <a:extLst>
                <a:ext uri="{FF2B5EF4-FFF2-40B4-BE49-F238E27FC236}">
                  <a16:creationId xmlns:a16="http://schemas.microsoft.com/office/drawing/2014/main" id="{FF461C67-F99E-0C89-ADD8-E023455A6A8F}"/>
                </a:ext>
              </a:extLst>
            </p:cNvPr>
            <p:cNvGraphicFramePr/>
            <p:nvPr>
              <p:extLst>
                <p:ext uri="{D42A27DB-BD31-4B8C-83A1-F6EECF244321}">
                  <p14:modId xmlns:p14="http://schemas.microsoft.com/office/powerpoint/2010/main" val="3443137821"/>
                </p:ext>
              </p:extLst>
            </p:nvPr>
          </p:nvGraphicFramePr>
          <p:xfrm>
            <a:off x="5459429" y="4406041"/>
            <a:ext cx="2462882" cy="2420141"/>
          </p:xfrm>
          <a:graphic>
            <a:graphicData uri="http://schemas.openxmlformats.org/drawingml/2006/chart">
              <c:chart xmlns:c="http://schemas.openxmlformats.org/drawingml/2006/chart" xmlns:r="http://schemas.openxmlformats.org/officeDocument/2006/relationships" r:id="rId8"/>
            </a:graphicData>
          </a:graphic>
        </p:graphicFrame>
        <p:sp>
          <p:nvSpPr>
            <p:cNvPr id="61" name="Rectangle 60">
              <a:extLst>
                <a:ext uri="{FF2B5EF4-FFF2-40B4-BE49-F238E27FC236}">
                  <a16:creationId xmlns:a16="http://schemas.microsoft.com/office/drawing/2014/main" id="{EF8B4A27-CB15-0703-F6D1-00C41441A16B}"/>
                </a:ext>
              </a:extLst>
            </p:cNvPr>
            <p:cNvSpPr/>
            <p:nvPr/>
          </p:nvSpPr>
          <p:spPr>
            <a:xfrm>
              <a:off x="6077224" y="5040017"/>
              <a:ext cx="1257074" cy="769441"/>
            </a:xfrm>
            <a:prstGeom prst="rect">
              <a:avLst/>
            </a:prstGeom>
          </p:spPr>
          <p:txBody>
            <a:bodyPr wrap="none" anchor="ctr">
              <a:spAutoFit/>
            </a:bodyPr>
            <a:lstStyle/>
            <a:p>
              <a:pPr algn="ctr"/>
              <a:r>
                <a:rPr lang="en-US" sz="4400" b="1" spc="-150" dirty="0">
                  <a:solidFill>
                    <a:schemeClr val="bg1"/>
                  </a:solidFill>
                </a:rPr>
                <a:t>85%</a:t>
              </a:r>
              <a:endParaRPr lang="en-US" sz="3200" b="1" spc="-150" dirty="0">
                <a:solidFill>
                  <a:schemeClr val="bg1"/>
                </a:solidFill>
              </a:endParaRPr>
            </a:p>
          </p:txBody>
        </p:sp>
        <p:sp>
          <p:nvSpPr>
            <p:cNvPr id="70" name="Freeform 10110">
              <a:extLst>
                <a:ext uri="{FF2B5EF4-FFF2-40B4-BE49-F238E27FC236}">
                  <a16:creationId xmlns:a16="http://schemas.microsoft.com/office/drawing/2014/main" id="{6DF2B984-F1F2-ECFA-35D6-0D17143ED7D0}"/>
                </a:ext>
              </a:extLst>
            </p:cNvPr>
            <p:cNvSpPr>
              <a:spLocks noEditPoints="1"/>
            </p:cNvSpPr>
            <p:nvPr/>
          </p:nvSpPr>
          <p:spPr bwMode="auto">
            <a:xfrm>
              <a:off x="6520686" y="5782408"/>
              <a:ext cx="282575" cy="417512"/>
            </a:xfrm>
            <a:custGeom>
              <a:avLst/>
              <a:gdLst>
                <a:gd name="T0" fmla="*/ 604 w 1423"/>
                <a:gd name="T1" fmla="*/ 249 h 2106"/>
                <a:gd name="T2" fmla="*/ 458 w 1423"/>
                <a:gd name="T3" fmla="*/ 311 h 2106"/>
                <a:gd name="T4" fmla="*/ 343 w 1423"/>
                <a:gd name="T5" fmla="*/ 414 h 2106"/>
                <a:gd name="T6" fmla="*/ 267 w 1423"/>
                <a:gd name="T7" fmla="*/ 549 h 2106"/>
                <a:gd name="T8" fmla="*/ 239 w 1423"/>
                <a:gd name="T9" fmla="*/ 707 h 2106"/>
                <a:gd name="T10" fmla="*/ 267 w 1423"/>
                <a:gd name="T11" fmla="*/ 866 h 2106"/>
                <a:gd name="T12" fmla="*/ 343 w 1423"/>
                <a:gd name="T13" fmla="*/ 1002 h 2106"/>
                <a:gd name="T14" fmla="*/ 458 w 1423"/>
                <a:gd name="T15" fmla="*/ 1105 h 2106"/>
                <a:gd name="T16" fmla="*/ 604 w 1423"/>
                <a:gd name="T17" fmla="*/ 1166 h 2106"/>
                <a:gd name="T18" fmla="*/ 767 w 1423"/>
                <a:gd name="T19" fmla="*/ 1175 h 2106"/>
                <a:gd name="T20" fmla="*/ 920 w 1423"/>
                <a:gd name="T21" fmla="*/ 1130 h 2106"/>
                <a:gd name="T22" fmla="*/ 1047 w 1423"/>
                <a:gd name="T23" fmla="*/ 1039 h 2106"/>
                <a:gd name="T24" fmla="*/ 1137 w 1423"/>
                <a:gd name="T25" fmla="*/ 914 h 2106"/>
                <a:gd name="T26" fmla="*/ 1182 w 1423"/>
                <a:gd name="T27" fmla="*/ 762 h 2106"/>
                <a:gd name="T28" fmla="*/ 1172 w 1423"/>
                <a:gd name="T29" fmla="*/ 600 h 2106"/>
                <a:gd name="T30" fmla="*/ 1112 w 1423"/>
                <a:gd name="T31" fmla="*/ 455 h 2106"/>
                <a:gd name="T32" fmla="*/ 1008 w 1423"/>
                <a:gd name="T33" fmla="*/ 340 h 2106"/>
                <a:gd name="T34" fmla="*/ 872 w 1423"/>
                <a:gd name="T35" fmla="*/ 265 h 2106"/>
                <a:gd name="T36" fmla="*/ 713 w 1423"/>
                <a:gd name="T37" fmla="*/ 237 h 2106"/>
                <a:gd name="T38" fmla="*/ 847 w 1423"/>
                <a:gd name="T39" fmla="*/ 13 h 2106"/>
                <a:gd name="T40" fmla="*/ 1034 w 1423"/>
                <a:gd name="T41" fmla="*/ 76 h 2106"/>
                <a:gd name="T42" fmla="*/ 1192 w 1423"/>
                <a:gd name="T43" fmla="*/ 185 h 2106"/>
                <a:gd name="T44" fmla="*/ 1316 w 1423"/>
                <a:gd name="T45" fmla="*/ 332 h 2106"/>
                <a:gd name="T46" fmla="*/ 1396 w 1423"/>
                <a:gd name="T47" fmla="*/ 509 h 2106"/>
                <a:gd name="T48" fmla="*/ 1423 w 1423"/>
                <a:gd name="T49" fmla="*/ 707 h 2106"/>
                <a:gd name="T50" fmla="*/ 1398 w 1423"/>
                <a:gd name="T51" fmla="*/ 899 h 2106"/>
                <a:gd name="T52" fmla="*/ 1323 w 1423"/>
                <a:gd name="T53" fmla="*/ 1070 h 2106"/>
                <a:gd name="T54" fmla="*/ 1208 w 1423"/>
                <a:gd name="T55" fmla="*/ 1215 h 2106"/>
                <a:gd name="T56" fmla="*/ 1058 w 1423"/>
                <a:gd name="T57" fmla="*/ 1326 h 2106"/>
                <a:gd name="T58" fmla="*/ 883 w 1423"/>
                <a:gd name="T59" fmla="*/ 1394 h 2106"/>
                <a:gd name="T60" fmla="*/ 1015 w 1423"/>
                <a:gd name="T61" fmla="*/ 1617 h 2106"/>
                <a:gd name="T62" fmla="*/ 1090 w 1423"/>
                <a:gd name="T63" fmla="*/ 1643 h 2106"/>
                <a:gd name="T64" fmla="*/ 1132 w 1423"/>
                <a:gd name="T65" fmla="*/ 1708 h 2106"/>
                <a:gd name="T66" fmla="*/ 1123 w 1423"/>
                <a:gd name="T67" fmla="*/ 1788 h 2106"/>
                <a:gd name="T68" fmla="*/ 1067 w 1423"/>
                <a:gd name="T69" fmla="*/ 1842 h 2106"/>
                <a:gd name="T70" fmla="*/ 819 w 1423"/>
                <a:gd name="T71" fmla="*/ 1854 h 2106"/>
                <a:gd name="T72" fmla="*/ 807 w 1423"/>
                <a:gd name="T73" fmla="*/ 2039 h 2106"/>
                <a:gd name="T74" fmla="*/ 753 w 1423"/>
                <a:gd name="T75" fmla="*/ 2093 h 2106"/>
                <a:gd name="T76" fmla="*/ 673 w 1423"/>
                <a:gd name="T77" fmla="*/ 2102 h 2106"/>
                <a:gd name="T78" fmla="*/ 607 w 1423"/>
                <a:gd name="T79" fmla="*/ 2062 h 2106"/>
                <a:gd name="T80" fmla="*/ 580 w 1423"/>
                <a:gd name="T81" fmla="*/ 1987 h 2106"/>
                <a:gd name="T82" fmla="*/ 366 w 1423"/>
                <a:gd name="T83" fmla="*/ 1851 h 2106"/>
                <a:gd name="T84" fmla="*/ 300 w 1423"/>
                <a:gd name="T85" fmla="*/ 1810 h 2106"/>
                <a:gd name="T86" fmla="*/ 275 w 1423"/>
                <a:gd name="T87" fmla="*/ 1736 h 2106"/>
                <a:gd name="T88" fmla="*/ 300 w 1423"/>
                <a:gd name="T89" fmla="*/ 1661 h 2106"/>
                <a:gd name="T90" fmla="*/ 366 w 1423"/>
                <a:gd name="T91" fmla="*/ 1620 h 2106"/>
                <a:gd name="T92" fmla="*/ 580 w 1423"/>
                <a:gd name="T93" fmla="*/ 1403 h 2106"/>
                <a:gd name="T94" fmla="*/ 405 w 1423"/>
                <a:gd name="T95" fmla="*/ 1345 h 2106"/>
                <a:gd name="T96" fmla="*/ 252 w 1423"/>
                <a:gd name="T97" fmla="*/ 1247 h 2106"/>
                <a:gd name="T98" fmla="*/ 130 w 1423"/>
                <a:gd name="T99" fmla="*/ 1114 h 2106"/>
                <a:gd name="T100" fmla="*/ 44 w 1423"/>
                <a:gd name="T101" fmla="*/ 954 h 2106"/>
                <a:gd name="T102" fmla="*/ 3 w 1423"/>
                <a:gd name="T103" fmla="*/ 771 h 2106"/>
                <a:gd name="T104" fmla="*/ 13 w 1423"/>
                <a:gd name="T105" fmla="*/ 574 h 2106"/>
                <a:gd name="T106" fmla="*/ 77 w 1423"/>
                <a:gd name="T107" fmla="*/ 388 h 2106"/>
                <a:gd name="T108" fmla="*/ 187 w 1423"/>
                <a:gd name="T109" fmla="*/ 230 h 2106"/>
                <a:gd name="T110" fmla="*/ 334 w 1423"/>
                <a:gd name="T111" fmla="*/ 108 h 2106"/>
                <a:gd name="T112" fmla="*/ 513 w 1423"/>
                <a:gd name="T113" fmla="*/ 28 h 2106"/>
                <a:gd name="T114" fmla="*/ 713 w 1423"/>
                <a:gd name="T115" fmla="*/ 0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3" h="2106">
                  <a:moveTo>
                    <a:pt x="713" y="237"/>
                  </a:moveTo>
                  <a:lnTo>
                    <a:pt x="657" y="240"/>
                  </a:lnTo>
                  <a:lnTo>
                    <a:pt x="604" y="249"/>
                  </a:lnTo>
                  <a:lnTo>
                    <a:pt x="553" y="265"/>
                  </a:lnTo>
                  <a:lnTo>
                    <a:pt x="505" y="285"/>
                  </a:lnTo>
                  <a:lnTo>
                    <a:pt x="458" y="311"/>
                  </a:lnTo>
                  <a:lnTo>
                    <a:pt x="416" y="340"/>
                  </a:lnTo>
                  <a:lnTo>
                    <a:pt x="377" y="375"/>
                  </a:lnTo>
                  <a:lnTo>
                    <a:pt x="343" y="414"/>
                  </a:lnTo>
                  <a:lnTo>
                    <a:pt x="313" y="455"/>
                  </a:lnTo>
                  <a:lnTo>
                    <a:pt x="287" y="501"/>
                  </a:lnTo>
                  <a:lnTo>
                    <a:pt x="267" y="549"/>
                  </a:lnTo>
                  <a:lnTo>
                    <a:pt x="251" y="600"/>
                  </a:lnTo>
                  <a:lnTo>
                    <a:pt x="242" y="653"/>
                  </a:lnTo>
                  <a:lnTo>
                    <a:pt x="239" y="707"/>
                  </a:lnTo>
                  <a:lnTo>
                    <a:pt x="242" y="762"/>
                  </a:lnTo>
                  <a:lnTo>
                    <a:pt x="251" y="815"/>
                  </a:lnTo>
                  <a:lnTo>
                    <a:pt x="267" y="866"/>
                  </a:lnTo>
                  <a:lnTo>
                    <a:pt x="287" y="914"/>
                  </a:lnTo>
                  <a:lnTo>
                    <a:pt x="313" y="959"/>
                  </a:lnTo>
                  <a:lnTo>
                    <a:pt x="343" y="1002"/>
                  </a:lnTo>
                  <a:lnTo>
                    <a:pt x="377" y="1039"/>
                  </a:lnTo>
                  <a:lnTo>
                    <a:pt x="416" y="1074"/>
                  </a:lnTo>
                  <a:lnTo>
                    <a:pt x="458" y="1105"/>
                  </a:lnTo>
                  <a:lnTo>
                    <a:pt x="505" y="1130"/>
                  </a:lnTo>
                  <a:lnTo>
                    <a:pt x="553" y="1151"/>
                  </a:lnTo>
                  <a:lnTo>
                    <a:pt x="604" y="1166"/>
                  </a:lnTo>
                  <a:lnTo>
                    <a:pt x="657" y="1175"/>
                  </a:lnTo>
                  <a:lnTo>
                    <a:pt x="713" y="1178"/>
                  </a:lnTo>
                  <a:lnTo>
                    <a:pt x="767" y="1175"/>
                  </a:lnTo>
                  <a:lnTo>
                    <a:pt x="820" y="1166"/>
                  </a:lnTo>
                  <a:lnTo>
                    <a:pt x="872" y="1151"/>
                  </a:lnTo>
                  <a:lnTo>
                    <a:pt x="920" y="1130"/>
                  </a:lnTo>
                  <a:lnTo>
                    <a:pt x="966" y="1105"/>
                  </a:lnTo>
                  <a:lnTo>
                    <a:pt x="1008" y="1074"/>
                  </a:lnTo>
                  <a:lnTo>
                    <a:pt x="1047" y="1039"/>
                  </a:lnTo>
                  <a:lnTo>
                    <a:pt x="1081" y="1002"/>
                  </a:lnTo>
                  <a:lnTo>
                    <a:pt x="1112" y="959"/>
                  </a:lnTo>
                  <a:lnTo>
                    <a:pt x="1137" y="914"/>
                  </a:lnTo>
                  <a:lnTo>
                    <a:pt x="1158" y="866"/>
                  </a:lnTo>
                  <a:lnTo>
                    <a:pt x="1172" y="815"/>
                  </a:lnTo>
                  <a:lnTo>
                    <a:pt x="1182" y="762"/>
                  </a:lnTo>
                  <a:lnTo>
                    <a:pt x="1185" y="707"/>
                  </a:lnTo>
                  <a:lnTo>
                    <a:pt x="1182" y="653"/>
                  </a:lnTo>
                  <a:lnTo>
                    <a:pt x="1172" y="600"/>
                  </a:lnTo>
                  <a:lnTo>
                    <a:pt x="1158" y="549"/>
                  </a:lnTo>
                  <a:lnTo>
                    <a:pt x="1137" y="501"/>
                  </a:lnTo>
                  <a:lnTo>
                    <a:pt x="1112" y="455"/>
                  </a:lnTo>
                  <a:lnTo>
                    <a:pt x="1081" y="414"/>
                  </a:lnTo>
                  <a:lnTo>
                    <a:pt x="1047" y="375"/>
                  </a:lnTo>
                  <a:lnTo>
                    <a:pt x="1008" y="340"/>
                  </a:lnTo>
                  <a:lnTo>
                    <a:pt x="966" y="311"/>
                  </a:lnTo>
                  <a:lnTo>
                    <a:pt x="920" y="285"/>
                  </a:lnTo>
                  <a:lnTo>
                    <a:pt x="872" y="265"/>
                  </a:lnTo>
                  <a:lnTo>
                    <a:pt x="820" y="249"/>
                  </a:lnTo>
                  <a:lnTo>
                    <a:pt x="767" y="240"/>
                  </a:lnTo>
                  <a:lnTo>
                    <a:pt x="713" y="237"/>
                  </a:lnTo>
                  <a:close/>
                  <a:moveTo>
                    <a:pt x="713" y="0"/>
                  </a:moveTo>
                  <a:lnTo>
                    <a:pt x="780" y="3"/>
                  </a:lnTo>
                  <a:lnTo>
                    <a:pt x="847" y="13"/>
                  </a:lnTo>
                  <a:lnTo>
                    <a:pt x="912" y="28"/>
                  </a:lnTo>
                  <a:lnTo>
                    <a:pt x="974" y="50"/>
                  </a:lnTo>
                  <a:lnTo>
                    <a:pt x="1034" y="76"/>
                  </a:lnTo>
                  <a:lnTo>
                    <a:pt x="1090" y="108"/>
                  </a:lnTo>
                  <a:lnTo>
                    <a:pt x="1142" y="144"/>
                  </a:lnTo>
                  <a:lnTo>
                    <a:pt x="1192" y="185"/>
                  </a:lnTo>
                  <a:lnTo>
                    <a:pt x="1238" y="230"/>
                  </a:lnTo>
                  <a:lnTo>
                    <a:pt x="1279" y="280"/>
                  </a:lnTo>
                  <a:lnTo>
                    <a:pt x="1316" y="332"/>
                  </a:lnTo>
                  <a:lnTo>
                    <a:pt x="1347" y="388"/>
                  </a:lnTo>
                  <a:lnTo>
                    <a:pt x="1374" y="447"/>
                  </a:lnTo>
                  <a:lnTo>
                    <a:pt x="1396" y="509"/>
                  </a:lnTo>
                  <a:lnTo>
                    <a:pt x="1411" y="574"/>
                  </a:lnTo>
                  <a:lnTo>
                    <a:pt x="1420" y="640"/>
                  </a:lnTo>
                  <a:lnTo>
                    <a:pt x="1423" y="707"/>
                  </a:lnTo>
                  <a:lnTo>
                    <a:pt x="1420" y="773"/>
                  </a:lnTo>
                  <a:lnTo>
                    <a:pt x="1412" y="837"/>
                  </a:lnTo>
                  <a:lnTo>
                    <a:pt x="1398" y="899"/>
                  </a:lnTo>
                  <a:lnTo>
                    <a:pt x="1377" y="959"/>
                  </a:lnTo>
                  <a:lnTo>
                    <a:pt x="1353" y="1016"/>
                  </a:lnTo>
                  <a:lnTo>
                    <a:pt x="1323" y="1070"/>
                  </a:lnTo>
                  <a:lnTo>
                    <a:pt x="1289" y="1122"/>
                  </a:lnTo>
                  <a:lnTo>
                    <a:pt x="1250" y="1171"/>
                  </a:lnTo>
                  <a:lnTo>
                    <a:pt x="1208" y="1215"/>
                  </a:lnTo>
                  <a:lnTo>
                    <a:pt x="1161" y="1257"/>
                  </a:lnTo>
                  <a:lnTo>
                    <a:pt x="1112" y="1293"/>
                  </a:lnTo>
                  <a:lnTo>
                    <a:pt x="1058" y="1326"/>
                  </a:lnTo>
                  <a:lnTo>
                    <a:pt x="1003" y="1353"/>
                  </a:lnTo>
                  <a:lnTo>
                    <a:pt x="943" y="1377"/>
                  </a:lnTo>
                  <a:lnTo>
                    <a:pt x="883" y="1394"/>
                  </a:lnTo>
                  <a:lnTo>
                    <a:pt x="819" y="1406"/>
                  </a:lnTo>
                  <a:lnTo>
                    <a:pt x="819" y="1617"/>
                  </a:lnTo>
                  <a:lnTo>
                    <a:pt x="1015" y="1617"/>
                  </a:lnTo>
                  <a:lnTo>
                    <a:pt x="1043" y="1620"/>
                  </a:lnTo>
                  <a:lnTo>
                    <a:pt x="1067" y="1629"/>
                  </a:lnTo>
                  <a:lnTo>
                    <a:pt x="1090" y="1643"/>
                  </a:lnTo>
                  <a:lnTo>
                    <a:pt x="1109" y="1661"/>
                  </a:lnTo>
                  <a:lnTo>
                    <a:pt x="1123" y="1684"/>
                  </a:lnTo>
                  <a:lnTo>
                    <a:pt x="1132" y="1708"/>
                  </a:lnTo>
                  <a:lnTo>
                    <a:pt x="1135" y="1736"/>
                  </a:lnTo>
                  <a:lnTo>
                    <a:pt x="1132" y="1763"/>
                  </a:lnTo>
                  <a:lnTo>
                    <a:pt x="1123" y="1788"/>
                  </a:lnTo>
                  <a:lnTo>
                    <a:pt x="1109" y="1810"/>
                  </a:lnTo>
                  <a:lnTo>
                    <a:pt x="1090" y="1828"/>
                  </a:lnTo>
                  <a:lnTo>
                    <a:pt x="1067" y="1842"/>
                  </a:lnTo>
                  <a:lnTo>
                    <a:pt x="1043" y="1851"/>
                  </a:lnTo>
                  <a:lnTo>
                    <a:pt x="1015" y="1854"/>
                  </a:lnTo>
                  <a:lnTo>
                    <a:pt x="819" y="1854"/>
                  </a:lnTo>
                  <a:lnTo>
                    <a:pt x="819" y="1987"/>
                  </a:lnTo>
                  <a:lnTo>
                    <a:pt x="816" y="2015"/>
                  </a:lnTo>
                  <a:lnTo>
                    <a:pt x="807" y="2039"/>
                  </a:lnTo>
                  <a:lnTo>
                    <a:pt x="794" y="2062"/>
                  </a:lnTo>
                  <a:lnTo>
                    <a:pt x="775" y="2080"/>
                  </a:lnTo>
                  <a:lnTo>
                    <a:pt x="753" y="2093"/>
                  </a:lnTo>
                  <a:lnTo>
                    <a:pt x="727" y="2102"/>
                  </a:lnTo>
                  <a:lnTo>
                    <a:pt x="700" y="2106"/>
                  </a:lnTo>
                  <a:lnTo>
                    <a:pt x="673" y="2102"/>
                  </a:lnTo>
                  <a:lnTo>
                    <a:pt x="647" y="2093"/>
                  </a:lnTo>
                  <a:lnTo>
                    <a:pt x="626" y="2080"/>
                  </a:lnTo>
                  <a:lnTo>
                    <a:pt x="607" y="2062"/>
                  </a:lnTo>
                  <a:lnTo>
                    <a:pt x="593" y="2039"/>
                  </a:lnTo>
                  <a:lnTo>
                    <a:pt x="583" y="2015"/>
                  </a:lnTo>
                  <a:lnTo>
                    <a:pt x="580" y="1987"/>
                  </a:lnTo>
                  <a:lnTo>
                    <a:pt x="580" y="1854"/>
                  </a:lnTo>
                  <a:lnTo>
                    <a:pt x="394" y="1854"/>
                  </a:lnTo>
                  <a:lnTo>
                    <a:pt x="366" y="1851"/>
                  </a:lnTo>
                  <a:lnTo>
                    <a:pt x="341" y="1842"/>
                  </a:lnTo>
                  <a:lnTo>
                    <a:pt x="319" y="1828"/>
                  </a:lnTo>
                  <a:lnTo>
                    <a:pt x="300" y="1810"/>
                  </a:lnTo>
                  <a:lnTo>
                    <a:pt x="287" y="1788"/>
                  </a:lnTo>
                  <a:lnTo>
                    <a:pt x="278" y="1763"/>
                  </a:lnTo>
                  <a:lnTo>
                    <a:pt x="275" y="1736"/>
                  </a:lnTo>
                  <a:lnTo>
                    <a:pt x="278" y="1708"/>
                  </a:lnTo>
                  <a:lnTo>
                    <a:pt x="287" y="1684"/>
                  </a:lnTo>
                  <a:lnTo>
                    <a:pt x="300" y="1661"/>
                  </a:lnTo>
                  <a:lnTo>
                    <a:pt x="319" y="1643"/>
                  </a:lnTo>
                  <a:lnTo>
                    <a:pt x="341" y="1630"/>
                  </a:lnTo>
                  <a:lnTo>
                    <a:pt x="366" y="1620"/>
                  </a:lnTo>
                  <a:lnTo>
                    <a:pt x="394" y="1617"/>
                  </a:lnTo>
                  <a:lnTo>
                    <a:pt x="580" y="1617"/>
                  </a:lnTo>
                  <a:lnTo>
                    <a:pt x="580" y="1403"/>
                  </a:lnTo>
                  <a:lnTo>
                    <a:pt x="520" y="1389"/>
                  </a:lnTo>
                  <a:lnTo>
                    <a:pt x="461" y="1370"/>
                  </a:lnTo>
                  <a:lnTo>
                    <a:pt x="405" y="1345"/>
                  </a:lnTo>
                  <a:lnTo>
                    <a:pt x="351" y="1317"/>
                  </a:lnTo>
                  <a:lnTo>
                    <a:pt x="300" y="1284"/>
                  </a:lnTo>
                  <a:lnTo>
                    <a:pt x="252" y="1247"/>
                  </a:lnTo>
                  <a:lnTo>
                    <a:pt x="208" y="1207"/>
                  </a:lnTo>
                  <a:lnTo>
                    <a:pt x="167" y="1162"/>
                  </a:lnTo>
                  <a:lnTo>
                    <a:pt x="130" y="1114"/>
                  </a:lnTo>
                  <a:lnTo>
                    <a:pt x="97" y="1063"/>
                  </a:lnTo>
                  <a:lnTo>
                    <a:pt x="69" y="1010"/>
                  </a:lnTo>
                  <a:lnTo>
                    <a:pt x="44" y="954"/>
                  </a:lnTo>
                  <a:lnTo>
                    <a:pt x="26" y="895"/>
                  </a:lnTo>
                  <a:lnTo>
                    <a:pt x="11" y="835"/>
                  </a:lnTo>
                  <a:lnTo>
                    <a:pt x="3" y="771"/>
                  </a:lnTo>
                  <a:lnTo>
                    <a:pt x="0" y="707"/>
                  </a:lnTo>
                  <a:lnTo>
                    <a:pt x="3" y="640"/>
                  </a:lnTo>
                  <a:lnTo>
                    <a:pt x="13" y="574"/>
                  </a:lnTo>
                  <a:lnTo>
                    <a:pt x="29" y="509"/>
                  </a:lnTo>
                  <a:lnTo>
                    <a:pt x="50" y="447"/>
                  </a:lnTo>
                  <a:lnTo>
                    <a:pt x="77" y="388"/>
                  </a:lnTo>
                  <a:lnTo>
                    <a:pt x="109" y="332"/>
                  </a:lnTo>
                  <a:lnTo>
                    <a:pt x="146" y="280"/>
                  </a:lnTo>
                  <a:lnTo>
                    <a:pt x="187" y="230"/>
                  </a:lnTo>
                  <a:lnTo>
                    <a:pt x="232" y="185"/>
                  </a:lnTo>
                  <a:lnTo>
                    <a:pt x="282" y="144"/>
                  </a:lnTo>
                  <a:lnTo>
                    <a:pt x="334" y="108"/>
                  </a:lnTo>
                  <a:lnTo>
                    <a:pt x="391" y="76"/>
                  </a:lnTo>
                  <a:lnTo>
                    <a:pt x="450" y="50"/>
                  </a:lnTo>
                  <a:lnTo>
                    <a:pt x="513" y="28"/>
                  </a:lnTo>
                  <a:lnTo>
                    <a:pt x="577" y="13"/>
                  </a:lnTo>
                  <a:lnTo>
                    <a:pt x="644" y="3"/>
                  </a:lnTo>
                  <a:lnTo>
                    <a:pt x="71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3" name="TextBox 72">
            <a:extLst>
              <a:ext uri="{FF2B5EF4-FFF2-40B4-BE49-F238E27FC236}">
                <a16:creationId xmlns:a16="http://schemas.microsoft.com/office/drawing/2014/main" id="{6AE0720B-3053-65A9-9A30-041B7490FE38}"/>
              </a:ext>
            </a:extLst>
          </p:cNvPr>
          <p:cNvSpPr txBox="1"/>
          <p:nvPr/>
        </p:nvSpPr>
        <p:spPr>
          <a:xfrm>
            <a:off x="6402278" y="4529081"/>
            <a:ext cx="2355123" cy="738664"/>
          </a:xfrm>
          <a:prstGeom prst="rect">
            <a:avLst/>
          </a:prstGeom>
          <a:noFill/>
        </p:spPr>
        <p:txBody>
          <a:bodyPr wrap="square">
            <a:spAutoFit/>
          </a:bodyPr>
          <a:lstStyle/>
          <a:p>
            <a:pPr algn="ctr"/>
            <a:r>
              <a:rPr lang="en-US" sz="1400" dirty="0">
                <a:solidFill>
                  <a:schemeClr val="bg1"/>
                </a:solidFill>
                <a:cs typeface="Arial" panose="020B0604020202020204" pitchFamily="34" charset="0"/>
              </a:rPr>
              <a:t>Female mobile phone ownership as a % of total female population (2021)</a:t>
            </a:r>
          </a:p>
        </p:txBody>
      </p:sp>
      <p:sp>
        <p:nvSpPr>
          <p:cNvPr id="76" name="TextBox 75">
            <a:extLst>
              <a:ext uri="{FF2B5EF4-FFF2-40B4-BE49-F238E27FC236}">
                <a16:creationId xmlns:a16="http://schemas.microsoft.com/office/drawing/2014/main" id="{6DA04A42-190D-1CE3-7C1B-C777D9A861FD}"/>
              </a:ext>
            </a:extLst>
          </p:cNvPr>
          <p:cNvSpPr txBox="1"/>
          <p:nvPr/>
        </p:nvSpPr>
        <p:spPr>
          <a:xfrm>
            <a:off x="7563866" y="6077804"/>
            <a:ext cx="2355123" cy="738664"/>
          </a:xfrm>
          <a:prstGeom prst="rect">
            <a:avLst/>
          </a:prstGeom>
          <a:noFill/>
        </p:spPr>
        <p:txBody>
          <a:bodyPr wrap="square">
            <a:spAutoFit/>
          </a:bodyPr>
          <a:lstStyle/>
          <a:p>
            <a:pPr algn="ctr"/>
            <a:r>
              <a:rPr lang="en-US" sz="1400" dirty="0">
                <a:solidFill>
                  <a:schemeClr val="bg1"/>
                </a:solidFill>
                <a:cs typeface="Arial" panose="020B0604020202020204" pitchFamily="34" charset="0"/>
              </a:rPr>
              <a:t>Male mobile phone ownership as a % of total male population (2021)</a:t>
            </a:r>
          </a:p>
        </p:txBody>
      </p:sp>
      <p:sp>
        <p:nvSpPr>
          <p:cNvPr id="77" name="TextBox 76">
            <a:extLst>
              <a:ext uri="{FF2B5EF4-FFF2-40B4-BE49-F238E27FC236}">
                <a16:creationId xmlns:a16="http://schemas.microsoft.com/office/drawing/2014/main" id="{821B3A35-EE96-49C4-A760-0BD8B1E822BF}"/>
              </a:ext>
            </a:extLst>
          </p:cNvPr>
          <p:cNvSpPr txBox="1"/>
          <p:nvPr/>
        </p:nvSpPr>
        <p:spPr>
          <a:xfrm rot="6906269">
            <a:off x="9047509" y="3973987"/>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solidFill>
              </a:rPr>
              <a:t>number of men</a:t>
            </a:r>
          </a:p>
        </p:txBody>
      </p:sp>
      <p:sp>
        <p:nvSpPr>
          <p:cNvPr id="78" name="TextBox 77">
            <a:extLst>
              <a:ext uri="{FF2B5EF4-FFF2-40B4-BE49-F238E27FC236}">
                <a16:creationId xmlns:a16="http://schemas.microsoft.com/office/drawing/2014/main" id="{736FC88A-2151-8DA5-E5B7-661DE982CCED}"/>
              </a:ext>
            </a:extLst>
          </p:cNvPr>
          <p:cNvSpPr txBox="1"/>
          <p:nvPr/>
        </p:nvSpPr>
        <p:spPr>
          <a:xfrm rot="15769871">
            <a:off x="4360569" y="4042985"/>
            <a:ext cx="2616015" cy="2754217"/>
          </a:xfrm>
          <a:prstGeom prst="rect">
            <a:avLst/>
          </a:prstGeom>
          <a:noFill/>
        </p:spPr>
        <p:txBody>
          <a:bodyPr wrap="square" rtlCol="0">
            <a:prstTxWarp prst="textArchUp">
              <a:avLst>
                <a:gd name="adj" fmla="val 9708209"/>
              </a:avLst>
            </a:prstTxWarp>
            <a:spAutoFit/>
          </a:bodyPr>
          <a:lstStyle/>
          <a:p>
            <a:pPr algn="ctr"/>
            <a:r>
              <a:rPr lang="en-US" sz="2400" b="1" spc="-150" dirty="0">
                <a:solidFill>
                  <a:schemeClr val="bg1"/>
                </a:solidFill>
              </a:rPr>
              <a:t>number of women</a:t>
            </a:r>
          </a:p>
        </p:txBody>
      </p:sp>
      <p:sp>
        <p:nvSpPr>
          <p:cNvPr id="79" name="TextBox 78">
            <a:extLst>
              <a:ext uri="{FF2B5EF4-FFF2-40B4-BE49-F238E27FC236}">
                <a16:creationId xmlns:a16="http://schemas.microsoft.com/office/drawing/2014/main" id="{DB83E3E4-C72B-FFFF-1D2C-83D28A0FE549}"/>
              </a:ext>
            </a:extLst>
          </p:cNvPr>
          <p:cNvSpPr txBox="1"/>
          <p:nvPr/>
        </p:nvSpPr>
        <p:spPr>
          <a:xfrm>
            <a:off x="0" y="6662150"/>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spTree>
    <p:extLst>
      <p:ext uri="{BB962C8B-B14F-4D97-AF65-F5344CB8AC3E}">
        <p14:creationId xmlns:p14="http://schemas.microsoft.com/office/powerpoint/2010/main" val="54207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wo people looking at a computer&#10;&#10;Description automatically generated with medium confidence">
            <a:extLst>
              <a:ext uri="{FF2B5EF4-FFF2-40B4-BE49-F238E27FC236}">
                <a16:creationId xmlns:a16="http://schemas.microsoft.com/office/drawing/2014/main" id="{5A720A9F-09EE-E4FF-A466-D9CFF70B0A9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1" name="Rectangle 10">
            <a:extLst>
              <a:ext uri="{FF2B5EF4-FFF2-40B4-BE49-F238E27FC236}">
                <a16:creationId xmlns:a16="http://schemas.microsoft.com/office/drawing/2014/main" id="{1312E0D9-4C20-FFD6-D176-258F4EDDC167}"/>
              </a:ext>
            </a:extLst>
          </p:cNvPr>
          <p:cNvSpPr/>
          <p:nvPr/>
        </p:nvSpPr>
        <p:spPr>
          <a:xfrm>
            <a:off x="-19922" y="-1282"/>
            <a:ext cx="12192000" cy="6858000"/>
          </a:xfrm>
          <a:prstGeom prst="rect">
            <a:avLst/>
          </a:prstGeom>
          <a:solidFill>
            <a:schemeClr val="accent6">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FEA4ADC-DA48-4E79-198B-AB5D91A64687}"/>
              </a:ext>
            </a:extLst>
          </p:cNvPr>
          <p:cNvSpPr txBox="1"/>
          <p:nvPr/>
        </p:nvSpPr>
        <p:spPr>
          <a:xfrm>
            <a:off x="-136129" y="1044616"/>
            <a:ext cx="3697264" cy="461665"/>
          </a:xfrm>
          <a:prstGeom prst="rect">
            <a:avLst/>
          </a:prstGeom>
          <a:noFill/>
        </p:spPr>
        <p:txBody>
          <a:bodyPr wrap="square">
            <a:spAutoFit/>
          </a:bodyPr>
          <a:lstStyle/>
          <a:p>
            <a:pPr algn="ctr"/>
            <a:r>
              <a:rPr lang="en-US" sz="2400" b="1" dirty="0">
                <a:solidFill>
                  <a:srgbClr val="FFBE00"/>
                </a:solidFill>
                <a:cs typeface="Arial" panose="020B0604020202020204" pitchFamily="34" charset="0"/>
              </a:rPr>
              <a:t>ICT Access at Home</a:t>
            </a:r>
          </a:p>
        </p:txBody>
      </p:sp>
      <p:sp>
        <p:nvSpPr>
          <p:cNvPr id="9" name="Title 2">
            <a:extLst>
              <a:ext uri="{FF2B5EF4-FFF2-40B4-BE49-F238E27FC236}">
                <a16:creationId xmlns:a16="http://schemas.microsoft.com/office/drawing/2014/main" id="{2B7B7764-6CD5-1B40-994F-301EE6B692ED}"/>
              </a:ext>
            </a:extLst>
          </p:cNvPr>
          <p:cNvSpPr txBox="1">
            <a:spLocks/>
          </p:cNvSpPr>
          <p:nvPr/>
        </p:nvSpPr>
        <p:spPr>
          <a:xfrm>
            <a:off x="-1786701" y="198337"/>
            <a:ext cx="11430000" cy="649224"/>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cap="all" baseline="0">
                <a:solidFill>
                  <a:schemeClr val="accent6"/>
                </a:solidFill>
                <a:latin typeface="+mj-lt"/>
                <a:ea typeface="+mj-ea"/>
                <a:cs typeface="+mj-cs"/>
              </a:defRPr>
            </a:lvl1pPr>
          </a:lstStyle>
          <a:p>
            <a:r>
              <a:rPr lang="en-US" sz="4000" dirty="0">
                <a:solidFill>
                  <a:schemeClr val="bg1"/>
                </a:solidFill>
                <a:latin typeface="+mn-lt"/>
              </a:rPr>
              <a:t>INFRASTRUCTURE</a:t>
            </a:r>
            <a:r>
              <a:rPr lang="en-US" sz="4000" dirty="0">
                <a:latin typeface="+mn-lt"/>
              </a:rPr>
              <a:t> </a:t>
            </a:r>
            <a:r>
              <a:rPr lang="en-US" sz="4000" dirty="0">
                <a:solidFill>
                  <a:srgbClr val="FFBE00"/>
                </a:solidFill>
                <a:latin typeface="+mn-lt"/>
              </a:rPr>
              <a:t>&amp;</a:t>
            </a:r>
            <a:r>
              <a:rPr lang="en-US" sz="4000" dirty="0">
                <a:latin typeface="+mn-lt"/>
              </a:rPr>
              <a:t> </a:t>
            </a:r>
            <a:r>
              <a:rPr lang="en-US" sz="4000" dirty="0">
                <a:solidFill>
                  <a:schemeClr val="bg1"/>
                </a:solidFill>
                <a:latin typeface="+mn-lt"/>
              </a:rPr>
              <a:t>ACCESS</a:t>
            </a:r>
          </a:p>
        </p:txBody>
      </p:sp>
      <p:sp>
        <p:nvSpPr>
          <p:cNvPr id="7" name="TextBox 6">
            <a:extLst>
              <a:ext uri="{FF2B5EF4-FFF2-40B4-BE49-F238E27FC236}">
                <a16:creationId xmlns:a16="http://schemas.microsoft.com/office/drawing/2014/main" id="{963AE4EC-1DE7-67D9-0785-45F8EBFD89AF}"/>
              </a:ext>
            </a:extLst>
          </p:cNvPr>
          <p:cNvSpPr txBox="1"/>
          <p:nvPr/>
        </p:nvSpPr>
        <p:spPr>
          <a:xfrm>
            <a:off x="5983620" y="6502601"/>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pic>
        <p:nvPicPr>
          <p:cNvPr id="12" name="Graphic 11" descr="House with solid fill">
            <a:extLst>
              <a:ext uri="{FF2B5EF4-FFF2-40B4-BE49-F238E27FC236}">
                <a16:creationId xmlns:a16="http://schemas.microsoft.com/office/drawing/2014/main" id="{91D186C0-0664-69F9-C247-DB196B6FE5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25" y="1874217"/>
            <a:ext cx="1392404" cy="1392404"/>
          </a:xfrm>
          <a:prstGeom prst="rect">
            <a:avLst/>
          </a:prstGeom>
        </p:spPr>
      </p:pic>
      <p:graphicFrame>
        <p:nvGraphicFramePr>
          <p:cNvPr id="13" name="Chart Placeholder 27">
            <a:extLst>
              <a:ext uri="{FF2B5EF4-FFF2-40B4-BE49-F238E27FC236}">
                <a16:creationId xmlns:a16="http://schemas.microsoft.com/office/drawing/2014/main" id="{4E7BE46E-562C-FCA8-5A34-3030974CF277}"/>
              </a:ext>
            </a:extLst>
          </p:cNvPr>
          <p:cNvGraphicFramePr>
            <a:graphicFrameLocks/>
          </p:cNvGraphicFramePr>
          <p:nvPr>
            <p:extLst>
              <p:ext uri="{D42A27DB-BD31-4B8C-83A1-F6EECF244321}">
                <p14:modId xmlns:p14="http://schemas.microsoft.com/office/powerpoint/2010/main" val="2927303595"/>
              </p:ext>
            </p:extLst>
          </p:nvPr>
        </p:nvGraphicFramePr>
        <p:xfrm>
          <a:off x="1287136" y="1703336"/>
          <a:ext cx="2706688" cy="1965325"/>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Rounded Corners 13">
            <a:extLst>
              <a:ext uri="{FF2B5EF4-FFF2-40B4-BE49-F238E27FC236}">
                <a16:creationId xmlns:a16="http://schemas.microsoft.com/office/drawing/2014/main" id="{3A74EE0F-59B5-2C0B-61C9-3E263CC27458}"/>
              </a:ext>
            </a:extLst>
          </p:cNvPr>
          <p:cNvSpPr/>
          <p:nvPr/>
        </p:nvSpPr>
        <p:spPr>
          <a:xfrm>
            <a:off x="1790945" y="3668661"/>
            <a:ext cx="1694688" cy="1323491"/>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cs typeface="Arial" panose="020B0604020202020204" pitchFamily="34" charset="0"/>
              </a:rPr>
              <a:t>Households with Internet access at home (2021)</a:t>
            </a:r>
          </a:p>
        </p:txBody>
      </p:sp>
      <p:sp>
        <p:nvSpPr>
          <p:cNvPr id="15" name="Text Placeholder 18">
            <a:extLst>
              <a:ext uri="{FF2B5EF4-FFF2-40B4-BE49-F238E27FC236}">
                <a16:creationId xmlns:a16="http://schemas.microsoft.com/office/drawing/2014/main" id="{A9C718B3-F229-F1BA-1A93-0B7477F91789}"/>
              </a:ext>
            </a:extLst>
          </p:cNvPr>
          <p:cNvSpPr txBox="1">
            <a:spLocks/>
          </p:cNvSpPr>
          <p:nvPr/>
        </p:nvSpPr>
        <p:spPr>
          <a:xfrm>
            <a:off x="2042864" y="2484196"/>
            <a:ext cx="1190850" cy="4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solidFill>
                <a:cs typeface="Arial" panose="020B0604020202020204" pitchFamily="34" charset="0"/>
              </a:rPr>
              <a:t>81%</a:t>
            </a:r>
          </a:p>
        </p:txBody>
      </p:sp>
      <p:graphicFrame>
        <p:nvGraphicFramePr>
          <p:cNvPr id="17" name="Chart Placeholder 24">
            <a:extLst>
              <a:ext uri="{FF2B5EF4-FFF2-40B4-BE49-F238E27FC236}">
                <a16:creationId xmlns:a16="http://schemas.microsoft.com/office/drawing/2014/main" id="{AA0BCB6A-415D-D79C-8C29-A9A5F85AF2AA}"/>
              </a:ext>
            </a:extLst>
          </p:cNvPr>
          <p:cNvGraphicFramePr>
            <a:graphicFrameLocks/>
          </p:cNvGraphicFramePr>
          <p:nvPr>
            <p:extLst>
              <p:ext uri="{D42A27DB-BD31-4B8C-83A1-F6EECF244321}">
                <p14:modId xmlns:p14="http://schemas.microsoft.com/office/powerpoint/2010/main" val="3648929686"/>
              </p:ext>
            </p:extLst>
          </p:nvPr>
        </p:nvGraphicFramePr>
        <p:xfrm>
          <a:off x="4128429" y="1649584"/>
          <a:ext cx="2706688" cy="1965325"/>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 Placeholder 18">
            <a:extLst>
              <a:ext uri="{FF2B5EF4-FFF2-40B4-BE49-F238E27FC236}">
                <a16:creationId xmlns:a16="http://schemas.microsoft.com/office/drawing/2014/main" id="{DFA80561-652B-8FAE-B345-3309148007A6}"/>
              </a:ext>
            </a:extLst>
          </p:cNvPr>
          <p:cNvSpPr txBox="1">
            <a:spLocks/>
          </p:cNvSpPr>
          <p:nvPr/>
        </p:nvSpPr>
        <p:spPr>
          <a:xfrm>
            <a:off x="4885228" y="2311488"/>
            <a:ext cx="1190850" cy="4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solidFill>
                <a:cs typeface="Arial" panose="020B0604020202020204" pitchFamily="34" charset="0"/>
              </a:rPr>
              <a:t>60%</a:t>
            </a:r>
          </a:p>
        </p:txBody>
      </p:sp>
      <p:sp>
        <p:nvSpPr>
          <p:cNvPr id="19" name="Rectangle: Rounded Corners 18">
            <a:extLst>
              <a:ext uri="{FF2B5EF4-FFF2-40B4-BE49-F238E27FC236}">
                <a16:creationId xmlns:a16="http://schemas.microsoft.com/office/drawing/2014/main" id="{32E5A97F-31EA-E888-16FA-7D46ED8727E4}"/>
              </a:ext>
            </a:extLst>
          </p:cNvPr>
          <p:cNvSpPr/>
          <p:nvPr/>
        </p:nvSpPr>
        <p:spPr>
          <a:xfrm>
            <a:off x="4582832" y="3669239"/>
            <a:ext cx="1694688" cy="1323491"/>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cs typeface="Arial" panose="020B0604020202020204" pitchFamily="34" charset="0"/>
              </a:rPr>
              <a:t>Households with computer access at home (2021)</a:t>
            </a:r>
          </a:p>
        </p:txBody>
      </p:sp>
      <p:grpSp>
        <p:nvGrpSpPr>
          <p:cNvPr id="22" name="Group 21">
            <a:extLst>
              <a:ext uri="{FF2B5EF4-FFF2-40B4-BE49-F238E27FC236}">
                <a16:creationId xmlns:a16="http://schemas.microsoft.com/office/drawing/2014/main" id="{3202328F-13C2-9602-7F19-4423CEE10A03}"/>
              </a:ext>
            </a:extLst>
          </p:cNvPr>
          <p:cNvGrpSpPr/>
          <p:nvPr/>
        </p:nvGrpSpPr>
        <p:grpSpPr>
          <a:xfrm>
            <a:off x="7591916" y="2570419"/>
            <a:ext cx="2449689" cy="292938"/>
            <a:chOff x="7382932" y="2822223"/>
            <a:chExt cx="2449689" cy="292938"/>
          </a:xfrm>
        </p:grpSpPr>
        <p:sp>
          <p:nvSpPr>
            <p:cNvPr id="23" name="Rounded Rectangle 50">
              <a:extLst>
                <a:ext uri="{FF2B5EF4-FFF2-40B4-BE49-F238E27FC236}">
                  <a16:creationId xmlns:a16="http://schemas.microsoft.com/office/drawing/2014/main" id="{511623C4-4428-1B4D-4DA7-9B3E03BB5DE1}"/>
                </a:ext>
              </a:extLst>
            </p:cNvPr>
            <p:cNvSpPr/>
            <p:nvPr/>
          </p:nvSpPr>
          <p:spPr>
            <a:xfrm>
              <a:off x="7382932"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51">
              <a:extLst>
                <a:ext uri="{FF2B5EF4-FFF2-40B4-BE49-F238E27FC236}">
                  <a16:creationId xmlns:a16="http://schemas.microsoft.com/office/drawing/2014/main" id="{BB04881A-6F08-8070-A59D-EB75C0F7B271}"/>
                </a:ext>
              </a:extLst>
            </p:cNvPr>
            <p:cNvSpPr/>
            <p:nvPr/>
          </p:nvSpPr>
          <p:spPr>
            <a:xfrm>
              <a:off x="7531099"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2">
              <a:extLst>
                <a:ext uri="{FF2B5EF4-FFF2-40B4-BE49-F238E27FC236}">
                  <a16:creationId xmlns:a16="http://schemas.microsoft.com/office/drawing/2014/main" id="{584131DB-D83B-F730-0413-2E7E27C681F6}"/>
                </a:ext>
              </a:extLst>
            </p:cNvPr>
            <p:cNvSpPr/>
            <p:nvPr/>
          </p:nvSpPr>
          <p:spPr>
            <a:xfrm>
              <a:off x="7679266"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53">
              <a:extLst>
                <a:ext uri="{FF2B5EF4-FFF2-40B4-BE49-F238E27FC236}">
                  <a16:creationId xmlns:a16="http://schemas.microsoft.com/office/drawing/2014/main" id="{6ACF7D86-6B74-2AEB-92DC-F8FC077E1E9F}"/>
                </a:ext>
              </a:extLst>
            </p:cNvPr>
            <p:cNvSpPr/>
            <p:nvPr/>
          </p:nvSpPr>
          <p:spPr>
            <a:xfrm>
              <a:off x="7827433"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4">
              <a:extLst>
                <a:ext uri="{FF2B5EF4-FFF2-40B4-BE49-F238E27FC236}">
                  <a16:creationId xmlns:a16="http://schemas.microsoft.com/office/drawing/2014/main" id="{52D8E543-3F22-261C-AE0B-B4F8D0138FF1}"/>
                </a:ext>
              </a:extLst>
            </p:cNvPr>
            <p:cNvSpPr/>
            <p:nvPr/>
          </p:nvSpPr>
          <p:spPr>
            <a:xfrm>
              <a:off x="7975600"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55">
              <a:extLst>
                <a:ext uri="{FF2B5EF4-FFF2-40B4-BE49-F238E27FC236}">
                  <a16:creationId xmlns:a16="http://schemas.microsoft.com/office/drawing/2014/main" id="{A2B181AF-F64E-5B4A-039E-732FD633EAE4}"/>
                </a:ext>
              </a:extLst>
            </p:cNvPr>
            <p:cNvSpPr/>
            <p:nvPr/>
          </p:nvSpPr>
          <p:spPr>
            <a:xfrm>
              <a:off x="8123767"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56">
              <a:extLst>
                <a:ext uri="{FF2B5EF4-FFF2-40B4-BE49-F238E27FC236}">
                  <a16:creationId xmlns:a16="http://schemas.microsoft.com/office/drawing/2014/main" id="{71C7DB4B-1A60-0065-E7FD-D396E09AAE09}"/>
                </a:ext>
              </a:extLst>
            </p:cNvPr>
            <p:cNvSpPr/>
            <p:nvPr/>
          </p:nvSpPr>
          <p:spPr>
            <a:xfrm>
              <a:off x="8271934"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7">
              <a:extLst>
                <a:ext uri="{FF2B5EF4-FFF2-40B4-BE49-F238E27FC236}">
                  <a16:creationId xmlns:a16="http://schemas.microsoft.com/office/drawing/2014/main" id="{F1D915C7-344B-59CE-D689-248FE74D1FA3}"/>
                </a:ext>
              </a:extLst>
            </p:cNvPr>
            <p:cNvSpPr/>
            <p:nvPr/>
          </p:nvSpPr>
          <p:spPr>
            <a:xfrm>
              <a:off x="8420101"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58">
              <a:extLst>
                <a:ext uri="{FF2B5EF4-FFF2-40B4-BE49-F238E27FC236}">
                  <a16:creationId xmlns:a16="http://schemas.microsoft.com/office/drawing/2014/main" id="{6B1772F2-938A-62DE-A41C-82489697447D}"/>
                </a:ext>
              </a:extLst>
            </p:cNvPr>
            <p:cNvSpPr/>
            <p:nvPr/>
          </p:nvSpPr>
          <p:spPr>
            <a:xfrm>
              <a:off x="8568268"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9">
              <a:extLst>
                <a:ext uri="{FF2B5EF4-FFF2-40B4-BE49-F238E27FC236}">
                  <a16:creationId xmlns:a16="http://schemas.microsoft.com/office/drawing/2014/main" id="{C7E59530-6884-5DAB-2D34-C5BCD7DCEAE5}"/>
                </a:ext>
              </a:extLst>
            </p:cNvPr>
            <p:cNvSpPr/>
            <p:nvPr/>
          </p:nvSpPr>
          <p:spPr>
            <a:xfrm>
              <a:off x="8716435"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60">
              <a:extLst>
                <a:ext uri="{FF2B5EF4-FFF2-40B4-BE49-F238E27FC236}">
                  <a16:creationId xmlns:a16="http://schemas.microsoft.com/office/drawing/2014/main" id="{17F3A911-C9C5-0D6D-E26F-CC1C18E50EAC}"/>
                </a:ext>
              </a:extLst>
            </p:cNvPr>
            <p:cNvSpPr/>
            <p:nvPr/>
          </p:nvSpPr>
          <p:spPr>
            <a:xfrm>
              <a:off x="8864602"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61">
              <a:extLst>
                <a:ext uri="{FF2B5EF4-FFF2-40B4-BE49-F238E27FC236}">
                  <a16:creationId xmlns:a16="http://schemas.microsoft.com/office/drawing/2014/main" id="{41C5297B-8620-F34D-F7C8-B39716B22FCF}"/>
                </a:ext>
              </a:extLst>
            </p:cNvPr>
            <p:cNvSpPr/>
            <p:nvPr/>
          </p:nvSpPr>
          <p:spPr>
            <a:xfrm>
              <a:off x="9012769"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62">
              <a:extLst>
                <a:ext uri="{FF2B5EF4-FFF2-40B4-BE49-F238E27FC236}">
                  <a16:creationId xmlns:a16="http://schemas.microsoft.com/office/drawing/2014/main" id="{1DFBF9D9-4E3B-E466-C6CF-2BBFB4F99B67}"/>
                </a:ext>
              </a:extLst>
            </p:cNvPr>
            <p:cNvSpPr/>
            <p:nvPr/>
          </p:nvSpPr>
          <p:spPr>
            <a:xfrm>
              <a:off x="9160936"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63">
              <a:extLst>
                <a:ext uri="{FF2B5EF4-FFF2-40B4-BE49-F238E27FC236}">
                  <a16:creationId xmlns:a16="http://schemas.microsoft.com/office/drawing/2014/main" id="{F848C450-46EF-86C2-7570-AA9094346966}"/>
                </a:ext>
              </a:extLst>
            </p:cNvPr>
            <p:cNvSpPr/>
            <p:nvPr/>
          </p:nvSpPr>
          <p:spPr>
            <a:xfrm>
              <a:off x="9309103" y="2822223"/>
              <a:ext cx="79023" cy="29293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64">
              <a:extLst>
                <a:ext uri="{FF2B5EF4-FFF2-40B4-BE49-F238E27FC236}">
                  <a16:creationId xmlns:a16="http://schemas.microsoft.com/office/drawing/2014/main" id="{8BDD6BF2-5261-0016-F388-E8CA21AB2C0C}"/>
                </a:ext>
              </a:extLst>
            </p:cNvPr>
            <p:cNvSpPr/>
            <p:nvPr/>
          </p:nvSpPr>
          <p:spPr>
            <a:xfrm>
              <a:off x="9457270"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65">
              <a:extLst>
                <a:ext uri="{FF2B5EF4-FFF2-40B4-BE49-F238E27FC236}">
                  <a16:creationId xmlns:a16="http://schemas.microsoft.com/office/drawing/2014/main" id="{545A0167-CB2D-FAE0-00AA-33DD2055AF73}"/>
                </a:ext>
              </a:extLst>
            </p:cNvPr>
            <p:cNvSpPr/>
            <p:nvPr/>
          </p:nvSpPr>
          <p:spPr>
            <a:xfrm>
              <a:off x="960543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66">
              <a:extLst>
                <a:ext uri="{FF2B5EF4-FFF2-40B4-BE49-F238E27FC236}">
                  <a16:creationId xmlns:a16="http://schemas.microsoft.com/office/drawing/2014/main" id="{4E765F56-C7ED-1813-9291-4FC11F775BB8}"/>
                </a:ext>
              </a:extLst>
            </p:cNvPr>
            <p:cNvSpPr/>
            <p:nvPr/>
          </p:nvSpPr>
          <p:spPr>
            <a:xfrm>
              <a:off x="975359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023565CC-7AB7-0212-C1FC-9D1AE2104F97}"/>
              </a:ext>
            </a:extLst>
          </p:cNvPr>
          <p:cNvSpPr/>
          <p:nvPr/>
        </p:nvSpPr>
        <p:spPr>
          <a:xfrm>
            <a:off x="10133879" y="2461794"/>
            <a:ext cx="846707" cy="523220"/>
          </a:xfrm>
          <a:prstGeom prst="rect">
            <a:avLst/>
          </a:prstGeom>
        </p:spPr>
        <p:txBody>
          <a:bodyPr wrap="none">
            <a:spAutoFit/>
          </a:bodyPr>
          <a:lstStyle/>
          <a:p>
            <a:r>
              <a:rPr lang="en-US" sz="2800" b="1" spc="-150" dirty="0">
                <a:solidFill>
                  <a:schemeClr val="bg1"/>
                </a:solidFill>
              </a:rPr>
              <a:t>79%</a:t>
            </a:r>
          </a:p>
        </p:txBody>
      </p:sp>
      <p:sp>
        <p:nvSpPr>
          <p:cNvPr id="41" name="Rectangle 40">
            <a:extLst>
              <a:ext uri="{FF2B5EF4-FFF2-40B4-BE49-F238E27FC236}">
                <a16:creationId xmlns:a16="http://schemas.microsoft.com/office/drawing/2014/main" id="{A80A7A1F-6E6C-7FDF-F225-E2F62CEDC9D1}"/>
              </a:ext>
            </a:extLst>
          </p:cNvPr>
          <p:cNvSpPr/>
          <p:nvPr/>
        </p:nvSpPr>
        <p:spPr>
          <a:xfrm>
            <a:off x="7435938" y="1630797"/>
            <a:ext cx="4803226" cy="830997"/>
          </a:xfrm>
          <a:prstGeom prst="rect">
            <a:avLst/>
          </a:prstGeom>
        </p:spPr>
        <p:txBody>
          <a:bodyPr wrap="square" anchor="ctr">
            <a:spAutoFit/>
          </a:bodyPr>
          <a:lstStyle/>
          <a:p>
            <a:r>
              <a:rPr lang="en-US" sz="2400" b="1" dirty="0">
                <a:solidFill>
                  <a:schemeClr val="bg1"/>
                </a:solidFill>
                <a:cs typeface="Arial" panose="020B0604020202020204" pitchFamily="34" charset="0"/>
              </a:rPr>
              <a:t>Households with Internet access at home, rural (2021)</a:t>
            </a:r>
          </a:p>
        </p:txBody>
      </p:sp>
      <p:sp>
        <p:nvSpPr>
          <p:cNvPr id="42" name="Rectangle 41">
            <a:extLst>
              <a:ext uri="{FF2B5EF4-FFF2-40B4-BE49-F238E27FC236}">
                <a16:creationId xmlns:a16="http://schemas.microsoft.com/office/drawing/2014/main" id="{7C07FAB2-E64B-8CFD-8FB0-53400EE3D009}"/>
              </a:ext>
            </a:extLst>
          </p:cNvPr>
          <p:cNvSpPr/>
          <p:nvPr/>
        </p:nvSpPr>
        <p:spPr>
          <a:xfrm>
            <a:off x="7423338" y="3655808"/>
            <a:ext cx="4803226" cy="830997"/>
          </a:xfrm>
          <a:prstGeom prst="rect">
            <a:avLst/>
          </a:prstGeom>
        </p:spPr>
        <p:txBody>
          <a:bodyPr wrap="square" anchor="ctr">
            <a:spAutoFit/>
          </a:bodyPr>
          <a:lstStyle/>
          <a:p>
            <a:r>
              <a:rPr lang="en-US" sz="2400" b="1" dirty="0">
                <a:solidFill>
                  <a:schemeClr val="bg1"/>
                </a:solidFill>
                <a:cs typeface="Arial" panose="020B0604020202020204" pitchFamily="34" charset="0"/>
              </a:rPr>
              <a:t>Households with Internet access at home, urban (2021)</a:t>
            </a:r>
          </a:p>
        </p:txBody>
      </p:sp>
      <p:grpSp>
        <p:nvGrpSpPr>
          <p:cNvPr id="43" name="Group 42">
            <a:extLst>
              <a:ext uri="{FF2B5EF4-FFF2-40B4-BE49-F238E27FC236}">
                <a16:creationId xmlns:a16="http://schemas.microsoft.com/office/drawing/2014/main" id="{4B475F4E-D18F-C368-17A4-486076C007E9}"/>
              </a:ext>
            </a:extLst>
          </p:cNvPr>
          <p:cNvGrpSpPr/>
          <p:nvPr/>
        </p:nvGrpSpPr>
        <p:grpSpPr>
          <a:xfrm>
            <a:off x="7684190" y="4845683"/>
            <a:ext cx="2449689" cy="292938"/>
            <a:chOff x="7382932" y="2822223"/>
            <a:chExt cx="2449689" cy="292938"/>
          </a:xfrm>
        </p:grpSpPr>
        <p:sp>
          <p:nvSpPr>
            <p:cNvPr id="44" name="Rounded Rectangle 31">
              <a:extLst>
                <a:ext uri="{FF2B5EF4-FFF2-40B4-BE49-F238E27FC236}">
                  <a16:creationId xmlns:a16="http://schemas.microsoft.com/office/drawing/2014/main" id="{86621664-F6A6-921C-ED8C-FED94A90B406}"/>
                </a:ext>
              </a:extLst>
            </p:cNvPr>
            <p:cNvSpPr/>
            <p:nvPr/>
          </p:nvSpPr>
          <p:spPr>
            <a:xfrm>
              <a:off x="7382932"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32">
              <a:extLst>
                <a:ext uri="{FF2B5EF4-FFF2-40B4-BE49-F238E27FC236}">
                  <a16:creationId xmlns:a16="http://schemas.microsoft.com/office/drawing/2014/main" id="{093076DC-A148-136B-5C16-0DF9A136D852}"/>
                </a:ext>
              </a:extLst>
            </p:cNvPr>
            <p:cNvSpPr/>
            <p:nvPr/>
          </p:nvSpPr>
          <p:spPr>
            <a:xfrm>
              <a:off x="7531099"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33">
              <a:extLst>
                <a:ext uri="{FF2B5EF4-FFF2-40B4-BE49-F238E27FC236}">
                  <a16:creationId xmlns:a16="http://schemas.microsoft.com/office/drawing/2014/main" id="{B063F9C2-EDB0-8544-18B0-4DD97795FB7D}"/>
                </a:ext>
              </a:extLst>
            </p:cNvPr>
            <p:cNvSpPr/>
            <p:nvPr/>
          </p:nvSpPr>
          <p:spPr>
            <a:xfrm>
              <a:off x="7679266"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4">
              <a:extLst>
                <a:ext uri="{FF2B5EF4-FFF2-40B4-BE49-F238E27FC236}">
                  <a16:creationId xmlns:a16="http://schemas.microsoft.com/office/drawing/2014/main" id="{EC9A4E28-ADA2-B0F6-5CCD-A9FE10EF4261}"/>
                </a:ext>
              </a:extLst>
            </p:cNvPr>
            <p:cNvSpPr/>
            <p:nvPr/>
          </p:nvSpPr>
          <p:spPr>
            <a:xfrm>
              <a:off x="7827433"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35">
              <a:extLst>
                <a:ext uri="{FF2B5EF4-FFF2-40B4-BE49-F238E27FC236}">
                  <a16:creationId xmlns:a16="http://schemas.microsoft.com/office/drawing/2014/main" id="{A15634E8-84EF-ADF5-04F9-46DE800DE29F}"/>
                </a:ext>
              </a:extLst>
            </p:cNvPr>
            <p:cNvSpPr/>
            <p:nvPr/>
          </p:nvSpPr>
          <p:spPr>
            <a:xfrm>
              <a:off x="7975600"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36">
              <a:extLst>
                <a:ext uri="{FF2B5EF4-FFF2-40B4-BE49-F238E27FC236}">
                  <a16:creationId xmlns:a16="http://schemas.microsoft.com/office/drawing/2014/main" id="{92254AC1-3DCF-FD30-EB97-0EB480E75024}"/>
                </a:ext>
              </a:extLst>
            </p:cNvPr>
            <p:cNvSpPr/>
            <p:nvPr/>
          </p:nvSpPr>
          <p:spPr>
            <a:xfrm>
              <a:off x="8123767"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37">
              <a:extLst>
                <a:ext uri="{FF2B5EF4-FFF2-40B4-BE49-F238E27FC236}">
                  <a16:creationId xmlns:a16="http://schemas.microsoft.com/office/drawing/2014/main" id="{030E0988-DFF0-B32F-A7BE-60059CFCB2DA}"/>
                </a:ext>
              </a:extLst>
            </p:cNvPr>
            <p:cNvSpPr/>
            <p:nvPr/>
          </p:nvSpPr>
          <p:spPr>
            <a:xfrm>
              <a:off x="8271934"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38">
              <a:extLst>
                <a:ext uri="{FF2B5EF4-FFF2-40B4-BE49-F238E27FC236}">
                  <a16:creationId xmlns:a16="http://schemas.microsoft.com/office/drawing/2014/main" id="{12E0E16D-3CCA-459C-8D5B-60D629F70398}"/>
                </a:ext>
              </a:extLst>
            </p:cNvPr>
            <p:cNvSpPr/>
            <p:nvPr/>
          </p:nvSpPr>
          <p:spPr>
            <a:xfrm>
              <a:off x="8420101"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39">
              <a:extLst>
                <a:ext uri="{FF2B5EF4-FFF2-40B4-BE49-F238E27FC236}">
                  <a16:creationId xmlns:a16="http://schemas.microsoft.com/office/drawing/2014/main" id="{0290ABB8-61F4-0F12-C91B-7AA79097C84E}"/>
                </a:ext>
              </a:extLst>
            </p:cNvPr>
            <p:cNvSpPr/>
            <p:nvPr/>
          </p:nvSpPr>
          <p:spPr>
            <a:xfrm>
              <a:off x="8568268"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40">
              <a:extLst>
                <a:ext uri="{FF2B5EF4-FFF2-40B4-BE49-F238E27FC236}">
                  <a16:creationId xmlns:a16="http://schemas.microsoft.com/office/drawing/2014/main" id="{DF8C3762-CE3B-E7FA-FA1B-48A32CBAE3DC}"/>
                </a:ext>
              </a:extLst>
            </p:cNvPr>
            <p:cNvSpPr/>
            <p:nvPr/>
          </p:nvSpPr>
          <p:spPr>
            <a:xfrm>
              <a:off x="8716435"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41">
              <a:extLst>
                <a:ext uri="{FF2B5EF4-FFF2-40B4-BE49-F238E27FC236}">
                  <a16:creationId xmlns:a16="http://schemas.microsoft.com/office/drawing/2014/main" id="{9BEA0ED6-6F7F-687B-256E-F22000EBD02D}"/>
                </a:ext>
              </a:extLst>
            </p:cNvPr>
            <p:cNvSpPr/>
            <p:nvPr/>
          </p:nvSpPr>
          <p:spPr>
            <a:xfrm>
              <a:off x="8864602"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42">
              <a:extLst>
                <a:ext uri="{FF2B5EF4-FFF2-40B4-BE49-F238E27FC236}">
                  <a16:creationId xmlns:a16="http://schemas.microsoft.com/office/drawing/2014/main" id="{D4ACD9D0-A8AE-5636-25E8-FF4F462DA706}"/>
                </a:ext>
              </a:extLst>
            </p:cNvPr>
            <p:cNvSpPr/>
            <p:nvPr/>
          </p:nvSpPr>
          <p:spPr>
            <a:xfrm>
              <a:off x="9012769"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43">
              <a:extLst>
                <a:ext uri="{FF2B5EF4-FFF2-40B4-BE49-F238E27FC236}">
                  <a16:creationId xmlns:a16="http://schemas.microsoft.com/office/drawing/2014/main" id="{C40915DA-F235-71F2-0557-62B0C2FADB9F}"/>
                </a:ext>
              </a:extLst>
            </p:cNvPr>
            <p:cNvSpPr/>
            <p:nvPr/>
          </p:nvSpPr>
          <p:spPr>
            <a:xfrm>
              <a:off x="9160936"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4">
              <a:extLst>
                <a:ext uri="{FF2B5EF4-FFF2-40B4-BE49-F238E27FC236}">
                  <a16:creationId xmlns:a16="http://schemas.microsoft.com/office/drawing/2014/main" id="{BA3750F6-DAD6-B2A0-B62B-239DBC9553A2}"/>
                </a:ext>
              </a:extLst>
            </p:cNvPr>
            <p:cNvSpPr/>
            <p:nvPr/>
          </p:nvSpPr>
          <p:spPr>
            <a:xfrm>
              <a:off x="9309103"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45">
              <a:extLst>
                <a:ext uri="{FF2B5EF4-FFF2-40B4-BE49-F238E27FC236}">
                  <a16:creationId xmlns:a16="http://schemas.microsoft.com/office/drawing/2014/main" id="{34DDF4B5-B402-0E88-30DB-6AF54E7CD11E}"/>
                </a:ext>
              </a:extLst>
            </p:cNvPr>
            <p:cNvSpPr/>
            <p:nvPr/>
          </p:nvSpPr>
          <p:spPr>
            <a:xfrm>
              <a:off x="9457270" y="2822223"/>
              <a:ext cx="79023" cy="292938"/>
            </a:xfrm>
            <a:prstGeom prst="roundRect">
              <a:avLst>
                <a:gd name="adj" fmla="val 50000"/>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46">
              <a:extLst>
                <a:ext uri="{FF2B5EF4-FFF2-40B4-BE49-F238E27FC236}">
                  <a16:creationId xmlns:a16="http://schemas.microsoft.com/office/drawing/2014/main" id="{867C51FB-CAA6-90ED-AA70-9B045E515A0B}"/>
                </a:ext>
              </a:extLst>
            </p:cNvPr>
            <p:cNvSpPr/>
            <p:nvPr/>
          </p:nvSpPr>
          <p:spPr>
            <a:xfrm>
              <a:off x="9605437"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47">
              <a:extLst>
                <a:ext uri="{FF2B5EF4-FFF2-40B4-BE49-F238E27FC236}">
                  <a16:creationId xmlns:a16="http://schemas.microsoft.com/office/drawing/2014/main" id="{3E4A4834-9A55-10EA-5681-E6741A1632CB}"/>
                </a:ext>
              </a:extLst>
            </p:cNvPr>
            <p:cNvSpPr/>
            <p:nvPr/>
          </p:nvSpPr>
          <p:spPr>
            <a:xfrm>
              <a:off x="9753598" y="2822223"/>
              <a:ext cx="79023" cy="292938"/>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a:extLst>
              <a:ext uri="{FF2B5EF4-FFF2-40B4-BE49-F238E27FC236}">
                <a16:creationId xmlns:a16="http://schemas.microsoft.com/office/drawing/2014/main" id="{45D6161B-CBA9-14B8-308C-69D2F75E927F}"/>
              </a:ext>
            </a:extLst>
          </p:cNvPr>
          <p:cNvSpPr/>
          <p:nvPr/>
        </p:nvSpPr>
        <p:spPr>
          <a:xfrm>
            <a:off x="10203017" y="4730541"/>
            <a:ext cx="846707" cy="523220"/>
          </a:xfrm>
          <a:prstGeom prst="rect">
            <a:avLst/>
          </a:prstGeom>
        </p:spPr>
        <p:txBody>
          <a:bodyPr wrap="none">
            <a:spAutoFit/>
          </a:bodyPr>
          <a:lstStyle/>
          <a:p>
            <a:r>
              <a:rPr lang="en-US" sz="2800" b="1" spc="-150" dirty="0">
                <a:solidFill>
                  <a:schemeClr val="bg1"/>
                </a:solidFill>
              </a:rPr>
              <a:t>83%</a:t>
            </a:r>
          </a:p>
        </p:txBody>
      </p:sp>
      <p:cxnSp>
        <p:nvCxnSpPr>
          <p:cNvPr id="63" name="Straight Connector 62">
            <a:extLst>
              <a:ext uri="{FF2B5EF4-FFF2-40B4-BE49-F238E27FC236}">
                <a16:creationId xmlns:a16="http://schemas.microsoft.com/office/drawing/2014/main" id="{1DC36C71-14E1-4A04-AEED-38DCF0993246}"/>
              </a:ext>
            </a:extLst>
          </p:cNvPr>
          <p:cNvCxnSpPr/>
          <p:nvPr/>
        </p:nvCxnSpPr>
        <p:spPr>
          <a:xfrm>
            <a:off x="7044438" y="1545775"/>
            <a:ext cx="0" cy="4245772"/>
          </a:xfrm>
          <a:prstGeom prst="line">
            <a:avLst/>
          </a:prstGeom>
          <a:ln w="762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82008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7"/>
          <p:cNvSpPr txBox="1">
            <a:spLocks/>
          </p:cNvSpPr>
          <p:nvPr/>
        </p:nvSpPr>
        <p:spPr>
          <a:xfrm>
            <a:off x="271020" y="3679054"/>
            <a:ext cx="2605132"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chemeClr val="tx2"/>
                </a:solidFill>
              </a:rPr>
              <a:t>Mobile cellular subscriptions per 100 inhabitants (Q4, 2021)</a:t>
            </a:r>
          </a:p>
        </p:txBody>
      </p:sp>
      <p:sp>
        <p:nvSpPr>
          <p:cNvPr id="14" name="Title 2">
            <a:extLst>
              <a:ext uri="{FF2B5EF4-FFF2-40B4-BE49-F238E27FC236}">
                <a16:creationId xmlns:a16="http://schemas.microsoft.com/office/drawing/2014/main" id="{DB7FEDD3-2DCB-7DF1-CEDC-D68DAF0265A8}"/>
              </a:ext>
            </a:extLst>
          </p:cNvPr>
          <p:cNvSpPr>
            <a:spLocks noGrp="1"/>
          </p:cNvSpPr>
          <p:nvPr>
            <p:ph type="title"/>
          </p:nvPr>
        </p:nvSpPr>
        <p:spPr>
          <a:xfrm>
            <a:off x="94342" y="233908"/>
            <a:ext cx="11430000" cy="649224"/>
          </a:xfrm>
        </p:spPr>
        <p:txBody>
          <a:bodyPr/>
          <a:lstStyle/>
          <a:p>
            <a:r>
              <a:rPr lang="en-US" dirty="0">
                <a:solidFill>
                  <a:srgbClr val="FFBE00"/>
                </a:solidFill>
                <a:latin typeface="+mn-lt"/>
              </a:rPr>
              <a:t>Mobile and Fixed </a:t>
            </a:r>
            <a:br>
              <a:rPr lang="en-US" dirty="0">
                <a:solidFill>
                  <a:srgbClr val="FFBE00"/>
                </a:solidFill>
                <a:latin typeface="+mn-lt"/>
              </a:rPr>
            </a:br>
            <a:r>
              <a:rPr lang="en-US" dirty="0">
                <a:solidFill>
                  <a:srgbClr val="FFBE00"/>
                </a:solidFill>
                <a:latin typeface="+mn-lt"/>
              </a:rPr>
              <a:t>TELEPHONE </a:t>
            </a:r>
            <a:br>
              <a:rPr lang="en-US" dirty="0">
                <a:solidFill>
                  <a:srgbClr val="FFBE00"/>
                </a:solidFill>
                <a:latin typeface="+mn-lt"/>
              </a:rPr>
            </a:br>
            <a:r>
              <a:rPr lang="en-US" dirty="0">
                <a:solidFill>
                  <a:srgbClr val="FFBE00"/>
                </a:solidFill>
                <a:latin typeface="+mn-lt"/>
              </a:rPr>
              <a:t>SUBSCRIPTIONS</a:t>
            </a:r>
            <a:endParaRPr lang="en-US" dirty="0">
              <a:latin typeface="+mn-lt"/>
            </a:endParaRPr>
          </a:p>
        </p:txBody>
      </p:sp>
      <p:grpSp>
        <p:nvGrpSpPr>
          <p:cNvPr id="8" name="Group 7">
            <a:extLst>
              <a:ext uri="{FF2B5EF4-FFF2-40B4-BE49-F238E27FC236}">
                <a16:creationId xmlns:a16="http://schemas.microsoft.com/office/drawing/2014/main" id="{C44419A3-6B92-8B41-B0CA-CF5D0713F14A}"/>
              </a:ext>
            </a:extLst>
          </p:cNvPr>
          <p:cNvGrpSpPr/>
          <p:nvPr/>
        </p:nvGrpSpPr>
        <p:grpSpPr>
          <a:xfrm>
            <a:off x="2693582" y="3429000"/>
            <a:ext cx="1157515" cy="1148193"/>
            <a:chOff x="471799" y="3239623"/>
            <a:chExt cx="1157515" cy="1148193"/>
          </a:xfrm>
        </p:grpSpPr>
        <p:sp>
          <p:nvSpPr>
            <p:cNvPr id="21" name="Freeform 5"/>
            <p:cNvSpPr>
              <a:spLocks/>
            </p:cNvSpPr>
            <p:nvPr/>
          </p:nvSpPr>
          <p:spPr bwMode="auto">
            <a:xfrm>
              <a:off x="471799" y="3239623"/>
              <a:ext cx="1157515" cy="1148193"/>
            </a:xfrm>
            <a:custGeom>
              <a:avLst/>
              <a:gdLst>
                <a:gd name="T0" fmla="*/ 195 w 394"/>
                <a:gd name="T1" fmla="*/ 0 h 391"/>
                <a:gd name="T2" fmla="*/ 322 w 394"/>
                <a:gd name="T3" fmla="*/ 64 h 391"/>
                <a:gd name="T4" fmla="*/ 394 w 394"/>
                <a:gd name="T5" fmla="*/ 189 h 391"/>
                <a:gd name="T6" fmla="*/ 325 w 394"/>
                <a:gd name="T7" fmla="*/ 319 h 391"/>
                <a:gd name="T8" fmla="*/ 200 w 394"/>
                <a:gd name="T9" fmla="*/ 391 h 391"/>
                <a:gd name="T10" fmla="*/ 73 w 394"/>
                <a:gd name="T11" fmla="*/ 319 h 391"/>
                <a:gd name="T12" fmla="*/ 0 w 394"/>
                <a:gd name="T13" fmla="*/ 201 h 391"/>
                <a:gd name="T14" fmla="*/ 67 w 394"/>
                <a:gd name="T15" fmla="*/ 73 h 391"/>
                <a:gd name="T16" fmla="*/ 195 w 394"/>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91">
                  <a:moveTo>
                    <a:pt x="195" y="0"/>
                  </a:moveTo>
                  <a:cubicBezTo>
                    <a:pt x="257" y="0"/>
                    <a:pt x="286" y="28"/>
                    <a:pt x="322" y="64"/>
                  </a:cubicBezTo>
                  <a:cubicBezTo>
                    <a:pt x="358" y="100"/>
                    <a:pt x="394" y="131"/>
                    <a:pt x="394" y="189"/>
                  </a:cubicBezTo>
                  <a:cubicBezTo>
                    <a:pt x="394" y="248"/>
                    <a:pt x="366" y="277"/>
                    <a:pt x="325" y="319"/>
                  </a:cubicBezTo>
                  <a:cubicBezTo>
                    <a:pt x="283" y="360"/>
                    <a:pt x="249" y="391"/>
                    <a:pt x="200" y="391"/>
                  </a:cubicBezTo>
                  <a:cubicBezTo>
                    <a:pt x="151" y="391"/>
                    <a:pt x="114" y="360"/>
                    <a:pt x="73" y="319"/>
                  </a:cubicBezTo>
                  <a:cubicBezTo>
                    <a:pt x="33" y="279"/>
                    <a:pt x="0" y="255"/>
                    <a:pt x="0" y="201"/>
                  </a:cubicBezTo>
                  <a:cubicBezTo>
                    <a:pt x="0" y="147"/>
                    <a:pt x="28" y="112"/>
                    <a:pt x="67" y="73"/>
                  </a:cubicBezTo>
                  <a:cubicBezTo>
                    <a:pt x="106" y="34"/>
                    <a:pt x="143" y="0"/>
                    <a:pt x="195" y="0"/>
                  </a:cubicBezTo>
                  <a:close/>
                </a:path>
              </a:pathLst>
            </a:custGeom>
            <a:noFill/>
            <a:ln>
              <a:solidFill>
                <a:srgbClr val="00B0F0"/>
              </a:solidFill>
            </a:ln>
          </p:spPr>
          <p:txBody>
            <a:bodyPr vert="horz" wrap="square" lIns="0" tIns="0" rIns="0" bIns="0" numCol="1" anchor="ctr" anchorCtr="0" compatLnSpc="1">
              <a:prstTxWarp prst="textNoShape">
                <a:avLst/>
              </a:prstTxWarp>
            </a:bodyPr>
            <a:lstStyle/>
            <a:p>
              <a:pPr algn="ctr"/>
              <a:endParaRPr lang="en-US" sz="3200" dirty="0">
                <a:solidFill>
                  <a:schemeClr val="bg1"/>
                </a:solidFill>
              </a:endParaRPr>
            </a:p>
          </p:txBody>
        </p:sp>
        <p:sp>
          <p:nvSpPr>
            <p:cNvPr id="15" name="Rectangle 14">
              <a:extLst>
                <a:ext uri="{FF2B5EF4-FFF2-40B4-BE49-F238E27FC236}">
                  <a16:creationId xmlns:a16="http://schemas.microsoft.com/office/drawing/2014/main" id="{EEEB0D1C-03C5-D9CD-DF1B-EC8978EB6290}"/>
                </a:ext>
              </a:extLst>
            </p:cNvPr>
            <p:cNvSpPr/>
            <p:nvPr/>
          </p:nvSpPr>
          <p:spPr>
            <a:xfrm>
              <a:off x="515080" y="3459775"/>
              <a:ext cx="982962" cy="707886"/>
            </a:xfrm>
            <a:prstGeom prst="rect">
              <a:avLst/>
            </a:prstGeom>
          </p:spPr>
          <p:txBody>
            <a:bodyPr wrap="none" anchor="ctr">
              <a:spAutoFit/>
            </a:bodyPr>
            <a:lstStyle/>
            <a:p>
              <a:pPr algn="ctr"/>
              <a:r>
                <a:rPr lang="en-US" sz="4000" b="1" spc="-150" dirty="0">
                  <a:solidFill>
                    <a:schemeClr val="accent3"/>
                  </a:solidFill>
                </a:rPr>
                <a:t>146</a:t>
              </a:r>
            </a:p>
          </p:txBody>
        </p:sp>
      </p:grpSp>
      <p:grpSp>
        <p:nvGrpSpPr>
          <p:cNvPr id="9" name="Group 8">
            <a:extLst>
              <a:ext uri="{FF2B5EF4-FFF2-40B4-BE49-F238E27FC236}">
                <a16:creationId xmlns:a16="http://schemas.microsoft.com/office/drawing/2014/main" id="{947C3586-EEE4-BA59-6129-BAB0CE079561}"/>
              </a:ext>
            </a:extLst>
          </p:cNvPr>
          <p:cNvGrpSpPr/>
          <p:nvPr/>
        </p:nvGrpSpPr>
        <p:grpSpPr>
          <a:xfrm>
            <a:off x="8786738" y="3208845"/>
            <a:ext cx="1157515" cy="1148193"/>
            <a:chOff x="6558220" y="3243940"/>
            <a:chExt cx="1157515" cy="1148193"/>
          </a:xfrm>
        </p:grpSpPr>
        <p:sp>
          <p:nvSpPr>
            <p:cNvPr id="22" name="Freeform 5"/>
            <p:cNvSpPr>
              <a:spLocks/>
            </p:cNvSpPr>
            <p:nvPr/>
          </p:nvSpPr>
          <p:spPr bwMode="auto">
            <a:xfrm>
              <a:off x="6558220" y="3243940"/>
              <a:ext cx="1157515" cy="1148193"/>
            </a:xfrm>
            <a:custGeom>
              <a:avLst/>
              <a:gdLst>
                <a:gd name="T0" fmla="*/ 195 w 394"/>
                <a:gd name="T1" fmla="*/ 0 h 391"/>
                <a:gd name="T2" fmla="*/ 322 w 394"/>
                <a:gd name="T3" fmla="*/ 64 h 391"/>
                <a:gd name="T4" fmla="*/ 394 w 394"/>
                <a:gd name="T5" fmla="*/ 189 h 391"/>
                <a:gd name="T6" fmla="*/ 325 w 394"/>
                <a:gd name="T7" fmla="*/ 319 h 391"/>
                <a:gd name="T8" fmla="*/ 200 w 394"/>
                <a:gd name="T9" fmla="*/ 391 h 391"/>
                <a:gd name="T10" fmla="*/ 73 w 394"/>
                <a:gd name="T11" fmla="*/ 319 h 391"/>
                <a:gd name="T12" fmla="*/ 0 w 394"/>
                <a:gd name="T13" fmla="*/ 201 h 391"/>
                <a:gd name="T14" fmla="*/ 67 w 394"/>
                <a:gd name="T15" fmla="*/ 73 h 391"/>
                <a:gd name="T16" fmla="*/ 195 w 394"/>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391">
                  <a:moveTo>
                    <a:pt x="195" y="0"/>
                  </a:moveTo>
                  <a:cubicBezTo>
                    <a:pt x="257" y="0"/>
                    <a:pt x="286" y="28"/>
                    <a:pt x="322" y="64"/>
                  </a:cubicBezTo>
                  <a:cubicBezTo>
                    <a:pt x="358" y="100"/>
                    <a:pt x="394" y="131"/>
                    <a:pt x="394" y="189"/>
                  </a:cubicBezTo>
                  <a:cubicBezTo>
                    <a:pt x="394" y="248"/>
                    <a:pt x="366" y="277"/>
                    <a:pt x="325" y="319"/>
                  </a:cubicBezTo>
                  <a:cubicBezTo>
                    <a:pt x="283" y="360"/>
                    <a:pt x="249" y="391"/>
                    <a:pt x="200" y="391"/>
                  </a:cubicBezTo>
                  <a:cubicBezTo>
                    <a:pt x="151" y="391"/>
                    <a:pt x="114" y="360"/>
                    <a:pt x="73" y="319"/>
                  </a:cubicBezTo>
                  <a:cubicBezTo>
                    <a:pt x="33" y="279"/>
                    <a:pt x="0" y="255"/>
                    <a:pt x="0" y="201"/>
                  </a:cubicBezTo>
                  <a:cubicBezTo>
                    <a:pt x="0" y="147"/>
                    <a:pt x="28" y="112"/>
                    <a:pt x="67" y="73"/>
                  </a:cubicBezTo>
                  <a:cubicBezTo>
                    <a:pt x="106" y="34"/>
                    <a:pt x="143" y="0"/>
                    <a:pt x="195" y="0"/>
                  </a:cubicBezTo>
                  <a:close/>
                </a:path>
              </a:pathLst>
            </a:custGeom>
            <a:noFill/>
            <a:ln>
              <a:solidFill>
                <a:schemeClr val="bg1"/>
              </a:solidFill>
            </a:ln>
          </p:spPr>
          <p:txBody>
            <a:bodyPr vert="horz" wrap="square" lIns="0" tIns="0" rIns="0" bIns="0" numCol="1" anchor="ctr" anchorCtr="0" compatLnSpc="1">
              <a:prstTxWarp prst="textNoShape">
                <a:avLst/>
              </a:prstTxWarp>
            </a:bodyPr>
            <a:lstStyle/>
            <a:p>
              <a:pPr algn="ctr"/>
              <a:endParaRPr lang="en-US" sz="3200" dirty="0">
                <a:solidFill>
                  <a:schemeClr val="bg1"/>
                </a:solidFill>
              </a:endParaRPr>
            </a:p>
          </p:txBody>
        </p:sp>
        <p:sp>
          <p:nvSpPr>
            <p:cNvPr id="16" name="Rectangle 15">
              <a:extLst>
                <a:ext uri="{FF2B5EF4-FFF2-40B4-BE49-F238E27FC236}">
                  <a16:creationId xmlns:a16="http://schemas.microsoft.com/office/drawing/2014/main" id="{B1A0E7D2-EC8B-1A52-0E3C-DD7D2DC3F87C}"/>
                </a:ext>
              </a:extLst>
            </p:cNvPr>
            <p:cNvSpPr/>
            <p:nvPr/>
          </p:nvSpPr>
          <p:spPr>
            <a:xfrm>
              <a:off x="6561253" y="3418234"/>
              <a:ext cx="1154482" cy="707886"/>
            </a:xfrm>
            <a:prstGeom prst="rect">
              <a:avLst/>
            </a:prstGeom>
          </p:spPr>
          <p:txBody>
            <a:bodyPr wrap="square" anchor="ctr">
              <a:spAutoFit/>
            </a:bodyPr>
            <a:lstStyle/>
            <a:p>
              <a:pPr algn="ctr"/>
              <a:r>
                <a:rPr lang="en-US" sz="4000" b="1" spc="-150" dirty="0">
                  <a:solidFill>
                    <a:schemeClr val="bg1"/>
                  </a:solidFill>
                </a:rPr>
                <a:t>25%</a:t>
              </a:r>
            </a:p>
          </p:txBody>
        </p:sp>
      </p:grpSp>
      <p:sp>
        <p:nvSpPr>
          <p:cNvPr id="19" name="Content Placeholder 7">
            <a:extLst>
              <a:ext uri="{FF2B5EF4-FFF2-40B4-BE49-F238E27FC236}">
                <a16:creationId xmlns:a16="http://schemas.microsoft.com/office/drawing/2014/main" id="{A0D86273-CDFA-835F-A1EE-11BD118192B3}"/>
              </a:ext>
            </a:extLst>
          </p:cNvPr>
          <p:cNvSpPr txBox="1">
            <a:spLocks/>
          </p:cNvSpPr>
          <p:nvPr/>
        </p:nvSpPr>
        <p:spPr>
          <a:xfrm>
            <a:off x="6198449" y="3589100"/>
            <a:ext cx="2605132"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chemeClr val="bg1"/>
                </a:solidFill>
              </a:rPr>
              <a:t>Fixed-telephone subscriptions per 100 inhabitants (Q4, 2021)</a:t>
            </a:r>
          </a:p>
        </p:txBody>
      </p:sp>
      <p:sp>
        <p:nvSpPr>
          <p:cNvPr id="20" name="TextBox 19">
            <a:extLst>
              <a:ext uri="{FF2B5EF4-FFF2-40B4-BE49-F238E27FC236}">
                <a16:creationId xmlns:a16="http://schemas.microsoft.com/office/drawing/2014/main" id="{4D19B66A-EF69-B97B-416C-72734173E820}"/>
              </a:ext>
            </a:extLst>
          </p:cNvPr>
          <p:cNvSpPr txBox="1"/>
          <p:nvPr/>
        </p:nvSpPr>
        <p:spPr>
          <a:xfrm>
            <a:off x="5884468" y="6474976"/>
            <a:ext cx="10037135" cy="276999"/>
          </a:xfrm>
          <a:prstGeom prst="rect">
            <a:avLst/>
          </a:prstGeom>
          <a:noFill/>
        </p:spPr>
        <p:txBody>
          <a:bodyPr wrap="square" rtlCol="0">
            <a:spAutoFit/>
          </a:bodyPr>
          <a:lstStyle/>
          <a:p>
            <a:r>
              <a:rPr lang="en-TT" sz="1200" dirty="0">
                <a:solidFill>
                  <a:schemeClr val="bg1"/>
                </a:solidFill>
              </a:rPr>
              <a:t>Connect the Unconnected | Telecommunications Authority of Trinidad and Tobago</a:t>
            </a:r>
          </a:p>
        </p:txBody>
      </p:sp>
      <p:pic>
        <p:nvPicPr>
          <p:cNvPr id="7" name="Graphic 6" descr="Telephone with solid fill">
            <a:extLst>
              <a:ext uri="{FF2B5EF4-FFF2-40B4-BE49-F238E27FC236}">
                <a16:creationId xmlns:a16="http://schemas.microsoft.com/office/drawing/2014/main" id="{E28C7F5A-A81F-8587-EC42-3A1FDE5374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7773" y="2424635"/>
            <a:ext cx="1224517" cy="1224517"/>
          </a:xfrm>
          <a:prstGeom prst="rect">
            <a:avLst/>
          </a:prstGeom>
        </p:spPr>
      </p:pic>
      <p:pic>
        <p:nvPicPr>
          <p:cNvPr id="23" name="Graphic 22" descr="Smart Phone with solid fill">
            <a:extLst>
              <a:ext uri="{FF2B5EF4-FFF2-40B4-BE49-F238E27FC236}">
                <a16:creationId xmlns:a16="http://schemas.microsoft.com/office/drawing/2014/main" id="{3786C184-750B-7607-4D42-960B4A4AC3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922" y="2454537"/>
            <a:ext cx="1224517" cy="1224517"/>
          </a:xfrm>
          <a:prstGeom prst="rect">
            <a:avLst/>
          </a:prstGeom>
        </p:spPr>
      </p:pic>
    </p:spTree>
    <p:extLst>
      <p:ext uri="{BB962C8B-B14F-4D97-AF65-F5344CB8AC3E}">
        <p14:creationId xmlns:p14="http://schemas.microsoft.com/office/powerpoint/2010/main" val="1741569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6B22FBD-7390-1AA8-4D79-CB44AD3011F6}"/>
              </a:ext>
            </a:extLst>
          </p:cNvPr>
          <p:cNvSpPr txBox="1">
            <a:spLocks/>
          </p:cNvSpPr>
          <p:nvPr/>
        </p:nvSpPr>
        <p:spPr>
          <a:xfrm>
            <a:off x="381000" y="315677"/>
            <a:ext cx="11430000" cy="649224"/>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FFBE00"/>
                </a:solidFill>
                <a:effectLst/>
                <a:uLnTx/>
                <a:uFillTx/>
                <a:latin typeface="Arial"/>
                <a:ea typeface="+mj-ea"/>
                <a:cs typeface="+mj-cs"/>
              </a:rPr>
              <a:t>Mobile and Fixed </a:t>
            </a:r>
            <a:br>
              <a:rPr kumimoji="0" lang="en-US" sz="4000" b="1" i="0" u="none" strike="noStrike" kern="1200" cap="all" spc="0" normalizeH="0" baseline="0" noProof="0" dirty="0">
                <a:ln>
                  <a:noFill/>
                </a:ln>
                <a:solidFill>
                  <a:srgbClr val="FFBE00"/>
                </a:solidFill>
                <a:effectLst/>
                <a:uLnTx/>
                <a:uFillTx/>
                <a:latin typeface="Arial"/>
                <a:ea typeface="+mj-ea"/>
                <a:cs typeface="+mj-cs"/>
              </a:rPr>
            </a:br>
            <a:r>
              <a:rPr kumimoji="0" lang="en-US" sz="4000" b="1" i="0" u="none" strike="noStrike" kern="1200" cap="all" spc="0" normalizeH="0" baseline="0" noProof="0" dirty="0">
                <a:ln>
                  <a:noFill/>
                </a:ln>
                <a:solidFill>
                  <a:srgbClr val="FFBE00"/>
                </a:solidFill>
                <a:effectLst/>
                <a:uLnTx/>
                <a:uFillTx/>
                <a:latin typeface="Arial"/>
                <a:ea typeface="+mj-ea"/>
                <a:cs typeface="+mj-cs"/>
              </a:rPr>
              <a:t>broadband</a:t>
            </a:r>
            <a:br>
              <a:rPr kumimoji="0" lang="en-US" sz="4000" b="1" i="0" u="none" strike="noStrike" kern="1200" cap="all" spc="0" normalizeH="0" baseline="0" noProof="0" dirty="0">
                <a:ln>
                  <a:noFill/>
                </a:ln>
                <a:solidFill>
                  <a:srgbClr val="FFBE00"/>
                </a:solidFill>
                <a:effectLst/>
                <a:uLnTx/>
                <a:uFillTx/>
                <a:latin typeface="Arial"/>
                <a:ea typeface="+mj-ea"/>
                <a:cs typeface="+mj-cs"/>
              </a:rPr>
            </a:br>
            <a:r>
              <a:rPr kumimoji="0" lang="en-US" sz="4000" b="1" i="0" u="none" strike="noStrike" kern="1200" cap="all" spc="0" normalizeH="0" baseline="0" noProof="0" dirty="0">
                <a:ln>
                  <a:noFill/>
                </a:ln>
                <a:solidFill>
                  <a:srgbClr val="FFBE00"/>
                </a:solidFill>
                <a:effectLst/>
                <a:uLnTx/>
                <a:uFillTx/>
                <a:latin typeface="Arial"/>
                <a:ea typeface="+mj-ea"/>
                <a:cs typeface="+mj-cs"/>
              </a:rPr>
              <a:t>SUBSCRIPTIONS</a:t>
            </a:r>
            <a:endParaRPr kumimoji="0" lang="en-US" sz="4000" b="1" i="0" u="none" strike="noStrike" kern="1200" cap="all" spc="0" normalizeH="0" baseline="0" noProof="0" dirty="0">
              <a:ln>
                <a:noFill/>
              </a:ln>
              <a:solidFill>
                <a:srgbClr val="3E454C"/>
              </a:solidFill>
              <a:effectLst/>
              <a:uLnTx/>
              <a:uFillTx/>
              <a:latin typeface="Arial"/>
              <a:ea typeface="+mj-ea"/>
              <a:cs typeface="+mj-cs"/>
            </a:endParaRPr>
          </a:p>
        </p:txBody>
      </p:sp>
      <p:sp>
        <p:nvSpPr>
          <p:cNvPr id="8" name="Content Placeholder 7">
            <a:extLst>
              <a:ext uri="{FF2B5EF4-FFF2-40B4-BE49-F238E27FC236}">
                <a16:creationId xmlns:a16="http://schemas.microsoft.com/office/drawing/2014/main" id="{128CEF54-D089-D657-CA46-36E4EC495DDB}"/>
              </a:ext>
            </a:extLst>
          </p:cNvPr>
          <p:cNvSpPr txBox="1">
            <a:spLocks/>
          </p:cNvSpPr>
          <p:nvPr/>
        </p:nvSpPr>
        <p:spPr>
          <a:xfrm>
            <a:off x="381000" y="2331185"/>
            <a:ext cx="2844320"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Active mobile-broadband subscriptions per 100 inhabitants (Q4, 2021)</a:t>
            </a:r>
          </a:p>
        </p:txBody>
      </p:sp>
      <p:sp>
        <p:nvSpPr>
          <p:cNvPr id="9" name="Content Placeholder 7">
            <a:extLst>
              <a:ext uri="{FF2B5EF4-FFF2-40B4-BE49-F238E27FC236}">
                <a16:creationId xmlns:a16="http://schemas.microsoft.com/office/drawing/2014/main" id="{2AC0FB4B-68EE-9DA9-B229-3A1DCB997574}"/>
              </a:ext>
            </a:extLst>
          </p:cNvPr>
          <p:cNvSpPr txBox="1">
            <a:spLocks/>
          </p:cNvSpPr>
          <p:nvPr/>
        </p:nvSpPr>
        <p:spPr>
          <a:xfrm>
            <a:off x="4524888" y="4564221"/>
            <a:ext cx="2844320"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dirty="0">
                <a:solidFill>
                  <a:srgbClr val="03658C"/>
                </a:solidFill>
                <a:latin typeface="Arial"/>
              </a:rPr>
              <a:t>Fixed broadband subscriptions per 100 inhabitants (Q4, 2021)</a:t>
            </a:r>
          </a:p>
        </p:txBody>
      </p:sp>
      <p:sp>
        <p:nvSpPr>
          <p:cNvPr id="10" name="Content Placeholder 7">
            <a:extLst>
              <a:ext uri="{FF2B5EF4-FFF2-40B4-BE49-F238E27FC236}">
                <a16:creationId xmlns:a16="http://schemas.microsoft.com/office/drawing/2014/main" id="{5AF0DC3C-C4DD-1B53-F73F-FE501103514C}"/>
              </a:ext>
            </a:extLst>
          </p:cNvPr>
          <p:cNvSpPr txBox="1">
            <a:spLocks/>
          </p:cNvSpPr>
          <p:nvPr/>
        </p:nvSpPr>
        <p:spPr>
          <a:xfrm>
            <a:off x="9145661" y="2583022"/>
            <a:ext cx="2844320" cy="1394244"/>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rgbClr val="03658C"/>
                </a:solidFill>
                <a:latin typeface="Arial"/>
              </a:rPr>
              <a:t>International bandwidth per Internet user (kbit/s) (2021)</a:t>
            </a:r>
          </a:p>
        </p:txBody>
      </p:sp>
      <p:pic>
        <p:nvPicPr>
          <p:cNvPr id="12" name="Picture 11" descr="A picture containing person, standing, wearing, jacket&#10;&#10;Description automatically generated">
            <a:extLst>
              <a:ext uri="{FF2B5EF4-FFF2-40B4-BE49-F238E27FC236}">
                <a16:creationId xmlns:a16="http://schemas.microsoft.com/office/drawing/2014/main" id="{2288033C-24E3-CFCA-1605-CB7CB66CF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03" y="3168502"/>
            <a:ext cx="1379144" cy="3530009"/>
          </a:xfrm>
          <a:prstGeom prst="rect">
            <a:avLst/>
          </a:prstGeom>
        </p:spPr>
      </p:pic>
      <p:sp>
        <p:nvSpPr>
          <p:cNvPr id="13" name="Oval 12">
            <a:extLst>
              <a:ext uri="{FF2B5EF4-FFF2-40B4-BE49-F238E27FC236}">
                <a16:creationId xmlns:a16="http://schemas.microsoft.com/office/drawing/2014/main" id="{A86F3E40-B7E7-1B7F-0CDE-BDFD89253F30}"/>
              </a:ext>
            </a:extLst>
          </p:cNvPr>
          <p:cNvSpPr/>
          <p:nvPr/>
        </p:nvSpPr>
        <p:spPr>
          <a:xfrm>
            <a:off x="1873447" y="3429000"/>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546C123-B104-AB51-CB20-7DD8856F9995}"/>
              </a:ext>
            </a:extLst>
          </p:cNvPr>
          <p:cNvSpPr txBox="1"/>
          <p:nvPr/>
        </p:nvSpPr>
        <p:spPr>
          <a:xfrm>
            <a:off x="1843553" y="3519557"/>
            <a:ext cx="867545"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60</a:t>
            </a:r>
          </a:p>
        </p:txBody>
      </p:sp>
      <p:sp>
        <p:nvSpPr>
          <p:cNvPr id="15" name="Oval 14">
            <a:extLst>
              <a:ext uri="{FF2B5EF4-FFF2-40B4-BE49-F238E27FC236}">
                <a16:creationId xmlns:a16="http://schemas.microsoft.com/office/drawing/2014/main" id="{1B2087BF-DC3A-D4E9-60EB-1E7ABF120BF4}"/>
              </a:ext>
            </a:extLst>
          </p:cNvPr>
          <p:cNvSpPr/>
          <p:nvPr/>
        </p:nvSpPr>
        <p:spPr>
          <a:xfrm>
            <a:off x="5513276" y="5513965"/>
            <a:ext cx="889000" cy="88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B79600-D515-946F-6971-01E4F17CD2D4}"/>
              </a:ext>
            </a:extLst>
          </p:cNvPr>
          <p:cNvSpPr txBox="1"/>
          <p:nvPr/>
        </p:nvSpPr>
        <p:spPr>
          <a:xfrm>
            <a:off x="5513276" y="5626951"/>
            <a:ext cx="867545" cy="707886"/>
          </a:xfrm>
          <a:prstGeom prst="rect">
            <a:avLst/>
          </a:prstGeom>
          <a:noFill/>
        </p:spPr>
        <p:txBody>
          <a:bodyPr wrap="none" rtlCol="0">
            <a:spAutoFit/>
          </a:bodyPr>
          <a:lstStyle/>
          <a:p>
            <a:r>
              <a:rPr lang="en-US" sz="4000" dirty="0">
                <a:solidFill>
                  <a:schemeClr val="bg1"/>
                </a:solidFill>
                <a:latin typeface="Arial Black" panose="020B0A04020102020204" pitchFamily="34" charset="0"/>
              </a:rPr>
              <a:t>27</a:t>
            </a:r>
          </a:p>
        </p:txBody>
      </p:sp>
      <p:pic>
        <p:nvPicPr>
          <p:cNvPr id="18" name="Picture 17" descr="A picture containing shape&#10;&#10;Description automatically generated">
            <a:extLst>
              <a:ext uri="{FF2B5EF4-FFF2-40B4-BE49-F238E27FC236}">
                <a16:creationId xmlns:a16="http://schemas.microsoft.com/office/drawing/2014/main" id="{40E903C6-0A60-2EBB-EAB8-7B5500249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7982" y="3028307"/>
            <a:ext cx="3119677" cy="2204522"/>
          </a:xfrm>
          <a:prstGeom prst="rect">
            <a:avLst/>
          </a:prstGeom>
        </p:spPr>
      </p:pic>
      <p:sp>
        <p:nvSpPr>
          <p:cNvPr id="19" name="Oval 18">
            <a:extLst>
              <a:ext uri="{FF2B5EF4-FFF2-40B4-BE49-F238E27FC236}">
                <a16:creationId xmlns:a16="http://schemas.microsoft.com/office/drawing/2014/main" id="{4729E080-5D7D-C509-0BFF-7FC1DF0823B0}"/>
              </a:ext>
            </a:extLst>
          </p:cNvPr>
          <p:cNvSpPr/>
          <p:nvPr/>
        </p:nvSpPr>
        <p:spPr>
          <a:xfrm>
            <a:off x="9620988" y="844050"/>
            <a:ext cx="1571392" cy="1571392"/>
          </a:xfrm>
          <a:prstGeom prst="ellipse">
            <a:avLst/>
          </a:prstGeom>
          <a:solidFill>
            <a:srgbClr val="2C6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0BCF1B4-7C14-CC29-0FB7-D6DC876D09A3}"/>
              </a:ext>
            </a:extLst>
          </p:cNvPr>
          <p:cNvSpPr txBox="1"/>
          <p:nvPr/>
        </p:nvSpPr>
        <p:spPr>
          <a:xfrm>
            <a:off x="9801085" y="1271228"/>
            <a:ext cx="1533469" cy="707886"/>
          </a:xfrm>
          <a:prstGeom prst="rect">
            <a:avLst/>
          </a:prstGeom>
          <a:noFill/>
        </p:spPr>
        <p:txBody>
          <a:bodyPr wrap="square" rtlCol="0">
            <a:spAutoFit/>
          </a:bodyPr>
          <a:lstStyle/>
          <a:p>
            <a:r>
              <a:rPr lang="en-US" sz="4000" dirty="0">
                <a:solidFill>
                  <a:schemeClr val="bg1"/>
                </a:solidFill>
                <a:latin typeface="Arial Black" panose="020B0A04020102020204" pitchFamily="34" charset="0"/>
              </a:rPr>
              <a:t>226</a:t>
            </a:r>
          </a:p>
        </p:txBody>
      </p:sp>
      <p:pic>
        <p:nvPicPr>
          <p:cNvPr id="22" name="Picture 21" descr="A person holding a book&#10;&#10;Description automatically generated with medium confidence">
            <a:extLst>
              <a:ext uri="{FF2B5EF4-FFF2-40B4-BE49-F238E27FC236}">
                <a16:creationId xmlns:a16="http://schemas.microsoft.com/office/drawing/2014/main" id="{837D96CF-4891-C9FE-B5CA-E315C1F78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6121" y="1591665"/>
            <a:ext cx="1379145" cy="2903462"/>
          </a:xfrm>
          <a:prstGeom prst="rect">
            <a:avLst/>
          </a:prstGeom>
        </p:spPr>
      </p:pic>
      <p:sp>
        <p:nvSpPr>
          <p:cNvPr id="24" name="TextBox 23">
            <a:extLst>
              <a:ext uri="{FF2B5EF4-FFF2-40B4-BE49-F238E27FC236}">
                <a16:creationId xmlns:a16="http://schemas.microsoft.com/office/drawing/2014/main" id="{3FB19D00-B29F-4431-EE50-85C7D77902DF}"/>
              </a:ext>
            </a:extLst>
          </p:cNvPr>
          <p:cNvSpPr txBox="1"/>
          <p:nvPr/>
        </p:nvSpPr>
        <p:spPr>
          <a:xfrm>
            <a:off x="6792432" y="6542323"/>
            <a:ext cx="10037135" cy="261610"/>
          </a:xfrm>
          <a:prstGeom prst="rect">
            <a:avLst/>
          </a:prstGeom>
          <a:noFill/>
        </p:spPr>
        <p:txBody>
          <a:bodyPr wrap="square" rtlCol="0">
            <a:spAutoFit/>
          </a:bodyPr>
          <a:lstStyle/>
          <a:p>
            <a:r>
              <a:rPr lang="en-TT" sz="1100" dirty="0">
                <a:solidFill>
                  <a:schemeClr val="accent1"/>
                </a:solidFill>
              </a:rPr>
              <a:t>Connect the Unconnected | Telecommunications Authority of Trinidad and Tobago</a:t>
            </a:r>
          </a:p>
        </p:txBody>
      </p:sp>
    </p:spTree>
    <p:extLst>
      <p:ext uri="{BB962C8B-B14F-4D97-AF65-F5344CB8AC3E}">
        <p14:creationId xmlns:p14="http://schemas.microsoft.com/office/powerpoint/2010/main" val="82686073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theme/theme1.xml><?xml version="1.0" encoding="utf-8"?>
<a:theme xmlns:a="http://schemas.openxmlformats.org/drawingml/2006/main" name="Office Theme">
  <a:themeElements>
    <a:clrScheme name="Custom 87">
      <a:dk1>
        <a:sysClr val="windowText" lastClr="000000"/>
      </a:dk1>
      <a:lt1>
        <a:sysClr val="window" lastClr="FFFFFF"/>
      </a:lt1>
      <a:dk2>
        <a:srgbClr val="03658C"/>
      </a:dk2>
      <a:lt2>
        <a:srgbClr val="E7E6E6"/>
      </a:lt2>
      <a:accent1>
        <a:srgbClr val="2D5DBE"/>
      </a:accent1>
      <a:accent2>
        <a:srgbClr val="1C93CB"/>
      </a:accent2>
      <a:accent3>
        <a:srgbClr val="7ACCF4"/>
      </a:accent3>
      <a:accent4>
        <a:srgbClr val="03658C"/>
      </a:accent4>
      <a:accent5>
        <a:srgbClr val="C9C9C9"/>
      </a:accent5>
      <a:accent6>
        <a:srgbClr val="3E454C"/>
      </a:accent6>
      <a:hlink>
        <a:srgbClr val="80C1C1"/>
      </a:hlink>
      <a:folHlink>
        <a:srgbClr val="3DB0A1"/>
      </a:folHlink>
    </a:clrScheme>
    <a:fontScheme name="Custom 26">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tore-help-slide">
  <a:themeElements>
    <a:clrScheme name="SlideGenius">
      <a:dk1>
        <a:sysClr val="windowText" lastClr="000000"/>
      </a:dk1>
      <a:lt1>
        <a:sysClr val="window" lastClr="FFFFFF"/>
      </a:lt1>
      <a:dk2>
        <a:srgbClr val="CCCCCC"/>
      </a:dk2>
      <a:lt2>
        <a:srgbClr val="F7F6F5"/>
      </a:lt2>
      <a:accent1>
        <a:srgbClr val="C20012"/>
      </a:accent1>
      <a:accent2>
        <a:srgbClr val="DCD9DA"/>
      </a:accent2>
      <a:accent3>
        <a:srgbClr val="525E66"/>
      </a:accent3>
      <a:accent4>
        <a:srgbClr val="4F4F4F"/>
      </a:accent4>
      <a:accent5>
        <a:srgbClr val="CCCCCC"/>
      </a:accent5>
      <a:accent6>
        <a:srgbClr val="F2F2F2"/>
      </a:accent6>
      <a:hlink>
        <a:srgbClr val="C20012"/>
      </a:hlink>
      <a:folHlink>
        <a:srgbClr val="C2001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8941</TotalTime>
  <Words>1242</Words>
  <Application>Microsoft Office PowerPoint</Application>
  <PresentationFormat>Widescreen</PresentationFormat>
  <Paragraphs>222</Paragraphs>
  <Slides>17</Slides>
  <Notes>17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Century</vt:lpstr>
      <vt:lpstr>Calibri</vt:lpstr>
      <vt:lpstr>Arial Black</vt:lpstr>
      <vt:lpstr>Calibri Light</vt:lpstr>
      <vt:lpstr>Garamond</vt:lpstr>
      <vt:lpstr>Courier New</vt:lpstr>
      <vt:lpstr>Georgia</vt:lpstr>
      <vt:lpstr>Arial Narrow</vt:lpstr>
      <vt:lpstr>Wingdings</vt:lpstr>
      <vt:lpstr>Arial</vt:lpstr>
      <vt:lpstr>Office Theme</vt:lpstr>
      <vt:lpstr>1_slide-store-help-slide</vt:lpstr>
      <vt:lpstr>2_Training</vt:lpstr>
      <vt:lpstr>PowerPoint Presentation</vt:lpstr>
      <vt:lpstr>PowerPoint Presentation</vt:lpstr>
      <vt:lpstr>Methodology – Sampling Design</vt:lpstr>
      <vt:lpstr>PowerPoint Presentation</vt:lpstr>
      <vt:lpstr>PowerPoint Presentation</vt:lpstr>
      <vt:lpstr>PowerPoint Presentation</vt:lpstr>
      <vt:lpstr>PowerPoint Presentation</vt:lpstr>
      <vt:lpstr>Mobile and Fixed  TELEPHONE  SUBSCRIPTIONS</vt:lpstr>
      <vt:lpstr>PowerPoint Presentation</vt:lpstr>
      <vt:lpstr>Fixed BROADBAND  SUBSCRIPTIONS</vt:lpstr>
      <vt:lpstr>PowerPoint Presentation</vt:lpstr>
      <vt:lpstr>PowerPoint Presentation</vt:lpstr>
      <vt:lpstr>PowerPoint Presentation</vt:lpstr>
      <vt:lpstr>PowerPoint Presentation</vt:lpstr>
      <vt:lpstr>ICT Access Centres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jerome lizarda</dc:creator>
  <cp:lastModifiedBy>Annie Baldeo</cp:lastModifiedBy>
  <cp:revision>437</cp:revision>
  <cp:lastPrinted>2022-07-15T21:29:45Z</cp:lastPrinted>
  <dcterms:created xsi:type="dcterms:W3CDTF">2016-11-08T19:30:41Z</dcterms:created>
  <dcterms:modified xsi:type="dcterms:W3CDTF">2022-07-18T13:54:18Z</dcterms:modified>
</cp:coreProperties>
</file>