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  <p:sldMasterId id="2147483672" r:id="rId7"/>
  </p:sldMasterIdLst>
  <p:notesMasterIdLst>
    <p:notesMasterId r:id="rId18"/>
  </p:notesMasterIdLst>
  <p:handoutMasterIdLst>
    <p:handoutMasterId r:id="rId19"/>
  </p:handoutMasterIdLst>
  <p:sldIdLst>
    <p:sldId id="258" r:id="rId8"/>
    <p:sldId id="276" r:id="rId9"/>
    <p:sldId id="283" r:id="rId10"/>
    <p:sldId id="259" r:id="rId11"/>
    <p:sldId id="277" r:id="rId12"/>
    <p:sldId id="268" r:id="rId13"/>
    <p:sldId id="284" r:id="rId14"/>
    <p:sldId id="278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14" y="-119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kel Khan" userId="4f1ad8b8-d98e-452f-b25a-503ac046ee0b" providerId="ADAL" clId="{8B5A44FF-D55C-4292-BE06-606E36CAEE42}"/>
    <pc:docChg chg="custSel modSld">
      <pc:chgData name="Mykel Khan" userId="4f1ad8b8-d98e-452f-b25a-503ac046ee0b" providerId="ADAL" clId="{8B5A44FF-D55C-4292-BE06-606E36CAEE42}" dt="2022-07-20T13:54:19.216" v="110" actId="1076"/>
      <pc:docMkLst>
        <pc:docMk/>
      </pc:docMkLst>
      <pc:sldChg chg="modSp mod">
        <pc:chgData name="Mykel Khan" userId="4f1ad8b8-d98e-452f-b25a-503ac046ee0b" providerId="ADAL" clId="{8B5A44FF-D55C-4292-BE06-606E36CAEE42}" dt="2022-07-20T13:36:24.675" v="77" actId="1076"/>
        <pc:sldMkLst>
          <pc:docMk/>
          <pc:sldMk cId="2947700097" sldId="258"/>
        </pc:sldMkLst>
        <pc:spChg chg="mod">
          <ac:chgData name="Mykel Khan" userId="4f1ad8b8-d98e-452f-b25a-503ac046ee0b" providerId="ADAL" clId="{8B5A44FF-D55C-4292-BE06-606E36CAEE42}" dt="2022-07-20T13:36:24.675" v="77" actId="1076"/>
          <ac:spMkLst>
            <pc:docMk/>
            <pc:sldMk cId="2947700097" sldId="258"/>
            <ac:spMk id="9" creationId="{45B85673-4D14-4D9B-8C13-4F7C2AD8CBB4}"/>
          </ac:spMkLst>
        </pc:spChg>
      </pc:sldChg>
      <pc:sldChg chg="addSp delSp modSp mod delAnim modAnim">
        <pc:chgData name="Mykel Khan" userId="4f1ad8b8-d98e-452f-b25a-503ac046ee0b" providerId="ADAL" clId="{8B5A44FF-D55C-4292-BE06-606E36CAEE42}" dt="2022-07-20T13:54:19.216" v="110" actId="1076"/>
        <pc:sldMkLst>
          <pc:docMk/>
          <pc:sldMk cId="3757180279" sldId="282"/>
        </pc:sldMkLst>
        <pc:spChg chg="mod">
          <ac:chgData name="Mykel Khan" userId="4f1ad8b8-d98e-452f-b25a-503ac046ee0b" providerId="ADAL" clId="{8B5A44FF-D55C-4292-BE06-606E36CAEE42}" dt="2022-07-20T13:54:19.216" v="110" actId="1076"/>
          <ac:spMkLst>
            <pc:docMk/>
            <pc:sldMk cId="3757180279" sldId="282"/>
            <ac:spMk id="6" creationId="{A9BE4DFC-13B1-4704-B1D9-FCEFFF74FD78}"/>
          </ac:spMkLst>
        </pc:spChg>
        <pc:spChg chg="del mod">
          <ac:chgData name="Mykel Khan" userId="4f1ad8b8-d98e-452f-b25a-503ac046ee0b" providerId="ADAL" clId="{8B5A44FF-D55C-4292-BE06-606E36CAEE42}" dt="2022-07-20T13:39:30.861" v="105" actId="478"/>
          <ac:spMkLst>
            <pc:docMk/>
            <pc:sldMk cId="3757180279" sldId="282"/>
            <ac:spMk id="7" creationId="{D6F4A29A-1097-428E-83D3-595548E2F66B}"/>
          </ac:spMkLst>
        </pc:spChg>
        <pc:spChg chg="mod">
          <ac:chgData name="Mykel Khan" userId="4f1ad8b8-d98e-452f-b25a-503ac046ee0b" providerId="ADAL" clId="{8B5A44FF-D55C-4292-BE06-606E36CAEE42}" dt="2022-07-20T13:39:36.845" v="106" actId="1076"/>
          <ac:spMkLst>
            <pc:docMk/>
            <pc:sldMk cId="3757180279" sldId="282"/>
            <ac:spMk id="8" creationId="{122A8E99-0341-4D92-83DC-40A19E7D0EDD}"/>
          </ac:spMkLst>
        </pc:spChg>
        <pc:spChg chg="add mod">
          <ac:chgData name="Mykel Khan" userId="4f1ad8b8-d98e-452f-b25a-503ac046ee0b" providerId="ADAL" clId="{8B5A44FF-D55C-4292-BE06-606E36CAEE42}" dt="2022-07-20T13:37:44.517" v="87" actId="20577"/>
          <ac:spMkLst>
            <pc:docMk/>
            <pc:sldMk cId="3757180279" sldId="282"/>
            <ac:spMk id="9" creationId="{41A18D89-C754-4738-A95D-2190522F62B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EF-4DD6-BF3B-36840C1F26F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EF-4DD6-BF3B-36840C1F26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F-4DD6-BF3B-36840C1F2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TT" b="1"/>
              <a:t>Interest Rates vs Liquidity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5 YEAR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Sheet1!$A$3:$A$15</c:f>
              <c:strCache>
                <c:ptCount val="13"/>
                <c:pt idx="0">
                  <c:v>Jun-2021</c:v>
                </c:pt>
                <c:pt idx="1">
                  <c:v>Jul-2021</c:v>
                </c:pt>
                <c:pt idx="2">
                  <c:v>Aug-2021</c:v>
                </c:pt>
                <c:pt idx="3">
                  <c:v>Sep-2021</c:v>
                </c:pt>
                <c:pt idx="4">
                  <c:v>Oct-2021</c:v>
                </c:pt>
                <c:pt idx="5">
                  <c:v>Nov-2021</c:v>
                </c:pt>
                <c:pt idx="6">
                  <c:v>Dec-2021</c:v>
                </c:pt>
                <c:pt idx="7">
                  <c:v>Jan-2022</c:v>
                </c:pt>
                <c:pt idx="8">
                  <c:v>Feb-2022</c:v>
                </c:pt>
                <c:pt idx="9">
                  <c:v>Mar-2022</c:v>
                </c:pt>
                <c:pt idx="10">
                  <c:v>Apr-2022</c:v>
                </c:pt>
                <c:pt idx="11">
                  <c:v>May-2022</c:v>
                </c:pt>
                <c:pt idx="12">
                  <c:v>Jun-2022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3.42</c:v>
                </c:pt>
                <c:pt idx="1">
                  <c:v>3.48</c:v>
                </c:pt>
                <c:pt idx="2">
                  <c:v>3.5</c:v>
                </c:pt>
                <c:pt idx="3">
                  <c:v>3.6</c:v>
                </c:pt>
                <c:pt idx="4">
                  <c:v>3.71</c:v>
                </c:pt>
                <c:pt idx="5">
                  <c:v>3.78</c:v>
                </c:pt>
                <c:pt idx="6">
                  <c:v>3.8</c:v>
                </c:pt>
                <c:pt idx="7">
                  <c:v>3.81</c:v>
                </c:pt>
                <c:pt idx="8">
                  <c:v>3.78</c:v>
                </c:pt>
                <c:pt idx="9">
                  <c:v>3.87</c:v>
                </c:pt>
                <c:pt idx="10">
                  <c:v>3.9</c:v>
                </c:pt>
                <c:pt idx="11">
                  <c:v>3.93</c:v>
                </c:pt>
                <c:pt idx="12">
                  <c:v>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EF-4942-9E5E-AFE61668B8C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 YEAR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Sheet1!$A$3:$A$15</c:f>
              <c:strCache>
                <c:ptCount val="13"/>
                <c:pt idx="0">
                  <c:v>Jun-2021</c:v>
                </c:pt>
                <c:pt idx="1">
                  <c:v>Jul-2021</c:v>
                </c:pt>
                <c:pt idx="2">
                  <c:v>Aug-2021</c:v>
                </c:pt>
                <c:pt idx="3">
                  <c:v>Sep-2021</c:v>
                </c:pt>
                <c:pt idx="4">
                  <c:v>Oct-2021</c:v>
                </c:pt>
                <c:pt idx="5">
                  <c:v>Nov-2021</c:v>
                </c:pt>
                <c:pt idx="6">
                  <c:v>Dec-2021</c:v>
                </c:pt>
                <c:pt idx="7">
                  <c:v>Jan-2022</c:v>
                </c:pt>
                <c:pt idx="8">
                  <c:v>Feb-2022</c:v>
                </c:pt>
                <c:pt idx="9">
                  <c:v>Mar-2022</c:v>
                </c:pt>
                <c:pt idx="10">
                  <c:v>Apr-2022</c:v>
                </c:pt>
                <c:pt idx="11">
                  <c:v>May-2022</c:v>
                </c:pt>
                <c:pt idx="12">
                  <c:v>Jun-2022</c:v>
                </c:pt>
              </c:strCache>
            </c:strRef>
          </c:cat>
          <c:val>
            <c:numRef>
              <c:f>Sheet1!$C$3:$C$15</c:f>
              <c:numCache>
                <c:formatCode>General</c:formatCode>
                <c:ptCount val="13"/>
                <c:pt idx="0">
                  <c:v>4.79</c:v>
                </c:pt>
                <c:pt idx="1">
                  <c:v>4.8099999999999996</c:v>
                </c:pt>
                <c:pt idx="2">
                  <c:v>4.8099999999999996</c:v>
                </c:pt>
                <c:pt idx="3">
                  <c:v>4.91</c:v>
                </c:pt>
                <c:pt idx="4">
                  <c:v>4.99</c:v>
                </c:pt>
                <c:pt idx="5">
                  <c:v>4.99</c:v>
                </c:pt>
                <c:pt idx="6">
                  <c:v>4.99</c:v>
                </c:pt>
                <c:pt idx="7">
                  <c:v>4.99</c:v>
                </c:pt>
                <c:pt idx="8">
                  <c:v>4.9800000000000004</c:v>
                </c:pt>
                <c:pt idx="9">
                  <c:v>4.96</c:v>
                </c:pt>
                <c:pt idx="10">
                  <c:v>4.9800000000000004</c:v>
                </c:pt>
                <c:pt idx="11">
                  <c:v>4.99</c:v>
                </c:pt>
                <c:pt idx="1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EF-4942-9E5E-AFE61668B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155423"/>
        <c:axId val="1133156671"/>
      </c:lineChart>
      <c:lineChart>
        <c:grouping val="standar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Excess Liquidity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Sheet1!$D$3:$D$15</c:f>
              <c:numCache>
                <c:formatCode>General</c:formatCode>
                <c:ptCount val="13"/>
                <c:pt idx="0">
                  <c:v>7642.9</c:v>
                </c:pt>
                <c:pt idx="1">
                  <c:v>7080.4</c:v>
                </c:pt>
                <c:pt idx="2">
                  <c:v>6774.3</c:v>
                </c:pt>
                <c:pt idx="3">
                  <c:v>7973.2</c:v>
                </c:pt>
                <c:pt idx="4">
                  <c:v>7654.1</c:v>
                </c:pt>
                <c:pt idx="5">
                  <c:v>7729.7</c:v>
                </c:pt>
                <c:pt idx="6">
                  <c:v>6604.3</c:v>
                </c:pt>
                <c:pt idx="7">
                  <c:v>4675.8999999999996</c:v>
                </c:pt>
                <c:pt idx="8">
                  <c:v>4826.8999999999996</c:v>
                </c:pt>
                <c:pt idx="9">
                  <c:v>5771.6</c:v>
                </c:pt>
                <c:pt idx="10">
                  <c:v>3905.1</c:v>
                </c:pt>
                <c:pt idx="11">
                  <c:v>4334.1000000000004</c:v>
                </c:pt>
                <c:pt idx="12">
                  <c:v>4660.3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EF-4942-9E5E-AFE61668B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576127"/>
        <c:axId val="800566975"/>
      </c:lineChart>
      <c:catAx>
        <c:axId val="113315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156671"/>
        <c:crossesAt val="1"/>
        <c:auto val="1"/>
        <c:lblAlgn val="ctr"/>
        <c:lblOffset val="100"/>
        <c:tickLblSkip val="6"/>
        <c:tickMarkSkip val="6"/>
        <c:noMultiLvlLbl val="0"/>
      </c:catAx>
      <c:valAx>
        <c:axId val="1133156671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T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155423"/>
        <c:crosses val="autoZero"/>
        <c:crossBetween val="between"/>
        <c:majorUnit val="1"/>
        <c:minorUnit val="0.1"/>
      </c:valAx>
      <c:valAx>
        <c:axId val="800566975"/>
        <c:scaling>
          <c:orientation val="minMax"/>
          <c:min val="2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TT"/>
                  <a:t>TTD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576127"/>
        <c:crosses val="max"/>
        <c:crossBetween val="between"/>
        <c:majorUnit val="2000"/>
      </c:valAx>
      <c:catAx>
        <c:axId val="800576127"/>
        <c:scaling>
          <c:orientation val="minMax"/>
        </c:scaling>
        <c:delete val="1"/>
        <c:axPos val="b"/>
        <c:majorTickMark val="out"/>
        <c:minorTickMark val="none"/>
        <c:tickLblPos val="nextTo"/>
        <c:crossAx val="8005669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7FE0C4-F1C8-4E00-B60C-4B5AA2B3E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FCABA-13A8-4C55-9672-AC9B02C15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EAE7-3C22-452A-B298-1977EA8EB270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FBCE6-779F-4F8D-8C31-D8596DA303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6C7F7-D357-40BE-AD74-A5DFCBD5C7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9D9F9-2AEC-4470-BBC2-B5F7FF8582A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3551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50ED5-FADB-48C0-A5E8-DB6D9CFDC3F0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19D-E403-4809-835A-C29CDBC81F7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3598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5104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10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4951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105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2580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744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9942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0826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343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517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are some major causes of cashflow issues. </a:t>
            </a:r>
          </a:p>
          <a:p>
            <a:endParaRPr lang="en-US" dirty="0"/>
          </a:p>
          <a:p>
            <a:r>
              <a:rPr lang="en-US" baseline="0" dirty="0"/>
              <a:t>One major event that led to demand destruction and a sharp global economic contraction in 2020 was the Covid-19 pandemic. </a:t>
            </a:r>
          </a:p>
          <a:p>
            <a:endParaRPr lang="en-US" dirty="0"/>
          </a:p>
          <a:p>
            <a:r>
              <a:rPr lang="en-US" baseline="0" dirty="0"/>
              <a:t>We will explore how this has impacted organizations globally from a cash flow and debt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619D-E403-4809-835A-C29CDBC81F79}" type="slidenum">
              <a:rPr lang="en-TT" smtClean="0"/>
              <a:t>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524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E01F-9BFA-42E5-8094-BC56E7CFEBAB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14E67D-3474-4B1B-BA5E-27ADCBDFC91C}"/>
              </a:ext>
            </a:extLst>
          </p:cNvPr>
          <p:cNvGrpSpPr/>
          <p:nvPr userDrawn="1"/>
        </p:nvGrpSpPr>
        <p:grpSpPr>
          <a:xfrm>
            <a:off x="742950" y="-1924050"/>
            <a:ext cx="10706100" cy="10706100"/>
            <a:chOff x="3117850" y="450850"/>
            <a:chExt cx="5956300" cy="595630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8C86559-13A2-454F-990E-B12145F5A764}"/>
                </a:ext>
              </a:extLst>
            </p:cNvPr>
            <p:cNvSpPr/>
            <p:nvPr/>
          </p:nvSpPr>
          <p:spPr>
            <a:xfrm>
              <a:off x="3117850" y="450850"/>
              <a:ext cx="5956300" cy="5956300"/>
            </a:xfrm>
            <a:prstGeom prst="arc">
              <a:avLst>
                <a:gd name="adj1" fmla="val 11294463"/>
                <a:gd name="adj2" fmla="val 21113174"/>
              </a:avLst>
            </a:prstGeom>
            <a:noFill/>
            <a:ln w="25400" cap="rnd"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246C7C4-6E4D-4D12-B4FF-98EEA9D8207E}"/>
                </a:ext>
              </a:extLst>
            </p:cNvPr>
            <p:cNvSpPr/>
            <p:nvPr/>
          </p:nvSpPr>
          <p:spPr>
            <a:xfrm flipV="1">
              <a:off x="3117850" y="450850"/>
              <a:ext cx="5956300" cy="5956300"/>
            </a:xfrm>
            <a:prstGeom prst="arc">
              <a:avLst>
                <a:gd name="adj1" fmla="val 11294463"/>
                <a:gd name="adj2" fmla="val 21113174"/>
              </a:avLst>
            </a:prstGeom>
            <a:noFill/>
            <a:ln w="25400" cap="rnd"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86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02D-1D85-4722-9161-D999AD849881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2875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18C8-4C3D-4893-B24F-0E3F1E81056A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129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5677D2-3047-4E63-8BB0-3D1488E0FB7F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9136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DB02-E0BB-4A51-9648-F8C0733919AC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9804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87D7E-8EEF-4D4B-83FF-FD3F6D70DB6B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4307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0826F-CD7E-44F3-BCB1-4B5F69FBBC01}" type="datetime1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63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B160B4-A085-4B24-BCE9-DF4AAD5CCB65}" type="datetime1">
              <a:rPr lang="en-TT" smtClean="0"/>
              <a:t>20/07/2022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09933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135B4-1878-4504-8084-2B7FCFD8200E}" type="datetime1">
              <a:rPr lang="en-TT" smtClean="0"/>
              <a:t>20/07/2022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9663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0E044-EDCE-4BDE-A08F-E20F415166D4}" type="datetime1">
              <a:rPr lang="en-TT" smtClean="0"/>
              <a:t>20/07/2022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6413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BADD3-9E15-485C-983A-9CE1B7DAD05F}" type="datetime1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8851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BFD-7A8E-40CF-A4BF-A54E156DDA56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4E67D-3474-4B1B-BA5E-27ADCBDFC91C}"/>
              </a:ext>
            </a:extLst>
          </p:cNvPr>
          <p:cNvGrpSpPr/>
          <p:nvPr userDrawn="1"/>
        </p:nvGrpSpPr>
        <p:grpSpPr>
          <a:xfrm>
            <a:off x="742950" y="-1924050"/>
            <a:ext cx="10706100" cy="10706100"/>
            <a:chOff x="3117850" y="450850"/>
            <a:chExt cx="5956300" cy="5956300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C86559-13A2-454F-990E-B12145F5A764}"/>
                </a:ext>
              </a:extLst>
            </p:cNvPr>
            <p:cNvSpPr/>
            <p:nvPr/>
          </p:nvSpPr>
          <p:spPr>
            <a:xfrm>
              <a:off x="3117850" y="450850"/>
              <a:ext cx="5956300" cy="5956300"/>
            </a:xfrm>
            <a:prstGeom prst="arc">
              <a:avLst>
                <a:gd name="adj1" fmla="val 11294463"/>
                <a:gd name="adj2" fmla="val 21113174"/>
              </a:avLst>
            </a:prstGeom>
            <a:noFill/>
            <a:ln w="25400" cap="rnd"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8246C7C4-6E4D-4D12-B4FF-98EEA9D8207E}"/>
                </a:ext>
              </a:extLst>
            </p:cNvPr>
            <p:cNvSpPr/>
            <p:nvPr/>
          </p:nvSpPr>
          <p:spPr>
            <a:xfrm flipV="1">
              <a:off x="3117850" y="450850"/>
              <a:ext cx="5956300" cy="5956300"/>
            </a:xfrm>
            <a:prstGeom prst="arc">
              <a:avLst>
                <a:gd name="adj1" fmla="val 11294463"/>
                <a:gd name="adj2" fmla="val 21113174"/>
              </a:avLst>
            </a:prstGeom>
            <a:noFill/>
            <a:ln w="25400" cap="rnd"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57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53D28-3287-47F5-ABE5-E719C3289D4B}" type="datetime1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9179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F68867-B095-4BEB-B57E-437655C0BA24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671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387D1-B13C-4874-9D02-2D43600007F7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0E6F0-465A-4E12-8DAA-42266AAB05F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9371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CD98-14AE-4B9D-95B0-957867A1F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688E3-435F-4D95-86B1-A4FF54B3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A534A-E233-461F-B72B-8B30A60F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88AE-0DCD-4DF9-8168-B67BF94F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A75CC-8F1F-41CC-8398-E7CD240E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4399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F1C4-F7F4-40F2-B297-F427C516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4889-868A-4B43-86F4-E1CF63B6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9F9BD-83D7-4C65-862E-4BDC8C71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38EAC-16D3-47B0-B4D3-13389D14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DAAD-D07F-49BA-8610-367B6F4A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58149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1EBC-AE64-436D-BAC5-610F10E5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75D8-BFBA-4FBF-80F6-1365FFEBD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0570-3498-4212-85D4-93B96A2C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D6806-8E30-4F44-9D81-387B3087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57EB7-C800-4407-BC62-FD2C9F45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951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D68D-6FAD-4A0A-9669-9A595240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D842-5E55-4E82-917C-C64B11CC3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39C3F-DD48-4F2F-995D-BED98EAD0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F240A-1E6D-4FDF-8224-7D37E1BA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12945-F8BC-465A-A0BC-86A378D5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3C0ED-AA3F-403D-B9CB-4AE8799C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21558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1D47-FE29-46F6-A99B-04CD91F1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DDCD1-DAF5-42F4-B379-52BC64B6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FBBAC-0112-4510-82E5-0C94281B5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02C87-D69D-499C-9128-74BB24C5A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2E0B7-56A1-472C-945F-0274719C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2EA6F-3D41-4309-8375-321E0015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7DE87-9031-4495-9141-BCD726A8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CF1B0-C03C-4EAA-ABAE-7F1E322E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89168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9396-ECA3-4A8B-95FF-CA901CEC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14641-F087-4CA6-95E5-37615E1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DF7C8-E950-4F66-9FA9-CDDD0B81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65D97-51E9-4ED5-AB83-0525283C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3553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DF689-7968-4761-BA42-804D7CC2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C4C84-606A-4B3E-8283-4BEF7802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41050-685E-4DC2-BD88-5E664F33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5224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94F0-0C6A-47D5-855C-932E1E1BAE60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98551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D31A-80ED-44C0-ACD8-83CE5619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E2BC-F58D-4265-9ABB-4D8D81EF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D870C-0AEE-430C-BF21-95E38C8C7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42791-D93F-4EF0-886E-CA5131B0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F3079-B388-4D36-B8A0-C52FC9FC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58260-F23F-47D5-BDF4-B26289C8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58205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7755-518A-4F9F-8343-290436B4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8727E-16A4-45DE-A548-2AA3EC20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90D9-83D9-4ACF-8296-5D25D4235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E9CBE-FC0B-4415-8011-B14DCB45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3F7D-DA73-4288-8B08-DEC5701B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673D4-087E-42A7-9DF9-1D65C508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55585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2FB0-A2FF-4C49-86CC-BA898A19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42E33-68F9-4451-B5A8-04B22FE4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898F-770F-4E5E-8380-30CDD472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89B9-D7BC-4C7A-AC98-40C7F1B9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1C277-B48D-488D-B750-570ACEB5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13483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9A99E-3BFA-4F55-8D41-F6AD00937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F558F-BD50-4788-9B26-FF3302A1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ACD6-1BEF-43C9-B586-98573428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41B74-46E2-47BA-8849-1708410B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292C5-6F3C-4F31-BAAD-15D65111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76339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49389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55697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0374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97071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41460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3262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8F2F-9829-4765-A1F8-00A02F455C33}" type="datetime1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73643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6955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9529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93517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71508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A1F3-5481-4947-B65E-5F2B339DCA66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4F6F41-4E60-4AB5-A9C2-569D7533E27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4023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F91C-1F60-4B9A-8D99-4BE2CE1EFB60}" type="datetime1">
              <a:rPr lang="en-TT" smtClean="0"/>
              <a:t>20/07/2022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958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7D3D-6EC8-43C9-A9C1-26D31C836A97}" type="datetime1">
              <a:rPr lang="en-TT" smtClean="0"/>
              <a:t>20/07/2022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3852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D1A-A946-4C3D-B2D5-B55A2FC031EC}" type="datetime1">
              <a:rPr lang="en-TT" smtClean="0"/>
              <a:t>20/07/2022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135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BBEA-E929-4259-A61E-DA9235D68D2A}" type="datetime1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2250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941-516C-4D7C-980B-CB3BDD5ED5EF}" type="datetime1">
              <a:rPr lang="en-TT" smtClean="0"/>
              <a:t>20/07/2022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033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D9CD-30A3-4242-8333-A248774F6CDF}" type="datetime1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86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AF1F5257-AF3D-4697-BE06-6ED7521A63B1}" type="slidenum">
              <a:rPr lang="en-TT" smtClean="0"/>
              <a:pPr/>
              <a:t>‹#›</a:t>
            </a:fld>
            <a:endParaRPr lang="en-T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8" name="Freeform: Shape 9" hidden="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hidden="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67" hidden="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69" hidden="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71" hidden="1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14E67D-3474-4B1B-BA5E-27ADCBDFC91C}"/>
              </a:ext>
            </a:extLst>
          </p:cNvPr>
          <p:cNvGrpSpPr/>
          <p:nvPr userDrawn="1"/>
        </p:nvGrpSpPr>
        <p:grpSpPr>
          <a:xfrm>
            <a:off x="742950" y="-1924050"/>
            <a:ext cx="10706100" cy="10706100"/>
            <a:chOff x="3117850" y="450850"/>
            <a:chExt cx="5956300" cy="595630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8C86559-13A2-454F-990E-B12145F5A764}"/>
                </a:ext>
              </a:extLst>
            </p:cNvPr>
            <p:cNvSpPr/>
            <p:nvPr/>
          </p:nvSpPr>
          <p:spPr>
            <a:xfrm>
              <a:off x="3117850" y="450850"/>
              <a:ext cx="5956300" cy="5956300"/>
            </a:xfrm>
            <a:prstGeom prst="arc">
              <a:avLst>
                <a:gd name="adj1" fmla="val 11294463"/>
                <a:gd name="adj2" fmla="val 21113174"/>
              </a:avLst>
            </a:prstGeom>
            <a:noFill/>
            <a:ln w="25400" cap="rnd"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246C7C4-6E4D-4D12-B4FF-98EEA9D8207E}"/>
                </a:ext>
              </a:extLst>
            </p:cNvPr>
            <p:cNvSpPr/>
            <p:nvPr/>
          </p:nvSpPr>
          <p:spPr>
            <a:xfrm flipV="1">
              <a:off x="3117850" y="450850"/>
              <a:ext cx="5956300" cy="5956300"/>
            </a:xfrm>
            <a:prstGeom prst="arc">
              <a:avLst>
                <a:gd name="adj1" fmla="val 11294463"/>
                <a:gd name="adj2" fmla="val 21113174"/>
              </a:avLst>
            </a:prstGeom>
            <a:noFill/>
            <a:ln w="25400" cap="rnd"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90" y="286776"/>
            <a:ext cx="13943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0"/>
          <a:stretch/>
        </p:blipFill>
        <p:spPr>
          <a:xfrm>
            <a:off x="7685639" y="14513"/>
            <a:ext cx="4506362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7" y="223123"/>
            <a:ext cx="2570751" cy="112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ángulo: esquinas superiores redondeadas 5">
            <a:extLst>
              <a:ext uri="{FF2B5EF4-FFF2-40B4-BE49-F238E27FC236}">
                <a16:creationId xmlns:a16="http://schemas.microsoft.com/office/drawing/2014/main" id="{770D91F4-86F5-4F82-91E9-22994339271F}"/>
              </a:ext>
            </a:extLst>
          </p:cNvPr>
          <p:cNvSpPr/>
          <p:nvPr userDrawn="1"/>
        </p:nvSpPr>
        <p:spPr>
          <a:xfrm>
            <a:off x="7685638" y="0"/>
            <a:ext cx="4506361" cy="6872513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7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905BE-132A-47A5-BE72-154F097A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3E286-FD4B-4978-B072-3D3F1F833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B0E2-5156-4EB1-95D2-E838D0189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1A16-50F8-4DB8-A7A2-1E2F34354E5A}" type="datetimeFigureOut">
              <a:rPr lang="en-TT" smtClean="0"/>
              <a:t>20/07/2022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867B5-8406-4FC1-97F8-4EFC47D1E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9D9E9-78A9-481B-ACDA-F857935D5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0278-18A3-43C5-8D20-E96D82EA5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7090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: esquinas superiores redondeadas 5">
            <a:extLst>
              <a:ext uri="{FF2B5EF4-FFF2-40B4-BE49-F238E27FC236}">
                <a16:creationId xmlns:a16="http://schemas.microsoft.com/office/drawing/2014/main" id="{770D91F4-86F5-4F82-91E9-22994339271F}"/>
              </a:ext>
            </a:extLst>
          </p:cNvPr>
          <p:cNvSpPr/>
          <p:nvPr userDrawn="1"/>
        </p:nvSpPr>
        <p:spPr>
          <a:xfrm>
            <a:off x="-29028" y="-1"/>
            <a:ext cx="12221028" cy="6858001"/>
          </a:xfrm>
          <a:prstGeom prst="round2SameRect">
            <a:avLst>
              <a:gd name="adj1" fmla="val 0"/>
              <a:gd name="adj2" fmla="val 1263"/>
            </a:avLst>
          </a:prstGeom>
          <a:solidFill>
            <a:srgbClr val="C00000">
              <a:alpha val="37000"/>
            </a:srgbClr>
          </a:solidFill>
          <a:ln>
            <a:noFill/>
          </a:ln>
          <a:effectLst>
            <a:innerShdw blurRad="254000" dist="228600" dir="54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9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oissiere@ansamca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FCB855-8F7E-4DE6-9E3D-9BA8981C67E0}"/>
              </a:ext>
            </a:extLst>
          </p:cNvPr>
          <p:cNvSpPr txBox="1">
            <a:spLocks/>
          </p:cNvSpPr>
          <p:nvPr/>
        </p:nvSpPr>
        <p:spPr>
          <a:xfrm>
            <a:off x="388436" y="2605118"/>
            <a:ext cx="6713508" cy="112986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Amasis MT Pro Light" panose="02040304050005020304" pitchFamily="18" charset="0"/>
                <a:ea typeface="Verdana" panose="020B0604030504040204" pitchFamily="34" charset="0"/>
              </a:rPr>
              <a:t>Managing Capital Structures</a:t>
            </a:r>
            <a:endParaRPr lang="en-US" sz="4400" dirty="0">
              <a:latin typeface="Amasis MT Pro Light" panose="02040304050005020304" pitchFamily="18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/>
            <a:endParaRPr lang="en-TT" sz="4400" dirty="0">
              <a:latin typeface="Amasis MT Pro Light" panose="02040304050005020304" pitchFamily="18" charset="0"/>
              <a:ea typeface="Verdana" panose="020B060403050404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6D6B2E7-2871-45D6-B303-A1DF7051C0D3}"/>
              </a:ext>
            </a:extLst>
          </p:cNvPr>
          <p:cNvSpPr txBox="1">
            <a:spLocks/>
          </p:cNvSpPr>
          <p:nvPr/>
        </p:nvSpPr>
        <p:spPr>
          <a:xfrm>
            <a:off x="982914" y="3428999"/>
            <a:ext cx="5246255" cy="61197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TT" sz="2400" b="1" dirty="0">
                <a:latin typeface="Amasis MT Pro Light" panose="02040304050005020304" pitchFamily="18" charset="0"/>
                <a:ea typeface="Verdana" panose="020B0604030504040204" pitchFamily="34" charset="0"/>
              </a:rPr>
              <a:t>The Telecommunication Landscape</a:t>
            </a:r>
            <a:endParaRPr lang="en-TT" sz="2400" dirty="0">
              <a:latin typeface="Amasis MT Pro Light" panose="02040304050005020304" pitchFamily="18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85673-4D14-4D9B-8C13-4F7C2AD8CBB4}"/>
              </a:ext>
            </a:extLst>
          </p:cNvPr>
          <p:cNvSpPr txBox="1"/>
          <p:nvPr/>
        </p:nvSpPr>
        <p:spPr>
          <a:xfrm>
            <a:off x="229410" y="5136996"/>
            <a:ext cx="4333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asis MT Pro Light" panose="02040304050005020304" pitchFamily="18" charset="0"/>
              </a:rPr>
              <a:t>Presented by:</a:t>
            </a:r>
          </a:p>
          <a:p>
            <a:r>
              <a:rPr lang="en-US" sz="2000" dirty="0">
                <a:latin typeface="Amasis MT Pro Light" panose="02040304050005020304" pitchFamily="18" charset="0"/>
              </a:rPr>
              <a:t>Andrew Boissiere</a:t>
            </a:r>
          </a:p>
          <a:p>
            <a:r>
              <a:rPr lang="en-US" sz="2000" dirty="0">
                <a:latin typeface="Amasis MT Pro Light" panose="02040304050005020304" pitchFamily="18" charset="0"/>
              </a:rPr>
              <a:t>Head of Origination</a:t>
            </a:r>
          </a:p>
          <a:p>
            <a:r>
              <a:rPr lang="en-US" sz="2000" dirty="0">
                <a:latin typeface="Amasis MT Pro Light" panose="02040304050005020304" pitchFamily="18" charset="0"/>
              </a:rPr>
              <a:t>Corporate and Investment Banking</a:t>
            </a:r>
          </a:p>
          <a:p>
            <a:r>
              <a:rPr lang="en-US" sz="2000" dirty="0">
                <a:latin typeface="Amasis MT Pro Light" panose="02040304050005020304" pitchFamily="18" charset="0"/>
              </a:rPr>
              <a:t>ANSA Merchant Bank Limited</a:t>
            </a:r>
            <a:endParaRPr lang="en-TT" sz="2000" dirty="0">
              <a:latin typeface="Amasis MT Pro Light" panose="020403040500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5995FE-852D-4AF2-9863-D3A6240F39A0}"/>
              </a:ext>
            </a:extLst>
          </p:cNvPr>
          <p:cNvCxnSpPr/>
          <p:nvPr/>
        </p:nvCxnSpPr>
        <p:spPr>
          <a:xfrm>
            <a:off x="2126974" y="3428999"/>
            <a:ext cx="284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0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10</a:t>
            </a:fld>
            <a:endParaRPr lang="en-T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E4DFC-13B1-4704-B1D9-FCEFFF74FD78}"/>
              </a:ext>
            </a:extLst>
          </p:cNvPr>
          <p:cNvSpPr txBox="1">
            <a:spLocks/>
          </p:cNvSpPr>
          <p:nvPr/>
        </p:nvSpPr>
        <p:spPr>
          <a:xfrm>
            <a:off x="683655" y="390342"/>
            <a:ext cx="10515600" cy="12187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C00000"/>
                </a:solidFill>
                <a:latin typeface="Amasis MT Pro Light" panose="02040304050005020304" pitchFamily="18" charset="0"/>
              </a:rPr>
              <a:t>THANK YOU!</a:t>
            </a:r>
          </a:p>
          <a:p>
            <a:pPr algn="ctr"/>
            <a:endParaRPr lang="en-US" sz="4400" b="1" dirty="0">
              <a:latin typeface="Amasis MT Pro Light" panose="020403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B765D-7B4C-4461-84B2-CD69F868BFDE}"/>
              </a:ext>
            </a:extLst>
          </p:cNvPr>
          <p:cNvSpPr txBox="1"/>
          <p:nvPr/>
        </p:nvSpPr>
        <p:spPr>
          <a:xfrm>
            <a:off x="1864076" y="2454965"/>
            <a:ext cx="849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Andrew Boissiere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A8E99-0341-4D92-83DC-40A19E7D0EDD}"/>
              </a:ext>
            </a:extLst>
          </p:cNvPr>
          <p:cNvSpPr txBox="1"/>
          <p:nvPr/>
        </p:nvSpPr>
        <p:spPr>
          <a:xfrm>
            <a:off x="1864076" y="3579305"/>
            <a:ext cx="8497956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Email: </a:t>
            </a:r>
            <a:r>
              <a:rPr lang="en-US" sz="28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andrew.boissiere@ansamcal.com</a:t>
            </a:r>
            <a:endParaRPr lang="en-TT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18D89-C754-4738-A95D-2190522F62BC}"/>
              </a:ext>
            </a:extLst>
          </p:cNvPr>
          <p:cNvSpPr txBox="1"/>
          <p:nvPr/>
        </p:nvSpPr>
        <p:spPr>
          <a:xfrm>
            <a:off x="1864076" y="3017135"/>
            <a:ext cx="849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Mobile: 1 (868) 291-6522</a:t>
            </a:r>
          </a:p>
        </p:txBody>
      </p:sp>
    </p:spTree>
    <p:extLst>
      <p:ext uri="{BB962C8B-B14F-4D97-AF65-F5344CB8AC3E}">
        <p14:creationId xmlns:p14="http://schemas.microsoft.com/office/powerpoint/2010/main" val="37571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2</a:t>
            </a:fld>
            <a:endParaRPr lang="en-T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0059A-8E02-42AB-B106-804063D46F83}"/>
              </a:ext>
            </a:extLst>
          </p:cNvPr>
          <p:cNvSpPr txBox="1"/>
          <p:nvPr/>
        </p:nvSpPr>
        <p:spPr>
          <a:xfrm>
            <a:off x="1598544" y="502430"/>
            <a:ext cx="925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Amasis MT Pro Light" panose="02040304050005020304" pitchFamily="18" charset="0"/>
                <a:cs typeface="Aharoni" panose="020B0604020202020204" pitchFamily="2" charset="-79"/>
              </a:rPr>
              <a:t>Why Are We Here?</a:t>
            </a:r>
            <a:endParaRPr lang="en-TT" sz="5400" b="1" dirty="0">
              <a:solidFill>
                <a:schemeClr val="accent2"/>
              </a:solidFill>
              <a:latin typeface="Amasis MT Pro Light" panose="02040304050005020304" pitchFamily="18" charset="0"/>
              <a:cs typeface="Aharoni" panose="020B06040202020202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F1E55-20B5-462E-B8D1-61733C8F446C}"/>
              </a:ext>
            </a:extLst>
          </p:cNvPr>
          <p:cNvSpPr txBox="1"/>
          <p:nvPr/>
        </p:nvSpPr>
        <p:spPr>
          <a:xfrm>
            <a:off x="2614820" y="2205080"/>
            <a:ext cx="801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Symbiotic Relationship</a:t>
            </a:r>
            <a:endParaRPr lang="en-T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D0274-6341-4B3A-B0F0-527A4935999F}"/>
              </a:ext>
            </a:extLst>
          </p:cNvPr>
          <p:cNvSpPr txBox="1"/>
          <p:nvPr/>
        </p:nvSpPr>
        <p:spPr>
          <a:xfrm>
            <a:off x="2584180" y="3167390"/>
            <a:ext cx="801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Similar Emerging Threats</a:t>
            </a:r>
            <a:endParaRPr lang="en-TT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6CD7D-3543-4E2B-AD1C-5E5D59814815}"/>
              </a:ext>
            </a:extLst>
          </p:cNvPr>
          <p:cNvSpPr txBox="1"/>
          <p:nvPr/>
        </p:nvSpPr>
        <p:spPr>
          <a:xfrm>
            <a:off x="2585835" y="4093633"/>
            <a:ext cx="801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Digit</a:t>
            </a:r>
            <a:r>
              <a:rPr lang="en-US" sz="2800" dirty="0"/>
              <a:t>al Solutions</a:t>
            </a:r>
            <a:endParaRPr lang="en-TT" sz="2800" b="1" dirty="0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2C4BBA8-3D12-49D6-AFF2-7D96A9632D09}"/>
              </a:ext>
            </a:extLst>
          </p:cNvPr>
          <p:cNvSpPr/>
          <p:nvPr/>
        </p:nvSpPr>
        <p:spPr>
          <a:xfrm>
            <a:off x="2125318" y="2327294"/>
            <a:ext cx="467139" cy="2787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033907D9-5BB1-4665-9614-D8558BECFE15}"/>
              </a:ext>
            </a:extLst>
          </p:cNvPr>
          <p:cNvSpPr/>
          <p:nvPr/>
        </p:nvSpPr>
        <p:spPr>
          <a:xfrm>
            <a:off x="2113730" y="3292939"/>
            <a:ext cx="467139" cy="2787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 dirty="0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049D2C96-83D3-47FA-97C5-B5CE46F51159}"/>
              </a:ext>
            </a:extLst>
          </p:cNvPr>
          <p:cNvSpPr/>
          <p:nvPr/>
        </p:nvSpPr>
        <p:spPr>
          <a:xfrm>
            <a:off x="2117041" y="4232223"/>
            <a:ext cx="467139" cy="2787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38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3</a:t>
            </a:fld>
            <a:endParaRPr lang="en-T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0059A-8E02-42AB-B106-804063D46F83}"/>
              </a:ext>
            </a:extLst>
          </p:cNvPr>
          <p:cNvSpPr txBox="1"/>
          <p:nvPr/>
        </p:nvSpPr>
        <p:spPr>
          <a:xfrm>
            <a:off x="1598544" y="502430"/>
            <a:ext cx="925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Amasis MT Pro Light" panose="02040304050005020304" pitchFamily="18" charset="0"/>
                <a:cs typeface="Aharoni" panose="020B0604020202020204" pitchFamily="2" charset="-79"/>
              </a:rPr>
              <a:t>Why Are We Here?</a:t>
            </a:r>
            <a:endParaRPr lang="en-TT" sz="5400" b="1" dirty="0">
              <a:solidFill>
                <a:schemeClr val="accent2"/>
              </a:solidFill>
              <a:latin typeface="Amasis MT Pro Light" panose="02040304050005020304" pitchFamily="18" charset="0"/>
              <a:cs typeface="Aharoni" panose="020B0604020202020204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564B8-58CC-40D1-A4C5-5EE1C19D19E0}"/>
              </a:ext>
            </a:extLst>
          </p:cNvPr>
          <p:cNvSpPr txBox="1"/>
          <p:nvPr/>
        </p:nvSpPr>
        <p:spPr>
          <a:xfrm>
            <a:off x="1931504" y="1916570"/>
            <a:ext cx="76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Fundamental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37644-269F-4E76-B902-40B1BB34C6CA}"/>
              </a:ext>
            </a:extLst>
          </p:cNvPr>
          <p:cNvSpPr txBox="1"/>
          <p:nvPr/>
        </p:nvSpPr>
        <p:spPr>
          <a:xfrm>
            <a:off x="2746513" y="2826896"/>
            <a:ext cx="76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can we drive value?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5371F-C044-4572-8A27-8AFD6E08DDEC}"/>
              </a:ext>
            </a:extLst>
          </p:cNvPr>
          <p:cNvSpPr txBox="1"/>
          <p:nvPr/>
        </p:nvSpPr>
        <p:spPr>
          <a:xfrm>
            <a:off x="2746513" y="3993988"/>
            <a:ext cx="76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can we retain value?</a:t>
            </a:r>
            <a:endParaRPr lang="en-TT" sz="2800" dirty="0"/>
          </a:p>
        </p:txBody>
      </p:sp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246AD979-11CE-4C22-A84B-68A3A919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2113" y="2693253"/>
            <a:ext cx="914400" cy="914400"/>
          </a:xfrm>
          <a:prstGeom prst="rect">
            <a:avLst/>
          </a:prstGeom>
        </p:spPr>
      </p:pic>
      <p:pic>
        <p:nvPicPr>
          <p:cNvPr id="11" name="Graphic 10" descr="Thought bubble outline">
            <a:extLst>
              <a:ext uri="{FF2B5EF4-FFF2-40B4-BE49-F238E27FC236}">
                <a16:creationId xmlns:a16="http://schemas.microsoft.com/office/drawing/2014/main" id="{D4C6C56E-4C09-4D1C-A7D1-D3A9901A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2113" y="38168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8974B8-4FB6-46CC-9A41-43A73C9D3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533337"/>
              </p:ext>
            </p:extLst>
          </p:nvPr>
        </p:nvGraphicFramePr>
        <p:xfrm>
          <a:off x="4663413" y="1586160"/>
          <a:ext cx="2676099" cy="307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36" y="2843614"/>
            <a:ext cx="1462653" cy="6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4</a:t>
            </a:fld>
            <a:endParaRPr lang="en-TT"/>
          </a:p>
        </p:txBody>
      </p:sp>
      <p:grpSp>
        <p:nvGrpSpPr>
          <p:cNvPr id="20" name="Grupo 2">
            <a:extLst>
              <a:ext uri="{FF2B5EF4-FFF2-40B4-BE49-F238E27FC236}">
                <a16:creationId xmlns:a16="http://schemas.microsoft.com/office/drawing/2014/main" id="{A648F062-DE61-462D-9EC2-D8D9E41F4FD2}"/>
              </a:ext>
            </a:extLst>
          </p:cNvPr>
          <p:cNvGrpSpPr/>
          <p:nvPr/>
        </p:nvGrpSpPr>
        <p:grpSpPr>
          <a:xfrm>
            <a:off x="1209064" y="2974539"/>
            <a:ext cx="2527703" cy="1263375"/>
            <a:chOff x="4808344" y="2805026"/>
            <a:chExt cx="2301298" cy="1263375"/>
          </a:xfrm>
        </p:grpSpPr>
        <p:sp>
          <p:nvSpPr>
            <p:cNvPr id="21" name="CuadroTexto 13">
              <a:extLst>
                <a:ext uri="{FF2B5EF4-FFF2-40B4-BE49-F238E27FC236}">
                  <a16:creationId xmlns:a16="http://schemas.microsoft.com/office/drawing/2014/main" id="{60F58B96-0438-4B9E-9FF1-8339FE980B64}"/>
                </a:ext>
              </a:extLst>
            </p:cNvPr>
            <p:cNvSpPr txBox="1"/>
            <p:nvPr/>
          </p:nvSpPr>
          <p:spPr>
            <a:xfrm>
              <a:off x="4808344" y="2960405"/>
              <a:ext cx="230129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en-US" sz="2400" dirty="0"/>
                <a:t>COMMERCIAL BANKING</a:t>
              </a:r>
            </a:p>
            <a:p>
              <a:pPr algn="ctr"/>
              <a:r>
                <a:rPr lang="en-US" sz="2400" dirty="0"/>
                <a:t>via ANSA BANK LTD</a:t>
              </a:r>
            </a:p>
          </p:txBody>
        </p:sp>
        <p:cxnSp>
          <p:nvCxnSpPr>
            <p:cNvPr id="22" name="Conector recto 19">
              <a:extLst>
                <a:ext uri="{FF2B5EF4-FFF2-40B4-BE49-F238E27FC236}">
                  <a16:creationId xmlns:a16="http://schemas.microsoft.com/office/drawing/2014/main" id="{75AEBAD1-4C83-489E-8963-66D4DC6EF260}"/>
                </a:ext>
              </a:extLst>
            </p:cNvPr>
            <p:cNvCxnSpPr/>
            <p:nvPr/>
          </p:nvCxnSpPr>
          <p:spPr>
            <a:xfrm>
              <a:off x="5824992" y="2805026"/>
              <a:ext cx="268002" cy="0"/>
            </a:xfrm>
            <a:prstGeom prst="line">
              <a:avLst/>
            </a:prstGeom>
            <a:ln w="190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phic 23" descr="Handshake">
            <a:extLst>
              <a:ext uri="{FF2B5EF4-FFF2-40B4-BE49-F238E27FC236}">
                <a16:creationId xmlns:a16="http://schemas.microsoft.com/office/drawing/2014/main" id="{E7406794-C205-4B95-B68A-A8751FD7AD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0735" y="2042090"/>
            <a:ext cx="1004360" cy="914400"/>
          </a:xfrm>
          <a:prstGeom prst="rect">
            <a:avLst/>
          </a:prstGeom>
        </p:spPr>
      </p:pic>
      <p:grpSp>
        <p:nvGrpSpPr>
          <p:cNvPr id="25" name="Grupo 5">
            <a:extLst>
              <a:ext uri="{FF2B5EF4-FFF2-40B4-BE49-F238E27FC236}">
                <a16:creationId xmlns:a16="http://schemas.microsoft.com/office/drawing/2014/main" id="{C421F81F-25F6-4156-B527-5F55F5460B03}"/>
              </a:ext>
            </a:extLst>
          </p:cNvPr>
          <p:cNvGrpSpPr/>
          <p:nvPr/>
        </p:nvGrpSpPr>
        <p:grpSpPr>
          <a:xfrm>
            <a:off x="2195752" y="1108654"/>
            <a:ext cx="2834592" cy="496136"/>
            <a:chOff x="4808344" y="5119603"/>
            <a:chExt cx="2301298" cy="496136"/>
          </a:xfrm>
        </p:grpSpPr>
        <p:sp>
          <p:nvSpPr>
            <p:cNvPr id="26" name="CuadroTexto 16">
              <a:extLst>
                <a:ext uri="{FF2B5EF4-FFF2-40B4-BE49-F238E27FC236}">
                  <a16:creationId xmlns:a16="http://schemas.microsoft.com/office/drawing/2014/main" id="{30534736-B1F1-4087-A652-A97613A8B50E}"/>
                </a:ext>
              </a:extLst>
            </p:cNvPr>
            <p:cNvSpPr txBox="1"/>
            <p:nvPr/>
          </p:nvSpPr>
          <p:spPr>
            <a:xfrm>
              <a:off x="4808344" y="5246407"/>
              <a:ext cx="2301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en-US" sz="2400" dirty="0"/>
                <a:t>MERCHANT BANKING</a:t>
              </a:r>
            </a:p>
          </p:txBody>
        </p:sp>
        <p:cxnSp>
          <p:nvCxnSpPr>
            <p:cNvPr id="27" name="Conector recto 22">
              <a:extLst>
                <a:ext uri="{FF2B5EF4-FFF2-40B4-BE49-F238E27FC236}">
                  <a16:creationId xmlns:a16="http://schemas.microsoft.com/office/drawing/2014/main" id="{1972BB2E-13C7-4780-A39A-C705ECBCC21C}"/>
                </a:ext>
              </a:extLst>
            </p:cNvPr>
            <p:cNvCxnSpPr/>
            <p:nvPr/>
          </p:nvCxnSpPr>
          <p:spPr>
            <a:xfrm>
              <a:off x="5824992" y="5119603"/>
              <a:ext cx="268002" cy="0"/>
            </a:xfrm>
            <a:prstGeom prst="line">
              <a:avLst/>
            </a:prstGeom>
            <a:ln w="190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Graphic 28" descr="Presentation with pie chart">
            <a:extLst>
              <a:ext uri="{FF2B5EF4-FFF2-40B4-BE49-F238E27FC236}">
                <a16:creationId xmlns:a16="http://schemas.microsoft.com/office/drawing/2014/main" id="{620C3312-A92F-4C7A-B93B-90627C8883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4465" y="170907"/>
            <a:ext cx="1077165" cy="914400"/>
          </a:xfrm>
          <a:prstGeom prst="rect">
            <a:avLst/>
          </a:prstGeom>
        </p:spPr>
      </p:pic>
      <p:grpSp>
        <p:nvGrpSpPr>
          <p:cNvPr id="30" name="Grupo 3">
            <a:extLst>
              <a:ext uri="{FF2B5EF4-FFF2-40B4-BE49-F238E27FC236}">
                <a16:creationId xmlns:a16="http://schemas.microsoft.com/office/drawing/2014/main" id="{2D739812-864B-4849-BF70-42C4132E3905}"/>
              </a:ext>
            </a:extLst>
          </p:cNvPr>
          <p:cNvGrpSpPr/>
          <p:nvPr/>
        </p:nvGrpSpPr>
        <p:grpSpPr>
          <a:xfrm>
            <a:off x="2391419" y="5628600"/>
            <a:ext cx="2878717" cy="524711"/>
            <a:chOff x="8675670" y="2805026"/>
            <a:chExt cx="2301298" cy="524711"/>
          </a:xfrm>
        </p:grpSpPr>
        <p:sp>
          <p:nvSpPr>
            <p:cNvPr id="31" name="CuadroTexto 14">
              <a:extLst>
                <a:ext uri="{FF2B5EF4-FFF2-40B4-BE49-F238E27FC236}">
                  <a16:creationId xmlns:a16="http://schemas.microsoft.com/office/drawing/2014/main" id="{83D6BCC5-8378-492D-ACE5-9F789E7B3752}"/>
                </a:ext>
              </a:extLst>
            </p:cNvPr>
            <p:cNvSpPr txBox="1"/>
            <p:nvPr/>
          </p:nvSpPr>
          <p:spPr>
            <a:xfrm>
              <a:off x="8675670" y="2960405"/>
              <a:ext cx="2301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en-US" sz="2400" dirty="0">
                  <a:latin typeface="+mn-lt"/>
                </a:rPr>
                <a:t>INVESTMENT SERVICES</a:t>
              </a:r>
            </a:p>
          </p:txBody>
        </p:sp>
        <p:cxnSp>
          <p:nvCxnSpPr>
            <p:cNvPr id="32" name="Conector recto 20">
              <a:extLst>
                <a:ext uri="{FF2B5EF4-FFF2-40B4-BE49-F238E27FC236}">
                  <a16:creationId xmlns:a16="http://schemas.microsoft.com/office/drawing/2014/main" id="{615A37FE-841D-440B-BC56-2778F767272B}"/>
                </a:ext>
              </a:extLst>
            </p:cNvPr>
            <p:cNvCxnSpPr/>
            <p:nvPr/>
          </p:nvCxnSpPr>
          <p:spPr>
            <a:xfrm>
              <a:off x="9692318" y="2805026"/>
              <a:ext cx="268002" cy="0"/>
            </a:xfrm>
            <a:prstGeom prst="line">
              <a:avLst/>
            </a:prstGeom>
            <a:ln w="190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7">
            <a:extLst>
              <a:ext uri="{FF2B5EF4-FFF2-40B4-BE49-F238E27FC236}">
                <a16:creationId xmlns:a16="http://schemas.microsoft.com/office/drawing/2014/main" id="{CEEBB5FF-1D01-4CAF-9503-1272F87F0F28}"/>
              </a:ext>
            </a:extLst>
          </p:cNvPr>
          <p:cNvGrpSpPr/>
          <p:nvPr/>
        </p:nvGrpSpPr>
        <p:grpSpPr>
          <a:xfrm>
            <a:off x="6719864" y="5676659"/>
            <a:ext cx="3080717" cy="496136"/>
            <a:chOff x="8379560" y="5119603"/>
            <a:chExt cx="3080717" cy="496136"/>
          </a:xfrm>
        </p:grpSpPr>
        <p:sp>
          <p:nvSpPr>
            <p:cNvPr id="35" name="CuadroTexto 17">
              <a:extLst>
                <a:ext uri="{FF2B5EF4-FFF2-40B4-BE49-F238E27FC236}">
                  <a16:creationId xmlns:a16="http://schemas.microsoft.com/office/drawing/2014/main" id="{79C44661-5CB8-4755-8FAB-E64C225F0AD5}"/>
                </a:ext>
              </a:extLst>
            </p:cNvPr>
            <p:cNvSpPr txBox="1"/>
            <p:nvPr/>
          </p:nvSpPr>
          <p:spPr>
            <a:xfrm>
              <a:off x="8379560" y="5246407"/>
              <a:ext cx="30807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en-US" sz="2400" dirty="0"/>
                <a:t>WEALTH MANAGEMENT</a:t>
              </a:r>
            </a:p>
          </p:txBody>
        </p:sp>
        <p:cxnSp>
          <p:nvCxnSpPr>
            <p:cNvPr id="36" name="Conector recto 23">
              <a:extLst>
                <a:ext uri="{FF2B5EF4-FFF2-40B4-BE49-F238E27FC236}">
                  <a16:creationId xmlns:a16="http://schemas.microsoft.com/office/drawing/2014/main" id="{AFEE61C3-EEEB-4CD6-A66B-F7B50FB6E3A8}"/>
                </a:ext>
              </a:extLst>
            </p:cNvPr>
            <p:cNvCxnSpPr/>
            <p:nvPr/>
          </p:nvCxnSpPr>
          <p:spPr>
            <a:xfrm>
              <a:off x="9692318" y="5119603"/>
              <a:ext cx="268002" cy="0"/>
            </a:xfrm>
            <a:prstGeom prst="line">
              <a:avLst/>
            </a:prstGeom>
            <a:ln w="190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Graphic 37" descr="Upward trend">
            <a:extLst>
              <a:ext uri="{FF2B5EF4-FFF2-40B4-BE49-F238E27FC236}">
                <a16:creationId xmlns:a16="http://schemas.microsoft.com/office/drawing/2014/main" id="{2DA4C1B7-0EE7-448E-A003-73AD6AEDB9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3620" y="4698777"/>
            <a:ext cx="914400" cy="914400"/>
          </a:xfrm>
          <a:prstGeom prst="rect">
            <a:avLst/>
          </a:prstGeom>
        </p:spPr>
      </p:pic>
      <p:pic>
        <p:nvPicPr>
          <p:cNvPr id="39" name="Graphic 38" descr="Business Growth">
            <a:extLst>
              <a:ext uri="{FF2B5EF4-FFF2-40B4-BE49-F238E27FC236}">
                <a16:creationId xmlns:a16="http://schemas.microsoft.com/office/drawing/2014/main" id="{FFAB26CD-BE54-408F-81C5-8A1EE03534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09423" y="4683000"/>
            <a:ext cx="914400" cy="914400"/>
          </a:xfrm>
          <a:prstGeom prst="rect">
            <a:avLst/>
          </a:prstGeom>
        </p:spPr>
      </p:pic>
      <p:grpSp>
        <p:nvGrpSpPr>
          <p:cNvPr id="40" name="Grupo 4">
            <a:extLst>
              <a:ext uri="{FF2B5EF4-FFF2-40B4-BE49-F238E27FC236}">
                <a16:creationId xmlns:a16="http://schemas.microsoft.com/office/drawing/2014/main" id="{C242F629-BBCC-4BCF-8CD3-77B879E951D3}"/>
              </a:ext>
            </a:extLst>
          </p:cNvPr>
          <p:cNvGrpSpPr/>
          <p:nvPr/>
        </p:nvGrpSpPr>
        <p:grpSpPr>
          <a:xfrm>
            <a:off x="8266158" y="3048821"/>
            <a:ext cx="2706982" cy="1189093"/>
            <a:chOff x="878470" y="5119603"/>
            <a:chExt cx="2706982" cy="1189093"/>
          </a:xfrm>
        </p:grpSpPr>
        <p:sp>
          <p:nvSpPr>
            <p:cNvPr id="41" name="CuadroTexto 15">
              <a:extLst>
                <a:ext uri="{FF2B5EF4-FFF2-40B4-BE49-F238E27FC236}">
                  <a16:creationId xmlns:a16="http://schemas.microsoft.com/office/drawing/2014/main" id="{4A13CDAA-EABD-4AD4-AAEF-3E16202D14EF}"/>
                </a:ext>
              </a:extLst>
            </p:cNvPr>
            <p:cNvSpPr txBox="1"/>
            <p:nvPr/>
          </p:nvSpPr>
          <p:spPr>
            <a:xfrm>
              <a:off x="878470" y="5200700"/>
              <a:ext cx="270698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en-US" sz="2400" dirty="0"/>
                <a:t>TREASURY AND FOREIGN EXCHANGE SERVICES</a:t>
              </a:r>
            </a:p>
          </p:txBody>
        </p:sp>
        <p:cxnSp>
          <p:nvCxnSpPr>
            <p:cNvPr id="42" name="Conector recto 21">
              <a:extLst>
                <a:ext uri="{FF2B5EF4-FFF2-40B4-BE49-F238E27FC236}">
                  <a16:creationId xmlns:a16="http://schemas.microsoft.com/office/drawing/2014/main" id="{A8019CA4-9FCF-48D5-B196-32E00B0286C3}"/>
                </a:ext>
              </a:extLst>
            </p:cNvPr>
            <p:cNvCxnSpPr/>
            <p:nvPr/>
          </p:nvCxnSpPr>
          <p:spPr>
            <a:xfrm>
              <a:off x="2039576" y="5119603"/>
              <a:ext cx="268002" cy="0"/>
            </a:xfrm>
            <a:prstGeom prst="line">
              <a:avLst/>
            </a:prstGeom>
            <a:ln w="190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Graphic 43" descr="Coins">
            <a:extLst>
              <a:ext uri="{FF2B5EF4-FFF2-40B4-BE49-F238E27FC236}">
                <a16:creationId xmlns:a16="http://schemas.microsoft.com/office/drawing/2014/main" id="{C05FD24C-9311-4028-B592-BC1E413D83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04065" y="2071447"/>
            <a:ext cx="914400" cy="914400"/>
          </a:xfrm>
          <a:prstGeom prst="rect">
            <a:avLst/>
          </a:prstGeom>
        </p:spPr>
      </p:pic>
      <p:pic>
        <p:nvPicPr>
          <p:cNvPr id="28" name="Graphic 27" descr="Care with solid fill">
            <a:extLst>
              <a:ext uri="{FF2B5EF4-FFF2-40B4-BE49-F238E27FC236}">
                <a16:creationId xmlns:a16="http://schemas.microsoft.com/office/drawing/2014/main" id="{8E3D0E60-10D0-4F87-BD5F-7C4C96660C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21494" y="31034"/>
            <a:ext cx="914400" cy="914400"/>
          </a:xfrm>
          <a:prstGeom prst="rect">
            <a:avLst/>
          </a:prstGeom>
        </p:spPr>
      </p:pic>
      <p:grpSp>
        <p:nvGrpSpPr>
          <p:cNvPr id="33" name="Grupo 3">
            <a:extLst>
              <a:ext uri="{FF2B5EF4-FFF2-40B4-BE49-F238E27FC236}">
                <a16:creationId xmlns:a16="http://schemas.microsoft.com/office/drawing/2014/main" id="{B236B9E8-5D0E-473A-A187-6C2660AB285D}"/>
              </a:ext>
            </a:extLst>
          </p:cNvPr>
          <p:cNvGrpSpPr/>
          <p:nvPr/>
        </p:nvGrpSpPr>
        <p:grpSpPr>
          <a:xfrm>
            <a:off x="6861265" y="1030835"/>
            <a:ext cx="2878717" cy="894043"/>
            <a:chOff x="8675670" y="2805026"/>
            <a:chExt cx="2301298" cy="894043"/>
          </a:xfrm>
        </p:grpSpPr>
        <p:sp>
          <p:nvSpPr>
            <p:cNvPr id="37" name="CuadroTexto 14">
              <a:extLst>
                <a:ext uri="{FF2B5EF4-FFF2-40B4-BE49-F238E27FC236}">
                  <a16:creationId xmlns:a16="http://schemas.microsoft.com/office/drawing/2014/main" id="{5A926283-E3EB-4D9C-B46C-46A51EBB69A2}"/>
                </a:ext>
              </a:extLst>
            </p:cNvPr>
            <p:cNvSpPr txBox="1"/>
            <p:nvPr/>
          </p:nvSpPr>
          <p:spPr>
            <a:xfrm>
              <a:off x="8675670" y="2960405"/>
              <a:ext cx="230129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en-US" sz="2400" dirty="0">
                  <a:latin typeface="+mn-lt"/>
                </a:rPr>
                <a:t>INSURANCE SERVICES</a:t>
              </a:r>
            </a:p>
            <a:p>
              <a:r>
                <a:rPr lang="en-US" sz="2400" dirty="0">
                  <a:latin typeface="+mn-lt"/>
                </a:rPr>
                <a:t>via TATIL GROUP</a:t>
              </a:r>
            </a:p>
          </p:txBody>
        </p: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586CC58B-BBBC-4B53-AA78-E7B6146B40D1}"/>
                </a:ext>
              </a:extLst>
            </p:cNvPr>
            <p:cNvCxnSpPr/>
            <p:nvPr/>
          </p:nvCxnSpPr>
          <p:spPr>
            <a:xfrm>
              <a:off x="9692318" y="2805026"/>
              <a:ext cx="268002" cy="0"/>
            </a:xfrm>
            <a:prstGeom prst="line">
              <a:avLst/>
            </a:prstGeom>
            <a:ln w="190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1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5</a:t>
            </a:fld>
            <a:endParaRPr lang="en-T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0059A-8E02-42AB-B106-804063D46F83}"/>
              </a:ext>
            </a:extLst>
          </p:cNvPr>
          <p:cNvSpPr txBox="1"/>
          <p:nvPr/>
        </p:nvSpPr>
        <p:spPr>
          <a:xfrm>
            <a:off x="1469334" y="383161"/>
            <a:ext cx="925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Amasis MT Pro Light" panose="02040304050005020304" pitchFamily="18" charset="0"/>
                <a:cs typeface="Aharoni" panose="020B0604020202020204" pitchFamily="2" charset="-79"/>
              </a:rPr>
              <a:t>Our Observations</a:t>
            </a:r>
            <a:endParaRPr lang="en-TT" sz="5400" b="1" dirty="0">
              <a:solidFill>
                <a:schemeClr val="accent2"/>
              </a:solidFill>
              <a:latin typeface="Amasis MT Pro Light" panose="02040304050005020304" pitchFamily="18" charset="0"/>
              <a:cs typeface="Aharoni" panose="020B0604020202020204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0EE14-F805-4037-A3A6-9397056BCD41}"/>
              </a:ext>
            </a:extLst>
          </p:cNvPr>
          <p:cNvSpPr txBox="1"/>
          <p:nvPr/>
        </p:nvSpPr>
        <p:spPr>
          <a:xfrm>
            <a:off x="2922105" y="3876286"/>
            <a:ext cx="684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Managing threats</a:t>
            </a:r>
            <a:endParaRPr lang="en-TT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90112-A79E-4DBA-B451-EA50092672A8}"/>
              </a:ext>
            </a:extLst>
          </p:cNvPr>
          <p:cNvSpPr txBox="1"/>
          <p:nvPr/>
        </p:nvSpPr>
        <p:spPr>
          <a:xfrm>
            <a:off x="2922105" y="2155468"/>
            <a:ext cx="70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Funding the roll out of large infrastructure projects</a:t>
            </a:r>
            <a:endParaRPr lang="en-TT" sz="2800" dirty="0"/>
          </a:p>
        </p:txBody>
      </p:sp>
      <p:pic>
        <p:nvPicPr>
          <p:cNvPr id="13" name="Graphic 12" descr="Warning outline">
            <a:extLst>
              <a:ext uri="{FF2B5EF4-FFF2-40B4-BE49-F238E27FC236}">
                <a16:creationId xmlns:a16="http://schemas.microsoft.com/office/drawing/2014/main" id="{4A265E86-3DB1-44F1-A31D-E08A8349E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0322" y="3680696"/>
            <a:ext cx="914400" cy="914400"/>
          </a:xfrm>
          <a:prstGeom prst="rect">
            <a:avLst/>
          </a:prstGeom>
        </p:spPr>
      </p:pic>
      <p:pic>
        <p:nvPicPr>
          <p:cNvPr id="15" name="Graphic 14" descr="Cell Tower outline">
            <a:extLst>
              <a:ext uri="{FF2B5EF4-FFF2-40B4-BE49-F238E27FC236}">
                <a16:creationId xmlns:a16="http://schemas.microsoft.com/office/drawing/2014/main" id="{47BDF2CD-5EE0-4F24-91C6-5237A4373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0322" y="21516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6</a:t>
            </a:fld>
            <a:endParaRPr lang="en-T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E4DFC-13B1-4704-B1D9-FCEFFF74FD78}"/>
              </a:ext>
            </a:extLst>
          </p:cNvPr>
          <p:cNvSpPr txBox="1">
            <a:spLocks/>
          </p:cNvSpPr>
          <p:nvPr/>
        </p:nvSpPr>
        <p:spPr>
          <a:xfrm>
            <a:off x="2442880" y="320663"/>
            <a:ext cx="7764606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C00000"/>
                </a:solidFill>
                <a:latin typeface="Amasis MT Pro Light" panose="02040304050005020304" pitchFamily="18" charset="0"/>
              </a:rPr>
              <a:t>Capital Structure Considerations</a:t>
            </a:r>
          </a:p>
          <a:p>
            <a:endParaRPr lang="en-US" sz="4400" b="1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6C12E23-2CF8-45C4-ABA5-DC22BE5DC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78" y="3255039"/>
            <a:ext cx="2736607" cy="163264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CCD40C9-5499-427E-BC35-D1824032A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32" y="1149064"/>
            <a:ext cx="2957800" cy="184862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2469A13D-EB04-4B6E-8667-13EF36F29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87" y="5088835"/>
            <a:ext cx="3106045" cy="1632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548E56-458E-498C-AAE7-EB9673601E6E}"/>
              </a:ext>
            </a:extLst>
          </p:cNvPr>
          <p:cNvSpPr txBox="1"/>
          <p:nvPr/>
        </p:nvSpPr>
        <p:spPr>
          <a:xfrm>
            <a:off x="4652546" y="1721812"/>
            <a:ext cx="576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well is the business capitalized?</a:t>
            </a:r>
            <a:endParaRPr lang="en-T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E3822-9692-42C6-B497-E85D8C375407}"/>
              </a:ext>
            </a:extLst>
          </p:cNvPr>
          <p:cNvSpPr txBox="1"/>
          <p:nvPr/>
        </p:nvSpPr>
        <p:spPr>
          <a:xfrm>
            <a:off x="4652546" y="3683239"/>
            <a:ext cx="654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is funding matched to business needs?</a:t>
            </a:r>
            <a:endParaRPr lang="en-TT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EAEC8-E22F-4228-9EEC-55847789DB98}"/>
              </a:ext>
            </a:extLst>
          </p:cNvPr>
          <p:cNvSpPr txBox="1"/>
          <p:nvPr/>
        </p:nvSpPr>
        <p:spPr>
          <a:xfrm>
            <a:off x="4652546" y="5650776"/>
            <a:ext cx="576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liquid is the business?</a:t>
            </a:r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val="34557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7</a:t>
            </a:fld>
            <a:endParaRPr lang="en-T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E4DFC-13B1-4704-B1D9-FCEFFF74FD78}"/>
              </a:ext>
            </a:extLst>
          </p:cNvPr>
          <p:cNvSpPr txBox="1">
            <a:spLocks/>
          </p:cNvSpPr>
          <p:nvPr/>
        </p:nvSpPr>
        <p:spPr>
          <a:xfrm>
            <a:off x="2834892" y="243063"/>
            <a:ext cx="6522215" cy="1495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  <a:latin typeface="Amasis MT Pro Light" panose="02040304050005020304" pitchFamily="18" charset="0"/>
              </a:rPr>
              <a:t>The Caribbean Region</a:t>
            </a:r>
          </a:p>
          <a:p>
            <a:endParaRPr lang="en-US" sz="5400" b="1" dirty="0">
              <a:latin typeface="Amasis MT Pro Light" panose="020403040500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C0718-37E8-4B28-9EE0-CFD3689B450A}"/>
              </a:ext>
            </a:extLst>
          </p:cNvPr>
          <p:cNvSpPr txBox="1"/>
          <p:nvPr/>
        </p:nvSpPr>
        <p:spPr>
          <a:xfrm>
            <a:off x="641116" y="4949307"/>
            <a:ext cx="294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Multiple currencies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2A4DB-261E-425C-8296-F4FD65AE60DC}"/>
              </a:ext>
            </a:extLst>
          </p:cNvPr>
          <p:cNvSpPr txBox="1"/>
          <p:nvPr/>
        </p:nvSpPr>
        <p:spPr>
          <a:xfrm>
            <a:off x="3267878" y="4949307"/>
            <a:ext cx="2247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State owned carriers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ECB93-7463-4BC0-B7FB-A160E0364A7E}"/>
              </a:ext>
            </a:extLst>
          </p:cNvPr>
          <p:cNvSpPr txBox="1"/>
          <p:nvPr/>
        </p:nvSpPr>
        <p:spPr>
          <a:xfrm>
            <a:off x="5299535" y="4949307"/>
            <a:ext cx="335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Dynamic of multinationals vs. indigenous carriers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AFBE0-B043-40CA-877C-42C69960C0ED}"/>
              </a:ext>
            </a:extLst>
          </p:cNvPr>
          <p:cNvSpPr txBox="1"/>
          <p:nvPr/>
        </p:nvSpPr>
        <p:spPr>
          <a:xfrm>
            <a:off x="8807684" y="4908533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Local currency vs. Foreign currency liquidity</a:t>
            </a:r>
            <a:endParaRPr lang="en-TT" sz="2800" dirty="0"/>
          </a:p>
        </p:txBody>
      </p:sp>
      <p:pic>
        <p:nvPicPr>
          <p:cNvPr id="18" name="Graphic 17" descr="Money outline">
            <a:extLst>
              <a:ext uri="{FF2B5EF4-FFF2-40B4-BE49-F238E27FC236}">
                <a16:creationId xmlns:a16="http://schemas.microsoft.com/office/drawing/2014/main" id="{CE3FC37D-27D4-4ABE-B6ED-5FADAB6E6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890" y="3949023"/>
            <a:ext cx="914400" cy="914400"/>
          </a:xfrm>
          <a:prstGeom prst="rect">
            <a:avLst/>
          </a:prstGeom>
        </p:spPr>
      </p:pic>
      <p:pic>
        <p:nvPicPr>
          <p:cNvPr id="20" name="Graphic 19" descr="Hierarchy outline">
            <a:extLst>
              <a:ext uri="{FF2B5EF4-FFF2-40B4-BE49-F238E27FC236}">
                <a16:creationId xmlns:a16="http://schemas.microsoft.com/office/drawing/2014/main" id="{0B56CF6F-640B-4469-8B4C-11F41D4A6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4654" y="3980941"/>
            <a:ext cx="914400" cy="914400"/>
          </a:xfrm>
          <a:prstGeom prst="rect">
            <a:avLst/>
          </a:prstGeom>
        </p:spPr>
      </p:pic>
      <p:pic>
        <p:nvPicPr>
          <p:cNvPr id="22" name="Graphic 21" descr="Coins outline">
            <a:extLst>
              <a:ext uri="{FF2B5EF4-FFF2-40B4-BE49-F238E27FC236}">
                <a16:creationId xmlns:a16="http://schemas.microsoft.com/office/drawing/2014/main" id="{8E13C84D-EA10-42A7-B939-A735C1974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05803" y="3994133"/>
            <a:ext cx="914400" cy="914400"/>
          </a:xfrm>
          <a:prstGeom prst="rect">
            <a:avLst/>
          </a:prstGeom>
        </p:spPr>
      </p:pic>
      <p:pic>
        <p:nvPicPr>
          <p:cNvPr id="26" name="Graphic 25" descr="Germ outline">
            <a:extLst>
              <a:ext uri="{FF2B5EF4-FFF2-40B4-BE49-F238E27FC236}">
                <a16:creationId xmlns:a16="http://schemas.microsoft.com/office/drawing/2014/main" id="{BC94BCC6-066C-4BC6-BA81-2F1D0D283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9343" y="3994133"/>
            <a:ext cx="914400" cy="914400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4FC868D2-F4BF-4229-AFA2-A56F40DC59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61" y="1009009"/>
            <a:ext cx="9350276" cy="29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8</a:t>
            </a:fld>
            <a:endParaRPr lang="en-T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E4DFC-13B1-4704-B1D9-FCEFFF74FD78}"/>
              </a:ext>
            </a:extLst>
          </p:cNvPr>
          <p:cNvSpPr txBox="1">
            <a:spLocks/>
          </p:cNvSpPr>
          <p:nvPr/>
        </p:nvSpPr>
        <p:spPr>
          <a:xfrm>
            <a:off x="838199" y="262942"/>
            <a:ext cx="10515600" cy="12187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C00000"/>
                </a:solidFill>
                <a:latin typeface="Amasis MT Pro Light" panose="02040304050005020304" pitchFamily="18" charset="0"/>
              </a:rPr>
              <a:t>Case Study: Trinidad and Tobago</a:t>
            </a:r>
          </a:p>
          <a:p>
            <a:pPr algn="ctr"/>
            <a:endParaRPr lang="en-US" sz="4400" b="1" dirty="0">
              <a:latin typeface="Amasis MT Pro Light" panose="0204030405000502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D8F1FC-9682-4FB9-AAC1-76B59BF339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686313"/>
              </p:ext>
            </p:extLst>
          </p:nvPr>
        </p:nvGraphicFramePr>
        <p:xfrm>
          <a:off x="738808" y="1003852"/>
          <a:ext cx="10714383" cy="571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2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257-AF3D-4697-BE06-6ED7521A63B1}" type="slidenum">
              <a:rPr lang="en-TT" smtClean="0"/>
              <a:t>9</a:t>
            </a:fld>
            <a:endParaRPr lang="en-T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B765D-7B4C-4461-84B2-CD69F868BFDE}"/>
              </a:ext>
            </a:extLst>
          </p:cNvPr>
          <p:cNvSpPr txBox="1"/>
          <p:nvPr/>
        </p:nvSpPr>
        <p:spPr>
          <a:xfrm>
            <a:off x="2862470" y="1799676"/>
            <a:ext cx="849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assets can be monetized?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B59B58-B159-4F79-8803-DE201E031F50}"/>
              </a:ext>
            </a:extLst>
          </p:cNvPr>
          <p:cNvSpPr txBox="1">
            <a:spLocks/>
          </p:cNvSpPr>
          <p:nvPr/>
        </p:nvSpPr>
        <p:spPr>
          <a:xfrm>
            <a:off x="1431236" y="198688"/>
            <a:ext cx="9084364" cy="1495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Amasis MT Pro Light" panose="02040304050005020304" pitchFamily="18" charset="0"/>
              </a:rPr>
              <a:t>Considerations for Operators</a:t>
            </a:r>
          </a:p>
          <a:p>
            <a:endParaRPr lang="en-US" sz="5400" b="1" dirty="0">
              <a:latin typeface="Amasis MT Pro Light" panose="02040304050005020304" pitchFamily="18" charset="0"/>
            </a:endParaRPr>
          </a:p>
        </p:txBody>
      </p:sp>
      <p:pic>
        <p:nvPicPr>
          <p:cNvPr id="5" name="Graphic 4" descr="Loan outline">
            <a:extLst>
              <a:ext uri="{FF2B5EF4-FFF2-40B4-BE49-F238E27FC236}">
                <a16:creationId xmlns:a16="http://schemas.microsoft.com/office/drawing/2014/main" id="{266A7280-9CBD-42B1-A4DB-56057A01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9105" y="160408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97734-54DA-4C5A-BC0E-CB49CE42560C}"/>
              </a:ext>
            </a:extLst>
          </p:cNvPr>
          <p:cNvSpPr txBox="1"/>
          <p:nvPr/>
        </p:nvSpPr>
        <p:spPr>
          <a:xfrm>
            <a:off x="2862470" y="2951946"/>
            <a:ext cx="8497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Finding the right blend of foreign and local currency funding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ED47E-86F1-4D90-B972-26903A31609A}"/>
              </a:ext>
            </a:extLst>
          </p:cNvPr>
          <p:cNvSpPr txBox="1"/>
          <p:nvPr/>
        </p:nvSpPr>
        <p:spPr>
          <a:xfrm>
            <a:off x="2862470" y="4432159"/>
            <a:ext cx="849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Accessing alternative forms of debt capital</a:t>
            </a:r>
          </a:p>
        </p:txBody>
      </p:sp>
      <p:pic>
        <p:nvPicPr>
          <p:cNvPr id="12" name="Graphic 11" descr="Transfer1 outline">
            <a:extLst>
              <a:ext uri="{FF2B5EF4-FFF2-40B4-BE49-F238E27FC236}">
                <a16:creationId xmlns:a16="http://schemas.microsoft.com/office/drawing/2014/main" id="{B0A51C17-506D-468B-BD3F-86BF3C1A2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2966" y="4218559"/>
            <a:ext cx="914400" cy="914400"/>
          </a:xfrm>
          <a:prstGeom prst="rect">
            <a:avLst/>
          </a:prstGeom>
        </p:spPr>
      </p:pic>
      <p:pic>
        <p:nvPicPr>
          <p:cNvPr id="14" name="Graphic 13" descr="Arrow circle outline">
            <a:extLst>
              <a:ext uri="{FF2B5EF4-FFF2-40B4-BE49-F238E27FC236}">
                <a16:creationId xmlns:a16="http://schemas.microsoft.com/office/drawing/2014/main" id="{1121EE7B-2520-4742-A84F-5AD491573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2966" y="29402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DE3D21B39EC428F555195924CF04A" ma:contentTypeVersion="14" ma:contentTypeDescription="Create a new document." ma:contentTypeScope="" ma:versionID="43e7a4d43b90cb5a5817f416204acaaa">
  <xsd:schema xmlns:xsd="http://www.w3.org/2001/XMLSchema" xmlns:xs="http://www.w3.org/2001/XMLSchema" xmlns:p="http://schemas.microsoft.com/office/2006/metadata/properties" xmlns:ns3="23e50730-6cf2-41c9-854d-6cf3fa83a344" xmlns:ns4="a541b6b8-e981-456d-aca6-cb0cbf9c3f94" targetNamespace="http://schemas.microsoft.com/office/2006/metadata/properties" ma:root="true" ma:fieldsID="db5fddce879310efd256a6a83c7eddd4" ns3:_="" ns4:_="">
    <xsd:import namespace="23e50730-6cf2-41c9-854d-6cf3fa83a344"/>
    <xsd:import namespace="a541b6b8-e981-456d-aca6-cb0cbf9c3f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50730-6cf2-41c9-854d-6cf3fa83a3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1b6b8-e981-456d-aca6-cb0cbf9c3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D5B79-539C-4614-B15D-5C48C07AB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9D0B5-AA52-4A5E-90E0-8DD4E47B5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50730-6cf2-41c9-854d-6cf3fa83a344"/>
    <ds:schemaRef ds:uri="a541b6b8-e981-456d-aca6-cb0cbf9c3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ACF06B-274B-44AA-AF18-788DE564707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23e50730-6cf2-41c9-854d-6cf3fa83a344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a541b6b8-e981-456d-aca6-cb0cbf9c3f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590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Tw Cen MT Condensed</vt:lpstr>
      <vt:lpstr>Office Theme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Mykel K</dc:creator>
  <cp:lastModifiedBy>Mykel Khan</cp:lastModifiedBy>
  <cp:revision>97</cp:revision>
  <dcterms:created xsi:type="dcterms:W3CDTF">2021-05-08T16:19:12Z</dcterms:created>
  <dcterms:modified xsi:type="dcterms:W3CDTF">2022-07-20T13:54:22Z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0x010100A7BDE3D21B39EC428F555195924CF04A</vt:lpwstr>
  </property>
</Properties>
</file>