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75" r:id="rId2"/>
  </p:sldMasterIdLst>
  <p:notesMasterIdLst>
    <p:notesMasterId r:id="rId19"/>
  </p:notesMasterIdLst>
  <p:sldIdLst>
    <p:sldId id="307" r:id="rId3"/>
    <p:sldId id="1023" r:id="rId4"/>
    <p:sldId id="1025" r:id="rId5"/>
    <p:sldId id="1026" r:id="rId6"/>
    <p:sldId id="1021" r:id="rId7"/>
    <p:sldId id="1017" r:id="rId8"/>
    <p:sldId id="846" r:id="rId9"/>
    <p:sldId id="861" r:id="rId10"/>
    <p:sldId id="853" r:id="rId11"/>
    <p:sldId id="851" r:id="rId12"/>
    <p:sldId id="852" r:id="rId13"/>
    <p:sldId id="850" r:id="rId14"/>
    <p:sldId id="860" r:id="rId15"/>
    <p:sldId id="859" r:id="rId16"/>
    <p:sldId id="273" r:id="rId17"/>
    <p:sldId id="708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A7C30B-61B7-0C47-693F-A0B87324576B}" v="3" dt="2022-06-29T14:53:05.287"/>
    <p1510:client id="{5070A79A-69B0-4DAF-B2DD-E6729D4BF841}" v="3296" dt="2022-06-29T15:36:53.571"/>
    <p1510:client id="{325857DD-BC5D-1899-A13F-768C955EDB3E}" v="36" dt="2022-06-29T17:23:46.515"/>
    <p1510:client id="{482B5F04-7FB4-4F9B-B6DC-DE51887D723A}" v="37" dt="2022-06-29T15:17:28.227"/>
    <p1510:client id="{78565520-EEDB-4AB3-09B5-72B3799B2253}" v="7" dt="2022-06-29T14:55:30.334"/>
    <p1510:client id="{D6BA5C83-E53B-81E6-5FDA-AAA1D55F6243}" v="172" dt="2022-06-29T17:20:21.810"/>
    <p1510:client id="{C37BEC4E-376E-4C64-85D8-CB556BE65484}" v="29" dt="2022-06-29T17:42:47.926"/>
    <p1510:client id="{CCEDEF58-F691-E19A-31FA-6DB96643D475}" v="12" dt="2022-06-29T14:46:54.605"/>
    <p1510:client id="{FA014C77-6651-E0A5-A398-3A1E881CE576}" v="60" dt="2022-06-29T17:07:52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121" d="100"/>
          <a:sy n="121" d="100"/>
        </p:scale>
        <p:origin x="2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4937CC5-90C1-4027-8CA6-FDDE58649D23}" type="doc">
      <dgm:prSet loTypeId="urn:microsoft.com/office/officeart/2005/8/layout/lProcess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EA989DC-330D-4BA4-8DE5-D8E5BD000DB1}">
      <dgm:prSet phldrT="[Text]"/>
      <dgm:spPr>
        <a:noFill/>
      </dgm:spPr>
      <dgm:t>
        <a:bodyPr/>
        <a:lstStyle/>
        <a:p>
          <a:r>
            <a:rPr lang="nl-NL" noProof="0" err="1">
              <a:solidFill>
                <a:schemeClr val="bg1"/>
              </a:solidFill>
            </a:rPr>
            <a:t>Current</a:t>
          </a:r>
          <a:r>
            <a:rPr lang="nl-NL" noProof="0">
              <a:solidFill>
                <a:schemeClr val="bg1"/>
              </a:solidFill>
            </a:rPr>
            <a:t> </a:t>
          </a:r>
          <a:r>
            <a:rPr lang="nl-NL" noProof="0" err="1">
              <a:solidFill>
                <a:schemeClr val="bg1"/>
              </a:solidFill>
            </a:rPr>
            <a:t>situation</a:t>
          </a:r>
          <a:endParaRPr lang="nl-NL" noProof="0">
            <a:solidFill>
              <a:schemeClr val="bg1"/>
            </a:solidFill>
          </a:endParaRPr>
        </a:p>
      </dgm:t>
    </dgm:pt>
    <dgm:pt modelId="{C20AED92-E737-4E04-B97E-541446BCD0B3}" type="parTrans" cxnId="{6A406456-08FA-4403-8D60-F5C40E42771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557C825-F0E4-473E-BCC9-3885EFC1BCB4}" type="sibTrans" cxnId="{6A406456-08FA-4403-8D60-F5C40E42771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DE59A99-7174-462F-8C0D-3B1F926A2D6D}">
      <dgm:prSet phldrT="[Text]"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en-US" sz="2000">
              <a:solidFill>
                <a:schemeClr val="bg1"/>
              </a:solidFill>
            </a:rPr>
            <a:t>&gt; Outdated </a:t>
          </a:r>
          <a:r>
            <a:rPr lang="nl-NL" sz="1800" b="0" noProof="0">
              <a:solidFill>
                <a:schemeClr val="bg1"/>
              </a:solidFill>
            </a:rPr>
            <a:t>ICT equipment and applications </a:t>
          </a:r>
        </a:p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nl-NL" sz="1800" b="0" noProof="0">
              <a:solidFill>
                <a:schemeClr val="bg1"/>
              </a:solidFill>
            </a:rPr>
            <a:t>   applicaties </a:t>
          </a:r>
          <a:r>
            <a:rPr lang="nl-NL" sz="1800" noProof="0">
              <a:solidFill>
                <a:schemeClr val="bg1"/>
              </a:solidFill>
            </a:rPr>
            <a:t>( from the 80’s and 90’s)</a:t>
          </a:r>
          <a:r>
            <a:rPr lang="en-US" sz="1800">
              <a:solidFill>
                <a:schemeClr val="bg1"/>
              </a:solidFill>
            </a:rPr>
            <a:t>. </a:t>
          </a:r>
          <a:r>
            <a:rPr lang="en-US" sz="1800" err="1">
              <a:solidFill>
                <a:schemeClr val="bg1"/>
              </a:solidFill>
            </a:rPr>
            <a:t>EoL</a:t>
          </a:r>
          <a:r>
            <a:rPr lang="en-US" sz="1800">
              <a:solidFill>
                <a:schemeClr val="bg1"/>
              </a:solidFill>
            </a:rPr>
            <a:t>/</a:t>
          </a:r>
          <a:r>
            <a:rPr lang="en-US" sz="1800" err="1">
              <a:solidFill>
                <a:schemeClr val="bg1"/>
              </a:solidFill>
            </a:rPr>
            <a:t>EoS</a:t>
          </a:r>
          <a:r>
            <a:rPr lang="en-US" sz="1800">
              <a:solidFill>
                <a:schemeClr val="bg1"/>
              </a:solidFill>
            </a:rPr>
            <a:t>.</a:t>
          </a:r>
        </a:p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nl-NL" sz="1800" b="0" noProof="0">
              <a:solidFill>
                <a:schemeClr val="bg1"/>
              </a:solidFill>
              <a:latin typeface="+mn-lt"/>
            </a:rPr>
            <a:t>&gt; Front desk: helping the customer with a minimal of </a:t>
          </a:r>
          <a:r>
            <a:rPr lang="nl-NL" sz="1800" b="1" noProof="0">
              <a:solidFill>
                <a:schemeClr val="bg1"/>
              </a:solidFill>
              <a:latin typeface="+mn-lt"/>
            </a:rPr>
            <a:t>22 applications </a:t>
          </a:r>
        </a:p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nl-NL" sz="1800">
              <a:solidFill>
                <a:schemeClr val="bg1"/>
              </a:solidFill>
            </a:rPr>
            <a:t>&gt; Outdated</a:t>
          </a:r>
          <a:r>
            <a:rPr lang="nl-NL" sz="1800" b="1">
              <a:solidFill>
                <a:schemeClr val="bg1"/>
              </a:solidFill>
            </a:rPr>
            <a:t> bill generation process</a:t>
          </a:r>
          <a:r>
            <a:rPr lang="nl-NL" sz="1800">
              <a:solidFill>
                <a:schemeClr val="bg1"/>
              </a:solidFill>
            </a:rPr>
            <a:t>: </a:t>
          </a:r>
        </a:p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nl-NL" sz="1800">
              <a:solidFill>
                <a:schemeClr val="bg1"/>
              </a:solidFill>
            </a:rPr>
            <a:t>   - Billing in 4 parts </a:t>
          </a:r>
        </a:p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nl-NL" sz="1800">
              <a:solidFill>
                <a:schemeClr val="bg1"/>
              </a:solidFill>
            </a:rPr>
            <a:t>   - Long  time to process (3-10 days)</a:t>
          </a:r>
        </a:p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nl-NL" sz="1800">
              <a:solidFill>
                <a:schemeClr val="bg1"/>
              </a:solidFill>
            </a:rPr>
            <a:t>&gt; The prepaid en postpaid services will be managed in </a:t>
          </a:r>
          <a:r>
            <a:rPr lang="nl-NL" sz="1800" b="1">
              <a:solidFill>
                <a:schemeClr val="bg1"/>
              </a:solidFill>
            </a:rPr>
            <a:t>separate applications </a:t>
          </a:r>
        </a:p>
        <a:p>
          <a:pPr algn="l">
            <a:lnSpc>
              <a:spcPct val="100000"/>
            </a:lnSpc>
            <a:spcAft>
              <a:spcPts val="0"/>
            </a:spcAft>
            <a:buNone/>
          </a:pPr>
          <a:r>
            <a:rPr lang="nl-NL" sz="1800">
              <a:solidFill>
                <a:schemeClr val="bg1"/>
              </a:solidFill>
            </a:rPr>
            <a:t>&gt; Numerous process based manual operations</a:t>
          </a:r>
          <a:endParaRPr lang="en-US" sz="1800">
            <a:solidFill>
              <a:schemeClr val="bg1"/>
            </a:solidFill>
          </a:endParaRPr>
        </a:p>
      </dgm:t>
    </dgm:pt>
    <dgm:pt modelId="{5BA69107-2F9C-47BC-8753-4045336D4A92}" type="parTrans" cxnId="{B0D03833-3AA4-495E-9871-275F8641907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DF17ADED-119B-4639-9CDC-E5DF8651FF9C}" type="sibTrans" cxnId="{B0D03833-3AA4-495E-9871-275F8641907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55E58F6-A315-4FD4-90C6-6243604E6F86}">
      <dgm:prSet phldrT="[Text]"/>
      <dgm:spPr>
        <a:noFill/>
      </dgm:spPr>
      <dgm:t>
        <a:bodyPr/>
        <a:lstStyle/>
        <a:p>
          <a:pPr algn="l">
            <a:spcAft>
              <a:spcPts val="600"/>
            </a:spcAft>
          </a:pPr>
          <a:r>
            <a:rPr lang="en-US">
              <a:solidFill>
                <a:schemeClr val="bg1"/>
              </a:solidFill>
            </a:rPr>
            <a:t>  What will be</a:t>
          </a:r>
          <a:endParaRPr lang="nl-NL" noProof="0">
            <a:solidFill>
              <a:schemeClr val="bg1"/>
            </a:solidFill>
          </a:endParaRPr>
        </a:p>
      </dgm:t>
    </dgm:pt>
    <dgm:pt modelId="{AD666CCC-5283-4CDA-802E-44CD9FF0BFA6}" type="parTrans" cxnId="{E4AB0D10-DE41-4C1C-9ADF-F52A79DE391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B5AEEA3-7D82-47B7-8F5B-B92D88062449}" type="sibTrans" cxnId="{E4AB0D10-DE41-4C1C-9ADF-F52A79DE3916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3C7E9C7-DBF5-4CBF-BFD8-9B96447D613F}">
      <dgm:prSet phldrT="[Text]" custT="1"/>
      <dgm:spPr/>
      <dgm:t>
        <a:bodyPr/>
        <a:lstStyle/>
        <a:p>
          <a:pPr algn="l">
            <a:lnSpc>
              <a:spcPct val="100000"/>
            </a:lnSpc>
            <a:spcBef>
              <a:spcPts val="1200"/>
            </a:spcBef>
            <a:spcAft>
              <a:spcPts val="0"/>
            </a:spcAft>
            <a:buNone/>
          </a:pPr>
          <a:endParaRPr lang="nl-NL" sz="1800" b="0" i="0">
            <a:solidFill>
              <a:schemeClr val="bg1"/>
            </a:solidFill>
          </a:endParaRPr>
        </a:p>
        <a:p>
          <a:pPr algn="l">
            <a:lnSpc>
              <a:spcPct val="100000"/>
            </a:lnSpc>
            <a:spcBef>
              <a:spcPts val="1200"/>
            </a:spcBef>
            <a:spcAft>
              <a:spcPts val="0"/>
            </a:spcAft>
            <a:buNone/>
          </a:pPr>
          <a:r>
            <a:rPr lang="nl-NL" sz="1800" b="0" i="0">
              <a:solidFill>
                <a:schemeClr val="bg1"/>
              </a:solidFill>
            </a:rPr>
            <a:t>Modern intergated ICT system:</a:t>
          </a:r>
        </a:p>
        <a:p>
          <a:pPr algn="l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Char char="•"/>
          </a:pPr>
          <a:r>
            <a:rPr lang="nl-NL" sz="1800" b="1" i="0">
              <a:solidFill>
                <a:schemeClr val="bg1"/>
              </a:solidFill>
            </a:rPr>
            <a:t>&gt; Flexible and efficient set up:</a:t>
          </a:r>
          <a:endParaRPr lang="nl-NL" sz="1800" b="0" i="0">
            <a:solidFill>
              <a:schemeClr val="bg1"/>
            </a:solidFill>
          </a:endParaRPr>
        </a:p>
        <a:p>
          <a:pPr algn="l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l-NL" sz="1800" b="0" i="0">
              <a:solidFill>
                <a:schemeClr val="bg1"/>
              </a:solidFill>
            </a:rPr>
            <a:t>- Easy to link and offer </a:t>
          </a:r>
          <a:r>
            <a:rPr lang="nl-NL" sz="1800" b="1" i="0">
              <a:solidFill>
                <a:schemeClr val="bg1"/>
              </a:solidFill>
            </a:rPr>
            <a:t>services </a:t>
          </a:r>
          <a:endParaRPr lang="nl-NL" sz="1800" b="0" i="0">
            <a:solidFill>
              <a:schemeClr val="bg1"/>
            </a:solidFill>
          </a:endParaRPr>
        </a:p>
        <a:p>
          <a:pPr algn="l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l-NL" sz="1800" b="0" i="0">
              <a:solidFill>
                <a:schemeClr val="bg1"/>
              </a:solidFill>
            </a:rPr>
            <a:t>- Adjust/ develop products/add-ons/promotions fast </a:t>
          </a:r>
        </a:p>
        <a:p>
          <a:pPr algn="l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l-NL" sz="1800" b="0" i="0">
              <a:solidFill>
                <a:schemeClr val="bg1"/>
              </a:solidFill>
            </a:rPr>
            <a:t>- </a:t>
          </a:r>
          <a:r>
            <a:rPr lang="nl-NL" sz="1800" b="1" i="0">
              <a:solidFill>
                <a:schemeClr val="bg1"/>
              </a:solidFill>
            </a:rPr>
            <a:t>Automized </a:t>
          </a:r>
          <a:r>
            <a:rPr lang="nl-NL" sz="1800" b="0" i="0">
              <a:solidFill>
                <a:schemeClr val="bg1"/>
              </a:solidFill>
            </a:rPr>
            <a:t>operations</a:t>
          </a:r>
        </a:p>
        <a:p>
          <a:pPr algn="l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l-NL" sz="1800" b="0" i="0">
              <a:solidFill>
                <a:schemeClr val="bg1"/>
              </a:solidFill>
            </a:rPr>
            <a:t>- Helping te customer through </a:t>
          </a:r>
          <a:r>
            <a:rPr lang="nl-NL" sz="1800" b="1" i="0">
              <a:solidFill>
                <a:schemeClr val="bg1"/>
              </a:solidFill>
            </a:rPr>
            <a:t>1 application </a:t>
          </a:r>
        </a:p>
        <a:p>
          <a:pPr algn="l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l-NL" sz="1800" b="0" i="0">
              <a:solidFill>
                <a:schemeClr val="bg1"/>
              </a:solidFill>
            </a:rPr>
            <a:t>&gt; Updated </a:t>
          </a:r>
          <a:r>
            <a:rPr lang="nl-NL" sz="1800" b="1" i="0">
              <a:solidFill>
                <a:schemeClr val="bg1"/>
              </a:solidFill>
            </a:rPr>
            <a:t>bill generation process </a:t>
          </a:r>
        </a:p>
        <a:p>
          <a:pPr algn="l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l-NL" sz="1800" b="0" i="0">
              <a:solidFill>
                <a:schemeClr val="bg1"/>
              </a:solidFill>
            </a:rPr>
            <a:t>- 1 bill and quicker time to process (8-10h)</a:t>
          </a:r>
        </a:p>
        <a:p>
          <a:pPr algn="l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l-NL" sz="1800" b="0" i="0">
              <a:solidFill>
                <a:schemeClr val="bg1"/>
              </a:solidFill>
            </a:rPr>
            <a:t>&gt; </a:t>
          </a:r>
          <a:r>
            <a:rPr lang="nl-NL" sz="1800" b="0" i="0" err="1">
              <a:solidFill>
                <a:schemeClr val="bg1"/>
              </a:solidFill>
            </a:rPr>
            <a:t>Future</a:t>
          </a:r>
          <a:r>
            <a:rPr lang="nl-NL" sz="1800" b="0" i="0">
              <a:solidFill>
                <a:schemeClr val="bg1"/>
              </a:solidFill>
            </a:rPr>
            <a:t> </a:t>
          </a:r>
          <a:r>
            <a:rPr lang="nl-NL" sz="1800" b="0" i="0" err="1">
              <a:solidFill>
                <a:schemeClr val="bg1"/>
              </a:solidFill>
            </a:rPr>
            <a:t>proof</a:t>
          </a:r>
          <a:endParaRPr lang="nl-NL" sz="1800" b="0" i="0">
            <a:solidFill>
              <a:schemeClr val="bg1"/>
            </a:solidFill>
          </a:endParaRPr>
        </a:p>
        <a:p>
          <a:pPr algn="l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l-NL" sz="1800" b="0" i="0">
              <a:solidFill>
                <a:schemeClr val="bg1"/>
              </a:solidFill>
            </a:rPr>
            <a:t>&gt; Self Service Portal possibilities</a:t>
          </a:r>
        </a:p>
        <a:p>
          <a:pPr algn="l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l-NL" sz="1800" b="0" i="0">
              <a:solidFill>
                <a:schemeClr val="bg1"/>
              </a:solidFill>
            </a:rPr>
            <a:t> </a:t>
          </a:r>
        </a:p>
      </dgm:t>
    </dgm:pt>
    <dgm:pt modelId="{ACA3C615-B1D2-439B-B8C5-2994B4AFEFEB}" type="parTrans" cxnId="{7A6648E0-C798-4F43-A136-33E8A789758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99EBF36-8AB0-47E6-AE87-8EAAA9494D29}" type="sibTrans" cxnId="{7A6648E0-C798-4F43-A136-33E8A789758E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E711249-95FA-4BD9-99DC-0C4BA0123372}" type="pres">
      <dgm:prSet presAssocID="{14937CC5-90C1-4027-8CA6-FDDE58649D23}" presName="theList" presStyleCnt="0">
        <dgm:presLayoutVars>
          <dgm:dir/>
          <dgm:animLvl val="lvl"/>
          <dgm:resizeHandles val="exact"/>
        </dgm:presLayoutVars>
      </dgm:prSet>
      <dgm:spPr/>
    </dgm:pt>
    <dgm:pt modelId="{A9248B2C-F32F-4CAF-ABD8-6241053C0566}" type="pres">
      <dgm:prSet presAssocID="{7EA989DC-330D-4BA4-8DE5-D8E5BD000DB1}" presName="compNode" presStyleCnt="0"/>
      <dgm:spPr/>
    </dgm:pt>
    <dgm:pt modelId="{26451250-852A-4901-A6F4-7E723D0532EC}" type="pres">
      <dgm:prSet presAssocID="{7EA989DC-330D-4BA4-8DE5-D8E5BD000DB1}" presName="aNode" presStyleLbl="bgShp" presStyleIdx="0" presStyleCnt="2"/>
      <dgm:spPr/>
    </dgm:pt>
    <dgm:pt modelId="{833C1C0C-AF66-45DC-B986-105A8563DF9F}" type="pres">
      <dgm:prSet presAssocID="{7EA989DC-330D-4BA4-8DE5-D8E5BD000DB1}" presName="textNode" presStyleLbl="bgShp" presStyleIdx="0" presStyleCnt="2"/>
      <dgm:spPr/>
    </dgm:pt>
    <dgm:pt modelId="{4169640A-1201-465D-BDC9-7B6710ECAED0}" type="pres">
      <dgm:prSet presAssocID="{7EA989DC-330D-4BA4-8DE5-D8E5BD000DB1}" presName="compChildNode" presStyleCnt="0"/>
      <dgm:spPr/>
    </dgm:pt>
    <dgm:pt modelId="{3FD72A9C-3221-451D-907A-E8F8E2126279}" type="pres">
      <dgm:prSet presAssocID="{7EA989DC-330D-4BA4-8DE5-D8E5BD000DB1}" presName="theInnerList" presStyleCnt="0"/>
      <dgm:spPr/>
    </dgm:pt>
    <dgm:pt modelId="{8012150B-5F30-46EE-854F-BD800A7CECC5}" type="pres">
      <dgm:prSet presAssocID="{7DE59A99-7174-462F-8C0D-3B1F926A2D6D}" presName="childNode" presStyleLbl="node1" presStyleIdx="0" presStyleCnt="2" custScaleX="109901" custScaleY="116916" custLinFactNeighborX="1201" custLinFactNeighborY="-6618">
        <dgm:presLayoutVars>
          <dgm:bulletEnabled val="1"/>
        </dgm:presLayoutVars>
      </dgm:prSet>
      <dgm:spPr/>
    </dgm:pt>
    <dgm:pt modelId="{ACC3729F-3672-41DE-A8C6-CE02F24A8459}" type="pres">
      <dgm:prSet presAssocID="{7EA989DC-330D-4BA4-8DE5-D8E5BD000DB1}" presName="aSpace" presStyleCnt="0"/>
      <dgm:spPr/>
    </dgm:pt>
    <dgm:pt modelId="{0B958B23-EE8E-4151-9233-A68B362F2B2B}" type="pres">
      <dgm:prSet presAssocID="{255E58F6-A315-4FD4-90C6-6243604E6F86}" presName="compNode" presStyleCnt="0"/>
      <dgm:spPr/>
    </dgm:pt>
    <dgm:pt modelId="{E21F86FD-878B-44F1-B60B-472B39EDFE8D}" type="pres">
      <dgm:prSet presAssocID="{255E58F6-A315-4FD4-90C6-6243604E6F86}" presName="aNode" presStyleLbl="bgShp" presStyleIdx="1" presStyleCnt="2" custScaleX="95853" custLinFactNeighborX="576"/>
      <dgm:spPr/>
    </dgm:pt>
    <dgm:pt modelId="{3AFE5EA8-C5D6-414C-ADD8-C7EC3FCCF511}" type="pres">
      <dgm:prSet presAssocID="{255E58F6-A315-4FD4-90C6-6243604E6F86}" presName="textNode" presStyleLbl="bgShp" presStyleIdx="1" presStyleCnt="2"/>
      <dgm:spPr/>
    </dgm:pt>
    <dgm:pt modelId="{9752BA3B-32C7-4DE4-A9F1-C8783DBD234E}" type="pres">
      <dgm:prSet presAssocID="{255E58F6-A315-4FD4-90C6-6243604E6F86}" presName="compChildNode" presStyleCnt="0"/>
      <dgm:spPr/>
    </dgm:pt>
    <dgm:pt modelId="{74EA033F-E04C-48EA-8FB4-3543B2D24E21}" type="pres">
      <dgm:prSet presAssocID="{255E58F6-A315-4FD4-90C6-6243604E6F86}" presName="theInnerList" presStyleCnt="0"/>
      <dgm:spPr/>
    </dgm:pt>
    <dgm:pt modelId="{7DF524D0-6D6C-4569-B2DD-3745D2854BBF}" type="pres">
      <dgm:prSet presAssocID="{F3C7E9C7-DBF5-4CBF-BFD8-9B96447D613F}" presName="childNode" presStyleLbl="node1" presStyleIdx="1" presStyleCnt="2" custScaleX="109418" custScaleY="185131" custLinFactNeighborX="643" custLinFactNeighborY="-8205">
        <dgm:presLayoutVars>
          <dgm:bulletEnabled val="1"/>
        </dgm:presLayoutVars>
      </dgm:prSet>
      <dgm:spPr/>
    </dgm:pt>
  </dgm:ptLst>
  <dgm:cxnLst>
    <dgm:cxn modelId="{E4AB0D10-DE41-4C1C-9ADF-F52A79DE3916}" srcId="{14937CC5-90C1-4027-8CA6-FDDE58649D23}" destId="{255E58F6-A315-4FD4-90C6-6243604E6F86}" srcOrd="1" destOrd="0" parTransId="{AD666CCC-5283-4CDA-802E-44CD9FF0BFA6}" sibTransId="{8B5AEEA3-7D82-47B7-8F5B-B92D88062449}"/>
    <dgm:cxn modelId="{B0D03833-3AA4-495E-9871-275F86419076}" srcId="{7EA989DC-330D-4BA4-8DE5-D8E5BD000DB1}" destId="{7DE59A99-7174-462F-8C0D-3B1F926A2D6D}" srcOrd="0" destOrd="0" parTransId="{5BA69107-2F9C-47BC-8753-4045336D4A92}" sibTransId="{DF17ADED-119B-4639-9CDC-E5DF8651FF9C}"/>
    <dgm:cxn modelId="{26EBF941-D31A-4FB5-B522-F4994489E924}" type="presOf" srcId="{7EA989DC-330D-4BA4-8DE5-D8E5BD000DB1}" destId="{833C1C0C-AF66-45DC-B986-105A8563DF9F}" srcOrd="1" destOrd="0" presId="urn:microsoft.com/office/officeart/2005/8/layout/lProcess2"/>
    <dgm:cxn modelId="{6A406456-08FA-4403-8D60-F5C40E42771B}" srcId="{14937CC5-90C1-4027-8CA6-FDDE58649D23}" destId="{7EA989DC-330D-4BA4-8DE5-D8E5BD000DB1}" srcOrd="0" destOrd="0" parTransId="{C20AED92-E737-4E04-B97E-541446BCD0B3}" sibTransId="{2557C825-F0E4-473E-BCC9-3885EFC1BCB4}"/>
    <dgm:cxn modelId="{22EC0D58-37B5-4A9B-89BA-E07BE832B622}" type="presOf" srcId="{14937CC5-90C1-4027-8CA6-FDDE58649D23}" destId="{AE711249-95FA-4BD9-99DC-0C4BA0123372}" srcOrd="0" destOrd="0" presId="urn:microsoft.com/office/officeart/2005/8/layout/lProcess2"/>
    <dgm:cxn modelId="{EDDAF268-1D4C-4056-BF32-0049D08B40D0}" type="presOf" srcId="{255E58F6-A315-4FD4-90C6-6243604E6F86}" destId="{3AFE5EA8-C5D6-414C-ADD8-C7EC3FCCF511}" srcOrd="1" destOrd="0" presId="urn:microsoft.com/office/officeart/2005/8/layout/lProcess2"/>
    <dgm:cxn modelId="{4C2925A9-D93B-4B4D-9F22-C33B1FC9E9A7}" type="presOf" srcId="{255E58F6-A315-4FD4-90C6-6243604E6F86}" destId="{E21F86FD-878B-44F1-B60B-472B39EDFE8D}" srcOrd="0" destOrd="0" presId="urn:microsoft.com/office/officeart/2005/8/layout/lProcess2"/>
    <dgm:cxn modelId="{5CBAC3B2-D897-43DA-8301-A4738D051A20}" type="presOf" srcId="{7EA989DC-330D-4BA4-8DE5-D8E5BD000DB1}" destId="{26451250-852A-4901-A6F4-7E723D0532EC}" srcOrd="0" destOrd="0" presId="urn:microsoft.com/office/officeart/2005/8/layout/lProcess2"/>
    <dgm:cxn modelId="{A71192C2-9C1D-488C-96E0-7C1E7B149D7C}" type="presOf" srcId="{7DE59A99-7174-462F-8C0D-3B1F926A2D6D}" destId="{8012150B-5F30-46EE-854F-BD800A7CECC5}" srcOrd="0" destOrd="0" presId="urn:microsoft.com/office/officeart/2005/8/layout/lProcess2"/>
    <dgm:cxn modelId="{7A6648E0-C798-4F43-A136-33E8A789758E}" srcId="{255E58F6-A315-4FD4-90C6-6243604E6F86}" destId="{F3C7E9C7-DBF5-4CBF-BFD8-9B96447D613F}" srcOrd="0" destOrd="0" parTransId="{ACA3C615-B1D2-439B-B8C5-2994B4AFEFEB}" sibTransId="{799EBF36-8AB0-47E6-AE87-8EAAA9494D29}"/>
    <dgm:cxn modelId="{9C55AFF0-D973-4D3C-A41A-15FF6C41018C}" type="presOf" srcId="{F3C7E9C7-DBF5-4CBF-BFD8-9B96447D613F}" destId="{7DF524D0-6D6C-4569-B2DD-3745D2854BBF}" srcOrd="0" destOrd="0" presId="urn:microsoft.com/office/officeart/2005/8/layout/lProcess2"/>
    <dgm:cxn modelId="{128FDF8B-2247-4E1E-9B00-BDD8ADAE8F7B}" type="presParOf" srcId="{AE711249-95FA-4BD9-99DC-0C4BA0123372}" destId="{A9248B2C-F32F-4CAF-ABD8-6241053C0566}" srcOrd="0" destOrd="0" presId="urn:microsoft.com/office/officeart/2005/8/layout/lProcess2"/>
    <dgm:cxn modelId="{4BA839AA-D536-4C6D-A674-B3DEED2E0EBB}" type="presParOf" srcId="{A9248B2C-F32F-4CAF-ABD8-6241053C0566}" destId="{26451250-852A-4901-A6F4-7E723D0532EC}" srcOrd="0" destOrd="0" presId="urn:microsoft.com/office/officeart/2005/8/layout/lProcess2"/>
    <dgm:cxn modelId="{AC9A9378-0258-43B6-B0FB-ECF84C7B001B}" type="presParOf" srcId="{A9248B2C-F32F-4CAF-ABD8-6241053C0566}" destId="{833C1C0C-AF66-45DC-B986-105A8563DF9F}" srcOrd="1" destOrd="0" presId="urn:microsoft.com/office/officeart/2005/8/layout/lProcess2"/>
    <dgm:cxn modelId="{EE1FB782-777C-4D1B-8FAC-F741C563F9CA}" type="presParOf" srcId="{A9248B2C-F32F-4CAF-ABD8-6241053C0566}" destId="{4169640A-1201-465D-BDC9-7B6710ECAED0}" srcOrd="2" destOrd="0" presId="urn:microsoft.com/office/officeart/2005/8/layout/lProcess2"/>
    <dgm:cxn modelId="{D9AF0109-8A26-4CA6-A1D0-BBC85C054F72}" type="presParOf" srcId="{4169640A-1201-465D-BDC9-7B6710ECAED0}" destId="{3FD72A9C-3221-451D-907A-E8F8E2126279}" srcOrd="0" destOrd="0" presId="urn:microsoft.com/office/officeart/2005/8/layout/lProcess2"/>
    <dgm:cxn modelId="{9C4B6007-15C2-47F5-A3F8-A76B98536BEA}" type="presParOf" srcId="{3FD72A9C-3221-451D-907A-E8F8E2126279}" destId="{8012150B-5F30-46EE-854F-BD800A7CECC5}" srcOrd="0" destOrd="0" presId="urn:microsoft.com/office/officeart/2005/8/layout/lProcess2"/>
    <dgm:cxn modelId="{7461E5F7-9A8D-4551-9556-8373D510F0BD}" type="presParOf" srcId="{AE711249-95FA-4BD9-99DC-0C4BA0123372}" destId="{ACC3729F-3672-41DE-A8C6-CE02F24A8459}" srcOrd="1" destOrd="0" presId="urn:microsoft.com/office/officeart/2005/8/layout/lProcess2"/>
    <dgm:cxn modelId="{AFA0289F-9E70-432B-9DF2-B9A3284AD23C}" type="presParOf" srcId="{AE711249-95FA-4BD9-99DC-0C4BA0123372}" destId="{0B958B23-EE8E-4151-9233-A68B362F2B2B}" srcOrd="2" destOrd="0" presId="urn:microsoft.com/office/officeart/2005/8/layout/lProcess2"/>
    <dgm:cxn modelId="{0E7332DA-E01A-4327-8413-55665D330981}" type="presParOf" srcId="{0B958B23-EE8E-4151-9233-A68B362F2B2B}" destId="{E21F86FD-878B-44F1-B60B-472B39EDFE8D}" srcOrd="0" destOrd="0" presId="urn:microsoft.com/office/officeart/2005/8/layout/lProcess2"/>
    <dgm:cxn modelId="{82E5E257-CEE0-400C-8C6E-D6FE741717D4}" type="presParOf" srcId="{0B958B23-EE8E-4151-9233-A68B362F2B2B}" destId="{3AFE5EA8-C5D6-414C-ADD8-C7EC3FCCF511}" srcOrd="1" destOrd="0" presId="urn:microsoft.com/office/officeart/2005/8/layout/lProcess2"/>
    <dgm:cxn modelId="{E43FA089-7E5D-4D00-A78B-DDACF989BB83}" type="presParOf" srcId="{0B958B23-EE8E-4151-9233-A68B362F2B2B}" destId="{9752BA3B-32C7-4DE4-A9F1-C8783DBD234E}" srcOrd="2" destOrd="0" presId="urn:microsoft.com/office/officeart/2005/8/layout/lProcess2"/>
    <dgm:cxn modelId="{C6E30844-EEFA-4DFD-A0FE-A5361556C666}" type="presParOf" srcId="{9752BA3B-32C7-4DE4-A9F1-C8783DBD234E}" destId="{74EA033F-E04C-48EA-8FB4-3543B2D24E21}" srcOrd="0" destOrd="0" presId="urn:microsoft.com/office/officeart/2005/8/layout/lProcess2"/>
    <dgm:cxn modelId="{A6CC8FAE-4E5C-4000-BEA3-EB37FED71C72}" type="presParOf" srcId="{74EA033F-E04C-48EA-8FB4-3543B2D24E21}" destId="{7DF524D0-6D6C-4569-B2DD-3745D2854BBF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5C8E0CE-629B-4D96-BD83-DE9BACD7098E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654057A9-E1BD-438C-AD64-7B284957B923}">
      <dgm:prSet phldrT="[Text]"/>
      <dgm:spPr/>
      <dgm:t>
        <a:bodyPr/>
        <a:lstStyle/>
        <a:p>
          <a:r>
            <a:rPr lang="en-GB" dirty="0"/>
            <a:t>Drive Engagement</a:t>
          </a:r>
        </a:p>
      </dgm:t>
    </dgm:pt>
    <dgm:pt modelId="{4D888E6D-41A8-4933-9FCF-C92123D236C7}" type="parTrans" cxnId="{6CA725AE-D419-49E8-98AD-CF9AF5DE4C9C}">
      <dgm:prSet/>
      <dgm:spPr/>
      <dgm:t>
        <a:bodyPr/>
        <a:lstStyle/>
        <a:p>
          <a:endParaRPr lang="en-GB"/>
        </a:p>
      </dgm:t>
    </dgm:pt>
    <dgm:pt modelId="{D1B08F49-965E-4EED-BC5D-9F1A367A083A}" type="sibTrans" cxnId="{6CA725AE-D419-49E8-98AD-CF9AF5DE4C9C}">
      <dgm:prSet/>
      <dgm:spPr/>
      <dgm:t>
        <a:bodyPr/>
        <a:lstStyle/>
        <a:p>
          <a:endParaRPr lang="en-GB"/>
        </a:p>
      </dgm:t>
    </dgm:pt>
    <dgm:pt modelId="{70A25F91-098A-49E7-8EA7-DC6A916E6767}">
      <dgm:prSet phldrT="[Text]"/>
      <dgm:spPr/>
      <dgm:t>
        <a:bodyPr/>
        <a:lstStyle/>
        <a:p>
          <a:r>
            <a:rPr lang="en-GB" dirty="0"/>
            <a:t>Provoking action from a customer</a:t>
          </a:r>
        </a:p>
      </dgm:t>
    </dgm:pt>
    <dgm:pt modelId="{5016CC67-DAA1-4C73-B35F-7E602580A80A}" type="parTrans" cxnId="{BA9A9A34-88FE-42F7-86D9-79D32C2803F6}">
      <dgm:prSet/>
      <dgm:spPr/>
      <dgm:t>
        <a:bodyPr/>
        <a:lstStyle/>
        <a:p>
          <a:endParaRPr lang="en-GB"/>
        </a:p>
      </dgm:t>
    </dgm:pt>
    <dgm:pt modelId="{F476E4A2-8C6C-4A6A-911E-E2904F689BA2}" type="sibTrans" cxnId="{BA9A9A34-88FE-42F7-86D9-79D32C2803F6}">
      <dgm:prSet/>
      <dgm:spPr/>
      <dgm:t>
        <a:bodyPr/>
        <a:lstStyle/>
        <a:p>
          <a:endParaRPr lang="en-GB"/>
        </a:p>
      </dgm:t>
    </dgm:pt>
    <dgm:pt modelId="{4F943F09-B499-48BC-9111-6CBC993C1765}">
      <dgm:prSet phldrT="[Text]"/>
      <dgm:spPr/>
      <dgm:t>
        <a:bodyPr/>
        <a:lstStyle/>
        <a:p>
          <a:r>
            <a:rPr lang="en-GB" dirty="0"/>
            <a:t>Get Feedback, change behaviour</a:t>
          </a:r>
        </a:p>
      </dgm:t>
    </dgm:pt>
    <dgm:pt modelId="{CE2BC643-F7EF-4690-96E3-CAF1F2D7D282}" type="parTrans" cxnId="{383FFA30-2E9D-4169-B45C-F9920D376363}">
      <dgm:prSet/>
      <dgm:spPr/>
      <dgm:t>
        <a:bodyPr/>
        <a:lstStyle/>
        <a:p>
          <a:endParaRPr lang="en-GB"/>
        </a:p>
      </dgm:t>
    </dgm:pt>
    <dgm:pt modelId="{7E0B6F97-76C0-4404-A8B1-7AE587DDCE0F}" type="sibTrans" cxnId="{383FFA30-2E9D-4169-B45C-F9920D376363}">
      <dgm:prSet/>
      <dgm:spPr/>
      <dgm:t>
        <a:bodyPr/>
        <a:lstStyle/>
        <a:p>
          <a:endParaRPr lang="en-GB"/>
        </a:p>
      </dgm:t>
    </dgm:pt>
    <dgm:pt modelId="{4FF6551A-A865-402E-A229-A869D677CD06}">
      <dgm:prSet phldrT="[Text]"/>
      <dgm:spPr/>
      <dgm:t>
        <a:bodyPr/>
        <a:lstStyle/>
        <a:p>
          <a:r>
            <a:rPr lang="en-GB" dirty="0"/>
            <a:t>Be Responsive</a:t>
          </a:r>
        </a:p>
      </dgm:t>
    </dgm:pt>
    <dgm:pt modelId="{96603CC9-AD83-420E-9AAB-D9042A5793D6}" type="parTrans" cxnId="{09C08006-022E-4DE9-954C-9D6BE1F8E2B5}">
      <dgm:prSet/>
      <dgm:spPr/>
      <dgm:t>
        <a:bodyPr/>
        <a:lstStyle/>
        <a:p>
          <a:endParaRPr lang="en-GB"/>
        </a:p>
      </dgm:t>
    </dgm:pt>
    <dgm:pt modelId="{FF4E21CB-7BEE-4917-B642-70045F1C0756}" type="sibTrans" cxnId="{09C08006-022E-4DE9-954C-9D6BE1F8E2B5}">
      <dgm:prSet/>
      <dgm:spPr/>
      <dgm:t>
        <a:bodyPr/>
        <a:lstStyle/>
        <a:p>
          <a:endParaRPr lang="en-GB"/>
        </a:p>
      </dgm:t>
    </dgm:pt>
    <dgm:pt modelId="{97F2E8DF-0CCF-49F6-B62D-F345E53147AE}">
      <dgm:prSet phldrT="[Text]"/>
      <dgm:spPr/>
      <dgm:t>
        <a:bodyPr/>
        <a:lstStyle/>
        <a:p>
          <a:r>
            <a:rPr lang="en-GB" dirty="0"/>
            <a:t>Responding to customer initiated contact</a:t>
          </a:r>
        </a:p>
      </dgm:t>
    </dgm:pt>
    <dgm:pt modelId="{A6578973-A147-42E5-8E5B-153E185B97BC}" type="parTrans" cxnId="{9EC7E96F-B321-4C76-903D-C1D712B1D538}">
      <dgm:prSet/>
      <dgm:spPr/>
      <dgm:t>
        <a:bodyPr/>
        <a:lstStyle/>
        <a:p>
          <a:endParaRPr lang="en-GB"/>
        </a:p>
      </dgm:t>
    </dgm:pt>
    <dgm:pt modelId="{9533B710-41DD-4DBB-B8A6-CA3B2C77212B}" type="sibTrans" cxnId="{9EC7E96F-B321-4C76-903D-C1D712B1D538}">
      <dgm:prSet/>
      <dgm:spPr/>
      <dgm:t>
        <a:bodyPr/>
        <a:lstStyle/>
        <a:p>
          <a:endParaRPr lang="en-GB"/>
        </a:p>
      </dgm:t>
    </dgm:pt>
    <dgm:pt modelId="{CBF90ED7-3A6F-4842-81B4-7846AC0863EB}">
      <dgm:prSet phldrT="[Text]"/>
      <dgm:spPr/>
      <dgm:t>
        <a:bodyPr/>
        <a:lstStyle/>
        <a:p>
          <a:r>
            <a:rPr lang="en-GB" dirty="0"/>
            <a:t>Get Feedback, change behaviour</a:t>
          </a:r>
        </a:p>
      </dgm:t>
    </dgm:pt>
    <dgm:pt modelId="{6E265BF2-DB24-4079-A9B0-613344720063}" type="parTrans" cxnId="{F508A9C0-11EC-41AD-BCB3-1790096F37DD}">
      <dgm:prSet/>
      <dgm:spPr/>
      <dgm:t>
        <a:bodyPr/>
        <a:lstStyle/>
        <a:p>
          <a:endParaRPr lang="en-GB"/>
        </a:p>
      </dgm:t>
    </dgm:pt>
    <dgm:pt modelId="{AAF6BD1B-4D00-47C4-9648-EF90C5310508}" type="sibTrans" cxnId="{F508A9C0-11EC-41AD-BCB3-1790096F37DD}">
      <dgm:prSet/>
      <dgm:spPr/>
      <dgm:t>
        <a:bodyPr/>
        <a:lstStyle/>
        <a:p>
          <a:endParaRPr lang="en-GB"/>
        </a:p>
      </dgm:t>
    </dgm:pt>
    <dgm:pt modelId="{30FEFB17-C49A-4100-9397-9181FEEB3D1F}">
      <dgm:prSet/>
      <dgm:spPr/>
      <dgm:t>
        <a:bodyPr/>
        <a:lstStyle/>
        <a:p>
          <a:r>
            <a:rPr lang="en-GB" dirty="0"/>
            <a:t>Be Proactive</a:t>
          </a:r>
        </a:p>
      </dgm:t>
    </dgm:pt>
    <dgm:pt modelId="{F3E11D82-C547-47AF-8664-75E86723F661}" type="parTrans" cxnId="{029982A4-0549-414E-BFE5-FD661DA62C78}">
      <dgm:prSet/>
      <dgm:spPr/>
      <dgm:t>
        <a:bodyPr/>
        <a:lstStyle/>
        <a:p>
          <a:endParaRPr lang="en-GB"/>
        </a:p>
      </dgm:t>
    </dgm:pt>
    <dgm:pt modelId="{565FFD02-D2BC-4D73-85A7-78BC46D9EE3C}" type="sibTrans" cxnId="{029982A4-0549-414E-BFE5-FD661DA62C78}">
      <dgm:prSet/>
      <dgm:spPr/>
      <dgm:t>
        <a:bodyPr/>
        <a:lstStyle/>
        <a:p>
          <a:endParaRPr lang="en-GB"/>
        </a:p>
      </dgm:t>
    </dgm:pt>
    <dgm:pt modelId="{030C0D09-F557-4416-AE96-420BD3148373}">
      <dgm:prSet phldrT="[Text]"/>
      <dgm:spPr/>
      <dgm:t>
        <a:bodyPr/>
        <a:lstStyle/>
        <a:p>
          <a:r>
            <a:rPr lang="en-GB" dirty="0"/>
            <a:t>Buying a new service, upgrading</a:t>
          </a:r>
        </a:p>
      </dgm:t>
    </dgm:pt>
    <dgm:pt modelId="{876E4D5F-A969-4051-9C02-F258A4F34392}" type="parTrans" cxnId="{D28417F6-18D5-44DB-9F29-4BF70BCB6A22}">
      <dgm:prSet/>
      <dgm:spPr/>
      <dgm:t>
        <a:bodyPr/>
        <a:lstStyle/>
        <a:p>
          <a:endParaRPr lang="en-GB"/>
        </a:p>
      </dgm:t>
    </dgm:pt>
    <dgm:pt modelId="{2688DD23-88B8-4760-ADED-E2E9FDF9DE5B}" type="sibTrans" cxnId="{D28417F6-18D5-44DB-9F29-4BF70BCB6A22}">
      <dgm:prSet/>
      <dgm:spPr/>
      <dgm:t>
        <a:bodyPr/>
        <a:lstStyle/>
        <a:p>
          <a:endParaRPr lang="en-GB"/>
        </a:p>
      </dgm:t>
    </dgm:pt>
    <dgm:pt modelId="{F05E7DBB-5F2D-4F1C-99D8-0EFCA69BBD13}">
      <dgm:prSet/>
      <dgm:spPr/>
      <dgm:t>
        <a:bodyPr/>
        <a:lstStyle/>
        <a:p>
          <a:r>
            <a:rPr lang="en-GB" dirty="0"/>
            <a:t>Proactive fault notification, install &amp; engineering work</a:t>
          </a:r>
        </a:p>
      </dgm:t>
    </dgm:pt>
    <dgm:pt modelId="{DCD0C048-6447-48DA-AE7F-6A0F3C3DF22D}" type="parTrans" cxnId="{1A274895-011D-470C-B3D7-CF02D0EDB517}">
      <dgm:prSet/>
      <dgm:spPr/>
      <dgm:t>
        <a:bodyPr/>
        <a:lstStyle/>
        <a:p>
          <a:endParaRPr lang="en-GB"/>
        </a:p>
      </dgm:t>
    </dgm:pt>
    <dgm:pt modelId="{DC6C0C2D-E69E-4D3C-A420-E9DFBFE43035}" type="sibTrans" cxnId="{1A274895-011D-470C-B3D7-CF02D0EDB517}">
      <dgm:prSet/>
      <dgm:spPr/>
      <dgm:t>
        <a:bodyPr/>
        <a:lstStyle/>
        <a:p>
          <a:endParaRPr lang="en-GB"/>
        </a:p>
      </dgm:t>
    </dgm:pt>
    <dgm:pt modelId="{74A524F3-C4F1-4580-88B3-7C25A4609556}">
      <dgm:prSet phldrT="[Text]"/>
      <dgm:spPr/>
      <dgm:t>
        <a:bodyPr/>
        <a:lstStyle/>
        <a:p>
          <a:r>
            <a:rPr lang="en-GB" dirty="0"/>
            <a:t>Often</a:t>
          </a:r>
        </a:p>
      </dgm:t>
    </dgm:pt>
    <dgm:pt modelId="{3F0A6F2D-5982-4155-A0E3-C244D4450A2E}" type="parTrans" cxnId="{6CE3117F-27D2-484A-8B2C-91D9C7C85A74}">
      <dgm:prSet/>
      <dgm:spPr/>
      <dgm:t>
        <a:bodyPr/>
        <a:lstStyle/>
        <a:p>
          <a:endParaRPr lang="en-GB"/>
        </a:p>
      </dgm:t>
    </dgm:pt>
    <dgm:pt modelId="{1C357113-3875-47EA-AA25-6A92ED2B41C9}" type="sibTrans" cxnId="{6CE3117F-27D2-484A-8B2C-91D9C7C85A74}">
      <dgm:prSet/>
      <dgm:spPr/>
      <dgm:t>
        <a:bodyPr/>
        <a:lstStyle/>
        <a:p>
          <a:endParaRPr lang="en-GB"/>
        </a:p>
      </dgm:t>
    </dgm:pt>
    <dgm:pt modelId="{CEC419EC-D51F-4A52-855B-5E09BA8FD33D}">
      <dgm:prSet/>
      <dgm:spPr/>
      <dgm:t>
        <a:bodyPr/>
        <a:lstStyle/>
        <a:p>
          <a:r>
            <a:rPr lang="en-GB" dirty="0"/>
            <a:t>Unsolicited contact to the customer </a:t>
          </a:r>
          <a:r>
            <a:rPr lang="en-GB" i="1" dirty="0"/>
            <a:t>not</a:t>
          </a:r>
          <a:r>
            <a:rPr lang="en-GB" dirty="0"/>
            <a:t> about sales</a:t>
          </a:r>
        </a:p>
      </dgm:t>
    </dgm:pt>
    <dgm:pt modelId="{0CEDF393-5CF3-4F4E-B6E9-9C7F533CD9C3}" type="parTrans" cxnId="{1A926277-5312-4E48-B053-9ED977472EE5}">
      <dgm:prSet/>
      <dgm:spPr/>
      <dgm:t>
        <a:bodyPr/>
        <a:lstStyle/>
        <a:p>
          <a:endParaRPr lang="en-GB"/>
        </a:p>
      </dgm:t>
    </dgm:pt>
    <dgm:pt modelId="{1C0CD48B-AE5C-499E-A5BC-3C947D9061C1}" type="sibTrans" cxnId="{1A926277-5312-4E48-B053-9ED977472EE5}">
      <dgm:prSet/>
      <dgm:spPr/>
      <dgm:t>
        <a:bodyPr/>
        <a:lstStyle/>
        <a:p>
          <a:endParaRPr lang="en-GB"/>
        </a:p>
      </dgm:t>
    </dgm:pt>
    <dgm:pt modelId="{605E3B03-FF4D-4773-915C-1F79AED0E810}">
      <dgm:prSet/>
      <dgm:spPr/>
      <dgm:t>
        <a:bodyPr/>
        <a:lstStyle/>
        <a:p>
          <a:endParaRPr lang="en-GB" dirty="0"/>
        </a:p>
      </dgm:t>
    </dgm:pt>
    <dgm:pt modelId="{10ADED80-9247-4F6C-AFC5-0DFBF41EFF5E}" type="parTrans" cxnId="{89FE1EBB-3768-4B40-8999-7A5901BFBBD9}">
      <dgm:prSet/>
      <dgm:spPr/>
      <dgm:t>
        <a:bodyPr/>
        <a:lstStyle/>
        <a:p>
          <a:endParaRPr lang="en-GB"/>
        </a:p>
      </dgm:t>
    </dgm:pt>
    <dgm:pt modelId="{1C085D82-B38B-4C69-A7F5-6992091DC0EF}" type="sibTrans" cxnId="{89FE1EBB-3768-4B40-8999-7A5901BFBBD9}">
      <dgm:prSet/>
      <dgm:spPr/>
      <dgm:t>
        <a:bodyPr/>
        <a:lstStyle/>
        <a:p>
          <a:endParaRPr lang="en-GB"/>
        </a:p>
      </dgm:t>
    </dgm:pt>
    <dgm:pt modelId="{52332F6A-219B-4D15-9B42-7806E270023B}">
      <dgm:prSet phldrT="[Text]"/>
      <dgm:spPr/>
      <dgm:t>
        <a:bodyPr/>
        <a:lstStyle/>
        <a:p>
          <a:r>
            <a:rPr lang="en-GB" dirty="0"/>
            <a:t>Report on spending behaviour</a:t>
          </a:r>
        </a:p>
      </dgm:t>
    </dgm:pt>
    <dgm:pt modelId="{F820408C-7410-447B-8D8D-8CD25358855D}" type="parTrans" cxnId="{AF62BDA8-04F1-4B4B-B3ED-39DE9E10E018}">
      <dgm:prSet/>
      <dgm:spPr/>
      <dgm:t>
        <a:bodyPr/>
        <a:lstStyle/>
        <a:p>
          <a:endParaRPr lang="en-GB"/>
        </a:p>
      </dgm:t>
    </dgm:pt>
    <dgm:pt modelId="{00CB4AD8-31F5-4C77-BE01-442224705015}" type="sibTrans" cxnId="{AF62BDA8-04F1-4B4B-B3ED-39DE9E10E018}">
      <dgm:prSet/>
      <dgm:spPr/>
      <dgm:t>
        <a:bodyPr/>
        <a:lstStyle/>
        <a:p>
          <a:endParaRPr lang="en-GB"/>
        </a:p>
      </dgm:t>
    </dgm:pt>
    <dgm:pt modelId="{A2D927B4-A87D-4A95-BF4F-28AB02C55AFE}">
      <dgm:prSet/>
      <dgm:spPr/>
      <dgm:t>
        <a:bodyPr/>
        <a:lstStyle/>
        <a:p>
          <a:r>
            <a:rPr lang="en-GB" dirty="0"/>
            <a:t>Quickly manage refunds, disputes and credits</a:t>
          </a:r>
        </a:p>
      </dgm:t>
    </dgm:pt>
    <dgm:pt modelId="{DEE4A000-8683-4187-9D7A-F71544C1E9E9}" type="parTrans" cxnId="{751E231C-0D83-4DCB-9B4F-D30B06BD49E9}">
      <dgm:prSet/>
      <dgm:spPr/>
      <dgm:t>
        <a:bodyPr/>
        <a:lstStyle/>
        <a:p>
          <a:endParaRPr lang="en-GB"/>
        </a:p>
      </dgm:t>
    </dgm:pt>
    <dgm:pt modelId="{BEFC37A4-8F5E-435B-9AC6-0AEDF6AA46ED}" type="sibTrans" cxnId="{751E231C-0D83-4DCB-9B4F-D30B06BD49E9}">
      <dgm:prSet/>
      <dgm:spPr/>
      <dgm:t>
        <a:bodyPr/>
        <a:lstStyle/>
        <a:p>
          <a:endParaRPr lang="en-GB"/>
        </a:p>
      </dgm:t>
    </dgm:pt>
    <dgm:pt modelId="{D459249D-8BF8-41E1-ABC4-8A8FA08D664A}" type="pres">
      <dgm:prSet presAssocID="{B5C8E0CE-629B-4D96-BD83-DE9BACD7098E}" presName="Name0" presStyleCnt="0">
        <dgm:presLayoutVars>
          <dgm:dir/>
          <dgm:animLvl val="lvl"/>
          <dgm:resizeHandles/>
        </dgm:presLayoutVars>
      </dgm:prSet>
      <dgm:spPr/>
    </dgm:pt>
    <dgm:pt modelId="{4DFF20F8-F794-4E54-A71E-0DCE1FABCAA8}" type="pres">
      <dgm:prSet presAssocID="{654057A9-E1BD-438C-AD64-7B284957B923}" presName="linNode" presStyleCnt="0"/>
      <dgm:spPr/>
    </dgm:pt>
    <dgm:pt modelId="{BEE0576D-7DB3-409F-8FC8-E8C2B172DCE7}" type="pres">
      <dgm:prSet presAssocID="{654057A9-E1BD-438C-AD64-7B284957B923}" presName="parentShp" presStyleLbl="node1" presStyleIdx="0" presStyleCnt="3" custScaleX="62895">
        <dgm:presLayoutVars>
          <dgm:bulletEnabled val="1"/>
        </dgm:presLayoutVars>
      </dgm:prSet>
      <dgm:spPr/>
    </dgm:pt>
    <dgm:pt modelId="{497C6DAE-8779-429D-834E-14053A2A0680}" type="pres">
      <dgm:prSet presAssocID="{654057A9-E1BD-438C-AD64-7B284957B923}" presName="childShp" presStyleLbl="bgAccFollowNode1" presStyleIdx="0" presStyleCnt="3">
        <dgm:presLayoutVars>
          <dgm:bulletEnabled val="1"/>
        </dgm:presLayoutVars>
      </dgm:prSet>
      <dgm:spPr/>
    </dgm:pt>
    <dgm:pt modelId="{C2B3860F-6DDD-49A5-BFBF-F6A924F73D39}" type="pres">
      <dgm:prSet presAssocID="{D1B08F49-965E-4EED-BC5D-9F1A367A083A}" presName="spacing" presStyleCnt="0"/>
      <dgm:spPr/>
    </dgm:pt>
    <dgm:pt modelId="{F1F71722-B6F0-41A4-B6AD-46D46E9C2328}" type="pres">
      <dgm:prSet presAssocID="{4FF6551A-A865-402E-A229-A869D677CD06}" presName="linNode" presStyleCnt="0"/>
      <dgm:spPr/>
    </dgm:pt>
    <dgm:pt modelId="{A734BB61-796C-4603-855F-E3B76012E871}" type="pres">
      <dgm:prSet presAssocID="{4FF6551A-A865-402E-A229-A869D677CD06}" presName="parentShp" presStyleLbl="node1" presStyleIdx="1" presStyleCnt="3" custScaleX="62895">
        <dgm:presLayoutVars>
          <dgm:bulletEnabled val="1"/>
        </dgm:presLayoutVars>
      </dgm:prSet>
      <dgm:spPr/>
    </dgm:pt>
    <dgm:pt modelId="{7E95193A-A23A-4672-9C34-2CAAD2DE071C}" type="pres">
      <dgm:prSet presAssocID="{4FF6551A-A865-402E-A229-A869D677CD06}" presName="childShp" presStyleLbl="bgAccFollowNode1" presStyleIdx="1" presStyleCnt="3">
        <dgm:presLayoutVars>
          <dgm:bulletEnabled val="1"/>
        </dgm:presLayoutVars>
      </dgm:prSet>
      <dgm:spPr/>
    </dgm:pt>
    <dgm:pt modelId="{C1B5C3F3-4973-4023-8A15-170B9D086E7E}" type="pres">
      <dgm:prSet presAssocID="{FF4E21CB-7BEE-4917-B642-70045F1C0756}" presName="spacing" presStyleCnt="0"/>
      <dgm:spPr/>
    </dgm:pt>
    <dgm:pt modelId="{F475F9E4-285C-41EA-8218-B0EBD39C9629}" type="pres">
      <dgm:prSet presAssocID="{30FEFB17-C49A-4100-9397-9181FEEB3D1F}" presName="linNode" presStyleCnt="0"/>
      <dgm:spPr/>
    </dgm:pt>
    <dgm:pt modelId="{1CF28083-81FA-4560-A237-A6C27ABEDE20}" type="pres">
      <dgm:prSet presAssocID="{30FEFB17-C49A-4100-9397-9181FEEB3D1F}" presName="parentShp" presStyleLbl="node1" presStyleIdx="2" presStyleCnt="3" custScaleX="62895">
        <dgm:presLayoutVars>
          <dgm:bulletEnabled val="1"/>
        </dgm:presLayoutVars>
      </dgm:prSet>
      <dgm:spPr/>
    </dgm:pt>
    <dgm:pt modelId="{C77537EB-8DC2-4F77-ABE9-2A90744741E8}" type="pres">
      <dgm:prSet presAssocID="{30FEFB17-C49A-4100-9397-9181FEEB3D1F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09C08006-022E-4DE9-954C-9D6BE1F8E2B5}" srcId="{B5C8E0CE-629B-4D96-BD83-DE9BACD7098E}" destId="{4FF6551A-A865-402E-A229-A869D677CD06}" srcOrd="1" destOrd="0" parTransId="{96603CC9-AD83-420E-9AAB-D9042A5793D6}" sibTransId="{FF4E21CB-7BEE-4917-B642-70045F1C0756}"/>
    <dgm:cxn modelId="{751E231C-0D83-4DCB-9B4F-D30B06BD49E9}" srcId="{30FEFB17-C49A-4100-9397-9181FEEB3D1F}" destId="{A2D927B4-A87D-4A95-BF4F-28AB02C55AFE}" srcOrd="2" destOrd="0" parTransId="{DEE4A000-8683-4187-9D7A-F71544C1E9E9}" sibTransId="{BEFC37A4-8F5E-435B-9AC6-0AEDF6AA46ED}"/>
    <dgm:cxn modelId="{2F9CC01D-C04A-401F-A18D-98E2763E0F92}" type="presOf" srcId="{30FEFB17-C49A-4100-9397-9181FEEB3D1F}" destId="{1CF28083-81FA-4560-A237-A6C27ABEDE20}" srcOrd="0" destOrd="0" presId="urn:microsoft.com/office/officeart/2005/8/layout/vList6"/>
    <dgm:cxn modelId="{383FFA30-2E9D-4169-B45C-F9920D376363}" srcId="{654057A9-E1BD-438C-AD64-7B284957B923}" destId="{4F943F09-B499-48BC-9111-6CBC993C1765}" srcOrd="2" destOrd="0" parTransId="{CE2BC643-F7EF-4690-96E3-CAF1F2D7D282}" sibTransId="{7E0B6F97-76C0-4404-A8B1-7AE587DDCE0F}"/>
    <dgm:cxn modelId="{BA9A9A34-88FE-42F7-86D9-79D32C2803F6}" srcId="{654057A9-E1BD-438C-AD64-7B284957B923}" destId="{70A25F91-098A-49E7-8EA7-DC6A916E6767}" srcOrd="0" destOrd="0" parTransId="{5016CC67-DAA1-4C73-B35F-7E602580A80A}" sibTransId="{F476E4A2-8C6C-4A6A-911E-E2904F689BA2}"/>
    <dgm:cxn modelId="{EE11144F-5E64-4317-8018-713E9EF98219}" type="presOf" srcId="{B5C8E0CE-629B-4D96-BD83-DE9BACD7098E}" destId="{D459249D-8BF8-41E1-ABC4-8A8FA08D664A}" srcOrd="0" destOrd="0" presId="urn:microsoft.com/office/officeart/2005/8/layout/vList6"/>
    <dgm:cxn modelId="{6474DE55-1891-4F2C-91F2-475CBA0672A1}" type="presOf" srcId="{030C0D09-F557-4416-AE96-420BD3148373}" destId="{497C6DAE-8779-429D-834E-14053A2A0680}" srcOrd="0" destOrd="1" presId="urn:microsoft.com/office/officeart/2005/8/layout/vList6"/>
    <dgm:cxn modelId="{BF7D3A5F-B8C2-4FAE-9F7C-98BB4AB683A6}" type="presOf" srcId="{A2D927B4-A87D-4A95-BF4F-28AB02C55AFE}" destId="{C77537EB-8DC2-4F77-ABE9-2A90744741E8}" srcOrd="0" destOrd="2" presId="urn:microsoft.com/office/officeart/2005/8/layout/vList6"/>
    <dgm:cxn modelId="{68F53F63-1DEF-4043-AD06-2C6C9F7903E4}" type="presOf" srcId="{CBF90ED7-3A6F-4842-81B4-7846AC0863EB}" destId="{7E95193A-A23A-4672-9C34-2CAAD2DE071C}" srcOrd="0" destOrd="2" presId="urn:microsoft.com/office/officeart/2005/8/layout/vList6"/>
    <dgm:cxn modelId="{47D70C6D-4550-4C22-89AB-1472B3B8C406}" type="presOf" srcId="{605E3B03-FF4D-4773-915C-1F79AED0E810}" destId="{C77537EB-8DC2-4F77-ABE9-2A90744741E8}" srcOrd="0" destOrd="3" presId="urn:microsoft.com/office/officeart/2005/8/layout/vList6"/>
    <dgm:cxn modelId="{9EC7E96F-B321-4C76-903D-C1D712B1D538}" srcId="{4FF6551A-A865-402E-A229-A869D677CD06}" destId="{97F2E8DF-0CCF-49F6-B62D-F345E53147AE}" srcOrd="0" destOrd="0" parTransId="{A6578973-A147-42E5-8E5B-153E185B97BC}" sibTransId="{9533B710-41DD-4DBB-B8A6-CA3B2C77212B}"/>
    <dgm:cxn modelId="{26533774-4BDD-47B0-BAA4-37E5FEA6929C}" type="presOf" srcId="{97F2E8DF-0CCF-49F6-B62D-F345E53147AE}" destId="{7E95193A-A23A-4672-9C34-2CAAD2DE071C}" srcOrd="0" destOrd="0" presId="urn:microsoft.com/office/officeart/2005/8/layout/vList6"/>
    <dgm:cxn modelId="{1A926277-5312-4E48-B053-9ED977472EE5}" srcId="{30FEFB17-C49A-4100-9397-9181FEEB3D1F}" destId="{CEC419EC-D51F-4A52-855B-5E09BA8FD33D}" srcOrd="0" destOrd="0" parTransId="{0CEDF393-5CF3-4F4E-B6E9-9C7F533CD9C3}" sibTransId="{1C0CD48B-AE5C-499E-A5BC-3C947D9061C1}"/>
    <dgm:cxn modelId="{550C477A-447F-4571-A04C-F30B081F8580}" type="presOf" srcId="{74A524F3-C4F1-4580-88B3-7C25A4609556}" destId="{7E95193A-A23A-4672-9C34-2CAAD2DE071C}" srcOrd="0" destOrd="1" presId="urn:microsoft.com/office/officeart/2005/8/layout/vList6"/>
    <dgm:cxn modelId="{20E7D57D-DFF2-4EC5-976D-C1F2B4F40FC6}" type="presOf" srcId="{4F943F09-B499-48BC-9111-6CBC993C1765}" destId="{497C6DAE-8779-429D-834E-14053A2A0680}" srcOrd="0" destOrd="2" presId="urn:microsoft.com/office/officeart/2005/8/layout/vList6"/>
    <dgm:cxn modelId="{6CE3117F-27D2-484A-8B2C-91D9C7C85A74}" srcId="{4FF6551A-A865-402E-A229-A869D677CD06}" destId="{74A524F3-C4F1-4580-88B3-7C25A4609556}" srcOrd="1" destOrd="0" parTransId="{3F0A6F2D-5982-4155-A0E3-C244D4450A2E}" sibTransId="{1C357113-3875-47EA-AA25-6A92ED2B41C9}"/>
    <dgm:cxn modelId="{05BEEE7F-DD14-4BB7-9CB0-7DF41BC4A841}" type="presOf" srcId="{70A25F91-098A-49E7-8EA7-DC6A916E6767}" destId="{497C6DAE-8779-429D-834E-14053A2A0680}" srcOrd="0" destOrd="0" presId="urn:microsoft.com/office/officeart/2005/8/layout/vList6"/>
    <dgm:cxn modelId="{C562CA89-3C64-49C1-91F2-C4CF41DDD253}" type="presOf" srcId="{4FF6551A-A865-402E-A229-A869D677CD06}" destId="{A734BB61-796C-4603-855F-E3B76012E871}" srcOrd="0" destOrd="0" presId="urn:microsoft.com/office/officeart/2005/8/layout/vList6"/>
    <dgm:cxn modelId="{049B2593-E37A-4ECF-9AC7-28EA4D81D464}" type="presOf" srcId="{F05E7DBB-5F2D-4F1C-99D8-0EFCA69BBD13}" destId="{C77537EB-8DC2-4F77-ABE9-2A90744741E8}" srcOrd="0" destOrd="1" presId="urn:microsoft.com/office/officeart/2005/8/layout/vList6"/>
    <dgm:cxn modelId="{1A274895-011D-470C-B3D7-CF02D0EDB517}" srcId="{30FEFB17-C49A-4100-9397-9181FEEB3D1F}" destId="{F05E7DBB-5F2D-4F1C-99D8-0EFCA69BBD13}" srcOrd="1" destOrd="0" parTransId="{DCD0C048-6447-48DA-AE7F-6A0F3C3DF22D}" sibTransId="{DC6C0C2D-E69E-4D3C-A420-E9DFBFE43035}"/>
    <dgm:cxn modelId="{029982A4-0549-414E-BFE5-FD661DA62C78}" srcId="{B5C8E0CE-629B-4D96-BD83-DE9BACD7098E}" destId="{30FEFB17-C49A-4100-9397-9181FEEB3D1F}" srcOrd="2" destOrd="0" parTransId="{F3E11D82-C547-47AF-8664-75E86723F661}" sibTransId="{565FFD02-D2BC-4D73-85A7-78BC46D9EE3C}"/>
    <dgm:cxn modelId="{AF62BDA8-04F1-4B4B-B3ED-39DE9E10E018}" srcId="{654057A9-E1BD-438C-AD64-7B284957B923}" destId="{52332F6A-219B-4D15-9B42-7806E270023B}" srcOrd="3" destOrd="0" parTransId="{F820408C-7410-447B-8D8D-8CD25358855D}" sibTransId="{00CB4AD8-31F5-4C77-BE01-442224705015}"/>
    <dgm:cxn modelId="{717F34AB-CF45-4C97-B742-32822A5DA950}" type="presOf" srcId="{52332F6A-219B-4D15-9B42-7806E270023B}" destId="{497C6DAE-8779-429D-834E-14053A2A0680}" srcOrd="0" destOrd="3" presId="urn:microsoft.com/office/officeart/2005/8/layout/vList6"/>
    <dgm:cxn modelId="{6CA725AE-D419-49E8-98AD-CF9AF5DE4C9C}" srcId="{B5C8E0CE-629B-4D96-BD83-DE9BACD7098E}" destId="{654057A9-E1BD-438C-AD64-7B284957B923}" srcOrd="0" destOrd="0" parTransId="{4D888E6D-41A8-4933-9FCF-C92123D236C7}" sibTransId="{D1B08F49-965E-4EED-BC5D-9F1A367A083A}"/>
    <dgm:cxn modelId="{89FE1EBB-3768-4B40-8999-7A5901BFBBD9}" srcId="{30FEFB17-C49A-4100-9397-9181FEEB3D1F}" destId="{605E3B03-FF4D-4773-915C-1F79AED0E810}" srcOrd="3" destOrd="0" parTransId="{10ADED80-9247-4F6C-AFC5-0DFBF41EFF5E}" sibTransId="{1C085D82-B38B-4C69-A7F5-6992091DC0EF}"/>
    <dgm:cxn modelId="{F508A9C0-11EC-41AD-BCB3-1790096F37DD}" srcId="{4FF6551A-A865-402E-A229-A869D677CD06}" destId="{CBF90ED7-3A6F-4842-81B4-7846AC0863EB}" srcOrd="2" destOrd="0" parTransId="{6E265BF2-DB24-4079-A9B0-613344720063}" sibTransId="{AAF6BD1B-4D00-47C4-9648-EF90C5310508}"/>
    <dgm:cxn modelId="{B89E66EB-47A3-46DB-88F5-5D8D51CFE0D0}" type="presOf" srcId="{CEC419EC-D51F-4A52-855B-5E09BA8FD33D}" destId="{C77537EB-8DC2-4F77-ABE9-2A90744741E8}" srcOrd="0" destOrd="0" presId="urn:microsoft.com/office/officeart/2005/8/layout/vList6"/>
    <dgm:cxn modelId="{D28417F6-18D5-44DB-9F29-4BF70BCB6A22}" srcId="{654057A9-E1BD-438C-AD64-7B284957B923}" destId="{030C0D09-F557-4416-AE96-420BD3148373}" srcOrd="1" destOrd="0" parTransId="{876E4D5F-A969-4051-9C02-F258A4F34392}" sibTransId="{2688DD23-88B8-4760-ADED-E2E9FDF9DE5B}"/>
    <dgm:cxn modelId="{EC4F4CFC-F031-4D74-9119-42B8528A72BC}" type="presOf" srcId="{654057A9-E1BD-438C-AD64-7B284957B923}" destId="{BEE0576D-7DB3-409F-8FC8-E8C2B172DCE7}" srcOrd="0" destOrd="0" presId="urn:microsoft.com/office/officeart/2005/8/layout/vList6"/>
    <dgm:cxn modelId="{D322A68B-F4F4-4E44-9DCA-0290967DA76A}" type="presParOf" srcId="{D459249D-8BF8-41E1-ABC4-8A8FA08D664A}" destId="{4DFF20F8-F794-4E54-A71E-0DCE1FABCAA8}" srcOrd="0" destOrd="0" presId="urn:microsoft.com/office/officeart/2005/8/layout/vList6"/>
    <dgm:cxn modelId="{96A7BFA7-A6FD-4BCF-B565-F5B316B9E299}" type="presParOf" srcId="{4DFF20F8-F794-4E54-A71E-0DCE1FABCAA8}" destId="{BEE0576D-7DB3-409F-8FC8-E8C2B172DCE7}" srcOrd="0" destOrd="0" presId="urn:microsoft.com/office/officeart/2005/8/layout/vList6"/>
    <dgm:cxn modelId="{8040622C-F574-40D5-9FDD-A3EAFEE190AE}" type="presParOf" srcId="{4DFF20F8-F794-4E54-A71E-0DCE1FABCAA8}" destId="{497C6DAE-8779-429D-834E-14053A2A0680}" srcOrd="1" destOrd="0" presId="urn:microsoft.com/office/officeart/2005/8/layout/vList6"/>
    <dgm:cxn modelId="{931A1DD7-B041-43B5-A7E1-039CEE64DBC7}" type="presParOf" srcId="{D459249D-8BF8-41E1-ABC4-8A8FA08D664A}" destId="{C2B3860F-6DDD-49A5-BFBF-F6A924F73D39}" srcOrd="1" destOrd="0" presId="urn:microsoft.com/office/officeart/2005/8/layout/vList6"/>
    <dgm:cxn modelId="{9F16FD56-FBD7-413D-812E-AD15209CAD39}" type="presParOf" srcId="{D459249D-8BF8-41E1-ABC4-8A8FA08D664A}" destId="{F1F71722-B6F0-41A4-B6AD-46D46E9C2328}" srcOrd="2" destOrd="0" presId="urn:microsoft.com/office/officeart/2005/8/layout/vList6"/>
    <dgm:cxn modelId="{C2EBE2F2-703D-4252-9138-DF6F28D282C4}" type="presParOf" srcId="{F1F71722-B6F0-41A4-B6AD-46D46E9C2328}" destId="{A734BB61-796C-4603-855F-E3B76012E871}" srcOrd="0" destOrd="0" presId="urn:microsoft.com/office/officeart/2005/8/layout/vList6"/>
    <dgm:cxn modelId="{130105DA-9DD9-421D-BCCA-8FDD7C07D5DD}" type="presParOf" srcId="{F1F71722-B6F0-41A4-B6AD-46D46E9C2328}" destId="{7E95193A-A23A-4672-9C34-2CAAD2DE071C}" srcOrd="1" destOrd="0" presId="urn:microsoft.com/office/officeart/2005/8/layout/vList6"/>
    <dgm:cxn modelId="{0E9D80A4-AD36-4336-B6D6-7634A7B00A52}" type="presParOf" srcId="{D459249D-8BF8-41E1-ABC4-8A8FA08D664A}" destId="{C1B5C3F3-4973-4023-8A15-170B9D086E7E}" srcOrd="3" destOrd="0" presId="urn:microsoft.com/office/officeart/2005/8/layout/vList6"/>
    <dgm:cxn modelId="{930051E2-E0DF-465E-AF2D-74B4BE0BF965}" type="presParOf" srcId="{D459249D-8BF8-41E1-ABC4-8A8FA08D664A}" destId="{F475F9E4-285C-41EA-8218-B0EBD39C9629}" srcOrd="4" destOrd="0" presId="urn:microsoft.com/office/officeart/2005/8/layout/vList6"/>
    <dgm:cxn modelId="{5639D844-3B76-47B8-A545-67E511A1BA2A}" type="presParOf" srcId="{F475F9E4-285C-41EA-8218-B0EBD39C9629}" destId="{1CF28083-81FA-4560-A237-A6C27ABEDE20}" srcOrd="0" destOrd="0" presId="urn:microsoft.com/office/officeart/2005/8/layout/vList6"/>
    <dgm:cxn modelId="{F63C6F9A-C959-4DDA-9B09-10B9A1F00858}" type="presParOf" srcId="{F475F9E4-285C-41EA-8218-B0EBD39C9629}" destId="{C77537EB-8DC2-4F77-ABE9-2A90744741E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25CE2A-9D32-4DFE-A534-6E3154647E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F8F9E4B-6DE8-40CD-A906-41A52D2242C7}">
      <dgm:prSet custT="1"/>
      <dgm:spPr/>
      <dgm:t>
        <a:bodyPr/>
        <a:lstStyle/>
        <a:p>
          <a:r>
            <a:rPr lang="nl-NL" sz="1800"/>
            <a:t>1 modern and convenient bill</a:t>
          </a:r>
          <a:endParaRPr lang="en-US" sz="1800"/>
        </a:p>
      </dgm:t>
    </dgm:pt>
    <dgm:pt modelId="{78EBBC2A-31A6-4ED5-85D8-741E9F470065}" type="parTrans" cxnId="{FA63F106-F0BE-4131-8D6A-FAFABE655CB1}">
      <dgm:prSet/>
      <dgm:spPr/>
      <dgm:t>
        <a:bodyPr/>
        <a:lstStyle/>
        <a:p>
          <a:endParaRPr lang="en-US"/>
        </a:p>
      </dgm:t>
    </dgm:pt>
    <dgm:pt modelId="{9C940B1F-63A1-4F62-9B2E-FA76A96C79B7}" type="sibTrans" cxnId="{FA63F106-F0BE-4131-8D6A-FAFABE655CB1}">
      <dgm:prSet/>
      <dgm:spPr/>
      <dgm:t>
        <a:bodyPr/>
        <a:lstStyle/>
        <a:p>
          <a:endParaRPr lang="en-US"/>
        </a:p>
      </dgm:t>
    </dgm:pt>
    <dgm:pt modelId="{22C2E91E-FE74-4D9A-9E61-D3C6CB6500AA}">
      <dgm:prSet custT="1"/>
      <dgm:spPr/>
      <dgm:t>
        <a:bodyPr/>
        <a:lstStyle/>
        <a:p>
          <a:r>
            <a:rPr lang="en-US" sz="1800"/>
            <a:t>Recognizable – LOGO display</a:t>
          </a:r>
        </a:p>
      </dgm:t>
    </dgm:pt>
    <dgm:pt modelId="{1D81CFB8-6266-4793-8DC5-9D08FDEC8A73}" type="parTrans" cxnId="{ABE65E4C-709C-445E-B5A1-9E76784124C4}">
      <dgm:prSet/>
      <dgm:spPr/>
      <dgm:t>
        <a:bodyPr/>
        <a:lstStyle/>
        <a:p>
          <a:endParaRPr lang="en-US"/>
        </a:p>
      </dgm:t>
    </dgm:pt>
    <dgm:pt modelId="{9D3EBE1E-76F2-49C9-9E11-0D4A56FA16EC}" type="sibTrans" cxnId="{ABE65E4C-709C-445E-B5A1-9E76784124C4}">
      <dgm:prSet/>
      <dgm:spPr/>
      <dgm:t>
        <a:bodyPr/>
        <a:lstStyle/>
        <a:p>
          <a:endParaRPr lang="en-US"/>
        </a:p>
      </dgm:t>
    </dgm:pt>
    <dgm:pt modelId="{DA4845E9-82DC-44DE-BEC5-2A5036B21E4A}">
      <dgm:prSet custT="1"/>
      <dgm:spPr/>
      <dgm:t>
        <a:bodyPr/>
        <a:lstStyle/>
        <a:p>
          <a:r>
            <a:rPr lang="en-US" sz="1800"/>
            <a:t>Easy to apply changes </a:t>
          </a:r>
        </a:p>
      </dgm:t>
    </dgm:pt>
    <dgm:pt modelId="{060F67B6-365D-4B02-BA73-AE1A9A73B677}" type="parTrans" cxnId="{FBEB63D8-3C59-4134-B12E-9228F07949A6}">
      <dgm:prSet/>
      <dgm:spPr/>
      <dgm:t>
        <a:bodyPr/>
        <a:lstStyle/>
        <a:p>
          <a:endParaRPr lang="en-US"/>
        </a:p>
      </dgm:t>
    </dgm:pt>
    <dgm:pt modelId="{DB750804-2604-4942-B14B-5251BF0997BA}" type="sibTrans" cxnId="{FBEB63D8-3C59-4134-B12E-9228F07949A6}">
      <dgm:prSet/>
      <dgm:spPr/>
      <dgm:t>
        <a:bodyPr/>
        <a:lstStyle/>
        <a:p>
          <a:endParaRPr lang="en-US"/>
        </a:p>
      </dgm:t>
    </dgm:pt>
    <dgm:pt modelId="{F0F4CE7A-A7D5-4403-8193-ADB88CF54933}">
      <dgm:prSet custT="1"/>
      <dgm:spPr/>
      <dgm:t>
        <a:bodyPr/>
        <a:lstStyle/>
        <a:p>
          <a:r>
            <a:rPr lang="en-US" sz="1600"/>
            <a:t>Possibility to add QR code  - #27</a:t>
          </a:r>
        </a:p>
        <a:p>
          <a:r>
            <a:rPr lang="en-US" sz="1600"/>
            <a:t>Scan &amp; pay</a:t>
          </a:r>
          <a:endParaRPr lang="en-US" sz="1300"/>
        </a:p>
      </dgm:t>
    </dgm:pt>
    <dgm:pt modelId="{6986A4DB-907B-4E14-A6FB-DA50DB818B77}" type="parTrans" cxnId="{CA5192F0-E449-49FB-8B99-46A64312D331}">
      <dgm:prSet/>
      <dgm:spPr/>
      <dgm:t>
        <a:bodyPr/>
        <a:lstStyle/>
        <a:p>
          <a:endParaRPr lang="en-US"/>
        </a:p>
      </dgm:t>
    </dgm:pt>
    <dgm:pt modelId="{13EB6B4F-2179-4F2D-A206-49314009065C}" type="sibTrans" cxnId="{CA5192F0-E449-49FB-8B99-46A64312D331}">
      <dgm:prSet/>
      <dgm:spPr/>
      <dgm:t>
        <a:bodyPr/>
        <a:lstStyle/>
        <a:p>
          <a:endParaRPr lang="en-US"/>
        </a:p>
      </dgm:t>
    </dgm:pt>
    <dgm:pt modelId="{8E924F28-2830-4E43-8E99-D443F2CF7852}">
      <dgm:prSet/>
      <dgm:spPr/>
      <dgm:t>
        <a:bodyPr/>
        <a:lstStyle/>
        <a:p>
          <a:pPr>
            <a:buFont typeface="Arial" panose="020B0604020202020204" pitchFamily="34" charset="0"/>
            <a:buNone/>
          </a:pPr>
          <a:endParaRPr lang="en-US"/>
        </a:p>
      </dgm:t>
    </dgm:pt>
    <dgm:pt modelId="{4ED0330E-2F5D-4F6E-B91A-A02100AF0608}" type="parTrans" cxnId="{C0678A6C-98D9-401B-B4E1-47033F7EDD00}">
      <dgm:prSet/>
      <dgm:spPr/>
      <dgm:t>
        <a:bodyPr/>
        <a:lstStyle/>
        <a:p>
          <a:endParaRPr lang="en-US"/>
        </a:p>
      </dgm:t>
    </dgm:pt>
    <dgm:pt modelId="{169D11A1-28DA-4250-BBD0-9F8C343C703F}" type="sibTrans" cxnId="{C0678A6C-98D9-401B-B4E1-47033F7EDD00}">
      <dgm:prSet/>
      <dgm:spPr/>
      <dgm:t>
        <a:bodyPr/>
        <a:lstStyle/>
        <a:p>
          <a:endParaRPr lang="en-US"/>
        </a:p>
      </dgm:t>
    </dgm:pt>
    <dgm:pt modelId="{E9438B1B-9AE6-48B5-9FD5-32A97BB54954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1800">
              <a:solidFill>
                <a:srgbClr val="FFFF00"/>
              </a:solidFill>
            </a:rPr>
            <a:t>Self service </a:t>
          </a:r>
          <a:r>
            <a:rPr lang="nl-NL" sz="1800">
              <a:solidFill>
                <a:schemeClr val="bg1"/>
              </a:solidFill>
            </a:rPr>
            <a:t>possibility</a:t>
          </a:r>
          <a:r>
            <a:rPr lang="nl-NL" sz="1800">
              <a:solidFill>
                <a:srgbClr val="FFFF00"/>
              </a:solidFill>
            </a:rPr>
            <a:t> </a:t>
          </a:r>
          <a:r>
            <a:rPr lang="nl-NL" sz="1800"/>
            <a:t>for the customer </a:t>
          </a:r>
          <a:endParaRPr lang="en-US" sz="1800"/>
        </a:p>
        <a:p>
          <a:pPr marL="0" lvl="0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/>
        </a:p>
      </dgm:t>
    </dgm:pt>
    <dgm:pt modelId="{32605DD0-75DB-43D4-87E0-44E452671390}" type="parTrans" cxnId="{529E1A83-2160-474C-815A-C7B48346236E}">
      <dgm:prSet/>
      <dgm:spPr/>
      <dgm:t>
        <a:bodyPr/>
        <a:lstStyle/>
        <a:p>
          <a:endParaRPr lang="en-US"/>
        </a:p>
      </dgm:t>
    </dgm:pt>
    <dgm:pt modelId="{B505CB1B-2F15-4C8B-9E35-C0EF537F9B1A}" type="sibTrans" cxnId="{529E1A83-2160-474C-815A-C7B48346236E}">
      <dgm:prSet/>
      <dgm:spPr/>
      <dgm:t>
        <a:bodyPr/>
        <a:lstStyle/>
        <a:p>
          <a:endParaRPr lang="en-US"/>
        </a:p>
      </dgm:t>
    </dgm:pt>
    <dgm:pt modelId="{68A1D654-67E0-4A7F-A639-26976B1C9711}" type="pres">
      <dgm:prSet presAssocID="{8225CE2A-9D32-4DFE-A534-6E3154647E4D}" presName="linear" presStyleCnt="0">
        <dgm:presLayoutVars>
          <dgm:animLvl val="lvl"/>
          <dgm:resizeHandles val="exact"/>
        </dgm:presLayoutVars>
      </dgm:prSet>
      <dgm:spPr/>
    </dgm:pt>
    <dgm:pt modelId="{E3549BDA-183C-49C1-A8BC-4CE04ED9D74D}" type="pres">
      <dgm:prSet presAssocID="{3F8F9E4B-6DE8-40CD-A906-41A52D2242C7}" presName="parentText" presStyleLbl="node1" presStyleIdx="0" presStyleCnt="5" custScaleY="67754" custLinFactNeighborX="-517" custLinFactNeighborY="9626">
        <dgm:presLayoutVars>
          <dgm:chMax val="0"/>
          <dgm:bulletEnabled val="1"/>
        </dgm:presLayoutVars>
      </dgm:prSet>
      <dgm:spPr/>
    </dgm:pt>
    <dgm:pt modelId="{850B18A9-EEF2-454D-9283-FA5CAE9FC7CB}" type="pres">
      <dgm:prSet presAssocID="{9C940B1F-63A1-4F62-9B2E-FA76A96C79B7}" presName="spacer" presStyleCnt="0"/>
      <dgm:spPr/>
    </dgm:pt>
    <dgm:pt modelId="{B9FC82A1-E615-43B1-A7AB-64337F45CB3D}" type="pres">
      <dgm:prSet presAssocID="{22C2E91E-FE74-4D9A-9E61-D3C6CB6500AA}" presName="parentText" presStyleLbl="node1" presStyleIdx="1" presStyleCnt="5" custScaleY="64568">
        <dgm:presLayoutVars>
          <dgm:chMax val="0"/>
          <dgm:bulletEnabled val="1"/>
        </dgm:presLayoutVars>
      </dgm:prSet>
      <dgm:spPr/>
    </dgm:pt>
    <dgm:pt modelId="{CCE48B9E-ED22-494A-8C68-E7101364A58A}" type="pres">
      <dgm:prSet presAssocID="{9D3EBE1E-76F2-49C9-9E11-0D4A56FA16EC}" presName="spacer" presStyleCnt="0"/>
      <dgm:spPr/>
    </dgm:pt>
    <dgm:pt modelId="{F101A9AB-747A-4FD5-BFBA-4A9AE4C18864}" type="pres">
      <dgm:prSet presAssocID="{DA4845E9-82DC-44DE-BEC5-2A5036B21E4A}" presName="parentText" presStyleLbl="node1" presStyleIdx="2" presStyleCnt="5" custScaleY="46410">
        <dgm:presLayoutVars>
          <dgm:chMax val="0"/>
          <dgm:bulletEnabled val="1"/>
        </dgm:presLayoutVars>
      </dgm:prSet>
      <dgm:spPr/>
    </dgm:pt>
    <dgm:pt modelId="{0866509D-AB28-407E-B403-2E203C376185}" type="pres">
      <dgm:prSet presAssocID="{DB750804-2604-4942-B14B-5251BF0997BA}" presName="spacer" presStyleCnt="0"/>
      <dgm:spPr/>
    </dgm:pt>
    <dgm:pt modelId="{07F25049-2677-4DED-948C-C897C6F457F6}" type="pres">
      <dgm:prSet presAssocID="{F0F4CE7A-A7D5-4403-8193-ADB88CF54933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F56EA26-C582-4F8A-83EA-11674BE3B968}" type="pres">
      <dgm:prSet presAssocID="{F0F4CE7A-A7D5-4403-8193-ADB88CF54933}" presName="childText" presStyleLbl="revTx" presStyleIdx="0" presStyleCnt="1">
        <dgm:presLayoutVars>
          <dgm:bulletEnabled val="1"/>
        </dgm:presLayoutVars>
      </dgm:prSet>
      <dgm:spPr/>
    </dgm:pt>
    <dgm:pt modelId="{644D7570-6A44-4619-9A4F-DC6E3DF469BA}" type="pres">
      <dgm:prSet presAssocID="{E9438B1B-9AE6-48B5-9FD5-32A97BB54954}" presName="parentText" presStyleLbl="node1" presStyleIdx="4" presStyleCnt="5" custLinFactNeighborX="0" custLinFactNeighborY="-85135">
        <dgm:presLayoutVars>
          <dgm:chMax val="0"/>
          <dgm:bulletEnabled val="1"/>
        </dgm:presLayoutVars>
      </dgm:prSet>
      <dgm:spPr/>
    </dgm:pt>
  </dgm:ptLst>
  <dgm:cxnLst>
    <dgm:cxn modelId="{FA63F106-F0BE-4131-8D6A-FAFABE655CB1}" srcId="{8225CE2A-9D32-4DFE-A534-6E3154647E4D}" destId="{3F8F9E4B-6DE8-40CD-A906-41A52D2242C7}" srcOrd="0" destOrd="0" parTransId="{78EBBC2A-31A6-4ED5-85D8-741E9F470065}" sibTransId="{9C940B1F-63A1-4F62-9B2E-FA76A96C79B7}"/>
    <dgm:cxn modelId="{C5060E2D-ACC0-4FED-BDF3-6B06DD246ECE}" type="presOf" srcId="{F0F4CE7A-A7D5-4403-8193-ADB88CF54933}" destId="{07F25049-2677-4DED-948C-C897C6F457F6}" srcOrd="0" destOrd="0" presId="urn:microsoft.com/office/officeart/2005/8/layout/vList2"/>
    <dgm:cxn modelId="{ABE65E4C-709C-445E-B5A1-9E76784124C4}" srcId="{8225CE2A-9D32-4DFE-A534-6E3154647E4D}" destId="{22C2E91E-FE74-4D9A-9E61-D3C6CB6500AA}" srcOrd="1" destOrd="0" parTransId="{1D81CFB8-6266-4793-8DC5-9D08FDEC8A73}" sibTransId="{9D3EBE1E-76F2-49C9-9E11-0D4A56FA16EC}"/>
    <dgm:cxn modelId="{C0678A6C-98D9-401B-B4E1-47033F7EDD00}" srcId="{F0F4CE7A-A7D5-4403-8193-ADB88CF54933}" destId="{8E924F28-2830-4E43-8E99-D443F2CF7852}" srcOrd="0" destOrd="0" parTransId="{4ED0330E-2F5D-4F6E-B91A-A02100AF0608}" sibTransId="{169D11A1-28DA-4250-BBD0-9F8C343C703F}"/>
    <dgm:cxn modelId="{529E1A83-2160-474C-815A-C7B48346236E}" srcId="{8225CE2A-9D32-4DFE-A534-6E3154647E4D}" destId="{E9438B1B-9AE6-48B5-9FD5-32A97BB54954}" srcOrd="4" destOrd="0" parTransId="{32605DD0-75DB-43D4-87E0-44E452671390}" sibTransId="{B505CB1B-2F15-4C8B-9E35-C0EF537F9B1A}"/>
    <dgm:cxn modelId="{41129E86-9C55-4419-BCDA-AC0FF5DA6386}" type="presOf" srcId="{E9438B1B-9AE6-48B5-9FD5-32A97BB54954}" destId="{644D7570-6A44-4619-9A4F-DC6E3DF469BA}" srcOrd="0" destOrd="0" presId="urn:microsoft.com/office/officeart/2005/8/layout/vList2"/>
    <dgm:cxn modelId="{27666E8C-0ADE-4FAF-ABFA-7D017055445C}" type="presOf" srcId="{DA4845E9-82DC-44DE-BEC5-2A5036B21E4A}" destId="{F101A9AB-747A-4FD5-BFBA-4A9AE4C18864}" srcOrd="0" destOrd="0" presId="urn:microsoft.com/office/officeart/2005/8/layout/vList2"/>
    <dgm:cxn modelId="{B5AF3EB0-4119-43CC-95DA-8ABF72997DB4}" type="presOf" srcId="{8225CE2A-9D32-4DFE-A534-6E3154647E4D}" destId="{68A1D654-67E0-4A7F-A639-26976B1C9711}" srcOrd="0" destOrd="0" presId="urn:microsoft.com/office/officeart/2005/8/layout/vList2"/>
    <dgm:cxn modelId="{FBEB63D8-3C59-4134-B12E-9228F07949A6}" srcId="{8225CE2A-9D32-4DFE-A534-6E3154647E4D}" destId="{DA4845E9-82DC-44DE-BEC5-2A5036B21E4A}" srcOrd="2" destOrd="0" parTransId="{060F67B6-365D-4B02-BA73-AE1A9A73B677}" sibTransId="{DB750804-2604-4942-B14B-5251BF0997BA}"/>
    <dgm:cxn modelId="{069D2FDE-4074-4E67-9DC4-E6759F8C3B3F}" type="presOf" srcId="{8E924F28-2830-4E43-8E99-D443F2CF7852}" destId="{EF56EA26-C582-4F8A-83EA-11674BE3B968}" srcOrd="0" destOrd="0" presId="urn:microsoft.com/office/officeart/2005/8/layout/vList2"/>
    <dgm:cxn modelId="{5510E7ED-35A3-49CD-B5E1-09CCB8896B77}" type="presOf" srcId="{22C2E91E-FE74-4D9A-9E61-D3C6CB6500AA}" destId="{B9FC82A1-E615-43B1-A7AB-64337F45CB3D}" srcOrd="0" destOrd="0" presId="urn:microsoft.com/office/officeart/2005/8/layout/vList2"/>
    <dgm:cxn modelId="{8E06E9EE-3B0C-4E8E-BBFA-CCF7DC4A15D6}" type="presOf" srcId="{3F8F9E4B-6DE8-40CD-A906-41A52D2242C7}" destId="{E3549BDA-183C-49C1-A8BC-4CE04ED9D74D}" srcOrd="0" destOrd="0" presId="urn:microsoft.com/office/officeart/2005/8/layout/vList2"/>
    <dgm:cxn modelId="{CA5192F0-E449-49FB-8B99-46A64312D331}" srcId="{8225CE2A-9D32-4DFE-A534-6E3154647E4D}" destId="{F0F4CE7A-A7D5-4403-8193-ADB88CF54933}" srcOrd="3" destOrd="0" parTransId="{6986A4DB-907B-4E14-A6FB-DA50DB818B77}" sibTransId="{13EB6B4F-2179-4F2D-A206-49314009065C}"/>
    <dgm:cxn modelId="{EABFD230-3E85-4878-B32E-CFDF796927D9}" type="presParOf" srcId="{68A1D654-67E0-4A7F-A639-26976B1C9711}" destId="{E3549BDA-183C-49C1-A8BC-4CE04ED9D74D}" srcOrd="0" destOrd="0" presId="urn:microsoft.com/office/officeart/2005/8/layout/vList2"/>
    <dgm:cxn modelId="{CAE52CC3-F615-4D5C-BF14-E71F5FEC45CB}" type="presParOf" srcId="{68A1D654-67E0-4A7F-A639-26976B1C9711}" destId="{850B18A9-EEF2-454D-9283-FA5CAE9FC7CB}" srcOrd="1" destOrd="0" presId="urn:microsoft.com/office/officeart/2005/8/layout/vList2"/>
    <dgm:cxn modelId="{C498CE71-EB68-466A-AA9C-58CFEAFBF79D}" type="presParOf" srcId="{68A1D654-67E0-4A7F-A639-26976B1C9711}" destId="{B9FC82A1-E615-43B1-A7AB-64337F45CB3D}" srcOrd="2" destOrd="0" presId="urn:microsoft.com/office/officeart/2005/8/layout/vList2"/>
    <dgm:cxn modelId="{B5E98E6D-B94F-457C-BBD6-50FFA4602A8D}" type="presParOf" srcId="{68A1D654-67E0-4A7F-A639-26976B1C9711}" destId="{CCE48B9E-ED22-494A-8C68-E7101364A58A}" srcOrd="3" destOrd="0" presId="urn:microsoft.com/office/officeart/2005/8/layout/vList2"/>
    <dgm:cxn modelId="{4EBF23E9-5DC2-4339-9D1E-65FF49531D8B}" type="presParOf" srcId="{68A1D654-67E0-4A7F-A639-26976B1C9711}" destId="{F101A9AB-747A-4FD5-BFBA-4A9AE4C18864}" srcOrd="4" destOrd="0" presId="urn:microsoft.com/office/officeart/2005/8/layout/vList2"/>
    <dgm:cxn modelId="{A787BFF1-C9EA-47F0-A6F7-835F14282B0D}" type="presParOf" srcId="{68A1D654-67E0-4A7F-A639-26976B1C9711}" destId="{0866509D-AB28-407E-B403-2E203C376185}" srcOrd="5" destOrd="0" presId="urn:microsoft.com/office/officeart/2005/8/layout/vList2"/>
    <dgm:cxn modelId="{60F06D64-1E54-486E-A273-AD088C9B04F5}" type="presParOf" srcId="{68A1D654-67E0-4A7F-A639-26976B1C9711}" destId="{07F25049-2677-4DED-948C-C897C6F457F6}" srcOrd="6" destOrd="0" presId="urn:microsoft.com/office/officeart/2005/8/layout/vList2"/>
    <dgm:cxn modelId="{21A902D5-40D3-4FDF-AF61-304A9E1D0DE5}" type="presParOf" srcId="{68A1D654-67E0-4A7F-A639-26976B1C9711}" destId="{EF56EA26-C582-4F8A-83EA-11674BE3B968}" srcOrd="7" destOrd="0" presId="urn:microsoft.com/office/officeart/2005/8/layout/vList2"/>
    <dgm:cxn modelId="{8D7B63C5-C589-4F67-8E82-3EE77AC00305}" type="presParOf" srcId="{68A1D654-67E0-4A7F-A639-26976B1C9711}" destId="{644D7570-6A44-4619-9A4F-DC6E3DF469BA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451250-852A-4901-A6F4-7E723D0532EC}">
      <dsp:nvSpPr>
        <dsp:cNvPr id="0" name=""/>
        <dsp:cNvSpPr/>
      </dsp:nvSpPr>
      <dsp:spPr>
        <a:xfrm>
          <a:off x="595" y="0"/>
          <a:ext cx="5099029" cy="5150100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300" kern="1200" noProof="0" err="1">
              <a:solidFill>
                <a:schemeClr val="bg1"/>
              </a:solidFill>
            </a:rPr>
            <a:t>Current</a:t>
          </a:r>
          <a:r>
            <a:rPr lang="nl-NL" sz="5300" kern="1200" noProof="0">
              <a:solidFill>
                <a:schemeClr val="bg1"/>
              </a:solidFill>
            </a:rPr>
            <a:t> </a:t>
          </a:r>
          <a:r>
            <a:rPr lang="nl-NL" sz="5300" kern="1200" noProof="0" err="1">
              <a:solidFill>
                <a:schemeClr val="bg1"/>
              </a:solidFill>
            </a:rPr>
            <a:t>situation</a:t>
          </a:r>
          <a:endParaRPr lang="nl-NL" sz="5300" kern="1200" noProof="0">
            <a:solidFill>
              <a:schemeClr val="bg1"/>
            </a:solidFill>
          </a:endParaRPr>
        </a:p>
      </dsp:txBody>
      <dsp:txXfrm>
        <a:off x="595" y="0"/>
        <a:ext cx="5099029" cy="1545030"/>
      </dsp:txXfrm>
    </dsp:sp>
    <dsp:sp modelId="{8012150B-5F30-46EE-854F-BD800A7CECC5}">
      <dsp:nvSpPr>
        <dsp:cNvPr id="0" name=""/>
        <dsp:cNvSpPr/>
      </dsp:nvSpPr>
      <dsp:spPr>
        <a:xfrm>
          <a:off x="357548" y="1357334"/>
          <a:ext cx="4483107" cy="33443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>
              <a:solidFill>
                <a:schemeClr val="bg1"/>
              </a:solidFill>
            </a:rPr>
            <a:t>&gt; Outdated </a:t>
          </a:r>
          <a:r>
            <a:rPr lang="nl-NL" sz="1800" b="0" kern="1200" noProof="0">
              <a:solidFill>
                <a:schemeClr val="bg1"/>
              </a:solidFill>
            </a:rPr>
            <a:t>ICT equipment and applications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l-NL" sz="1800" b="0" kern="1200" noProof="0">
              <a:solidFill>
                <a:schemeClr val="bg1"/>
              </a:solidFill>
            </a:rPr>
            <a:t>   applicaties </a:t>
          </a:r>
          <a:r>
            <a:rPr lang="nl-NL" sz="1800" kern="1200" noProof="0">
              <a:solidFill>
                <a:schemeClr val="bg1"/>
              </a:solidFill>
            </a:rPr>
            <a:t>( from the 80’s and 90’s)</a:t>
          </a:r>
          <a:r>
            <a:rPr lang="en-US" sz="1800" kern="1200">
              <a:solidFill>
                <a:schemeClr val="bg1"/>
              </a:solidFill>
            </a:rPr>
            <a:t>. </a:t>
          </a:r>
          <a:r>
            <a:rPr lang="en-US" sz="1800" kern="1200" err="1">
              <a:solidFill>
                <a:schemeClr val="bg1"/>
              </a:solidFill>
            </a:rPr>
            <a:t>EoL</a:t>
          </a:r>
          <a:r>
            <a:rPr lang="en-US" sz="1800" kern="1200">
              <a:solidFill>
                <a:schemeClr val="bg1"/>
              </a:solidFill>
            </a:rPr>
            <a:t>/</a:t>
          </a:r>
          <a:r>
            <a:rPr lang="en-US" sz="1800" kern="1200" err="1">
              <a:solidFill>
                <a:schemeClr val="bg1"/>
              </a:solidFill>
            </a:rPr>
            <a:t>EoS</a:t>
          </a:r>
          <a:r>
            <a:rPr lang="en-US" sz="1800" kern="1200">
              <a:solidFill>
                <a:schemeClr val="bg1"/>
              </a:solidFill>
            </a:rPr>
            <a:t>.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l-NL" sz="1800" b="0" kern="1200" noProof="0">
              <a:solidFill>
                <a:schemeClr val="bg1"/>
              </a:solidFill>
              <a:latin typeface="+mn-lt"/>
            </a:rPr>
            <a:t>&gt; Front desk: helping the customer with a minimal of </a:t>
          </a:r>
          <a:r>
            <a:rPr lang="nl-NL" sz="1800" b="1" kern="1200" noProof="0">
              <a:solidFill>
                <a:schemeClr val="bg1"/>
              </a:solidFill>
              <a:latin typeface="+mn-lt"/>
            </a:rPr>
            <a:t>22 applications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l-NL" sz="1800" kern="1200">
              <a:solidFill>
                <a:schemeClr val="bg1"/>
              </a:solidFill>
            </a:rPr>
            <a:t>&gt; Outdated</a:t>
          </a:r>
          <a:r>
            <a:rPr lang="nl-NL" sz="1800" b="1" kern="1200">
              <a:solidFill>
                <a:schemeClr val="bg1"/>
              </a:solidFill>
            </a:rPr>
            <a:t> bill generation process</a:t>
          </a:r>
          <a:r>
            <a:rPr lang="nl-NL" sz="1800" kern="1200">
              <a:solidFill>
                <a:schemeClr val="bg1"/>
              </a:solidFill>
            </a:rPr>
            <a:t>: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l-NL" sz="1800" kern="1200">
              <a:solidFill>
                <a:schemeClr val="bg1"/>
              </a:solidFill>
            </a:rPr>
            <a:t>   - Billing in 4 parts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l-NL" sz="1800" kern="1200">
              <a:solidFill>
                <a:schemeClr val="bg1"/>
              </a:solidFill>
            </a:rPr>
            <a:t>   - Long  time to process (3-10 days)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l-NL" sz="1800" kern="1200">
              <a:solidFill>
                <a:schemeClr val="bg1"/>
              </a:solidFill>
            </a:rPr>
            <a:t>&gt; The prepaid en postpaid services will be managed in </a:t>
          </a:r>
          <a:r>
            <a:rPr lang="nl-NL" sz="1800" b="1" kern="1200">
              <a:solidFill>
                <a:schemeClr val="bg1"/>
              </a:solidFill>
            </a:rPr>
            <a:t>separate applications </a:t>
          </a:r>
        </a:p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l-NL" sz="1800" kern="1200">
              <a:solidFill>
                <a:schemeClr val="bg1"/>
              </a:solidFill>
            </a:rPr>
            <a:t>&gt; Numerous process based manual operations</a:t>
          </a:r>
          <a:endParaRPr lang="en-US" sz="1800" kern="1200">
            <a:solidFill>
              <a:schemeClr val="bg1"/>
            </a:solidFill>
          </a:endParaRPr>
        </a:p>
      </dsp:txBody>
      <dsp:txXfrm>
        <a:off x="455500" y="1455286"/>
        <a:ext cx="4287203" cy="3148440"/>
      </dsp:txXfrm>
    </dsp:sp>
    <dsp:sp modelId="{E21F86FD-878B-44F1-B60B-472B39EDFE8D}">
      <dsp:nvSpPr>
        <dsp:cNvPr id="0" name=""/>
        <dsp:cNvSpPr/>
      </dsp:nvSpPr>
      <dsp:spPr>
        <a:xfrm>
          <a:off x="5482648" y="0"/>
          <a:ext cx="4887572" cy="5150100"/>
        </a:xfrm>
        <a:prstGeom prst="roundRect">
          <a:avLst>
            <a:gd name="adj" fmla="val 1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1930" tIns="201930" rIns="201930" bIns="201930" numCol="1" spcCol="1270" anchor="ctr" anchorCtr="0">
          <a:noAutofit/>
        </a:bodyPr>
        <a:lstStyle/>
        <a:p>
          <a:pPr marL="0" lvl="0" indent="0" algn="l" defTabSz="235585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5300" kern="1200">
              <a:solidFill>
                <a:schemeClr val="bg1"/>
              </a:solidFill>
            </a:rPr>
            <a:t>  What will be</a:t>
          </a:r>
          <a:endParaRPr lang="nl-NL" sz="5300" kern="1200" noProof="0">
            <a:solidFill>
              <a:schemeClr val="bg1"/>
            </a:solidFill>
          </a:endParaRPr>
        </a:p>
      </dsp:txBody>
      <dsp:txXfrm>
        <a:off x="5482648" y="0"/>
        <a:ext cx="4887572" cy="1545030"/>
      </dsp:txXfrm>
    </dsp:sp>
    <dsp:sp modelId="{7DF524D0-6D6C-4569-B2DD-3745D2854BBF}">
      <dsp:nvSpPr>
        <dsp:cNvPr id="0" name=""/>
        <dsp:cNvSpPr/>
      </dsp:nvSpPr>
      <dsp:spPr>
        <a:xfrm>
          <a:off x="5720365" y="1397067"/>
          <a:ext cx="4463404" cy="3346827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endParaRPr lang="nl-NL" sz="1800" b="0" i="0" kern="1200">
            <a:solidFill>
              <a:schemeClr val="bg1"/>
            </a:solidFill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l-NL" sz="1800" b="0" i="0" kern="1200">
              <a:solidFill>
                <a:schemeClr val="bg1"/>
              </a:solidFill>
            </a:rPr>
            <a:t>Modern intergated ICT system: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nl-NL" sz="1800" b="1" i="0" kern="1200">
              <a:solidFill>
                <a:schemeClr val="bg1"/>
              </a:solidFill>
            </a:rPr>
            <a:t>&gt; Flexible and efficient set up:</a:t>
          </a:r>
          <a:endParaRPr lang="nl-NL" sz="1800" b="0" i="0" kern="1200">
            <a:solidFill>
              <a:schemeClr val="bg1"/>
            </a:solidFill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l-NL" sz="1800" b="0" i="0" kern="1200">
              <a:solidFill>
                <a:schemeClr val="bg1"/>
              </a:solidFill>
            </a:rPr>
            <a:t>- Easy to link and offer </a:t>
          </a:r>
          <a:r>
            <a:rPr lang="nl-NL" sz="1800" b="1" i="0" kern="1200">
              <a:solidFill>
                <a:schemeClr val="bg1"/>
              </a:solidFill>
            </a:rPr>
            <a:t>services </a:t>
          </a:r>
          <a:endParaRPr lang="nl-NL" sz="1800" b="0" i="0" kern="1200">
            <a:solidFill>
              <a:schemeClr val="bg1"/>
            </a:solidFill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l-NL" sz="1800" b="0" i="0" kern="1200">
              <a:solidFill>
                <a:schemeClr val="bg1"/>
              </a:solidFill>
            </a:rPr>
            <a:t>- Adjust/ develop products/add-ons/promotions fast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l-NL" sz="1800" b="0" i="0" kern="1200">
              <a:solidFill>
                <a:schemeClr val="bg1"/>
              </a:solidFill>
            </a:rPr>
            <a:t>- </a:t>
          </a:r>
          <a:r>
            <a:rPr lang="nl-NL" sz="1800" b="1" i="0" kern="1200">
              <a:solidFill>
                <a:schemeClr val="bg1"/>
              </a:solidFill>
            </a:rPr>
            <a:t>Automized </a:t>
          </a:r>
          <a:r>
            <a:rPr lang="nl-NL" sz="1800" b="0" i="0" kern="1200">
              <a:solidFill>
                <a:schemeClr val="bg1"/>
              </a:solidFill>
            </a:rPr>
            <a:t>operations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l-NL" sz="1800" b="0" i="0" kern="1200">
              <a:solidFill>
                <a:schemeClr val="bg1"/>
              </a:solidFill>
            </a:rPr>
            <a:t>- Helping te customer through </a:t>
          </a:r>
          <a:r>
            <a:rPr lang="nl-NL" sz="1800" b="1" i="0" kern="1200">
              <a:solidFill>
                <a:schemeClr val="bg1"/>
              </a:solidFill>
            </a:rPr>
            <a:t>1 application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l-NL" sz="1800" b="0" i="0" kern="1200">
              <a:solidFill>
                <a:schemeClr val="bg1"/>
              </a:solidFill>
            </a:rPr>
            <a:t>&gt; Updated </a:t>
          </a:r>
          <a:r>
            <a:rPr lang="nl-NL" sz="1800" b="1" i="0" kern="1200">
              <a:solidFill>
                <a:schemeClr val="bg1"/>
              </a:solidFill>
            </a:rPr>
            <a:t>bill generation process 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l-NL" sz="1800" b="0" i="0" kern="1200">
              <a:solidFill>
                <a:schemeClr val="bg1"/>
              </a:solidFill>
            </a:rPr>
            <a:t>- 1 bill and quicker time to process (8-10h)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l-NL" sz="1800" b="0" i="0" kern="1200">
              <a:solidFill>
                <a:schemeClr val="bg1"/>
              </a:solidFill>
            </a:rPr>
            <a:t>&gt; </a:t>
          </a:r>
          <a:r>
            <a:rPr lang="nl-NL" sz="1800" b="0" i="0" kern="1200" err="1">
              <a:solidFill>
                <a:schemeClr val="bg1"/>
              </a:solidFill>
            </a:rPr>
            <a:t>Future</a:t>
          </a:r>
          <a:r>
            <a:rPr lang="nl-NL" sz="1800" b="0" i="0" kern="1200">
              <a:solidFill>
                <a:schemeClr val="bg1"/>
              </a:solidFill>
            </a:rPr>
            <a:t> </a:t>
          </a:r>
          <a:r>
            <a:rPr lang="nl-NL" sz="1800" b="0" i="0" kern="1200" err="1">
              <a:solidFill>
                <a:schemeClr val="bg1"/>
              </a:solidFill>
            </a:rPr>
            <a:t>proof</a:t>
          </a:r>
          <a:endParaRPr lang="nl-NL" sz="1800" b="0" i="0" kern="1200">
            <a:solidFill>
              <a:schemeClr val="bg1"/>
            </a:solidFill>
          </a:endParaRP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l-NL" sz="1800" b="0" i="0" kern="1200">
              <a:solidFill>
                <a:schemeClr val="bg1"/>
              </a:solidFill>
            </a:rPr>
            <a:t>&gt; Self Service Portal possibilities</a:t>
          </a:r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nl-NL" sz="1800" b="0" i="0" kern="1200">
              <a:solidFill>
                <a:schemeClr val="bg1"/>
              </a:solidFill>
            </a:rPr>
            <a:t> </a:t>
          </a:r>
        </a:p>
      </dsp:txBody>
      <dsp:txXfrm>
        <a:off x="5818390" y="1495092"/>
        <a:ext cx="4267354" cy="31507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7C6DAE-8779-429D-834E-14053A2A0680}">
      <dsp:nvSpPr>
        <dsp:cNvPr id="0" name=""/>
        <dsp:cNvSpPr/>
      </dsp:nvSpPr>
      <dsp:spPr>
        <a:xfrm>
          <a:off x="1907520" y="0"/>
          <a:ext cx="3513037" cy="14755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Provoking action from a customer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Buying a new service, upgrading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Get Feedback, change behaviour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Report on spending behaviour</a:t>
          </a:r>
        </a:p>
      </dsp:txBody>
      <dsp:txXfrm>
        <a:off x="1907520" y="184441"/>
        <a:ext cx="2959714" cy="1106647"/>
      </dsp:txXfrm>
    </dsp:sp>
    <dsp:sp modelId="{BEE0576D-7DB3-409F-8FC8-E8C2B172DCE7}">
      <dsp:nvSpPr>
        <dsp:cNvPr id="0" name=""/>
        <dsp:cNvSpPr/>
      </dsp:nvSpPr>
      <dsp:spPr>
        <a:xfrm>
          <a:off x="434504" y="0"/>
          <a:ext cx="1473016" cy="1475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Drive Engagement</a:t>
          </a:r>
        </a:p>
      </dsp:txBody>
      <dsp:txXfrm>
        <a:off x="506411" y="71907"/>
        <a:ext cx="1329202" cy="1331715"/>
      </dsp:txXfrm>
    </dsp:sp>
    <dsp:sp modelId="{7E95193A-A23A-4672-9C34-2CAAD2DE071C}">
      <dsp:nvSpPr>
        <dsp:cNvPr id="0" name=""/>
        <dsp:cNvSpPr/>
      </dsp:nvSpPr>
      <dsp:spPr>
        <a:xfrm>
          <a:off x="1907520" y="1623081"/>
          <a:ext cx="3513037" cy="14755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Responding to customer initiated contact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Often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Get Feedback, change behaviour</a:t>
          </a:r>
        </a:p>
      </dsp:txBody>
      <dsp:txXfrm>
        <a:off x="1907520" y="1807522"/>
        <a:ext cx="2959714" cy="1106647"/>
      </dsp:txXfrm>
    </dsp:sp>
    <dsp:sp modelId="{A734BB61-796C-4603-855F-E3B76012E871}">
      <dsp:nvSpPr>
        <dsp:cNvPr id="0" name=""/>
        <dsp:cNvSpPr/>
      </dsp:nvSpPr>
      <dsp:spPr>
        <a:xfrm>
          <a:off x="434504" y="1623081"/>
          <a:ext cx="1473016" cy="1475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Be Responsive</a:t>
          </a:r>
        </a:p>
      </dsp:txBody>
      <dsp:txXfrm>
        <a:off x="506411" y="1694988"/>
        <a:ext cx="1329202" cy="1331715"/>
      </dsp:txXfrm>
    </dsp:sp>
    <dsp:sp modelId="{C77537EB-8DC2-4F77-ABE9-2A90744741E8}">
      <dsp:nvSpPr>
        <dsp:cNvPr id="0" name=""/>
        <dsp:cNvSpPr/>
      </dsp:nvSpPr>
      <dsp:spPr>
        <a:xfrm>
          <a:off x="1907520" y="3246163"/>
          <a:ext cx="3513037" cy="147552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Unsolicited contact to the customer </a:t>
          </a:r>
          <a:r>
            <a:rPr lang="en-GB" sz="1200" i="1" kern="1200" dirty="0"/>
            <a:t>not</a:t>
          </a:r>
          <a:r>
            <a:rPr lang="en-GB" sz="1200" kern="1200" dirty="0"/>
            <a:t> about sales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Proactive fault notification, install &amp; engineering work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200" kern="1200" dirty="0"/>
            <a:t>Quickly manage refunds, disputes and credits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kern="1200" dirty="0"/>
        </a:p>
      </dsp:txBody>
      <dsp:txXfrm>
        <a:off x="1907520" y="3430604"/>
        <a:ext cx="2959714" cy="1106647"/>
      </dsp:txXfrm>
    </dsp:sp>
    <dsp:sp modelId="{1CF28083-81FA-4560-A237-A6C27ABEDE20}">
      <dsp:nvSpPr>
        <dsp:cNvPr id="0" name=""/>
        <dsp:cNvSpPr/>
      </dsp:nvSpPr>
      <dsp:spPr>
        <a:xfrm>
          <a:off x="434504" y="3246163"/>
          <a:ext cx="1473016" cy="14755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Be Proactive</a:t>
          </a:r>
        </a:p>
      </dsp:txBody>
      <dsp:txXfrm>
        <a:off x="506411" y="3318070"/>
        <a:ext cx="1329202" cy="13317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549BDA-183C-49C1-A8BC-4CE04ED9D74D}">
      <dsp:nvSpPr>
        <dsp:cNvPr id="0" name=""/>
        <dsp:cNvSpPr/>
      </dsp:nvSpPr>
      <dsp:spPr>
        <a:xfrm>
          <a:off x="0" y="53947"/>
          <a:ext cx="6172199" cy="5834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/>
            <a:t>1 modern and convenient bill</a:t>
          </a:r>
          <a:endParaRPr lang="en-US" sz="1800" kern="1200"/>
        </a:p>
      </dsp:txBody>
      <dsp:txXfrm>
        <a:off x="28481" y="82428"/>
        <a:ext cx="6115237" cy="526481"/>
      </dsp:txXfrm>
    </dsp:sp>
    <dsp:sp modelId="{B9FC82A1-E615-43B1-A7AB-64337F45CB3D}">
      <dsp:nvSpPr>
        <dsp:cNvPr id="0" name=""/>
        <dsp:cNvSpPr/>
      </dsp:nvSpPr>
      <dsp:spPr>
        <a:xfrm>
          <a:off x="0" y="757118"/>
          <a:ext cx="6172199" cy="5560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Recognizable – LOGO display</a:t>
          </a:r>
        </a:p>
      </dsp:txBody>
      <dsp:txXfrm>
        <a:off x="27142" y="784260"/>
        <a:ext cx="6117915" cy="501723"/>
      </dsp:txXfrm>
    </dsp:sp>
    <dsp:sp modelId="{F101A9AB-747A-4FD5-BFBA-4A9AE4C18864}">
      <dsp:nvSpPr>
        <dsp:cNvPr id="0" name=""/>
        <dsp:cNvSpPr/>
      </dsp:nvSpPr>
      <dsp:spPr>
        <a:xfrm>
          <a:off x="0" y="1445606"/>
          <a:ext cx="6172199" cy="3996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Easy to apply changes </a:t>
          </a:r>
        </a:p>
      </dsp:txBody>
      <dsp:txXfrm>
        <a:off x="19509" y="1465115"/>
        <a:ext cx="6133181" cy="360627"/>
      </dsp:txXfrm>
    </dsp:sp>
    <dsp:sp modelId="{07F25049-2677-4DED-948C-C897C6F457F6}">
      <dsp:nvSpPr>
        <dsp:cNvPr id="0" name=""/>
        <dsp:cNvSpPr/>
      </dsp:nvSpPr>
      <dsp:spPr>
        <a:xfrm>
          <a:off x="0" y="1977731"/>
          <a:ext cx="6172199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Possibility to add QR code  - #27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Scan &amp; pay</a:t>
          </a:r>
          <a:endParaRPr lang="en-US" sz="1300" kern="1200"/>
        </a:p>
      </dsp:txBody>
      <dsp:txXfrm>
        <a:off x="42036" y="2019767"/>
        <a:ext cx="6088127" cy="777048"/>
      </dsp:txXfrm>
    </dsp:sp>
    <dsp:sp modelId="{EF56EA26-C582-4F8A-83EA-11674BE3B968}">
      <dsp:nvSpPr>
        <dsp:cNvPr id="0" name=""/>
        <dsp:cNvSpPr/>
      </dsp:nvSpPr>
      <dsp:spPr>
        <a:xfrm>
          <a:off x="0" y="2838851"/>
          <a:ext cx="6172199" cy="761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5967" tIns="58420" rIns="327152" bIns="58420" numCol="1" spcCol="1270" anchor="t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Arial" panose="020B0604020202020204" pitchFamily="34" charset="0"/>
            <a:buNone/>
          </a:pPr>
          <a:endParaRPr lang="en-US" sz="3600" kern="1200"/>
        </a:p>
      </dsp:txBody>
      <dsp:txXfrm>
        <a:off x="0" y="2838851"/>
        <a:ext cx="6172199" cy="761760"/>
      </dsp:txXfrm>
    </dsp:sp>
    <dsp:sp modelId="{644D7570-6A44-4619-9A4F-DC6E3DF469BA}">
      <dsp:nvSpPr>
        <dsp:cNvPr id="0" name=""/>
        <dsp:cNvSpPr/>
      </dsp:nvSpPr>
      <dsp:spPr>
        <a:xfrm>
          <a:off x="0" y="2952087"/>
          <a:ext cx="6172199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NL" sz="1800" kern="1200">
              <a:solidFill>
                <a:srgbClr val="FFFF00"/>
              </a:solidFill>
            </a:rPr>
            <a:t>Self service </a:t>
          </a:r>
          <a:r>
            <a:rPr lang="nl-NL" sz="1800" kern="1200">
              <a:solidFill>
                <a:schemeClr val="bg1"/>
              </a:solidFill>
            </a:rPr>
            <a:t>possibility</a:t>
          </a:r>
          <a:r>
            <a:rPr lang="nl-NL" sz="1800" kern="1200">
              <a:solidFill>
                <a:srgbClr val="FFFF00"/>
              </a:solidFill>
            </a:rPr>
            <a:t> </a:t>
          </a:r>
          <a:r>
            <a:rPr lang="nl-NL" sz="1800" kern="1200"/>
            <a:t>for the customer </a:t>
          </a:r>
          <a:endParaRPr lang="en-US" sz="1800" kern="1200"/>
        </a:p>
        <a:p>
          <a:pPr marL="0"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/>
        </a:p>
      </dsp:txBody>
      <dsp:txXfrm>
        <a:off x="42036" y="2994123"/>
        <a:ext cx="6088127" cy="777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073F6-7DF5-4A3B-95F8-7F5526C5482A}" type="datetimeFigureOut">
              <a:rPr lang="nl-NL" smtClean="0"/>
              <a:t>20-07-2022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37A1C-2A14-40FD-957A-CF6C60CB72A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6894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toekomstvisie van Telesur voor Suriname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Telesur verder bijdragen aan de sociaaleconomische ontwikkeling van Suriname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door het ‘</a:t>
            </a:r>
            <a:r>
              <a:rPr lang="nl-NL" dirty="0" err="1"/>
              <a:t>enabelen</a:t>
            </a:r>
            <a:r>
              <a:rPr lang="nl-NL" dirty="0"/>
              <a:t>’ van een breedband ecosysteem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provider van toonaangevende ICT-diensten, de samenleving (huishoudens, bedrijven, organisaties en overheid)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e-services ‘</a:t>
            </a:r>
            <a:r>
              <a:rPr lang="nl-NL" dirty="0" err="1"/>
              <a:t>enabler</a:t>
            </a:r>
            <a:r>
              <a:rPr lang="nl-NL" dirty="0"/>
              <a:t>’ zijn voor en van Suriname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dirty="0"/>
              <a:t>platform voor onszelf, maar ook voor de gehele Surinaamse economie voor het tot stand komen van verschillende nieuwe e-services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dirty="0"/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44760-80D1-40FB-B2F9-2149DFB775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72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44760-80D1-40FB-B2F9-2149DFB7751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584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Ladies and Gentlemen, Telesur implemented working with an ERP application around 2003. Back then it was solely used as a financial application, just to administrate lagging data and to produce the monthly and annually internal reports.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44760-80D1-40FB-B2F9-2149DFB775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427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44760-80D1-40FB-B2F9-2149DFB775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97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44760-80D1-40FB-B2F9-2149DFB775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51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44760-80D1-40FB-B2F9-2149DFB775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6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44760-80D1-40FB-B2F9-2149DFB775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076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44760-80D1-40FB-B2F9-2149DFB775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7225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444760-80D1-40FB-B2F9-2149DFB7751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782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Common </a:t>
            </a:r>
            <a:r>
              <a:rPr lang="nl-N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methodology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within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International Telecom </a:t>
            </a:r>
            <a:r>
              <a:rPr lang="nl-N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IT sector </a:t>
            </a:r>
            <a:r>
              <a:rPr lang="nl-N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renowned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Surinamese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companies is </a:t>
            </a:r>
            <a:r>
              <a:rPr lang="nl-N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Korn Ferry Hay </a:t>
            </a:r>
            <a:r>
              <a:rPr lang="nl-NL" sz="1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method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of a </a:t>
            </a:r>
            <a:r>
              <a:rPr lang="nl-N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globally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known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broadly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oriented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organizational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consultancy </a:t>
            </a:r>
            <a:r>
              <a:rPr lang="nl-N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firm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Korn Ferry.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Works in </a:t>
            </a:r>
            <a:r>
              <a:rPr lang="nl-N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accordance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HR </a:t>
            </a:r>
            <a:r>
              <a:rPr lang="nl-N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standards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(Korn Ferry Hay Method)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</a:pP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Knowledge </a:t>
            </a:r>
            <a:r>
              <a:rPr lang="nl-N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experience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nl-N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Telecom sector: Vodafone, KPN, Ziggo, Apple, </a:t>
            </a:r>
            <a:r>
              <a:rPr lang="nl-N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Telefonica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eriod"/>
            </a:pPr>
            <a:r>
              <a:rPr lang="nl-N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Experience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1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Surinamese</a:t>
            </a:r>
            <a:r>
              <a:rPr lang="nl-N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companies: DSB, Staatsolie etc.</a:t>
            </a:r>
            <a:endParaRPr lang="nl-NL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444760-80D1-40FB-B2F9-2149DFB7751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86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emf"/><Relationship Id="rId5" Type="http://schemas.openxmlformats.org/officeDocument/2006/relationships/image" Target="../media/image4.jpeg"/><Relationship Id="rId4" Type="http://schemas.openxmlformats.org/officeDocument/2006/relationships/hyperlink" Target="https://www.telesur.sr/tnbp/e-suriname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telesur.sr/tnbp/e-suriname/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3.emf"/><Relationship Id="rId5" Type="http://schemas.openxmlformats.org/officeDocument/2006/relationships/image" Target="../media/image4.jpeg"/><Relationship Id="rId4" Type="http://schemas.openxmlformats.org/officeDocument/2006/relationships/hyperlink" Target="https://www.telesur.sr/tnbp/e-suriname/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1C4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l="47559" b="9768"/>
          <a:stretch/>
        </p:blipFill>
        <p:spPr>
          <a:xfrm>
            <a:off x="-12700" y="431800"/>
            <a:ext cx="1940664" cy="4294291"/>
          </a:xfrm>
          <a:prstGeom prst="rect">
            <a:avLst/>
          </a:prstGeom>
        </p:spPr>
      </p:pic>
      <p:pic>
        <p:nvPicPr>
          <p:cNvPr id="20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31482" y="367418"/>
            <a:ext cx="1537204" cy="88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7">
            <a:hlinkClick r:id="rId4"/>
            <a:extLst>
              <a:ext uri="{FF2B5EF4-FFF2-40B4-BE49-F238E27FC236}">
                <a16:creationId xmlns:a16="http://schemas.microsoft.com/office/drawing/2014/main" id="{7D7DB6B1-264D-AD4D-9687-7994222FAB2C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124" y="3728245"/>
            <a:ext cx="7672821" cy="135763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9CCD932-19CA-6645-8AE5-BC5A9F3B939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171132" y="5522352"/>
            <a:ext cx="1849736" cy="767443"/>
          </a:xfrm>
          <a:prstGeom prst="rect">
            <a:avLst/>
          </a:prstGeom>
        </p:spPr>
      </p:pic>
      <p:pic>
        <p:nvPicPr>
          <p:cNvPr id="5121" name="Picture 15">
            <a:extLst>
              <a:ext uri="{FF2B5EF4-FFF2-40B4-BE49-F238E27FC236}">
                <a16:creationId xmlns:a16="http://schemas.microsoft.com/office/drawing/2014/main" id="{CAC78005-4FB4-442E-8D59-86EEE07DCD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904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87362" y="6417142"/>
            <a:ext cx="3417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#MakeAnImpact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7930" y="6417141"/>
            <a:ext cx="49530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00351A7B-D473-4921-B394-EBDC6794C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80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283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87362" y="6417142"/>
            <a:ext cx="3417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#MakeAnImpact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7930" y="6417141"/>
            <a:ext cx="49530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00351A7B-D473-4921-B394-EBDC6794C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831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87362" y="6417142"/>
            <a:ext cx="3417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#MakeAnImpact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7930" y="6417141"/>
            <a:ext cx="49530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00351A7B-D473-4921-B394-EBDC6794C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060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o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8"/>
          <p:cNvSpPr>
            <a:spLocks noGrp="1"/>
          </p:cNvSpPr>
          <p:nvPr>
            <p:ph type="title" hasCustomPrompt="1"/>
          </p:nvPr>
        </p:nvSpPr>
        <p:spPr>
          <a:xfrm>
            <a:off x="2636714" y="1340808"/>
            <a:ext cx="7980485" cy="3535991"/>
          </a:xfrm>
        </p:spPr>
        <p:txBody>
          <a:bodyPr/>
          <a:lstStyle>
            <a:lvl1pPr>
              <a:defRPr lang="en-US" sz="5400" kern="1200" dirty="0" smtClean="0">
                <a:solidFill>
                  <a:srgbClr val="060E9F"/>
                </a:solidFill>
                <a:latin typeface="Bauhaus 93" panose="04030905020B02020C02" pitchFamily="82" charset="0"/>
                <a:ea typeface="+mn-ea"/>
                <a:cs typeface="+mn-cs"/>
              </a:defRPr>
            </a:lvl1pPr>
          </a:lstStyle>
          <a:p>
            <a:r>
              <a:rPr lang="en-US"/>
              <a:t>Add </a:t>
            </a:r>
            <a:r>
              <a:rPr lang="en-US" err="1"/>
              <a:t>Qoute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87362" y="6417142"/>
            <a:ext cx="3417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#MakeAnImpact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7930" y="6417141"/>
            <a:ext cx="49530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00351A7B-D473-4921-B394-EBDC6794C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33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">
    <p:bg>
      <p:bgPr>
        <a:solidFill>
          <a:srgbClr val="060E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3554" y="5523417"/>
            <a:ext cx="2503782" cy="1038803"/>
          </a:xfrm>
          <a:prstGeom prst="rect">
            <a:avLst/>
          </a:prstGeom>
        </p:spPr>
      </p:pic>
      <p:grpSp>
        <p:nvGrpSpPr>
          <p:cNvPr id="17" name="Group 14"/>
          <p:cNvGrpSpPr>
            <a:grpSpLocks noChangeAspect="1"/>
          </p:cNvGrpSpPr>
          <p:nvPr userDrawn="1"/>
        </p:nvGrpSpPr>
        <p:grpSpPr bwMode="auto">
          <a:xfrm>
            <a:off x="-2345700" y="251279"/>
            <a:ext cx="4916488" cy="6323013"/>
            <a:chOff x="-852" y="442"/>
            <a:chExt cx="3097" cy="3983"/>
          </a:xfrm>
        </p:grpSpPr>
        <p:sp>
          <p:nvSpPr>
            <p:cNvPr id="18" name="AutoShape 13"/>
            <p:cNvSpPr>
              <a:spLocks noChangeAspect="1" noChangeArrowheads="1" noTextEdit="1"/>
            </p:cNvSpPr>
            <p:nvPr/>
          </p:nvSpPr>
          <p:spPr bwMode="auto">
            <a:xfrm>
              <a:off x="-852" y="442"/>
              <a:ext cx="3097" cy="3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625" y="3675"/>
              <a:ext cx="531" cy="296"/>
            </a:xfrm>
            <a:custGeom>
              <a:avLst/>
              <a:gdLst>
                <a:gd name="T0" fmla="*/ 214 w 224"/>
                <a:gd name="T1" fmla="*/ 0 h 125"/>
                <a:gd name="T2" fmla="*/ 210 w 224"/>
                <a:gd name="T3" fmla="*/ 1 h 125"/>
                <a:gd name="T4" fmla="*/ 0 w 224"/>
                <a:gd name="T5" fmla="*/ 104 h 125"/>
                <a:gd name="T6" fmla="*/ 0 w 224"/>
                <a:gd name="T7" fmla="*/ 125 h 125"/>
                <a:gd name="T8" fmla="*/ 218 w 224"/>
                <a:gd name="T9" fmla="*/ 18 h 125"/>
                <a:gd name="T10" fmla="*/ 222 w 224"/>
                <a:gd name="T11" fmla="*/ 6 h 125"/>
                <a:gd name="T12" fmla="*/ 214 w 224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125">
                  <a:moveTo>
                    <a:pt x="214" y="0"/>
                  </a:moveTo>
                  <a:cubicBezTo>
                    <a:pt x="213" y="0"/>
                    <a:pt x="212" y="0"/>
                    <a:pt x="210" y="1"/>
                  </a:cubicBezTo>
                  <a:cubicBezTo>
                    <a:pt x="124" y="37"/>
                    <a:pt x="53" y="74"/>
                    <a:pt x="0" y="10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54" y="94"/>
                    <a:pt x="127" y="56"/>
                    <a:pt x="218" y="18"/>
                  </a:cubicBezTo>
                  <a:cubicBezTo>
                    <a:pt x="222" y="16"/>
                    <a:pt x="224" y="10"/>
                    <a:pt x="222" y="6"/>
                  </a:cubicBezTo>
                  <a:cubicBezTo>
                    <a:pt x="221" y="2"/>
                    <a:pt x="218" y="0"/>
                    <a:pt x="2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625" y="3154"/>
              <a:ext cx="1030" cy="400"/>
            </a:xfrm>
            <a:custGeom>
              <a:avLst/>
              <a:gdLst>
                <a:gd name="T0" fmla="*/ 424 w 435"/>
                <a:gd name="T1" fmla="*/ 0 h 169"/>
                <a:gd name="T2" fmla="*/ 420 w 435"/>
                <a:gd name="T3" fmla="*/ 1 h 169"/>
                <a:gd name="T4" fmla="*/ 178 w 435"/>
                <a:gd name="T5" fmla="*/ 91 h 169"/>
                <a:gd name="T6" fmla="*/ 173 w 435"/>
                <a:gd name="T7" fmla="*/ 93 h 169"/>
                <a:gd name="T8" fmla="*/ 0 w 435"/>
                <a:gd name="T9" fmla="*/ 149 h 169"/>
                <a:gd name="T10" fmla="*/ 0 w 435"/>
                <a:gd name="T11" fmla="*/ 169 h 169"/>
                <a:gd name="T12" fmla="*/ 178 w 435"/>
                <a:gd name="T13" fmla="*/ 110 h 169"/>
                <a:gd name="T14" fmla="*/ 183 w 435"/>
                <a:gd name="T15" fmla="*/ 109 h 169"/>
                <a:gd name="T16" fmla="*/ 428 w 435"/>
                <a:gd name="T17" fmla="*/ 18 h 169"/>
                <a:gd name="T18" fmla="*/ 433 w 435"/>
                <a:gd name="T19" fmla="*/ 5 h 169"/>
                <a:gd name="T20" fmla="*/ 424 w 435"/>
                <a:gd name="T2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5" h="169">
                  <a:moveTo>
                    <a:pt x="424" y="0"/>
                  </a:moveTo>
                  <a:cubicBezTo>
                    <a:pt x="423" y="0"/>
                    <a:pt x="422" y="0"/>
                    <a:pt x="420" y="1"/>
                  </a:cubicBezTo>
                  <a:cubicBezTo>
                    <a:pt x="419" y="1"/>
                    <a:pt x="272" y="66"/>
                    <a:pt x="178" y="91"/>
                  </a:cubicBezTo>
                  <a:cubicBezTo>
                    <a:pt x="173" y="93"/>
                    <a:pt x="173" y="93"/>
                    <a:pt x="173" y="93"/>
                  </a:cubicBezTo>
                  <a:cubicBezTo>
                    <a:pt x="118" y="107"/>
                    <a:pt x="60" y="123"/>
                    <a:pt x="0" y="14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60" y="142"/>
                    <a:pt x="119" y="126"/>
                    <a:pt x="178" y="110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279" y="83"/>
                    <a:pt x="426" y="18"/>
                    <a:pt x="428" y="18"/>
                  </a:cubicBezTo>
                  <a:cubicBezTo>
                    <a:pt x="432" y="15"/>
                    <a:pt x="435" y="10"/>
                    <a:pt x="433" y="5"/>
                  </a:cubicBezTo>
                  <a:cubicBezTo>
                    <a:pt x="431" y="2"/>
                    <a:pt x="428" y="0"/>
                    <a:pt x="42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625" y="2444"/>
              <a:ext cx="1407" cy="668"/>
            </a:xfrm>
            <a:custGeom>
              <a:avLst/>
              <a:gdLst>
                <a:gd name="T0" fmla="*/ 583 w 594"/>
                <a:gd name="T1" fmla="*/ 0 h 282"/>
                <a:gd name="T2" fmla="*/ 575 w 594"/>
                <a:gd name="T3" fmla="*/ 6 h 282"/>
                <a:gd name="T4" fmla="*/ 412 w 594"/>
                <a:gd name="T5" fmla="*/ 175 h 282"/>
                <a:gd name="T6" fmla="*/ 105 w 594"/>
                <a:gd name="T7" fmla="*/ 245 h 282"/>
                <a:gd name="T8" fmla="*/ 66 w 594"/>
                <a:gd name="T9" fmla="*/ 250 h 282"/>
                <a:gd name="T10" fmla="*/ 0 w 594"/>
                <a:gd name="T11" fmla="*/ 263 h 282"/>
                <a:gd name="T12" fmla="*/ 0 w 594"/>
                <a:gd name="T13" fmla="*/ 282 h 282"/>
                <a:gd name="T14" fmla="*/ 68 w 594"/>
                <a:gd name="T15" fmla="*/ 268 h 282"/>
                <a:gd name="T16" fmla="*/ 108 w 594"/>
                <a:gd name="T17" fmla="*/ 263 h 282"/>
                <a:gd name="T18" fmla="*/ 421 w 594"/>
                <a:gd name="T19" fmla="*/ 191 h 282"/>
                <a:gd name="T20" fmla="*/ 591 w 594"/>
                <a:gd name="T21" fmla="*/ 13 h 282"/>
                <a:gd name="T22" fmla="*/ 587 w 594"/>
                <a:gd name="T23" fmla="*/ 1 h 282"/>
                <a:gd name="T24" fmla="*/ 583 w 594"/>
                <a:gd name="T25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4" h="282">
                  <a:moveTo>
                    <a:pt x="583" y="0"/>
                  </a:moveTo>
                  <a:cubicBezTo>
                    <a:pt x="580" y="0"/>
                    <a:pt x="576" y="2"/>
                    <a:pt x="575" y="6"/>
                  </a:cubicBezTo>
                  <a:cubicBezTo>
                    <a:pt x="557" y="45"/>
                    <a:pt x="502" y="124"/>
                    <a:pt x="412" y="175"/>
                  </a:cubicBezTo>
                  <a:cubicBezTo>
                    <a:pt x="335" y="219"/>
                    <a:pt x="208" y="233"/>
                    <a:pt x="105" y="245"/>
                  </a:cubicBezTo>
                  <a:cubicBezTo>
                    <a:pt x="92" y="247"/>
                    <a:pt x="79" y="248"/>
                    <a:pt x="66" y="250"/>
                  </a:cubicBezTo>
                  <a:cubicBezTo>
                    <a:pt x="44" y="252"/>
                    <a:pt x="22" y="257"/>
                    <a:pt x="0" y="263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22" y="275"/>
                    <a:pt x="45" y="271"/>
                    <a:pt x="68" y="268"/>
                  </a:cubicBezTo>
                  <a:cubicBezTo>
                    <a:pt x="81" y="266"/>
                    <a:pt x="94" y="265"/>
                    <a:pt x="108" y="263"/>
                  </a:cubicBezTo>
                  <a:cubicBezTo>
                    <a:pt x="211" y="251"/>
                    <a:pt x="340" y="236"/>
                    <a:pt x="421" y="191"/>
                  </a:cubicBezTo>
                  <a:cubicBezTo>
                    <a:pt x="509" y="141"/>
                    <a:pt x="568" y="64"/>
                    <a:pt x="591" y="13"/>
                  </a:cubicBezTo>
                  <a:cubicBezTo>
                    <a:pt x="594" y="9"/>
                    <a:pt x="592" y="3"/>
                    <a:pt x="587" y="1"/>
                  </a:cubicBezTo>
                  <a:cubicBezTo>
                    <a:pt x="586" y="1"/>
                    <a:pt x="584" y="0"/>
                    <a:pt x="58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625" y="541"/>
              <a:ext cx="1620" cy="2187"/>
            </a:xfrm>
            <a:custGeom>
              <a:avLst/>
              <a:gdLst>
                <a:gd name="T0" fmla="*/ 162 w 684"/>
                <a:gd name="T1" fmla="*/ 0 h 924"/>
                <a:gd name="T2" fmla="*/ 28 w 684"/>
                <a:gd name="T3" fmla="*/ 11 h 924"/>
                <a:gd name="T4" fmla="*/ 21 w 684"/>
                <a:gd name="T5" fmla="*/ 21 h 924"/>
                <a:gd name="T6" fmla="*/ 30 w 684"/>
                <a:gd name="T7" fmla="*/ 29 h 924"/>
                <a:gd name="T8" fmla="*/ 31 w 684"/>
                <a:gd name="T9" fmla="*/ 29 h 924"/>
                <a:gd name="T10" fmla="*/ 163 w 684"/>
                <a:gd name="T11" fmla="*/ 18 h 924"/>
                <a:gd name="T12" fmla="*/ 485 w 684"/>
                <a:gd name="T13" fmla="*/ 120 h 924"/>
                <a:gd name="T14" fmla="*/ 627 w 684"/>
                <a:gd name="T15" fmla="*/ 318 h 924"/>
                <a:gd name="T16" fmla="*/ 572 w 684"/>
                <a:gd name="T17" fmla="*/ 683 h 924"/>
                <a:gd name="T18" fmla="*/ 268 w 684"/>
                <a:gd name="T19" fmla="*/ 897 h 924"/>
                <a:gd name="T20" fmla="*/ 238 w 684"/>
                <a:gd name="T21" fmla="*/ 898 h 924"/>
                <a:gd name="T22" fmla="*/ 178 w 684"/>
                <a:gd name="T23" fmla="*/ 895 h 924"/>
                <a:gd name="T24" fmla="*/ 107 w 684"/>
                <a:gd name="T25" fmla="*/ 893 h 924"/>
                <a:gd name="T26" fmla="*/ 0 w 684"/>
                <a:gd name="T27" fmla="*/ 905 h 924"/>
                <a:gd name="T28" fmla="*/ 0 w 684"/>
                <a:gd name="T29" fmla="*/ 924 h 924"/>
                <a:gd name="T30" fmla="*/ 108 w 684"/>
                <a:gd name="T31" fmla="*/ 911 h 924"/>
                <a:gd name="T32" fmla="*/ 177 w 684"/>
                <a:gd name="T33" fmla="*/ 914 h 924"/>
                <a:gd name="T34" fmla="*/ 238 w 684"/>
                <a:gd name="T35" fmla="*/ 916 h 924"/>
                <a:gd name="T36" fmla="*/ 270 w 684"/>
                <a:gd name="T37" fmla="*/ 915 h 924"/>
                <a:gd name="T38" fmla="*/ 587 w 684"/>
                <a:gd name="T39" fmla="*/ 693 h 924"/>
                <a:gd name="T40" fmla="*/ 645 w 684"/>
                <a:gd name="T41" fmla="*/ 313 h 924"/>
                <a:gd name="T42" fmla="*/ 496 w 684"/>
                <a:gd name="T43" fmla="*/ 105 h 924"/>
                <a:gd name="T44" fmla="*/ 310 w 684"/>
                <a:gd name="T45" fmla="*/ 16 h 924"/>
                <a:gd name="T46" fmla="*/ 162 w 684"/>
                <a:gd name="T47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84" h="924">
                  <a:moveTo>
                    <a:pt x="162" y="0"/>
                  </a:moveTo>
                  <a:cubicBezTo>
                    <a:pt x="119" y="0"/>
                    <a:pt x="75" y="3"/>
                    <a:pt x="28" y="11"/>
                  </a:cubicBezTo>
                  <a:cubicBezTo>
                    <a:pt x="23" y="12"/>
                    <a:pt x="20" y="16"/>
                    <a:pt x="21" y="21"/>
                  </a:cubicBezTo>
                  <a:cubicBezTo>
                    <a:pt x="21" y="26"/>
                    <a:pt x="25" y="29"/>
                    <a:pt x="30" y="29"/>
                  </a:cubicBezTo>
                  <a:cubicBezTo>
                    <a:pt x="30" y="29"/>
                    <a:pt x="31" y="29"/>
                    <a:pt x="31" y="29"/>
                  </a:cubicBezTo>
                  <a:cubicBezTo>
                    <a:pt x="77" y="22"/>
                    <a:pt x="121" y="18"/>
                    <a:pt x="163" y="18"/>
                  </a:cubicBezTo>
                  <a:cubicBezTo>
                    <a:pt x="290" y="18"/>
                    <a:pt x="398" y="52"/>
                    <a:pt x="485" y="120"/>
                  </a:cubicBezTo>
                  <a:cubicBezTo>
                    <a:pt x="572" y="188"/>
                    <a:pt x="615" y="277"/>
                    <a:pt x="627" y="318"/>
                  </a:cubicBezTo>
                  <a:cubicBezTo>
                    <a:pt x="670" y="472"/>
                    <a:pt x="610" y="624"/>
                    <a:pt x="572" y="683"/>
                  </a:cubicBezTo>
                  <a:cubicBezTo>
                    <a:pt x="490" y="809"/>
                    <a:pt x="380" y="887"/>
                    <a:pt x="268" y="897"/>
                  </a:cubicBezTo>
                  <a:cubicBezTo>
                    <a:pt x="258" y="897"/>
                    <a:pt x="249" y="898"/>
                    <a:pt x="238" y="898"/>
                  </a:cubicBezTo>
                  <a:cubicBezTo>
                    <a:pt x="219" y="898"/>
                    <a:pt x="199" y="897"/>
                    <a:pt x="178" y="895"/>
                  </a:cubicBezTo>
                  <a:cubicBezTo>
                    <a:pt x="155" y="894"/>
                    <a:pt x="132" y="893"/>
                    <a:pt x="107" y="893"/>
                  </a:cubicBezTo>
                  <a:cubicBezTo>
                    <a:pt x="73" y="893"/>
                    <a:pt x="37" y="895"/>
                    <a:pt x="0" y="905"/>
                  </a:cubicBezTo>
                  <a:cubicBezTo>
                    <a:pt x="0" y="924"/>
                    <a:pt x="0" y="924"/>
                    <a:pt x="0" y="924"/>
                  </a:cubicBezTo>
                  <a:cubicBezTo>
                    <a:pt x="37" y="914"/>
                    <a:pt x="74" y="911"/>
                    <a:pt x="108" y="911"/>
                  </a:cubicBezTo>
                  <a:cubicBezTo>
                    <a:pt x="132" y="911"/>
                    <a:pt x="155" y="912"/>
                    <a:pt x="177" y="914"/>
                  </a:cubicBezTo>
                  <a:cubicBezTo>
                    <a:pt x="198" y="915"/>
                    <a:pt x="219" y="916"/>
                    <a:pt x="238" y="916"/>
                  </a:cubicBezTo>
                  <a:cubicBezTo>
                    <a:pt x="249" y="916"/>
                    <a:pt x="259" y="916"/>
                    <a:pt x="270" y="915"/>
                  </a:cubicBezTo>
                  <a:cubicBezTo>
                    <a:pt x="387" y="905"/>
                    <a:pt x="502" y="824"/>
                    <a:pt x="587" y="693"/>
                  </a:cubicBezTo>
                  <a:cubicBezTo>
                    <a:pt x="642" y="608"/>
                    <a:pt x="684" y="452"/>
                    <a:pt x="645" y="313"/>
                  </a:cubicBezTo>
                  <a:cubicBezTo>
                    <a:pt x="641" y="301"/>
                    <a:pt x="609" y="193"/>
                    <a:pt x="496" y="105"/>
                  </a:cubicBezTo>
                  <a:cubicBezTo>
                    <a:pt x="443" y="63"/>
                    <a:pt x="380" y="33"/>
                    <a:pt x="310" y="16"/>
                  </a:cubicBezTo>
                  <a:cubicBezTo>
                    <a:pt x="264" y="5"/>
                    <a:pt x="214" y="0"/>
                    <a:pt x="16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625" y="719"/>
              <a:ext cx="1355" cy="1704"/>
            </a:xfrm>
            <a:custGeom>
              <a:avLst/>
              <a:gdLst>
                <a:gd name="T0" fmla="*/ 93 w 572"/>
                <a:gd name="T1" fmla="*/ 0 h 720"/>
                <a:gd name="T2" fmla="*/ 71 w 572"/>
                <a:gd name="T3" fmla="*/ 0 h 720"/>
                <a:gd name="T4" fmla="*/ 0 w 572"/>
                <a:gd name="T5" fmla="*/ 8 h 720"/>
                <a:gd name="T6" fmla="*/ 0 w 572"/>
                <a:gd name="T7" fmla="*/ 27 h 720"/>
                <a:gd name="T8" fmla="*/ 72 w 572"/>
                <a:gd name="T9" fmla="*/ 19 h 720"/>
                <a:gd name="T10" fmla="*/ 92 w 572"/>
                <a:gd name="T11" fmla="*/ 18 h 720"/>
                <a:gd name="T12" fmla="*/ 466 w 572"/>
                <a:gd name="T13" fmla="*/ 145 h 720"/>
                <a:gd name="T14" fmla="*/ 552 w 572"/>
                <a:gd name="T15" fmla="*/ 365 h 720"/>
                <a:gd name="T16" fmla="*/ 448 w 572"/>
                <a:gd name="T17" fmla="*/ 621 h 720"/>
                <a:gd name="T18" fmla="*/ 289 w 572"/>
                <a:gd name="T19" fmla="*/ 702 h 720"/>
                <a:gd name="T20" fmla="*/ 205 w 572"/>
                <a:gd name="T21" fmla="*/ 684 h 720"/>
                <a:gd name="T22" fmla="*/ 197 w 572"/>
                <a:gd name="T23" fmla="*/ 681 h 720"/>
                <a:gd name="T24" fmla="*/ 192 w 572"/>
                <a:gd name="T25" fmla="*/ 679 h 720"/>
                <a:gd name="T26" fmla="*/ 41 w 572"/>
                <a:gd name="T27" fmla="*/ 650 h 720"/>
                <a:gd name="T28" fmla="*/ 0 w 572"/>
                <a:gd name="T29" fmla="*/ 653 h 720"/>
                <a:gd name="T30" fmla="*/ 0 w 572"/>
                <a:gd name="T31" fmla="*/ 671 h 720"/>
                <a:gd name="T32" fmla="*/ 41 w 572"/>
                <a:gd name="T33" fmla="*/ 669 h 720"/>
                <a:gd name="T34" fmla="*/ 185 w 572"/>
                <a:gd name="T35" fmla="*/ 696 h 720"/>
                <a:gd name="T36" fmla="*/ 191 w 572"/>
                <a:gd name="T37" fmla="*/ 698 h 720"/>
                <a:gd name="T38" fmla="*/ 198 w 572"/>
                <a:gd name="T39" fmla="*/ 701 h 720"/>
                <a:gd name="T40" fmla="*/ 289 w 572"/>
                <a:gd name="T41" fmla="*/ 720 h 720"/>
                <a:gd name="T42" fmla="*/ 289 w 572"/>
                <a:gd name="T43" fmla="*/ 720 h 720"/>
                <a:gd name="T44" fmla="*/ 462 w 572"/>
                <a:gd name="T45" fmla="*/ 633 h 720"/>
                <a:gd name="T46" fmla="*/ 463 w 572"/>
                <a:gd name="T47" fmla="*/ 633 h 720"/>
                <a:gd name="T48" fmla="*/ 570 w 572"/>
                <a:gd name="T49" fmla="*/ 366 h 720"/>
                <a:gd name="T50" fmla="*/ 479 w 572"/>
                <a:gd name="T51" fmla="*/ 132 h 720"/>
                <a:gd name="T52" fmla="*/ 258 w 572"/>
                <a:gd name="T53" fmla="*/ 20 h 720"/>
                <a:gd name="T54" fmla="*/ 93 w 572"/>
                <a:gd name="T55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2" h="720">
                  <a:moveTo>
                    <a:pt x="93" y="0"/>
                  </a:moveTo>
                  <a:cubicBezTo>
                    <a:pt x="85" y="0"/>
                    <a:pt x="78" y="0"/>
                    <a:pt x="71" y="0"/>
                  </a:cubicBezTo>
                  <a:cubicBezTo>
                    <a:pt x="48" y="2"/>
                    <a:pt x="24" y="4"/>
                    <a:pt x="0" y="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4" y="23"/>
                    <a:pt x="48" y="20"/>
                    <a:pt x="72" y="19"/>
                  </a:cubicBezTo>
                  <a:cubicBezTo>
                    <a:pt x="78" y="18"/>
                    <a:pt x="84" y="18"/>
                    <a:pt x="92" y="18"/>
                  </a:cubicBezTo>
                  <a:cubicBezTo>
                    <a:pt x="175" y="18"/>
                    <a:pt x="358" y="40"/>
                    <a:pt x="466" y="145"/>
                  </a:cubicBezTo>
                  <a:cubicBezTo>
                    <a:pt x="525" y="202"/>
                    <a:pt x="554" y="276"/>
                    <a:pt x="552" y="365"/>
                  </a:cubicBezTo>
                  <a:cubicBezTo>
                    <a:pt x="549" y="480"/>
                    <a:pt x="495" y="562"/>
                    <a:pt x="448" y="621"/>
                  </a:cubicBezTo>
                  <a:cubicBezTo>
                    <a:pt x="391" y="685"/>
                    <a:pt x="335" y="702"/>
                    <a:pt x="289" y="702"/>
                  </a:cubicBezTo>
                  <a:cubicBezTo>
                    <a:pt x="252" y="702"/>
                    <a:pt x="222" y="690"/>
                    <a:pt x="205" y="684"/>
                  </a:cubicBezTo>
                  <a:cubicBezTo>
                    <a:pt x="202" y="683"/>
                    <a:pt x="199" y="682"/>
                    <a:pt x="197" y="681"/>
                  </a:cubicBezTo>
                  <a:cubicBezTo>
                    <a:pt x="196" y="680"/>
                    <a:pt x="194" y="680"/>
                    <a:pt x="192" y="679"/>
                  </a:cubicBezTo>
                  <a:cubicBezTo>
                    <a:pt x="166" y="670"/>
                    <a:pt x="111" y="650"/>
                    <a:pt x="41" y="650"/>
                  </a:cubicBezTo>
                  <a:cubicBezTo>
                    <a:pt x="28" y="650"/>
                    <a:pt x="14" y="651"/>
                    <a:pt x="0" y="653"/>
                  </a:cubicBezTo>
                  <a:cubicBezTo>
                    <a:pt x="0" y="671"/>
                    <a:pt x="0" y="671"/>
                    <a:pt x="0" y="671"/>
                  </a:cubicBezTo>
                  <a:cubicBezTo>
                    <a:pt x="14" y="669"/>
                    <a:pt x="28" y="669"/>
                    <a:pt x="41" y="669"/>
                  </a:cubicBezTo>
                  <a:cubicBezTo>
                    <a:pt x="108" y="669"/>
                    <a:pt x="161" y="688"/>
                    <a:pt x="185" y="696"/>
                  </a:cubicBezTo>
                  <a:cubicBezTo>
                    <a:pt x="188" y="697"/>
                    <a:pt x="189" y="698"/>
                    <a:pt x="191" y="698"/>
                  </a:cubicBezTo>
                  <a:cubicBezTo>
                    <a:pt x="193" y="699"/>
                    <a:pt x="195" y="700"/>
                    <a:pt x="198" y="701"/>
                  </a:cubicBezTo>
                  <a:cubicBezTo>
                    <a:pt x="215" y="707"/>
                    <a:pt x="248" y="720"/>
                    <a:pt x="289" y="720"/>
                  </a:cubicBezTo>
                  <a:cubicBezTo>
                    <a:pt x="289" y="720"/>
                    <a:pt x="289" y="720"/>
                    <a:pt x="289" y="720"/>
                  </a:cubicBezTo>
                  <a:cubicBezTo>
                    <a:pt x="339" y="720"/>
                    <a:pt x="401" y="702"/>
                    <a:pt x="462" y="633"/>
                  </a:cubicBezTo>
                  <a:cubicBezTo>
                    <a:pt x="463" y="633"/>
                    <a:pt x="463" y="633"/>
                    <a:pt x="463" y="633"/>
                  </a:cubicBezTo>
                  <a:cubicBezTo>
                    <a:pt x="511" y="571"/>
                    <a:pt x="567" y="486"/>
                    <a:pt x="570" y="366"/>
                  </a:cubicBezTo>
                  <a:cubicBezTo>
                    <a:pt x="572" y="271"/>
                    <a:pt x="542" y="193"/>
                    <a:pt x="479" y="132"/>
                  </a:cubicBezTo>
                  <a:cubicBezTo>
                    <a:pt x="426" y="80"/>
                    <a:pt x="351" y="43"/>
                    <a:pt x="258" y="20"/>
                  </a:cubicBezTo>
                  <a:cubicBezTo>
                    <a:pt x="195" y="5"/>
                    <a:pt x="135" y="0"/>
                    <a:pt x="9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625" y="932"/>
              <a:ext cx="1113" cy="1221"/>
            </a:xfrm>
            <a:custGeom>
              <a:avLst/>
              <a:gdLst>
                <a:gd name="T0" fmla="*/ 79 w 470"/>
                <a:gd name="T1" fmla="*/ 0 h 516"/>
                <a:gd name="T2" fmla="*/ 0 w 470"/>
                <a:gd name="T3" fmla="*/ 5 h 516"/>
                <a:gd name="T4" fmla="*/ 0 w 470"/>
                <a:gd name="T5" fmla="*/ 24 h 516"/>
                <a:gd name="T6" fmla="*/ 79 w 470"/>
                <a:gd name="T7" fmla="*/ 19 h 516"/>
                <a:gd name="T8" fmla="*/ 371 w 470"/>
                <a:gd name="T9" fmla="*/ 129 h 516"/>
                <a:gd name="T10" fmla="*/ 425 w 470"/>
                <a:gd name="T11" fmla="*/ 358 h 516"/>
                <a:gd name="T12" fmla="*/ 246 w 470"/>
                <a:gd name="T13" fmla="*/ 496 h 516"/>
                <a:gd name="T14" fmla="*/ 225 w 470"/>
                <a:gd name="T15" fmla="*/ 498 h 516"/>
                <a:gd name="T16" fmla="*/ 132 w 470"/>
                <a:gd name="T17" fmla="*/ 455 h 516"/>
                <a:gd name="T18" fmla="*/ 63 w 470"/>
                <a:gd name="T19" fmla="*/ 411 h 516"/>
                <a:gd name="T20" fmla="*/ 0 w 470"/>
                <a:gd name="T21" fmla="*/ 396 h 516"/>
                <a:gd name="T22" fmla="*/ 0 w 470"/>
                <a:gd name="T23" fmla="*/ 414 h 516"/>
                <a:gd name="T24" fmla="*/ 55 w 470"/>
                <a:gd name="T25" fmla="*/ 428 h 516"/>
                <a:gd name="T26" fmla="*/ 120 w 470"/>
                <a:gd name="T27" fmla="*/ 470 h 516"/>
                <a:gd name="T28" fmla="*/ 225 w 470"/>
                <a:gd name="T29" fmla="*/ 516 h 516"/>
                <a:gd name="T30" fmla="*/ 249 w 470"/>
                <a:gd name="T31" fmla="*/ 514 h 516"/>
                <a:gd name="T32" fmla="*/ 442 w 470"/>
                <a:gd name="T33" fmla="*/ 363 h 516"/>
                <a:gd name="T34" fmla="*/ 384 w 470"/>
                <a:gd name="T35" fmla="*/ 116 h 516"/>
                <a:gd name="T36" fmla="*/ 79 w 470"/>
                <a:gd name="T37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0" h="516">
                  <a:moveTo>
                    <a:pt x="79" y="0"/>
                  </a:moveTo>
                  <a:cubicBezTo>
                    <a:pt x="54" y="0"/>
                    <a:pt x="27" y="2"/>
                    <a:pt x="0" y="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7" y="20"/>
                    <a:pt x="54" y="19"/>
                    <a:pt x="79" y="19"/>
                  </a:cubicBezTo>
                  <a:cubicBezTo>
                    <a:pt x="200" y="19"/>
                    <a:pt x="298" y="56"/>
                    <a:pt x="371" y="129"/>
                  </a:cubicBezTo>
                  <a:cubicBezTo>
                    <a:pt x="429" y="188"/>
                    <a:pt x="451" y="280"/>
                    <a:pt x="425" y="358"/>
                  </a:cubicBezTo>
                  <a:cubicBezTo>
                    <a:pt x="400" y="433"/>
                    <a:pt x="337" y="482"/>
                    <a:pt x="246" y="496"/>
                  </a:cubicBezTo>
                  <a:cubicBezTo>
                    <a:pt x="238" y="497"/>
                    <a:pt x="231" y="498"/>
                    <a:pt x="225" y="498"/>
                  </a:cubicBezTo>
                  <a:cubicBezTo>
                    <a:pt x="186" y="498"/>
                    <a:pt x="161" y="479"/>
                    <a:pt x="132" y="455"/>
                  </a:cubicBezTo>
                  <a:cubicBezTo>
                    <a:pt x="112" y="440"/>
                    <a:pt x="91" y="423"/>
                    <a:pt x="63" y="411"/>
                  </a:cubicBezTo>
                  <a:cubicBezTo>
                    <a:pt x="42" y="402"/>
                    <a:pt x="21" y="397"/>
                    <a:pt x="0" y="396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19" y="415"/>
                    <a:pt x="37" y="420"/>
                    <a:pt x="55" y="428"/>
                  </a:cubicBezTo>
                  <a:cubicBezTo>
                    <a:pt x="81" y="439"/>
                    <a:pt x="101" y="455"/>
                    <a:pt x="120" y="470"/>
                  </a:cubicBezTo>
                  <a:cubicBezTo>
                    <a:pt x="150" y="493"/>
                    <a:pt x="179" y="516"/>
                    <a:pt x="225" y="516"/>
                  </a:cubicBezTo>
                  <a:cubicBezTo>
                    <a:pt x="232" y="516"/>
                    <a:pt x="240" y="515"/>
                    <a:pt x="249" y="514"/>
                  </a:cubicBezTo>
                  <a:cubicBezTo>
                    <a:pt x="347" y="499"/>
                    <a:pt x="415" y="445"/>
                    <a:pt x="442" y="363"/>
                  </a:cubicBezTo>
                  <a:cubicBezTo>
                    <a:pt x="470" y="279"/>
                    <a:pt x="447" y="180"/>
                    <a:pt x="384" y="116"/>
                  </a:cubicBezTo>
                  <a:cubicBezTo>
                    <a:pt x="308" y="39"/>
                    <a:pt x="206" y="0"/>
                    <a:pt x="7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625" y="1178"/>
              <a:ext cx="817" cy="750"/>
            </a:xfrm>
            <a:custGeom>
              <a:avLst/>
              <a:gdLst>
                <a:gd name="T0" fmla="*/ 75 w 345"/>
                <a:gd name="T1" fmla="*/ 0 h 317"/>
                <a:gd name="T2" fmla="*/ 39 w 345"/>
                <a:gd name="T3" fmla="*/ 2 h 317"/>
                <a:gd name="T4" fmla="*/ 0 w 345"/>
                <a:gd name="T5" fmla="*/ 8 h 317"/>
                <a:gd name="T6" fmla="*/ 0 w 345"/>
                <a:gd name="T7" fmla="*/ 26 h 317"/>
                <a:gd name="T8" fmla="*/ 41 w 345"/>
                <a:gd name="T9" fmla="*/ 20 h 317"/>
                <a:gd name="T10" fmla="*/ 75 w 345"/>
                <a:gd name="T11" fmla="*/ 18 h 317"/>
                <a:gd name="T12" fmla="*/ 278 w 345"/>
                <a:gd name="T13" fmla="*/ 103 h 317"/>
                <a:gd name="T14" fmla="*/ 314 w 345"/>
                <a:gd name="T15" fmla="*/ 238 h 317"/>
                <a:gd name="T16" fmla="*/ 265 w 345"/>
                <a:gd name="T17" fmla="*/ 294 h 317"/>
                <a:gd name="T18" fmla="*/ 241 w 345"/>
                <a:gd name="T19" fmla="*/ 299 h 317"/>
                <a:gd name="T20" fmla="*/ 157 w 345"/>
                <a:gd name="T21" fmla="*/ 214 h 317"/>
                <a:gd name="T22" fmla="*/ 135 w 345"/>
                <a:gd name="T23" fmla="*/ 175 h 317"/>
                <a:gd name="T24" fmla="*/ 0 w 345"/>
                <a:gd name="T25" fmla="*/ 99 h 317"/>
                <a:gd name="T26" fmla="*/ 0 w 345"/>
                <a:gd name="T27" fmla="*/ 99 h 317"/>
                <a:gd name="T28" fmla="*/ 0 w 345"/>
                <a:gd name="T29" fmla="*/ 117 h 317"/>
                <a:gd name="T30" fmla="*/ 120 w 345"/>
                <a:gd name="T31" fmla="*/ 185 h 317"/>
                <a:gd name="T32" fmla="*/ 141 w 345"/>
                <a:gd name="T33" fmla="*/ 222 h 317"/>
                <a:gd name="T34" fmla="*/ 241 w 345"/>
                <a:gd name="T35" fmla="*/ 317 h 317"/>
                <a:gd name="T36" fmla="*/ 270 w 345"/>
                <a:gd name="T37" fmla="*/ 312 h 317"/>
                <a:gd name="T38" fmla="*/ 332 w 345"/>
                <a:gd name="T39" fmla="*/ 242 h 317"/>
                <a:gd name="T40" fmla="*/ 291 w 345"/>
                <a:gd name="T41" fmla="*/ 91 h 317"/>
                <a:gd name="T42" fmla="*/ 75 w 345"/>
                <a:gd name="T43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5" h="317">
                  <a:moveTo>
                    <a:pt x="75" y="0"/>
                  </a:moveTo>
                  <a:cubicBezTo>
                    <a:pt x="63" y="0"/>
                    <a:pt x="51" y="1"/>
                    <a:pt x="39" y="2"/>
                  </a:cubicBezTo>
                  <a:cubicBezTo>
                    <a:pt x="27" y="3"/>
                    <a:pt x="14" y="5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4" y="24"/>
                    <a:pt x="28" y="22"/>
                    <a:pt x="41" y="20"/>
                  </a:cubicBezTo>
                  <a:cubicBezTo>
                    <a:pt x="52" y="19"/>
                    <a:pt x="63" y="18"/>
                    <a:pt x="75" y="18"/>
                  </a:cubicBezTo>
                  <a:cubicBezTo>
                    <a:pt x="153" y="18"/>
                    <a:pt x="227" y="49"/>
                    <a:pt x="278" y="103"/>
                  </a:cubicBezTo>
                  <a:cubicBezTo>
                    <a:pt x="310" y="138"/>
                    <a:pt x="325" y="193"/>
                    <a:pt x="314" y="238"/>
                  </a:cubicBezTo>
                  <a:cubicBezTo>
                    <a:pt x="309" y="258"/>
                    <a:pt x="296" y="284"/>
                    <a:pt x="265" y="294"/>
                  </a:cubicBezTo>
                  <a:cubicBezTo>
                    <a:pt x="256" y="297"/>
                    <a:pt x="248" y="299"/>
                    <a:pt x="241" y="299"/>
                  </a:cubicBezTo>
                  <a:cubicBezTo>
                    <a:pt x="202" y="299"/>
                    <a:pt x="181" y="259"/>
                    <a:pt x="157" y="214"/>
                  </a:cubicBezTo>
                  <a:cubicBezTo>
                    <a:pt x="150" y="201"/>
                    <a:pt x="143" y="188"/>
                    <a:pt x="135" y="175"/>
                  </a:cubicBezTo>
                  <a:cubicBezTo>
                    <a:pt x="105" y="126"/>
                    <a:pt x="56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49" y="117"/>
                    <a:pt x="93" y="141"/>
                    <a:pt x="120" y="185"/>
                  </a:cubicBezTo>
                  <a:cubicBezTo>
                    <a:pt x="127" y="197"/>
                    <a:pt x="134" y="210"/>
                    <a:pt x="141" y="222"/>
                  </a:cubicBezTo>
                  <a:cubicBezTo>
                    <a:pt x="164" y="267"/>
                    <a:pt x="191" y="317"/>
                    <a:pt x="241" y="317"/>
                  </a:cubicBezTo>
                  <a:cubicBezTo>
                    <a:pt x="250" y="317"/>
                    <a:pt x="260" y="315"/>
                    <a:pt x="270" y="312"/>
                  </a:cubicBezTo>
                  <a:cubicBezTo>
                    <a:pt x="301" y="301"/>
                    <a:pt x="323" y="277"/>
                    <a:pt x="332" y="242"/>
                  </a:cubicBezTo>
                  <a:cubicBezTo>
                    <a:pt x="345" y="192"/>
                    <a:pt x="328" y="130"/>
                    <a:pt x="291" y="91"/>
                  </a:cubicBezTo>
                  <a:cubicBezTo>
                    <a:pt x="237" y="33"/>
                    <a:pt x="158" y="0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Content Placeholder 26"/>
          <p:cNvSpPr>
            <a:spLocks noGrp="1"/>
          </p:cNvSpPr>
          <p:nvPr>
            <p:ph sz="quarter" idx="10"/>
          </p:nvPr>
        </p:nvSpPr>
        <p:spPr>
          <a:xfrm>
            <a:off x="2570163" y="407988"/>
            <a:ext cx="8986837" cy="47831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50780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08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7930" y="6417141"/>
            <a:ext cx="49530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00351A7B-D473-4921-B394-EBDC6794CE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87362" y="6417142"/>
            <a:ext cx="3417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#MakeAnImpact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70793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87362" y="6417142"/>
            <a:ext cx="3417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WE IMPROVE TO SERVE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7930" y="6417141"/>
            <a:ext cx="49530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00351A7B-D473-4921-B394-EBDC6794C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571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87362" y="6417142"/>
            <a:ext cx="3417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WE IMPROVE TO SERVE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7930" y="6417141"/>
            <a:ext cx="49530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00351A7B-D473-4921-B394-EBDC6794C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975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387362" y="6417142"/>
            <a:ext cx="3417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WE IMPROVE TO SERVE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7930" y="6417141"/>
            <a:ext cx="49530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00351A7B-D473-4921-B394-EBDC6794C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743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87362" y="6417142"/>
            <a:ext cx="3417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WE IMPROVE TO SERVE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7930" y="6417141"/>
            <a:ext cx="49530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00351A7B-D473-4921-B394-EBDC6794C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00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hlinkClick r:id="rId2"/>
            <a:extLst>
              <a:ext uri="{FF2B5EF4-FFF2-40B4-BE49-F238E27FC236}">
                <a16:creationId xmlns:a16="http://schemas.microsoft.com/office/drawing/2014/main" id="{7D7DB6B1-264D-AD4D-9687-7994222FAB2C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124" y="3728245"/>
            <a:ext cx="7672821" cy="1357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4203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87362" y="6417142"/>
            <a:ext cx="3417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WE IMPROVE TO SERVE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7930" y="6417141"/>
            <a:ext cx="49530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00351A7B-D473-4921-B394-EBDC6794C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234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87362" y="6417142"/>
            <a:ext cx="3417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WE IMPROVE TO SERVE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7930" y="6417141"/>
            <a:ext cx="49530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00351A7B-D473-4921-B394-EBDC6794C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63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87362" y="6417142"/>
            <a:ext cx="3417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WE IMPROVE TO SERVE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7930" y="6417141"/>
            <a:ext cx="49530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00351A7B-D473-4921-B394-EBDC6794C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09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283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87362" y="6417142"/>
            <a:ext cx="3417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WE IMPROVE TO SERVE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7930" y="6417141"/>
            <a:ext cx="49530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00351A7B-D473-4921-B394-EBDC6794C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407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87362" y="6417142"/>
            <a:ext cx="3417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WE IMPROVE TO SERVE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7930" y="6417141"/>
            <a:ext cx="49530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00351A7B-D473-4921-B394-EBDC6794C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464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o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8"/>
          <p:cNvSpPr>
            <a:spLocks noGrp="1"/>
          </p:cNvSpPr>
          <p:nvPr>
            <p:ph type="title" hasCustomPrompt="1"/>
          </p:nvPr>
        </p:nvSpPr>
        <p:spPr>
          <a:xfrm>
            <a:off x="2636714" y="1340808"/>
            <a:ext cx="7980485" cy="3535991"/>
          </a:xfrm>
        </p:spPr>
        <p:txBody>
          <a:bodyPr/>
          <a:lstStyle>
            <a:lvl1pPr>
              <a:defRPr lang="en-US" sz="5400" kern="1200" dirty="0" smtClean="0">
                <a:solidFill>
                  <a:srgbClr val="060E9F"/>
                </a:solidFill>
                <a:latin typeface="Bauhaus 93" panose="04030905020B02020C02" pitchFamily="82" charset="0"/>
                <a:ea typeface="+mn-ea"/>
                <a:cs typeface="+mn-cs"/>
              </a:defRPr>
            </a:lvl1pPr>
          </a:lstStyle>
          <a:p>
            <a:r>
              <a:rPr lang="en-US"/>
              <a:t>Add </a:t>
            </a:r>
            <a:r>
              <a:rPr lang="en-US" err="1"/>
              <a:t>Qoute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87362" y="6417142"/>
            <a:ext cx="3417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WE IMPROVE TO SERVE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7930" y="6417141"/>
            <a:ext cx="49530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00351A7B-D473-4921-B394-EBDC6794C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869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3554" y="5523417"/>
            <a:ext cx="2503782" cy="1038803"/>
          </a:xfrm>
          <a:prstGeom prst="rect">
            <a:avLst/>
          </a:prstGeom>
        </p:spPr>
      </p:pic>
      <p:grpSp>
        <p:nvGrpSpPr>
          <p:cNvPr id="17" name="Group 14"/>
          <p:cNvGrpSpPr>
            <a:grpSpLocks noChangeAspect="1"/>
          </p:cNvGrpSpPr>
          <p:nvPr userDrawn="1"/>
        </p:nvGrpSpPr>
        <p:grpSpPr bwMode="auto">
          <a:xfrm>
            <a:off x="-2345700" y="251279"/>
            <a:ext cx="4916488" cy="6323013"/>
            <a:chOff x="-852" y="442"/>
            <a:chExt cx="3097" cy="3983"/>
          </a:xfrm>
        </p:grpSpPr>
        <p:sp>
          <p:nvSpPr>
            <p:cNvPr id="18" name="AutoShape 13"/>
            <p:cNvSpPr>
              <a:spLocks noChangeAspect="1" noChangeArrowheads="1" noTextEdit="1"/>
            </p:cNvSpPr>
            <p:nvPr/>
          </p:nvSpPr>
          <p:spPr bwMode="auto">
            <a:xfrm>
              <a:off x="-852" y="442"/>
              <a:ext cx="3097" cy="3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625" y="3675"/>
              <a:ext cx="531" cy="296"/>
            </a:xfrm>
            <a:custGeom>
              <a:avLst/>
              <a:gdLst>
                <a:gd name="T0" fmla="*/ 214 w 224"/>
                <a:gd name="T1" fmla="*/ 0 h 125"/>
                <a:gd name="T2" fmla="*/ 210 w 224"/>
                <a:gd name="T3" fmla="*/ 1 h 125"/>
                <a:gd name="T4" fmla="*/ 0 w 224"/>
                <a:gd name="T5" fmla="*/ 104 h 125"/>
                <a:gd name="T6" fmla="*/ 0 w 224"/>
                <a:gd name="T7" fmla="*/ 125 h 125"/>
                <a:gd name="T8" fmla="*/ 218 w 224"/>
                <a:gd name="T9" fmla="*/ 18 h 125"/>
                <a:gd name="T10" fmla="*/ 222 w 224"/>
                <a:gd name="T11" fmla="*/ 6 h 125"/>
                <a:gd name="T12" fmla="*/ 214 w 224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125">
                  <a:moveTo>
                    <a:pt x="214" y="0"/>
                  </a:moveTo>
                  <a:cubicBezTo>
                    <a:pt x="213" y="0"/>
                    <a:pt x="212" y="0"/>
                    <a:pt x="210" y="1"/>
                  </a:cubicBezTo>
                  <a:cubicBezTo>
                    <a:pt x="124" y="37"/>
                    <a:pt x="53" y="74"/>
                    <a:pt x="0" y="10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54" y="94"/>
                    <a:pt x="127" y="56"/>
                    <a:pt x="218" y="18"/>
                  </a:cubicBezTo>
                  <a:cubicBezTo>
                    <a:pt x="222" y="16"/>
                    <a:pt x="224" y="10"/>
                    <a:pt x="222" y="6"/>
                  </a:cubicBezTo>
                  <a:cubicBezTo>
                    <a:pt x="221" y="2"/>
                    <a:pt x="218" y="0"/>
                    <a:pt x="2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625" y="3154"/>
              <a:ext cx="1030" cy="400"/>
            </a:xfrm>
            <a:custGeom>
              <a:avLst/>
              <a:gdLst>
                <a:gd name="T0" fmla="*/ 424 w 435"/>
                <a:gd name="T1" fmla="*/ 0 h 169"/>
                <a:gd name="T2" fmla="*/ 420 w 435"/>
                <a:gd name="T3" fmla="*/ 1 h 169"/>
                <a:gd name="T4" fmla="*/ 178 w 435"/>
                <a:gd name="T5" fmla="*/ 91 h 169"/>
                <a:gd name="T6" fmla="*/ 173 w 435"/>
                <a:gd name="T7" fmla="*/ 93 h 169"/>
                <a:gd name="T8" fmla="*/ 0 w 435"/>
                <a:gd name="T9" fmla="*/ 149 h 169"/>
                <a:gd name="T10" fmla="*/ 0 w 435"/>
                <a:gd name="T11" fmla="*/ 169 h 169"/>
                <a:gd name="T12" fmla="*/ 178 w 435"/>
                <a:gd name="T13" fmla="*/ 110 h 169"/>
                <a:gd name="T14" fmla="*/ 183 w 435"/>
                <a:gd name="T15" fmla="*/ 109 h 169"/>
                <a:gd name="T16" fmla="*/ 428 w 435"/>
                <a:gd name="T17" fmla="*/ 18 h 169"/>
                <a:gd name="T18" fmla="*/ 433 w 435"/>
                <a:gd name="T19" fmla="*/ 5 h 169"/>
                <a:gd name="T20" fmla="*/ 424 w 435"/>
                <a:gd name="T2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5" h="169">
                  <a:moveTo>
                    <a:pt x="424" y="0"/>
                  </a:moveTo>
                  <a:cubicBezTo>
                    <a:pt x="423" y="0"/>
                    <a:pt x="422" y="0"/>
                    <a:pt x="420" y="1"/>
                  </a:cubicBezTo>
                  <a:cubicBezTo>
                    <a:pt x="419" y="1"/>
                    <a:pt x="272" y="66"/>
                    <a:pt x="178" y="91"/>
                  </a:cubicBezTo>
                  <a:cubicBezTo>
                    <a:pt x="173" y="93"/>
                    <a:pt x="173" y="93"/>
                    <a:pt x="173" y="93"/>
                  </a:cubicBezTo>
                  <a:cubicBezTo>
                    <a:pt x="118" y="107"/>
                    <a:pt x="60" y="123"/>
                    <a:pt x="0" y="14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60" y="142"/>
                    <a:pt x="119" y="126"/>
                    <a:pt x="178" y="110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279" y="83"/>
                    <a:pt x="426" y="18"/>
                    <a:pt x="428" y="18"/>
                  </a:cubicBezTo>
                  <a:cubicBezTo>
                    <a:pt x="432" y="15"/>
                    <a:pt x="435" y="10"/>
                    <a:pt x="433" y="5"/>
                  </a:cubicBezTo>
                  <a:cubicBezTo>
                    <a:pt x="431" y="2"/>
                    <a:pt x="428" y="0"/>
                    <a:pt x="42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625" y="2444"/>
              <a:ext cx="1407" cy="668"/>
            </a:xfrm>
            <a:custGeom>
              <a:avLst/>
              <a:gdLst>
                <a:gd name="T0" fmla="*/ 583 w 594"/>
                <a:gd name="T1" fmla="*/ 0 h 282"/>
                <a:gd name="T2" fmla="*/ 575 w 594"/>
                <a:gd name="T3" fmla="*/ 6 h 282"/>
                <a:gd name="T4" fmla="*/ 412 w 594"/>
                <a:gd name="T5" fmla="*/ 175 h 282"/>
                <a:gd name="T6" fmla="*/ 105 w 594"/>
                <a:gd name="T7" fmla="*/ 245 h 282"/>
                <a:gd name="T8" fmla="*/ 66 w 594"/>
                <a:gd name="T9" fmla="*/ 250 h 282"/>
                <a:gd name="T10" fmla="*/ 0 w 594"/>
                <a:gd name="T11" fmla="*/ 263 h 282"/>
                <a:gd name="T12" fmla="*/ 0 w 594"/>
                <a:gd name="T13" fmla="*/ 282 h 282"/>
                <a:gd name="T14" fmla="*/ 68 w 594"/>
                <a:gd name="T15" fmla="*/ 268 h 282"/>
                <a:gd name="T16" fmla="*/ 108 w 594"/>
                <a:gd name="T17" fmla="*/ 263 h 282"/>
                <a:gd name="T18" fmla="*/ 421 w 594"/>
                <a:gd name="T19" fmla="*/ 191 h 282"/>
                <a:gd name="T20" fmla="*/ 591 w 594"/>
                <a:gd name="T21" fmla="*/ 13 h 282"/>
                <a:gd name="T22" fmla="*/ 587 w 594"/>
                <a:gd name="T23" fmla="*/ 1 h 282"/>
                <a:gd name="T24" fmla="*/ 583 w 594"/>
                <a:gd name="T25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4" h="282">
                  <a:moveTo>
                    <a:pt x="583" y="0"/>
                  </a:moveTo>
                  <a:cubicBezTo>
                    <a:pt x="580" y="0"/>
                    <a:pt x="576" y="2"/>
                    <a:pt x="575" y="6"/>
                  </a:cubicBezTo>
                  <a:cubicBezTo>
                    <a:pt x="557" y="45"/>
                    <a:pt x="502" y="124"/>
                    <a:pt x="412" y="175"/>
                  </a:cubicBezTo>
                  <a:cubicBezTo>
                    <a:pt x="335" y="219"/>
                    <a:pt x="208" y="233"/>
                    <a:pt x="105" y="245"/>
                  </a:cubicBezTo>
                  <a:cubicBezTo>
                    <a:pt x="92" y="247"/>
                    <a:pt x="79" y="248"/>
                    <a:pt x="66" y="250"/>
                  </a:cubicBezTo>
                  <a:cubicBezTo>
                    <a:pt x="44" y="252"/>
                    <a:pt x="22" y="257"/>
                    <a:pt x="0" y="263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22" y="275"/>
                    <a:pt x="45" y="271"/>
                    <a:pt x="68" y="268"/>
                  </a:cubicBezTo>
                  <a:cubicBezTo>
                    <a:pt x="81" y="266"/>
                    <a:pt x="94" y="265"/>
                    <a:pt x="108" y="263"/>
                  </a:cubicBezTo>
                  <a:cubicBezTo>
                    <a:pt x="211" y="251"/>
                    <a:pt x="340" y="236"/>
                    <a:pt x="421" y="191"/>
                  </a:cubicBezTo>
                  <a:cubicBezTo>
                    <a:pt x="509" y="141"/>
                    <a:pt x="568" y="64"/>
                    <a:pt x="591" y="13"/>
                  </a:cubicBezTo>
                  <a:cubicBezTo>
                    <a:pt x="594" y="9"/>
                    <a:pt x="592" y="3"/>
                    <a:pt x="587" y="1"/>
                  </a:cubicBezTo>
                  <a:cubicBezTo>
                    <a:pt x="586" y="1"/>
                    <a:pt x="584" y="0"/>
                    <a:pt x="58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625" y="541"/>
              <a:ext cx="1620" cy="2187"/>
            </a:xfrm>
            <a:custGeom>
              <a:avLst/>
              <a:gdLst>
                <a:gd name="T0" fmla="*/ 162 w 684"/>
                <a:gd name="T1" fmla="*/ 0 h 924"/>
                <a:gd name="T2" fmla="*/ 28 w 684"/>
                <a:gd name="T3" fmla="*/ 11 h 924"/>
                <a:gd name="T4" fmla="*/ 21 w 684"/>
                <a:gd name="T5" fmla="*/ 21 h 924"/>
                <a:gd name="T6" fmla="*/ 30 w 684"/>
                <a:gd name="T7" fmla="*/ 29 h 924"/>
                <a:gd name="T8" fmla="*/ 31 w 684"/>
                <a:gd name="T9" fmla="*/ 29 h 924"/>
                <a:gd name="T10" fmla="*/ 163 w 684"/>
                <a:gd name="T11" fmla="*/ 18 h 924"/>
                <a:gd name="T12" fmla="*/ 485 w 684"/>
                <a:gd name="T13" fmla="*/ 120 h 924"/>
                <a:gd name="T14" fmla="*/ 627 w 684"/>
                <a:gd name="T15" fmla="*/ 318 h 924"/>
                <a:gd name="T16" fmla="*/ 572 w 684"/>
                <a:gd name="T17" fmla="*/ 683 h 924"/>
                <a:gd name="T18" fmla="*/ 268 w 684"/>
                <a:gd name="T19" fmla="*/ 897 h 924"/>
                <a:gd name="T20" fmla="*/ 238 w 684"/>
                <a:gd name="T21" fmla="*/ 898 h 924"/>
                <a:gd name="T22" fmla="*/ 178 w 684"/>
                <a:gd name="T23" fmla="*/ 895 h 924"/>
                <a:gd name="T24" fmla="*/ 107 w 684"/>
                <a:gd name="T25" fmla="*/ 893 h 924"/>
                <a:gd name="T26" fmla="*/ 0 w 684"/>
                <a:gd name="T27" fmla="*/ 905 h 924"/>
                <a:gd name="T28" fmla="*/ 0 w 684"/>
                <a:gd name="T29" fmla="*/ 924 h 924"/>
                <a:gd name="T30" fmla="*/ 108 w 684"/>
                <a:gd name="T31" fmla="*/ 911 h 924"/>
                <a:gd name="T32" fmla="*/ 177 w 684"/>
                <a:gd name="T33" fmla="*/ 914 h 924"/>
                <a:gd name="T34" fmla="*/ 238 w 684"/>
                <a:gd name="T35" fmla="*/ 916 h 924"/>
                <a:gd name="T36" fmla="*/ 270 w 684"/>
                <a:gd name="T37" fmla="*/ 915 h 924"/>
                <a:gd name="T38" fmla="*/ 587 w 684"/>
                <a:gd name="T39" fmla="*/ 693 h 924"/>
                <a:gd name="T40" fmla="*/ 645 w 684"/>
                <a:gd name="T41" fmla="*/ 313 h 924"/>
                <a:gd name="T42" fmla="*/ 496 w 684"/>
                <a:gd name="T43" fmla="*/ 105 h 924"/>
                <a:gd name="T44" fmla="*/ 310 w 684"/>
                <a:gd name="T45" fmla="*/ 16 h 924"/>
                <a:gd name="T46" fmla="*/ 162 w 684"/>
                <a:gd name="T47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84" h="924">
                  <a:moveTo>
                    <a:pt x="162" y="0"/>
                  </a:moveTo>
                  <a:cubicBezTo>
                    <a:pt x="119" y="0"/>
                    <a:pt x="75" y="3"/>
                    <a:pt x="28" y="11"/>
                  </a:cubicBezTo>
                  <a:cubicBezTo>
                    <a:pt x="23" y="12"/>
                    <a:pt x="20" y="16"/>
                    <a:pt x="21" y="21"/>
                  </a:cubicBezTo>
                  <a:cubicBezTo>
                    <a:pt x="21" y="26"/>
                    <a:pt x="25" y="29"/>
                    <a:pt x="30" y="29"/>
                  </a:cubicBezTo>
                  <a:cubicBezTo>
                    <a:pt x="30" y="29"/>
                    <a:pt x="31" y="29"/>
                    <a:pt x="31" y="29"/>
                  </a:cubicBezTo>
                  <a:cubicBezTo>
                    <a:pt x="77" y="22"/>
                    <a:pt x="121" y="18"/>
                    <a:pt x="163" y="18"/>
                  </a:cubicBezTo>
                  <a:cubicBezTo>
                    <a:pt x="290" y="18"/>
                    <a:pt x="398" y="52"/>
                    <a:pt x="485" y="120"/>
                  </a:cubicBezTo>
                  <a:cubicBezTo>
                    <a:pt x="572" y="188"/>
                    <a:pt x="615" y="277"/>
                    <a:pt x="627" y="318"/>
                  </a:cubicBezTo>
                  <a:cubicBezTo>
                    <a:pt x="670" y="472"/>
                    <a:pt x="610" y="624"/>
                    <a:pt x="572" y="683"/>
                  </a:cubicBezTo>
                  <a:cubicBezTo>
                    <a:pt x="490" y="809"/>
                    <a:pt x="380" y="887"/>
                    <a:pt x="268" y="897"/>
                  </a:cubicBezTo>
                  <a:cubicBezTo>
                    <a:pt x="258" y="897"/>
                    <a:pt x="249" y="898"/>
                    <a:pt x="238" y="898"/>
                  </a:cubicBezTo>
                  <a:cubicBezTo>
                    <a:pt x="219" y="898"/>
                    <a:pt x="199" y="897"/>
                    <a:pt x="178" y="895"/>
                  </a:cubicBezTo>
                  <a:cubicBezTo>
                    <a:pt x="155" y="894"/>
                    <a:pt x="132" y="893"/>
                    <a:pt x="107" y="893"/>
                  </a:cubicBezTo>
                  <a:cubicBezTo>
                    <a:pt x="73" y="893"/>
                    <a:pt x="37" y="895"/>
                    <a:pt x="0" y="905"/>
                  </a:cubicBezTo>
                  <a:cubicBezTo>
                    <a:pt x="0" y="924"/>
                    <a:pt x="0" y="924"/>
                    <a:pt x="0" y="924"/>
                  </a:cubicBezTo>
                  <a:cubicBezTo>
                    <a:pt x="37" y="914"/>
                    <a:pt x="74" y="911"/>
                    <a:pt x="108" y="911"/>
                  </a:cubicBezTo>
                  <a:cubicBezTo>
                    <a:pt x="132" y="911"/>
                    <a:pt x="155" y="912"/>
                    <a:pt x="177" y="914"/>
                  </a:cubicBezTo>
                  <a:cubicBezTo>
                    <a:pt x="198" y="915"/>
                    <a:pt x="219" y="916"/>
                    <a:pt x="238" y="916"/>
                  </a:cubicBezTo>
                  <a:cubicBezTo>
                    <a:pt x="249" y="916"/>
                    <a:pt x="259" y="916"/>
                    <a:pt x="270" y="915"/>
                  </a:cubicBezTo>
                  <a:cubicBezTo>
                    <a:pt x="387" y="905"/>
                    <a:pt x="502" y="824"/>
                    <a:pt x="587" y="693"/>
                  </a:cubicBezTo>
                  <a:cubicBezTo>
                    <a:pt x="642" y="608"/>
                    <a:pt x="684" y="452"/>
                    <a:pt x="645" y="313"/>
                  </a:cubicBezTo>
                  <a:cubicBezTo>
                    <a:pt x="641" y="301"/>
                    <a:pt x="609" y="193"/>
                    <a:pt x="496" y="105"/>
                  </a:cubicBezTo>
                  <a:cubicBezTo>
                    <a:pt x="443" y="63"/>
                    <a:pt x="380" y="33"/>
                    <a:pt x="310" y="16"/>
                  </a:cubicBezTo>
                  <a:cubicBezTo>
                    <a:pt x="264" y="5"/>
                    <a:pt x="214" y="0"/>
                    <a:pt x="16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625" y="719"/>
              <a:ext cx="1355" cy="1704"/>
            </a:xfrm>
            <a:custGeom>
              <a:avLst/>
              <a:gdLst>
                <a:gd name="T0" fmla="*/ 93 w 572"/>
                <a:gd name="T1" fmla="*/ 0 h 720"/>
                <a:gd name="T2" fmla="*/ 71 w 572"/>
                <a:gd name="T3" fmla="*/ 0 h 720"/>
                <a:gd name="T4" fmla="*/ 0 w 572"/>
                <a:gd name="T5" fmla="*/ 8 h 720"/>
                <a:gd name="T6" fmla="*/ 0 w 572"/>
                <a:gd name="T7" fmla="*/ 27 h 720"/>
                <a:gd name="T8" fmla="*/ 72 w 572"/>
                <a:gd name="T9" fmla="*/ 19 h 720"/>
                <a:gd name="T10" fmla="*/ 92 w 572"/>
                <a:gd name="T11" fmla="*/ 18 h 720"/>
                <a:gd name="T12" fmla="*/ 466 w 572"/>
                <a:gd name="T13" fmla="*/ 145 h 720"/>
                <a:gd name="T14" fmla="*/ 552 w 572"/>
                <a:gd name="T15" fmla="*/ 365 h 720"/>
                <a:gd name="T16" fmla="*/ 448 w 572"/>
                <a:gd name="T17" fmla="*/ 621 h 720"/>
                <a:gd name="T18" fmla="*/ 289 w 572"/>
                <a:gd name="T19" fmla="*/ 702 h 720"/>
                <a:gd name="T20" fmla="*/ 205 w 572"/>
                <a:gd name="T21" fmla="*/ 684 h 720"/>
                <a:gd name="T22" fmla="*/ 197 w 572"/>
                <a:gd name="T23" fmla="*/ 681 h 720"/>
                <a:gd name="T24" fmla="*/ 192 w 572"/>
                <a:gd name="T25" fmla="*/ 679 h 720"/>
                <a:gd name="T26" fmla="*/ 41 w 572"/>
                <a:gd name="T27" fmla="*/ 650 h 720"/>
                <a:gd name="T28" fmla="*/ 0 w 572"/>
                <a:gd name="T29" fmla="*/ 653 h 720"/>
                <a:gd name="T30" fmla="*/ 0 w 572"/>
                <a:gd name="T31" fmla="*/ 671 h 720"/>
                <a:gd name="T32" fmla="*/ 41 w 572"/>
                <a:gd name="T33" fmla="*/ 669 h 720"/>
                <a:gd name="T34" fmla="*/ 185 w 572"/>
                <a:gd name="T35" fmla="*/ 696 h 720"/>
                <a:gd name="T36" fmla="*/ 191 w 572"/>
                <a:gd name="T37" fmla="*/ 698 h 720"/>
                <a:gd name="T38" fmla="*/ 198 w 572"/>
                <a:gd name="T39" fmla="*/ 701 h 720"/>
                <a:gd name="T40" fmla="*/ 289 w 572"/>
                <a:gd name="T41" fmla="*/ 720 h 720"/>
                <a:gd name="T42" fmla="*/ 289 w 572"/>
                <a:gd name="T43" fmla="*/ 720 h 720"/>
                <a:gd name="T44" fmla="*/ 462 w 572"/>
                <a:gd name="T45" fmla="*/ 633 h 720"/>
                <a:gd name="T46" fmla="*/ 463 w 572"/>
                <a:gd name="T47" fmla="*/ 633 h 720"/>
                <a:gd name="T48" fmla="*/ 570 w 572"/>
                <a:gd name="T49" fmla="*/ 366 h 720"/>
                <a:gd name="T50" fmla="*/ 479 w 572"/>
                <a:gd name="T51" fmla="*/ 132 h 720"/>
                <a:gd name="T52" fmla="*/ 258 w 572"/>
                <a:gd name="T53" fmla="*/ 20 h 720"/>
                <a:gd name="T54" fmla="*/ 93 w 572"/>
                <a:gd name="T55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2" h="720">
                  <a:moveTo>
                    <a:pt x="93" y="0"/>
                  </a:moveTo>
                  <a:cubicBezTo>
                    <a:pt x="85" y="0"/>
                    <a:pt x="78" y="0"/>
                    <a:pt x="71" y="0"/>
                  </a:cubicBezTo>
                  <a:cubicBezTo>
                    <a:pt x="48" y="2"/>
                    <a:pt x="24" y="4"/>
                    <a:pt x="0" y="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4" y="23"/>
                    <a:pt x="48" y="20"/>
                    <a:pt x="72" y="19"/>
                  </a:cubicBezTo>
                  <a:cubicBezTo>
                    <a:pt x="78" y="18"/>
                    <a:pt x="84" y="18"/>
                    <a:pt x="92" y="18"/>
                  </a:cubicBezTo>
                  <a:cubicBezTo>
                    <a:pt x="175" y="18"/>
                    <a:pt x="358" y="40"/>
                    <a:pt x="466" y="145"/>
                  </a:cubicBezTo>
                  <a:cubicBezTo>
                    <a:pt x="525" y="202"/>
                    <a:pt x="554" y="276"/>
                    <a:pt x="552" y="365"/>
                  </a:cubicBezTo>
                  <a:cubicBezTo>
                    <a:pt x="549" y="480"/>
                    <a:pt x="495" y="562"/>
                    <a:pt x="448" y="621"/>
                  </a:cubicBezTo>
                  <a:cubicBezTo>
                    <a:pt x="391" y="685"/>
                    <a:pt x="335" y="702"/>
                    <a:pt x="289" y="702"/>
                  </a:cubicBezTo>
                  <a:cubicBezTo>
                    <a:pt x="252" y="702"/>
                    <a:pt x="222" y="690"/>
                    <a:pt x="205" y="684"/>
                  </a:cubicBezTo>
                  <a:cubicBezTo>
                    <a:pt x="202" y="683"/>
                    <a:pt x="199" y="682"/>
                    <a:pt x="197" y="681"/>
                  </a:cubicBezTo>
                  <a:cubicBezTo>
                    <a:pt x="196" y="680"/>
                    <a:pt x="194" y="680"/>
                    <a:pt x="192" y="679"/>
                  </a:cubicBezTo>
                  <a:cubicBezTo>
                    <a:pt x="166" y="670"/>
                    <a:pt x="111" y="650"/>
                    <a:pt x="41" y="650"/>
                  </a:cubicBezTo>
                  <a:cubicBezTo>
                    <a:pt x="28" y="650"/>
                    <a:pt x="14" y="651"/>
                    <a:pt x="0" y="653"/>
                  </a:cubicBezTo>
                  <a:cubicBezTo>
                    <a:pt x="0" y="671"/>
                    <a:pt x="0" y="671"/>
                    <a:pt x="0" y="671"/>
                  </a:cubicBezTo>
                  <a:cubicBezTo>
                    <a:pt x="14" y="669"/>
                    <a:pt x="28" y="669"/>
                    <a:pt x="41" y="669"/>
                  </a:cubicBezTo>
                  <a:cubicBezTo>
                    <a:pt x="108" y="669"/>
                    <a:pt x="161" y="688"/>
                    <a:pt x="185" y="696"/>
                  </a:cubicBezTo>
                  <a:cubicBezTo>
                    <a:pt x="188" y="697"/>
                    <a:pt x="189" y="698"/>
                    <a:pt x="191" y="698"/>
                  </a:cubicBezTo>
                  <a:cubicBezTo>
                    <a:pt x="193" y="699"/>
                    <a:pt x="195" y="700"/>
                    <a:pt x="198" y="701"/>
                  </a:cubicBezTo>
                  <a:cubicBezTo>
                    <a:pt x="215" y="707"/>
                    <a:pt x="248" y="720"/>
                    <a:pt x="289" y="720"/>
                  </a:cubicBezTo>
                  <a:cubicBezTo>
                    <a:pt x="289" y="720"/>
                    <a:pt x="289" y="720"/>
                    <a:pt x="289" y="720"/>
                  </a:cubicBezTo>
                  <a:cubicBezTo>
                    <a:pt x="339" y="720"/>
                    <a:pt x="401" y="702"/>
                    <a:pt x="462" y="633"/>
                  </a:cubicBezTo>
                  <a:cubicBezTo>
                    <a:pt x="463" y="633"/>
                    <a:pt x="463" y="633"/>
                    <a:pt x="463" y="633"/>
                  </a:cubicBezTo>
                  <a:cubicBezTo>
                    <a:pt x="511" y="571"/>
                    <a:pt x="567" y="486"/>
                    <a:pt x="570" y="366"/>
                  </a:cubicBezTo>
                  <a:cubicBezTo>
                    <a:pt x="572" y="271"/>
                    <a:pt x="542" y="193"/>
                    <a:pt x="479" y="132"/>
                  </a:cubicBezTo>
                  <a:cubicBezTo>
                    <a:pt x="426" y="80"/>
                    <a:pt x="351" y="43"/>
                    <a:pt x="258" y="20"/>
                  </a:cubicBezTo>
                  <a:cubicBezTo>
                    <a:pt x="195" y="5"/>
                    <a:pt x="135" y="0"/>
                    <a:pt x="9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625" y="932"/>
              <a:ext cx="1113" cy="1221"/>
            </a:xfrm>
            <a:custGeom>
              <a:avLst/>
              <a:gdLst>
                <a:gd name="T0" fmla="*/ 79 w 470"/>
                <a:gd name="T1" fmla="*/ 0 h 516"/>
                <a:gd name="T2" fmla="*/ 0 w 470"/>
                <a:gd name="T3" fmla="*/ 5 h 516"/>
                <a:gd name="T4" fmla="*/ 0 w 470"/>
                <a:gd name="T5" fmla="*/ 24 h 516"/>
                <a:gd name="T6" fmla="*/ 79 w 470"/>
                <a:gd name="T7" fmla="*/ 19 h 516"/>
                <a:gd name="T8" fmla="*/ 371 w 470"/>
                <a:gd name="T9" fmla="*/ 129 h 516"/>
                <a:gd name="T10" fmla="*/ 425 w 470"/>
                <a:gd name="T11" fmla="*/ 358 h 516"/>
                <a:gd name="T12" fmla="*/ 246 w 470"/>
                <a:gd name="T13" fmla="*/ 496 h 516"/>
                <a:gd name="T14" fmla="*/ 225 w 470"/>
                <a:gd name="T15" fmla="*/ 498 h 516"/>
                <a:gd name="T16" fmla="*/ 132 w 470"/>
                <a:gd name="T17" fmla="*/ 455 h 516"/>
                <a:gd name="T18" fmla="*/ 63 w 470"/>
                <a:gd name="T19" fmla="*/ 411 h 516"/>
                <a:gd name="T20" fmla="*/ 0 w 470"/>
                <a:gd name="T21" fmla="*/ 396 h 516"/>
                <a:gd name="T22" fmla="*/ 0 w 470"/>
                <a:gd name="T23" fmla="*/ 414 h 516"/>
                <a:gd name="T24" fmla="*/ 55 w 470"/>
                <a:gd name="T25" fmla="*/ 428 h 516"/>
                <a:gd name="T26" fmla="*/ 120 w 470"/>
                <a:gd name="T27" fmla="*/ 470 h 516"/>
                <a:gd name="T28" fmla="*/ 225 w 470"/>
                <a:gd name="T29" fmla="*/ 516 h 516"/>
                <a:gd name="T30" fmla="*/ 249 w 470"/>
                <a:gd name="T31" fmla="*/ 514 h 516"/>
                <a:gd name="T32" fmla="*/ 442 w 470"/>
                <a:gd name="T33" fmla="*/ 363 h 516"/>
                <a:gd name="T34" fmla="*/ 384 w 470"/>
                <a:gd name="T35" fmla="*/ 116 h 516"/>
                <a:gd name="T36" fmla="*/ 79 w 470"/>
                <a:gd name="T37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0" h="516">
                  <a:moveTo>
                    <a:pt x="79" y="0"/>
                  </a:moveTo>
                  <a:cubicBezTo>
                    <a:pt x="54" y="0"/>
                    <a:pt x="27" y="2"/>
                    <a:pt x="0" y="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7" y="20"/>
                    <a:pt x="54" y="19"/>
                    <a:pt x="79" y="19"/>
                  </a:cubicBezTo>
                  <a:cubicBezTo>
                    <a:pt x="200" y="19"/>
                    <a:pt x="298" y="56"/>
                    <a:pt x="371" y="129"/>
                  </a:cubicBezTo>
                  <a:cubicBezTo>
                    <a:pt x="429" y="188"/>
                    <a:pt x="451" y="280"/>
                    <a:pt x="425" y="358"/>
                  </a:cubicBezTo>
                  <a:cubicBezTo>
                    <a:pt x="400" y="433"/>
                    <a:pt x="337" y="482"/>
                    <a:pt x="246" y="496"/>
                  </a:cubicBezTo>
                  <a:cubicBezTo>
                    <a:pt x="238" y="497"/>
                    <a:pt x="231" y="498"/>
                    <a:pt x="225" y="498"/>
                  </a:cubicBezTo>
                  <a:cubicBezTo>
                    <a:pt x="186" y="498"/>
                    <a:pt x="161" y="479"/>
                    <a:pt x="132" y="455"/>
                  </a:cubicBezTo>
                  <a:cubicBezTo>
                    <a:pt x="112" y="440"/>
                    <a:pt x="91" y="423"/>
                    <a:pt x="63" y="411"/>
                  </a:cubicBezTo>
                  <a:cubicBezTo>
                    <a:pt x="42" y="402"/>
                    <a:pt x="21" y="397"/>
                    <a:pt x="0" y="396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19" y="415"/>
                    <a:pt x="37" y="420"/>
                    <a:pt x="55" y="428"/>
                  </a:cubicBezTo>
                  <a:cubicBezTo>
                    <a:pt x="81" y="439"/>
                    <a:pt x="101" y="455"/>
                    <a:pt x="120" y="470"/>
                  </a:cubicBezTo>
                  <a:cubicBezTo>
                    <a:pt x="150" y="493"/>
                    <a:pt x="179" y="516"/>
                    <a:pt x="225" y="516"/>
                  </a:cubicBezTo>
                  <a:cubicBezTo>
                    <a:pt x="232" y="516"/>
                    <a:pt x="240" y="515"/>
                    <a:pt x="249" y="514"/>
                  </a:cubicBezTo>
                  <a:cubicBezTo>
                    <a:pt x="347" y="499"/>
                    <a:pt x="415" y="445"/>
                    <a:pt x="442" y="363"/>
                  </a:cubicBezTo>
                  <a:cubicBezTo>
                    <a:pt x="470" y="279"/>
                    <a:pt x="447" y="180"/>
                    <a:pt x="384" y="116"/>
                  </a:cubicBezTo>
                  <a:cubicBezTo>
                    <a:pt x="308" y="39"/>
                    <a:pt x="206" y="0"/>
                    <a:pt x="7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625" y="1178"/>
              <a:ext cx="817" cy="750"/>
            </a:xfrm>
            <a:custGeom>
              <a:avLst/>
              <a:gdLst>
                <a:gd name="T0" fmla="*/ 75 w 345"/>
                <a:gd name="T1" fmla="*/ 0 h 317"/>
                <a:gd name="T2" fmla="*/ 39 w 345"/>
                <a:gd name="T3" fmla="*/ 2 h 317"/>
                <a:gd name="T4" fmla="*/ 0 w 345"/>
                <a:gd name="T5" fmla="*/ 8 h 317"/>
                <a:gd name="T6" fmla="*/ 0 w 345"/>
                <a:gd name="T7" fmla="*/ 26 h 317"/>
                <a:gd name="T8" fmla="*/ 41 w 345"/>
                <a:gd name="T9" fmla="*/ 20 h 317"/>
                <a:gd name="T10" fmla="*/ 75 w 345"/>
                <a:gd name="T11" fmla="*/ 18 h 317"/>
                <a:gd name="T12" fmla="*/ 278 w 345"/>
                <a:gd name="T13" fmla="*/ 103 h 317"/>
                <a:gd name="T14" fmla="*/ 314 w 345"/>
                <a:gd name="T15" fmla="*/ 238 h 317"/>
                <a:gd name="T16" fmla="*/ 265 w 345"/>
                <a:gd name="T17" fmla="*/ 294 h 317"/>
                <a:gd name="T18" fmla="*/ 241 w 345"/>
                <a:gd name="T19" fmla="*/ 299 h 317"/>
                <a:gd name="T20" fmla="*/ 157 w 345"/>
                <a:gd name="T21" fmla="*/ 214 h 317"/>
                <a:gd name="T22" fmla="*/ 135 w 345"/>
                <a:gd name="T23" fmla="*/ 175 h 317"/>
                <a:gd name="T24" fmla="*/ 0 w 345"/>
                <a:gd name="T25" fmla="*/ 99 h 317"/>
                <a:gd name="T26" fmla="*/ 0 w 345"/>
                <a:gd name="T27" fmla="*/ 99 h 317"/>
                <a:gd name="T28" fmla="*/ 0 w 345"/>
                <a:gd name="T29" fmla="*/ 117 h 317"/>
                <a:gd name="T30" fmla="*/ 120 w 345"/>
                <a:gd name="T31" fmla="*/ 185 h 317"/>
                <a:gd name="T32" fmla="*/ 141 w 345"/>
                <a:gd name="T33" fmla="*/ 222 h 317"/>
                <a:gd name="T34" fmla="*/ 241 w 345"/>
                <a:gd name="T35" fmla="*/ 317 h 317"/>
                <a:gd name="T36" fmla="*/ 270 w 345"/>
                <a:gd name="T37" fmla="*/ 312 h 317"/>
                <a:gd name="T38" fmla="*/ 332 w 345"/>
                <a:gd name="T39" fmla="*/ 242 h 317"/>
                <a:gd name="T40" fmla="*/ 291 w 345"/>
                <a:gd name="T41" fmla="*/ 91 h 317"/>
                <a:gd name="T42" fmla="*/ 75 w 345"/>
                <a:gd name="T43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5" h="317">
                  <a:moveTo>
                    <a:pt x="75" y="0"/>
                  </a:moveTo>
                  <a:cubicBezTo>
                    <a:pt x="63" y="0"/>
                    <a:pt x="51" y="1"/>
                    <a:pt x="39" y="2"/>
                  </a:cubicBezTo>
                  <a:cubicBezTo>
                    <a:pt x="27" y="3"/>
                    <a:pt x="14" y="5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4" y="24"/>
                    <a:pt x="28" y="22"/>
                    <a:pt x="41" y="20"/>
                  </a:cubicBezTo>
                  <a:cubicBezTo>
                    <a:pt x="52" y="19"/>
                    <a:pt x="63" y="18"/>
                    <a:pt x="75" y="18"/>
                  </a:cubicBezTo>
                  <a:cubicBezTo>
                    <a:pt x="153" y="18"/>
                    <a:pt x="227" y="49"/>
                    <a:pt x="278" y="103"/>
                  </a:cubicBezTo>
                  <a:cubicBezTo>
                    <a:pt x="310" y="138"/>
                    <a:pt x="325" y="193"/>
                    <a:pt x="314" y="238"/>
                  </a:cubicBezTo>
                  <a:cubicBezTo>
                    <a:pt x="309" y="258"/>
                    <a:pt x="296" y="284"/>
                    <a:pt x="265" y="294"/>
                  </a:cubicBezTo>
                  <a:cubicBezTo>
                    <a:pt x="256" y="297"/>
                    <a:pt x="248" y="299"/>
                    <a:pt x="241" y="299"/>
                  </a:cubicBezTo>
                  <a:cubicBezTo>
                    <a:pt x="202" y="299"/>
                    <a:pt x="181" y="259"/>
                    <a:pt x="157" y="214"/>
                  </a:cubicBezTo>
                  <a:cubicBezTo>
                    <a:pt x="150" y="201"/>
                    <a:pt x="143" y="188"/>
                    <a:pt x="135" y="175"/>
                  </a:cubicBezTo>
                  <a:cubicBezTo>
                    <a:pt x="105" y="126"/>
                    <a:pt x="56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49" y="117"/>
                    <a:pt x="93" y="141"/>
                    <a:pt x="120" y="185"/>
                  </a:cubicBezTo>
                  <a:cubicBezTo>
                    <a:pt x="127" y="197"/>
                    <a:pt x="134" y="210"/>
                    <a:pt x="141" y="222"/>
                  </a:cubicBezTo>
                  <a:cubicBezTo>
                    <a:pt x="164" y="267"/>
                    <a:pt x="191" y="317"/>
                    <a:pt x="241" y="317"/>
                  </a:cubicBezTo>
                  <a:cubicBezTo>
                    <a:pt x="250" y="317"/>
                    <a:pt x="260" y="315"/>
                    <a:pt x="270" y="312"/>
                  </a:cubicBezTo>
                  <a:cubicBezTo>
                    <a:pt x="301" y="301"/>
                    <a:pt x="323" y="277"/>
                    <a:pt x="332" y="242"/>
                  </a:cubicBezTo>
                  <a:cubicBezTo>
                    <a:pt x="345" y="192"/>
                    <a:pt x="328" y="130"/>
                    <a:pt x="291" y="91"/>
                  </a:cubicBezTo>
                  <a:cubicBezTo>
                    <a:pt x="237" y="33"/>
                    <a:pt x="158" y="0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Content Placeholder 26"/>
          <p:cNvSpPr>
            <a:spLocks noGrp="1"/>
          </p:cNvSpPr>
          <p:nvPr>
            <p:ph sz="quarter" idx="10"/>
          </p:nvPr>
        </p:nvSpPr>
        <p:spPr>
          <a:xfrm>
            <a:off x="2570163" y="407988"/>
            <a:ext cx="8986837" cy="47831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42757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1C4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/>
          <a:srcRect l="47559" b="9768"/>
          <a:stretch/>
        </p:blipFill>
        <p:spPr>
          <a:xfrm>
            <a:off x="-12700" y="431800"/>
            <a:ext cx="1940664" cy="4294291"/>
          </a:xfrm>
          <a:prstGeom prst="rect">
            <a:avLst/>
          </a:prstGeom>
        </p:spPr>
      </p:pic>
      <p:pic>
        <p:nvPicPr>
          <p:cNvPr id="20" name="Picture 6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31482" y="367418"/>
            <a:ext cx="1537204" cy="88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7">
            <a:hlinkClick r:id="rId4"/>
            <a:extLst>
              <a:ext uri="{FF2B5EF4-FFF2-40B4-BE49-F238E27FC236}">
                <a16:creationId xmlns:a16="http://schemas.microsoft.com/office/drawing/2014/main" id="{7D7DB6B1-264D-AD4D-9687-7994222FAB2C}"/>
              </a:ext>
            </a:extLst>
          </p:cNvPr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124" y="3728245"/>
            <a:ext cx="7672821" cy="135763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9CCD932-19CA-6645-8AE5-BC5A9F3B939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5171132" y="5522352"/>
            <a:ext cx="1849736" cy="767443"/>
          </a:xfrm>
          <a:prstGeom prst="rect">
            <a:avLst/>
          </a:prstGeom>
        </p:spPr>
      </p:pic>
      <p:pic>
        <p:nvPicPr>
          <p:cNvPr id="5121" name="Picture 15">
            <a:extLst>
              <a:ext uri="{FF2B5EF4-FFF2-40B4-BE49-F238E27FC236}">
                <a16:creationId xmlns:a16="http://schemas.microsoft.com/office/drawing/2014/main" id="{CAC78005-4FB4-442E-8D59-86EEE07DCD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0069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4463"/>
            <a:ext cx="10515600" cy="4249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7930" y="6417141"/>
            <a:ext cx="49530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00351A7B-D473-4921-B394-EBDC6794CE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EFE2749-295F-BD41-82E4-D7F71E61F195}"/>
              </a:ext>
            </a:extLst>
          </p:cNvPr>
          <p:cNvSpPr/>
          <p:nvPr userDrawn="1"/>
        </p:nvSpPr>
        <p:spPr>
          <a:xfrm>
            <a:off x="838200" y="273050"/>
            <a:ext cx="10515600" cy="920750"/>
          </a:xfrm>
          <a:prstGeom prst="roundRect">
            <a:avLst/>
          </a:prstGeom>
          <a:solidFill>
            <a:srgbClr val="FED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>
              <a:solidFill>
                <a:srgbClr val="1C40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ED43F54E-7F35-C642-BA06-64DF36C2C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7362" y="6366342"/>
            <a:ext cx="3417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#MakeAnImpact</a:t>
            </a:r>
          </a:p>
        </p:txBody>
      </p:sp>
    </p:spTree>
    <p:extLst>
      <p:ext uri="{BB962C8B-B14F-4D97-AF65-F5344CB8AC3E}">
        <p14:creationId xmlns:p14="http://schemas.microsoft.com/office/powerpoint/2010/main" val="2653170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87362" y="6417142"/>
            <a:ext cx="3417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#MakeAnImpact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7930" y="6417141"/>
            <a:ext cx="49530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00351A7B-D473-4921-B394-EBDC6794C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92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4463"/>
            <a:ext cx="10515600" cy="4249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7930" y="6417141"/>
            <a:ext cx="49530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00351A7B-D473-4921-B394-EBDC6794CE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7EFE2749-295F-BD41-82E4-D7F71E61F195}"/>
              </a:ext>
            </a:extLst>
          </p:cNvPr>
          <p:cNvSpPr/>
          <p:nvPr userDrawn="1"/>
        </p:nvSpPr>
        <p:spPr>
          <a:xfrm>
            <a:off x="838200" y="273050"/>
            <a:ext cx="10515600" cy="920750"/>
          </a:xfrm>
          <a:prstGeom prst="roundRect">
            <a:avLst/>
          </a:prstGeom>
          <a:solidFill>
            <a:srgbClr val="FED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>
              <a:solidFill>
                <a:srgbClr val="1C409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ED43F54E-7F35-C642-BA06-64DF36C2C7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7362" y="6366342"/>
            <a:ext cx="3417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#MakeAnImpact</a:t>
            </a:r>
          </a:p>
        </p:txBody>
      </p:sp>
    </p:spTree>
    <p:extLst>
      <p:ext uri="{BB962C8B-B14F-4D97-AF65-F5344CB8AC3E}">
        <p14:creationId xmlns:p14="http://schemas.microsoft.com/office/powerpoint/2010/main" val="20889079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87362" y="6417142"/>
            <a:ext cx="3417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#MakeAnImpact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7930" y="6417141"/>
            <a:ext cx="49530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00351A7B-D473-4921-B394-EBDC6794C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606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387362" y="6417142"/>
            <a:ext cx="3417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#MakeAnImpact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7930" y="6417141"/>
            <a:ext cx="49530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00351A7B-D473-4921-B394-EBDC6794C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585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87362" y="6417142"/>
            <a:ext cx="3417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#MakeAnImpact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7930" y="6417141"/>
            <a:ext cx="49530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00351A7B-D473-4921-B394-EBDC6794C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6786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87362" y="6417142"/>
            <a:ext cx="3417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#MakeAnImpact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7930" y="6417141"/>
            <a:ext cx="49530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00351A7B-D473-4921-B394-EBDC6794C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7585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87362" y="6417142"/>
            <a:ext cx="3417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#MakeAnImpact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7930" y="6417141"/>
            <a:ext cx="49530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00351A7B-D473-4921-B394-EBDC6794C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096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87362" y="6417142"/>
            <a:ext cx="3417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#MakeAnImpact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7930" y="6417141"/>
            <a:ext cx="49530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00351A7B-D473-4921-B394-EBDC6794C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9804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283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87362" y="6417142"/>
            <a:ext cx="3417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#MakeAnImpact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7930" y="6417141"/>
            <a:ext cx="49530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00351A7B-D473-4921-B394-EBDC6794C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5113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87362" y="6417142"/>
            <a:ext cx="3417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#MakeAnImpact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7930" y="6417141"/>
            <a:ext cx="49530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00351A7B-D473-4921-B394-EBDC6794C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0811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ou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8"/>
          <p:cNvSpPr>
            <a:spLocks noGrp="1"/>
          </p:cNvSpPr>
          <p:nvPr>
            <p:ph type="title" hasCustomPrompt="1"/>
          </p:nvPr>
        </p:nvSpPr>
        <p:spPr>
          <a:xfrm>
            <a:off x="2636714" y="1340808"/>
            <a:ext cx="7980485" cy="3535991"/>
          </a:xfrm>
        </p:spPr>
        <p:txBody>
          <a:bodyPr/>
          <a:lstStyle>
            <a:lvl1pPr>
              <a:defRPr lang="en-US" sz="5400" kern="1200" dirty="0" smtClean="0">
                <a:solidFill>
                  <a:srgbClr val="060E9F"/>
                </a:solidFill>
                <a:latin typeface="Bauhaus 93" panose="04030905020B02020C02" pitchFamily="82" charset="0"/>
                <a:ea typeface="+mn-ea"/>
                <a:cs typeface="+mn-cs"/>
              </a:defRPr>
            </a:lvl1pPr>
          </a:lstStyle>
          <a:p>
            <a:r>
              <a:rPr lang="en-US"/>
              <a:t>Add </a:t>
            </a:r>
            <a:r>
              <a:rPr lang="en-US" err="1"/>
              <a:t>Qoute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87362" y="6417142"/>
            <a:ext cx="3417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#MakeAnImpact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7930" y="6417141"/>
            <a:ext cx="49530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00351A7B-D473-4921-B394-EBDC6794C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4254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">
    <p:bg>
      <p:bgPr>
        <a:solidFill>
          <a:srgbClr val="060E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353554" y="5523417"/>
            <a:ext cx="2503782" cy="1038803"/>
          </a:xfrm>
          <a:prstGeom prst="rect">
            <a:avLst/>
          </a:prstGeom>
        </p:spPr>
      </p:pic>
      <p:grpSp>
        <p:nvGrpSpPr>
          <p:cNvPr id="17" name="Group 14"/>
          <p:cNvGrpSpPr>
            <a:grpSpLocks noChangeAspect="1"/>
          </p:cNvGrpSpPr>
          <p:nvPr userDrawn="1"/>
        </p:nvGrpSpPr>
        <p:grpSpPr bwMode="auto">
          <a:xfrm>
            <a:off x="-2345700" y="251279"/>
            <a:ext cx="4916488" cy="6323013"/>
            <a:chOff x="-852" y="442"/>
            <a:chExt cx="3097" cy="3983"/>
          </a:xfrm>
        </p:grpSpPr>
        <p:sp>
          <p:nvSpPr>
            <p:cNvPr id="18" name="AutoShape 13"/>
            <p:cNvSpPr>
              <a:spLocks noChangeAspect="1" noChangeArrowheads="1" noTextEdit="1"/>
            </p:cNvSpPr>
            <p:nvPr/>
          </p:nvSpPr>
          <p:spPr bwMode="auto">
            <a:xfrm>
              <a:off x="-852" y="442"/>
              <a:ext cx="3097" cy="3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625" y="3675"/>
              <a:ext cx="531" cy="296"/>
            </a:xfrm>
            <a:custGeom>
              <a:avLst/>
              <a:gdLst>
                <a:gd name="T0" fmla="*/ 214 w 224"/>
                <a:gd name="T1" fmla="*/ 0 h 125"/>
                <a:gd name="T2" fmla="*/ 210 w 224"/>
                <a:gd name="T3" fmla="*/ 1 h 125"/>
                <a:gd name="T4" fmla="*/ 0 w 224"/>
                <a:gd name="T5" fmla="*/ 104 h 125"/>
                <a:gd name="T6" fmla="*/ 0 w 224"/>
                <a:gd name="T7" fmla="*/ 125 h 125"/>
                <a:gd name="T8" fmla="*/ 218 w 224"/>
                <a:gd name="T9" fmla="*/ 18 h 125"/>
                <a:gd name="T10" fmla="*/ 222 w 224"/>
                <a:gd name="T11" fmla="*/ 6 h 125"/>
                <a:gd name="T12" fmla="*/ 214 w 224"/>
                <a:gd name="T13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4" h="125">
                  <a:moveTo>
                    <a:pt x="214" y="0"/>
                  </a:moveTo>
                  <a:cubicBezTo>
                    <a:pt x="213" y="0"/>
                    <a:pt x="212" y="0"/>
                    <a:pt x="210" y="1"/>
                  </a:cubicBezTo>
                  <a:cubicBezTo>
                    <a:pt x="124" y="37"/>
                    <a:pt x="53" y="74"/>
                    <a:pt x="0" y="104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54" y="94"/>
                    <a:pt x="127" y="56"/>
                    <a:pt x="218" y="18"/>
                  </a:cubicBezTo>
                  <a:cubicBezTo>
                    <a:pt x="222" y="16"/>
                    <a:pt x="224" y="10"/>
                    <a:pt x="222" y="6"/>
                  </a:cubicBezTo>
                  <a:cubicBezTo>
                    <a:pt x="221" y="2"/>
                    <a:pt x="218" y="0"/>
                    <a:pt x="21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625" y="3154"/>
              <a:ext cx="1030" cy="400"/>
            </a:xfrm>
            <a:custGeom>
              <a:avLst/>
              <a:gdLst>
                <a:gd name="T0" fmla="*/ 424 w 435"/>
                <a:gd name="T1" fmla="*/ 0 h 169"/>
                <a:gd name="T2" fmla="*/ 420 w 435"/>
                <a:gd name="T3" fmla="*/ 1 h 169"/>
                <a:gd name="T4" fmla="*/ 178 w 435"/>
                <a:gd name="T5" fmla="*/ 91 h 169"/>
                <a:gd name="T6" fmla="*/ 173 w 435"/>
                <a:gd name="T7" fmla="*/ 93 h 169"/>
                <a:gd name="T8" fmla="*/ 0 w 435"/>
                <a:gd name="T9" fmla="*/ 149 h 169"/>
                <a:gd name="T10" fmla="*/ 0 w 435"/>
                <a:gd name="T11" fmla="*/ 169 h 169"/>
                <a:gd name="T12" fmla="*/ 178 w 435"/>
                <a:gd name="T13" fmla="*/ 110 h 169"/>
                <a:gd name="T14" fmla="*/ 183 w 435"/>
                <a:gd name="T15" fmla="*/ 109 h 169"/>
                <a:gd name="T16" fmla="*/ 428 w 435"/>
                <a:gd name="T17" fmla="*/ 18 h 169"/>
                <a:gd name="T18" fmla="*/ 433 w 435"/>
                <a:gd name="T19" fmla="*/ 5 h 169"/>
                <a:gd name="T20" fmla="*/ 424 w 435"/>
                <a:gd name="T21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5" h="169">
                  <a:moveTo>
                    <a:pt x="424" y="0"/>
                  </a:moveTo>
                  <a:cubicBezTo>
                    <a:pt x="423" y="0"/>
                    <a:pt x="422" y="0"/>
                    <a:pt x="420" y="1"/>
                  </a:cubicBezTo>
                  <a:cubicBezTo>
                    <a:pt x="419" y="1"/>
                    <a:pt x="272" y="66"/>
                    <a:pt x="178" y="91"/>
                  </a:cubicBezTo>
                  <a:cubicBezTo>
                    <a:pt x="173" y="93"/>
                    <a:pt x="173" y="93"/>
                    <a:pt x="173" y="93"/>
                  </a:cubicBezTo>
                  <a:cubicBezTo>
                    <a:pt x="118" y="107"/>
                    <a:pt x="60" y="123"/>
                    <a:pt x="0" y="149"/>
                  </a:cubicBezTo>
                  <a:cubicBezTo>
                    <a:pt x="0" y="169"/>
                    <a:pt x="0" y="169"/>
                    <a:pt x="0" y="169"/>
                  </a:cubicBezTo>
                  <a:cubicBezTo>
                    <a:pt x="60" y="142"/>
                    <a:pt x="119" y="126"/>
                    <a:pt x="178" y="110"/>
                  </a:cubicBezTo>
                  <a:cubicBezTo>
                    <a:pt x="183" y="109"/>
                    <a:pt x="183" y="109"/>
                    <a:pt x="183" y="109"/>
                  </a:cubicBezTo>
                  <a:cubicBezTo>
                    <a:pt x="279" y="83"/>
                    <a:pt x="426" y="18"/>
                    <a:pt x="428" y="18"/>
                  </a:cubicBezTo>
                  <a:cubicBezTo>
                    <a:pt x="432" y="15"/>
                    <a:pt x="435" y="10"/>
                    <a:pt x="433" y="5"/>
                  </a:cubicBezTo>
                  <a:cubicBezTo>
                    <a:pt x="431" y="2"/>
                    <a:pt x="428" y="0"/>
                    <a:pt x="42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625" y="2444"/>
              <a:ext cx="1407" cy="668"/>
            </a:xfrm>
            <a:custGeom>
              <a:avLst/>
              <a:gdLst>
                <a:gd name="T0" fmla="*/ 583 w 594"/>
                <a:gd name="T1" fmla="*/ 0 h 282"/>
                <a:gd name="T2" fmla="*/ 575 w 594"/>
                <a:gd name="T3" fmla="*/ 6 h 282"/>
                <a:gd name="T4" fmla="*/ 412 w 594"/>
                <a:gd name="T5" fmla="*/ 175 h 282"/>
                <a:gd name="T6" fmla="*/ 105 w 594"/>
                <a:gd name="T7" fmla="*/ 245 h 282"/>
                <a:gd name="T8" fmla="*/ 66 w 594"/>
                <a:gd name="T9" fmla="*/ 250 h 282"/>
                <a:gd name="T10" fmla="*/ 0 w 594"/>
                <a:gd name="T11" fmla="*/ 263 h 282"/>
                <a:gd name="T12" fmla="*/ 0 w 594"/>
                <a:gd name="T13" fmla="*/ 282 h 282"/>
                <a:gd name="T14" fmla="*/ 68 w 594"/>
                <a:gd name="T15" fmla="*/ 268 h 282"/>
                <a:gd name="T16" fmla="*/ 108 w 594"/>
                <a:gd name="T17" fmla="*/ 263 h 282"/>
                <a:gd name="T18" fmla="*/ 421 w 594"/>
                <a:gd name="T19" fmla="*/ 191 h 282"/>
                <a:gd name="T20" fmla="*/ 591 w 594"/>
                <a:gd name="T21" fmla="*/ 13 h 282"/>
                <a:gd name="T22" fmla="*/ 587 w 594"/>
                <a:gd name="T23" fmla="*/ 1 h 282"/>
                <a:gd name="T24" fmla="*/ 583 w 594"/>
                <a:gd name="T25" fmla="*/ 0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4" h="282">
                  <a:moveTo>
                    <a:pt x="583" y="0"/>
                  </a:moveTo>
                  <a:cubicBezTo>
                    <a:pt x="580" y="0"/>
                    <a:pt x="576" y="2"/>
                    <a:pt x="575" y="6"/>
                  </a:cubicBezTo>
                  <a:cubicBezTo>
                    <a:pt x="557" y="45"/>
                    <a:pt x="502" y="124"/>
                    <a:pt x="412" y="175"/>
                  </a:cubicBezTo>
                  <a:cubicBezTo>
                    <a:pt x="335" y="219"/>
                    <a:pt x="208" y="233"/>
                    <a:pt x="105" y="245"/>
                  </a:cubicBezTo>
                  <a:cubicBezTo>
                    <a:pt x="92" y="247"/>
                    <a:pt x="79" y="248"/>
                    <a:pt x="66" y="250"/>
                  </a:cubicBezTo>
                  <a:cubicBezTo>
                    <a:pt x="44" y="252"/>
                    <a:pt x="22" y="257"/>
                    <a:pt x="0" y="263"/>
                  </a:cubicBezTo>
                  <a:cubicBezTo>
                    <a:pt x="0" y="282"/>
                    <a:pt x="0" y="282"/>
                    <a:pt x="0" y="282"/>
                  </a:cubicBezTo>
                  <a:cubicBezTo>
                    <a:pt x="22" y="275"/>
                    <a:pt x="45" y="271"/>
                    <a:pt x="68" y="268"/>
                  </a:cubicBezTo>
                  <a:cubicBezTo>
                    <a:pt x="81" y="266"/>
                    <a:pt x="94" y="265"/>
                    <a:pt x="108" y="263"/>
                  </a:cubicBezTo>
                  <a:cubicBezTo>
                    <a:pt x="211" y="251"/>
                    <a:pt x="340" y="236"/>
                    <a:pt x="421" y="191"/>
                  </a:cubicBezTo>
                  <a:cubicBezTo>
                    <a:pt x="509" y="141"/>
                    <a:pt x="568" y="64"/>
                    <a:pt x="591" y="13"/>
                  </a:cubicBezTo>
                  <a:cubicBezTo>
                    <a:pt x="594" y="9"/>
                    <a:pt x="592" y="3"/>
                    <a:pt x="587" y="1"/>
                  </a:cubicBezTo>
                  <a:cubicBezTo>
                    <a:pt x="586" y="1"/>
                    <a:pt x="584" y="0"/>
                    <a:pt x="58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625" y="541"/>
              <a:ext cx="1620" cy="2187"/>
            </a:xfrm>
            <a:custGeom>
              <a:avLst/>
              <a:gdLst>
                <a:gd name="T0" fmla="*/ 162 w 684"/>
                <a:gd name="T1" fmla="*/ 0 h 924"/>
                <a:gd name="T2" fmla="*/ 28 w 684"/>
                <a:gd name="T3" fmla="*/ 11 h 924"/>
                <a:gd name="T4" fmla="*/ 21 w 684"/>
                <a:gd name="T5" fmla="*/ 21 h 924"/>
                <a:gd name="T6" fmla="*/ 30 w 684"/>
                <a:gd name="T7" fmla="*/ 29 h 924"/>
                <a:gd name="T8" fmla="*/ 31 w 684"/>
                <a:gd name="T9" fmla="*/ 29 h 924"/>
                <a:gd name="T10" fmla="*/ 163 w 684"/>
                <a:gd name="T11" fmla="*/ 18 h 924"/>
                <a:gd name="T12" fmla="*/ 485 w 684"/>
                <a:gd name="T13" fmla="*/ 120 h 924"/>
                <a:gd name="T14" fmla="*/ 627 w 684"/>
                <a:gd name="T15" fmla="*/ 318 h 924"/>
                <a:gd name="T16" fmla="*/ 572 w 684"/>
                <a:gd name="T17" fmla="*/ 683 h 924"/>
                <a:gd name="T18" fmla="*/ 268 w 684"/>
                <a:gd name="T19" fmla="*/ 897 h 924"/>
                <a:gd name="T20" fmla="*/ 238 w 684"/>
                <a:gd name="T21" fmla="*/ 898 h 924"/>
                <a:gd name="T22" fmla="*/ 178 w 684"/>
                <a:gd name="T23" fmla="*/ 895 h 924"/>
                <a:gd name="T24" fmla="*/ 107 w 684"/>
                <a:gd name="T25" fmla="*/ 893 h 924"/>
                <a:gd name="T26" fmla="*/ 0 w 684"/>
                <a:gd name="T27" fmla="*/ 905 h 924"/>
                <a:gd name="T28" fmla="*/ 0 w 684"/>
                <a:gd name="T29" fmla="*/ 924 h 924"/>
                <a:gd name="T30" fmla="*/ 108 w 684"/>
                <a:gd name="T31" fmla="*/ 911 h 924"/>
                <a:gd name="T32" fmla="*/ 177 w 684"/>
                <a:gd name="T33" fmla="*/ 914 h 924"/>
                <a:gd name="T34" fmla="*/ 238 w 684"/>
                <a:gd name="T35" fmla="*/ 916 h 924"/>
                <a:gd name="T36" fmla="*/ 270 w 684"/>
                <a:gd name="T37" fmla="*/ 915 h 924"/>
                <a:gd name="T38" fmla="*/ 587 w 684"/>
                <a:gd name="T39" fmla="*/ 693 h 924"/>
                <a:gd name="T40" fmla="*/ 645 w 684"/>
                <a:gd name="T41" fmla="*/ 313 h 924"/>
                <a:gd name="T42" fmla="*/ 496 w 684"/>
                <a:gd name="T43" fmla="*/ 105 h 924"/>
                <a:gd name="T44" fmla="*/ 310 w 684"/>
                <a:gd name="T45" fmla="*/ 16 h 924"/>
                <a:gd name="T46" fmla="*/ 162 w 684"/>
                <a:gd name="T47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84" h="924">
                  <a:moveTo>
                    <a:pt x="162" y="0"/>
                  </a:moveTo>
                  <a:cubicBezTo>
                    <a:pt x="119" y="0"/>
                    <a:pt x="75" y="3"/>
                    <a:pt x="28" y="11"/>
                  </a:cubicBezTo>
                  <a:cubicBezTo>
                    <a:pt x="23" y="12"/>
                    <a:pt x="20" y="16"/>
                    <a:pt x="21" y="21"/>
                  </a:cubicBezTo>
                  <a:cubicBezTo>
                    <a:pt x="21" y="26"/>
                    <a:pt x="25" y="29"/>
                    <a:pt x="30" y="29"/>
                  </a:cubicBezTo>
                  <a:cubicBezTo>
                    <a:pt x="30" y="29"/>
                    <a:pt x="31" y="29"/>
                    <a:pt x="31" y="29"/>
                  </a:cubicBezTo>
                  <a:cubicBezTo>
                    <a:pt x="77" y="22"/>
                    <a:pt x="121" y="18"/>
                    <a:pt x="163" y="18"/>
                  </a:cubicBezTo>
                  <a:cubicBezTo>
                    <a:pt x="290" y="18"/>
                    <a:pt x="398" y="52"/>
                    <a:pt x="485" y="120"/>
                  </a:cubicBezTo>
                  <a:cubicBezTo>
                    <a:pt x="572" y="188"/>
                    <a:pt x="615" y="277"/>
                    <a:pt x="627" y="318"/>
                  </a:cubicBezTo>
                  <a:cubicBezTo>
                    <a:pt x="670" y="472"/>
                    <a:pt x="610" y="624"/>
                    <a:pt x="572" y="683"/>
                  </a:cubicBezTo>
                  <a:cubicBezTo>
                    <a:pt x="490" y="809"/>
                    <a:pt x="380" y="887"/>
                    <a:pt x="268" y="897"/>
                  </a:cubicBezTo>
                  <a:cubicBezTo>
                    <a:pt x="258" y="897"/>
                    <a:pt x="249" y="898"/>
                    <a:pt x="238" y="898"/>
                  </a:cubicBezTo>
                  <a:cubicBezTo>
                    <a:pt x="219" y="898"/>
                    <a:pt x="199" y="897"/>
                    <a:pt x="178" y="895"/>
                  </a:cubicBezTo>
                  <a:cubicBezTo>
                    <a:pt x="155" y="894"/>
                    <a:pt x="132" y="893"/>
                    <a:pt x="107" y="893"/>
                  </a:cubicBezTo>
                  <a:cubicBezTo>
                    <a:pt x="73" y="893"/>
                    <a:pt x="37" y="895"/>
                    <a:pt x="0" y="905"/>
                  </a:cubicBezTo>
                  <a:cubicBezTo>
                    <a:pt x="0" y="924"/>
                    <a:pt x="0" y="924"/>
                    <a:pt x="0" y="924"/>
                  </a:cubicBezTo>
                  <a:cubicBezTo>
                    <a:pt x="37" y="914"/>
                    <a:pt x="74" y="911"/>
                    <a:pt x="108" y="911"/>
                  </a:cubicBezTo>
                  <a:cubicBezTo>
                    <a:pt x="132" y="911"/>
                    <a:pt x="155" y="912"/>
                    <a:pt x="177" y="914"/>
                  </a:cubicBezTo>
                  <a:cubicBezTo>
                    <a:pt x="198" y="915"/>
                    <a:pt x="219" y="916"/>
                    <a:pt x="238" y="916"/>
                  </a:cubicBezTo>
                  <a:cubicBezTo>
                    <a:pt x="249" y="916"/>
                    <a:pt x="259" y="916"/>
                    <a:pt x="270" y="915"/>
                  </a:cubicBezTo>
                  <a:cubicBezTo>
                    <a:pt x="387" y="905"/>
                    <a:pt x="502" y="824"/>
                    <a:pt x="587" y="693"/>
                  </a:cubicBezTo>
                  <a:cubicBezTo>
                    <a:pt x="642" y="608"/>
                    <a:pt x="684" y="452"/>
                    <a:pt x="645" y="313"/>
                  </a:cubicBezTo>
                  <a:cubicBezTo>
                    <a:pt x="641" y="301"/>
                    <a:pt x="609" y="193"/>
                    <a:pt x="496" y="105"/>
                  </a:cubicBezTo>
                  <a:cubicBezTo>
                    <a:pt x="443" y="63"/>
                    <a:pt x="380" y="33"/>
                    <a:pt x="310" y="16"/>
                  </a:cubicBezTo>
                  <a:cubicBezTo>
                    <a:pt x="264" y="5"/>
                    <a:pt x="214" y="0"/>
                    <a:pt x="162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625" y="719"/>
              <a:ext cx="1355" cy="1704"/>
            </a:xfrm>
            <a:custGeom>
              <a:avLst/>
              <a:gdLst>
                <a:gd name="T0" fmla="*/ 93 w 572"/>
                <a:gd name="T1" fmla="*/ 0 h 720"/>
                <a:gd name="T2" fmla="*/ 71 w 572"/>
                <a:gd name="T3" fmla="*/ 0 h 720"/>
                <a:gd name="T4" fmla="*/ 0 w 572"/>
                <a:gd name="T5" fmla="*/ 8 h 720"/>
                <a:gd name="T6" fmla="*/ 0 w 572"/>
                <a:gd name="T7" fmla="*/ 27 h 720"/>
                <a:gd name="T8" fmla="*/ 72 w 572"/>
                <a:gd name="T9" fmla="*/ 19 h 720"/>
                <a:gd name="T10" fmla="*/ 92 w 572"/>
                <a:gd name="T11" fmla="*/ 18 h 720"/>
                <a:gd name="T12" fmla="*/ 466 w 572"/>
                <a:gd name="T13" fmla="*/ 145 h 720"/>
                <a:gd name="T14" fmla="*/ 552 w 572"/>
                <a:gd name="T15" fmla="*/ 365 h 720"/>
                <a:gd name="T16" fmla="*/ 448 w 572"/>
                <a:gd name="T17" fmla="*/ 621 h 720"/>
                <a:gd name="T18" fmla="*/ 289 w 572"/>
                <a:gd name="T19" fmla="*/ 702 h 720"/>
                <a:gd name="T20" fmla="*/ 205 w 572"/>
                <a:gd name="T21" fmla="*/ 684 h 720"/>
                <a:gd name="T22" fmla="*/ 197 w 572"/>
                <a:gd name="T23" fmla="*/ 681 h 720"/>
                <a:gd name="T24" fmla="*/ 192 w 572"/>
                <a:gd name="T25" fmla="*/ 679 h 720"/>
                <a:gd name="T26" fmla="*/ 41 w 572"/>
                <a:gd name="T27" fmla="*/ 650 h 720"/>
                <a:gd name="T28" fmla="*/ 0 w 572"/>
                <a:gd name="T29" fmla="*/ 653 h 720"/>
                <a:gd name="T30" fmla="*/ 0 w 572"/>
                <a:gd name="T31" fmla="*/ 671 h 720"/>
                <a:gd name="T32" fmla="*/ 41 w 572"/>
                <a:gd name="T33" fmla="*/ 669 h 720"/>
                <a:gd name="T34" fmla="*/ 185 w 572"/>
                <a:gd name="T35" fmla="*/ 696 h 720"/>
                <a:gd name="T36" fmla="*/ 191 w 572"/>
                <a:gd name="T37" fmla="*/ 698 h 720"/>
                <a:gd name="T38" fmla="*/ 198 w 572"/>
                <a:gd name="T39" fmla="*/ 701 h 720"/>
                <a:gd name="T40" fmla="*/ 289 w 572"/>
                <a:gd name="T41" fmla="*/ 720 h 720"/>
                <a:gd name="T42" fmla="*/ 289 w 572"/>
                <a:gd name="T43" fmla="*/ 720 h 720"/>
                <a:gd name="T44" fmla="*/ 462 w 572"/>
                <a:gd name="T45" fmla="*/ 633 h 720"/>
                <a:gd name="T46" fmla="*/ 463 w 572"/>
                <a:gd name="T47" fmla="*/ 633 h 720"/>
                <a:gd name="T48" fmla="*/ 570 w 572"/>
                <a:gd name="T49" fmla="*/ 366 h 720"/>
                <a:gd name="T50" fmla="*/ 479 w 572"/>
                <a:gd name="T51" fmla="*/ 132 h 720"/>
                <a:gd name="T52" fmla="*/ 258 w 572"/>
                <a:gd name="T53" fmla="*/ 20 h 720"/>
                <a:gd name="T54" fmla="*/ 93 w 572"/>
                <a:gd name="T55" fmla="*/ 0 h 7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72" h="720">
                  <a:moveTo>
                    <a:pt x="93" y="0"/>
                  </a:moveTo>
                  <a:cubicBezTo>
                    <a:pt x="85" y="0"/>
                    <a:pt x="78" y="0"/>
                    <a:pt x="71" y="0"/>
                  </a:cubicBezTo>
                  <a:cubicBezTo>
                    <a:pt x="48" y="2"/>
                    <a:pt x="24" y="4"/>
                    <a:pt x="0" y="8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24" y="23"/>
                    <a:pt x="48" y="20"/>
                    <a:pt x="72" y="19"/>
                  </a:cubicBezTo>
                  <a:cubicBezTo>
                    <a:pt x="78" y="18"/>
                    <a:pt x="84" y="18"/>
                    <a:pt x="92" y="18"/>
                  </a:cubicBezTo>
                  <a:cubicBezTo>
                    <a:pt x="175" y="18"/>
                    <a:pt x="358" y="40"/>
                    <a:pt x="466" y="145"/>
                  </a:cubicBezTo>
                  <a:cubicBezTo>
                    <a:pt x="525" y="202"/>
                    <a:pt x="554" y="276"/>
                    <a:pt x="552" y="365"/>
                  </a:cubicBezTo>
                  <a:cubicBezTo>
                    <a:pt x="549" y="480"/>
                    <a:pt x="495" y="562"/>
                    <a:pt x="448" y="621"/>
                  </a:cubicBezTo>
                  <a:cubicBezTo>
                    <a:pt x="391" y="685"/>
                    <a:pt x="335" y="702"/>
                    <a:pt x="289" y="702"/>
                  </a:cubicBezTo>
                  <a:cubicBezTo>
                    <a:pt x="252" y="702"/>
                    <a:pt x="222" y="690"/>
                    <a:pt x="205" y="684"/>
                  </a:cubicBezTo>
                  <a:cubicBezTo>
                    <a:pt x="202" y="683"/>
                    <a:pt x="199" y="682"/>
                    <a:pt x="197" y="681"/>
                  </a:cubicBezTo>
                  <a:cubicBezTo>
                    <a:pt x="196" y="680"/>
                    <a:pt x="194" y="680"/>
                    <a:pt x="192" y="679"/>
                  </a:cubicBezTo>
                  <a:cubicBezTo>
                    <a:pt x="166" y="670"/>
                    <a:pt x="111" y="650"/>
                    <a:pt x="41" y="650"/>
                  </a:cubicBezTo>
                  <a:cubicBezTo>
                    <a:pt x="28" y="650"/>
                    <a:pt x="14" y="651"/>
                    <a:pt x="0" y="653"/>
                  </a:cubicBezTo>
                  <a:cubicBezTo>
                    <a:pt x="0" y="671"/>
                    <a:pt x="0" y="671"/>
                    <a:pt x="0" y="671"/>
                  </a:cubicBezTo>
                  <a:cubicBezTo>
                    <a:pt x="14" y="669"/>
                    <a:pt x="28" y="669"/>
                    <a:pt x="41" y="669"/>
                  </a:cubicBezTo>
                  <a:cubicBezTo>
                    <a:pt x="108" y="669"/>
                    <a:pt x="161" y="688"/>
                    <a:pt x="185" y="696"/>
                  </a:cubicBezTo>
                  <a:cubicBezTo>
                    <a:pt x="188" y="697"/>
                    <a:pt x="189" y="698"/>
                    <a:pt x="191" y="698"/>
                  </a:cubicBezTo>
                  <a:cubicBezTo>
                    <a:pt x="193" y="699"/>
                    <a:pt x="195" y="700"/>
                    <a:pt x="198" y="701"/>
                  </a:cubicBezTo>
                  <a:cubicBezTo>
                    <a:pt x="215" y="707"/>
                    <a:pt x="248" y="720"/>
                    <a:pt x="289" y="720"/>
                  </a:cubicBezTo>
                  <a:cubicBezTo>
                    <a:pt x="289" y="720"/>
                    <a:pt x="289" y="720"/>
                    <a:pt x="289" y="720"/>
                  </a:cubicBezTo>
                  <a:cubicBezTo>
                    <a:pt x="339" y="720"/>
                    <a:pt x="401" y="702"/>
                    <a:pt x="462" y="633"/>
                  </a:cubicBezTo>
                  <a:cubicBezTo>
                    <a:pt x="463" y="633"/>
                    <a:pt x="463" y="633"/>
                    <a:pt x="463" y="633"/>
                  </a:cubicBezTo>
                  <a:cubicBezTo>
                    <a:pt x="511" y="571"/>
                    <a:pt x="567" y="486"/>
                    <a:pt x="570" y="366"/>
                  </a:cubicBezTo>
                  <a:cubicBezTo>
                    <a:pt x="572" y="271"/>
                    <a:pt x="542" y="193"/>
                    <a:pt x="479" y="132"/>
                  </a:cubicBezTo>
                  <a:cubicBezTo>
                    <a:pt x="426" y="80"/>
                    <a:pt x="351" y="43"/>
                    <a:pt x="258" y="20"/>
                  </a:cubicBezTo>
                  <a:cubicBezTo>
                    <a:pt x="195" y="5"/>
                    <a:pt x="135" y="0"/>
                    <a:pt x="9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625" y="932"/>
              <a:ext cx="1113" cy="1221"/>
            </a:xfrm>
            <a:custGeom>
              <a:avLst/>
              <a:gdLst>
                <a:gd name="T0" fmla="*/ 79 w 470"/>
                <a:gd name="T1" fmla="*/ 0 h 516"/>
                <a:gd name="T2" fmla="*/ 0 w 470"/>
                <a:gd name="T3" fmla="*/ 5 h 516"/>
                <a:gd name="T4" fmla="*/ 0 w 470"/>
                <a:gd name="T5" fmla="*/ 24 h 516"/>
                <a:gd name="T6" fmla="*/ 79 w 470"/>
                <a:gd name="T7" fmla="*/ 19 h 516"/>
                <a:gd name="T8" fmla="*/ 371 w 470"/>
                <a:gd name="T9" fmla="*/ 129 h 516"/>
                <a:gd name="T10" fmla="*/ 425 w 470"/>
                <a:gd name="T11" fmla="*/ 358 h 516"/>
                <a:gd name="T12" fmla="*/ 246 w 470"/>
                <a:gd name="T13" fmla="*/ 496 h 516"/>
                <a:gd name="T14" fmla="*/ 225 w 470"/>
                <a:gd name="T15" fmla="*/ 498 h 516"/>
                <a:gd name="T16" fmla="*/ 132 w 470"/>
                <a:gd name="T17" fmla="*/ 455 h 516"/>
                <a:gd name="T18" fmla="*/ 63 w 470"/>
                <a:gd name="T19" fmla="*/ 411 h 516"/>
                <a:gd name="T20" fmla="*/ 0 w 470"/>
                <a:gd name="T21" fmla="*/ 396 h 516"/>
                <a:gd name="T22" fmla="*/ 0 w 470"/>
                <a:gd name="T23" fmla="*/ 414 h 516"/>
                <a:gd name="T24" fmla="*/ 55 w 470"/>
                <a:gd name="T25" fmla="*/ 428 h 516"/>
                <a:gd name="T26" fmla="*/ 120 w 470"/>
                <a:gd name="T27" fmla="*/ 470 h 516"/>
                <a:gd name="T28" fmla="*/ 225 w 470"/>
                <a:gd name="T29" fmla="*/ 516 h 516"/>
                <a:gd name="T30" fmla="*/ 249 w 470"/>
                <a:gd name="T31" fmla="*/ 514 h 516"/>
                <a:gd name="T32" fmla="*/ 442 w 470"/>
                <a:gd name="T33" fmla="*/ 363 h 516"/>
                <a:gd name="T34" fmla="*/ 384 w 470"/>
                <a:gd name="T35" fmla="*/ 116 h 516"/>
                <a:gd name="T36" fmla="*/ 79 w 470"/>
                <a:gd name="T37" fmla="*/ 0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70" h="516">
                  <a:moveTo>
                    <a:pt x="79" y="0"/>
                  </a:moveTo>
                  <a:cubicBezTo>
                    <a:pt x="54" y="0"/>
                    <a:pt x="27" y="2"/>
                    <a:pt x="0" y="5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27" y="20"/>
                    <a:pt x="54" y="19"/>
                    <a:pt x="79" y="19"/>
                  </a:cubicBezTo>
                  <a:cubicBezTo>
                    <a:pt x="200" y="19"/>
                    <a:pt x="298" y="56"/>
                    <a:pt x="371" y="129"/>
                  </a:cubicBezTo>
                  <a:cubicBezTo>
                    <a:pt x="429" y="188"/>
                    <a:pt x="451" y="280"/>
                    <a:pt x="425" y="358"/>
                  </a:cubicBezTo>
                  <a:cubicBezTo>
                    <a:pt x="400" y="433"/>
                    <a:pt x="337" y="482"/>
                    <a:pt x="246" y="496"/>
                  </a:cubicBezTo>
                  <a:cubicBezTo>
                    <a:pt x="238" y="497"/>
                    <a:pt x="231" y="498"/>
                    <a:pt x="225" y="498"/>
                  </a:cubicBezTo>
                  <a:cubicBezTo>
                    <a:pt x="186" y="498"/>
                    <a:pt x="161" y="479"/>
                    <a:pt x="132" y="455"/>
                  </a:cubicBezTo>
                  <a:cubicBezTo>
                    <a:pt x="112" y="440"/>
                    <a:pt x="91" y="423"/>
                    <a:pt x="63" y="411"/>
                  </a:cubicBezTo>
                  <a:cubicBezTo>
                    <a:pt x="42" y="402"/>
                    <a:pt x="21" y="397"/>
                    <a:pt x="0" y="396"/>
                  </a:cubicBezTo>
                  <a:cubicBezTo>
                    <a:pt x="0" y="414"/>
                    <a:pt x="0" y="414"/>
                    <a:pt x="0" y="414"/>
                  </a:cubicBezTo>
                  <a:cubicBezTo>
                    <a:pt x="19" y="415"/>
                    <a:pt x="37" y="420"/>
                    <a:pt x="55" y="428"/>
                  </a:cubicBezTo>
                  <a:cubicBezTo>
                    <a:pt x="81" y="439"/>
                    <a:pt x="101" y="455"/>
                    <a:pt x="120" y="470"/>
                  </a:cubicBezTo>
                  <a:cubicBezTo>
                    <a:pt x="150" y="493"/>
                    <a:pt x="179" y="516"/>
                    <a:pt x="225" y="516"/>
                  </a:cubicBezTo>
                  <a:cubicBezTo>
                    <a:pt x="232" y="516"/>
                    <a:pt x="240" y="515"/>
                    <a:pt x="249" y="514"/>
                  </a:cubicBezTo>
                  <a:cubicBezTo>
                    <a:pt x="347" y="499"/>
                    <a:pt x="415" y="445"/>
                    <a:pt x="442" y="363"/>
                  </a:cubicBezTo>
                  <a:cubicBezTo>
                    <a:pt x="470" y="279"/>
                    <a:pt x="447" y="180"/>
                    <a:pt x="384" y="116"/>
                  </a:cubicBezTo>
                  <a:cubicBezTo>
                    <a:pt x="308" y="39"/>
                    <a:pt x="206" y="0"/>
                    <a:pt x="7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625" y="1178"/>
              <a:ext cx="817" cy="750"/>
            </a:xfrm>
            <a:custGeom>
              <a:avLst/>
              <a:gdLst>
                <a:gd name="T0" fmla="*/ 75 w 345"/>
                <a:gd name="T1" fmla="*/ 0 h 317"/>
                <a:gd name="T2" fmla="*/ 39 w 345"/>
                <a:gd name="T3" fmla="*/ 2 h 317"/>
                <a:gd name="T4" fmla="*/ 0 w 345"/>
                <a:gd name="T5" fmla="*/ 8 h 317"/>
                <a:gd name="T6" fmla="*/ 0 w 345"/>
                <a:gd name="T7" fmla="*/ 26 h 317"/>
                <a:gd name="T8" fmla="*/ 41 w 345"/>
                <a:gd name="T9" fmla="*/ 20 h 317"/>
                <a:gd name="T10" fmla="*/ 75 w 345"/>
                <a:gd name="T11" fmla="*/ 18 h 317"/>
                <a:gd name="T12" fmla="*/ 278 w 345"/>
                <a:gd name="T13" fmla="*/ 103 h 317"/>
                <a:gd name="T14" fmla="*/ 314 w 345"/>
                <a:gd name="T15" fmla="*/ 238 h 317"/>
                <a:gd name="T16" fmla="*/ 265 w 345"/>
                <a:gd name="T17" fmla="*/ 294 h 317"/>
                <a:gd name="T18" fmla="*/ 241 w 345"/>
                <a:gd name="T19" fmla="*/ 299 h 317"/>
                <a:gd name="T20" fmla="*/ 157 w 345"/>
                <a:gd name="T21" fmla="*/ 214 h 317"/>
                <a:gd name="T22" fmla="*/ 135 w 345"/>
                <a:gd name="T23" fmla="*/ 175 h 317"/>
                <a:gd name="T24" fmla="*/ 0 w 345"/>
                <a:gd name="T25" fmla="*/ 99 h 317"/>
                <a:gd name="T26" fmla="*/ 0 w 345"/>
                <a:gd name="T27" fmla="*/ 99 h 317"/>
                <a:gd name="T28" fmla="*/ 0 w 345"/>
                <a:gd name="T29" fmla="*/ 117 h 317"/>
                <a:gd name="T30" fmla="*/ 120 w 345"/>
                <a:gd name="T31" fmla="*/ 185 h 317"/>
                <a:gd name="T32" fmla="*/ 141 w 345"/>
                <a:gd name="T33" fmla="*/ 222 h 317"/>
                <a:gd name="T34" fmla="*/ 241 w 345"/>
                <a:gd name="T35" fmla="*/ 317 h 317"/>
                <a:gd name="T36" fmla="*/ 270 w 345"/>
                <a:gd name="T37" fmla="*/ 312 h 317"/>
                <a:gd name="T38" fmla="*/ 332 w 345"/>
                <a:gd name="T39" fmla="*/ 242 h 317"/>
                <a:gd name="T40" fmla="*/ 291 w 345"/>
                <a:gd name="T41" fmla="*/ 91 h 317"/>
                <a:gd name="T42" fmla="*/ 75 w 345"/>
                <a:gd name="T43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5" h="317">
                  <a:moveTo>
                    <a:pt x="75" y="0"/>
                  </a:moveTo>
                  <a:cubicBezTo>
                    <a:pt x="63" y="0"/>
                    <a:pt x="51" y="1"/>
                    <a:pt x="39" y="2"/>
                  </a:cubicBezTo>
                  <a:cubicBezTo>
                    <a:pt x="27" y="3"/>
                    <a:pt x="14" y="5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4" y="24"/>
                    <a:pt x="28" y="22"/>
                    <a:pt x="41" y="20"/>
                  </a:cubicBezTo>
                  <a:cubicBezTo>
                    <a:pt x="52" y="19"/>
                    <a:pt x="63" y="18"/>
                    <a:pt x="75" y="18"/>
                  </a:cubicBezTo>
                  <a:cubicBezTo>
                    <a:pt x="153" y="18"/>
                    <a:pt x="227" y="49"/>
                    <a:pt x="278" y="103"/>
                  </a:cubicBezTo>
                  <a:cubicBezTo>
                    <a:pt x="310" y="138"/>
                    <a:pt x="325" y="193"/>
                    <a:pt x="314" y="238"/>
                  </a:cubicBezTo>
                  <a:cubicBezTo>
                    <a:pt x="309" y="258"/>
                    <a:pt x="296" y="284"/>
                    <a:pt x="265" y="294"/>
                  </a:cubicBezTo>
                  <a:cubicBezTo>
                    <a:pt x="256" y="297"/>
                    <a:pt x="248" y="299"/>
                    <a:pt x="241" y="299"/>
                  </a:cubicBezTo>
                  <a:cubicBezTo>
                    <a:pt x="202" y="299"/>
                    <a:pt x="181" y="259"/>
                    <a:pt x="157" y="214"/>
                  </a:cubicBezTo>
                  <a:cubicBezTo>
                    <a:pt x="150" y="201"/>
                    <a:pt x="143" y="188"/>
                    <a:pt x="135" y="175"/>
                  </a:cubicBezTo>
                  <a:cubicBezTo>
                    <a:pt x="105" y="126"/>
                    <a:pt x="56" y="99"/>
                    <a:pt x="0" y="99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49" y="117"/>
                    <a:pt x="93" y="141"/>
                    <a:pt x="120" y="185"/>
                  </a:cubicBezTo>
                  <a:cubicBezTo>
                    <a:pt x="127" y="197"/>
                    <a:pt x="134" y="210"/>
                    <a:pt x="141" y="222"/>
                  </a:cubicBezTo>
                  <a:cubicBezTo>
                    <a:pt x="164" y="267"/>
                    <a:pt x="191" y="317"/>
                    <a:pt x="241" y="317"/>
                  </a:cubicBezTo>
                  <a:cubicBezTo>
                    <a:pt x="250" y="317"/>
                    <a:pt x="260" y="315"/>
                    <a:pt x="270" y="312"/>
                  </a:cubicBezTo>
                  <a:cubicBezTo>
                    <a:pt x="301" y="301"/>
                    <a:pt x="323" y="277"/>
                    <a:pt x="332" y="242"/>
                  </a:cubicBezTo>
                  <a:cubicBezTo>
                    <a:pt x="345" y="192"/>
                    <a:pt x="328" y="130"/>
                    <a:pt x="291" y="91"/>
                  </a:cubicBezTo>
                  <a:cubicBezTo>
                    <a:pt x="237" y="33"/>
                    <a:pt x="158" y="0"/>
                    <a:pt x="7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7" name="Content Placeholder 26"/>
          <p:cNvSpPr>
            <a:spLocks noGrp="1"/>
          </p:cNvSpPr>
          <p:nvPr>
            <p:ph sz="quarter" idx="10"/>
          </p:nvPr>
        </p:nvSpPr>
        <p:spPr>
          <a:xfrm>
            <a:off x="2570163" y="407988"/>
            <a:ext cx="8986837" cy="47831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665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87362" y="6417142"/>
            <a:ext cx="3417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#MakeAnImpact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7930" y="6417141"/>
            <a:ext cx="49530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00351A7B-D473-4921-B394-EBDC6794C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86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87362" y="6417142"/>
            <a:ext cx="3417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#MakeAnImpact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7930" y="6417141"/>
            <a:ext cx="49530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00351A7B-D473-4921-B394-EBDC6794C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387362" y="6417142"/>
            <a:ext cx="3417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#MakeAnImpact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7930" y="6417141"/>
            <a:ext cx="49530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00351A7B-D473-4921-B394-EBDC6794C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18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87362" y="6417142"/>
            <a:ext cx="3417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#MakeAnImpact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7930" y="6417141"/>
            <a:ext cx="49530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00351A7B-D473-4921-B394-EBDC6794C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81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87362" y="6417142"/>
            <a:ext cx="3417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#MakeAnImpact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7930" y="6417141"/>
            <a:ext cx="49530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00351A7B-D473-4921-B394-EBDC6794C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84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87362" y="6417142"/>
            <a:ext cx="3417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#MakeAnImpact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607930" y="6417141"/>
            <a:ext cx="495301" cy="365125"/>
          </a:xfrm>
          <a:prstGeom prst="rect">
            <a:avLst/>
          </a:prstGeom>
        </p:spPr>
        <p:txBody>
          <a:bodyPr/>
          <a:lstStyle>
            <a:lvl1pPr>
              <a:defRPr sz="1400" b="1"/>
            </a:lvl1pPr>
          </a:lstStyle>
          <a:p>
            <a:fld id="{00351A7B-D473-4921-B394-EBDC6794CE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021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7930" y="6417141"/>
            <a:ext cx="495301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00351A7B-D473-4921-B394-EBDC6794CE8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6"/>
          <p:cNvPicPr>
            <a:picLocks noChangeAspect="1" noChangeArrowheads="1"/>
          </p:cNvPicPr>
          <p:nvPr userDrawn="1"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838200" y="6345659"/>
            <a:ext cx="704850" cy="4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2303F19-360B-5948-B0E7-3A78B6D3D87D}"/>
              </a:ext>
            </a:extLst>
          </p:cNvPr>
          <p:cNvSpPr/>
          <p:nvPr userDrawn="1"/>
        </p:nvSpPr>
        <p:spPr>
          <a:xfrm flipV="1">
            <a:off x="838200" y="6175197"/>
            <a:ext cx="10515600" cy="45719"/>
          </a:xfrm>
          <a:prstGeom prst="roundRect">
            <a:avLst/>
          </a:prstGeom>
          <a:solidFill>
            <a:srgbClr val="FEDF33"/>
          </a:solidFill>
          <a:ln>
            <a:solidFill>
              <a:srgbClr val="FED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E1AB90-0BB8-2D4D-BFB2-B3A5CB959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9"/>
          <a:srcRect l="47559" b="9768"/>
          <a:stretch/>
        </p:blipFill>
        <p:spPr>
          <a:xfrm>
            <a:off x="-12700" y="1143000"/>
            <a:ext cx="1561867" cy="34560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8E0B93-9B13-E242-A915-69D37D2EDAC3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10160000" y="6280240"/>
            <a:ext cx="1193800" cy="4952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87362" y="6366342"/>
            <a:ext cx="3417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#MakeAnImpact</a:t>
            </a:r>
          </a:p>
        </p:txBody>
      </p:sp>
    </p:spTree>
    <p:extLst>
      <p:ext uri="{BB962C8B-B14F-4D97-AF65-F5344CB8AC3E}">
        <p14:creationId xmlns:p14="http://schemas.microsoft.com/office/powerpoint/2010/main" val="666480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661" r:id="rId2"/>
    <p:sldLayoutId id="2147483662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  <p:sldLayoutId id="2147483802" r:id="rId14"/>
    <p:sldLayoutId id="2147483803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07930" y="6417141"/>
            <a:ext cx="495301" cy="365125"/>
          </a:xfrm>
          <a:prstGeom prst="rect">
            <a:avLst/>
          </a:prstGeom>
        </p:spPr>
        <p:txBody>
          <a:bodyPr/>
          <a:lstStyle>
            <a:lvl1pPr>
              <a:defRPr sz="1400" b="1">
                <a:solidFill>
                  <a:schemeClr val="bg1"/>
                </a:solidFill>
              </a:defRPr>
            </a:lvl1pPr>
          </a:lstStyle>
          <a:p>
            <a:fld id="{00351A7B-D473-4921-B394-EBDC6794CE8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6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38200" y="6345659"/>
            <a:ext cx="704850" cy="40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2303F19-360B-5948-B0E7-3A78B6D3D87D}"/>
              </a:ext>
            </a:extLst>
          </p:cNvPr>
          <p:cNvSpPr/>
          <p:nvPr userDrawn="1"/>
        </p:nvSpPr>
        <p:spPr>
          <a:xfrm flipV="1">
            <a:off x="838200" y="6175197"/>
            <a:ext cx="10515600" cy="45719"/>
          </a:xfrm>
          <a:prstGeom prst="roundRect">
            <a:avLst/>
          </a:prstGeom>
          <a:solidFill>
            <a:srgbClr val="FEDF33"/>
          </a:solidFill>
          <a:ln>
            <a:solidFill>
              <a:srgbClr val="FED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E1AB90-0BB8-2D4D-BFB2-B3A5CB959D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/>
          <a:srcRect l="47559" b="9768"/>
          <a:stretch/>
        </p:blipFill>
        <p:spPr>
          <a:xfrm>
            <a:off x="-12700" y="1143000"/>
            <a:ext cx="1561867" cy="34560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68E0B93-9B13-E242-A915-69D37D2EDAC3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0160000" y="6280240"/>
            <a:ext cx="1193800" cy="495299"/>
          </a:xfrm>
          <a:prstGeom prst="rect">
            <a:avLst/>
          </a:prstGeom>
        </p:spPr>
      </p:pic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387362" y="6366342"/>
            <a:ext cx="3417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#MakeAnImpact</a:t>
            </a:r>
          </a:p>
        </p:txBody>
      </p:sp>
    </p:spTree>
    <p:extLst>
      <p:ext uri="{BB962C8B-B14F-4D97-AF65-F5344CB8AC3E}">
        <p14:creationId xmlns:p14="http://schemas.microsoft.com/office/powerpoint/2010/main" val="174983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6.png"/><Relationship Id="rId3" Type="http://schemas.openxmlformats.org/officeDocument/2006/relationships/image" Target="../media/image5.emf"/><Relationship Id="rId21" Type="http://schemas.openxmlformats.org/officeDocument/2006/relationships/image" Target="../media/image22.png"/><Relationship Id="rId7" Type="http://schemas.openxmlformats.org/officeDocument/2006/relationships/image" Target="../media/image9.emf"/><Relationship Id="rId12" Type="http://schemas.openxmlformats.org/officeDocument/2006/relationships/image" Target="../media/image14.emf"/><Relationship Id="rId17" Type="http://schemas.openxmlformats.org/officeDocument/2006/relationships/image" Target="../media/image19.png"/><Relationship Id="rId25" Type="http://schemas.openxmlformats.org/officeDocument/2006/relationships/image" Target="../media/image25.em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8.png"/><Relationship Id="rId20" Type="http://schemas.microsoft.com/office/2007/relationships/hdphoto" Target="../media/hdphoto1.wdp"/><Relationship Id="rId29" Type="http://schemas.openxmlformats.org/officeDocument/2006/relationships/image" Target="../media/image28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emf"/><Relationship Id="rId11" Type="http://schemas.openxmlformats.org/officeDocument/2006/relationships/image" Target="../media/image13.png"/><Relationship Id="rId24" Type="http://schemas.openxmlformats.org/officeDocument/2006/relationships/image" Target="../media/image24.emf"/><Relationship Id="rId5" Type="http://schemas.openxmlformats.org/officeDocument/2006/relationships/image" Target="../media/image7.emf"/><Relationship Id="rId15" Type="http://schemas.openxmlformats.org/officeDocument/2006/relationships/image" Target="../media/image17.png"/><Relationship Id="rId23" Type="http://schemas.openxmlformats.org/officeDocument/2006/relationships/image" Target="../media/image23.png"/><Relationship Id="rId28" Type="http://schemas.microsoft.com/office/2007/relationships/hdphoto" Target="../media/hdphoto3.wdp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emf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microsoft.com/office/2007/relationships/hdphoto" Target="../media/hdphoto2.wdp"/><Relationship Id="rId27" Type="http://schemas.openxmlformats.org/officeDocument/2006/relationships/image" Target="../media/image2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4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3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2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6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40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39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38.png"/><Relationship Id="rId4" Type="http://schemas.openxmlformats.org/officeDocument/2006/relationships/diagramData" Target="../diagrams/data2.xml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57"/>
          <p:cNvSpPr/>
          <p:nvPr/>
        </p:nvSpPr>
        <p:spPr>
          <a:xfrm>
            <a:off x="0" y="374904"/>
            <a:ext cx="12192000" cy="5766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74" name="Group 173"/>
          <p:cNvGrpSpPr/>
          <p:nvPr/>
        </p:nvGrpSpPr>
        <p:grpSpPr>
          <a:xfrm>
            <a:off x="1855159" y="2848572"/>
            <a:ext cx="8442945" cy="2327314"/>
            <a:chOff x="1855159" y="2848572"/>
            <a:chExt cx="8442945" cy="2327314"/>
          </a:xfrm>
        </p:grpSpPr>
        <p:pic>
          <p:nvPicPr>
            <p:cNvPr id="160" name="Picture 15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55159" y="2848572"/>
              <a:ext cx="8442945" cy="2327314"/>
            </a:xfrm>
            <a:prstGeom prst="rect">
              <a:avLst/>
            </a:prstGeom>
          </p:spPr>
        </p:pic>
        <p:grpSp>
          <p:nvGrpSpPr>
            <p:cNvPr id="169" name="Group 168"/>
            <p:cNvGrpSpPr/>
            <p:nvPr/>
          </p:nvGrpSpPr>
          <p:grpSpPr>
            <a:xfrm>
              <a:off x="5718105" y="3289770"/>
              <a:ext cx="373380" cy="146050"/>
              <a:chOff x="4385310" y="3355975"/>
              <a:chExt cx="373380" cy="146050"/>
            </a:xfrm>
          </p:grpSpPr>
          <p:sp>
            <p:nvSpPr>
              <p:cNvPr id="170" name="Right Bracket 169"/>
              <p:cNvSpPr/>
              <p:nvPr/>
            </p:nvSpPr>
            <p:spPr>
              <a:xfrm rot="173063" flipH="1">
                <a:off x="4385310" y="3355975"/>
                <a:ext cx="100965" cy="146050"/>
              </a:xfrm>
              <a:prstGeom prst="rightBracket">
                <a:avLst>
                  <a:gd name="adj" fmla="val 9865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171" name="Right Bracket 170"/>
              <p:cNvSpPr/>
              <p:nvPr/>
            </p:nvSpPr>
            <p:spPr>
              <a:xfrm rot="173063" flipH="1">
                <a:off x="4418965" y="3383280"/>
                <a:ext cx="76200" cy="99060"/>
              </a:xfrm>
              <a:prstGeom prst="rightBracket">
                <a:avLst>
                  <a:gd name="adj" fmla="val 9865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172" name="Right Bracket 171"/>
              <p:cNvSpPr/>
              <p:nvPr/>
            </p:nvSpPr>
            <p:spPr>
              <a:xfrm rot="21426937">
                <a:off x="4657725" y="3355975"/>
                <a:ext cx="100965" cy="146050"/>
              </a:xfrm>
              <a:prstGeom prst="rightBracket">
                <a:avLst>
                  <a:gd name="adj" fmla="val 9865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173" name="Right Bracket 172"/>
              <p:cNvSpPr/>
              <p:nvPr/>
            </p:nvSpPr>
            <p:spPr>
              <a:xfrm rot="21426937">
                <a:off x="4648835" y="3383280"/>
                <a:ext cx="76200" cy="99060"/>
              </a:xfrm>
              <a:prstGeom prst="rightBracket">
                <a:avLst>
                  <a:gd name="adj" fmla="val 98658"/>
                </a:avLst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</p:grpSp>
      </p:grpSp>
      <p:grpSp>
        <p:nvGrpSpPr>
          <p:cNvPr id="163" name="Group 162"/>
          <p:cNvGrpSpPr/>
          <p:nvPr/>
        </p:nvGrpSpPr>
        <p:grpSpPr>
          <a:xfrm>
            <a:off x="1857327" y="2848572"/>
            <a:ext cx="8438611" cy="2327313"/>
            <a:chOff x="1857327" y="2848572"/>
            <a:chExt cx="8438611" cy="2327313"/>
          </a:xfrm>
        </p:grpSpPr>
        <p:pic>
          <p:nvPicPr>
            <p:cNvPr id="159" name="Picture 15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57327" y="2848572"/>
              <a:ext cx="8438611" cy="2327313"/>
            </a:xfrm>
            <a:prstGeom prst="rect">
              <a:avLst/>
            </a:prstGeom>
          </p:spPr>
        </p:pic>
        <p:grpSp>
          <p:nvGrpSpPr>
            <p:cNvPr id="91" name="Group 90"/>
            <p:cNvGrpSpPr/>
            <p:nvPr/>
          </p:nvGrpSpPr>
          <p:grpSpPr>
            <a:xfrm>
              <a:off x="5715000" y="3286662"/>
              <a:ext cx="373380" cy="146050"/>
              <a:chOff x="4385310" y="3355975"/>
              <a:chExt cx="373380" cy="146050"/>
            </a:xfrm>
          </p:grpSpPr>
          <p:sp>
            <p:nvSpPr>
              <p:cNvPr id="92" name="Right Bracket 91"/>
              <p:cNvSpPr/>
              <p:nvPr/>
            </p:nvSpPr>
            <p:spPr>
              <a:xfrm rot="173063" flipH="1">
                <a:off x="4385310" y="3355975"/>
                <a:ext cx="100965" cy="146050"/>
              </a:xfrm>
              <a:prstGeom prst="rightBracket">
                <a:avLst>
                  <a:gd name="adj" fmla="val 98658"/>
                </a:avLst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93" name="Right Bracket 92"/>
              <p:cNvSpPr/>
              <p:nvPr/>
            </p:nvSpPr>
            <p:spPr>
              <a:xfrm rot="173063" flipH="1">
                <a:off x="4418965" y="3383280"/>
                <a:ext cx="76200" cy="99060"/>
              </a:xfrm>
              <a:prstGeom prst="rightBracket">
                <a:avLst>
                  <a:gd name="adj" fmla="val 98658"/>
                </a:avLst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94" name="Right Bracket 93"/>
              <p:cNvSpPr/>
              <p:nvPr/>
            </p:nvSpPr>
            <p:spPr>
              <a:xfrm rot="21426937">
                <a:off x="4657725" y="3355975"/>
                <a:ext cx="100965" cy="146050"/>
              </a:xfrm>
              <a:prstGeom prst="rightBracket">
                <a:avLst>
                  <a:gd name="adj" fmla="val 98658"/>
                </a:avLst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95" name="Right Bracket 94"/>
              <p:cNvSpPr/>
              <p:nvPr/>
            </p:nvSpPr>
            <p:spPr>
              <a:xfrm rot="21426937">
                <a:off x="4648835" y="3383280"/>
                <a:ext cx="76200" cy="99060"/>
              </a:xfrm>
              <a:prstGeom prst="rightBracket">
                <a:avLst>
                  <a:gd name="adj" fmla="val 98658"/>
                </a:avLst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</p:grp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1A7B-D473-4921-B394-EBDC6794CE84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WE IMPROVE TO SERVE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230223" y="-201735"/>
            <a:ext cx="5731554" cy="1706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6600" b="1" i="1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4800" b="1" i="1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-Suriname,</a:t>
            </a:r>
            <a:br>
              <a:rPr lang="en-US" sz="4800" b="1" i="1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i="1" dirty="0">
                <a:solidFill>
                  <a:srgbClr val="2F559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securing the digital future.</a:t>
            </a:r>
            <a:endParaRPr lang="nl-NL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0" name="Group 129"/>
          <p:cNvGrpSpPr/>
          <p:nvPr/>
        </p:nvGrpSpPr>
        <p:grpSpPr>
          <a:xfrm>
            <a:off x="9227059" y="3407818"/>
            <a:ext cx="1403699" cy="1288772"/>
            <a:chOff x="7565835" y="2960396"/>
            <a:chExt cx="1403699" cy="1288772"/>
          </a:xfrm>
        </p:grpSpPr>
        <p:pic>
          <p:nvPicPr>
            <p:cNvPr id="131" name="Picture 130"/>
            <p:cNvPicPr/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352" y="3187569"/>
              <a:ext cx="448978" cy="3783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2" name="Text Box 2"/>
            <p:cNvSpPr txBox="1">
              <a:spLocks noChangeArrowheads="1"/>
            </p:cNvSpPr>
            <p:nvPr/>
          </p:nvSpPr>
          <p:spPr bwMode="auto">
            <a:xfrm>
              <a:off x="7565835" y="3595641"/>
              <a:ext cx="1403699" cy="653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nl-NL" sz="1200" b="1" i="1" dirty="0" err="1">
                  <a:solidFill>
                    <a:srgbClr val="2F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Enriching</a:t>
              </a:r>
              <a:br>
                <a:rPr lang="nl-NL" sz="1200" b="1" i="1" dirty="0">
                  <a:solidFill>
                    <a:srgbClr val="2F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nl-NL" sz="1200" b="1" i="1" dirty="0" err="1">
                  <a:solidFill>
                    <a:srgbClr val="2F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Lives</a:t>
              </a:r>
              <a:endParaRPr lang="nl-NL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33" name="Picture 132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contrast="2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00352" y="3187569"/>
              <a:ext cx="449607" cy="37900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4" name="Group 133"/>
            <p:cNvGrpSpPr/>
            <p:nvPr/>
          </p:nvGrpSpPr>
          <p:grpSpPr>
            <a:xfrm>
              <a:off x="8000130" y="3052947"/>
              <a:ext cx="392745" cy="281759"/>
              <a:chOff x="0" y="0"/>
              <a:chExt cx="377190" cy="268605"/>
            </a:xfrm>
          </p:grpSpPr>
          <p:pic>
            <p:nvPicPr>
              <p:cNvPr id="136" name="Picture 135"/>
              <p:cNvPicPr>
                <a:picLocks noChangeAspect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contrast="2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9050" y="0"/>
                <a:ext cx="358140" cy="26860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7" name="Picture 136"/>
              <p:cNvPicPr>
                <a:picLocks noChangeAspect="1"/>
              </p:cNvPicPr>
              <p:nvPr/>
            </p:nvPicPr>
            <p:blipFill>
              <a:blip r:embed="rId7" cstate="print">
                <a:clrChange>
                  <a:clrFrom>
                    <a:srgbClr val="FCFCFC"/>
                  </a:clrFrom>
                  <a:clrTo>
                    <a:srgbClr val="FCFCFC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152400"/>
                <a:ext cx="66675" cy="6667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5" name="Oval 134"/>
            <p:cNvSpPr/>
            <p:nvPr/>
          </p:nvSpPr>
          <p:spPr>
            <a:xfrm>
              <a:off x="7937492" y="2960396"/>
              <a:ext cx="619899" cy="625568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873823" y="2621269"/>
            <a:ext cx="1013599" cy="738035"/>
            <a:chOff x="0" y="-45759"/>
            <a:chExt cx="973455" cy="704194"/>
          </a:xfrm>
        </p:grpSpPr>
        <p:sp>
          <p:nvSpPr>
            <p:cNvPr id="10" name="Oval 9"/>
            <p:cNvSpPr/>
            <p:nvPr/>
          </p:nvSpPr>
          <p:spPr>
            <a:xfrm>
              <a:off x="264694" y="232611"/>
              <a:ext cx="430306" cy="425824"/>
            </a:xfrm>
            <a:prstGeom prst="ellipse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sp>
          <p:nvSpPr>
            <p:cNvPr id="11" name="Text Box 2"/>
            <p:cNvSpPr txBox="1">
              <a:spLocks noChangeArrowheads="1"/>
            </p:cNvSpPr>
            <p:nvPr/>
          </p:nvSpPr>
          <p:spPr bwMode="auto">
            <a:xfrm>
              <a:off x="0" y="-45759"/>
              <a:ext cx="973455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nl-NL" sz="1100" i="1">
                  <a:solidFill>
                    <a:srgbClr val="2F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e-Transport</a:t>
              </a:r>
              <a:endParaRPr lang="nl-NL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129" y="325847"/>
              <a:ext cx="199042" cy="2229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" name="Group 12"/>
          <p:cNvGrpSpPr/>
          <p:nvPr/>
        </p:nvGrpSpPr>
        <p:grpSpPr>
          <a:xfrm>
            <a:off x="6472671" y="1990983"/>
            <a:ext cx="1013599" cy="747362"/>
            <a:chOff x="0" y="-6907"/>
            <a:chExt cx="973455" cy="713094"/>
          </a:xfrm>
        </p:grpSpPr>
        <p:sp>
          <p:nvSpPr>
            <p:cNvPr id="14" name="Text Box 2"/>
            <p:cNvSpPr txBox="1">
              <a:spLocks noChangeArrowheads="1"/>
            </p:cNvSpPr>
            <p:nvPr/>
          </p:nvSpPr>
          <p:spPr bwMode="auto">
            <a:xfrm>
              <a:off x="0" y="-6907"/>
              <a:ext cx="973455" cy="279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nl-NL" sz="1100" i="1">
                  <a:solidFill>
                    <a:srgbClr val="2F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Big Data</a:t>
              </a:r>
              <a:endParaRPr lang="nl-NL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264695" y="280737"/>
              <a:ext cx="429895" cy="425450"/>
              <a:chOff x="0" y="0"/>
              <a:chExt cx="429895" cy="42545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0" y="0"/>
                <a:ext cx="429895" cy="425450"/>
              </a:xfrm>
              <a:prstGeom prst="ellipse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1600" y="104549"/>
                <a:ext cx="238225" cy="2382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8" name="Group 17"/>
          <p:cNvGrpSpPr/>
          <p:nvPr/>
        </p:nvGrpSpPr>
        <p:grpSpPr>
          <a:xfrm>
            <a:off x="4385630" y="1851326"/>
            <a:ext cx="1013599" cy="749360"/>
            <a:chOff x="0" y="0"/>
            <a:chExt cx="973455" cy="714834"/>
          </a:xfrm>
        </p:grpSpPr>
        <p:sp>
          <p:nvSpPr>
            <p:cNvPr id="19" name="Oval 18"/>
            <p:cNvSpPr/>
            <p:nvPr/>
          </p:nvSpPr>
          <p:spPr>
            <a:xfrm>
              <a:off x="281940" y="289560"/>
              <a:ext cx="429895" cy="425274"/>
            </a:xfrm>
            <a:prstGeom prst="ellipse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480" y="350520"/>
              <a:ext cx="166370" cy="2895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0" y="0"/>
              <a:ext cx="973455" cy="2787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nl-NL" sz="1100" i="1">
                  <a:solidFill>
                    <a:srgbClr val="2F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e-Payment</a:t>
              </a:r>
              <a:endParaRPr lang="nl-NL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968707" y="1669950"/>
            <a:ext cx="1246998" cy="905226"/>
            <a:chOff x="9586" y="-8082"/>
            <a:chExt cx="973455" cy="716106"/>
          </a:xfrm>
        </p:grpSpPr>
        <p:grpSp>
          <p:nvGrpSpPr>
            <p:cNvPr id="23" name="Group 22"/>
            <p:cNvGrpSpPr/>
            <p:nvPr/>
          </p:nvGrpSpPr>
          <p:grpSpPr>
            <a:xfrm>
              <a:off x="9586" y="-8082"/>
              <a:ext cx="973455" cy="716106"/>
              <a:chOff x="9586" y="-10920"/>
              <a:chExt cx="973455" cy="717107"/>
            </a:xfrm>
          </p:grpSpPr>
          <p:sp>
            <p:nvSpPr>
              <p:cNvPr id="25" name="Text Box 2"/>
              <p:cNvSpPr txBox="1">
                <a:spLocks noChangeArrowheads="1"/>
              </p:cNvSpPr>
              <p:nvPr/>
            </p:nvSpPr>
            <p:spPr bwMode="auto">
              <a:xfrm>
                <a:off x="9586" y="-10920"/>
                <a:ext cx="973455" cy="27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1200" b="1" i="1" dirty="0">
                    <a:solidFill>
                      <a:srgbClr val="2F5496"/>
                    </a:soli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e-</a:t>
                </a:r>
                <a:r>
                  <a:rPr lang="nl-NL" sz="1200" b="1" i="1" dirty="0" err="1">
                    <a:solidFill>
                      <a:srgbClr val="2F5496"/>
                    </a:soli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Enabler</a:t>
                </a:r>
                <a:endParaRPr lang="nl-NL" sz="1100" dirty="0"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264695" y="280737"/>
                <a:ext cx="429895" cy="425450"/>
              </a:xfrm>
              <a:prstGeom prst="ellipse">
                <a:avLst/>
              </a:prstGeom>
              <a:solidFill>
                <a:srgbClr val="FFFF00"/>
              </a:solidFill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" y="312420"/>
              <a:ext cx="307340" cy="36957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grpSp>
        <p:nvGrpSpPr>
          <p:cNvPr id="27" name="Group 26"/>
          <p:cNvGrpSpPr/>
          <p:nvPr/>
        </p:nvGrpSpPr>
        <p:grpSpPr>
          <a:xfrm>
            <a:off x="3114069" y="2167144"/>
            <a:ext cx="1013599" cy="740036"/>
            <a:chOff x="0" y="-1"/>
            <a:chExt cx="973455" cy="705995"/>
          </a:xfrm>
        </p:grpSpPr>
        <p:grpSp>
          <p:nvGrpSpPr>
            <p:cNvPr id="28" name="Group 27"/>
            <p:cNvGrpSpPr/>
            <p:nvPr/>
          </p:nvGrpSpPr>
          <p:grpSpPr>
            <a:xfrm>
              <a:off x="0" y="-1"/>
              <a:ext cx="973455" cy="705995"/>
              <a:chOff x="0" y="-393042"/>
              <a:chExt cx="973455" cy="706187"/>
            </a:xfrm>
          </p:grpSpPr>
          <p:sp>
            <p:nvSpPr>
              <p:cNvPr id="32" name="Text Box 2"/>
              <p:cNvSpPr txBox="1">
                <a:spLocks noChangeArrowheads="1"/>
              </p:cNvSpPr>
              <p:nvPr/>
            </p:nvSpPr>
            <p:spPr bwMode="auto">
              <a:xfrm>
                <a:off x="0" y="-393042"/>
                <a:ext cx="973455" cy="27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1100" i="1">
                    <a:solidFill>
                      <a:srgbClr val="2F549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e-Health</a:t>
                </a:r>
                <a:endParaRPr lang="nl-NL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264695" y="-112305"/>
                <a:ext cx="429895" cy="425450"/>
              </a:xfrm>
              <a:prstGeom prst="ellipse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358140" y="373380"/>
              <a:ext cx="245533" cy="228599"/>
              <a:chOff x="0" y="0"/>
              <a:chExt cx="304800" cy="308726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0" y="108103"/>
                <a:ext cx="304800" cy="96520"/>
              </a:xfrm>
              <a:prstGeom prst="roundRect">
                <a:avLst/>
              </a:prstGeom>
              <a:solidFill>
                <a:srgbClr val="275791"/>
              </a:solidFill>
              <a:ln>
                <a:solidFill>
                  <a:srgbClr val="2757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31" name="Rounded Rectangle 30"/>
              <p:cNvSpPr/>
              <p:nvPr/>
            </p:nvSpPr>
            <p:spPr>
              <a:xfrm rot="5400000">
                <a:off x="1587" y="106516"/>
                <a:ext cx="308726" cy="95694"/>
              </a:xfrm>
              <a:prstGeom prst="roundRect">
                <a:avLst/>
              </a:prstGeom>
              <a:solidFill>
                <a:srgbClr val="275791"/>
              </a:solidFill>
              <a:ln>
                <a:solidFill>
                  <a:srgbClr val="27579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3743634" y="2027087"/>
            <a:ext cx="1013599" cy="707396"/>
            <a:chOff x="28575" y="891328"/>
            <a:chExt cx="973455" cy="675113"/>
          </a:xfrm>
        </p:grpSpPr>
        <p:grpSp>
          <p:nvGrpSpPr>
            <p:cNvPr id="35" name="Group 34"/>
            <p:cNvGrpSpPr/>
            <p:nvPr/>
          </p:nvGrpSpPr>
          <p:grpSpPr>
            <a:xfrm>
              <a:off x="28575" y="891328"/>
              <a:ext cx="973455" cy="675113"/>
              <a:chOff x="28575" y="891328"/>
              <a:chExt cx="973455" cy="675113"/>
            </a:xfrm>
          </p:grpSpPr>
          <p:sp>
            <p:nvSpPr>
              <p:cNvPr id="37" name="Text Box 2"/>
              <p:cNvSpPr txBox="1">
                <a:spLocks noChangeArrowheads="1"/>
              </p:cNvSpPr>
              <p:nvPr/>
            </p:nvSpPr>
            <p:spPr bwMode="auto">
              <a:xfrm>
                <a:off x="28575" y="891328"/>
                <a:ext cx="973455" cy="285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1100" i="1">
                    <a:solidFill>
                      <a:srgbClr val="2F549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Smart Retail</a:t>
                </a:r>
                <a:endParaRPr lang="nl-NL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301625" y="1141626"/>
                <a:ext cx="429895" cy="424815"/>
              </a:xfrm>
              <a:prstGeom prst="ellipse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167" y="1240366"/>
              <a:ext cx="254635" cy="24257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9" name="Group 38"/>
          <p:cNvGrpSpPr/>
          <p:nvPr/>
        </p:nvGrpSpPr>
        <p:grpSpPr>
          <a:xfrm>
            <a:off x="2290771" y="4897282"/>
            <a:ext cx="1013599" cy="754023"/>
            <a:chOff x="0" y="1016815"/>
            <a:chExt cx="973455" cy="719456"/>
          </a:xfrm>
        </p:grpSpPr>
        <p:grpSp>
          <p:nvGrpSpPr>
            <p:cNvPr id="40" name="Group 39"/>
            <p:cNvGrpSpPr/>
            <p:nvPr/>
          </p:nvGrpSpPr>
          <p:grpSpPr>
            <a:xfrm>
              <a:off x="0" y="1016815"/>
              <a:ext cx="973455" cy="719456"/>
              <a:chOff x="0" y="1147444"/>
              <a:chExt cx="973455" cy="719456"/>
            </a:xfrm>
          </p:grpSpPr>
          <p:sp>
            <p:nvSpPr>
              <p:cNvPr id="42" name="Text Box 2"/>
              <p:cNvSpPr txBox="1">
                <a:spLocks noChangeArrowheads="1"/>
              </p:cNvSpPr>
              <p:nvPr/>
            </p:nvSpPr>
            <p:spPr bwMode="auto">
              <a:xfrm>
                <a:off x="0" y="1581337"/>
                <a:ext cx="973455" cy="2855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1100" i="1" dirty="0">
                    <a:solidFill>
                      <a:srgbClr val="2F549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Smart Homes</a:t>
                </a:r>
                <a:endParaRPr lang="nl-NL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Oval 42"/>
              <p:cNvSpPr/>
              <p:nvPr/>
            </p:nvSpPr>
            <p:spPr>
              <a:xfrm>
                <a:off x="297180" y="1147444"/>
                <a:ext cx="429895" cy="424815"/>
              </a:xfrm>
              <a:prstGeom prst="ellipse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</p:grp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464" y="1101436"/>
              <a:ext cx="269875" cy="2330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" name="Group 43"/>
          <p:cNvGrpSpPr/>
          <p:nvPr/>
        </p:nvGrpSpPr>
        <p:grpSpPr>
          <a:xfrm>
            <a:off x="7820374" y="2360734"/>
            <a:ext cx="1013599" cy="734592"/>
            <a:chOff x="6242070" y="1780008"/>
            <a:chExt cx="1013599" cy="734592"/>
          </a:xfrm>
        </p:grpSpPr>
        <p:grpSp>
          <p:nvGrpSpPr>
            <p:cNvPr id="45" name="Group 44"/>
            <p:cNvGrpSpPr/>
            <p:nvPr/>
          </p:nvGrpSpPr>
          <p:grpSpPr>
            <a:xfrm>
              <a:off x="6242070" y="1780008"/>
              <a:ext cx="1013599" cy="734592"/>
              <a:chOff x="0" y="0"/>
              <a:chExt cx="973455" cy="700297"/>
            </a:xfrm>
          </p:grpSpPr>
          <p:sp>
            <p:nvSpPr>
              <p:cNvPr id="61" name="Text Box 2"/>
              <p:cNvSpPr txBox="1">
                <a:spLocks noChangeArrowheads="1"/>
              </p:cNvSpPr>
              <p:nvPr/>
            </p:nvSpPr>
            <p:spPr bwMode="auto">
              <a:xfrm>
                <a:off x="0" y="0"/>
                <a:ext cx="973455" cy="292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1100" i="1">
                    <a:solidFill>
                      <a:srgbClr val="2F549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e-Community</a:t>
                </a:r>
                <a:endParaRPr lang="nl-NL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Oval 61"/>
              <p:cNvSpPr/>
              <p:nvPr/>
            </p:nvSpPr>
            <p:spPr>
              <a:xfrm>
                <a:off x="276225" y="276225"/>
                <a:ext cx="429661" cy="424072"/>
              </a:xfrm>
              <a:prstGeom prst="ellipse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6551088" y="2084402"/>
              <a:ext cx="392684" cy="331716"/>
              <a:chOff x="63869" y="14202"/>
              <a:chExt cx="1239542" cy="965491"/>
            </a:xfrm>
          </p:grpSpPr>
          <p:sp>
            <p:nvSpPr>
              <p:cNvPr id="47" name="Oval 46"/>
              <p:cNvSpPr/>
              <p:nvPr/>
            </p:nvSpPr>
            <p:spPr>
              <a:xfrm>
                <a:off x="63869" y="416617"/>
                <a:ext cx="571307" cy="562854"/>
              </a:xfrm>
              <a:prstGeom prst="ellipse">
                <a:avLst/>
              </a:prstGeom>
              <a:ln w="63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1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58" y="501611"/>
                <a:ext cx="408941" cy="408939"/>
              </a:xfrm>
              <a:prstGeom prst="rect">
                <a:avLst/>
              </a:prstGeom>
            </p:spPr>
          </p:pic>
          <p:sp>
            <p:nvSpPr>
              <p:cNvPr id="49" name="Oval 48"/>
              <p:cNvSpPr/>
              <p:nvPr/>
            </p:nvSpPr>
            <p:spPr>
              <a:xfrm>
                <a:off x="392722" y="14202"/>
                <a:ext cx="571305" cy="562853"/>
              </a:xfrm>
              <a:prstGeom prst="ellipse">
                <a:avLst/>
              </a:prstGeom>
              <a:ln w="63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472684" y="44537"/>
                <a:ext cx="409037" cy="409378"/>
                <a:chOff x="832" y="20412"/>
                <a:chExt cx="409575" cy="409576"/>
              </a:xfrm>
            </p:grpSpPr>
            <p:pic>
              <p:nvPicPr>
                <p:cNvPr id="57" name="Picture 56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832" y="20412"/>
                  <a:ext cx="409575" cy="409576"/>
                </a:xfrm>
                <a:prstGeom prst="rect">
                  <a:avLst/>
                </a:prstGeom>
              </p:spPr>
            </p:pic>
            <p:sp>
              <p:nvSpPr>
                <p:cNvPr id="58" name="Chord 57"/>
                <p:cNvSpPr/>
                <p:nvPr/>
              </p:nvSpPr>
              <p:spPr>
                <a:xfrm rot="6710446">
                  <a:off x="-12700" y="117929"/>
                  <a:ext cx="149431" cy="91001"/>
                </a:xfrm>
                <a:prstGeom prst="chord">
                  <a:avLst/>
                </a:prstGeom>
                <a:solidFill>
                  <a:srgbClr val="2D508F"/>
                </a:solidFill>
                <a:ln>
                  <a:solidFill>
                    <a:srgbClr val="2D508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nl-NL"/>
                </a:p>
              </p:txBody>
            </p:sp>
            <p:sp>
              <p:nvSpPr>
                <p:cNvPr id="59" name="Chord 58"/>
                <p:cNvSpPr/>
                <p:nvPr/>
              </p:nvSpPr>
              <p:spPr>
                <a:xfrm rot="6710446">
                  <a:off x="172357" y="114300"/>
                  <a:ext cx="149225" cy="90805"/>
                </a:xfrm>
                <a:prstGeom prst="chord">
                  <a:avLst/>
                </a:prstGeom>
                <a:solidFill>
                  <a:srgbClr val="2D508F"/>
                </a:solidFill>
                <a:ln>
                  <a:solidFill>
                    <a:srgbClr val="2D508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nl-NL"/>
                </a:p>
              </p:txBody>
            </p:sp>
            <p:sp>
              <p:nvSpPr>
                <p:cNvPr id="60" name="Chord 59"/>
                <p:cNvSpPr/>
                <p:nvPr/>
              </p:nvSpPr>
              <p:spPr>
                <a:xfrm rot="5400000">
                  <a:off x="270329" y="128813"/>
                  <a:ext cx="149225" cy="90805"/>
                </a:xfrm>
                <a:prstGeom prst="chord">
                  <a:avLst>
                    <a:gd name="adj1" fmla="val 5166009"/>
                    <a:gd name="adj2" fmla="val 16200000"/>
                  </a:avLst>
                </a:prstGeom>
                <a:solidFill>
                  <a:srgbClr val="2D508F"/>
                </a:solidFill>
                <a:ln>
                  <a:solidFill>
                    <a:srgbClr val="2D508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nl-NL"/>
                </a:p>
              </p:txBody>
            </p:sp>
          </p:grpSp>
          <p:sp>
            <p:nvSpPr>
              <p:cNvPr id="51" name="Oval 50"/>
              <p:cNvSpPr/>
              <p:nvPr/>
            </p:nvSpPr>
            <p:spPr>
              <a:xfrm>
                <a:off x="732108" y="416839"/>
                <a:ext cx="571303" cy="562854"/>
              </a:xfrm>
              <a:prstGeom prst="ellipse">
                <a:avLst/>
              </a:prstGeom>
              <a:ln w="63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838990" y="494831"/>
                <a:ext cx="409037" cy="409375"/>
                <a:chOff x="367614" y="-235730"/>
                <a:chExt cx="409574" cy="409573"/>
              </a:xfrm>
            </p:grpSpPr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1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7614" y="-235730"/>
                  <a:ext cx="409574" cy="409573"/>
                </a:xfrm>
                <a:prstGeom prst="rect">
                  <a:avLst/>
                </a:prstGeom>
              </p:spPr>
            </p:pic>
            <p:sp>
              <p:nvSpPr>
                <p:cNvPr id="54" name="Chord 53"/>
                <p:cNvSpPr/>
                <p:nvPr/>
              </p:nvSpPr>
              <p:spPr>
                <a:xfrm rot="6710446">
                  <a:off x="354912" y="-117802"/>
                  <a:ext cx="149428" cy="90998"/>
                </a:xfrm>
                <a:prstGeom prst="chord">
                  <a:avLst/>
                </a:prstGeom>
                <a:solidFill>
                  <a:srgbClr val="2D508F"/>
                </a:solidFill>
                <a:ln>
                  <a:solidFill>
                    <a:srgbClr val="2D508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nl-NL"/>
                </a:p>
              </p:txBody>
            </p:sp>
            <p:sp>
              <p:nvSpPr>
                <p:cNvPr id="55" name="Chord 54"/>
                <p:cNvSpPr/>
                <p:nvPr/>
              </p:nvSpPr>
              <p:spPr>
                <a:xfrm rot="6710446">
                  <a:off x="539971" y="-121433"/>
                  <a:ext cx="149223" cy="90804"/>
                </a:xfrm>
                <a:prstGeom prst="chord">
                  <a:avLst/>
                </a:prstGeom>
                <a:solidFill>
                  <a:srgbClr val="2D508F"/>
                </a:solidFill>
                <a:ln>
                  <a:solidFill>
                    <a:srgbClr val="2D508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nl-NL"/>
                </a:p>
              </p:txBody>
            </p:sp>
            <p:sp>
              <p:nvSpPr>
                <p:cNvPr id="56" name="Chord 55"/>
                <p:cNvSpPr/>
                <p:nvPr/>
              </p:nvSpPr>
              <p:spPr>
                <a:xfrm rot="5400000">
                  <a:off x="637946" y="-106917"/>
                  <a:ext cx="149223" cy="90804"/>
                </a:xfrm>
                <a:prstGeom prst="chord">
                  <a:avLst>
                    <a:gd name="adj1" fmla="val 5166009"/>
                    <a:gd name="adj2" fmla="val 16200000"/>
                  </a:avLst>
                </a:prstGeom>
                <a:solidFill>
                  <a:srgbClr val="2D508F"/>
                </a:solidFill>
                <a:ln>
                  <a:solidFill>
                    <a:srgbClr val="2D508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nl-NL"/>
                </a:p>
              </p:txBody>
            </p:sp>
          </p:grpSp>
        </p:grpSp>
      </p:grpSp>
      <p:grpSp>
        <p:nvGrpSpPr>
          <p:cNvPr id="63" name="Group 62"/>
          <p:cNvGrpSpPr/>
          <p:nvPr/>
        </p:nvGrpSpPr>
        <p:grpSpPr>
          <a:xfrm>
            <a:off x="7277998" y="1987973"/>
            <a:ext cx="850945" cy="897234"/>
            <a:chOff x="0" y="0"/>
            <a:chExt cx="817245" cy="855873"/>
          </a:xfrm>
        </p:grpSpPr>
        <p:grpSp>
          <p:nvGrpSpPr>
            <p:cNvPr id="64" name="Group 63"/>
            <p:cNvGrpSpPr/>
            <p:nvPr/>
          </p:nvGrpSpPr>
          <p:grpSpPr>
            <a:xfrm>
              <a:off x="0" y="0"/>
              <a:ext cx="817245" cy="855873"/>
              <a:chOff x="144180" y="-148766"/>
              <a:chExt cx="817679" cy="855982"/>
            </a:xfrm>
          </p:grpSpPr>
          <p:sp>
            <p:nvSpPr>
              <p:cNvPr id="69" name="Oval 68"/>
              <p:cNvSpPr/>
              <p:nvPr/>
            </p:nvSpPr>
            <p:spPr>
              <a:xfrm>
                <a:off x="281940" y="281940"/>
                <a:ext cx="429895" cy="425276"/>
              </a:xfrm>
              <a:prstGeom prst="ellipse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70" name="Text Box 2"/>
              <p:cNvSpPr txBox="1">
                <a:spLocks noChangeArrowheads="1"/>
              </p:cNvSpPr>
              <p:nvPr/>
            </p:nvSpPr>
            <p:spPr bwMode="auto">
              <a:xfrm>
                <a:off x="144180" y="-148766"/>
                <a:ext cx="817679" cy="4632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1100" i="1">
                    <a:solidFill>
                      <a:srgbClr val="2F549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Cloud Computing</a:t>
                </a:r>
                <a:endParaRPr lang="nl-NL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5" name="Group 64"/>
            <p:cNvGrpSpPr/>
            <p:nvPr/>
          </p:nvGrpSpPr>
          <p:grpSpPr>
            <a:xfrm>
              <a:off x="220980" y="472440"/>
              <a:ext cx="275932" cy="307389"/>
              <a:chOff x="0" y="0"/>
              <a:chExt cx="744855" cy="808892"/>
            </a:xfrm>
          </p:grpSpPr>
          <p:pic>
            <p:nvPicPr>
              <p:cNvPr id="66" name="Picture 65"/>
              <p:cNvPicPr>
                <a:picLocks noChangeAspect="1"/>
              </p:cNvPicPr>
              <p:nvPr/>
            </p:nvPicPr>
            <p:blipFill>
              <a:blip r:embed="rId1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744855" cy="744855"/>
              </a:xfrm>
              <a:prstGeom prst="rect">
                <a:avLst/>
              </a:prstGeom>
            </p:spPr>
          </p:pic>
          <p:sp>
            <p:nvSpPr>
              <p:cNvPr id="67" name="Down Arrow 66"/>
              <p:cNvSpPr/>
              <p:nvPr/>
            </p:nvSpPr>
            <p:spPr>
              <a:xfrm>
                <a:off x="193431" y="580292"/>
                <a:ext cx="144780" cy="228600"/>
              </a:xfrm>
              <a:prstGeom prst="downArrow">
                <a:avLst/>
              </a:prstGeom>
              <a:ln w="19050">
                <a:solidFill>
                  <a:srgbClr val="2D508F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68" name="Down Arrow 67"/>
              <p:cNvSpPr/>
              <p:nvPr/>
            </p:nvSpPr>
            <p:spPr>
              <a:xfrm flipV="1">
                <a:off x="410308" y="580292"/>
                <a:ext cx="144780" cy="228600"/>
              </a:xfrm>
              <a:prstGeom prst="downArrow">
                <a:avLst/>
              </a:prstGeom>
              <a:ln w="19050">
                <a:solidFill>
                  <a:srgbClr val="2D508F"/>
                </a:solidFill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</p:grpSp>
      </p:grpSp>
      <p:grpSp>
        <p:nvGrpSpPr>
          <p:cNvPr id="71" name="Group 70"/>
          <p:cNvGrpSpPr/>
          <p:nvPr/>
        </p:nvGrpSpPr>
        <p:grpSpPr>
          <a:xfrm>
            <a:off x="3108559" y="5098288"/>
            <a:ext cx="1013599" cy="962511"/>
            <a:chOff x="0" y="571022"/>
            <a:chExt cx="973455" cy="918055"/>
          </a:xfrm>
        </p:grpSpPr>
        <p:grpSp>
          <p:nvGrpSpPr>
            <p:cNvPr id="72" name="Group 71"/>
            <p:cNvGrpSpPr/>
            <p:nvPr/>
          </p:nvGrpSpPr>
          <p:grpSpPr>
            <a:xfrm>
              <a:off x="0" y="571022"/>
              <a:ext cx="973455" cy="918055"/>
              <a:chOff x="0" y="1147444"/>
              <a:chExt cx="973455" cy="918205"/>
            </a:xfrm>
          </p:grpSpPr>
          <p:sp>
            <p:nvSpPr>
              <p:cNvPr id="74" name="Text Box 2"/>
              <p:cNvSpPr txBox="1">
                <a:spLocks noChangeArrowheads="1"/>
              </p:cNvSpPr>
              <p:nvPr/>
            </p:nvSpPr>
            <p:spPr bwMode="auto">
              <a:xfrm>
                <a:off x="0" y="1581037"/>
                <a:ext cx="973455" cy="484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1100" i="1" dirty="0">
                    <a:solidFill>
                      <a:srgbClr val="2F549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Internet</a:t>
                </a:r>
                <a:br>
                  <a:rPr lang="nl-NL" sz="1100" i="1" dirty="0">
                    <a:solidFill>
                      <a:srgbClr val="2F549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nl-NL" sz="1100" i="1" dirty="0">
                    <a:solidFill>
                      <a:srgbClr val="2F549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of </a:t>
                </a:r>
                <a:r>
                  <a:rPr lang="en-US" sz="1100" i="1" dirty="0">
                    <a:solidFill>
                      <a:srgbClr val="2F549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Things</a:t>
                </a:r>
                <a:endParaRPr lang="nl-NL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100" i="1" dirty="0">
                    <a:solidFill>
                      <a:srgbClr val="2F549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nl-NL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297180" y="1147444"/>
                <a:ext cx="429895" cy="424815"/>
              </a:xfrm>
              <a:prstGeom prst="ellipse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</p:grp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1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277" y="603738"/>
              <a:ext cx="280670" cy="32956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" name="Group 75"/>
          <p:cNvGrpSpPr/>
          <p:nvPr/>
        </p:nvGrpSpPr>
        <p:grpSpPr>
          <a:xfrm>
            <a:off x="2471702" y="2371275"/>
            <a:ext cx="941214" cy="740603"/>
            <a:chOff x="0" y="0"/>
            <a:chExt cx="903937" cy="706027"/>
          </a:xfrm>
        </p:grpSpPr>
        <p:grpSp>
          <p:nvGrpSpPr>
            <p:cNvPr id="77" name="Group 76"/>
            <p:cNvGrpSpPr/>
            <p:nvPr/>
          </p:nvGrpSpPr>
          <p:grpSpPr>
            <a:xfrm>
              <a:off x="0" y="0"/>
              <a:ext cx="903937" cy="706027"/>
              <a:chOff x="-155272" y="0"/>
              <a:chExt cx="905207" cy="707013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160020" y="281940"/>
                <a:ext cx="429895" cy="425073"/>
              </a:xfrm>
              <a:prstGeom prst="ellipse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80" name="Text Box 2"/>
              <p:cNvSpPr txBox="1">
                <a:spLocks noChangeArrowheads="1"/>
              </p:cNvSpPr>
              <p:nvPr/>
            </p:nvSpPr>
            <p:spPr bwMode="auto">
              <a:xfrm>
                <a:off x="-155272" y="0"/>
                <a:ext cx="905207" cy="2793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1100" i="1">
                    <a:solidFill>
                      <a:srgbClr val="2F549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e-Education</a:t>
                </a:r>
                <a:endParaRPr lang="nl-NL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760" y="355600"/>
              <a:ext cx="333375" cy="23368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1" name="Group 80"/>
          <p:cNvGrpSpPr/>
          <p:nvPr/>
        </p:nvGrpSpPr>
        <p:grpSpPr>
          <a:xfrm>
            <a:off x="5815343" y="1821915"/>
            <a:ext cx="996408" cy="780667"/>
            <a:chOff x="0" y="-43971"/>
            <a:chExt cx="956945" cy="744377"/>
          </a:xfrm>
        </p:grpSpPr>
        <p:grpSp>
          <p:nvGrpSpPr>
            <p:cNvPr id="82" name="Group 81"/>
            <p:cNvGrpSpPr/>
            <p:nvPr/>
          </p:nvGrpSpPr>
          <p:grpSpPr>
            <a:xfrm>
              <a:off x="0" y="-43971"/>
              <a:ext cx="956945" cy="744377"/>
              <a:chOff x="1" y="-39220"/>
              <a:chExt cx="957263" cy="745407"/>
            </a:xfrm>
          </p:grpSpPr>
          <p:sp>
            <p:nvSpPr>
              <p:cNvPr id="84" name="Text Box 2"/>
              <p:cNvSpPr txBox="1">
                <a:spLocks noChangeArrowheads="1"/>
              </p:cNvSpPr>
              <p:nvPr/>
            </p:nvSpPr>
            <p:spPr bwMode="auto">
              <a:xfrm>
                <a:off x="1" y="-39220"/>
                <a:ext cx="957263" cy="279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1100" i="1">
                    <a:solidFill>
                      <a:srgbClr val="2F549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e-Gov</a:t>
                </a:r>
                <a:endParaRPr lang="nl-NL" sz="110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64695" y="280737"/>
                <a:ext cx="429895" cy="425450"/>
              </a:xfrm>
              <a:prstGeom prst="ellipse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</p:grpSp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" y="325120"/>
              <a:ext cx="314960" cy="304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6" name="Group 85"/>
          <p:cNvGrpSpPr/>
          <p:nvPr/>
        </p:nvGrpSpPr>
        <p:grpSpPr>
          <a:xfrm>
            <a:off x="3957637" y="5315098"/>
            <a:ext cx="1013599" cy="772007"/>
            <a:chOff x="0" y="0"/>
            <a:chExt cx="973455" cy="735986"/>
          </a:xfrm>
        </p:grpSpPr>
        <p:sp>
          <p:nvSpPr>
            <p:cNvPr id="87" name="Text Box 2"/>
            <p:cNvSpPr txBox="1">
              <a:spLocks noChangeArrowheads="1"/>
            </p:cNvSpPr>
            <p:nvPr/>
          </p:nvSpPr>
          <p:spPr bwMode="auto">
            <a:xfrm>
              <a:off x="0" y="450850"/>
              <a:ext cx="973455" cy="285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nl-NL" sz="1100" i="1">
                  <a:solidFill>
                    <a:srgbClr val="2F5496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Smart Grid</a:t>
              </a:r>
              <a:endParaRPr lang="nl-NL" sz="1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8" name="Oval 87"/>
            <p:cNvSpPr/>
            <p:nvPr/>
          </p:nvSpPr>
          <p:spPr>
            <a:xfrm>
              <a:off x="304800" y="0"/>
              <a:ext cx="429895" cy="424577"/>
            </a:xfrm>
            <a:prstGeom prst="ellipse">
              <a:avLst/>
            </a:prstGeom>
            <a:ln w="190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1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sharpenSoften amount="50000"/>
                      </a14:imgEffect>
                      <a14:imgEffect>
                        <a14:brightnessContrast bright="-24000" contras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650" y="92075"/>
              <a:ext cx="133350" cy="229870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2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22">
                      <a14:imgEffect>
                        <a14:brightnessContrast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600" y="111125"/>
              <a:ext cx="244475" cy="24447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2671078" y="4629105"/>
            <a:ext cx="5749916" cy="466725"/>
            <a:chOff x="1170228" y="3997327"/>
            <a:chExt cx="5749916" cy="466725"/>
          </a:xfrm>
        </p:grpSpPr>
        <p:cxnSp>
          <p:nvCxnSpPr>
            <p:cNvPr id="97" name="Straight Connector 96"/>
            <p:cNvCxnSpPr/>
            <p:nvPr/>
          </p:nvCxnSpPr>
          <p:spPr>
            <a:xfrm flipV="1">
              <a:off x="4318100" y="4459289"/>
              <a:ext cx="716768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4075223" y="4040189"/>
              <a:ext cx="0" cy="16510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sp>
          <p:nvSpPr>
            <p:cNvPr id="99" name="Oval 98"/>
            <p:cNvSpPr/>
            <p:nvPr/>
          </p:nvSpPr>
          <p:spPr>
            <a:xfrm>
              <a:off x="4051412" y="3997327"/>
              <a:ext cx="45717" cy="46382"/>
            </a:xfrm>
            <a:prstGeom prst="ellipse">
              <a:avLst/>
            </a:prstGeom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nl-NL"/>
            </a:p>
          </p:txBody>
        </p:sp>
        <p:cxnSp>
          <p:nvCxnSpPr>
            <p:cNvPr id="100" name="Straight Connector 99"/>
            <p:cNvCxnSpPr/>
            <p:nvPr/>
          </p:nvCxnSpPr>
          <p:spPr>
            <a:xfrm flipV="1">
              <a:off x="3146577" y="4464052"/>
              <a:ext cx="716768" cy="0"/>
            </a:xfrm>
            <a:prstGeom prst="line">
              <a:avLst/>
            </a:prstGeom>
            <a:ln w="127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cxnSp>
        <p:grpSp>
          <p:nvGrpSpPr>
            <p:cNvPr id="101" name="Group 100"/>
            <p:cNvGrpSpPr/>
            <p:nvPr/>
          </p:nvGrpSpPr>
          <p:grpSpPr>
            <a:xfrm>
              <a:off x="4317734" y="4007951"/>
              <a:ext cx="1985920" cy="451484"/>
              <a:chOff x="0" y="0"/>
              <a:chExt cx="1986169" cy="451612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 flipV="1">
                <a:off x="0" y="164592"/>
                <a:ext cx="357339" cy="212035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flipV="1">
                <a:off x="356616" y="164592"/>
                <a:ext cx="360680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flipV="1">
                <a:off x="713232" y="45720"/>
                <a:ext cx="208197" cy="119518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sp>
            <p:nvSpPr>
              <p:cNvPr id="122" name="Oval 121"/>
              <p:cNvSpPr/>
              <p:nvPr/>
            </p:nvSpPr>
            <p:spPr>
              <a:xfrm>
                <a:off x="920496" y="0"/>
                <a:ext cx="45719" cy="46382"/>
              </a:xfrm>
              <a:prstGeom prst="ellipse">
                <a:avLst/>
              </a:prstGeom>
              <a:ln w="127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cxnSp>
            <p:nvCxnSpPr>
              <p:cNvPr id="123" name="Straight Connector 122"/>
              <p:cNvCxnSpPr/>
              <p:nvPr/>
            </p:nvCxnSpPr>
            <p:spPr>
              <a:xfrm flipV="1">
                <a:off x="707136" y="332232"/>
                <a:ext cx="207645" cy="11938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flipV="1">
                <a:off x="911352" y="327424"/>
                <a:ext cx="1074817" cy="1759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</p:grpSp>
        <p:grpSp>
          <p:nvGrpSpPr>
            <p:cNvPr id="102" name="Group 101"/>
            <p:cNvGrpSpPr/>
            <p:nvPr/>
          </p:nvGrpSpPr>
          <p:grpSpPr>
            <a:xfrm flipH="1">
              <a:off x="1170228" y="4002088"/>
              <a:ext cx="2685538" cy="455294"/>
              <a:chOff x="0" y="0"/>
              <a:chExt cx="2686723" cy="455845"/>
            </a:xfrm>
          </p:grpSpPr>
          <p:cxnSp>
            <p:nvCxnSpPr>
              <p:cNvPr id="108" name="Straight Connector 107"/>
              <p:cNvCxnSpPr/>
              <p:nvPr/>
            </p:nvCxnSpPr>
            <p:spPr>
              <a:xfrm flipV="1">
                <a:off x="0" y="164592"/>
                <a:ext cx="357339" cy="212035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9" name="Straight Connector 108"/>
              <p:cNvCxnSpPr/>
              <p:nvPr/>
            </p:nvCxnSpPr>
            <p:spPr>
              <a:xfrm flipV="1">
                <a:off x="356616" y="164592"/>
                <a:ext cx="360680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 flipV="1">
                <a:off x="713232" y="45720"/>
                <a:ext cx="208197" cy="119518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sp>
            <p:nvSpPr>
              <p:cNvPr id="111" name="Oval 110"/>
              <p:cNvSpPr/>
              <p:nvPr/>
            </p:nvSpPr>
            <p:spPr>
              <a:xfrm>
                <a:off x="920496" y="0"/>
                <a:ext cx="45719" cy="46382"/>
              </a:xfrm>
              <a:prstGeom prst="ellipse">
                <a:avLst/>
              </a:prstGeom>
              <a:ln w="127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cxnSp>
            <p:nvCxnSpPr>
              <p:cNvPr id="112" name="Straight Connector 111"/>
              <p:cNvCxnSpPr/>
              <p:nvPr/>
            </p:nvCxnSpPr>
            <p:spPr>
              <a:xfrm flipV="1">
                <a:off x="707136" y="336465"/>
                <a:ext cx="207645" cy="11938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sp>
            <p:nvSpPr>
              <p:cNvPr id="113" name="Oval 112"/>
              <p:cNvSpPr/>
              <p:nvPr/>
            </p:nvSpPr>
            <p:spPr>
              <a:xfrm>
                <a:off x="1935715" y="303177"/>
                <a:ext cx="45719" cy="46382"/>
              </a:xfrm>
              <a:prstGeom prst="ellipse">
                <a:avLst/>
              </a:prstGeom>
              <a:ln w="127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cxnSp>
            <p:nvCxnSpPr>
              <p:cNvPr id="114" name="Straight Connector 113"/>
              <p:cNvCxnSpPr/>
              <p:nvPr/>
            </p:nvCxnSpPr>
            <p:spPr>
              <a:xfrm flipV="1">
                <a:off x="911513" y="330906"/>
                <a:ext cx="1024196" cy="1746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flipV="1">
                <a:off x="1148430" y="118871"/>
                <a:ext cx="357339" cy="212035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>
                <a:off x="1505072" y="118871"/>
                <a:ext cx="1018466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flipV="1">
                <a:off x="2519907" y="51716"/>
                <a:ext cx="122031" cy="67155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sp>
            <p:nvSpPr>
              <p:cNvPr id="118" name="Oval 117"/>
              <p:cNvSpPr/>
              <p:nvPr/>
            </p:nvSpPr>
            <p:spPr>
              <a:xfrm>
                <a:off x="2641004" y="5995"/>
                <a:ext cx="45719" cy="46382"/>
              </a:xfrm>
              <a:prstGeom prst="ellipse">
                <a:avLst/>
              </a:prstGeom>
              <a:ln w="127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</p:grpSp>
        <p:grpSp>
          <p:nvGrpSpPr>
            <p:cNvPr id="103" name="Group 102"/>
            <p:cNvGrpSpPr/>
            <p:nvPr/>
          </p:nvGrpSpPr>
          <p:grpSpPr>
            <a:xfrm flipH="1">
              <a:off x="5507584" y="4095873"/>
              <a:ext cx="1412560" cy="262263"/>
              <a:chOff x="132690" y="87830"/>
              <a:chExt cx="1412900" cy="262320"/>
            </a:xfrm>
          </p:grpSpPr>
          <p:sp>
            <p:nvSpPr>
              <p:cNvPr id="104" name="Oval 103"/>
              <p:cNvSpPr/>
              <p:nvPr/>
            </p:nvSpPr>
            <p:spPr>
              <a:xfrm flipH="1">
                <a:off x="703384" y="303824"/>
                <a:ext cx="45697" cy="46326"/>
              </a:xfrm>
              <a:prstGeom prst="ellipse">
                <a:avLst/>
              </a:prstGeom>
              <a:ln w="127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cxnSp>
            <p:nvCxnSpPr>
              <p:cNvPr id="105" name="Straight Connector 104"/>
              <p:cNvCxnSpPr/>
              <p:nvPr/>
            </p:nvCxnSpPr>
            <p:spPr>
              <a:xfrm flipH="1" flipV="1">
                <a:off x="1181168" y="111348"/>
                <a:ext cx="364422" cy="219015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H="1">
                <a:off x="165100" y="111369"/>
                <a:ext cx="1017970" cy="0"/>
              </a:xfrm>
              <a:prstGeom prst="line">
                <a:avLst/>
              </a:prstGeom>
              <a:ln w="127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cxnSp>
          <p:sp>
            <p:nvSpPr>
              <p:cNvPr id="107" name="Oval 106"/>
              <p:cNvSpPr/>
              <p:nvPr/>
            </p:nvSpPr>
            <p:spPr>
              <a:xfrm flipH="1">
                <a:off x="132690" y="87830"/>
                <a:ext cx="45697" cy="46326"/>
              </a:xfrm>
              <a:prstGeom prst="ellipse">
                <a:avLst/>
              </a:prstGeom>
              <a:ln w="1270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</p:grpSp>
      </p:grpSp>
      <p:grpSp>
        <p:nvGrpSpPr>
          <p:cNvPr id="125" name="Group 124"/>
          <p:cNvGrpSpPr/>
          <p:nvPr/>
        </p:nvGrpSpPr>
        <p:grpSpPr>
          <a:xfrm>
            <a:off x="5009728" y="4833158"/>
            <a:ext cx="1197557" cy="1023620"/>
            <a:chOff x="9586" y="283170"/>
            <a:chExt cx="973455" cy="849420"/>
          </a:xfrm>
        </p:grpSpPr>
        <p:grpSp>
          <p:nvGrpSpPr>
            <p:cNvPr id="126" name="Group 125"/>
            <p:cNvGrpSpPr/>
            <p:nvPr/>
          </p:nvGrpSpPr>
          <p:grpSpPr>
            <a:xfrm>
              <a:off x="9586" y="283170"/>
              <a:ext cx="973455" cy="849420"/>
              <a:chOff x="9586" y="280737"/>
              <a:chExt cx="973455" cy="850605"/>
            </a:xfrm>
          </p:grpSpPr>
          <p:sp>
            <p:nvSpPr>
              <p:cNvPr id="128" name="Text Box 2"/>
              <p:cNvSpPr txBox="1">
                <a:spLocks noChangeArrowheads="1"/>
              </p:cNvSpPr>
              <p:nvPr/>
            </p:nvSpPr>
            <p:spPr bwMode="auto">
              <a:xfrm>
                <a:off x="9586" y="694163"/>
                <a:ext cx="973455" cy="4371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>
                <a:defPPr>
                  <a:defRPr lang="en-US"/>
                </a:defPPr>
                <a:lvl1pPr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defRPr sz="1200" b="1" i="1">
                    <a:solidFill>
                      <a:srgbClr val="2F5496"/>
                    </a:solidFill>
                    <a:effectLst>
                      <a:glow rad="63500">
                        <a:schemeClr val="accent3">
                          <a:satMod val="175000"/>
                          <a:alpha val="40000"/>
                        </a:schemeClr>
                      </a:glow>
                    </a:effectLst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defRPr>
                </a:lvl1pPr>
              </a:lstStyle>
              <a:p>
                <a:r>
                  <a:rPr lang="nl-NL" dirty="0"/>
                  <a:t>High Speed</a:t>
                </a:r>
                <a:br>
                  <a:rPr lang="nl-NL" dirty="0"/>
                </a:br>
                <a:r>
                  <a:rPr lang="nl-NL" dirty="0"/>
                  <a:t>Broadband</a:t>
                </a:r>
              </a:p>
            </p:txBody>
          </p:sp>
          <p:sp>
            <p:nvSpPr>
              <p:cNvPr id="129" name="Oval 128"/>
              <p:cNvSpPr/>
              <p:nvPr/>
            </p:nvSpPr>
            <p:spPr>
              <a:xfrm>
                <a:off x="264695" y="280737"/>
                <a:ext cx="429895" cy="425450"/>
              </a:xfrm>
              <a:prstGeom prst="ellipse">
                <a:avLst/>
              </a:prstGeom>
              <a:solidFill>
                <a:srgbClr val="FFFF00"/>
              </a:solidFill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</p:grpSp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40" y="312420"/>
              <a:ext cx="307340" cy="369570"/>
            </a:xfrm>
            <a:prstGeom prst="rect">
              <a:avLst/>
            </a:prstGeom>
            <a:noFill/>
            <a:ln>
              <a:noFill/>
            </a:ln>
            <a:effectLst/>
          </p:spPr>
        </p:pic>
      </p:grpSp>
      <p:grpSp>
        <p:nvGrpSpPr>
          <p:cNvPr id="138" name="Group 137"/>
          <p:cNvGrpSpPr/>
          <p:nvPr/>
        </p:nvGrpSpPr>
        <p:grpSpPr>
          <a:xfrm>
            <a:off x="6106188" y="5298748"/>
            <a:ext cx="1013599" cy="961844"/>
            <a:chOff x="0" y="1016708"/>
            <a:chExt cx="973455" cy="918108"/>
          </a:xfrm>
        </p:grpSpPr>
        <p:grpSp>
          <p:nvGrpSpPr>
            <p:cNvPr id="139" name="Group 138"/>
            <p:cNvGrpSpPr/>
            <p:nvPr/>
          </p:nvGrpSpPr>
          <p:grpSpPr>
            <a:xfrm>
              <a:off x="0" y="1016708"/>
              <a:ext cx="973455" cy="918108"/>
              <a:chOff x="0" y="1147444"/>
              <a:chExt cx="973455" cy="918205"/>
            </a:xfrm>
          </p:grpSpPr>
          <p:sp>
            <p:nvSpPr>
              <p:cNvPr id="143" name="Text Box 2"/>
              <p:cNvSpPr txBox="1">
                <a:spLocks noChangeArrowheads="1"/>
              </p:cNvSpPr>
              <p:nvPr/>
            </p:nvSpPr>
            <p:spPr bwMode="auto">
              <a:xfrm>
                <a:off x="0" y="1581037"/>
                <a:ext cx="973455" cy="4846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1100" i="1" dirty="0">
                    <a:solidFill>
                      <a:srgbClr val="2F549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Smart</a:t>
                </a:r>
                <a:br>
                  <a:rPr lang="nl-NL" sz="1100" i="1" dirty="0">
                    <a:solidFill>
                      <a:srgbClr val="2F549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</a:br>
                <a:r>
                  <a:rPr lang="nl-NL" sz="1100" i="1" dirty="0">
                    <a:solidFill>
                      <a:srgbClr val="2F549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Buildings</a:t>
                </a:r>
                <a:endParaRPr lang="nl-NL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4" name="Oval 143"/>
              <p:cNvSpPr/>
              <p:nvPr/>
            </p:nvSpPr>
            <p:spPr>
              <a:xfrm>
                <a:off x="297180" y="1147444"/>
                <a:ext cx="429895" cy="424815"/>
              </a:xfrm>
              <a:prstGeom prst="ellipse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</p:grpSp>
        <p:grpSp>
          <p:nvGrpSpPr>
            <p:cNvPr id="140" name="Group 139"/>
            <p:cNvGrpSpPr/>
            <p:nvPr/>
          </p:nvGrpSpPr>
          <p:grpSpPr>
            <a:xfrm>
              <a:off x="319444" y="1053620"/>
              <a:ext cx="386535" cy="345100"/>
              <a:chOff x="-101355" y="-111502"/>
              <a:chExt cx="1378204" cy="1163979"/>
            </a:xfrm>
          </p:grpSpPr>
          <p:pic>
            <p:nvPicPr>
              <p:cNvPr id="141" name="Picture 140"/>
              <p:cNvPicPr>
                <a:picLocks noChangeAspect="1"/>
              </p:cNvPicPr>
              <p:nvPr/>
            </p:nvPicPr>
            <p:blipFill>
              <a:blip r:embed="rId2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-101355" y="-111502"/>
                <a:ext cx="1378204" cy="1163979"/>
              </a:xfrm>
              <a:prstGeom prst="rect">
                <a:avLst/>
              </a:prstGeom>
            </p:spPr>
          </p:pic>
          <p:pic>
            <p:nvPicPr>
              <p:cNvPr id="142" name="Picture 141"/>
              <p:cNvPicPr>
                <a:picLocks noChangeAspect="1"/>
              </p:cNvPicPr>
              <p:nvPr/>
            </p:nvPicPr>
            <p:blipFill>
              <a:blip r:embed="rId2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lum bright="-20000" contrast="40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2960" y="194486"/>
                <a:ext cx="745406" cy="61611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145" name="Group 144"/>
          <p:cNvGrpSpPr/>
          <p:nvPr/>
        </p:nvGrpSpPr>
        <p:grpSpPr>
          <a:xfrm>
            <a:off x="7790420" y="4881382"/>
            <a:ext cx="973455" cy="736602"/>
            <a:chOff x="6523424" y="4335790"/>
            <a:chExt cx="973455" cy="736602"/>
          </a:xfrm>
        </p:grpSpPr>
        <p:pic>
          <p:nvPicPr>
            <p:cNvPr id="146" name="Picture 145"/>
            <p:cNvPicPr>
              <a:picLocks noChangeAspect="1"/>
            </p:cNvPicPr>
            <p:nvPr/>
          </p:nvPicPr>
          <p:blipFill>
            <a:blip r:embed="rId2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lum bright="-20000" contrast="4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6775" y="4366849"/>
              <a:ext cx="442355" cy="44235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7" name="Group 146"/>
            <p:cNvGrpSpPr/>
            <p:nvPr/>
          </p:nvGrpSpPr>
          <p:grpSpPr>
            <a:xfrm>
              <a:off x="6523424" y="4335790"/>
              <a:ext cx="973455" cy="736602"/>
              <a:chOff x="0" y="731520"/>
              <a:chExt cx="973455" cy="737232"/>
            </a:xfrm>
          </p:grpSpPr>
          <p:sp>
            <p:nvSpPr>
              <p:cNvPr id="148" name="Text Box 2"/>
              <p:cNvSpPr txBox="1">
                <a:spLocks noChangeArrowheads="1"/>
              </p:cNvSpPr>
              <p:nvPr/>
            </p:nvSpPr>
            <p:spPr bwMode="auto">
              <a:xfrm>
                <a:off x="0" y="1183370"/>
                <a:ext cx="973455" cy="285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1100" i="1" dirty="0">
                    <a:solidFill>
                      <a:srgbClr val="2F549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IPTV</a:t>
                </a:r>
                <a:endParaRPr lang="nl-NL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9" name="Oval 148"/>
              <p:cNvSpPr/>
              <p:nvPr/>
            </p:nvSpPr>
            <p:spPr>
              <a:xfrm>
                <a:off x="304800" y="731520"/>
                <a:ext cx="429895" cy="424945"/>
              </a:xfrm>
              <a:prstGeom prst="ellipse">
                <a:avLst/>
              </a:prstGeom>
              <a:noFill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</p:grpSp>
      </p:grpSp>
      <p:grpSp>
        <p:nvGrpSpPr>
          <p:cNvPr id="150" name="Group 149"/>
          <p:cNvGrpSpPr/>
          <p:nvPr/>
        </p:nvGrpSpPr>
        <p:grpSpPr>
          <a:xfrm>
            <a:off x="6980284" y="5091428"/>
            <a:ext cx="1013599" cy="772674"/>
            <a:chOff x="5496509" y="4568574"/>
            <a:chExt cx="1013599" cy="772674"/>
          </a:xfrm>
        </p:grpSpPr>
        <p:grpSp>
          <p:nvGrpSpPr>
            <p:cNvPr id="151" name="Group 150"/>
            <p:cNvGrpSpPr/>
            <p:nvPr/>
          </p:nvGrpSpPr>
          <p:grpSpPr>
            <a:xfrm>
              <a:off x="5496509" y="4568574"/>
              <a:ext cx="1013599" cy="772674"/>
              <a:chOff x="0" y="731520"/>
              <a:chExt cx="973455" cy="737232"/>
            </a:xfrm>
          </p:grpSpPr>
          <p:sp>
            <p:nvSpPr>
              <p:cNvPr id="155" name="Oval 154"/>
              <p:cNvSpPr/>
              <p:nvPr/>
            </p:nvSpPr>
            <p:spPr>
              <a:xfrm>
                <a:off x="304800" y="731520"/>
                <a:ext cx="429895" cy="424945"/>
              </a:xfrm>
              <a:prstGeom prst="ellipse">
                <a:avLst/>
              </a:prstGeom>
              <a:ln w="19050"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nl-NL"/>
              </a:p>
            </p:txBody>
          </p:sp>
          <p:sp>
            <p:nvSpPr>
              <p:cNvPr id="156" name="Text Box 2"/>
              <p:cNvSpPr txBox="1">
                <a:spLocks noChangeArrowheads="1"/>
              </p:cNvSpPr>
              <p:nvPr/>
            </p:nvSpPr>
            <p:spPr bwMode="auto">
              <a:xfrm>
                <a:off x="0" y="1183370"/>
                <a:ext cx="973455" cy="2853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rot="0" vert="horz" wrap="square" lIns="91440" tIns="45720" rIns="91440" bIns="45720" anchor="t" anchorCtr="0"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nl-NL" sz="1100" i="1" dirty="0">
                    <a:solidFill>
                      <a:srgbClr val="2F5496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Safe City</a:t>
                </a:r>
                <a:endParaRPr lang="nl-NL" sz="11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52" name="Group 151"/>
            <p:cNvGrpSpPr/>
            <p:nvPr/>
          </p:nvGrpSpPr>
          <p:grpSpPr>
            <a:xfrm>
              <a:off x="5874812" y="4621613"/>
              <a:ext cx="325755" cy="375285"/>
              <a:chOff x="0" y="0"/>
              <a:chExt cx="325755" cy="375285"/>
            </a:xfrm>
          </p:grpSpPr>
          <p:pic>
            <p:nvPicPr>
              <p:cNvPr id="153" name="Picture 152"/>
              <p:cNvPicPr>
                <a:picLocks noChangeAspect="1"/>
              </p:cNvPicPr>
              <p:nvPr/>
            </p:nvPicPr>
            <p:blipFill>
              <a:blip r:embed="rId2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25755" cy="37528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4" name="Picture 153"/>
              <p:cNvPicPr>
                <a:picLocks noChangeAspect="1"/>
              </p:cNvPicPr>
              <p:nvPr/>
            </p:nvPicPr>
            <p:blipFill>
              <a:blip r:embed="rId2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BEBA8EAE-BF5A-486C-A8C5-ECC9F3942E4B}">
                    <a14:imgProps xmlns:a14="http://schemas.microsoft.com/office/drawing/2010/main">
                      <a14:imgLayer r:embed="rId28">
                        <a14:imgEffect>
                          <a14:sharpenSoften amount="50000"/>
                        </a14:imgEffect>
                        <a14:imgEffect>
                          <a14:saturation sat="4000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00" y="33020"/>
                <a:ext cx="269875" cy="22225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64" name="Picture 16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303178" y="178777"/>
            <a:ext cx="1646256" cy="1643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8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8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1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4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3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6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9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2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5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8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3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100"/>
                            </p:stCondLst>
                            <p:childTnLst>
                              <p:par>
                                <p:cTn id="10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3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3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400"/>
                            </p:stCondLst>
                            <p:childTnLst>
                              <p:par>
                                <p:cTn id="10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700"/>
                            </p:stCondLst>
                            <p:childTnLst>
                              <p:par>
                                <p:cTn id="1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3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3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19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500"/>
                            </p:stCondLst>
                            <p:childTnLst>
                              <p:par>
                                <p:cTn id="1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C3645CB-6EC4-4401-87FF-198A70C938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2" y="1724356"/>
            <a:ext cx="3683283" cy="434964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FBB10F-6FD7-4804-ADFF-8313E2E31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493123">
            <a:off x="113449" y="458182"/>
            <a:ext cx="3050581" cy="952951"/>
          </a:xfrm>
          <a:custGeom>
            <a:avLst/>
            <a:gdLst>
              <a:gd name="connsiteX0" fmla="*/ 0 w 3050581"/>
              <a:gd name="connsiteY0" fmla="*/ 0 h 952951"/>
              <a:gd name="connsiteX1" fmla="*/ 569442 w 3050581"/>
              <a:gd name="connsiteY1" fmla="*/ 0 h 952951"/>
              <a:gd name="connsiteX2" fmla="*/ 1077872 w 3050581"/>
              <a:gd name="connsiteY2" fmla="*/ 0 h 952951"/>
              <a:gd name="connsiteX3" fmla="*/ 1586302 w 3050581"/>
              <a:gd name="connsiteY3" fmla="*/ 0 h 952951"/>
              <a:gd name="connsiteX4" fmla="*/ 2094732 w 3050581"/>
              <a:gd name="connsiteY4" fmla="*/ 0 h 952951"/>
              <a:gd name="connsiteX5" fmla="*/ 2542151 w 3050581"/>
              <a:gd name="connsiteY5" fmla="*/ 0 h 952951"/>
              <a:gd name="connsiteX6" fmla="*/ 3050581 w 3050581"/>
              <a:gd name="connsiteY6" fmla="*/ 0 h 952951"/>
              <a:gd name="connsiteX7" fmla="*/ 3050581 w 3050581"/>
              <a:gd name="connsiteY7" fmla="*/ 495535 h 952951"/>
              <a:gd name="connsiteX8" fmla="*/ 3050581 w 3050581"/>
              <a:gd name="connsiteY8" fmla="*/ 952951 h 952951"/>
              <a:gd name="connsiteX9" fmla="*/ 2572657 w 3050581"/>
              <a:gd name="connsiteY9" fmla="*/ 952951 h 952951"/>
              <a:gd name="connsiteX10" fmla="*/ 2094732 w 3050581"/>
              <a:gd name="connsiteY10" fmla="*/ 952951 h 952951"/>
              <a:gd name="connsiteX11" fmla="*/ 1647314 w 3050581"/>
              <a:gd name="connsiteY11" fmla="*/ 952951 h 952951"/>
              <a:gd name="connsiteX12" fmla="*/ 1169389 w 3050581"/>
              <a:gd name="connsiteY12" fmla="*/ 952951 h 952951"/>
              <a:gd name="connsiteX13" fmla="*/ 660959 w 3050581"/>
              <a:gd name="connsiteY13" fmla="*/ 952951 h 952951"/>
              <a:gd name="connsiteX14" fmla="*/ 0 w 3050581"/>
              <a:gd name="connsiteY14" fmla="*/ 952951 h 952951"/>
              <a:gd name="connsiteX15" fmla="*/ 0 w 3050581"/>
              <a:gd name="connsiteY15" fmla="*/ 486005 h 952951"/>
              <a:gd name="connsiteX16" fmla="*/ 0 w 3050581"/>
              <a:gd name="connsiteY16" fmla="*/ 0 h 952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050581" h="952951" fill="none" extrusionOk="0">
                <a:moveTo>
                  <a:pt x="0" y="0"/>
                </a:moveTo>
                <a:cubicBezTo>
                  <a:pt x="150552" y="-39763"/>
                  <a:pt x="303388" y="41569"/>
                  <a:pt x="569442" y="0"/>
                </a:cubicBezTo>
                <a:cubicBezTo>
                  <a:pt x="835496" y="-41569"/>
                  <a:pt x="868425" y="54330"/>
                  <a:pt x="1077872" y="0"/>
                </a:cubicBezTo>
                <a:cubicBezTo>
                  <a:pt x="1287319" y="-54330"/>
                  <a:pt x="1438111" y="52682"/>
                  <a:pt x="1586302" y="0"/>
                </a:cubicBezTo>
                <a:cubicBezTo>
                  <a:pt x="1734493" y="-52682"/>
                  <a:pt x="1840536" y="10530"/>
                  <a:pt x="2094732" y="0"/>
                </a:cubicBezTo>
                <a:cubicBezTo>
                  <a:pt x="2348928" y="-10530"/>
                  <a:pt x="2368727" y="4773"/>
                  <a:pt x="2542151" y="0"/>
                </a:cubicBezTo>
                <a:cubicBezTo>
                  <a:pt x="2715575" y="-4773"/>
                  <a:pt x="2926545" y="15632"/>
                  <a:pt x="3050581" y="0"/>
                </a:cubicBezTo>
                <a:cubicBezTo>
                  <a:pt x="3053512" y="195976"/>
                  <a:pt x="3043720" y="303495"/>
                  <a:pt x="3050581" y="495535"/>
                </a:cubicBezTo>
                <a:cubicBezTo>
                  <a:pt x="3057442" y="687575"/>
                  <a:pt x="2996683" y="810587"/>
                  <a:pt x="3050581" y="952951"/>
                </a:cubicBezTo>
                <a:cubicBezTo>
                  <a:pt x="2867636" y="986314"/>
                  <a:pt x="2724249" y="941486"/>
                  <a:pt x="2572657" y="952951"/>
                </a:cubicBezTo>
                <a:cubicBezTo>
                  <a:pt x="2421065" y="964416"/>
                  <a:pt x="2255338" y="945031"/>
                  <a:pt x="2094732" y="952951"/>
                </a:cubicBezTo>
                <a:cubicBezTo>
                  <a:pt x="1934126" y="960871"/>
                  <a:pt x="1797445" y="948163"/>
                  <a:pt x="1647314" y="952951"/>
                </a:cubicBezTo>
                <a:cubicBezTo>
                  <a:pt x="1497183" y="957739"/>
                  <a:pt x="1276708" y="925556"/>
                  <a:pt x="1169389" y="952951"/>
                </a:cubicBezTo>
                <a:cubicBezTo>
                  <a:pt x="1062071" y="980346"/>
                  <a:pt x="900405" y="921217"/>
                  <a:pt x="660959" y="952951"/>
                </a:cubicBezTo>
                <a:cubicBezTo>
                  <a:pt x="421513" y="984685"/>
                  <a:pt x="325781" y="933654"/>
                  <a:pt x="0" y="952951"/>
                </a:cubicBezTo>
                <a:cubicBezTo>
                  <a:pt x="-5780" y="744343"/>
                  <a:pt x="35709" y="663224"/>
                  <a:pt x="0" y="486005"/>
                </a:cubicBezTo>
                <a:cubicBezTo>
                  <a:pt x="-35709" y="308786"/>
                  <a:pt x="7874" y="177936"/>
                  <a:pt x="0" y="0"/>
                </a:cubicBezTo>
                <a:close/>
              </a:path>
              <a:path w="3050581" h="952951" stroke="0" extrusionOk="0">
                <a:moveTo>
                  <a:pt x="0" y="0"/>
                </a:moveTo>
                <a:cubicBezTo>
                  <a:pt x="181426" y="-20372"/>
                  <a:pt x="260528" y="44278"/>
                  <a:pt x="416913" y="0"/>
                </a:cubicBezTo>
                <a:cubicBezTo>
                  <a:pt x="573298" y="-44278"/>
                  <a:pt x="702176" y="16197"/>
                  <a:pt x="894837" y="0"/>
                </a:cubicBezTo>
                <a:cubicBezTo>
                  <a:pt x="1087498" y="-16197"/>
                  <a:pt x="1186513" y="33368"/>
                  <a:pt x="1372761" y="0"/>
                </a:cubicBezTo>
                <a:cubicBezTo>
                  <a:pt x="1559009" y="-33368"/>
                  <a:pt x="1661135" y="32707"/>
                  <a:pt x="1850686" y="0"/>
                </a:cubicBezTo>
                <a:cubicBezTo>
                  <a:pt x="2040238" y="-32707"/>
                  <a:pt x="2181527" y="1883"/>
                  <a:pt x="2267599" y="0"/>
                </a:cubicBezTo>
                <a:cubicBezTo>
                  <a:pt x="2353671" y="-1883"/>
                  <a:pt x="2749763" y="84897"/>
                  <a:pt x="3050581" y="0"/>
                </a:cubicBezTo>
                <a:cubicBezTo>
                  <a:pt x="3086870" y="112832"/>
                  <a:pt x="3039502" y="354887"/>
                  <a:pt x="3050581" y="476476"/>
                </a:cubicBezTo>
                <a:cubicBezTo>
                  <a:pt x="3061660" y="598065"/>
                  <a:pt x="3010416" y="802699"/>
                  <a:pt x="3050581" y="952951"/>
                </a:cubicBezTo>
                <a:cubicBezTo>
                  <a:pt x="2901952" y="975168"/>
                  <a:pt x="2712236" y="910367"/>
                  <a:pt x="2572657" y="952951"/>
                </a:cubicBezTo>
                <a:cubicBezTo>
                  <a:pt x="2433078" y="995535"/>
                  <a:pt x="2215456" y="935894"/>
                  <a:pt x="2125238" y="952951"/>
                </a:cubicBezTo>
                <a:cubicBezTo>
                  <a:pt x="2035020" y="970008"/>
                  <a:pt x="1823431" y="944986"/>
                  <a:pt x="1708325" y="952951"/>
                </a:cubicBezTo>
                <a:cubicBezTo>
                  <a:pt x="1593219" y="960916"/>
                  <a:pt x="1396213" y="944616"/>
                  <a:pt x="1291413" y="952951"/>
                </a:cubicBezTo>
                <a:cubicBezTo>
                  <a:pt x="1186613" y="961286"/>
                  <a:pt x="924231" y="945358"/>
                  <a:pt x="813488" y="952951"/>
                </a:cubicBezTo>
                <a:cubicBezTo>
                  <a:pt x="702745" y="960544"/>
                  <a:pt x="396258" y="949273"/>
                  <a:pt x="0" y="952951"/>
                </a:cubicBezTo>
                <a:cubicBezTo>
                  <a:pt x="-37132" y="772207"/>
                  <a:pt x="51804" y="621750"/>
                  <a:pt x="0" y="466946"/>
                </a:cubicBezTo>
                <a:cubicBezTo>
                  <a:pt x="-51804" y="312143"/>
                  <a:pt x="27858" y="96741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798046833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 fontScale="90000"/>
          </a:bodyPr>
          <a:lstStyle/>
          <a:p>
            <a:pPr algn="ctr"/>
            <a:r>
              <a:rPr lang="nl-NL" b="1">
                <a:solidFill>
                  <a:schemeClr val="bg1"/>
                </a:solidFill>
              </a:rPr>
              <a:t>Current</a:t>
            </a:r>
            <a:br>
              <a:rPr lang="nl-NL" b="1">
                <a:solidFill>
                  <a:schemeClr val="bg1"/>
                </a:solidFill>
              </a:rPr>
            </a:br>
            <a:r>
              <a:rPr lang="nl-NL" b="1">
                <a:solidFill>
                  <a:schemeClr val="bg1"/>
                </a:solidFill>
              </a:rPr>
              <a:t>Customer Service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AA951-E0A5-4175-A0FF-D1451B21E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7362" y="6252712"/>
            <a:ext cx="5822620" cy="52955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#MakeAnImpact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BB1CC-FF72-4230-9906-3A5DC3205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07930" y="6252711"/>
            <a:ext cx="843932" cy="52955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351A7B-D473-4921-B394-EBDC6794CE8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A9A5DF-7DC7-4A49-8F00-C55F6D9FB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395" y="75733"/>
            <a:ext cx="3190251" cy="435555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820ABF7-94F6-487D-82F4-A363086709CF}"/>
              </a:ext>
            </a:extLst>
          </p:cNvPr>
          <p:cNvSpPr txBox="1"/>
          <p:nvPr/>
        </p:nvSpPr>
        <p:spPr>
          <a:xfrm rot="19976309">
            <a:off x="3059347" y="763641"/>
            <a:ext cx="3863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(Internationale factuur)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E60155D-E036-410F-A02F-F203707BED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530" y="2561772"/>
            <a:ext cx="3302172" cy="429622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CC34B1A-989E-4C6D-A603-2E37A55B71B9}"/>
              </a:ext>
            </a:extLst>
          </p:cNvPr>
          <p:cNvSpPr txBox="1"/>
          <p:nvPr/>
        </p:nvSpPr>
        <p:spPr>
          <a:xfrm rot="19976309">
            <a:off x="843190" y="3236971"/>
            <a:ext cx="3863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(Nationaal factuur)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86F129-2826-43B2-9DC4-60A87F8175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2758" y="2363418"/>
            <a:ext cx="3256651" cy="43306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303D48-6602-4375-8CBA-53C5743E81AC}"/>
              </a:ext>
            </a:extLst>
          </p:cNvPr>
          <p:cNvSpPr txBox="1"/>
          <p:nvPr/>
        </p:nvSpPr>
        <p:spPr>
          <a:xfrm rot="19976309">
            <a:off x="5113298" y="3019233"/>
            <a:ext cx="3863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(overige factuur)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32FA024-973E-4102-9A49-82B04D7B1A29}"/>
              </a:ext>
            </a:extLst>
          </p:cNvPr>
          <p:cNvSpPr txBox="1"/>
          <p:nvPr/>
        </p:nvSpPr>
        <p:spPr>
          <a:xfrm rot="19976309">
            <a:off x="36970" y="2117933"/>
            <a:ext cx="18857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 E.. factuur)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341C145-152C-4387-B733-E995A13515D0}"/>
              </a:ext>
            </a:extLst>
          </p:cNvPr>
          <p:cNvSpPr txBox="1">
            <a:spLocks/>
          </p:cNvSpPr>
          <p:nvPr/>
        </p:nvSpPr>
        <p:spPr>
          <a:xfrm>
            <a:off x="8544675" y="543926"/>
            <a:ext cx="3485221" cy="5530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 bills NF, IF </a:t>
            </a:r>
            <a:r>
              <a:rPr lang="nl-NL" sz="1900" b="1">
                <a:solidFill>
                  <a:prstClr val="white"/>
                </a:solidFill>
                <a:latin typeface="Calibri" panose="020F0502020204030204"/>
              </a:rPr>
              <a:t>and</a:t>
            </a:r>
            <a:r>
              <a:rPr kumimoji="0" lang="nl-NL" sz="1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</a:t>
            </a:r>
            <a:r>
              <a:rPr lang="nl-NL" sz="1900" b="1">
                <a:solidFill>
                  <a:prstClr val="white"/>
                </a:solidFill>
                <a:latin typeface="Calibri" panose="020F0502020204030204"/>
              </a:rPr>
              <a:t>and</a:t>
            </a:r>
            <a:r>
              <a:rPr kumimoji="0" lang="nl-NL" sz="1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EF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nl-NL" sz="19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Consequences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Unclear and confusing for the customer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modern view of rendered services i.e. Logo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Long time to process  (3-10 days)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nl-NL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 flexibility 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nl-NL" sz="1900">
                <a:solidFill>
                  <a:prstClr val="white"/>
                </a:solidFill>
                <a:latin typeface="Calibri" panose="020F0502020204030204"/>
              </a:rPr>
              <a:t>When changes occur there is a high chance of </a:t>
            </a:r>
            <a:r>
              <a:rPr kumimoji="0" lang="nl-NL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errors</a:t>
            </a: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nl-NL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488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8056"/>
            <a:ext cx="1920339" cy="2894124"/>
          </a:xfrm>
          <a:prstGeom prst="rect">
            <a:avLst/>
          </a:prstGeom>
          <a:solidFill>
            <a:srgbClr val="516B86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3515821"/>
            <a:ext cx="1920338" cy="288325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2A02E1-A1C4-44D1-927D-53C5CED79B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23" r="-2" b="-2"/>
          <a:stretch/>
        </p:blipFill>
        <p:spPr>
          <a:xfrm>
            <a:off x="2551176" y="448056"/>
            <a:ext cx="9180576" cy="5952744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298653B-D23C-4C73-98A8-7E76F0B20C44}"/>
              </a:ext>
            </a:extLst>
          </p:cNvPr>
          <p:cNvSpPr txBox="1">
            <a:spLocks/>
          </p:cNvSpPr>
          <p:nvPr/>
        </p:nvSpPr>
        <p:spPr>
          <a:xfrm>
            <a:off x="438127" y="3604416"/>
            <a:ext cx="1948554" cy="25432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360 degree customer view</a:t>
            </a:r>
            <a:endParaRPr kumimoji="0" lang="nl-NL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Optimal customer knowledge 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Quickly respond to customer needs</a:t>
            </a: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 i.e. Analysis of customer behaviour for discovering, product lifecycle management e</a:t>
            </a:r>
            <a:r>
              <a:rPr lang="nl-NL" b="0">
                <a:solidFill>
                  <a:prstClr val="white"/>
                </a:solidFill>
                <a:latin typeface="Calibri" panose="020F0502020204030204"/>
              </a:rPr>
              <a:t>tc.</a:t>
            </a: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063C9F-AD81-4BE9-B4F4-3D8F2008DD29}"/>
              </a:ext>
            </a:extLst>
          </p:cNvPr>
          <p:cNvSpPr txBox="1"/>
          <p:nvPr/>
        </p:nvSpPr>
        <p:spPr>
          <a:xfrm>
            <a:off x="580396" y="1612607"/>
            <a:ext cx="1524965" cy="738664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 application </a:t>
            </a:r>
            <a:r>
              <a:rPr kumimoji="0" lang="nl-NL" sz="14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optimal customer service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82C6AC8-4CEF-4803-B530-162961905092}"/>
              </a:ext>
            </a:extLst>
          </p:cNvPr>
          <p:cNvSpPr txBox="1">
            <a:spLocks/>
          </p:cNvSpPr>
          <p:nvPr/>
        </p:nvSpPr>
        <p:spPr>
          <a:xfrm rot="20705134">
            <a:off x="277090" y="518135"/>
            <a:ext cx="3050581" cy="523253"/>
          </a:xfrm>
          <a:custGeom>
            <a:avLst/>
            <a:gdLst>
              <a:gd name="connsiteX0" fmla="*/ 0 w 3050581"/>
              <a:gd name="connsiteY0" fmla="*/ 0 h 523253"/>
              <a:gd name="connsiteX1" fmla="*/ 3050581 w 3050581"/>
              <a:gd name="connsiteY1" fmla="*/ 0 h 523253"/>
              <a:gd name="connsiteX2" fmla="*/ 3050581 w 3050581"/>
              <a:gd name="connsiteY2" fmla="*/ 523253 h 523253"/>
              <a:gd name="connsiteX3" fmla="*/ 0 w 3050581"/>
              <a:gd name="connsiteY3" fmla="*/ 523253 h 523253"/>
              <a:gd name="connsiteX4" fmla="*/ 0 w 3050581"/>
              <a:gd name="connsiteY4" fmla="*/ 0 h 52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0581" h="523253" fill="none" extrusionOk="0">
                <a:moveTo>
                  <a:pt x="0" y="0"/>
                </a:moveTo>
                <a:cubicBezTo>
                  <a:pt x="1215724" y="-3779"/>
                  <a:pt x="2475031" y="-23079"/>
                  <a:pt x="3050581" y="0"/>
                </a:cubicBezTo>
                <a:cubicBezTo>
                  <a:pt x="3010601" y="133102"/>
                  <a:pt x="3040996" y="292772"/>
                  <a:pt x="3050581" y="523253"/>
                </a:cubicBezTo>
                <a:cubicBezTo>
                  <a:pt x="1685812" y="539239"/>
                  <a:pt x="348933" y="505009"/>
                  <a:pt x="0" y="523253"/>
                </a:cubicBezTo>
                <a:cubicBezTo>
                  <a:pt x="-41721" y="432624"/>
                  <a:pt x="-10320" y="209700"/>
                  <a:pt x="0" y="0"/>
                </a:cubicBezTo>
                <a:close/>
              </a:path>
              <a:path w="3050581" h="523253" stroke="0" extrusionOk="0">
                <a:moveTo>
                  <a:pt x="0" y="0"/>
                </a:moveTo>
                <a:cubicBezTo>
                  <a:pt x="1043472" y="90132"/>
                  <a:pt x="2223021" y="-36087"/>
                  <a:pt x="3050581" y="0"/>
                </a:cubicBezTo>
                <a:cubicBezTo>
                  <a:pt x="3086176" y="242648"/>
                  <a:pt x="3067813" y="266053"/>
                  <a:pt x="3050581" y="523253"/>
                </a:cubicBezTo>
                <a:cubicBezTo>
                  <a:pt x="2316317" y="626979"/>
                  <a:pt x="397853" y="612937"/>
                  <a:pt x="0" y="523253"/>
                </a:cubicBezTo>
                <a:cubicBezTo>
                  <a:pt x="21973" y="384037"/>
                  <a:pt x="-47010" y="136469"/>
                  <a:pt x="0" y="0"/>
                </a:cubicBezTo>
                <a:close/>
              </a:path>
            </a:pathLst>
          </a:custGeom>
          <a:blipFill>
            <a:blip r:embed="rId3"/>
            <a:tile tx="0" ty="0" sx="100000" sy="100000" flip="none" algn="tl"/>
          </a:blip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79804683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nl-NL" b="1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  <a:cs typeface="Calibri Light"/>
              </a:rPr>
              <a:t>What</a:t>
            </a:r>
            <a:r>
              <a:rPr lang="nl-NL" b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  <a:cs typeface="Calibri Light"/>
              </a:rPr>
              <a:t> </a:t>
            </a:r>
            <a:r>
              <a:rPr lang="nl-NL" b="1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  <a:cs typeface="Calibri Light"/>
              </a:rPr>
              <a:t>will</a:t>
            </a:r>
            <a:r>
              <a:rPr lang="nl-NL" b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  <a:cs typeface="Calibri Light"/>
              </a:rPr>
              <a:t> be</a:t>
            </a:r>
            <a:endParaRPr lang="nl-NL" sz="3200" b="1" i="0" u="none" strike="noStrike" kern="1200" cap="none" spc="0" normalizeH="0" baseline="0" noProof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/>
              <a:cs typeface="Calibri Light"/>
            </a:endParaRP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92E24F0-38F2-4A6C-F63E-8D47042B8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7362" y="6366342"/>
            <a:ext cx="3417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</a:t>
            </a:r>
            <a:r>
              <a:rPr lang="en-US" sz="180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r>
              <a:rPr kumimoji="0" lang="en-US" sz="1800" b="1" i="0" u="none" strike="noStrike" kern="1200" cap="none" spc="0" normalizeH="0" baseline="0" noProof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ecuring</a:t>
            </a:r>
            <a:r>
              <a:rPr kumimoji="0" lang="en-US" sz="1800" b="1" i="0" u="none" strike="noStrike" kern="120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digital future</a:t>
            </a:r>
            <a:endParaRPr kumimoji="0" lang="en-US" sz="2400" b="1" i="0" u="none" strike="noStrike" kern="1200" cap="none" spc="0" normalizeH="0" baseline="0" noProof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95320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13B09-8694-4FC2-8AC2-70C7B0D25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Gewenste situatie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67E08AF8-CD43-4872-93DB-F0B6232193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7541703"/>
              </p:ext>
            </p:extLst>
          </p:nvPr>
        </p:nvGraphicFramePr>
        <p:xfrm>
          <a:off x="5683380" y="1711730"/>
          <a:ext cx="6172200" cy="45029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88C751-0224-4652-9FDE-F54F885B0D4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1D8346-3AB5-4B81-99C6-205CD9A54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351A7B-D473-4921-B394-EBDC6794CE8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927269-E885-43A5-B169-ECE14B6D7F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5467149" cy="685800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A71FC42-78E8-C67F-D71F-DDE6815FC3F4}"/>
              </a:ext>
            </a:extLst>
          </p:cNvPr>
          <p:cNvSpPr txBox="1">
            <a:spLocks/>
          </p:cNvSpPr>
          <p:nvPr/>
        </p:nvSpPr>
        <p:spPr>
          <a:xfrm>
            <a:off x="5378544" y="6385235"/>
            <a:ext cx="3417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/>
            </a:defPPr>
            <a:lvl1pPr marL="0" algn="ctr" defTabSz="914400" rtl="0" eaLnBrk="1" latinLnBrk="0" hangingPunct="1">
              <a:defRPr sz="2400" b="1" kern="1200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#</a:t>
            </a:r>
            <a:r>
              <a:rPr lang="en-US" sz="180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Securing the digital future</a:t>
            </a:r>
            <a:endParaRPr lang="en-US"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FA4474F-BCA8-5CDD-37C0-3EF2C2BA56EF}"/>
              </a:ext>
            </a:extLst>
          </p:cNvPr>
          <p:cNvSpPr txBox="1">
            <a:spLocks/>
          </p:cNvSpPr>
          <p:nvPr/>
        </p:nvSpPr>
        <p:spPr>
          <a:xfrm rot="20705134">
            <a:off x="7106335" y="590022"/>
            <a:ext cx="3050581" cy="523253"/>
          </a:xfrm>
          <a:custGeom>
            <a:avLst/>
            <a:gdLst>
              <a:gd name="connsiteX0" fmla="*/ 0 w 3050581"/>
              <a:gd name="connsiteY0" fmla="*/ 0 h 523253"/>
              <a:gd name="connsiteX1" fmla="*/ 3050581 w 3050581"/>
              <a:gd name="connsiteY1" fmla="*/ 0 h 523253"/>
              <a:gd name="connsiteX2" fmla="*/ 3050581 w 3050581"/>
              <a:gd name="connsiteY2" fmla="*/ 523253 h 523253"/>
              <a:gd name="connsiteX3" fmla="*/ 0 w 3050581"/>
              <a:gd name="connsiteY3" fmla="*/ 523253 h 523253"/>
              <a:gd name="connsiteX4" fmla="*/ 0 w 3050581"/>
              <a:gd name="connsiteY4" fmla="*/ 0 h 52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0581" h="523253" fill="none" extrusionOk="0">
                <a:moveTo>
                  <a:pt x="0" y="0"/>
                </a:moveTo>
                <a:cubicBezTo>
                  <a:pt x="1215724" y="-3779"/>
                  <a:pt x="2475031" y="-23079"/>
                  <a:pt x="3050581" y="0"/>
                </a:cubicBezTo>
                <a:cubicBezTo>
                  <a:pt x="3010601" y="133102"/>
                  <a:pt x="3040996" y="292772"/>
                  <a:pt x="3050581" y="523253"/>
                </a:cubicBezTo>
                <a:cubicBezTo>
                  <a:pt x="1685812" y="539239"/>
                  <a:pt x="348933" y="505009"/>
                  <a:pt x="0" y="523253"/>
                </a:cubicBezTo>
                <a:cubicBezTo>
                  <a:pt x="-41721" y="432624"/>
                  <a:pt x="-10320" y="209700"/>
                  <a:pt x="0" y="0"/>
                </a:cubicBezTo>
                <a:close/>
              </a:path>
              <a:path w="3050581" h="523253" stroke="0" extrusionOk="0">
                <a:moveTo>
                  <a:pt x="0" y="0"/>
                </a:moveTo>
                <a:cubicBezTo>
                  <a:pt x="1043472" y="90132"/>
                  <a:pt x="2223021" y="-36087"/>
                  <a:pt x="3050581" y="0"/>
                </a:cubicBezTo>
                <a:cubicBezTo>
                  <a:pt x="3086176" y="242648"/>
                  <a:pt x="3067813" y="266053"/>
                  <a:pt x="3050581" y="523253"/>
                </a:cubicBezTo>
                <a:cubicBezTo>
                  <a:pt x="2316317" y="626979"/>
                  <a:pt x="397853" y="612937"/>
                  <a:pt x="0" y="523253"/>
                </a:cubicBezTo>
                <a:cubicBezTo>
                  <a:pt x="21973" y="384037"/>
                  <a:pt x="-47010" y="136469"/>
                  <a:pt x="0" y="0"/>
                </a:cubicBezTo>
                <a:close/>
              </a:path>
            </a:pathLst>
          </a:custGeom>
          <a:blipFill>
            <a:blip r:embed="rId8"/>
            <a:tile tx="0" ty="0" sx="100000" sy="100000" flip="none" algn="tl"/>
          </a:blip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79804683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nl-NL" b="1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  <a:cs typeface="Calibri Light"/>
              </a:rPr>
              <a:t>What</a:t>
            </a:r>
            <a:r>
              <a:rPr lang="nl-NL" b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  <a:cs typeface="Calibri Light"/>
              </a:rPr>
              <a:t> </a:t>
            </a:r>
            <a:r>
              <a:rPr lang="nl-NL" b="1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  <a:cs typeface="Calibri Light"/>
              </a:rPr>
              <a:t>will</a:t>
            </a:r>
            <a:r>
              <a:rPr lang="nl-NL" b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  <a:cs typeface="Calibri Light"/>
              </a:rPr>
              <a:t> </a:t>
            </a:r>
            <a:r>
              <a:rPr lang="nl-NL" b="1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  <a:cs typeface="Calibri Light"/>
              </a:rPr>
              <a:t>be</a:t>
            </a:r>
            <a:endParaRPr lang="nl-NL" sz="3200" b="1" i="0" u="none" strike="noStrike" kern="1200" cap="none" spc="0" normalizeH="0" baseline="0" noProof="0" err="1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25795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A49D7-7C4E-DB61-91BE-FF6F7B1D0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5213" y="563047"/>
            <a:ext cx="3558639" cy="1345355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FFFFFF"/>
                </a:solidFill>
                <a:ea typeface="Calibri Light"/>
                <a:cs typeface="Calibri Light"/>
              </a:rPr>
              <a:t>Digital bill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E89F65-30DD-888D-B2F7-CFBB8EB70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1A7B-D473-4921-B394-EBDC6794CE8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5" descr="Graphical user interface&#10;&#10;Description automatically generated">
            <a:extLst>
              <a:ext uri="{FF2B5EF4-FFF2-40B4-BE49-F238E27FC236}">
                <a16:creationId xmlns:a16="http://schemas.microsoft.com/office/drawing/2014/main" id="{66E95B80-7AB0-45BE-9434-46E4BE690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232" y="1907651"/>
            <a:ext cx="4999511" cy="3240620"/>
          </a:xfrm>
          <a:prstGeom prst="rect">
            <a:avLst/>
          </a:prstGeom>
        </p:spPr>
      </p:pic>
      <p:pic>
        <p:nvPicPr>
          <p:cNvPr id="7" name="Picture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37DB35E-7C64-C675-9B0B-5159DF816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913" y="1713688"/>
            <a:ext cx="5504103" cy="447728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862AE771-B1B6-14E7-782A-10C02EA6B9D2}"/>
              </a:ext>
            </a:extLst>
          </p:cNvPr>
          <p:cNvSpPr txBox="1">
            <a:spLocks/>
          </p:cNvSpPr>
          <p:nvPr/>
        </p:nvSpPr>
        <p:spPr>
          <a:xfrm>
            <a:off x="7630885" y="1190460"/>
            <a:ext cx="3558639" cy="13453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rgbClr val="FFFFFF"/>
                </a:solidFill>
                <a:ea typeface="Calibri Light"/>
                <a:cs typeface="Calibri Light"/>
              </a:rPr>
              <a:t>Mobile app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706CA4D-D701-9FB7-1575-1A7D95B5855F}"/>
              </a:ext>
            </a:extLst>
          </p:cNvPr>
          <p:cNvSpPr txBox="1">
            <a:spLocks/>
          </p:cNvSpPr>
          <p:nvPr/>
        </p:nvSpPr>
        <p:spPr>
          <a:xfrm rot="20705134">
            <a:off x="17508" y="384157"/>
            <a:ext cx="3050581" cy="523253"/>
          </a:xfrm>
          <a:custGeom>
            <a:avLst/>
            <a:gdLst>
              <a:gd name="connsiteX0" fmla="*/ 0 w 3050581"/>
              <a:gd name="connsiteY0" fmla="*/ 0 h 523253"/>
              <a:gd name="connsiteX1" fmla="*/ 3050581 w 3050581"/>
              <a:gd name="connsiteY1" fmla="*/ 0 h 523253"/>
              <a:gd name="connsiteX2" fmla="*/ 3050581 w 3050581"/>
              <a:gd name="connsiteY2" fmla="*/ 523253 h 523253"/>
              <a:gd name="connsiteX3" fmla="*/ 0 w 3050581"/>
              <a:gd name="connsiteY3" fmla="*/ 523253 h 523253"/>
              <a:gd name="connsiteX4" fmla="*/ 0 w 3050581"/>
              <a:gd name="connsiteY4" fmla="*/ 0 h 52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0581" h="523253" fill="none" extrusionOk="0">
                <a:moveTo>
                  <a:pt x="0" y="0"/>
                </a:moveTo>
                <a:cubicBezTo>
                  <a:pt x="1215724" y="-3779"/>
                  <a:pt x="2475031" y="-23079"/>
                  <a:pt x="3050581" y="0"/>
                </a:cubicBezTo>
                <a:cubicBezTo>
                  <a:pt x="3010601" y="133102"/>
                  <a:pt x="3040996" y="292772"/>
                  <a:pt x="3050581" y="523253"/>
                </a:cubicBezTo>
                <a:cubicBezTo>
                  <a:pt x="1685812" y="539239"/>
                  <a:pt x="348933" y="505009"/>
                  <a:pt x="0" y="523253"/>
                </a:cubicBezTo>
                <a:cubicBezTo>
                  <a:pt x="-41721" y="432624"/>
                  <a:pt x="-10320" y="209700"/>
                  <a:pt x="0" y="0"/>
                </a:cubicBezTo>
                <a:close/>
              </a:path>
              <a:path w="3050581" h="523253" stroke="0" extrusionOk="0">
                <a:moveTo>
                  <a:pt x="0" y="0"/>
                </a:moveTo>
                <a:cubicBezTo>
                  <a:pt x="1043472" y="90132"/>
                  <a:pt x="2223021" y="-36087"/>
                  <a:pt x="3050581" y="0"/>
                </a:cubicBezTo>
                <a:cubicBezTo>
                  <a:pt x="3086176" y="242648"/>
                  <a:pt x="3067813" y="266053"/>
                  <a:pt x="3050581" y="523253"/>
                </a:cubicBezTo>
                <a:cubicBezTo>
                  <a:pt x="2316317" y="626979"/>
                  <a:pt x="397853" y="612937"/>
                  <a:pt x="0" y="523253"/>
                </a:cubicBezTo>
                <a:cubicBezTo>
                  <a:pt x="21973" y="384037"/>
                  <a:pt x="-47010" y="136469"/>
                  <a:pt x="0" y="0"/>
                </a:cubicBez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79804683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nl-NL" b="1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  <a:cs typeface="Calibri Light"/>
              </a:rPr>
              <a:t>What</a:t>
            </a:r>
            <a:r>
              <a:rPr lang="nl-NL" b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  <a:cs typeface="Calibri Light"/>
              </a:rPr>
              <a:t> </a:t>
            </a:r>
            <a:r>
              <a:rPr lang="nl-NL" b="1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  <a:cs typeface="Calibri Light"/>
              </a:rPr>
              <a:t>will</a:t>
            </a:r>
            <a:r>
              <a:rPr lang="nl-NL" b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  <a:cs typeface="Calibri Light"/>
              </a:rPr>
              <a:t> be</a:t>
            </a:r>
            <a:endParaRPr lang="nl-NL" sz="3200" b="1" i="0" u="none" strike="noStrike" kern="1200" cap="none" spc="0" normalizeH="0" baseline="0" noProof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/>
              <a:cs typeface="Calibri Light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A80FE87-0C00-FBE4-D6C6-1922863F52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7362" y="6366342"/>
            <a:ext cx="3417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</a:t>
            </a:r>
            <a:r>
              <a:rPr lang="en-US" sz="180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r>
              <a:rPr kumimoji="0" lang="en-US" sz="1800" b="1" i="0" u="none" strike="noStrike" kern="1200" cap="none" spc="0" normalizeH="0" baseline="0" noProof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ecuring</a:t>
            </a:r>
            <a:r>
              <a:rPr kumimoji="0" lang="en-US" sz="1800" b="1" i="0" u="none" strike="noStrike" kern="120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digital future</a:t>
            </a:r>
            <a:endParaRPr kumimoji="0" lang="en-US" sz="2400" b="1" i="0" u="none" strike="noStrike" kern="1200" cap="none" spc="0" normalizeH="0" baseline="0" noProof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374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D585A-DE2A-4D5F-8C32-BEF31F819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369" y="305749"/>
            <a:ext cx="10515600" cy="1325563"/>
          </a:xfrm>
        </p:spPr>
        <p:txBody>
          <a:bodyPr/>
          <a:lstStyle/>
          <a:p>
            <a:pPr algn="ctr"/>
            <a:r>
              <a:rPr lang="en-US" b="1">
                <a:solidFill>
                  <a:srgbClr val="FFFFFF"/>
                </a:solidFill>
                <a:ea typeface="Calibri Light"/>
                <a:cs typeface="Calibri Light"/>
              </a:rPr>
              <a:t>Customer Self service</a:t>
            </a:r>
            <a:br>
              <a:rPr lang="en-US">
                <a:solidFill>
                  <a:srgbClr val="FFFFFF"/>
                </a:solidFill>
                <a:ea typeface="Calibri Light"/>
                <a:cs typeface="Calibri Light"/>
              </a:rPr>
            </a:br>
            <a:r>
              <a:rPr lang="en-US">
                <a:solidFill>
                  <a:srgbClr val="FFFFFF"/>
                </a:solidFill>
                <a:ea typeface="Calibri Light"/>
                <a:cs typeface="Calibri Light"/>
              </a:rPr>
              <a:t>Payments and direct data capacity upgrade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603ACC-96DB-7BCE-3000-A6E50F670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1A7B-D473-4921-B394-EBDC6794CE8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5" descr="A picture containing electronics, indoor, keyboard&#10;&#10;Description automatically generated">
            <a:extLst>
              <a:ext uri="{FF2B5EF4-FFF2-40B4-BE49-F238E27FC236}">
                <a16:creationId xmlns:a16="http://schemas.microsoft.com/office/drawing/2014/main" id="{DD801EF4-8A70-D39C-ADA7-6BDC0D704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5210" y="-96408"/>
            <a:ext cx="2743200" cy="15881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9C03BFD-F9A9-D94B-54E7-4914D5045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361" y="1563606"/>
            <a:ext cx="8037615" cy="4591747"/>
          </a:xfrm>
          <a:prstGeom prst="rect">
            <a:avLst/>
          </a:prstGeom>
        </p:spPr>
      </p:pic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2FE9B32-5173-B650-B8E3-B3F13F55C5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87362" y="6366342"/>
            <a:ext cx="34172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</a:t>
            </a:r>
            <a:r>
              <a:rPr lang="en-US" sz="180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r>
              <a:rPr kumimoji="0" lang="en-US" sz="1800" b="1" i="0" u="none" strike="noStrike" kern="1200" cap="none" spc="0" normalizeH="0" baseline="0" noProof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ecuring</a:t>
            </a:r>
            <a:r>
              <a:rPr kumimoji="0" lang="en-US" sz="1800" b="1" i="0" u="none" strike="noStrike" kern="120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digital future</a:t>
            </a:r>
            <a:endParaRPr kumimoji="0" lang="en-US" sz="2400" b="1" i="0" u="none" strike="noStrike" kern="1200" cap="none" spc="0" normalizeH="0" baseline="0" noProof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B4E8208-192E-BA67-4E1F-3C06063A5541}"/>
              </a:ext>
            </a:extLst>
          </p:cNvPr>
          <p:cNvSpPr txBox="1">
            <a:spLocks/>
          </p:cNvSpPr>
          <p:nvPr/>
        </p:nvSpPr>
        <p:spPr>
          <a:xfrm>
            <a:off x="8371571" y="2576677"/>
            <a:ext cx="3674348" cy="1685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br>
              <a:rPr lang="en-US" sz="3200" b="1">
                <a:ea typeface="Calibri Light"/>
                <a:cs typeface="Calibri Light"/>
              </a:rPr>
            </a:br>
            <a:r>
              <a:rPr lang="en-US" sz="3200" b="1">
                <a:solidFill>
                  <a:srgbClr val="FFFFFF"/>
                </a:solidFill>
                <a:ea typeface="Calibri Light"/>
                <a:cs typeface="Calibri Light"/>
              </a:rPr>
              <a:t>Payments &amp; </a:t>
            </a:r>
          </a:p>
          <a:p>
            <a:pPr algn="ctr"/>
            <a:r>
              <a:rPr lang="en-US" sz="3200" b="1">
                <a:solidFill>
                  <a:srgbClr val="FFFFFF"/>
                </a:solidFill>
                <a:ea typeface="Calibri Light"/>
                <a:cs typeface="Calibri Light"/>
              </a:rPr>
              <a:t>Direct data capacity upgrade</a:t>
            </a:r>
            <a:endParaRPr lang="en-US" sz="3200" b="1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014D52B-80B3-5AE3-14E1-2E5B02F756D0}"/>
              </a:ext>
            </a:extLst>
          </p:cNvPr>
          <p:cNvSpPr txBox="1">
            <a:spLocks/>
          </p:cNvSpPr>
          <p:nvPr/>
        </p:nvSpPr>
        <p:spPr>
          <a:xfrm rot="660000">
            <a:off x="8868431" y="1958399"/>
            <a:ext cx="3050581" cy="523253"/>
          </a:xfrm>
          <a:custGeom>
            <a:avLst/>
            <a:gdLst>
              <a:gd name="connsiteX0" fmla="*/ 0 w 3050581"/>
              <a:gd name="connsiteY0" fmla="*/ 0 h 523253"/>
              <a:gd name="connsiteX1" fmla="*/ 3050581 w 3050581"/>
              <a:gd name="connsiteY1" fmla="*/ 0 h 523253"/>
              <a:gd name="connsiteX2" fmla="*/ 3050581 w 3050581"/>
              <a:gd name="connsiteY2" fmla="*/ 523253 h 523253"/>
              <a:gd name="connsiteX3" fmla="*/ 0 w 3050581"/>
              <a:gd name="connsiteY3" fmla="*/ 523253 h 523253"/>
              <a:gd name="connsiteX4" fmla="*/ 0 w 3050581"/>
              <a:gd name="connsiteY4" fmla="*/ 0 h 523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50581" h="523253" fill="none" extrusionOk="0">
                <a:moveTo>
                  <a:pt x="0" y="0"/>
                </a:moveTo>
                <a:cubicBezTo>
                  <a:pt x="1215724" y="-3779"/>
                  <a:pt x="2475031" y="-23079"/>
                  <a:pt x="3050581" y="0"/>
                </a:cubicBezTo>
                <a:cubicBezTo>
                  <a:pt x="3010601" y="133102"/>
                  <a:pt x="3040996" y="292772"/>
                  <a:pt x="3050581" y="523253"/>
                </a:cubicBezTo>
                <a:cubicBezTo>
                  <a:pt x="1685812" y="539239"/>
                  <a:pt x="348933" y="505009"/>
                  <a:pt x="0" y="523253"/>
                </a:cubicBezTo>
                <a:cubicBezTo>
                  <a:pt x="-41721" y="432624"/>
                  <a:pt x="-10320" y="209700"/>
                  <a:pt x="0" y="0"/>
                </a:cubicBezTo>
                <a:close/>
              </a:path>
              <a:path w="3050581" h="523253" stroke="0" extrusionOk="0">
                <a:moveTo>
                  <a:pt x="0" y="0"/>
                </a:moveTo>
                <a:cubicBezTo>
                  <a:pt x="1043472" y="90132"/>
                  <a:pt x="2223021" y="-36087"/>
                  <a:pt x="3050581" y="0"/>
                </a:cubicBezTo>
                <a:cubicBezTo>
                  <a:pt x="3086176" y="242648"/>
                  <a:pt x="3067813" y="266053"/>
                  <a:pt x="3050581" y="523253"/>
                </a:cubicBezTo>
                <a:cubicBezTo>
                  <a:pt x="2316317" y="626979"/>
                  <a:pt x="397853" y="612937"/>
                  <a:pt x="0" y="523253"/>
                </a:cubicBezTo>
                <a:cubicBezTo>
                  <a:pt x="21973" y="384037"/>
                  <a:pt x="-47010" y="136469"/>
                  <a:pt x="0" y="0"/>
                </a:cubicBezTo>
                <a:close/>
              </a:path>
            </a:pathLst>
          </a:custGeom>
          <a:blipFill>
            <a:blip r:embed="rId4"/>
            <a:tile tx="0" ty="0" sx="100000" sy="100000" flip="none" algn="tl"/>
          </a:blip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798046833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nl-NL" b="1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  <a:cs typeface="Calibri Light"/>
              </a:rPr>
              <a:t>What</a:t>
            </a:r>
            <a:r>
              <a:rPr lang="nl-NL" b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  <a:cs typeface="Calibri Light"/>
              </a:rPr>
              <a:t> </a:t>
            </a:r>
            <a:r>
              <a:rPr lang="nl-NL" b="1" err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  <a:cs typeface="Calibri Light"/>
              </a:rPr>
              <a:t>will</a:t>
            </a:r>
            <a:r>
              <a:rPr lang="nl-NL" b="1">
                <a:ln w="0"/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  <a:cs typeface="Calibri Light"/>
              </a:rPr>
              <a:t> be</a:t>
            </a:r>
            <a:endParaRPr lang="nl-NL" sz="3200" b="1" i="0" u="none" strike="noStrike" kern="1200" cap="none" spc="0" normalizeH="0" baseline="0" noProof="0">
              <a:ln w="0"/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 Light" panose="020F0302020204030204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811034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ap&#10;&#10;Description automatically generated">
            <a:extLst>
              <a:ext uri="{FF2B5EF4-FFF2-40B4-BE49-F238E27FC236}">
                <a16:creationId xmlns:a16="http://schemas.microsoft.com/office/drawing/2014/main" id="{DB6E712D-5DE8-6DE0-1646-56DE57BA1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00" y="1778400"/>
            <a:ext cx="10707413" cy="4399200"/>
          </a:xfrm>
          <a:prstGeom prst="rect">
            <a:avLst/>
          </a:prstGeom>
        </p:spPr>
      </p:pic>
      <p:sp>
        <p:nvSpPr>
          <p:cNvPr id="495" name="TextBox 494">
            <a:extLst>
              <a:ext uri="{FF2B5EF4-FFF2-40B4-BE49-F238E27FC236}">
                <a16:creationId xmlns:a16="http://schemas.microsoft.com/office/drawing/2014/main" id="{870F21E7-950E-F5BB-427B-D7C0197BE4C6}"/>
              </a:ext>
            </a:extLst>
          </p:cNvPr>
          <p:cNvSpPr txBox="1"/>
          <p:nvPr/>
        </p:nvSpPr>
        <p:spPr>
          <a:xfrm>
            <a:off x="2286300" y="146158"/>
            <a:ext cx="7619400" cy="1394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Korn Ferry Hay method and collaboration Korn Ferry </a:t>
            </a:r>
            <a:endParaRPr lang="nl-NL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nl-NL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International HR </a:t>
            </a:r>
            <a:r>
              <a:rPr lang="nl-NL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nl-NL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standards</a:t>
            </a:r>
            <a:r>
              <a:rPr lang="nl-NL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nl-NL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nl-NL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Knowledge </a:t>
            </a:r>
            <a:r>
              <a:rPr lang="nl-NL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experience</a:t>
            </a:r>
            <a:r>
              <a:rPr lang="nl-NL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nl-NL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nl-NL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Telecom </a:t>
            </a:r>
            <a:r>
              <a:rPr lang="nl-NL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nl-NL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IT sector</a:t>
            </a:r>
            <a:endParaRPr lang="nl-NL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marR="0" lvl="1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nl-NL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Experience</a:t>
            </a:r>
            <a:r>
              <a:rPr lang="nl-NL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nl-NL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</a:t>
            </a:r>
            <a:r>
              <a:rPr lang="nl-NL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leading</a:t>
            </a:r>
            <a:r>
              <a:rPr lang="nl-NL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nl-NL" sz="2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Surinamese</a:t>
            </a:r>
            <a:r>
              <a:rPr lang="nl-NL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companies</a:t>
            </a:r>
            <a:endParaRPr lang="nl-NL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118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A58283-95C2-4FF7-B069-A190C3D77B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" y="2348538"/>
            <a:ext cx="3546309" cy="37117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0F18C3-E361-4296-B6F6-EE302C02595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78313" y="2248998"/>
            <a:ext cx="4330956" cy="371178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279E0CB9-DA30-492A-BBF1-3EF8AD7C4894}"/>
              </a:ext>
            </a:extLst>
          </p:cNvPr>
          <p:cNvGrpSpPr>
            <a:grpSpLocks/>
          </p:cNvGrpSpPr>
          <p:nvPr/>
        </p:nvGrpSpPr>
        <p:grpSpPr bwMode="auto">
          <a:xfrm>
            <a:off x="9202456" y="2512472"/>
            <a:ext cx="2847304" cy="2963768"/>
            <a:chOff x="3600" y="2112"/>
            <a:chExt cx="1152" cy="1776"/>
          </a:xfrm>
          <a:solidFill>
            <a:srgbClr val="FFFFFF"/>
          </a:solidFill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315E8A5-D419-4ECC-9F1C-99A31BD36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304"/>
              <a:ext cx="336" cy="144"/>
            </a:xfrm>
            <a:prstGeom prst="rect">
              <a:avLst/>
            </a:prstGeom>
            <a:grpFill/>
            <a:ln w="12700">
              <a:solidFill>
                <a:srgbClr val="0D146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2000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2032FDA-A5A7-42C5-A987-77FE4DA01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448"/>
              <a:ext cx="336" cy="144"/>
            </a:xfrm>
            <a:prstGeom prst="rect">
              <a:avLst/>
            </a:prstGeom>
            <a:grpFill/>
            <a:ln w="12700">
              <a:solidFill>
                <a:srgbClr val="0D146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2060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86F809-4E2F-4783-A9B2-4628D5166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592"/>
              <a:ext cx="336" cy="144"/>
            </a:xfrm>
            <a:prstGeom prst="rect">
              <a:avLst/>
            </a:prstGeom>
            <a:grpFill/>
            <a:ln w="12700">
              <a:solidFill>
                <a:srgbClr val="0D146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2122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61FF091-7804-45A1-888F-4F486DB877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736"/>
              <a:ext cx="336" cy="144"/>
            </a:xfrm>
            <a:prstGeom prst="rect">
              <a:avLst/>
            </a:prstGeom>
            <a:grpFill/>
            <a:ln w="12700">
              <a:solidFill>
                <a:srgbClr val="0D146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2186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88C7EB5-1A99-48A3-8897-78534929A3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880"/>
              <a:ext cx="336" cy="144"/>
            </a:xfrm>
            <a:prstGeom prst="rect">
              <a:avLst/>
            </a:prstGeom>
            <a:grpFill/>
            <a:ln w="12700">
              <a:solidFill>
                <a:srgbClr val="0D146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2252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9B1506-BF83-4E91-A835-A8781EE5D5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2112"/>
              <a:ext cx="336" cy="144"/>
            </a:xfrm>
            <a:prstGeom prst="rect">
              <a:avLst/>
            </a:prstGeom>
            <a:grpFill/>
            <a:ln w="12700">
              <a:solidFill>
                <a:srgbClr val="0D146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€</a:t>
              </a:r>
            </a:p>
          </p:txBody>
        </p:sp>
        <p:sp>
          <p:nvSpPr>
            <p:cNvPr id="14" name="AutoShape 65">
              <a:extLst>
                <a:ext uri="{FF2B5EF4-FFF2-40B4-BE49-F238E27FC236}">
                  <a16:creationId xmlns:a16="http://schemas.microsoft.com/office/drawing/2014/main" id="{462BE187-E141-4934-89E8-BC0C088798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744"/>
              <a:ext cx="336" cy="144"/>
            </a:xfrm>
            <a:prstGeom prst="flowChartDocument">
              <a:avLst/>
            </a:prstGeom>
            <a:grpFill/>
            <a:ln w="12700">
              <a:solidFill>
                <a:srgbClr val="0D146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…...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DB315DD-4DBD-4C26-A6D4-CDF2E37481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112"/>
              <a:ext cx="192" cy="144"/>
            </a:xfrm>
            <a:prstGeom prst="rect">
              <a:avLst/>
            </a:prstGeom>
            <a:grpFill/>
            <a:ln w="12700">
              <a:solidFill>
                <a:srgbClr val="0D146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...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F9FA3A38-9724-4276-ABFC-73BC1386A1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112"/>
              <a:ext cx="192" cy="144"/>
            </a:xfrm>
            <a:prstGeom prst="rect">
              <a:avLst/>
            </a:prstGeom>
            <a:grpFill/>
            <a:ln w="12700">
              <a:solidFill>
                <a:srgbClr val="0D146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10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D88C709-5DFB-414A-B90F-9BB4F0A34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2112"/>
              <a:ext cx="192" cy="144"/>
            </a:xfrm>
            <a:prstGeom prst="rect">
              <a:avLst/>
            </a:prstGeom>
            <a:grpFill/>
            <a:ln w="12700">
              <a:solidFill>
                <a:srgbClr val="0D146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F5E4DCA-B3E5-4B92-9A6D-A51090CD0C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2112"/>
              <a:ext cx="192" cy="144"/>
            </a:xfrm>
            <a:prstGeom prst="rect">
              <a:avLst/>
            </a:prstGeom>
            <a:grpFill/>
            <a:ln w="12700">
              <a:solidFill>
                <a:srgbClr val="0D146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...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B9CC46C-06F3-4E4E-BFCB-4E253F997D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304"/>
              <a:ext cx="192" cy="144"/>
            </a:xfrm>
            <a:prstGeom prst="rect">
              <a:avLst/>
            </a:prstGeom>
            <a:grpFill/>
            <a:ln w="12700">
              <a:solidFill>
                <a:srgbClr val="0D146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584D64-16BE-4C6C-9F08-951589E11A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448"/>
              <a:ext cx="192" cy="144"/>
            </a:xfrm>
            <a:prstGeom prst="rect">
              <a:avLst/>
            </a:prstGeom>
            <a:grpFill/>
            <a:ln w="12700">
              <a:solidFill>
                <a:srgbClr val="0D146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BB1490B-3D7C-4220-AD9D-0F8C43E51D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592"/>
              <a:ext cx="192" cy="144"/>
            </a:xfrm>
            <a:prstGeom prst="rect">
              <a:avLst/>
            </a:prstGeom>
            <a:grpFill/>
            <a:ln w="12700">
              <a:solidFill>
                <a:srgbClr val="0D146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3D61D89-6799-463A-ACF1-8520433F9A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736"/>
              <a:ext cx="192" cy="144"/>
            </a:xfrm>
            <a:prstGeom prst="rect">
              <a:avLst/>
            </a:prstGeom>
            <a:grpFill/>
            <a:ln w="12700">
              <a:solidFill>
                <a:srgbClr val="0D146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F2FBF79-27EE-47AF-92EF-DF40656022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4" y="2880"/>
              <a:ext cx="192" cy="144"/>
            </a:xfrm>
            <a:prstGeom prst="rect">
              <a:avLst/>
            </a:prstGeom>
            <a:grpFill/>
            <a:ln w="12700">
              <a:solidFill>
                <a:srgbClr val="0D146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927BBFD-C8DA-450A-A9EE-88ED805B78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592"/>
              <a:ext cx="192" cy="144"/>
            </a:xfrm>
            <a:prstGeom prst="rect">
              <a:avLst/>
            </a:prstGeom>
            <a:grpFill/>
            <a:ln w="12700">
              <a:solidFill>
                <a:srgbClr val="0D146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B373802-2435-402E-B761-A1AF339F2C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736"/>
              <a:ext cx="192" cy="144"/>
            </a:xfrm>
            <a:prstGeom prst="rect">
              <a:avLst/>
            </a:prstGeom>
            <a:grpFill/>
            <a:ln w="12700">
              <a:solidFill>
                <a:srgbClr val="0D146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3918E27-3F9C-4EB3-8A73-78F4AC4A4B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2880"/>
              <a:ext cx="192" cy="144"/>
            </a:xfrm>
            <a:prstGeom prst="rect">
              <a:avLst/>
            </a:prstGeom>
            <a:grpFill/>
            <a:ln w="12700">
              <a:solidFill>
                <a:srgbClr val="0D146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7083D41C-AD20-4D3C-8696-1A7AA04F1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3024"/>
              <a:ext cx="192" cy="144"/>
            </a:xfrm>
            <a:prstGeom prst="rect">
              <a:avLst/>
            </a:prstGeom>
            <a:grpFill/>
            <a:ln w="12700">
              <a:solidFill>
                <a:srgbClr val="0D146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5863F0B-CD4F-4E50-958D-F3FF2E1933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3168"/>
              <a:ext cx="192" cy="144"/>
            </a:xfrm>
            <a:prstGeom prst="rect">
              <a:avLst/>
            </a:prstGeom>
            <a:grpFill/>
            <a:ln w="12700">
              <a:solidFill>
                <a:srgbClr val="0D146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5816904-7859-4BCD-A851-BB6D417CDA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024"/>
              <a:ext cx="192" cy="144"/>
            </a:xfrm>
            <a:prstGeom prst="rect">
              <a:avLst/>
            </a:prstGeom>
            <a:grpFill/>
            <a:ln w="12700">
              <a:solidFill>
                <a:srgbClr val="0D146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6F51384-2D48-44FA-9546-994E8FD1B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168"/>
              <a:ext cx="192" cy="144"/>
            </a:xfrm>
            <a:prstGeom prst="rect">
              <a:avLst/>
            </a:prstGeom>
            <a:grpFill/>
            <a:ln w="12700">
              <a:solidFill>
                <a:srgbClr val="0D146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4DAE53F-F34F-4BBA-BB91-509CADD4A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312"/>
              <a:ext cx="192" cy="144"/>
            </a:xfrm>
            <a:prstGeom prst="rect">
              <a:avLst/>
            </a:prstGeom>
            <a:grpFill/>
            <a:ln w="12700">
              <a:solidFill>
                <a:srgbClr val="0D146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B3AC7629-5131-45A2-9BDF-ADD3B76F9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456"/>
              <a:ext cx="192" cy="144"/>
            </a:xfrm>
            <a:prstGeom prst="rect">
              <a:avLst/>
            </a:prstGeom>
            <a:grpFill/>
            <a:ln w="12700">
              <a:solidFill>
                <a:srgbClr val="0D146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C21CE5A5-F9EC-429C-B107-68C7B8CDC9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8" y="3600"/>
              <a:ext cx="192" cy="144"/>
            </a:xfrm>
            <a:prstGeom prst="rect">
              <a:avLst/>
            </a:prstGeom>
            <a:grpFill/>
            <a:ln w="12700">
              <a:solidFill>
                <a:srgbClr val="0D146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8257658-C654-4628-84BC-A7E01E3A48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024"/>
              <a:ext cx="336" cy="144"/>
            </a:xfrm>
            <a:prstGeom prst="rect">
              <a:avLst/>
            </a:prstGeom>
            <a:grpFill/>
            <a:ln w="12700">
              <a:solidFill>
                <a:srgbClr val="0D146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2320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743E382-A7E7-461B-955F-8A1607DC13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168"/>
              <a:ext cx="336" cy="144"/>
            </a:xfrm>
            <a:prstGeom prst="rect">
              <a:avLst/>
            </a:prstGeom>
            <a:grpFill/>
            <a:ln w="12700">
              <a:solidFill>
                <a:srgbClr val="0D146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2390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C5F1C2E6-1D7A-4362-B00C-3753FA4AFB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312"/>
              <a:ext cx="336" cy="144"/>
            </a:xfrm>
            <a:prstGeom prst="rect">
              <a:avLst/>
            </a:prstGeom>
            <a:grpFill/>
            <a:ln w="12700">
              <a:solidFill>
                <a:srgbClr val="0D146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2462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4DB7D5B3-8FA8-478D-8871-700C81BCC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456"/>
              <a:ext cx="336" cy="144"/>
            </a:xfrm>
            <a:prstGeom prst="rect">
              <a:avLst/>
            </a:prstGeom>
            <a:grpFill/>
            <a:ln w="12700">
              <a:solidFill>
                <a:srgbClr val="0D146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2536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60FE8B3-98DD-4BE9-A778-5739A3FA7E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0" y="3600"/>
              <a:ext cx="336" cy="144"/>
            </a:xfrm>
            <a:prstGeom prst="rect">
              <a:avLst/>
            </a:prstGeom>
            <a:grpFill/>
            <a:ln w="12700">
              <a:solidFill>
                <a:srgbClr val="0D1467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5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2612</a:t>
              </a:r>
            </a:p>
          </p:txBody>
        </p:sp>
      </p:grpSp>
      <p:sp>
        <p:nvSpPr>
          <p:cNvPr id="39" name="TextBox 450">
            <a:extLst>
              <a:ext uri="{FF2B5EF4-FFF2-40B4-BE49-F238E27FC236}">
                <a16:creationId xmlns:a16="http://schemas.microsoft.com/office/drawing/2014/main" id="{56859FF1-EEF5-4EA1-885E-F8B04CF95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239" y="992601"/>
            <a:ext cx="1939648" cy="102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D1467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nl-NL" sz="14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Outdated job descriptions &amp; unique </a:t>
            </a:r>
            <a:r>
              <a:rPr lang="en-US" altLang="nl-NL" sz="1400" b="1" kern="0" dirty="0">
                <a:solidFill>
                  <a:schemeClr val="accent4"/>
                </a:solidFill>
                <a:latin typeface="Arial" panose="020B0604020202020204" pitchFamily="34" charset="0"/>
              </a:rPr>
              <a:t>jobs </a:t>
            </a:r>
            <a:r>
              <a:rPr kumimoji="0" lang="en-US" altLang="nl-NL" sz="14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and job titles</a:t>
            </a:r>
            <a:endParaRPr kumimoji="0" lang="en-US" altLang="nl-NL" sz="1400" b="0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450">
            <a:extLst>
              <a:ext uri="{FF2B5EF4-FFF2-40B4-BE49-F238E27FC236}">
                <a16:creationId xmlns:a16="http://schemas.microsoft.com/office/drawing/2014/main" id="{651D2C80-487F-4A6C-B1AF-136A9B02B5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6175" y="1195188"/>
            <a:ext cx="2382359" cy="547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50000"/>
              </a:spcBef>
              <a:spcAft>
                <a:spcPct val="0"/>
              </a:spcAft>
              <a:buClr>
                <a:srgbClr val="0D1467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lang="en-US" altLang="nl-NL" sz="1400" b="1" kern="0" dirty="0">
                <a:solidFill>
                  <a:schemeClr val="accent4"/>
                </a:solidFill>
                <a:latin typeface="Arial" panose="020B0604020202020204" pitchFamily="34" charset="0"/>
              </a:rPr>
              <a:t>Generic Job families  &amp; </a:t>
            </a:r>
            <a:r>
              <a:rPr kumimoji="0" lang="en-US" altLang="nl-NL" sz="14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Job evaluation system</a:t>
            </a:r>
          </a:p>
        </p:txBody>
      </p:sp>
      <p:sp>
        <p:nvSpPr>
          <p:cNvPr id="41" name="TextBox 452">
            <a:extLst>
              <a:ext uri="{FF2B5EF4-FFF2-40B4-BE49-F238E27FC236}">
                <a16:creationId xmlns:a16="http://schemas.microsoft.com/office/drawing/2014/main" id="{4086453D-77BF-4783-B1E6-F2575E2305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2456" y="1195188"/>
            <a:ext cx="2287518" cy="5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D1467"/>
              </a:buClr>
              <a:buSzPct val="75000"/>
              <a:buFont typeface="Wingdings" panose="05000000000000000000" pitchFamily="2" charset="2"/>
              <a:buNone/>
              <a:tabLst/>
              <a:defRPr/>
            </a:pPr>
            <a:r>
              <a:rPr lang="en-US" altLang="nl-NL" sz="1400" b="1" kern="0" dirty="0">
                <a:solidFill>
                  <a:schemeClr val="accent4"/>
                </a:solidFill>
                <a:latin typeface="Arial" panose="020B0604020202020204" pitchFamily="34" charset="0"/>
              </a:rPr>
              <a:t>S</a:t>
            </a:r>
            <a:r>
              <a:rPr kumimoji="0" lang="en-US" altLang="nl-NL" sz="1400" b="1" i="0" u="none" strike="noStrike" kern="0" cap="none" spc="0" normalizeH="0" baseline="0" noProof="0" dirty="0">
                <a:ln>
                  <a:noFill/>
                </a:ln>
                <a:solidFill>
                  <a:schemeClr val="accent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alary structure &amp; Reward policy</a:t>
            </a:r>
            <a:endParaRPr kumimoji="0" lang="en-US" altLang="nl-NL" sz="1400" b="0" i="0" u="none" strike="noStrike" kern="0" cap="none" spc="0" normalizeH="0" baseline="0" noProof="0" dirty="0">
              <a:ln>
                <a:noFill/>
              </a:ln>
              <a:solidFill>
                <a:schemeClr val="accent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4905B11B-E6A9-471D-BCF0-CCDD5D79BE2D}"/>
              </a:ext>
            </a:extLst>
          </p:cNvPr>
          <p:cNvSpPr/>
          <p:nvPr/>
        </p:nvSpPr>
        <p:spPr>
          <a:xfrm flipV="1">
            <a:off x="3779568" y="1308886"/>
            <a:ext cx="785447" cy="217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62785D29-5F38-40BC-9C1E-7200BFA4EE0A}"/>
              </a:ext>
            </a:extLst>
          </p:cNvPr>
          <p:cNvSpPr/>
          <p:nvPr/>
        </p:nvSpPr>
        <p:spPr>
          <a:xfrm flipV="1">
            <a:off x="7962772" y="1288440"/>
            <a:ext cx="785447" cy="2176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5DD9A72-AB50-4E6B-7A76-F2D4082C8642}"/>
              </a:ext>
            </a:extLst>
          </p:cNvPr>
          <p:cNvSpPr txBox="1"/>
          <p:nvPr/>
        </p:nvSpPr>
        <p:spPr>
          <a:xfrm>
            <a:off x="0" y="86783"/>
            <a:ext cx="12192000" cy="658835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it was                      VS                          What it is now</a:t>
            </a:r>
            <a:endParaRPr lang="nl-NL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40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4ECFC6-F1C4-49D6-B5C5-8E0F6983FC5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1C4098"/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Telesur commenced working with an ERP system (Exact Globe) around 2003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Exact Globe was solely used for: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Financial administration and Reporting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To prepare Purchase Orders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Internal stock requisitions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Exact as a “Financial application”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AD0CA8-33CE-4993-A77F-A2F032E0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1A7B-D473-4921-B394-EBDC6794CE8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5D429E-DF5A-4216-AB29-05E58E0FC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WE IMPROVE TO SERVE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3D52221-5B2E-4261-93F8-9B5C7310C1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2088" y="393467"/>
            <a:ext cx="11999912" cy="6699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Enterprise Resource Management</a:t>
            </a:r>
          </a:p>
        </p:txBody>
      </p:sp>
    </p:spTree>
    <p:extLst>
      <p:ext uri="{BB962C8B-B14F-4D97-AF65-F5344CB8AC3E}">
        <p14:creationId xmlns:p14="http://schemas.microsoft.com/office/powerpoint/2010/main" val="688303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4ECFC6-F1C4-49D6-B5C5-8E0F6983FC5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1C4098"/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Telesur Board of Directors instructed an evaluation of the Exact Globe usage in 2017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Utilization of the Exact application was approx. 10%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Mandatory to develop and increase further utilization, due to: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IFRS requirements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Several management letters from the external auditors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Manual registration of project materials &amp; goods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4. Dedicated Project Team Exact appointed 2019-Q1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AD0CA8-33CE-4993-A77F-A2F032E0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1A7B-D473-4921-B394-EBDC6794CE8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5D429E-DF5A-4216-AB29-05E58E0FC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WE IMPROVE TO SERVE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3D52221-5B2E-4261-93F8-9B5C7310C1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74968" y="393467"/>
            <a:ext cx="11999912" cy="6699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Evaluation Enterprise Resource Management</a:t>
            </a:r>
          </a:p>
        </p:txBody>
      </p:sp>
    </p:spTree>
    <p:extLst>
      <p:ext uri="{BB962C8B-B14F-4D97-AF65-F5344CB8AC3E}">
        <p14:creationId xmlns:p14="http://schemas.microsoft.com/office/powerpoint/2010/main" val="615013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4ECFC6-F1C4-49D6-B5C5-8E0F6983FC5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1C4098"/>
          </a:solidFill>
        </p:spPr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To maximize automation of the entire Purchase to Pay process (from purchase requisition to payment execution, including all required approvals)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Implementation of suggestions of the  Zero Measurement Report  (30 pages)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Take into consideration additional requirements based on a company wide approach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Training,  Key/Power users &amp; IT Landscape 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AD0CA8-33CE-4993-A77F-A2F032E0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1A7B-D473-4921-B394-EBDC6794CE8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5D429E-DF5A-4216-AB29-05E58E0FC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WE IMPROVE TO SERVE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3D52221-5B2E-4261-93F8-9B5C7310C1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53568" y="393467"/>
            <a:ext cx="9826625" cy="6699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Scope – Project Exact</a:t>
            </a:r>
          </a:p>
        </p:txBody>
      </p:sp>
    </p:spTree>
    <p:extLst>
      <p:ext uri="{BB962C8B-B14F-4D97-AF65-F5344CB8AC3E}">
        <p14:creationId xmlns:p14="http://schemas.microsoft.com/office/powerpoint/2010/main" val="1163257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2EE77898-4A67-5F58-4CFC-84E62D7ED800}"/>
              </a:ext>
            </a:extLst>
          </p:cNvPr>
          <p:cNvSpPr/>
          <p:nvPr/>
        </p:nvSpPr>
        <p:spPr>
          <a:xfrm>
            <a:off x="-2821" y="813474"/>
            <a:ext cx="12192000" cy="60336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E5AB29-8630-44C7-9333-D922FCCF2B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6190" y="6527002"/>
            <a:ext cx="495301" cy="365125"/>
          </a:xfrm>
        </p:spPr>
        <p:txBody>
          <a:bodyPr/>
          <a:lstStyle/>
          <a:p>
            <a:fld id="{00351A7B-D473-4921-B394-EBDC6794CE84}" type="slidenum">
              <a:rPr lang="en-US" sz="1200" smtClean="0"/>
              <a:pPr/>
              <a:t>5</a:t>
            </a:fld>
            <a:endParaRPr lang="en-US" sz="12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FBC3F-AB1B-441D-9703-3BD386FE14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15622" y="6527003"/>
            <a:ext cx="3417277" cy="365125"/>
          </a:xfrm>
        </p:spPr>
        <p:txBody>
          <a:bodyPr/>
          <a:lstStyle/>
          <a:p>
            <a:r>
              <a:rPr lang="en-US" sz="1200"/>
              <a:t>WE IMPROVE TO SERVE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FE87243-51C4-4B38-A0AA-52CD5EDDC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0749" y="-14465"/>
            <a:ext cx="11700999" cy="851177"/>
          </a:xfrm>
          <a:solidFill>
            <a:schemeClr val="tx1"/>
          </a:solidFill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Telesur purchase to pay process: until 2019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8D084A-76AF-4A6B-971D-C69A9D4F52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3513" y="-5448"/>
            <a:ext cx="2245666" cy="140354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FA4AA3-CB80-4D54-8408-ED36913978CC}"/>
              </a:ext>
            </a:extLst>
          </p:cNvPr>
          <p:cNvSpPr/>
          <p:nvPr/>
        </p:nvSpPr>
        <p:spPr>
          <a:xfrm>
            <a:off x="9876215" y="707199"/>
            <a:ext cx="1185659" cy="735450"/>
          </a:xfrm>
          <a:prstGeom prst="rect">
            <a:avLst/>
          </a:prstGeom>
          <a:noFill/>
          <a:ln w="5715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6C071F-F734-4B3F-A5E8-F770D7E51571}"/>
              </a:ext>
            </a:extLst>
          </p:cNvPr>
          <p:cNvSpPr txBox="1"/>
          <p:nvPr/>
        </p:nvSpPr>
        <p:spPr>
          <a:xfrm>
            <a:off x="166495" y="873852"/>
            <a:ext cx="6605780" cy="2031325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Purchase Requisition Proces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Purchase Process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Purchase Approval Flow Process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Purchase Order Distribution Process</a:t>
            </a:r>
          </a:p>
          <a:p>
            <a:pPr marL="342900" indent="-342900">
              <a:buFontTx/>
              <a:buAutoNum type="arabicPeriod"/>
            </a:pP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Warehouse Receipt Process</a:t>
            </a:r>
          </a:p>
          <a:p>
            <a:pPr marL="342900" indent="-342900">
              <a:buAutoNum type="arabicPeriod"/>
            </a:pPr>
            <a:endParaRPr lang="en-US" sz="1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sz="1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sz="1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endParaRPr lang="en-US" sz="1400" b="1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Warehouse Inbound Inspection Process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Invoice Processing Process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Authorization Requisition Process</a:t>
            </a:r>
          </a:p>
          <a:p>
            <a:pPr marL="342900" indent="-342900">
              <a:buAutoNum type="arabicPeriod"/>
            </a:pP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Process Integration: Synergy - Globe</a:t>
            </a:r>
          </a:p>
          <a:p>
            <a:pPr marL="342900" indent="-342900">
              <a:buAutoNum type="arabicPeriod"/>
            </a:pPr>
            <a:endParaRPr lang="en-US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4023A4-6702-7C58-D2BD-C43331629625}"/>
              </a:ext>
            </a:extLst>
          </p:cNvPr>
          <p:cNvSpPr/>
          <p:nvPr/>
        </p:nvSpPr>
        <p:spPr>
          <a:xfrm>
            <a:off x="11007832" y="5107120"/>
            <a:ext cx="1030191" cy="6674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Pay Order Execution to Bank</a:t>
            </a:r>
          </a:p>
        </p:txBody>
      </p:sp>
      <p:sp>
        <p:nvSpPr>
          <p:cNvPr id="11" name="Flowchart: Document 10">
            <a:extLst>
              <a:ext uri="{FF2B5EF4-FFF2-40B4-BE49-F238E27FC236}">
                <a16:creationId xmlns:a16="http://schemas.microsoft.com/office/drawing/2014/main" id="{75DADBE5-2817-5E35-3DA5-C500A056AD95}"/>
              </a:ext>
            </a:extLst>
          </p:cNvPr>
          <p:cNvSpPr/>
          <p:nvPr/>
        </p:nvSpPr>
        <p:spPr>
          <a:xfrm>
            <a:off x="7514633" y="1032832"/>
            <a:ext cx="1362075" cy="667485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Detailed Budget Overview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9CA35C-D783-C536-3318-5DDC9E9F4222}"/>
              </a:ext>
            </a:extLst>
          </p:cNvPr>
          <p:cNvSpPr/>
          <p:nvPr/>
        </p:nvSpPr>
        <p:spPr>
          <a:xfrm>
            <a:off x="701946" y="3703295"/>
            <a:ext cx="1047429" cy="6674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PO Release (e-mail) to Supplier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498D2E1-8983-5361-4395-F35ED2E7FE99}"/>
              </a:ext>
            </a:extLst>
          </p:cNvPr>
          <p:cNvSpPr/>
          <p:nvPr/>
        </p:nvSpPr>
        <p:spPr>
          <a:xfrm>
            <a:off x="11007832" y="3640791"/>
            <a:ext cx="1185659" cy="55277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PO Preparation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6A480F2-E5B3-FBFC-B0C3-8873D0808E9D}"/>
              </a:ext>
            </a:extLst>
          </p:cNvPr>
          <p:cNvSpPr/>
          <p:nvPr/>
        </p:nvSpPr>
        <p:spPr>
          <a:xfrm>
            <a:off x="155624" y="2456342"/>
            <a:ext cx="1135433" cy="66748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Purchase Requisition</a:t>
            </a:r>
          </a:p>
        </p:txBody>
      </p:sp>
      <p:sp>
        <p:nvSpPr>
          <p:cNvPr id="17" name="Diamond 16">
            <a:extLst>
              <a:ext uri="{FF2B5EF4-FFF2-40B4-BE49-F238E27FC236}">
                <a16:creationId xmlns:a16="http://schemas.microsoft.com/office/drawing/2014/main" id="{F1C8AEB6-8DA3-B4C6-816D-661EB4D56195}"/>
              </a:ext>
            </a:extLst>
          </p:cNvPr>
          <p:cNvSpPr/>
          <p:nvPr/>
        </p:nvSpPr>
        <p:spPr>
          <a:xfrm>
            <a:off x="5346494" y="3584608"/>
            <a:ext cx="1469835" cy="846583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Authori-zation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Diamond 17">
            <a:extLst>
              <a:ext uri="{FF2B5EF4-FFF2-40B4-BE49-F238E27FC236}">
                <a16:creationId xmlns:a16="http://schemas.microsoft.com/office/drawing/2014/main" id="{CB2B523D-941E-09D2-6FD9-2FC6F908A88B}"/>
              </a:ext>
            </a:extLst>
          </p:cNvPr>
          <p:cNvSpPr/>
          <p:nvPr/>
        </p:nvSpPr>
        <p:spPr>
          <a:xfrm>
            <a:off x="7132899" y="3494099"/>
            <a:ext cx="1555816" cy="984472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PO Pre Approval Signature</a:t>
            </a:r>
          </a:p>
        </p:txBody>
      </p:sp>
      <p:sp>
        <p:nvSpPr>
          <p:cNvPr id="19" name="Diamond 18">
            <a:extLst>
              <a:ext uri="{FF2B5EF4-FFF2-40B4-BE49-F238E27FC236}">
                <a16:creationId xmlns:a16="http://schemas.microsoft.com/office/drawing/2014/main" id="{649048A0-99F3-0BB1-9BA8-3CE02427D349}"/>
              </a:ext>
            </a:extLst>
          </p:cNvPr>
          <p:cNvSpPr/>
          <p:nvPr/>
        </p:nvSpPr>
        <p:spPr>
          <a:xfrm>
            <a:off x="5606276" y="2307745"/>
            <a:ext cx="1845669" cy="867402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Validation Signature</a:t>
            </a:r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33FB7691-0DD2-37BB-E23F-A1C529E6EA0F}"/>
              </a:ext>
            </a:extLst>
          </p:cNvPr>
          <p:cNvSpPr/>
          <p:nvPr/>
        </p:nvSpPr>
        <p:spPr>
          <a:xfrm>
            <a:off x="1721597" y="2369197"/>
            <a:ext cx="1845668" cy="897669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Approval Signature</a:t>
            </a:r>
          </a:p>
        </p:txBody>
      </p:sp>
      <p:sp>
        <p:nvSpPr>
          <p:cNvPr id="21" name="Flowchart: Document 20">
            <a:extLst>
              <a:ext uri="{FF2B5EF4-FFF2-40B4-BE49-F238E27FC236}">
                <a16:creationId xmlns:a16="http://schemas.microsoft.com/office/drawing/2014/main" id="{F85DF3D0-FF75-F327-F7DE-6A1ABBEE49F3}"/>
              </a:ext>
            </a:extLst>
          </p:cNvPr>
          <p:cNvSpPr/>
          <p:nvPr/>
        </p:nvSpPr>
        <p:spPr>
          <a:xfrm>
            <a:off x="7934632" y="1564107"/>
            <a:ext cx="1226261" cy="566355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Authorization</a:t>
            </a:r>
          </a:p>
        </p:txBody>
      </p:sp>
      <p:sp>
        <p:nvSpPr>
          <p:cNvPr id="22" name="Flowchart: Document 21">
            <a:extLst>
              <a:ext uri="{FF2B5EF4-FFF2-40B4-BE49-F238E27FC236}">
                <a16:creationId xmlns:a16="http://schemas.microsoft.com/office/drawing/2014/main" id="{A211DB75-3504-74DC-6728-4AA28742B7DA}"/>
              </a:ext>
            </a:extLst>
          </p:cNvPr>
          <p:cNvSpPr/>
          <p:nvPr/>
        </p:nvSpPr>
        <p:spPr>
          <a:xfrm>
            <a:off x="4030315" y="2431745"/>
            <a:ext cx="1154222" cy="667485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Vendor Invoice</a:t>
            </a:r>
          </a:p>
        </p:txBody>
      </p:sp>
      <p:sp>
        <p:nvSpPr>
          <p:cNvPr id="23" name="Flowchart: Document 22">
            <a:extLst>
              <a:ext uri="{FF2B5EF4-FFF2-40B4-BE49-F238E27FC236}">
                <a16:creationId xmlns:a16="http://schemas.microsoft.com/office/drawing/2014/main" id="{C94E91D2-E1E3-5396-2E1C-BC3B4509F393}"/>
              </a:ext>
            </a:extLst>
          </p:cNvPr>
          <p:cNvSpPr/>
          <p:nvPr/>
        </p:nvSpPr>
        <p:spPr>
          <a:xfrm>
            <a:off x="9052860" y="3749516"/>
            <a:ext cx="1555816" cy="481200"/>
          </a:xfrm>
          <a:prstGeom prst="flowChartDocumen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PO Printing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6" name="Flowchart: Predefined Process 25">
            <a:extLst>
              <a:ext uri="{FF2B5EF4-FFF2-40B4-BE49-F238E27FC236}">
                <a16:creationId xmlns:a16="http://schemas.microsoft.com/office/drawing/2014/main" id="{84D8397A-0012-7BCA-5D2E-AB020E9F92B2}"/>
              </a:ext>
            </a:extLst>
          </p:cNvPr>
          <p:cNvSpPr/>
          <p:nvPr/>
        </p:nvSpPr>
        <p:spPr>
          <a:xfrm>
            <a:off x="3153543" y="5043499"/>
            <a:ext cx="1669724" cy="659530"/>
          </a:xfrm>
          <a:prstGeom prst="flowChartPredefined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Accounts Payable Processing</a:t>
            </a:r>
          </a:p>
        </p:txBody>
      </p:sp>
      <p:sp>
        <p:nvSpPr>
          <p:cNvPr id="27" name="Flowchart: Predefined Process 26">
            <a:extLst>
              <a:ext uri="{FF2B5EF4-FFF2-40B4-BE49-F238E27FC236}">
                <a16:creationId xmlns:a16="http://schemas.microsoft.com/office/drawing/2014/main" id="{A8349614-8EE8-69F7-16D2-459E370C62C9}"/>
              </a:ext>
            </a:extLst>
          </p:cNvPr>
          <p:cNvSpPr/>
          <p:nvPr/>
        </p:nvSpPr>
        <p:spPr>
          <a:xfrm>
            <a:off x="182237" y="5053807"/>
            <a:ext cx="1207866" cy="657177"/>
          </a:xfrm>
          <a:prstGeom prst="flowChartPredefined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Prepare Pay Order</a:t>
            </a:r>
          </a:p>
        </p:txBody>
      </p:sp>
      <p:sp>
        <p:nvSpPr>
          <p:cNvPr id="28" name="Flowchart: Predefined Process 27">
            <a:extLst>
              <a:ext uri="{FF2B5EF4-FFF2-40B4-BE49-F238E27FC236}">
                <a16:creationId xmlns:a16="http://schemas.microsoft.com/office/drawing/2014/main" id="{B381930D-43C0-943C-AED5-1257D653CD4A}"/>
              </a:ext>
            </a:extLst>
          </p:cNvPr>
          <p:cNvSpPr/>
          <p:nvPr/>
        </p:nvSpPr>
        <p:spPr>
          <a:xfrm>
            <a:off x="7934632" y="2344890"/>
            <a:ext cx="1433320" cy="754144"/>
          </a:xfrm>
          <a:prstGeom prst="flowChartPredefined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Document Gathering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868B1B4-2B1B-6F9B-3F98-8FA73E03E2BE}"/>
              </a:ext>
            </a:extLst>
          </p:cNvPr>
          <p:cNvSpPr/>
          <p:nvPr/>
        </p:nvSpPr>
        <p:spPr>
          <a:xfrm>
            <a:off x="2250921" y="3681775"/>
            <a:ext cx="977145" cy="6674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PO Scanning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976BF04-137A-46C6-034B-2C74AD4CDBE5}"/>
              </a:ext>
            </a:extLst>
          </p:cNvPr>
          <p:cNvSpPr/>
          <p:nvPr/>
        </p:nvSpPr>
        <p:spPr>
          <a:xfrm>
            <a:off x="3780451" y="3681775"/>
            <a:ext cx="1154222" cy="6674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PO Return to Purchasing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290C136-B733-29D3-E9A8-027DE2E887F6}"/>
              </a:ext>
            </a:extLst>
          </p:cNvPr>
          <p:cNvSpPr/>
          <p:nvPr/>
        </p:nvSpPr>
        <p:spPr>
          <a:xfrm>
            <a:off x="3422308" y="6021288"/>
            <a:ext cx="1042556" cy="66748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Invoice Registration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06652F8-F37C-E9B8-2E6B-65949811A5B4}"/>
              </a:ext>
            </a:extLst>
          </p:cNvPr>
          <p:cNvSpPr/>
          <p:nvPr/>
        </p:nvSpPr>
        <p:spPr>
          <a:xfrm>
            <a:off x="1749375" y="5043499"/>
            <a:ext cx="1000073" cy="6674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Send to Accounting</a:t>
            </a:r>
          </a:p>
        </p:txBody>
      </p:sp>
      <p:sp>
        <p:nvSpPr>
          <p:cNvPr id="37" name="Diamond 36">
            <a:extLst>
              <a:ext uri="{FF2B5EF4-FFF2-40B4-BE49-F238E27FC236}">
                <a16:creationId xmlns:a16="http://schemas.microsoft.com/office/drawing/2014/main" id="{08376F1B-997D-D2B3-8F9A-9C5E71235088}"/>
              </a:ext>
            </a:extLst>
          </p:cNvPr>
          <p:cNvSpPr/>
          <p:nvPr/>
        </p:nvSpPr>
        <p:spPr>
          <a:xfrm>
            <a:off x="4995158" y="4944540"/>
            <a:ext cx="2067470" cy="897669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Pay Order Administrative Release</a:t>
            </a:r>
          </a:p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72F0A236-6639-557B-9418-20B142EB9944}"/>
              </a:ext>
            </a:extLst>
          </p:cNvPr>
          <p:cNvSpPr/>
          <p:nvPr/>
        </p:nvSpPr>
        <p:spPr>
          <a:xfrm>
            <a:off x="9642273" y="5099337"/>
            <a:ext cx="931213" cy="66748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Treasury Payment Processing</a:t>
            </a:r>
          </a:p>
        </p:txBody>
      </p:sp>
      <p:sp>
        <p:nvSpPr>
          <p:cNvPr id="40" name="Diamond 39">
            <a:extLst>
              <a:ext uri="{FF2B5EF4-FFF2-40B4-BE49-F238E27FC236}">
                <a16:creationId xmlns:a16="http://schemas.microsoft.com/office/drawing/2014/main" id="{F95CEED5-868F-0C50-74B7-484C27669E7D}"/>
              </a:ext>
            </a:extLst>
          </p:cNvPr>
          <p:cNvSpPr/>
          <p:nvPr/>
        </p:nvSpPr>
        <p:spPr>
          <a:xfrm>
            <a:off x="7467504" y="4992027"/>
            <a:ext cx="1900448" cy="897669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Validation</a:t>
            </a:r>
          </a:p>
        </p:txBody>
      </p:sp>
      <p:sp>
        <p:nvSpPr>
          <p:cNvPr id="41" name="Diamond 40">
            <a:extLst>
              <a:ext uri="{FF2B5EF4-FFF2-40B4-BE49-F238E27FC236}">
                <a16:creationId xmlns:a16="http://schemas.microsoft.com/office/drawing/2014/main" id="{4105B33F-AE57-3372-2DFD-CF5DAD186D66}"/>
              </a:ext>
            </a:extLst>
          </p:cNvPr>
          <p:cNvSpPr/>
          <p:nvPr/>
        </p:nvSpPr>
        <p:spPr>
          <a:xfrm>
            <a:off x="9834581" y="2311888"/>
            <a:ext cx="1845669" cy="819346"/>
          </a:xfrm>
          <a:prstGeom prst="diamon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Validation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665D3984-A074-79D5-1383-265DD1058C12}"/>
              </a:ext>
            </a:extLst>
          </p:cNvPr>
          <p:cNvCxnSpPr>
            <a:cxnSpLocks/>
          </p:cNvCxnSpPr>
          <p:nvPr/>
        </p:nvCxnSpPr>
        <p:spPr>
          <a:xfrm flipV="1">
            <a:off x="1322003" y="2818032"/>
            <a:ext cx="358240" cy="13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013EE97-E7BD-C0CD-AFCC-6487F68DBCCB}"/>
              </a:ext>
            </a:extLst>
          </p:cNvPr>
          <p:cNvCxnSpPr>
            <a:cxnSpLocks/>
          </p:cNvCxnSpPr>
          <p:nvPr/>
        </p:nvCxnSpPr>
        <p:spPr>
          <a:xfrm flipV="1">
            <a:off x="3649266" y="2788717"/>
            <a:ext cx="358240" cy="13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D0FBD6CD-CC87-35D9-37B1-8DCD997B3231}"/>
              </a:ext>
            </a:extLst>
          </p:cNvPr>
          <p:cNvCxnSpPr>
            <a:cxnSpLocks/>
          </p:cNvCxnSpPr>
          <p:nvPr/>
        </p:nvCxnSpPr>
        <p:spPr>
          <a:xfrm flipV="1">
            <a:off x="5215483" y="2764120"/>
            <a:ext cx="358240" cy="13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62BFE86F-80AA-1CE1-D7DD-B4B8CF59B33E}"/>
              </a:ext>
            </a:extLst>
          </p:cNvPr>
          <p:cNvCxnSpPr>
            <a:cxnSpLocks/>
          </p:cNvCxnSpPr>
          <p:nvPr/>
        </p:nvCxnSpPr>
        <p:spPr>
          <a:xfrm flipV="1">
            <a:off x="7515444" y="2764120"/>
            <a:ext cx="358240" cy="13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B0B3511C-2218-64E4-1384-C39D4612575B}"/>
              </a:ext>
            </a:extLst>
          </p:cNvPr>
          <p:cNvCxnSpPr>
            <a:cxnSpLocks/>
          </p:cNvCxnSpPr>
          <p:nvPr/>
        </p:nvCxnSpPr>
        <p:spPr>
          <a:xfrm flipV="1">
            <a:off x="9437202" y="2738151"/>
            <a:ext cx="358240" cy="13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113E31F-050B-09E1-B2E4-1E47D0CFDC4D}"/>
              </a:ext>
            </a:extLst>
          </p:cNvPr>
          <p:cNvCxnSpPr>
            <a:cxnSpLocks/>
          </p:cNvCxnSpPr>
          <p:nvPr/>
        </p:nvCxnSpPr>
        <p:spPr>
          <a:xfrm>
            <a:off x="8651292" y="2024894"/>
            <a:ext cx="0" cy="31999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3267F2B8-F4D8-B9B6-E654-F15063D47CEA}"/>
              </a:ext>
            </a:extLst>
          </p:cNvPr>
          <p:cNvCxnSpPr>
            <a:cxnSpLocks/>
          </p:cNvCxnSpPr>
          <p:nvPr/>
        </p:nvCxnSpPr>
        <p:spPr>
          <a:xfrm>
            <a:off x="11680250" y="2779038"/>
            <a:ext cx="0" cy="80557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9D375387-5519-DF01-A348-FC06CF35AD1C}"/>
              </a:ext>
            </a:extLst>
          </p:cNvPr>
          <p:cNvCxnSpPr>
            <a:cxnSpLocks/>
          </p:cNvCxnSpPr>
          <p:nvPr/>
        </p:nvCxnSpPr>
        <p:spPr>
          <a:xfrm flipH="1">
            <a:off x="10633158" y="3917178"/>
            <a:ext cx="37467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CB088B90-EEF3-7E4B-58A4-58921AE2ED7B}"/>
              </a:ext>
            </a:extLst>
          </p:cNvPr>
          <p:cNvCxnSpPr>
            <a:cxnSpLocks/>
          </p:cNvCxnSpPr>
          <p:nvPr/>
        </p:nvCxnSpPr>
        <p:spPr>
          <a:xfrm flipH="1">
            <a:off x="1876247" y="4026759"/>
            <a:ext cx="37467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038D6279-7CB0-F15D-EEC7-5C059A15D0FD}"/>
              </a:ext>
            </a:extLst>
          </p:cNvPr>
          <p:cNvCxnSpPr>
            <a:cxnSpLocks/>
          </p:cNvCxnSpPr>
          <p:nvPr/>
        </p:nvCxnSpPr>
        <p:spPr>
          <a:xfrm flipH="1">
            <a:off x="3405777" y="4043406"/>
            <a:ext cx="37467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7AD2B4D0-CE4A-4549-BD43-F011F1293E99}"/>
              </a:ext>
            </a:extLst>
          </p:cNvPr>
          <p:cNvCxnSpPr>
            <a:cxnSpLocks/>
          </p:cNvCxnSpPr>
          <p:nvPr/>
        </p:nvCxnSpPr>
        <p:spPr>
          <a:xfrm flipH="1">
            <a:off x="4995157" y="4015517"/>
            <a:ext cx="37467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D1CD9ED3-5FB6-5CFF-F092-88869B61D524}"/>
              </a:ext>
            </a:extLst>
          </p:cNvPr>
          <p:cNvCxnSpPr>
            <a:cxnSpLocks/>
          </p:cNvCxnSpPr>
          <p:nvPr/>
        </p:nvCxnSpPr>
        <p:spPr>
          <a:xfrm flipH="1">
            <a:off x="6758225" y="3979213"/>
            <a:ext cx="37467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860DDDB-ED6D-9D58-E90D-6077B6399466}"/>
              </a:ext>
            </a:extLst>
          </p:cNvPr>
          <p:cNvCxnSpPr>
            <a:cxnSpLocks/>
          </p:cNvCxnSpPr>
          <p:nvPr/>
        </p:nvCxnSpPr>
        <p:spPr>
          <a:xfrm flipH="1">
            <a:off x="8689371" y="4007899"/>
            <a:ext cx="374674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3521374-B9E0-840E-14C3-D31A35F255EB}"/>
              </a:ext>
            </a:extLst>
          </p:cNvPr>
          <p:cNvCxnSpPr>
            <a:cxnSpLocks/>
          </p:cNvCxnSpPr>
          <p:nvPr/>
        </p:nvCxnSpPr>
        <p:spPr>
          <a:xfrm>
            <a:off x="748070" y="4370780"/>
            <a:ext cx="2600" cy="67271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75251FB6-6CD9-819E-E18D-F667691DF1C9}"/>
              </a:ext>
            </a:extLst>
          </p:cNvPr>
          <p:cNvCxnSpPr>
            <a:cxnSpLocks/>
          </p:cNvCxnSpPr>
          <p:nvPr/>
        </p:nvCxnSpPr>
        <p:spPr>
          <a:xfrm flipV="1">
            <a:off x="1408928" y="5408509"/>
            <a:ext cx="358240" cy="13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3EFC92E3-0148-3996-6A68-2F14045EFE2B}"/>
              </a:ext>
            </a:extLst>
          </p:cNvPr>
          <p:cNvCxnSpPr>
            <a:cxnSpLocks/>
          </p:cNvCxnSpPr>
          <p:nvPr/>
        </p:nvCxnSpPr>
        <p:spPr>
          <a:xfrm flipV="1">
            <a:off x="9238310" y="5451562"/>
            <a:ext cx="358240" cy="13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CE23D0D1-0201-193B-2625-42B5974E6894}"/>
              </a:ext>
            </a:extLst>
          </p:cNvPr>
          <p:cNvCxnSpPr>
            <a:cxnSpLocks/>
          </p:cNvCxnSpPr>
          <p:nvPr/>
        </p:nvCxnSpPr>
        <p:spPr>
          <a:xfrm flipV="1">
            <a:off x="7058145" y="5415587"/>
            <a:ext cx="358240" cy="13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id="{E71E1F4B-737B-5D36-572A-CB9185F88149}"/>
              </a:ext>
            </a:extLst>
          </p:cNvPr>
          <p:cNvCxnSpPr>
            <a:cxnSpLocks/>
          </p:cNvCxnSpPr>
          <p:nvPr/>
        </p:nvCxnSpPr>
        <p:spPr>
          <a:xfrm flipV="1">
            <a:off x="4761410" y="5408509"/>
            <a:ext cx="358240" cy="13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70F2E6F1-AC03-DC4A-7A6D-BC94F53446B8}"/>
              </a:ext>
            </a:extLst>
          </p:cNvPr>
          <p:cNvCxnSpPr>
            <a:cxnSpLocks/>
          </p:cNvCxnSpPr>
          <p:nvPr/>
        </p:nvCxnSpPr>
        <p:spPr>
          <a:xfrm flipV="1">
            <a:off x="2730173" y="5440862"/>
            <a:ext cx="358240" cy="13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09048389-7C4C-269A-58D6-E5778D12339C}"/>
              </a:ext>
            </a:extLst>
          </p:cNvPr>
          <p:cNvCxnSpPr>
            <a:cxnSpLocks/>
          </p:cNvCxnSpPr>
          <p:nvPr/>
        </p:nvCxnSpPr>
        <p:spPr>
          <a:xfrm flipV="1">
            <a:off x="10578295" y="5414220"/>
            <a:ext cx="358240" cy="13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A384B940-7E2C-A22A-1465-3EA4CE3E5536}"/>
              </a:ext>
            </a:extLst>
          </p:cNvPr>
          <p:cNvCxnSpPr>
            <a:cxnSpLocks/>
            <a:endCxn id="33" idx="0"/>
          </p:cNvCxnSpPr>
          <p:nvPr/>
        </p:nvCxnSpPr>
        <p:spPr>
          <a:xfrm>
            <a:off x="3943586" y="5710984"/>
            <a:ext cx="0" cy="31030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613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A4ECFC6-F1C4-49D6-B5C5-8E0F6983FC55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rgbClr val="1C4098"/>
          </a:solidFill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FFFF66"/>
                </a:solidFill>
              </a:rPr>
              <a:t>Automation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>
                <a:solidFill>
                  <a:srgbClr val="FFFF66"/>
                </a:solidFill>
              </a:rPr>
              <a:t>9</a:t>
            </a:r>
            <a:r>
              <a:rPr lang="en-US" dirty="0">
                <a:solidFill>
                  <a:schemeClr val="bg1"/>
                </a:solidFill>
              </a:rPr>
              <a:t> processes of 10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Reduction of ‘manual handling’ </a:t>
            </a:r>
            <a:r>
              <a:rPr lang="en-US" b="1" dirty="0">
                <a:solidFill>
                  <a:srgbClr val="FFFF66"/>
                </a:solidFill>
              </a:rPr>
              <a:t>80%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within </a:t>
            </a:r>
            <a:r>
              <a:rPr lang="en-US" b="1" u="sng" dirty="0">
                <a:solidFill>
                  <a:schemeClr val="bg1"/>
                </a:solidFill>
              </a:rPr>
              <a:t>Purchase to Pay </a:t>
            </a:r>
            <a:r>
              <a:rPr lang="en-US" b="1" u="sng" dirty="0" err="1">
                <a:solidFill>
                  <a:schemeClr val="bg1"/>
                </a:solidFill>
              </a:rPr>
              <a:t>procesflow</a:t>
            </a:r>
            <a:endParaRPr lang="en-US" b="1" u="sng" dirty="0">
              <a:solidFill>
                <a:schemeClr val="bg1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Increase utilization Exact application from 10% to </a:t>
            </a:r>
            <a:r>
              <a:rPr lang="en-US" dirty="0">
                <a:solidFill>
                  <a:srgbClr val="FFFF66"/>
                </a:solidFill>
              </a:rPr>
              <a:t>60%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Application and System securities according to industry standards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Maximization of </a:t>
            </a:r>
            <a:r>
              <a:rPr lang="en-US" dirty="0">
                <a:solidFill>
                  <a:srgbClr val="FFFF66"/>
                </a:solidFill>
              </a:rPr>
              <a:t>transparency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      Telesur is now  live “auditable” </a:t>
            </a:r>
          </a:p>
          <a:p>
            <a:pPr marL="514350" indent="-514350">
              <a:buFont typeface="+mj-lt"/>
              <a:buAutoNum type="arabicPeriod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AD0CA8-33CE-4993-A77F-A2F032E0F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1A7B-D473-4921-B394-EBDC6794CE8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5D429E-DF5A-4216-AB29-05E58E0FC0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WE IMPROVE TO SERVE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13D52221-5B2E-4261-93F8-9B5C7310C1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377358"/>
            <a:ext cx="9826625" cy="6699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Deliverables – Project Exact per 2021-Q4</a:t>
            </a:r>
          </a:p>
        </p:txBody>
      </p:sp>
    </p:spTree>
    <p:extLst>
      <p:ext uri="{BB962C8B-B14F-4D97-AF65-F5344CB8AC3E}">
        <p14:creationId xmlns:p14="http://schemas.microsoft.com/office/powerpoint/2010/main" val="868268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09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C4393E-29B2-284C-9228-20BED9FC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351A7B-D473-4921-B394-EBDC6794CE8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6F6D568-F29A-3347-B3B6-72B698959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 b="1" cap="none" spc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#</a:t>
            </a:r>
            <a:r>
              <a:rPr lang="en-US" sz="1800"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S</a:t>
            </a:r>
            <a:r>
              <a:rPr kumimoji="0" lang="en-US" sz="1800" b="1" i="0" u="none" strike="noStrike" kern="1200" cap="none" spc="0" normalizeH="0" baseline="0" noProof="0" err="1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ecuring</a:t>
            </a:r>
            <a:r>
              <a:rPr kumimoji="0" lang="en-US" sz="1800" b="1" i="0" u="none" strike="noStrike" kern="1200" cap="none" spc="0" normalizeH="0" baseline="0" noProof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digital future</a:t>
            </a:r>
            <a:endParaRPr kumimoji="0" lang="en-US" sz="2400" b="1" i="0" u="none" strike="noStrike" kern="1200" cap="none" spc="0" normalizeH="0" baseline="0" noProof="0">
              <a:ln w="0"/>
              <a:solidFill>
                <a:prstClr val="white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139C8A7-285D-4C82-B71A-A3AECF2D2D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5094195"/>
              </p:ext>
            </p:extLst>
          </p:nvPr>
        </p:nvGraphicFramePr>
        <p:xfrm>
          <a:off x="892778" y="1267041"/>
          <a:ext cx="10370221" cy="5150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 descr="Customer 360 Integration Hub for Salesforce Commerce, Marketing, and  Service Clouds - Salesforce ANZ">
            <a:extLst>
              <a:ext uri="{FF2B5EF4-FFF2-40B4-BE49-F238E27FC236}">
                <a16:creationId xmlns:a16="http://schemas.microsoft.com/office/drawing/2014/main" id="{431C9267-AAE7-492A-9166-D8A8B6E250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" r="-7" b="-7"/>
          <a:stretch/>
        </p:blipFill>
        <p:spPr bwMode="auto">
          <a:xfrm>
            <a:off x="10363336" y="-93599"/>
            <a:ext cx="1887969" cy="1726451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A74493-D187-4F3E-A70F-ACAC40CD02D0}"/>
              </a:ext>
            </a:extLst>
          </p:cNvPr>
          <p:cNvSpPr txBox="1"/>
          <p:nvPr/>
        </p:nvSpPr>
        <p:spPr>
          <a:xfrm>
            <a:off x="816515" y="454220"/>
            <a:ext cx="9717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Order 2 pay flow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 descr="Gears">
            <a:extLst>
              <a:ext uri="{FF2B5EF4-FFF2-40B4-BE49-F238E27FC236}">
                <a16:creationId xmlns:a16="http://schemas.microsoft.com/office/drawing/2014/main" id="{9B3966F0-CD0B-4557-969C-9D1DB2EE0B55}"/>
              </a:ext>
            </a:extLst>
          </p:cNvPr>
          <p:cNvSpPr/>
          <p:nvPr/>
        </p:nvSpPr>
        <p:spPr>
          <a:xfrm rot="427189">
            <a:off x="946301" y="1027296"/>
            <a:ext cx="1233701" cy="912529"/>
          </a:xfrm>
          <a:prstGeom prst="rect">
            <a:avLst/>
          </a:prstGeom>
          <a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 t="-2000" b="-2000"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phic 13" descr="Blockchain">
            <a:extLst>
              <a:ext uri="{FF2B5EF4-FFF2-40B4-BE49-F238E27FC236}">
                <a16:creationId xmlns:a16="http://schemas.microsoft.com/office/drawing/2014/main" id="{9D7DAF9E-1801-409B-9F03-3D904DE549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9876894">
            <a:off x="6401996" y="1242213"/>
            <a:ext cx="649319" cy="65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096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5DF8B6B-4421-4FEC-90FB-43D460543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2011" y="2976976"/>
            <a:ext cx="1236285" cy="127212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F35FE01-32BC-423A-A7FA-26745506B1D8}"/>
              </a:ext>
            </a:extLst>
          </p:cNvPr>
          <p:cNvSpPr/>
          <p:nvPr/>
        </p:nvSpPr>
        <p:spPr bwMode="auto">
          <a:xfrm>
            <a:off x="10459942" y="2756927"/>
            <a:ext cx="1527812" cy="1535471"/>
          </a:xfrm>
          <a:prstGeom prst="rect">
            <a:avLst/>
          </a:prstGeom>
          <a:gradFill>
            <a:gsLst>
              <a:gs pos="0">
                <a:srgbClr val="42A3C4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/>
            <a:endParaRPr lang="en-GB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32765A-0015-457C-A59E-6C98767CF2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  <a:ln/>
        </p:spPr>
        <p:txBody>
          <a:bodyPr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224721-7414-452B-B3A4-913F508CC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Slide </a:t>
            </a:r>
            <a:fld id="{389F3570-5413-4124-892C-2DAEDFEB2896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D090D60-9E99-4007-8E73-D8145A836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061" y="49515"/>
            <a:ext cx="10663877" cy="900783"/>
          </a:xfrm>
        </p:spPr>
        <p:txBody>
          <a:bodyPr>
            <a:normAutofit fontScale="90000"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Establishing digital engagement through singular payment channels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A1C308-C99B-4199-BCBF-224528D28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872" y="2544696"/>
            <a:ext cx="1417357" cy="2089589"/>
          </a:xfrm>
          <a:prstGeom prst="rect">
            <a:avLst/>
          </a:prstGeom>
        </p:spPr>
      </p:pic>
      <p:sp>
        <p:nvSpPr>
          <p:cNvPr id="8" name="Arrow: Curved Up 7">
            <a:extLst>
              <a:ext uri="{FF2B5EF4-FFF2-40B4-BE49-F238E27FC236}">
                <a16:creationId xmlns:a16="http://schemas.microsoft.com/office/drawing/2014/main" id="{A893EC4D-3F08-4468-9FA4-295ECB0A4943}"/>
              </a:ext>
            </a:extLst>
          </p:cNvPr>
          <p:cNvSpPr/>
          <p:nvPr/>
        </p:nvSpPr>
        <p:spPr bwMode="auto">
          <a:xfrm flipH="1" flipV="1">
            <a:off x="6384031" y="1323964"/>
            <a:ext cx="3874787" cy="1152128"/>
          </a:xfrm>
          <a:prstGeom prst="curvedUpArrow">
            <a:avLst/>
          </a:prstGeom>
          <a:gradFill>
            <a:gsLst>
              <a:gs pos="0">
                <a:srgbClr val="42A3C4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/>
            <a:endParaRPr lang="en-GB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C6ABFE0E-8C42-4DE6-9998-F1DA5AEC23C6}"/>
              </a:ext>
            </a:extLst>
          </p:cNvPr>
          <p:cNvSpPr/>
          <p:nvPr/>
        </p:nvSpPr>
        <p:spPr bwMode="auto">
          <a:xfrm>
            <a:off x="7707785" y="3343165"/>
            <a:ext cx="2327852" cy="492651"/>
          </a:xfrm>
          <a:prstGeom prst="rightArrow">
            <a:avLst/>
          </a:prstGeom>
          <a:gradFill>
            <a:gsLst>
              <a:gs pos="0">
                <a:srgbClr val="42A3C4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/>
            <a:endParaRPr lang="en-GB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Arrow: Curved Up 9">
            <a:extLst>
              <a:ext uri="{FF2B5EF4-FFF2-40B4-BE49-F238E27FC236}">
                <a16:creationId xmlns:a16="http://schemas.microsoft.com/office/drawing/2014/main" id="{D85716AB-340E-4178-9EAE-38BAD1AB4559}"/>
              </a:ext>
            </a:extLst>
          </p:cNvPr>
          <p:cNvSpPr/>
          <p:nvPr/>
        </p:nvSpPr>
        <p:spPr bwMode="auto">
          <a:xfrm flipH="1">
            <a:off x="6584413" y="4732266"/>
            <a:ext cx="3743504" cy="1054041"/>
          </a:xfrm>
          <a:prstGeom prst="curvedUpArrow">
            <a:avLst/>
          </a:prstGeom>
          <a:gradFill>
            <a:gsLst>
              <a:gs pos="0">
                <a:srgbClr val="42A3C4"/>
              </a:gs>
              <a:gs pos="100000">
                <a:schemeClr val="accent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</a:bodyPr>
          <a:lstStyle/>
          <a:p>
            <a:pPr algn="ctr" defTabSz="1219170"/>
            <a:endParaRPr lang="en-GB" sz="2400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92F76874-0344-4D72-A790-39A8E8CD8B0C}"/>
              </a:ext>
            </a:extLst>
          </p:cNvPr>
          <p:cNvGraphicFramePr/>
          <p:nvPr/>
        </p:nvGraphicFramePr>
        <p:xfrm>
          <a:off x="-247474" y="1362199"/>
          <a:ext cx="5855063" cy="47216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0D55744B-8D0C-4C62-A7D8-D4598B7D5365}"/>
              </a:ext>
            </a:extLst>
          </p:cNvPr>
          <p:cNvSpPr txBox="1"/>
          <p:nvPr/>
        </p:nvSpPr>
        <p:spPr>
          <a:xfrm>
            <a:off x="7536160" y="958342"/>
            <a:ext cx="2400267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67" dirty="0">
                <a:solidFill>
                  <a:schemeClr val="bg1"/>
                </a:solidFill>
                <a:latin typeface="Calibri" panose="020F0502020204030204" pitchFamily="34" charset="0"/>
              </a:rPr>
              <a:t>In-app notifications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1DF0EF-5846-47A8-A744-77D042D6FEC6}"/>
              </a:ext>
            </a:extLst>
          </p:cNvPr>
          <p:cNvSpPr txBox="1"/>
          <p:nvPr/>
        </p:nvSpPr>
        <p:spPr>
          <a:xfrm>
            <a:off x="6810153" y="5674921"/>
            <a:ext cx="4512501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67" dirty="0">
                <a:solidFill>
                  <a:schemeClr val="bg1"/>
                </a:solidFill>
                <a:latin typeface="Calibri" panose="020F0502020204030204" pitchFamily="34" charset="0"/>
              </a:rPr>
              <a:t>Fault notifications, spending threshold advice, credit notes, refunds and dispute handling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F1E71B-8574-4B12-8859-D25ECF1FB925}"/>
              </a:ext>
            </a:extLst>
          </p:cNvPr>
          <p:cNvSpPr txBox="1"/>
          <p:nvPr/>
        </p:nvSpPr>
        <p:spPr>
          <a:xfrm>
            <a:off x="7251328" y="4344057"/>
            <a:ext cx="2784309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67" dirty="0">
                <a:solidFill>
                  <a:schemeClr val="bg1"/>
                </a:solidFill>
                <a:latin typeface="Calibri" panose="020F0502020204030204" pitchFamily="34" charset="0"/>
              </a:rPr>
              <a:t>Queries, complaints, requests, bill payments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E90C1AA-3090-4751-BDF4-A1381E2A98E6}"/>
              </a:ext>
            </a:extLst>
          </p:cNvPr>
          <p:cNvSpPr txBox="1"/>
          <p:nvPr/>
        </p:nvSpPr>
        <p:spPr>
          <a:xfrm>
            <a:off x="7010071" y="1723145"/>
            <a:ext cx="2711101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67" dirty="0">
                <a:solidFill>
                  <a:schemeClr val="bg1"/>
                </a:solidFill>
                <a:latin typeface="Calibri" panose="020F0502020204030204" pitchFamily="34" charset="0"/>
              </a:rPr>
              <a:t>Commercial offers, promotions, </a:t>
            </a:r>
          </a:p>
          <a:p>
            <a:pPr algn="ctr"/>
            <a:r>
              <a:rPr lang="en-GB" sz="1467" dirty="0">
                <a:solidFill>
                  <a:schemeClr val="bg1"/>
                </a:solidFill>
                <a:latin typeface="Calibri" panose="020F0502020204030204" pitchFamily="34" charset="0"/>
              </a:rPr>
              <a:t>&amp; campaigns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2F0B81-E291-4DF8-918F-B19E25664D38}"/>
              </a:ext>
            </a:extLst>
          </p:cNvPr>
          <p:cNvGrpSpPr/>
          <p:nvPr/>
        </p:nvGrpSpPr>
        <p:grpSpPr>
          <a:xfrm>
            <a:off x="10564182" y="2852938"/>
            <a:ext cx="1302916" cy="1353677"/>
            <a:chOff x="7968816" y="1707654"/>
            <a:chExt cx="977187" cy="101525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DBF5D03-B245-4187-A632-651ED7335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72726" y="1707655"/>
              <a:ext cx="472139" cy="432048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pic>
          <p:nvPicPr>
            <p:cNvPr id="2058" name="Picture 10" descr="Antenna, signal Free Icon of Responsive And Mobile">
              <a:extLst>
                <a:ext uri="{FF2B5EF4-FFF2-40B4-BE49-F238E27FC236}">
                  <a16:creationId xmlns:a16="http://schemas.microsoft.com/office/drawing/2014/main" id="{460DE8A6-1E37-421D-BEF8-19267F9C59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8816" y="1707654"/>
              <a:ext cx="475993" cy="432876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11CA5A8-F858-46EC-8563-28143A07D8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972670" y="2235110"/>
              <a:ext cx="472139" cy="487802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  <p:pic>
          <p:nvPicPr>
            <p:cNvPr id="2064" name="Picture 16" descr="Cable Tv Icon #72613 - Free Icons Library">
              <a:extLst>
                <a:ext uri="{FF2B5EF4-FFF2-40B4-BE49-F238E27FC236}">
                  <a16:creationId xmlns:a16="http://schemas.microsoft.com/office/drawing/2014/main" id="{F252B95A-DDE6-40FF-BD20-38707B3D28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3864" y="2227964"/>
              <a:ext cx="472139" cy="48780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CAAD7CB-A139-49CE-A16B-3C5B3D6221EB}"/>
              </a:ext>
            </a:extLst>
          </p:cNvPr>
          <p:cNvSpPr txBox="1"/>
          <p:nvPr/>
        </p:nvSpPr>
        <p:spPr>
          <a:xfrm>
            <a:off x="10724517" y="4235673"/>
            <a:ext cx="1026124" cy="318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67" dirty="0">
                <a:solidFill>
                  <a:schemeClr val="bg1"/>
                </a:solidFill>
                <a:latin typeface="Calibri" panose="020F0502020204030204" pitchFamily="34" charset="0"/>
              </a:rPr>
              <a:t>Operator</a:t>
            </a:r>
          </a:p>
        </p:txBody>
      </p:sp>
    </p:spTree>
    <p:extLst>
      <p:ext uri="{BB962C8B-B14F-4D97-AF65-F5344CB8AC3E}">
        <p14:creationId xmlns:p14="http://schemas.microsoft.com/office/powerpoint/2010/main" val="2180542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9BA530F0-260C-42CF-89E4-183BCAD91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0782"/>
            <a:ext cx="8819645" cy="5958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FBB10F-6FD7-4804-ADFF-8313E2E31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493123">
            <a:off x="217032" y="435310"/>
            <a:ext cx="2444557" cy="794836"/>
          </a:xfrm>
          <a:custGeom>
            <a:avLst/>
            <a:gdLst>
              <a:gd name="connsiteX0" fmla="*/ 0 w 2444557"/>
              <a:gd name="connsiteY0" fmla="*/ 0 h 794836"/>
              <a:gd name="connsiteX1" fmla="*/ 464466 w 2444557"/>
              <a:gd name="connsiteY1" fmla="*/ 0 h 794836"/>
              <a:gd name="connsiteX2" fmla="*/ 953377 w 2444557"/>
              <a:gd name="connsiteY2" fmla="*/ 0 h 794836"/>
              <a:gd name="connsiteX3" fmla="*/ 1393397 w 2444557"/>
              <a:gd name="connsiteY3" fmla="*/ 0 h 794836"/>
              <a:gd name="connsiteX4" fmla="*/ 1882309 w 2444557"/>
              <a:gd name="connsiteY4" fmla="*/ 0 h 794836"/>
              <a:gd name="connsiteX5" fmla="*/ 2444557 w 2444557"/>
              <a:gd name="connsiteY5" fmla="*/ 0 h 794836"/>
              <a:gd name="connsiteX6" fmla="*/ 2444557 w 2444557"/>
              <a:gd name="connsiteY6" fmla="*/ 397418 h 794836"/>
              <a:gd name="connsiteX7" fmla="*/ 2444557 w 2444557"/>
              <a:gd name="connsiteY7" fmla="*/ 794836 h 794836"/>
              <a:gd name="connsiteX8" fmla="*/ 1955646 w 2444557"/>
              <a:gd name="connsiteY8" fmla="*/ 794836 h 794836"/>
              <a:gd name="connsiteX9" fmla="*/ 1442289 w 2444557"/>
              <a:gd name="connsiteY9" fmla="*/ 794836 h 794836"/>
              <a:gd name="connsiteX10" fmla="*/ 1026714 w 2444557"/>
              <a:gd name="connsiteY10" fmla="*/ 794836 h 794836"/>
              <a:gd name="connsiteX11" fmla="*/ 537803 w 2444557"/>
              <a:gd name="connsiteY11" fmla="*/ 794836 h 794836"/>
              <a:gd name="connsiteX12" fmla="*/ 0 w 2444557"/>
              <a:gd name="connsiteY12" fmla="*/ 794836 h 794836"/>
              <a:gd name="connsiteX13" fmla="*/ 0 w 2444557"/>
              <a:gd name="connsiteY13" fmla="*/ 413315 h 794836"/>
              <a:gd name="connsiteX14" fmla="*/ 0 w 2444557"/>
              <a:gd name="connsiteY14" fmla="*/ 0 h 794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44557" h="794836" fill="none" extrusionOk="0">
                <a:moveTo>
                  <a:pt x="0" y="0"/>
                </a:moveTo>
                <a:cubicBezTo>
                  <a:pt x="198118" y="-33643"/>
                  <a:pt x="352797" y="45194"/>
                  <a:pt x="464466" y="0"/>
                </a:cubicBezTo>
                <a:cubicBezTo>
                  <a:pt x="576135" y="-45194"/>
                  <a:pt x="728122" y="2421"/>
                  <a:pt x="953377" y="0"/>
                </a:cubicBezTo>
                <a:cubicBezTo>
                  <a:pt x="1178632" y="-2421"/>
                  <a:pt x="1238087" y="13605"/>
                  <a:pt x="1393397" y="0"/>
                </a:cubicBezTo>
                <a:cubicBezTo>
                  <a:pt x="1548707" y="-13605"/>
                  <a:pt x="1693310" y="30032"/>
                  <a:pt x="1882309" y="0"/>
                </a:cubicBezTo>
                <a:cubicBezTo>
                  <a:pt x="2071308" y="-30032"/>
                  <a:pt x="2212863" y="26822"/>
                  <a:pt x="2444557" y="0"/>
                </a:cubicBezTo>
                <a:cubicBezTo>
                  <a:pt x="2450704" y="133486"/>
                  <a:pt x="2430839" y="297503"/>
                  <a:pt x="2444557" y="397418"/>
                </a:cubicBezTo>
                <a:cubicBezTo>
                  <a:pt x="2458275" y="497333"/>
                  <a:pt x="2439737" y="702741"/>
                  <a:pt x="2444557" y="794836"/>
                </a:cubicBezTo>
                <a:cubicBezTo>
                  <a:pt x="2266317" y="811043"/>
                  <a:pt x="2063351" y="766871"/>
                  <a:pt x="1955646" y="794836"/>
                </a:cubicBezTo>
                <a:cubicBezTo>
                  <a:pt x="1847941" y="822801"/>
                  <a:pt x="1689804" y="744089"/>
                  <a:pt x="1442289" y="794836"/>
                </a:cubicBezTo>
                <a:cubicBezTo>
                  <a:pt x="1194774" y="845583"/>
                  <a:pt x="1224233" y="765619"/>
                  <a:pt x="1026714" y="794836"/>
                </a:cubicBezTo>
                <a:cubicBezTo>
                  <a:pt x="829196" y="824053"/>
                  <a:pt x="677485" y="785471"/>
                  <a:pt x="537803" y="794836"/>
                </a:cubicBezTo>
                <a:cubicBezTo>
                  <a:pt x="398121" y="804201"/>
                  <a:pt x="260937" y="750230"/>
                  <a:pt x="0" y="794836"/>
                </a:cubicBezTo>
                <a:cubicBezTo>
                  <a:pt x="-10407" y="695506"/>
                  <a:pt x="7288" y="495834"/>
                  <a:pt x="0" y="413315"/>
                </a:cubicBezTo>
                <a:cubicBezTo>
                  <a:pt x="-7288" y="330796"/>
                  <a:pt x="14980" y="181429"/>
                  <a:pt x="0" y="0"/>
                </a:cubicBezTo>
                <a:close/>
              </a:path>
              <a:path w="2444557" h="794836" stroke="0" extrusionOk="0">
                <a:moveTo>
                  <a:pt x="0" y="0"/>
                </a:moveTo>
                <a:cubicBezTo>
                  <a:pt x="188644" y="-37451"/>
                  <a:pt x="307375" y="15676"/>
                  <a:pt x="415575" y="0"/>
                </a:cubicBezTo>
                <a:cubicBezTo>
                  <a:pt x="523775" y="-15676"/>
                  <a:pt x="743602" y="51951"/>
                  <a:pt x="880041" y="0"/>
                </a:cubicBezTo>
                <a:cubicBezTo>
                  <a:pt x="1016480" y="-51951"/>
                  <a:pt x="1203053" y="14339"/>
                  <a:pt x="1344506" y="0"/>
                </a:cubicBezTo>
                <a:cubicBezTo>
                  <a:pt x="1485959" y="-14339"/>
                  <a:pt x="1675163" y="35730"/>
                  <a:pt x="1808972" y="0"/>
                </a:cubicBezTo>
                <a:cubicBezTo>
                  <a:pt x="1942781" y="-35730"/>
                  <a:pt x="2282299" y="34097"/>
                  <a:pt x="2444557" y="0"/>
                </a:cubicBezTo>
                <a:cubicBezTo>
                  <a:pt x="2460542" y="134747"/>
                  <a:pt x="2430597" y="190850"/>
                  <a:pt x="2444557" y="381521"/>
                </a:cubicBezTo>
                <a:cubicBezTo>
                  <a:pt x="2458517" y="572192"/>
                  <a:pt x="2440892" y="692078"/>
                  <a:pt x="2444557" y="794836"/>
                </a:cubicBezTo>
                <a:cubicBezTo>
                  <a:pt x="2321650" y="840199"/>
                  <a:pt x="2186906" y="754697"/>
                  <a:pt x="1980091" y="794836"/>
                </a:cubicBezTo>
                <a:cubicBezTo>
                  <a:pt x="1773276" y="834975"/>
                  <a:pt x="1645616" y="761250"/>
                  <a:pt x="1515625" y="794836"/>
                </a:cubicBezTo>
                <a:cubicBezTo>
                  <a:pt x="1385634" y="828422"/>
                  <a:pt x="1201838" y="751131"/>
                  <a:pt x="1075605" y="794836"/>
                </a:cubicBezTo>
                <a:cubicBezTo>
                  <a:pt x="949372" y="838541"/>
                  <a:pt x="805335" y="786812"/>
                  <a:pt x="660030" y="794836"/>
                </a:cubicBezTo>
                <a:cubicBezTo>
                  <a:pt x="514725" y="802860"/>
                  <a:pt x="254408" y="783508"/>
                  <a:pt x="0" y="794836"/>
                </a:cubicBezTo>
                <a:cubicBezTo>
                  <a:pt x="-37452" y="716650"/>
                  <a:pt x="9011" y="526428"/>
                  <a:pt x="0" y="405366"/>
                </a:cubicBezTo>
                <a:cubicBezTo>
                  <a:pt x="-9011" y="284304"/>
                  <a:pt x="24499" y="133767"/>
                  <a:pt x="0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  <a:extLst>
              <a:ext uri="{C807C97D-BFC1-408E-A445-0C87EB9F89A2}">
                <ask:lineSketchStyleProps xmlns="" xmlns:ask="http://schemas.microsoft.com/office/drawing/2018/sketchyshapes" sd="3798046833">
                  <ask:type>
                    <ask:lineSketchScribble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algn="ctr"/>
            <a:r>
              <a:rPr lang="nl-NL" sz="2400" b="1">
                <a:solidFill>
                  <a:schemeClr val="bg1"/>
                </a:solidFill>
              </a:rPr>
              <a:t>Current status</a:t>
            </a:r>
            <a:br>
              <a:rPr lang="nl-NL" sz="2400" b="1">
                <a:solidFill>
                  <a:schemeClr val="bg1"/>
                </a:solidFill>
              </a:rPr>
            </a:br>
            <a:r>
              <a:rPr lang="nl-NL" sz="2400" b="1">
                <a:solidFill>
                  <a:schemeClr val="bg1"/>
                </a:solidFill>
              </a:rPr>
              <a:t>Customer Service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7FD1D1-A7D8-4BFA-829E-FF6FF3B71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9645" y="935643"/>
            <a:ext cx="3283586" cy="2902136"/>
          </a:xfrm>
        </p:spPr>
        <p:txBody>
          <a:bodyPr>
            <a:normAutofit lnSpcReduction="10000"/>
          </a:bodyPr>
          <a:lstStyle/>
          <a:p>
            <a:r>
              <a:rPr lang="nl-NL">
                <a:solidFill>
                  <a:schemeClr val="bg1"/>
                </a:solidFill>
              </a:rPr>
              <a:t>Minimal of 22  (different) applications with which to serve the customer now</a:t>
            </a:r>
          </a:p>
          <a:p>
            <a:r>
              <a:rPr lang="nl-NL" b="1">
                <a:solidFill>
                  <a:schemeClr val="bg1">
                    <a:lumMod val="75000"/>
                  </a:schemeClr>
                </a:solidFill>
              </a:rPr>
              <a:t>Consequences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>
                <a:solidFill>
                  <a:schemeClr val="bg1"/>
                </a:solidFill>
              </a:rPr>
              <a:t>Longer waiting period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>
                <a:solidFill>
                  <a:schemeClr val="bg1"/>
                </a:solidFill>
              </a:rPr>
              <a:t>High chance of human error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>
                <a:solidFill>
                  <a:schemeClr val="bg1"/>
                </a:solidFill>
              </a:rPr>
              <a:t>No standardization in customer service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nl-NL">
                <a:solidFill>
                  <a:schemeClr val="bg1"/>
                </a:solidFill>
              </a:rPr>
              <a:t>No flexibility in i.e. adaptions, additional sales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nl-NL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BB1CC-FF72-4230-9906-3A5DC3205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351A7B-D473-4921-B394-EBDC6794CE8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411B3C-3DC8-4D43-8D6B-0B2746A753A7}"/>
              </a:ext>
            </a:extLst>
          </p:cNvPr>
          <p:cNvSpPr txBox="1"/>
          <p:nvPr/>
        </p:nvSpPr>
        <p:spPr>
          <a:xfrm>
            <a:off x="9352722" y="461450"/>
            <a:ext cx="2046205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>
                <a:solidFill>
                  <a:prstClr val="black"/>
                </a:solidFill>
                <a:latin typeface="Calibri" panose="020F0502020204030204"/>
              </a:rPr>
              <a:t>Customer service</a:t>
            </a:r>
            <a:endParaRPr kumimoji="0" lang="nl-NL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21683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1174</Words>
  <Application>Microsoft Macintosh PowerPoint</Application>
  <PresentationFormat>Widescreen</PresentationFormat>
  <Paragraphs>258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Bauhaus 93</vt:lpstr>
      <vt:lpstr>Calibri</vt:lpstr>
      <vt:lpstr>Calibri Light</vt:lpstr>
      <vt:lpstr>Times New Roman</vt:lpstr>
      <vt:lpstr>Wingdings</vt:lpstr>
      <vt:lpstr>1_Office Theme</vt:lpstr>
      <vt:lpstr>4_Office Theme</vt:lpstr>
      <vt:lpstr>PowerPoint Presentation</vt:lpstr>
      <vt:lpstr>Enterprise Resource Management</vt:lpstr>
      <vt:lpstr>Evaluation Enterprise Resource Management</vt:lpstr>
      <vt:lpstr>Scope – Project Exact</vt:lpstr>
      <vt:lpstr>Telesur purchase to pay process: until 2019</vt:lpstr>
      <vt:lpstr>Deliverables – Project Exact per 2021-Q4</vt:lpstr>
      <vt:lpstr>PowerPoint Presentation</vt:lpstr>
      <vt:lpstr>Establishing digital engagement through singular payment channels</vt:lpstr>
      <vt:lpstr>Current status Customer Service</vt:lpstr>
      <vt:lpstr>Current Customer Service</vt:lpstr>
      <vt:lpstr>PowerPoint Presentation</vt:lpstr>
      <vt:lpstr>Gewenste situatie</vt:lpstr>
      <vt:lpstr>Digital bill</vt:lpstr>
      <vt:lpstr>Customer Self service Payments and direct data capacity upgrade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Yngard Vanessa</dc:creator>
  <cp:lastModifiedBy>Antonius Mike</cp:lastModifiedBy>
  <cp:revision>5</cp:revision>
  <dcterms:created xsi:type="dcterms:W3CDTF">2022-06-29T14:23:01Z</dcterms:created>
  <dcterms:modified xsi:type="dcterms:W3CDTF">2022-07-20T12:23:08Z</dcterms:modified>
</cp:coreProperties>
</file>