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11.jpg" ContentType="image/jpg"/>
  <Override PartName="/ppt/media/image12.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1"/>
  </p:notesMasterIdLst>
  <p:sldIdLst>
    <p:sldId id="256" r:id="rId5"/>
    <p:sldId id="257" r:id="rId6"/>
    <p:sldId id="258" r:id="rId7"/>
    <p:sldId id="265" r:id="rId8"/>
    <p:sldId id="270" r:id="rId9"/>
    <p:sldId id="271" r:id="rId10"/>
    <p:sldId id="264" r:id="rId11"/>
    <p:sldId id="266" r:id="rId12"/>
    <p:sldId id="259" r:id="rId13"/>
    <p:sldId id="269" r:id="rId14"/>
    <p:sldId id="272" r:id="rId15"/>
    <p:sldId id="261" r:id="rId16"/>
    <p:sldId id="262" r:id="rId17"/>
    <p:sldId id="263" r:id="rId18"/>
    <p:sldId id="273" r:id="rId19"/>
    <p:sldId id="298" r:id="rId20"/>
    <p:sldId id="299" r:id="rId21"/>
    <p:sldId id="300" r:id="rId22"/>
    <p:sldId id="267" r:id="rId23"/>
    <p:sldId id="268" r:id="rId24"/>
    <p:sldId id="297" r:id="rId25"/>
    <p:sldId id="301" r:id="rId26"/>
    <p:sldId id="302" r:id="rId27"/>
    <p:sldId id="303" r:id="rId28"/>
    <p:sldId id="260" r:id="rId29"/>
    <p:sldId id="304" r:id="rId30"/>
    <p:sldId id="305" r:id="rId31"/>
    <p:sldId id="306" r:id="rId32"/>
    <p:sldId id="307" r:id="rId33"/>
    <p:sldId id="308" r:id="rId34"/>
    <p:sldId id="309" r:id="rId35"/>
    <p:sldId id="310" r:id="rId36"/>
    <p:sldId id="311" r:id="rId37"/>
    <p:sldId id="312" r:id="rId38"/>
    <p:sldId id="313" r:id="rId39"/>
    <p:sldId id="314" r:id="rId40"/>
    <p:sldId id="315" r:id="rId41"/>
    <p:sldId id="316" r:id="rId42"/>
    <p:sldId id="317" r:id="rId43"/>
    <p:sldId id="318" r:id="rId44"/>
    <p:sldId id="319" r:id="rId45"/>
    <p:sldId id="320" r:id="rId46"/>
    <p:sldId id="321" r:id="rId47"/>
    <p:sldId id="322" r:id="rId48"/>
    <p:sldId id="323" r:id="rId49"/>
    <p:sldId id="324" r:id="rId50"/>
    <p:sldId id="325" r:id="rId51"/>
    <p:sldId id="2145707433" r:id="rId52"/>
    <p:sldId id="2145707435" r:id="rId53"/>
    <p:sldId id="2145707434" r:id="rId54"/>
    <p:sldId id="2145707436" r:id="rId55"/>
    <p:sldId id="2145707437" r:id="rId56"/>
    <p:sldId id="2145707438" r:id="rId57"/>
    <p:sldId id="2145705814" r:id="rId58"/>
    <p:sldId id="2145707428" r:id="rId59"/>
    <p:sldId id="2145707431" r:id="rId6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14" autoAdjust="0"/>
    <p:restoredTop sz="96374" autoAdjust="0"/>
  </p:normalViewPr>
  <p:slideViewPr>
    <p:cSldViewPr snapToGrid="0">
      <p:cViewPr varScale="1">
        <p:scale>
          <a:sx n="67" d="100"/>
          <a:sy n="67" d="100"/>
        </p:scale>
        <p:origin x="1206" y="72"/>
      </p:cViewPr>
      <p:guideLst/>
    </p:cSldViewPr>
  </p:slideViewPr>
  <p:outlineViewPr>
    <p:cViewPr>
      <p:scale>
        <a:sx n="33" d="100"/>
        <a:sy n="33" d="100"/>
      </p:scale>
      <p:origin x="0" y="-168864"/>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E3E103-77C9-4F00-801C-F43B935B5CE3}" type="doc">
      <dgm:prSet loTypeId="urn:microsoft.com/office/officeart/2005/8/layout/process1" loCatId="process" qsTypeId="urn:microsoft.com/office/officeart/2005/8/quickstyle/simple1" qsCatId="simple" csTypeId="urn:microsoft.com/office/officeart/2005/8/colors/accent1_2" csCatId="accent1" phldr="1"/>
      <dgm:spPr/>
    </dgm:pt>
    <dgm:pt modelId="{6F517CCB-8330-4704-8EE8-7B0569E1D864}" type="pres">
      <dgm:prSet presAssocID="{5EE3E103-77C9-4F00-801C-F43B935B5CE3}" presName="Name0" presStyleCnt="0">
        <dgm:presLayoutVars>
          <dgm:dir/>
          <dgm:resizeHandles val="exact"/>
        </dgm:presLayoutVars>
      </dgm:prSet>
      <dgm:spPr/>
    </dgm:pt>
  </dgm:ptLst>
  <dgm:cxnLst>
    <dgm:cxn modelId="{37AC7696-B0B3-4894-B4C0-43AB36E0B6EC}" type="presOf" srcId="{5EE3E103-77C9-4F00-801C-F43B935B5CE3}" destId="{6F517CCB-8330-4704-8EE8-7B0569E1D864}"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116A02-5BE7-4CF2-995D-1DEF9F0382F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014AE34-9B59-4F49-A305-D42574BF174C}">
      <dgm:prSet phldrT="[Text]"/>
      <dgm:spPr>
        <a:solidFill>
          <a:srgbClr val="FFC000"/>
        </a:solidFill>
      </dgm:spPr>
      <dgm:t>
        <a:bodyPr/>
        <a:lstStyle/>
        <a:p>
          <a:r>
            <a:rPr lang="en-US"/>
            <a:t>REVIEW </a:t>
          </a:r>
          <a:r>
            <a:rPr lang="en-US" dirty="0"/>
            <a:t>NAME AND SCOPE OF THE COMMITTEE FROM DRM TO BCM </a:t>
          </a:r>
        </a:p>
      </dgm:t>
    </dgm:pt>
    <dgm:pt modelId="{4626CA20-977F-44A0-82E1-15269BC7C8C5}" type="parTrans" cxnId="{97DB8079-F117-4323-A743-6FE4B8E7E72C}">
      <dgm:prSet/>
      <dgm:spPr/>
      <dgm:t>
        <a:bodyPr/>
        <a:lstStyle/>
        <a:p>
          <a:endParaRPr lang="en-US"/>
        </a:p>
      </dgm:t>
    </dgm:pt>
    <dgm:pt modelId="{9370684A-F360-4E75-BDF6-34BA802EA77D}" type="sibTrans" cxnId="{97DB8079-F117-4323-A743-6FE4B8E7E72C}">
      <dgm:prSet/>
      <dgm:spPr/>
      <dgm:t>
        <a:bodyPr/>
        <a:lstStyle/>
        <a:p>
          <a:endParaRPr lang="en-US"/>
        </a:p>
      </dgm:t>
    </dgm:pt>
    <dgm:pt modelId="{0D956F9F-E794-45A7-A799-BB6F85D58CFE}">
      <dgm:prSet phldrT="[Text]"/>
      <dgm:spPr>
        <a:solidFill>
          <a:schemeClr val="bg2">
            <a:lumMod val="50000"/>
          </a:schemeClr>
        </a:solidFill>
      </dgm:spPr>
      <dgm:t>
        <a:bodyPr/>
        <a:lstStyle/>
        <a:p>
          <a:r>
            <a:rPr lang="en-US" dirty="0"/>
            <a:t> COMPLETE A SURVEY / MEMBERSHIP DRIVE</a:t>
          </a:r>
        </a:p>
      </dgm:t>
    </dgm:pt>
    <dgm:pt modelId="{E4A26415-4EEC-4652-90E2-054C33B70438}" type="parTrans" cxnId="{92143D25-EE69-4B65-8F7D-B6F6C74930C6}">
      <dgm:prSet/>
      <dgm:spPr/>
      <dgm:t>
        <a:bodyPr/>
        <a:lstStyle/>
        <a:p>
          <a:endParaRPr lang="en-US"/>
        </a:p>
      </dgm:t>
    </dgm:pt>
    <dgm:pt modelId="{0D343326-7099-4DFD-BD4A-66109CD449C9}" type="sibTrans" cxnId="{92143D25-EE69-4B65-8F7D-B6F6C74930C6}">
      <dgm:prSet/>
      <dgm:spPr/>
      <dgm:t>
        <a:bodyPr/>
        <a:lstStyle/>
        <a:p>
          <a:endParaRPr lang="en-US"/>
        </a:p>
      </dgm:t>
    </dgm:pt>
    <dgm:pt modelId="{793CDC6A-F3E1-441B-8B90-E49A8B99DE13}">
      <dgm:prSet phldrT="[Text]"/>
      <dgm:spPr>
        <a:solidFill>
          <a:schemeClr val="tx1">
            <a:lumMod val="95000"/>
            <a:lumOff val="5000"/>
          </a:schemeClr>
        </a:solidFill>
      </dgm:spPr>
      <dgm:t>
        <a:bodyPr/>
        <a:lstStyle/>
        <a:p>
          <a:r>
            <a:rPr lang="en-US" dirty="0"/>
            <a:t>MANDATORY ROAMING AGREEMENT</a:t>
          </a:r>
        </a:p>
      </dgm:t>
    </dgm:pt>
    <dgm:pt modelId="{E3444D82-3967-426D-8F9C-573615199C88}" type="parTrans" cxnId="{7E83AF4A-8487-405B-A73A-0424E8504D33}">
      <dgm:prSet/>
      <dgm:spPr/>
      <dgm:t>
        <a:bodyPr/>
        <a:lstStyle/>
        <a:p>
          <a:endParaRPr lang="en-US"/>
        </a:p>
      </dgm:t>
    </dgm:pt>
    <dgm:pt modelId="{EBB7FABA-50B6-4091-AAE4-60FE04678665}" type="sibTrans" cxnId="{7E83AF4A-8487-405B-A73A-0424E8504D33}">
      <dgm:prSet/>
      <dgm:spPr/>
      <dgm:t>
        <a:bodyPr/>
        <a:lstStyle/>
        <a:p>
          <a:endParaRPr lang="en-US"/>
        </a:p>
      </dgm:t>
    </dgm:pt>
    <dgm:pt modelId="{6EFDD48C-D731-4850-9673-7A29B4642726}" type="pres">
      <dgm:prSet presAssocID="{6A116A02-5BE7-4CF2-995D-1DEF9F0382F6}" presName="Name0" presStyleCnt="0">
        <dgm:presLayoutVars>
          <dgm:chMax val="7"/>
          <dgm:chPref val="7"/>
          <dgm:dir/>
        </dgm:presLayoutVars>
      </dgm:prSet>
      <dgm:spPr/>
    </dgm:pt>
    <dgm:pt modelId="{87BE2F6A-43F0-473A-B6BF-B30E2254DC8F}" type="pres">
      <dgm:prSet presAssocID="{6A116A02-5BE7-4CF2-995D-1DEF9F0382F6}" presName="Name1" presStyleCnt="0"/>
      <dgm:spPr/>
    </dgm:pt>
    <dgm:pt modelId="{75C77EBE-7CFB-4ACD-9062-F67AE37EEA15}" type="pres">
      <dgm:prSet presAssocID="{6A116A02-5BE7-4CF2-995D-1DEF9F0382F6}" presName="cycle" presStyleCnt="0"/>
      <dgm:spPr/>
    </dgm:pt>
    <dgm:pt modelId="{B60AB6DD-4FC9-44C8-8E10-637B51821227}" type="pres">
      <dgm:prSet presAssocID="{6A116A02-5BE7-4CF2-995D-1DEF9F0382F6}" presName="srcNode" presStyleLbl="node1" presStyleIdx="0" presStyleCnt="3"/>
      <dgm:spPr/>
    </dgm:pt>
    <dgm:pt modelId="{A3483BFE-9FBC-4D5E-9407-714CF83126D1}" type="pres">
      <dgm:prSet presAssocID="{6A116A02-5BE7-4CF2-995D-1DEF9F0382F6}" presName="conn" presStyleLbl="parChTrans1D2" presStyleIdx="0" presStyleCnt="1"/>
      <dgm:spPr/>
    </dgm:pt>
    <dgm:pt modelId="{1A074829-DFB3-40A8-8008-4BAB065A72E1}" type="pres">
      <dgm:prSet presAssocID="{6A116A02-5BE7-4CF2-995D-1DEF9F0382F6}" presName="extraNode" presStyleLbl="node1" presStyleIdx="0" presStyleCnt="3"/>
      <dgm:spPr/>
    </dgm:pt>
    <dgm:pt modelId="{F565D135-D6A0-4A70-8782-4AD489652574}" type="pres">
      <dgm:prSet presAssocID="{6A116A02-5BE7-4CF2-995D-1DEF9F0382F6}" presName="dstNode" presStyleLbl="node1" presStyleIdx="0" presStyleCnt="3"/>
      <dgm:spPr/>
    </dgm:pt>
    <dgm:pt modelId="{BCF073E9-FE74-4380-A8FE-FAAB3CED68EF}" type="pres">
      <dgm:prSet presAssocID="{F014AE34-9B59-4F49-A305-D42574BF174C}" presName="text_1" presStyleLbl="node1" presStyleIdx="0" presStyleCnt="3">
        <dgm:presLayoutVars>
          <dgm:bulletEnabled val="1"/>
        </dgm:presLayoutVars>
      </dgm:prSet>
      <dgm:spPr/>
    </dgm:pt>
    <dgm:pt modelId="{F6EAFE02-4A64-48EE-A66C-70A2E7F587A9}" type="pres">
      <dgm:prSet presAssocID="{F014AE34-9B59-4F49-A305-D42574BF174C}" presName="accent_1" presStyleCnt="0"/>
      <dgm:spPr/>
    </dgm:pt>
    <dgm:pt modelId="{A1B2964B-53B5-4F42-B327-67A99DBD9E29}" type="pres">
      <dgm:prSet presAssocID="{F014AE34-9B59-4F49-A305-D42574BF174C}" presName="accentRepeatNode" presStyleLbl="solidFgAcc1" presStyleIdx="0" presStyleCnt="3"/>
      <dgm:spPr/>
    </dgm:pt>
    <dgm:pt modelId="{FFF07FF6-C11F-4FB0-A305-F3F0D16DA96E}" type="pres">
      <dgm:prSet presAssocID="{0D956F9F-E794-45A7-A799-BB6F85D58CFE}" presName="text_2" presStyleLbl="node1" presStyleIdx="1" presStyleCnt="3">
        <dgm:presLayoutVars>
          <dgm:bulletEnabled val="1"/>
        </dgm:presLayoutVars>
      </dgm:prSet>
      <dgm:spPr/>
    </dgm:pt>
    <dgm:pt modelId="{585CD8F3-995A-4739-9AA7-5C1C96AA672E}" type="pres">
      <dgm:prSet presAssocID="{0D956F9F-E794-45A7-A799-BB6F85D58CFE}" presName="accent_2" presStyleCnt="0"/>
      <dgm:spPr/>
    </dgm:pt>
    <dgm:pt modelId="{D20D64BE-653D-48DD-979F-154EF659EF3F}" type="pres">
      <dgm:prSet presAssocID="{0D956F9F-E794-45A7-A799-BB6F85D58CFE}" presName="accentRepeatNode" presStyleLbl="solidFgAcc1" presStyleIdx="1" presStyleCnt="3"/>
      <dgm:spPr/>
    </dgm:pt>
    <dgm:pt modelId="{488BF568-800F-4A56-B904-570A8CE13908}" type="pres">
      <dgm:prSet presAssocID="{793CDC6A-F3E1-441B-8B90-E49A8B99DE13}" presName="text_3" presStyleLbl="node1" presStyleIdx="2" presStyleCnt="3">
        <dgm:presLayoutVars>
          <dgm:bulletEnabled val="1"/>
        </dgm:presLayoutVars>
      </dgm:prSet>
      <dgm:spPr/>
    </dgm:pt>
    <dgm:pt modelId="{36B9E144-9D2A-4794-A26C-58E0223B650B}" type="pres">
      <dgm:prSet presAssocID="{793CDC6A-F3E1-441B-8B90-E49A8B99DE13}" presName="accent_3" presStyleCnt="0"/>
      <dgm:spPr/>
    </dgm:pt>
    <dgm:pt modelId="{28D2AE28-BDAE-4386-A1A2-8D1D63A22E7C}" type="pres">
      <dgm:prSet presAssocID="{793CDC6A-F3E1-441B-8B90-E49A8B99DE13}" presName="accentRepeatNode" presStyleLbl="solidFgAcc1" presStyleIdx="2" presStyleCnt="3"/>
      <dgm:spPr/>
    </dgm:pt>
  </dgm:ptLst>
  <dgm:cxnLst>
    <dgm:cxn modelId="{56976E04-EAF6-4C16-8F96-A5E2FC241EC4}" type="presOf" srcId="{F014AE34-9B59-4F49-A305-D42574BF174C}" destId="{BCF073E9-FE74-4380-A8FE-FAAB3CED68EF}" srcOrd="0" destOrd="0" presId="urn:microsoft.com/office/officeart/2008/layout/VerticalCurvedList"/>
    <dgm:cxn modelId="{92143D25-EE69-4B65-8F7D-B6F6C74930C6}" srcId="{6A116A02-5BE7-4CF2-995D-1DEF9F0382F6}" destId="{0D956F9F-E794-45A7-A799-BB6F85D58CFE}" srcOrd="1" destOrd="0" parTransId="{E4A26415-4EEC-4652-90E2-054C33B70438}" sibTransId="{0D343326-7099-4DFD-BD4A-66109CD449C9}"/>
    <dgm:cxn modelId="{54B37A46-FDB3-415B-B40E-807B337318FB}" type="presOf" srcId="{9370684A-F360-4E75-BDF6-34BA802EA77D}" destId="{A3483BFE-9FBC-4D5E-9407-714CF83126D1}" srcOrd="0" destOrd="0" presId="urn:microsoft.com/office/officeart/2008/layout/VerticalCurvedList"/>
    <dgm:cxn modelId="{7E83AF4A-8487-405B-A73A-0424E8504D33}" srcId="{6A116A02-5BE7-4CF2-995D-1DEF9F0382F6}" destId="{793CDC6A-F3E1-441B-8B90-E49A8B99DE13}" srcOrd="2" destOrd="0" parTransId="{E3444D82-3967-426D-8F9C-573615199C88}" sibTransId="{EBB7FABA-50B6-4091-AAE4-60FE04678665}"/>
    <dgm:cxn modelId="{97DB8079-F117-4323-A743-6FE4B8E7E72C}" srcId="{6A116A02-5BE7-4CF2-995D-1DEF9F0382F6}" destId="{F014AE34-9B59-4F49-A305-D42574BF174C}" srcOrd="0" destOrd="0" parTransId="{4626CA20-977F-44A0-82E1-15269BC7C8C5}" sibTransId="{9370684A-F360-4E75-BDF6-34BA802EA77D}"/>
    <dgm:cxn modelId="{2DB432AD-C156-42FA-B72A-ECDE9E7A84DA}" type="presOf" srcId="{6A116A02-5BE7-4CF2-995D-1DEF9F0382F6}" destId="{6EFDD48C-D731-4850-9673-7A29B4642726}" srcOrd="0" destOrd="0" presId="urn:microsoft.com/office/officeart/2008/layout/VerticalCurvedList"/>
    <dgm:cxn modelId="{2B21D6C5-E71D-4A73-A55E-8E29E368F30B}" type="presOf" srcId="{0D956F9F-E794-45A7-A799-BB6F85D58CFE}" destId="{FFF07FF6-C11F-4FB0-A305-F3F0D16DA96E}" srcOrd="0" destOrd="0" presId="urn:microsoft.com/office/officeart/2008/layout/VerticalCurvedList"/>
    <dgm:cxn modelId="{B7992EFD-C962-41A1-86A2-4A6203F9681F}" type="presOf" srcId="{793CDC6A-F3E1-441B-8B90-E49A8B99DE13}" destId="{488BF568-800F-4A56-B904-570A8CE13908}" srcOrd="0" destOrd="0" presId="urn:microsoft.com/office/officeart/2008/layout/VerticalCurvedList"/>
    <dgm:cxn modelId="{F850CFE9-C119-4EE1-A24C-F0331518EE46}" type="presParOf" srcId="{6EFDD48C-D731-4850-9673-7A29B4642726}" destId="{87BE2F6A-43F0-473A-B6BF-B30E2254DC8F}" srcOrd="0" destOrd="0" presId="urn:microsoft.com/office/officeart/2008/layout/VerticalCurvedList"/>
    <dgm:cxn modelId="{C110E11C-7844-499A-BDE3-DF46E4093287}" type="presParOf" srcId="{87BE2F6A-43F0-473A-B6BF-B30E2254DC8F}" destId="{75C77EBE-7CFB-4ACD-9062-F67AE37EEA15}" srcOrd="0" destOrd="0" presId="urn:microsoft.com/office/officeart/2008/layout/VerticalCurvedList"/>
    <dgm:cxn modelId="{CE440076-AC7C-47F8-851E-FF49843D7555}" type="presParOf" srcId="{75C77EBE-7CFB-4ACD-9062-F67AE37EEA15}" destId="{B60AB6DD-4FC9-44C8-8E10-637B51821227}" srcOrd="0" destOrd="0" presId="urn:microsoft.com/office/officeart/2008/layout/VerticalCurvedList"/>
    <dgm:cxn modelId="{97C9709E-10C1-4E3E-97F7-6FEB9CD23DBD}" type="presParOf" srcId="{75C77EBE-7CFB-4ACD-9062-F67AE37EEA15}" destId="{A3483BFE-9FBC-4D5E-9407-714CF83126D1}" srcOrd="1" destOrd="0" presId="urn:microsoft.com/office/officeart/2008/layout/VerticalCurvedList"/>
    <dgm:cxn modelId="{CC438769-3CDA-45CC-B53D-1D366C6A5E76}" type="presParOf" srcId="{75C77EBE-7CFB-4ACD-9062-F67AE37EEA15}" destId="{1A074829-DFB3-40A8-8008-4BAB065A72E1}" srcOrd="2" destOrd="0" presId="urn:microsoft.com/office/officeart/2008/layout/VerticalCurvedList"/>
    <dgm:cxn modelId="{B41F88AF-CB02-4172-B1CD-9D5C106E9622}" type="presParOf" srcId="{75C77EBE-7CFB-4ACD-9062-F67AE37EEA15}" destId="{F565D135-D6A0-4A70-8782-4AD489652574}" srcOrd="3" destOrd="0" presId="urn:microsoft.com/office/officeart/2008/layout/VerticalCurvedList"/>
    <dgm:cxn modelId="{A1293F18-3DB0-4C0E-8238-6302611EC987}" type="presParOf" srcId="{87BE2F6A-43F0-473A-B6BF-B30E2254DC8F}" destId="{BCF073E9-FE74-4380-A8FE-FAAB3CED68EF}" srcOrd="1" destOrd="0" presId="urn:microsoft.com/office/officeart/2008/layout/VerticalCurvedList"/>
    <dgm:cxn modelId="{13115432-4019-4FB2-8BC8-70D5DB5F58B3}" type="presParOf" srcId="{87BE2F6A-43F0-473A-B6BF-B30E2254DC8F}" destId="{F6EAFE02-4A64-48EE-A66C-70A2E7F587A9}" srcOrd="2" destOrd="0" presId="urn:microsoft.com/office/officeart/2008/layout/VerticalCurvedList"/>
    <dgm:cxn modelId="{A4A5D25A-11C5-4BB0-8963-354DAF819FB8}" type="presParOf" srcId="{F6EAFE02-4A64-48EE-A66C-70A2E7F587A9}" destId="{A1B2964B-53B5-4F42-B327-67A99DBD9E29}" srcOrd="0" destOrd="0" presId="urn:microsoft.com/office/officeart/2008/layout/VerticalCurvedList"/>
    <dgm:cxn modelId="{25B7F43E-CB2D-46C5-BCF9-F304BA2A7B7E}" type="presParOf" srcId="{87BE2F6A-43F0-473A-B6BF-B30E2254DC8F}" destId="{FFF07FF6-C11F-4FB0-A305-F3F0D16DA96E}" srcOrd="3" destOrd="0" presId="urn:microsoft.com/office/officeart/2008/layout/VerticalCurvedList"/>
    <dgm:cxn modelId="{0D473593-47B4-4357-B205-B88F603FB72F}" type="presParOf" srcId="{87BE2F6A-43F0-473A-B6BF-B30E2254DC8F}" destId="{585CD8F3-995A-4739-9AA7-5C1C96AA672E}" srcOrd="4" destOrd="0" presId="urn:microsoft.com/office/officeart/2008/layout/VerticalCurvedList"/>
    <dgm:cxn modelId="{9C7D46CC-CD66-46CB-8DCB-8E28DB89143F}" type="presParOf" srcId="{585CD8F3-995A-4739-9AA7-5C1C96AA672E}" destId="{D20D64BE-653D-48DD-979F-154EF659EF3F}" srcOrd="0" destOrd="0" presId="urn:microsoft.com/office/officeart/2008/layout/VerticalCurvedList"/>
    <dgm:cxn modelId="{F39C3E42-C1AA-4752-BB7A-AB2FB371CACA}" type="presParOf" srcId="{87BE2F6A-43F0-473A-B6BF-B30E2254DC8F}" destId="{488BF568-800F-4A56-B904-570A8CE13908}" srcOrd="5" destOrd="0" presId="urn:microsoft.com/office/officeart/2008/layout/VerticalCurvedList"/>
    <dgm:cxn modelId="{0B6D2852-64B4-43FC-B379-FD7DEF9C0BD6}" type="presParOf" srcId="{87BE2F6A-43F0-473A-B6BF-B30E2254DC8F}" destId="{36B9E144-9D2A-4794-A26C-58E0223B650B}" srcOrd="6" destOrd="0" presId="urn:microsoft.com/office/officeart/2008/layout/VerticalCurvedList"/>
    <dgm:cxn modelId="{FE148546-7880-4DCD-8B0E-A71424041970}" type="presParOf" srcId="{36B9E144-9D2A-4794-A26C-58E0223B650B}" destId="{28D2AE28-BDAE-4386-A1A2-8D1D63A22E7C}"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83BFE-9FBC-4D5E-9407-714CF83126D1}">
      <dsp:nvSpPr>
        <dsp:cNvPr id="0" name=""/>
        <dsp:cNvSpPr/>
      </dsp:nvSpPr>
      <dsp:spPr>
        <a:xfrm>
          <a:off x="-5590652" y="-856005"/>
          <a:ext cx="6657390" cy="6657390"/>
        </a:xfrm>
        <a:prstGeom prst="blockArc">
          <a:avLst>
            <a:gd name="adj1" fmla="val 18900000"/>
            <a:gd name="adj2" fmla="val 2700000"/>
            <a:gd name="adj3" fmla="val 32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F073E9-FE74-4380-A8FE-FAAB3CED68EF}">
      <dsp:nvSpPr>
        <dsp:cNvPr id="0" name=""/>
        <dsp:cNvSpPr/>
      </dsp:nvSpPr>
      <dsp:spPr>
        <a:xfrm>
          <a:off x="686418" y="494538"/>
          <a:ext cx="7373335" cy="98907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5079"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a:t>REVIEW </a:t>
          </a:r>
          <a:r>
            <a:rPr lang="en-US" sz="2900" kern="1200" dirty="0"/>
            <a:t>NAME AND SCOPE OF THE COMMITTEE FROM DRM TO BCM </a:t>
          </a:r>
        </a:p>
      </dsp:txBody>
      <dsp:txXfrm>
        <a:off x="686418" y="494538"/>
        <a:ext cx="7373335" cy="989076"/>
      </dsp:txXfrm>
    </dsp:sp>
    <dsp:sp modelId="{A1B2964B-53B5-4F42-B327-67A99DBD9E29}">
      <dsp:nvSpPr>
        <dsp:cNvPr id="0" name=""/>
        <dsp:cNvSpPr/>
      </dsp:nvSpPr>
      <dsp:spPr>
        <a:xfrm>
          <a:off x="68246" y="370903"/>
          <a:ext cx="1236345" cy="12363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F07FF6-C11F-4FB0-A305-F3F0D16DA96E}">
      <dsp:nvSpPr>
        <dsp:cNvPr id="0" name=""/>
        <dsp:cNvSpPr/>
      </dsp:nvSpPr>
      <dsp:spPr>
        <a:xfrm>
          <a:off x="1045947" y="1978152"/>
          <a:ext cx="7013805" cy="989076"/>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5079"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 COMPLETE A SURVEY / MEMBERSHIP DRIVE</a:t>
          </a:r>
        </a:p>
      </dsp:txBody>
      <dsp:txXfrm>
        <a:off x="1045947" y="1978152"/>
        <a:ext cx="7013805" cy="989076"/>
      </dsp:txXfrm>
    </dsp:sp>
    <dsp:sp modelId="{D20D64BE-653D-48DD-979F-154EF659EF3F}">
      <dsp:nvSpPr>
        <dsp:cNvPr id="0" name=""/>
        <dsp:cNvSpPr/>
      </dsp:nvSpPr>
      <dsp:spPr>
        <a:xfrm>
          <a:off x="427775" y="1854517"/>
          <a:ext cx="1236345" cy="12363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8BF568-800F-4A56-B904-570A8CE13908}">
      <dsp:nvSpPr>
        <dsp:cNvPr id="0" name=""/>
        <dsp:cNvSpPr/>
      </dsp:nvSpPr>
      <dsp:spPr>
        <a:xfrm>
          <a:off x="686418" y="3461766"/>
          <a:ext cx="7373335" cy="989076"/>
        </a:xfrm>
        <a:prstGeom prst="rect">
          <a:avLst/>
        </a:prstGeom>
        <a:solidFill>
          <a:schemeClr val="tx1">
            <a:lumMod val="95000"/>
            <a:lumOff val="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5079"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MANDATORY ROAMING AGREEMENT</a:t>
          </a:r>
        </a:p>
      </dsp:txBody>
      <dsp:txXfrm>
        <a:off x="686418" y="3461766"/>
        <a:ext cx="7373335" cy="989076"/>
      </dsp:txXfrm>
    </dsp:sp>
    <dsp:sp modelId="{28D2AE28-BDAE-4386-A1A2-8D1D63A22E7C}">
      <dsp:nvSpPr>
        <dsp:cNvPr id="0" name=""/>
        <dsp:cNvSpPr/>
      </dsp:nvSpPr>
      <dsp:spPr>
        <a:xfrm>
          <a:off x="68246" y="3338131"/>
          <a:ext cx="1236345" cy="12363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3A25168-A7F0-4750-B2DC-7F92C874C8FE}" type="datetimeFigureOut">
              <a:rPr lang="en-US" smtClean="0"/>
              <a:t>4/19/2023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84FB10B-2964-4FF5-9CB4-0BE72B70E478}" type="slidenum">
              <a:rPr lang="en-US" smtClean="0"/>
              <a:t>‹#›</a:t>
            </a:fld>
            <a:endParaRPr lang="en-US"/>
          </a:p>
        </p:txBody>
      </p:sp>
    </p:spTree>
    <p:extLst>
      <p:ext uri="{BB962C8B-B14F-4D97-AF65-F5344CB8AC3E}">
        <p14:creationId xmlns:p14="http://schemas.microsoft.com/office/powerpoint/2010/main" val="4071717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First of all I would like to excuse our chairman </a:t>
            </a:r>
            <a:r>
              <a:rPr lang="en-US" dirty="0" err="1"/>
              <a:t>mr</a:t>
            </a:r>
            <a:r>
              <a:rPr lang="en-US" dirty="0"/>
              <a:t> Vincent Kenswil. Vincent has some family matters to attend to this week and asked me to represent him. </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29DA8-2D76-40AD-BD70-F841C2E89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731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8A024-0F1A-4724-BE77-4E2C17EEC951}" type="slidenum">
              <a:rPr kumimoji="0" lang="en-B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B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71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29DA8-2D76-40AD-BD70-F841C2E89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187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29DA8-2D76-40AD-BD70-F841C2E89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02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Our committee has not been that active recently. Party because of Covid and partly because some team members dropped out due to busy schedule or new jobs. These are the core members tat are in our team</a:t>
            </a:r>
            <a:endParaRPr dirty="0"/>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29DA8-2D76-40AD-BD70-F841C2E89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54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29DA8-2D76-40AD-BD70-F841C2E89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760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29DA8-2D76-40AD-BD70-F841C2E89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40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29DA8-2D76-40AD-BD70-F841C2E89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646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29DA8-2D76-40AD-BD70-F841C2E89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101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4AF909-B0DA-4FC6-BF92-915AD1E20A69}" type="datetime1">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AE01FB-FFE2-4F92-B586-113948D3EFD2}" type="datetime1">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60ACF1-1B7F-464B-A07E-A19D5D527F87}" type="datetime1">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979422" y="2371166"/>
            <a:ext cx="8233155" cy="1017270"/>
          </a:xfrm>
          <a:prstGeom prst="rect">
            <a:avLst/>
          </a:prstGeom>
        </p:spPr>
        <p:txBody>
          <a:bodyPr wrap="square" lIns="0" tIns="0" rIns="0" bIns="0">
            <a:spAutoFit/>
          </a:bodyPr>
          <a:lstStyle>
            <a:lvl1pPr>
              <a:defRPr sz="6500" b="0" i="0">
                <a:solidFill>
                  <a:srgbClr val="09425C"/>
                </a:solidFill>
                <a:latin typeface="Corbel"/>
                <a:cs typeface="Corbe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4/19/2023</a:t>
            </a:fld>
            <a:endParaRPr lang="en-US"/>
          </a:p>
        </p:txBody>
      </p:sp>
      <p:sp>
        <p:nvSpPr>
          <p:cNvPr id="6" name="Holder 6"/>
          <p:cNvSpPr>
            <a:spLocks noGrp="1"/>
          </p:cNvSpPr>
          <p:nvPr>
            <p:ph type="sldNum" sz="quarter" idx="7"/>
          </p:nvPr>
        </p:nvSpPr>
        <p:spPr/>
        <p:txBody>
          <a:bodyPr lIns="0" tIns="0" rIns="0" bIns="0"/>
          <a:lstStyle>
            <a:lvl1pPr>
              <a:defRPr sz="900" b="0" i="0">
                <a:solidFill>
                  <a:schemeClr val="bg1"/>
                </a:solidFill>
                <a:latin typeface="Calibri"/>
                <a:cs typeface="Calibri"/>
              </a:defRPr>
            </a:lvl1pPr>
          </a:lstStyle>
          <a:p>
            <a:pPr marL="38100">
              <a:lnSpc>
                <a:spcPts val="955"/>
              </a:lnSpc>
            </a:pPr>
            <a:fld id="{81D60167-4931-47E6-BA6A-407CBD079E47}" type="slidenum">
              <a:rPr spc="-25" dirty="0"/>
              <a:t>‹#›</a:t>
            </a:fld>
            <a:endParaRPr spc="-25" dirty="0"/>
          </a:p>
        </p:txBody>
      </p:sp>
    </p:spTree>
    <p:extLst>
      <p:ext uri="{BB962C8B-B14F-4D97-AF65-F5344CB8AC3E}">
        <p14:creationId xmlns:p14="http://schemas.microsoft.com/office/powerpoint/2010/main" val="1624593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27. LLA Slide Blank">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1873" y="927100"/>
            <a:ext cx="9966660" cy="298389"/>
          </a:xfrm>
          <a:prstGeom prst="rect">
            <a:avLst/>
          </a:prstGeom>
        </p:spPr>
        <p:txBody>
          <a:bodyPr lIns="0" tIns="0" rIns="0" bIns="0" anchor="t"/>
          <a:lstStyle>
            <a:lvl1pPr marL="0" indent="0" algn="l">
              <a:buNone/>
              <a:defRPr sz="1400" b="0" i="0">
                <a:solidFill>
                  <a:schemeClr val="bg2"/>
                </a:solidFill>
                <a:latin typeface="Arial MT Light" charset="0"/>
                <a:ea typeface="Arial MT Light" charset="0"/>
                <a:cs typeface="Arial MT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HEADING. UPPERCASE ONLY. 14PT</a:t>
            </a:r>
          </a:p>
        </p:txBody>
      </p:sp>
      <p:sp>
        <p:nvSpPr>
          <p:cNvPr id="2" name="Title 1"/>
          <p:cNvSpPr>
            <a:spLocks noGrp="1"/>
          </p:cNvSpPr>
          <p:nvPr>
            <p:ph type="ctrTitle" hasCustomPrompt="1"/>
          </p:nvPr>
        </p:nvSpPr>
        <p:spPr>
          <a:xfrm>
            <a:off x="311873" y="207732"/>
            <a:ext cx="9966660" cy="605068"/>
          </a:xfrm>
          <a:prstGeom prst="rect">
            <a:avLst/>
          </a:prstGeom>
        </p:spPr>
        <p:txBody>
          <a:bodyPr lIns="0" tIns="0" rIns="0" bIns="0" anchor="t"/>
          <a:lstStyle>
            <a:lvl1pPr algn="l">
              <a:defRPr sz="2400" b="0" i="0" baseline="0">
                <a:solidFill>
                  <a:schemeClr val="tx1"/>
                </a:solidFill>
                <a:latin typeface="Arial MT Light" charset="0"/>
                <a:ea typeface="Arial MT Light" charset="0"/>
                <a:cs typeface="Arial MT Light" charset="0"/>
              </a:defRPr>
            </a:lvl1pPr>
          </a:lstStyle>
          <a:p>
            <a:r>
              <a:rPr lang="en-US"/>
              <a:t>CLICK TO EDIT HEADING TEXT. UPPERCASE ONLY. 24PT</a:t>
            </a:r>
            <a:br>
              <a:rPr lang="en-US"/>
            </a:br>
            <a:r>
              <a:rPr lang="en-US"/>
              <a:t>BLANK SLIDE FOR BESPOKE USE.</a:t>
            </a:r>
          </a:p>
        </p:txBody>
      </p:sp>
      <p:sp>
        <p:nvSpPr>
          <p:cNvPr id="74" name="Slide Number Placeholder 34"/>
          <p:cNvSpPr>
            <a:spLocks noGrp="1"/>
          </p:cNvSpPr>
          <p:nvPr>
            <p:ph type="sldNum" sz="quarter" idx="4"/>
          </p:nvPr>
        </p:nvSpPr>
        <p:spPr>
          <a:xfrm>
            <a:off x="11579962" y="6591300"/>
            <a:ext cx="421501" cy="230746"/>
          </a:xfrm>
          <a:prstGeom prst="rect">
            <a:avLst/>
          </a:prstGeom>
        </p:spPr>
        <p:txBody>
          <a:bodyPr anchor="ctr"/>
          <a:lstStyle>
            <a:lvl1pPr algn="r">
              <a:defRPr sz="800">
                <a:solidFill>
                  <a:schemeClr val="bg1"/>
                </a:solidFill>
              </a:defRPr>
            </a:lvl1pPr>
          </a:lstStyle>
          <a:p>
            <a:fld id="{496097A3-845D-4C79-9B10-713A18711759}" type="slidenum">
              <a:rPr lang="en-US" smtClean="0"/>
              <a:pPr/>
              <a:t>‹#›</a:t>
            </a:fld>
            <a:endParaRPr lang="en-US"/>
          </a:p>
        </p:txBody>
      </p:sp>
      <p:sp>
        <p:nvSpPr>
          <p:cNvPr id="75" name="Date Placeholder 32"/>
          <p:cNvSpPr>
            <a:spLocks noGrp="1"/>
          </p:cNvSpPr>
          <p:nvPr>
            <p:ph type="dt" sz="half" idx="2"/>
          </p:nvPr>
        </p:nvSpPr>
        <p:spPr>
          <a:xfrm>
            <a:off x="9353004" y="6591300"/>
            <a:ext cx="2228850" cy="241300"/>
          </a:xfrm>
          <a:prstGeom prst="rect">
            <a:avLst/>
          </a:prstGeom>
        </p:spPr>
        <p:txBody>
          <a:bodyPr anchor="ctr"/>
          <a:lstStyle>
            <a:lvl1pPr>
              <a:defRPr>
                <a:solidFill>
                  <a:schemeClr val="bg1"/>
                </a:solidFill>
              </a:defRPr>
            </a:lvl1pPr>
          </a:lstStyle>
          <a:p>
            <a:pPr algn="r"/>
            <a:endParaRPr lang="en-US"/>
          </a:p>
        </p:txBody>
      </p:sp>
      <p:sp>
        <p:nvSpPr>
          <p:cNvPr id="5" name="Text Placeholder 4">
            <a:extLst>
              <a:ext uri="{FF2B5EF4-FFF2-40B4-BE49-F238E27FC236}">
                <a16:creationId xmlns:a16="http://schemas.microsoft.com/office/drawing/2014/main" id="{27ED3F84-D5F2-4450-979E-5EDB4F0DEA2A}"/>
              </a:ext>
            </a:extLst>
          </p:cNvPr>
          <p:cNvSpPr>
            <a:spLocks noGrp="1"/>
          </p:cNvSpPr>
          <p:nvPr>
            <p:ph type="body" sz="quarter" idx="10"/>
          </p:nvPr>
        </p:nvSpPr>
        <p:spPr>
          <a:xfrm>
            <a:off x="311874" y="1339789"/>
            <a:ext cx="11267352" cy="4838761"/>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33">
            <a:extLst>
              <a:ext uri="{FF2B5EF4-FFF2-40B4-BE49-F238E27FC236}">
                <a16:creationId xmlns:a16="http://schemas.microsoft.com/office/drawing/2014/main" id="{660E82C7-CDC2-468B-87CC-ED638A043B9C}"/>
              </a:ext>
            </a:extLst>
          </p:cNvPr>
          <p:cNvSpPr>
            <a:spLocks noGrp="1"/>
          </p:cNvSpPr>
          <p:nvPr>
            <p:ph type="ftr" sz="quarter" idx="3"/>
          </p:nvPr>
        </p:nvSpPr>
        <p:spPr>
          <a:xfrm>
            <a:off x="207599" y="6596252"/>
            <a:ext cx="5634401" cy="230746"/>
          </a:xfrm>
          <a:prstGeom prst="rect">
            <a:avLst/>
          </a:prstGeom>
        </p:spPr>
        <p:txBody>
          <a:bodyPr anchor="ctr"/>
          <a:lstStyle>
            <a:lvl1pPr>
              <a:defRPr sz="800"/>
            </a:lvl1pPr>
          </a:lstStyle>
          <a:p>
            <a:endParaRPr lang="en-US">
              <a:solidFill>
                <a:srgbClr val="FFFFFF"/>
              </a:solidFill>
            </a:endParaRPr>
          </a:p>
        </p:txBody>
      </p:sp>
    </p:spTree>
    <p:extLst>
      <p:ext uri="{BB962C8B-B14F-4D97-AF65-F5344CB8AC3E}">
        <p14:creationId xmlns:p14="http://schemas.microsoft.com/office/powerpoint/2010/main" val="1098748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0105B3-5F54-4BDC-B385-399EFFB5559E}" type="datetime1">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C5311F-6B66-4AEE-BBDD-C9BF765A00C2}" type="datetime1">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7D4C63-2D0E-4497-98AF-5595C7E28772}" type="datetime1">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7729CB-7D5C-490B-B066-634E76D7BDEF}" type="datetime1">
              <a:rPr lang="en-US" smtClean="0"/>
              <a:t>4/19/2023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2C86BE-C486-46F6-A689-6F7315F7048A}" type="datetime1">
              <a:rPr lang="en-US" smtClean="0"/>
              <a:t>4/19/2023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37E0B3-6965-4564-B4D8-B1F3241AE4A9}" type="datetime1">
              <a:rPr lang="en-US" smtClean="0"/>
              <a:t>4/19/2023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CEAB8E-DA85-4B1D-BBD4-0C6474F01CF7}" type="datetime1">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38B39F-5119-4B62-BDEC-AA9931D78E00}" type="datetime1">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C64D8-FED8-4E9F-A1B4-C26AAA8E8CAD}" type="datetime1">
              <a:rPr lang="en-US" smtClean="0"/>
              <a:t>4/19/2023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Layout" Target="../diagrams/layout1.xml"/><Relationship Id="rId7" Type="http://schemas.openxmlformats.org/officeDocument/2006/relationships/image" Target="../media/image19.jpe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jpeg"/><Relationship Id="rId17" Type="http://schemas.openxmlformats.org/officeDocument/2006/relationships/image" Target="../media/image40.png"/><Relationship Id="rId2" Type="http://schemas.openxmlformats.org/officeDocument/2006/relationships/notesSlide" Target="../notesSlides/notesSlide11.xml"/><Relationship Id="rId16"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38.png"/><Relationship Id="rId10" Type="http://schemas.openxmlformats.org/officeDocument/2006/relationships/image" Target="../media/image33.jpeg"/><Relationship Id="rId4" Type="http://schemas.openxmlformats.org/officeDocument/2006/relationships/image" Target="../media/image28.jpeg"/><Relationship Id="rId9" Type="http://schemas.openxmlformats.org/officeDocument/2006/relationships/image" Target="../media/image26.jpeg"/><Relationship Id="rId14"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3.jpeg"/><Relationship Id="rId2" Type="http://schemas.openxmlformats.org/officeDocument/2006/relationships/slideLayout" Target="../slideLayouts/slideLayout13.xml"/><Relationship Id="rId1" Type="http://schemas.openxmlformats.org/officeDocument/2006/relationships/video" Target="https://www.youtube.com/embed/X5DX9ny0hmk?feature=oembed" TargetMode="Externa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video" Target="https://www.youtube.com/embed/gT_Rr-xxKKk?feature=oembed" TargetMode="Externa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2979" y="1519368"/>
            <a:ext cx="4609057" cy="678277"/>
          </a:xfrm>
        </p:spPr>
        <p:txBody>
          <a:bodyPr>
            <a:noAutofit/>
          </a:bodyPr>
          <a:lstStyle/>
          <a:p>
            <a:pPr algn="l">
              <a:lnSpc>
                <a:spcPct val="100000"/>
              </a:lnSpc>
            </a:pPr>
            <a:r>
              <a:rPr lang="en-US" sz="4000" b="1" dirty="0">
                <a:ea typeface="Calibri Light"/>
                <a:cs typeface="Calibri Light"/>
              </a:rPr>
              <a:t>Marketing Committee</a:t>
            </a:r>
          </a:p>
        </p:txBody>
      </p:sp>
      <p:sp>
        <p:nvSpPr>
          <p:cNvPr id="3" name="Subtitle 2"/>
          <p:cNvSpPr>
            <a:spLocks noGrp="1"/>
          </p:cNvSpPr>
          <p:nvPr>
            <p:ph type="subTitle" idx="1"/>
          </p:nvPr>
        </p:nvSpPr>
        <p:spPr>
          <a:xfrm>
            <a:off x="622979" y="2372134"/>
            <a:ext cx="5532875" cy="2573834"/>
          </a:xfrm>
        </p:spPr>
        <p:txBody>
          <a:bodyPr vert="horz" lIns="91440" tIns="45720" rIns="91440" bIns="45720" rtlCol="0" anchor="t">
            <a:noAutofit/>
          </a:bodyPr>
          <a:lstStyle/>
          <a:p>
            <a:pPr algn="l"/>
            <a:r>
              <a:rPr lang="en-US" dirty="0">
                <a:ea typeface="Calibri"/>
                <a:cs typeface="Calibri"/>
              </a:rPr>
              <a:t>CHAIR – Melissa Harris, CEO &amp; Chief Learning Officer, Telecom Training Corporation </a:t>
            </a:r>
          </a:p>
          <a:p>
            <a:pPr algn="l"/>
            <a:r>
              <a:rPr lang="en-US" dirty="0">
                <a:ea typeface="Calibri"/>
                <a:cs typeface="Calibri"/>
              </a:rPr>
              <a:t>VICE CHAIR – Julio Izique, Director Business Development Telecom and WiFi Associations, Plume Design</a:t>
            </a:r>
          </a:p>
          <a:p>
            <a:pPr algn="l"/>
            <a:r>
              <a:rPr lang="en-US" dirty="0">
                <a:ea typeface="Calibri"/>
                <a:cs typeface="Calibri"/>
              </a:rPr>
              <a:t>FEBRUARY 4-5, 2023</a:t>
            </a:r>
          </a:p>
        </p:txBody>
      </p:sp>
      <p:sp>
        <p:nvSpPr>
          <p:cNvPr id="21" name="Freeform: Shape 8">
            <a:extLst>
              <a:ext uri="{FF2B5EF4-FFF2-40B4-BE49-F238E27FC236}">
                <a16:creationId xmlns:a16="http://schemas.microsoft.com/office/drawing/2014/main" id="{F6EF57EF-D042-41D3-83E8-41A1FE6C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10">
            <a:extLst>
              <a:ext uri="{FF2B5EF4-FFF2-40B4-BE49-F238E27FC236}">
                <a16:creationId xmlns:a16="http://schemas.microsoft.com/office/drawing/2014/main" id="{D00A59BB-A268-4F3E-9D41-CA265AF16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text, clipart&#10;&#10;Description automatically generated">
            <a:extLst>
              <a:ext uri="{FF2B5EF4-FFF2-40B4-BE49-F238E27FC236}">
                <a16:creationId xmlns:a16="http://schemas.microsoft.com/office/drawing/2014/main" id="{EAD57EB4-AED6-B8F1-DFDC-A4986D62E5CA}"/>
              </a:ext>
            </a:extLst>
          </p:cNvPr>
          <p:cNvPicPr>
            <a:picLocks noChangeAspect="1"/>
          </p:cNvPicPr>
          <p:nvPr/>
        </p:nvPicPr>
        <p:blipFill>
          <a:blip r:embed="rId2"/>
          <a:stretch>
            <a:fillRect/>
          </a:stretch>
        </p:blipFill>
        <p:spPr>
          <a:xfrm>
            <a:off x="6507579" y="2426062"/>
            <a:ext cx="5079371" cy="1942860"/>
          </a:xfrm>
          <a:prstGeom prst="rect">
            <a:avLst/>
          </a:prstGeom>
        </p:spPr>
      </p:pic>
      <p:sp>
        <p:nvSpPr>
          <p:cNvPr id="23" name="Freeform: Shape 12">
            <a:extLst>
              <a:ext uri="{FF2B5EF4-FFF2-40B4-BE49-F238E27FC236}">
                <a16:creationId xmlns:a16="http://schemas.microsoft.com/office/drawing/2014/main" id="{63794DCE-9D34-40DF-AB3F-06DA8ACCD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14">
            <a:extLst>
              <a:ext uri="{FF2B5EF4-FFF2-40B4-BE49-F238E27FC236}">
                <a16:creationId xmlns:a16="http://schemas.microsoft.com/office/drawing/2014/main" id="{45006452-918C-4282-A72C-C9692B669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06562D6-82C3-327A-147E-6C900E833699}"/>
              </a:ext>
            </a:extLst>
          </p:cNvPr>
          <p:cNvSpPr>
            <a:spLocks noGrp="1"/>
          </p:cNvSpPr>
          <p:nvPr>
            <p:ph type="sldNum" sz="quarter" idx="12"/>
          </p:nvPr>
        </p:nvSpPr>
        <p:spPr/>
        <p:txBody>
          <a:bodyPr/>
          <a:lstStyle/>
          <a:p>
            <a:fld id="{330EA680-D336-4FF7-8B7A-9848BB0A1C32}" type="slidenum">
              <a:rPr lang="en-US" smtClean="0"/>
              <a:t>1</a:t>
            </a:fld>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6303-1B5A-B548-0560-9E3BB4A41023}"/>
              </a:ext>
            </a:extLst>
          </p:cNvPr>
          <p:cNvSpPr>
            <a:spLocks noGrp="1"/>
          </p:cNvSpPr>
          <p:nvPr>
            <p:ph type="title"/>
          </p:nvPr>
        </p:nvSpPr>
        <p:spPr>
          <a:xfrm>
            <a:off x="1653363" y="365760"/>
            <a:ext cx="9367203" cy="1188720"/>
          </a:xfrm>
        </p:spPr>
        <p:txBody>
          <a:bodyPr>
            <a:normAutofit/>
          </a:bodyPr>
          <a:lstStyle/>
          <a:p>
            <a:r>
              <a:rPr lang="en-US" b="1" dirty="0">
                <a:ea typeface="Calibri Light"/>
                <a:cs typeface="Calibri Light"/>
              </a:rPr>
              <a:t>Additional Plans For 2023</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8C80916-83C8-496F-9FFA-E83C27634ED7}"/>
              </a:ext>
            </a:extLst>
          </p:cNvPr>
          <p:cNvSpPr>
            <a:spLocks noGrp="1"/>
          </p:cNvSpPr>
          <p:nvPr>
            <p:ph idx="1"/>
          </p:nvPr>
        </p:nvSpPr>
        <p:spPr>
          <a:xfrm>
            <a:off x="1299882" y="1828800"/>
            <a:ext cx="10820400" cy="5029200"/>
          </a:xfrm>
        </p:spPr>
        <p:txBody>
          <a:bodyPr anchor="t">
            <a:normAutofit fontScale="47500" lnSpcReduction="20000"/>
          </a:bodyPr>
          <a:lstStyle/>
          <a:p>
            <a:pPr marL="514350" indent="-514350" fontAlgn="base">
              <a:lnSpc>
                <a:spcPct val="120000"/>
              </a:lnSpc>
              <a:spcBef>
                <a:spcPts val="1590"/>
              </a:spcBef>
              <a:buFont typeface="+mj-lt"/>
              <a:buAutoNum type="arabicPeriod"/>
            </a:pPr>
            <a:r>
              <a:rPr lang="en-US" sz="3300" dirty="0">
                <a:latin typeface="Arial" panose="020B0604020202020204" pitchFamily="34" charset="0"/>
                <a:cs typeface="Arial" panose="020B0604020202020204" pitchFamily="34" charset="0"/>
              </a:rPr>
              <a:t>Research ACATE 2022 and AGM 2023 attendees to identify major functional areas </a:t>
            </a:r>
          </a:p>
          <a:p>
            <a:pPr marL="514350" indent="-514350" fontAlgn="base">
              <a:lnSpc>
                <a:spcPct val="120000"/>
              </a:lnSpc>
              <a:spcBef>
                <a:spcPts val="1590"/>
              </a:spcBef>
              <a:buFont typeface="+mj-lt"/>
              <a:buAutoNum type="arabicPeriod"/>
            </a:pPr>
            <a:r>
              <a:rPr lang="en-US" sz="3300" dirty="0">
                <a:latin typeface="Arial" panose="020B0604020202020204" pitchFamily="34" charset="0"/>
                <a:cs typeface="Arial" panose="020B0604020202020204" pitchFamily="34" charset="0"/>
              </a:rPr>
              <a:t>Develop list of HR executives that CANTO can use as key contacts (WICT Committee also needs this info) </a:t>
            </a:r>
          </a:p>
          <a:p>
            <a:pPr marL="514350" indent="-514350" fontAlgn="base">
              <a:lnSpc>
                <a:spcPct val="120000"/>
              </a:lnSpc>
              <a:spcBef>
                <a:spcPts val="1590"/>
              </a:spcBef>
              <a:buFont typeface="+mj-lt"/>
              <a:buAutoNum type="arabicPeriod"/>
            </a:pPr>
            <a:r>
              <a:rPr lang="en-US" sz="3300" dirty="0">
                <a:latin typeface="Arial" panose="020B0604020202020204" pitchFamily="34" charset="0"/>
                <a:cs typeface="Arial" panose="020B0604020202020204" pitchFamily="34" charset="0"/>
              </a:rPr>
              <a:t>Plan a sponsored virtual CANTO Conversations C-Level panel presentation similar to our 2022 Event</a:t>
            </a:r>
          </a:p>
          <a:p>
            <a:pPr marL="514350" indent="-514350" fontAlgn="base">
              <a:lnSpc>
                <a:spcPct val="120000"/>
              </a:lnSpc>
              <a:spcBef>
                <a:spcPts val="1590"/>
              </a:spcBef>
              <a:buFont typeface="+mj-lt"/>
              <a:buAutoNum type="arabicPeriod"/>
            </a:pPr>
            <a:r>
              <a:rPr lang="en-US" sz="3300" dirty="0">
                <a:latin typeface="Arial" panose="020B0604020202020204" pitchFamily="34" charset="0"/>
                <a:cs typeface="Arial" panose="020B0604020202020204" pitchFamily="34" charset="0"/>
              </a:rPr>
              <a:t>Offer sponsored post-ACATE multi-day workshop(s) on topics such as Leadership, WICT, HR/Training and Marketing/Sales </a:t>
            </a:r>
          </a:p>
          <a:p>
            <a:pPr marL="514350" indent="-514350" fontAlgn="base">
              <a:lnSpc>
                <a:spcPct val="120000"/>
              </a:lnSpc>
              <a:spcBef>
                <a:spcPts val="1590"/>
              </a:spcBef>
              <a:buFont typeface="+mj-lt"/>
              <a:buAutoNum type="arabicPeriod"/>
            </a:pPr>
            <a:r>
              <a:rPr lang="en-US" sz="3300" dirty="0">
                <a:latin typeface="Arial" panose="020B0604020202020204" pitchFamily="34" charset="0"/>
                <a:cs typeface="Arial" panose="020B0604020202020204" pitchFamily="34" charset="0"/>
              </a:rPr>
              <a:t>Increase committee members by contacting C-Level Executives for their designated leaders to join the marketing committee </a:t>
            </a:r>
          </a:p>
          <a:p>
            <a:pPr marL="514350" indent="-514350" fontAlgn="base">
              <a:lnSpc>
                <a:spcPct val="120000"/>
              </a:lnSpc>
              <a:spcBef>
                <a:spcPts val="1590"/>
              </a:spcBef>
              <a:buFont typeface="+mj-lt"/>
              <a:buAutoNum type="arabicPeriod"/>
            </a:pPr>
            <a:r>
              <a:rPr lang="en-US" sz="3300" dirty="0">
                <a:latin typeface="Arial" panose="020B0604020202020204" pitchFamily="34" charset="0"/>
                <a:cs typeface="Arial" panose="020B0604020202020204" pitchFamily="34" charset="0"/>
              </a:rPr>
              <a:t>Develop a bi-monthly committee schedule </a:t>
            </a:r>
          </a:p>
          <a:p>
            <a:pPr marL="514350" indent="-514350" fontAlgn="base">
              <a:lnSpc>
                <a:spcPct val="120000"/>
              </a:lnSpc>
              <a:spcBef>
                <a:spcPts val="1590"/>
              </a:spcBef>
              <a:buFont typeface="+mj-lt"/>
              <a:buAutoNum type="arabicPeriod"/>
            </a:pPr>
            <a:r>
              <a:rPr lang="en-US" sz="3300" dirty="0">
                <a:latin typeface="Arial" panose="020B0604020202020204" pitchFamily="34" charset="0"/>
                <a:cs typeface="Arial" panose="020B0604020202020204" pitchFamily="34" charset="0"/>
              </a:rPr>
              <a:t>Analyze CANTO website to develop a list of updates  </a:t>
            </a:r>
          </a:p>
          <a:p>
            <a:pPr marL="514350" indent="-514350" fontAlgn="base">
              <a:lnSpc>
                <a:spcPct val="120000"/>
              </a:lnSpc>
              <a:spcBef>
                <a:spcPts val="1590"/>
              </a:spcBef>
              <a:buFont typeface="+mj-lt"/>
              <a:buAutoNum type="arabicPeriod"/>
            </a:pPr>
            <a:r>
              <a:rPr lang="en-US" sz="3300" dirty="0">
                <a:latin typeface="Arial" panose="020B0604020202020204" pitchFamily="34" charset="0"/>
                <a:cs typeface="Arial" panose="020B0604020202020204" pitchFamily="34" charset="0"/>
              </a:rPr>
              <a:t>Submit CANCION articles for each quarterly publication in 2023 – need to receive CANTO notices for when these are due </a:t>
            </a:r>
          </a:p>
          <a:p>
            <a:pPr marL="514350" indent="-514350" fontAlgn="base">
              <a:lnSpc>
                <a:spcPct val="120000"/>
              </a:lnSpc>
              <a:spcBef>
                <a:spcPts val="1590"/>
              </a:spcBef>
              <a:buFont typeface="+mj-lt"/>
              <a:buAutoNum type="arabicPeriod"/>
            </a:pPr>
            <a:r>
              <a:rPr lang="en-US" sz="3300" dirty="0">
                <a:latin typeface="Arial" panose="020B0604020202020204" pitchFamily="34" charset="0"/>
                <a:cs typeface="Arial" panose="020B0604020202020204" pitchFamily="34" charset="0"/>
              </a:rPr>
              <a:t>Recommend to the Board of Directors for CANTO rebranding (CANTO/Caribbean Broadband &amp; ICT Association) and one leader to work with all committees to leverage project synergies </a:t>
            </a:r>
          </a:p>
          <a:p>
            <a:endParaRPr lang="en-US" sz="2400" dirty="0"/>
          </a:p>
        </p:txBody>
      </p:sp>
      <p:sp>
        <p:nvSpPr>
          <p:cNvPr id="4" name="Slide Number Placeholder 3">
            <a:extLst>
              <a:ext uri="{FF2B5EF4-FFF2-40B4-BE49-F238E27FC236}">
                <a16:creationId xmlns:a16="http://schemas.microsoft.com/office/drawing/2014/main" id="{B3A6891B-FAF2-37BC-4CF2-E3E31A4EB967}"/>
              </a:ext>
            </a:extLst>
          </p:cNvPr>
          <p:cNvSpPr>
            <a:spLocks noGrp="1"/>
          </p:cNvSpPr>
          <p:nvPr>
            <p:ph type="sldNum" sz="quarter" idx="12"/>
          </p:nvPr>
        </p:nvSpPr>
        <p:spPr/>
        <p:txBody>
          <a:bodyPr/>
          <a:lstStyle/>
          <a:p>
            <a:fld id="{330EA680-D336-4FF7-8B7A-9848BB0A1C32}" type="slidenum">
              <a:rPr lang="en-US" smtClean="0"/>
              <a:t>10</a:t>
            </a:fld>
            <a:endParaRPr lang="en-US"/>
          </a:p>
        </p:txBody>
      </p:sp>
    </p:spTree>
    <p:extLst>
      <p:ext uri="{BB962C8B-B14F-4D97-AF65-F5344CB8AC3E}">
        <p14:creationId xmlns:p14="http://schemas.microsoft.com/office/powerpoint/2010/main" val="24261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6303-1B5A-B548-0560-9E3BB4A41023}"/>
              </a:ext>
            </a:extLst>
          </p:cNvPr>
          <p:cNvSpPr>
            <a:spLocks noGrp="1"/>
          </p:cNvSpPr>
          <p:nvPr>
            <p:ph type="title"/>
          </p:nvPr>
        </p:nvSpPr>
        <p:spPr>
          <a:xfrm>
            <a:off x="1653363" y="365760"/>
            <a:ext cx="9367203" cy="1188720"/>
          </a:xfrm>
        </p:spPr>
        <p:txBody>
          <a:bodyPr>
            <a:normAutofit fontScale="90000"/>
          </a:bodyPr>
          <a:lstStyle/>
          <a:p>
            <a:r>
              <a:rPr lang="en-US" b="1" dirty="0">
                <a:ea typeface="Calibri Light"/>
                <a:cs typeface="Calibri Light"/>
              </a:rPr>
              <a:t>Summary of Proposed Revenue-Generating Sponsored Events </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8C80916-83C8-496F-9FFA-E83C27634ED7}"/>
              </a:ext>
            </a:extLst>
          </p:cNvPr>
          <p:cNvSpPr>
            <a:spLocks noGrp="1"/>
          </p:cNvSpPr>
          <p:nvPr>
            <p:ph idx="1"/>
          </p:nvPr>
        </p:nvSpPr>
        <p:spPr>
          <a:xfrm>
            <a:off x="1653363" y="2176272"/>
            <a:ext cx="9367204" cy="4509200"/>
          </a:xfrm>
        </p:spPr>
        <p:txBody>
          <a:bodyPr anchor="t">
            <a:normAutofit lnSpcReduction="10000"/>
          </a:bodyPr>
          <a:lstStyle/>
          <a:p>
            <a:r>
              <a:rPr lang="en-US" sz="3200" dirty="0"/>
              <a:t>AGM 2023 – Mix ‘N Mingle welcome/networking session </a:t>
            </a:r>
          </a:p>
          <a:p>
            <a:pPr lvl="1"/>
            <a:r>
              <a:rPr lang="en-US" sz="2800" dirty="0"/>
              <a:t>Will be sponsored in 2024</a:t>
            </a:r>
          </a:p>
          <a:p>
            <a:r>
              <a:rPr lang="en-US" sz="3200" dirty="0"/>
              <a:t>CANTO Conversations – Marketing Executive Panel Presentation</a:t>
            </a:r>
          </a:p>
          <a:p>
            <a:r>
              <a:rPr lang="en-US" sz="3200" dirty="0"/>
              <a:t>ACATE</a:t>
            </a:r>
          </a:p>
          <a:p>
            <a:pPr lvl="1"/>
            <a:r>
              <a:rPr lang="en-US" sz="2800" dirty="0"/>
              <a:t>Welcome/Networking Session</a:t>
            </a:r>
          </a:p>
          <a:p>
            <a:pPr lvl="1"/>
            <a:r>
              <a:rPr lang="en-US" sz="2800" dirty="0"/>
              <a:t>CIO and CMO Summits</a:t>
            </a:r>
          </a:p>
          <a:p>
            <a:pPr lvl="1"/>
            <a:r>
              <a:rPr lang="en-US" sz="2800" dirty="0"/>
              <a:t>Pre- or Post-Event Workshops (e.g., Leadership, Marketing/Sales, HR) </a:t>
            </a:r>
          </a:p>
          <a:p>
            <a:pPr lvl="1"/>
            <a:endParaRPr lang="en-US" sz="2000" dirty="0"/>
          </a:p>
        </p:txBody>
      </p:sp>
      <p:sp>
        <p:nvSpPr>
          <p:cNvPr id="4" name="Slide Number Placeholder 3">
            <a:extLst>
              <a:ext uri="{FF2B5EF4-FFF2-40B4-BE49-F238E27FC236}">
                <a16:creationId xmlns:a16="http://schemas.microsoft.com/office/drawing/2014/main" id="{B3A6891B-FAF2-37BC-4CF2-E3E31A4EB967}"/>
              </a:ext>
            </a:extLst>
          </p:cNvPr>
          <p:cNvSpPr>
            <a:spLocks noGrp="1"/>
          </p:cNvSpPr>
          <p:nvPr>
            <p:ph type="sldNum" sz="quarter" idx="12"/>
          </p:nvPr>
        </p:nvSpPr>
        <p:spPr/>
        <p:txBody>
          <a:bodyPr/>
          <a:lstStyle/>
          <a:p>
            <a:fld id="{330EA680-D336-4FF7-8B7A-9848BB0A1C32}" type="slidenum">
              <a:rPr lang="en-US" smtClean="0"/>
              <a:t>11</a:t>
            </a:fld>
            <a:endParaRPr lang="en-US"/>
          </a:p>
        </p:txBody>
      </p:sp>
    </p:spTree>
    <p:extLst>
      <p:ext uri="{BB962C8B-B14F-4D97-AF65-F5344CB8AC3E}">
        <p14:creationId xmlns:p14="http://schemas.microsoft.com/office/powerpoint/2010/main" val="1233207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9425C"/>
          </a:solidFill>
        </p:spPr>
        <p:txBody>
          <a:bodyPr wrap="square" lIns="0" tIns="0" rIns="0" bIns="0" rtlCol="0"/>
          <a:lstStyle/>
          <a:p>
            <a:endParaRPr/>
          </a:p>
        </p:txBody>
      </p:sp>
      <p:sp>
        <p:nvSpPr>
          <p:cNvPr id="3" name="object 3"/>
          <p:cNvSpPr/>
          <p:nvPr/>
        </p:nvSpPr>
        <p:spPr>
          <a:xfrm>
            <a:off x="0" y="0"/>
            <a:ext cx="7005320" cy="6858000"/>
          </a:xfrm>
          <a:custGeom>
            <a:avLst/>
            <a:gdLst/>
            <a:ahLst/>
            <a:cxnLst/>
            <a:rect l="l" t="t" r="r" b="b"/>
            <a:pathLst>
              <a:path w="7005320" h="6858000">
                <a:moveTo>
                  <a:pt x="1050912" y="0"/>
                </a:moveTo>
                <a:lnTo>
                  <a:pt x="0" y="0"/>
                </a:lnTo>
                <a:lnTo>
                  <a:pt x="0" y="1047686"/>
                </a:lnTo>
                <a:lnTo>
                  <a:pt x="1524" y="1045502"/>
                </a:lnTo>
                <a:lnTo>
                  <a:pt x="29552" y="1006335"/>
                </a:lnTo>
                <a:lnTo>
                  <a:pt x="58102" y="967409"/>
                </a:lnTo>
                <a:lnTo>
                  <a:pt x="87185" y="928738"/>
                </a:lnTo>
                <a:lnTo>
                  <a:pt x="116789" y="890333"/>
                </a:lnTo>
                <a:lnTo>
                  <a:pt x="146913" y="852170"/>
                </a:lnTo>
                <a:lnTo>
                  <a:pt x="177215" y="814400"/>
                </a:lnTo>
                <a:lnTo>
                  <a:pt x="207835" y="777062"/>
                </a:lnTo>
                <a:lnTo>
                  <a:pt x="238772" y="740156"/>
                </a:lnTo>
                <a:lnTo>
                  <a:pt x="270027" y="703707"/>
                </a:lnTo>
                <a:lnTo>
                  <a:pt x="301599" y="667689"/>
                </a:lnTo>
                <a:lnTo>
                  <a:pt x="333476" y="632117"/>
                </a:lnTo>
                <a:lnTo>
                  <a:pt x="365671" y="596988"/>
                </a:lnTo>
                <a:lnTo>
                  <a:pt x="398157" y="562305"/>
                </a:lnTo>
                <a:lnTo>
                  <a:pt x="430949" y="528053"/>
                </a:lnTo>
                <a:lnTo>
                  <a:pt x="464032" y="494258"/>
                </a:lnTo>
                <a:lnTo>
                  <a:pt x="497408" y="460895"/>
                </a:lnTo>
                <a:lnTo>
                  <a:pt x="531075" y="427990"/>
                </a:lnTo>
                <a:lnTo>
                  <a:pt x="565023" y="395516"/>
                </a:lnTo>
                <a:lnTo>
                  <a:pt x="599249" y="363499"/>
                </a:lnTo>
                <a:lnTo>
                  <a:pt x="633768" y="331914"/>
                </a:lnTo>
                <a:lnTo>
                  <a:pt x="668553" y="300786"/>
                </a:lnTo>
                <a:lnTo>
                  <a:pt x="703605" y="270103"/>
                </a:lnTo>
                <a:lnTo>
                  <a:pt x="738924" y="239864"/>
                </a:lnTo>
                <a:lnTo>
                  <a:pt x="774509" y="210083"/>
                </a:lnTo>
                <a:lnTo>
                  <a:pt x="810361" y="180733"/>
                </a:lnTo>
                <a:lnTo>
                  <a:pt x="846455" y="151841"/>
                </a:lnTo>
                <a:lnTo>
                  <a:pt x="882815" y="123393"/>
                </a:lnTo>
                <a:lnTo>
                  <a:pt x="919416" y="95402"/>
                </a:lnTo>
                <a:lnTo>
                  <a:pt x="956271" y="67843"/>
                </a:lnTo>
                <a:lnTo>
                  <a:pt x="993368" y="40754"/>
                </a:lnTo>
                <a:lnTo>
                  <a:pt x="1030693" y="14097"/>
                </a:lnTo>
                <a:lnTo>
                  <a:pt x="1050912" y="0"/>
                </a:lnTo>
                <a:close/>
              </a:path>
              <a:path w="7005320" h="6858000">
                <a:moveTo>
                  <a:pt x="1196555" y="6858000"/>
                </a:moveTo>
                <a:lnTo>
                  <a:pt x="1140066" y="6821322"/>
                </a:lnTo>
                <a:lnTo>
                  <a:pt x="1100924" y="6795097"/>
                </a:lnTo>
                <a:lnTo>
                  <a:pt x="1062024" y="6768414"/>
                </a:lnTo>
                <a:lnTo>
                  <a:pt x="1023366" y="6741249"/>
                </a:lnTo>
                <a:lnTo>
                  <a:pt x="984948" y="6713626"/>
                </a:lnTo>
                <a:lnTo>
                  <a:pt x="946772" y="6685521"/>
                </a:lnTo>
                <a:lnTo>
                  <a:pt x="908837" y="6656959"/>
                </a:lnTo>
                <a:lnTo>
                  <a:pt x="871169" y="6627927"/>
                </a:lnTo>
                <a:lnTo>
                  <a:pt x="833742" y="6598412"/>
                </a:lnTo>
                <a:lnTo>
                  <a:pt x="796594" y="6568440"/>
                </a:lnTo>
                <a:lnTo>
                  <a:pt x="759701" y="6537998"/>
                </a:lnTo>
                <a:lnTo>
                  <a:pt x="723074" y="6507099"/>
                </a:lnTo>
                <a:lnTo>
                  <a:pt x="686727" y="6475717"/>
                </a:lnTo>
                <a:lnTo>
                  <a:pt x="650659" y="6443878"/>
                </a:lnTo>
                <a:lnTo>
                  <a:pt x="614870" y="6411569"/>
                </a:lnTo>
                <a:lnTo>
                  <a:pt x="579361" y="6378791"/>
                </a:lnTo>
                <a:lnTo>
                  <a:pt x="544144" y="6345555"/>
                </a:lnTo>
                <a:lnTo>
                  <a:pt x="509219" y="6311849"/>
                </a:lnTo>
                <a:lnTo>
                  <a:pt x="474599" y="6277686"/>
                </a:lnTo>
                <a:lnTo>
                  <a:pt x="440270" y="6243053"/>
                </a:lnTo>
                <a:lnTo>
                  <a:pt x="406260" y="6207950"/>
                </a:lnTo>
                <a:lnTo>
                  <a:pt x="372783" y="6173025"/>
                </a:lnTo>
                <a:lnTo>
                  <a:pt x="339788" y="6137770"/>
                </a:lnTo>
                <a:lnTo>
                  <a:pt x="307289" y="6102223"/>
                </a:lnTo>
                <a:lnTo>
                  <a:pt x="275285" y="6066358"/>
                </a:lnTo>
                <a:lnTo>
                  <a:pt x="243776" y="6030201"/>
                </a:lnTo>
                <a:lnTo>
                  <a:pt x="212750" y="5993752"/>
                </a:lnTo>
                <a:lnTo>
                  <a:pt x="182219" y="5957024"/>
                </a:lnTo>
                <a:lnTo>
                  <a:pt x="152184" y="5919990"/>
                </a:lnTo>
                <a:lnTo>
                  <a:pt x="122643" y="5882691"/>
                </a:lnTo>
                <a:lnTo>
                  <a:pt x="93586" y="5845111"/>
                </a:lnTo>
                <a:lnTo>
                  <a:pt x="65024" y="5807265"/>
                </a:lnTo>
                <a:lnTo>
                  <a:pt x="36957" y="5769153"/>
                </a:lnTo>
                <a:lnTo>
                  <a:pt x="9385" y="5730786"/>
                </a:lnTo>
                <a:lnTo>
                  <a:pt x="0" y="5717387"/>
                </a:lnTo>
                <a:lnTo>
                  <a:pt x="0" y="6858000"/>
                </a:lnTo>
                <a:lnTo>
                  <a:pt x="1196555" y="6858000"/>
                </a:lnTo>
                <a:close/>
              </a:path>
              <a:path w="7005320" h="6858000">
                <a:moveTo>
                  <a:pt x="3526129" y="6654800"/>
                </a:moveTo>
                <a:lnTo>
                  <a:pt x="3524821" y="6604000"/>
                </a:lnTo>
                <a:lnTo>
                  <a:pt x="3521062" y="6565900"/>
                </a:lnTo>
                <a:lnTo>
                  <a:pt x="3514674" y="6515100"/>
                </a:lnTo>
                <a:lnTo>
                  <a:pt x="3505517" y="6477000"/>
                </a:lnTo>
                <a:lnTo>
                  <a:pt x="3493401" y="6438900"/>
                </a:lnTo>
                <a:lnTo>
                  <a:pt x="3478187" y="6413500"/>
                </a:lnTo>
                <a:lnTo>
                  <a:pt x="3459696" y="6375400"/>
                </a:lnTo>
                <a:lnTo>
                  <a:pt x="3437763" y="6350000"/>
                </a:lnTo>
                <a:lnTo>
                  <a:pt x="3412236" y="6311900"/>
                </a:lnTo>
                <a:lnTo>
                  <a:pt x="3382937" y="6286500"/>
                </a:lnTo>
                <a:lnTo>
                  <a:pt x="3349701" y="6261100"/>
                </a:lnTo>
                <a:lnTo>
                  <a:pt x="3312376" y="6235700"/>
                </a:lnTo>
                <a:lnTo>
                  <a:pt x="3270783" y="6223000"/>
                </a:lnTo>
                <a:lnTo>
                  <a:pt x="3224771" y="6197600"/>
                </a:lnTo>
                <a:lnTo>
                  <a:pt x="3174161" y="6184900"/>
                </a:lnTo>
                <a:lnTo>
                  <a:pt x="3118815" y="6172200"/>
                </a:lnTo>
                <a:lnTo>
                  <a:pt x="3058541" y="6159500"/>
                </a:lnTo>
                <a:lnTo>
                  <a:pt x="2660726" y="6057900"/>
                </a:lnTo>
                <a:lnTo>
                  <a:pt x="2565539" y="6032500"/>
                </a:lnTo>
                <a:lnTo>
                  <a:pt x="2518613" y="6007100"/>
                </a:lnTo>
                <a:lnTo>
                  <a:pt x="2472131" y="5994400"/>
                </a:lnTo>
                <a:lnTo>
                  <a:pt x="2426119" y="5969000"/>
                </a:lnTo>
                <a:lnTo>
                  <a:pt x="2380551" y="5956300"/>
                </a:lnTo>
                <a:lnTo>
                  <a:pt x="2335466" y="5930900"/>
                </a:lnTo>
                <a:lnTo>
                  <a:pt x="2290838" y="5918200"/>
                </a:lnTo>
                <a:lnTo>
                  <a:pt x="2246693" y="5892800"/>
                </a:lnTo>
                <a:lnTo>
                  <a:pt x="2203031" y="5880100"/>
                </a:lnTo>
                <a:lnTo>
                  <a:pt x="2117153" y="5829300"/>
                </a:lnTo>
                <a:lnTo>
                  <a:pt x="2033257" y="5778500"/>
                </a:lnTo>
                <a:lnTo>
                  <a:pt x="1992058" y="5765800"/>
                </a:lnTo>
                <a:lnTo>
                  <a:pt x="1911210" y="5715000"/>
                </a:lnTo>
                <a:lnTo>
                  <a:pt x="1832432" y="5664200"/>
                </a:lnTo>
                <a:lnTo>
                  <a:pt x="1793836" y="5626100"/>
                </a:lnTo>
                <a:lnTo>
                  <a:pt x="1718246" y="5575300"/>
                </a:lnTo>
                <a:lnTo>
                  <a:pt x="1681264" y="5549900"/>
                </a:lnTo>
                <a:lnTo>
                  <a:pt x="1644827" y="5524500"/>
                </a:lnTo>
                <a:lnTo>
                  <a:pt x="1608950" y="5486400"/>
                </a:lnTo>
                <a:lnTo>
                  <a:pt x="1573618" y="5461000"/>
                </a:lnTo>
                <a:lnTo>
                  <a:pt x="1538859" y="5435600"/>
                </a:lnTo>
                <a:lnTo>
                  <a:pt x="1504670" y="5397500"/>
                </a:lnTo>
                <a:lnTo>
                  <a:pt x="1471053" y="5372100"/>
                </a:lnTo>
                <a:lnTo>
                  <a:pt x="1438008" y="5334000"/>
                </a:lnTo>
                <a:lnTo>
                  <a:pt x="1405547" y="5308600"/>
                </a:lnTo>
                <a:lnTo>
                  <a:pt x="1373682" y="5270500"/>
                </a:lnTo>
                <a:lnTo>
                  <a:pt x="1342402" y="5232400"/>
                </a:lnTo>
                <a:lnTo>
                  <a:pt x="1311719" y="5207000"/>
                </a:lnTo>
                <a:lnTo>
                  <a:pt x="1281633" y="5168900"/>
                </a:lnTo>
                <a:lnTo>
                  <a:pt x="1252156" y="5130800"/>
                </a:lnTo>
                <a:lnTo>
                  <a:pt x="1223302" y="5092700"/>
                </a:lnTo>
                <a:lnTo>
                  <a:pt x="1195057" y="5067300"/>
                </a:lnTo>
                <a:lnTo>
                  <a:pt x="1167422" y="5029200"/>
                </a:lnTo>
                <a:lnTo>
                  <a:pt x="1140434" y="4991100"/>
                </a:lnTo>
                <a:lnTo>
                  <a:pt x="1114056" y="4953000"/>
                </a:lnTo>
                <a:lnTo>
                  <a:pt x="1088326" y="4914900"/>
                </a:lnTo>
                <a:lnTo>
                  <a:pt x="1063244" y="4876800"/>
                </a:lnTo>
                <a:lnTo>
                  <a:pt x="1038796" y="4838700"/>
                </a:lnTo>
                <a:lnTo>
                  <a:pt x="1014996" y="4800600"/>
                </a:lnTo>
                <a:lnTo>
                  <a:pt x="991857" y="4762500"/>
                </a:lnTo>
                <a:lnTo>
                  <a:pt x="969391" y="4724400"/>
                </a:lnTo>
                <a:lnTo>
                  <a:pt x="947572" y="4686300"/>
                </a:lnTo>
                <a:lnTo>
                  <a:pt x="926426" y="4648200"/>
                </a:lnTo>
                <a:lnTo>
                  <a:pt x="905954" y="4610100"/>
                </a:lnTo>
                <a:lnTo>
                  <a:pt x="886167" y="4572000"/>
                </a:lnTo>
                <a:lnTo>
                  <a:pt x="867067" y="4521200"/>
                </a:lnTo>
                <a:lnTo>
                  <a:pt x="848652" y="4483100"/>
                </a:lnTo>
                <a:lnTo>
                  <a:pt x="830935" y="4445000"/>
                </a:lnTo>
                <a:lnTo>
                  <a:pt x="813917" y="4394200"/>
                </a:lnTo>
                <a:lnTo>
                  <a:pt x="797598" y="4356100"/>
                </a:lnTo>
                <a:lnTo>
                  <a:pt x="781989" y="4318000"/>
                </a:lnTo>
                <a:lnTo>
                  <a:pt x="767092" y="4267200"/>
                </a:lnTo>
                <a:lnTo>
                  <a:pt x="752919" y="4229100"/>
                </a:lnTo>
                <a:lnTo>
                  <a:pt x="739470" y="4191000"/>
                </a:lnTo>
                <a:lnTo>
                  <a:pt x="726744" y="4140200"/>
                </a:lnTo>
                <a:lnTo>
                  <a:pt x="714756" y="4102100"/>
                </a:lnTo>
                <a:lnTo>
                  <a:pt x="703503" y="4051300"/>
                </a:lnTo>
                <a:lnTo>
                  <a:pt x="693000" y="4013200"/>
                </a:lnTo>
                <a:lnTo>
                  <a:pt x="683234" y="3962400"/>
                </a:lnTo>
                <a:lnTo>
                  <a:pt x="674230" y="3924300"/>
                </a:lnTo>
                <a:lnTo>
                  <a:pt x="665988" y="3873500"/>
                </a:lnTo>
                <a:lnTo>
                  <a:pt x="658495" y="3835400"/>
                </a:lnTo>
                <a:lnTo>
                  <a:pt x="651776" y="3784600"/>
                </a:lnTo>
                <a:lnTo>
                  <a:pt x="645833" y="3733800"/>
                </a:lnTo>
                <a:lnTo>
                  <a:pt x="640664" y="3695700"/>
                </a:lnTo>
                <a:lnTo>
                  <a:pt x="636270" y="3644900"/>
                </a:lnTo>
                <a:lnTo>
                  <a:pt x="632663" y="3594100"/>
                </a:lnTo>
                <a:lnTo>
                  <a:pt x="629856" y="3556000"/>
                </a:lnTo>
                <a:lnTo>
                  <a:pt x="627849" y="3505200"/>
                </a:lnTo>
                <a:lnTo>
                  <a:pt x="626630" y="3454400"/>
                </a:lnTo>
                <a:lnTo>
                  <a:pt x="626237" y="3416300"/>
                </a:lnTo>
                <a:lnTo>
                  <a:pt x="625932" y="3365500"/>
                </a:lnTo>
                <a:lnTo>
                  <a:pt x="626440" y="3314700"/>
                </a:lnTo>
                <a:lnTo>
                  <a:pt x="627748" y="3263900"/>
                </a:lnTo>
                <a:lnTo>
                  <a:pt x="629856" y="3225800"/>
                </a:lnTo>
                <a:lnTo>
                  <a:pt x="632752" y="3175000"/>
                </a:lnTo>
                <a:lnTo>
                  <a:pt x="636435" y="3124200"/>
                </a:lnTo>
                <a:lnTo>
                  <a:pt x="640905" y="3086100"/>
                </a:lnTo>
                <a:lnTo>
                  <a:pt x="646150" y="3035300"/>
                </a:lnTo>
                <a:lnTo>
                  <a:pt x="652157" y="2997200"/>
                </a:lnTo>
                <a:lnTo>
                  <a:pt x="658939" y="2946400"/>
                </a:lnTo>
                <a:lnTo>
                  <a:pt x="666496" y="2895600"/>
                </a:lnTo>
                <a:lnTo>
                  <a:pt x="674789" y="2857500"/>
                </a:lnTo>
                <a:lnTo>
                  <a:pt x="683844" y="2806700"/>
                </a:lnTo>
                <a:lnTo>
                  <a:pt x="693648" y="2768600"/>
                </a:lnTo>
                <a:lnTo>
                  <a:pt x="704202" y="2717800"/>
                </a:lnTo>
                <a:lnTo>
                  <a:pt x="715492" y="2679700"/>
                </a:lnTo>
                <a:lnTo>
                  <a:pt x="727506" y="2628900"/>
                </a:lnTo>
                <a:lnTo>
                  <a:pt x="740257" y="2590800"/>
                </a:lnTo>
                <a:lnTo>
                  <a:pt x="753719" y="2552700"/>
                </a:lnTo>
                <a:lnTo>
                  <a:pt x="767918" y="2501900"/>
                </a:lnTo>
                <a:lnTo>
                  <a:pt x="782815" y="2463800"/>
                </a:lnTo>
                <a:lnTo>
                  <a:pt x="798436" y="2413000"/>
                </a:lnTo>
                <a:lnTo>
                  <a:pt x="814743" y="2374900"/>
                </a:lnTo>
                <a:lnTo>
                  <a:pt x="831761" y="2336800"/>
                </a:lnTo>
                <a:lnTo>
                  <a:pt x="849477" y="2298700"/>
                </a:lnTo>
                <a:lnTo>
                  <a:pt x="867879" y="2247900"/>
                </a:lnTo>
                <a:lnTo>
                  <a:pt x="886955" y="2209800"/>
                </a:lnTo>
                <a:lnTo>
                  <a:pt x="906729" y="2171700"/>
                </a:lnTo>
                <a:lnTo>
                  <a:pt x="927163" y="2133600"/>
                </a:lnTo>
                <a:lnTo>
                  <a:pt x="948270" y="2095500"/>
                </a:lnTo>
                <a:lnTo>
                  <a:pt x="970051" y="2057400"/>
                </a:lnTo>
                <a:lnTo>
                  <a:pt x="992479" y="2006600"/>
                </a:lnTo>
                <a:lnTo>
                  <a:pt x="1015568" y="1968500"/>
                </a:lnTo>
                <a:lnTo>
                  <a:pt x="1039317" y="1930400"/>
                </a:lnTo>
                <a:lnTo>
                  <a:pt x="1063701" y="1892300"/>
                </a:lnTo>
                <a:lnTo>
                  <a:pt x="1088732" y="1854200"/>
                </a:lnTo>
                <a:lnTo>
                  <a:pt x="1114386" y="1828800"/>
                </a:lnTo>
                <a:lnTo>
                  <a:pt x="1140688" y="1790700"/>
                </a:lnTo>
                <a:lnTo>
                  <a:pt x="1167612" y="1752600"/>
                </a:lnTo>
                <a:lnTo>
                  <a:pt x="1195146" y="1714500"/>
                </a:lnTo>
                <a:lnTo>
                  <a:pt x="1223302" y="1676400"/>
                </a:lnTo>
                <a:lnTo>
                  <a:pt x="1252080" y="1638300"/>
                </a:lnTo>
                <a:lnTo>
                  <a:pt x="1281455" y="1612900"/>
                </a:lnTo>
                <a:lnTo>
                  <a:pt x="1311440" y="1574800"/>
                </a:lnTo>
                <a:lnTo>
                  <a:pt x="1342009" y="1536700"/>
                </a:lnTo>
                <a:lnTo>
                  <a:pt x="1373174" y="1511300"/>
                </a:lnTo>
                <a:lnTo>
                  <a:pt x="1404937" y="1473200"/>
                </a:lnTo>
                <a:lnTo>
                  <a:pt x="1437271" y="1447800"/>
                </a:lnTo>
                <a:lnTo>
                  <a:pt x="1470190" y="1409700"/>
                </a:lnTo>
                <a:lnTo>
                  <a:pt x="1503680" y="1384300"/>
                </a:lnTo>
                <a:lnTo>
                  <a:pt x="1537728" y="1346200"/>
                </a:lnTo>
                <a:lnTo>
                  <a:pt x="1572348" y="1320800"/>
                </a:lnTo>
                <a:lnTo>
                  <a:pt x="1607527" y="1295400"/>
                </a:lnTo>
                <a:lnTo>
                  <a:pt x="1643253" y="1257300"/>
                </a:lnTo>
                <a:lnTo>
                  <a:pt x="1679536" y="1231900"/>
                </a:lnTo>
                <a:lnTo>
                  <a:pt x="1753717" y="1181100"/>
                </a:lnTo>
                <a:lnTo>
                  <a:pt x="1791614" y="1143000"/>
                </a:lnTo>
                <a:lnTo>
                  <a:pt x="1868982" y="1092200"/>
                </a:lnTo>
                <a:lnTo>
                  <a:pt x="1948434" y="1041400"/>
                </a:lnTo>
                <a:lnTo>
                  <a:pt x="1988921" y="1016000"/>
                </a:lnTo>
                <a:lnTo>
                  <a:pt x="2029917" y="1003300"/>
                </a:lnTo>
                <a:lnTo>
                  <a:pt x="2113394" y="952500"/>
                </a:lnTo>
                <a:lnTo>
                  <a:pt x="2155875" y="927100"/>
                </a:lnTo>
                <a:lnTo>
                  <a:pt x="2198840" y="914400"/>
                </a:lnTo>
                <a:lnTo>
                  <a:pt x="2286203" y="863600"/>
                </a:lnTo>
                <a:lnTo>
                  <a:pt x="2330589" y="850900"/>
                </a:lnTo>
                <a:lnTo>
                  <a:pt x="2375446" y="825500"/>
                </a:lnTo>
                <a:lnTo>
                  <a:pt x="2466530" y="800100"/>
                </a:lnTo>
                <a:lnTo>
                  <a:pt x="2512758" y="774700"/>
                </a:lnTo>
                <a:lnTo>
                  <a:pt x="2654084" y="736600"/>
                </a:lnTo>
                <a:lnTo>
                  <a:pt x="2702064" y="711200"/>
                </a:lnTo>
                <a:lnTo>
                  <a:pt x="2898190" y="660400"/>
                </a:lnTo>
                <a:lnTo>
                  <a:pt x="2948254" y="660400"/>
                </a:lnTo>
                <a:lnTo>
                  <a:pt x="2998724" y="647700"/>
                </a:lnTo>
                <a:lnTo>
                  <a:pt x="3061919" y="635000"/>
                </a:lnTo>
                <a:lnTo>
                  <a:pt x="3120606" y="622300"/>
                </a:lnTo>
                <a:lnTo>
                  <a:pt x="3174860" y="609600"/>
                </a:lnTo>
                <a:lnTo>
                  <a:pt x="3224784" y="584200"/>
                </a:lnTo>
                <a:lnTo>
                  <a:pt x="3270453" y="571500"/>
                </a:lnTo>
                <a:lnTo>
                  <a:pt x="3311969" y="546100"/>
                </a:lnTo>
                <a:lnTo>
                  <a:pt x="3349409" y="520700"/>
                </a:lnTo>
                <a:lnTo>
                  <a:pt x="3382873" y="495300"/>
                </a:lnTo>
                <a:lnTo>
                  <a:pt x="3412452" y="469900"/>
                </a:lnTo>
                <a:lnTo>
                  <a:pt x="3460305" y="406400"/>
                </a:lnTo>
                <a:lnTo>
                  <a:pt x="3478758" y="381000"/>
                </a:lnTo>
                <a:lnTo>
                  <a:pt x="3493693" y="342900"/>
                </a:lnTo>
                <a:lnTo>
                  <a:pt x="3505200" y="304800"/>
                </a:lnTo>
                <a:lnTo>
                  <a:pt x="3513340" y="266700"/>
                </a:lnTo>
                <a:lnTo>
                  <a:pt x="3518243" y="215900"/>
                </a:lnTo>
                <a:lnTo>
                  <a:pt x="3519970" y="177800"/>
                </a:lnTo>
                <a:lnTo>
                  <a:pt x="3518636" y="127000"/>
                </a:lnTo>
                <a:lnTo>
                  <a:pt x="3514306" y="88900"/>
                </a:lnTo>
                <a:lnTo>
                  <a:pt x="3507092" y="38100"/>
                </a:lnTo>
                <a:lnTo>
                  <a:pt x="3501440" y="12700"/>
                </a:lnTo>
                <a:lnTo>
                  <a:pt x="1860702" y="12700"/>
                </a:lnTo>
                <a:lnTo>
                  <a:pt x="1821967" y="25400"/>
                </a:lnTo>
                <a:lnTo>
                  <a:pt x="1778939" y="50800"/>
                </a:lnTo>
                <a:lnTo>
                  <a:pt x="1736255" y="63500"/>
                </a:lnTo>
                <a:lnTo>
                  <a:pt x="1651914" y="114300"/>
                </a:lnTo>
                <a:lnTo>
                  <a:pt x="1610271" y="127000"/>
                </a:lnTo>
                <a:lnTo>
                  <a:pt x="1487487" y="203200"/>
                </a:lnTo>
                <a:lnTo>
                  <a:pt x="1367955" y="279400"/>
                </a:lnTo>
                <a:lnTo>
                  <a:pt x="1251775" y="355600"/>
                </a:lnTo>
                <a:lnTo>
                  <a:pt x="1176223" y="406400"/>
                </a:lnTo>
                <a:lnTo>
                  <a:pt x="1102220" y="457200"/>
                </a:lnTo>
                <a:lnTo>
                  <a:pt x="1065809" y="495300"/>
                </a:lnTo>
                <a:lnTo>
                  <a:pt x="1029792" y="520700"/>
                </a:lnTo>
                <a:lnTo>
                  <a:pt x="958951" y="571500"/>
                </a:lnTo>
                <a:lnTo>
                  <a:pt x="924140" y="609600"/>
                </a:lnTo>
                <a:lnTo>
                  <a:pt x="889723" y="635000"/>
                </a:lnTo>
                <a:lnTo>
                  <a:pt x="855738" y="673100"/>
                </a:lnTo>
                <a:lnTo>
                  <a:pt x="822147" y="698500"/>
                </a:lnTo>
                <a:lnTo>
                  <a:pt x="788987" y="736600"/>
                </a:lnTo>
                <a:lnTo>
                  <a:pt x="756234" y="762000"/>
                </a:lnTo>
                <a:lnTo>
                  <a:pt x="723912" y="800100"/>
                </a:lnTo>
                <a:lnTo>
                  <a:pt x="692023" y="825500"/>
                </a:lnTo>
                <a:lnTo>
                  <a:pt x="660552" y="863600"/>
                </a:lnTo>
                <a:lnTo>
                  <a:pt x="629513" y="901700"/>
                </a:lnTo>
                <a:lnTo>
                  <a:pt x="598906" y="927100"/>
                </a:lnTo>
                <a:lnTo>
                  <a:pt x="568744" y="965200"/>
                </a:lnTo>
                <a:lnTo>
                  <a:pt x="539013" y="1003300"/>
                </a:lnTo>
                <a:lnTo>
                  <a:pt x="509727" y="1028700"/>
                </a:lnTo>
                <a:lnTo>
                  <a:pt x="480898" y="1066800"/>
                </a:lnTo>
                <a:lnTo>
                  <a:pt x="452513" y="1104900"/>
                </a:lnTo>
                <a:lnTo>
                  <a:pt x="424573" y="1143000"/>
                </a:lnTo>
                <a:lnTo>
                  <a:pt x="397103" y="1181100"/>
                </a:lnTo>
                <a:lnTo>
                  <a:pt x="370078" y="1219200"/>
                </a:lnTo>
                <a:lnTo>
                  <a:pt x="343522" y="1257300"/>
                </a:lnTo>
                <a:lnTo>
                  <a:pt x="317423" y="1282700"/>
                </a:lnTo>
                <a:lnTo>
                  <a:pt x="291795" y="1320800"/>
                </a:lnTo>
                <a:lnTo>
                  <a:pt x="266636" y="1358900"/>
                </a:lnTo>
                <a:lnTo>
                  <a:pt x="241960" y="1397000"/>
                </a:lnTo>
                <a:lnTo>
                  <a:pt x="217754" y="1447800"/>
                </a:lnTo>
                <a:lnTo>
                  <a:pt x="194017" y="1485900"/>
                </a:lnTo>
                <a:lnTo>
                  <a:pt x="170776" y="1524000"/>
                </a:lnTo>
                <a:lnTo>
                  <a:pt x="148018" y="1562100"/>
                </a:lnTo>
                <a:lnTo>
                  <a:pt x="125742" y="1600200"/>
                </a:lnTo>
                <a:lnTo>
                  <a:pt x="103962" y="1638300"/>
                </a:lnTo>
                <a:lnTo>
                  <a:pt x="82664" y="1676400"/>
                </a:lnTo>
                <a:lnTo>
                  <a:pt x="61874" y="1727200"/>
                </a:lnTo>
                <a:lnTo>
                  <a:pt x="41592" y="1765300"/>
                </a:lnTo>
                <a:lnTo>
                  <a:pt x="21805" y="1803400"/>
                </a:lnTo>
                <a:lnTo>
                  <a:pt x="2514" y="1841500"/>
                </a:lnTo>
                <a:lnTo>
                  <a:pt x="0" y="1854200"/>
                </a:lnTo>
                <a:lnTo>
                  <a:pt x="0" y="4940300"/>
                </a:lnTo>
                <a:lnTo>
                  <a:pt x="15252" y="4965700"/>
                </a:lnTo>
                <a:lnTo>
                  <a:pt x="35077" y="5016500"/>
                </a:lnTo>
                <a:lnTo>
                  <a:pt x="55397" y="5054600"/>
                </a:lnTo>
                <a:lnTo>
                  <a:pt x="76225" y="5092700"/>
                </a:lnTo>
                <a:lnTo>
                  <a:pt x="97548" y="5130800"/>
                </a:lnTo>
                <a:lnTo>
                  <a:pt x="119367" y="5181600"/>
                </a:lnTo>
                <a:lnTo>
                  <a:pt x="141668" y="5219700"/>
                </a:lnTo>
                <a:lnTo>
                  <a:pt x="164452" y="5257800"/>
                </a:lnTo>
                <a:lnTo>
                  <a:pt x="187706" y="5295900"/>
                </a:lnTo>
                <a:lnTo>
                  <a:pt x="211442" y="5334000"/>
                </a:lnTo>
                <a:lnTo>
                  <a:pt x="235648" y="5372100"/>
                </a:lnTo>
                <a:lnTo>
                  <a:pt x="260324" y="5410200"/>
                </a:lnTo>
                <a:lnTo>
                  <a:pt x="285470" y="5448300"/>
                </a:lnTo>
                <a:lnTo>
                  <a:pt x="311061" y="5486400"/>
                </a:lnTo>
                <a:lnTo>
                  <a:pt x="337108" y="5524500"/>
                </a:lnTo>
                <a:lnTo>
                  <a:pt x="363613" y="5562600"/>
                </a:lnTo>
                <a:lnTo>
                  <a:pt x="390563" y="5600700"/>
                </a:lnTo>
                <a:lnTo>
                  <a:pt x="417944" y="5638800"/>
                </a:lnTo>
                <a:lnTo>
                  <a:pt x="445770" y="5676900"/>
                </a:lnTo>
                <a:lnTo>
                  <a:pt x="474040" y="5715000"/>
                </a:lnTo>
                <a:lnTo>
                  <a:pt x="502729" y="5753100"/>
                </a:lnTo>
                <a:lnTo>
                  <a:pt x="531850" y="5791200"/>
                </a:lnTo>
                <a:lnTo>
                  <a:pt x="561390" y="5816600"/>
                </a:lnTo>
                <a:lnTo>
                  <a:pt x="591350" y="5854700"/>
                </a:lnTo>
                <a:lnTo>
                  <a:pt x="621728" y="5892800"/>
                </a:lnTo>
                <a:lnTo>
                  <a:pt x="652513" y="5930900"/>
                </a:lnTo>
                <a:lnTo>
                  <a:pt x="683691" y="5956300"/>
                </a:lnTo>
                <a:lnTo>
                  <a:pt x="715289" y="5994400"/>
                </a:lnTo>
                <a:lnTo>
                  <a:pt x="747280" y="6032500"/>
                </a:lnTo>
                <a:lnTo>
                  <a:pt x="779665" y="6057900"/>
                </a:lnTo>
                <a:lnTo>
                  <a:pt x="812431" y="6096000"/>
                </a:lnTo>
                <a:lnTo>
                  <a:pt x="845591" y="6121400"/>
                </a:lnTo>
                <a:lnTo>
                  <a:pt x="879144" y="6159500"/>
                </a:lnTo>
                <a:lnTo>
                  <a:pt x="947356" y="6210300"/>
                </a:lnTo>
                <a:lnTo>
                  <a:pt x="982014" y="6248400"/>
                </a:lnTo>
                <a:lnTo>
                  <a:pt x="1052436" y="6299200"/>
                </a:lnTo>
                <a:lnTo>
                  <a:pt x="1088186" y="6337300"/>
                </a:lnTo>
                <a:lnTo>
                  <a:pt x="1124280" y="6362700"/>
                </a:lnTo>
                <a:lnTo>
                  <a:pt x="1234668" y="6438900"/>
                </a:lnTo>
                <a:lnTo>
                  <a:pt x="1272146" y="6477000"/>
                </a:lnTo>
                <a:lnTo>
                  <a:pt x="1309966" y="6502400"/>
                </a:lnTo>
                <a:lnTo>
                  <a:pt x="1425346" y="6578600"/>
                </a:lnTo>
                <a:lnTo>
                  <a:pt x="1464449" y="6591300"/>
                </a:lnTo>
                <a:lnTo>
                  <a:pt x="1623961" y="6692900"/>
                </a:lnTo>
                <a:lnTo>
                  <a:pt x="1664589" y="6705600"/>
                </a:lnTo>
                <a:lnTo>
                  <a:pt x="1746719" y="6756400"/>
                </a:lnTo>
                <a:lnTo>
                  <a:pt x="1788223" y="6769100"/>
                </a:lnTo>
                <a:lnTo>
                  <a:pt x="1829993" y="6794500"/>
                </a:lnTo>
                <a:lnTo>
                  <a:pt x="1872056" y="6807200"/>
                </a:lnTo>
                <a:lnTo>
                  <a:pt x="1914372" y="6832600"/>
                </a:lnTo>
                <a:lnTo>
                  <a:pt x="1956968" y="6845300"/>
                </a:lnTo>
                <a:lnTo>
                  <a:pt x="1994306" y="6858000"/>
                </a:lnTo>
                <a:lnTo>
                  <a:pt x="3506127" y="6858000"/>
                </a:lnTo>
                <a:lnTo>
                  <a:pt x="3517011" y="6794500"/>
                </a:lnTo>
                <a:lnTo>
                  <a:pt x="3522065" y="6743700"/>
                </a:lnTo>
                <a:lnTo>
                  <a:pt x="3525164" y="6692900"/>
                </a:lnTo>
                <a:lnTo>
                  <a:pt x="3526129" y="6654800"/>
                </a:lnTo>
                <a:close/>
              </a:path>
              <a:path w="7005320" h="6858000">
                <a:moveTo>
                  <a:pt x="6982612" y="0"/>
                </a:moveTo>
                <a:lnTo>
                  <a:pt x="5907900" y="0"/>
                </a:lnTo>
                <a:lnTo>
                  <a:pt x="5949023" y="27228"/>
                </a:lnTo>
                <a:lnTo>
                  <a:pt x="5990069" y="54991"/>
                </a:lnTo>
                <a:lnTo>
                  <a:pt x="6030925" y="83261"/>
                </a:lnTo>
                <a:lnTo>
                  <a:pt x="6071616" y="112014"/>
                </a:lnTo>
                <a:lnTo>
                  <a:pt x="6117120" y="142671"/>
                </a:lnTo>
                <a:lnTo>
                  <a:pt x="6162802" y="170154"/>
                </a:lnTo>
                <a:lnTo>
                  <a:pt x="6208522" y="194525"/>
                </a:lnTo>
                <a:lnTo>
                  <a:pt x="6254153" y="215823"/>
                </a:lnTo>
                <a:lnTo>
                  <a:pt x="6299581" y="234061"/>
                </a:lnTo>
                <a:lnTo>
                  <a:pt x="6344679" y="249301"/>
                </a:lnTo>
                <a:lnTo>
                  <a:pt x="6389332" y="261581"/>
                </a:lnTo>
                <a:lnTo>
                  <a:pt x="6433401" y="270929"/>
                </a:lnTo>
                <a:lnTo>
                  <a:pt x="6476784" y="277393"/>
                </a:lnTo>
                <a:lnTo>
                  <a:pt x="6519342" y="281000"/>
                </a:lnTo>
                <a:lnTo>
                  <a:pt x="6560960" y="281787"/>
                </a:lnTo>
                <a:lnTo>
                  <a:pt x="6601511" y="279806"/>
                </a:lnTo>
                <a:lnTo>
                  <a:pt x="6640881" y="275094"/>
                </a:lnTo>
                <a:lnTo>
                  <a:pt x="6678930" y="267677"/>
                </a:lnTo>
                <a:lnTo>
                  <a:pt x="6750621" y="244919"/>
                </a:lnTo>
                <a:lnTo>
                  <a:pt x="6815607" y="211823"/>
                </a:lnTo>
                <a:lnTo>
                  <a:pt x="6872884" y="168706"/>
                </a:lnTo>
                <a:lnTo>
                  <a:pt x="6921500" y="115874"/>
                </a:lnTo>
                <a:lnTo>
                  <a:pt x="6960451" y="53644"/>
                </a:lnTo>
                <a:lnTo>
                  <a:pt x="6975996" y="19088"/>
                </a:lnTo>
                <a:lnTo>
                  <a:pt x="6982612" y="0"/>
                </a:lnTo>
                <a:close/>
              </a:path>
              <a:path w="7005320" h="6858000">
                <a:moveTo>
                  <a:pt x="7004710" y="6858000"/>
                </a:moveTo>
                <a:lnTo>
                  <a:pt x="6974535" y="6790868"/>
                </a:lnTo>
                <a:lnTo>
                  <a:pt x="6945592" y="6743878"/>
                </a:lnTo>
                <a:lnTo>
                  <a:pt x="6909435" y="6694843"/>
                </a:lnTo>
                <a:lnTo>
                  <a:pt x="6872376" y="6652450"/>
                </a:lnTo>
                <a:lnTo>
                  <a:pt x="6835318" y="6614249"/>
                </a:lnTo>
                <a:lnTo>
                  <a:pt x="6798221" y="6580213"/>
                </a:lnTo>
                <a:lnTo>
                  <a:pt x="6761099" y="6550304"/>
                </a:lnTo>
                <a:lnTo>
                  <a:pt x="6723926" y="6524472"/>
                </a:lnTo>
                <a:lnTo>
                  <a:pt x="6686677" y="6502705"/>
                </a:lnTo>
                <a:lnTo>
                  <a:pt x="6649352" y="6484950"/>
                </a:lnTo>
                <a:lnTo>
                  <a:pt x="6611950" y="6471158"/>
                </a:lnTo>
                <a:lnTo>
                  <a:pt x="6574434" y="6461315"/>
                </a:lnTo>
                <a:lnTo>
                  <a:pt x="6499034" y="6453276"/>
                </a:lnTo>
                <a:lnTo>
                  <a:pt x="6461138" y="6455016"/>
                </a:lnTo>
                <a:lnTo>
                  <a:pt x="6423076" y="6460528"/>
                </a:lnTo>
                <a:lnTo>
                  <a:pt x="6384849" y="6469799"/>
                </a:lnTo>
                <a:lnTo>
                  <a:pt x="6346444" y="6482778"/>
                </a:lnTo>
                <a:lnTo>
                  <a:pt x="6307848" y="6499428"/>
                </a:lnTo>
                <a:lnTo>
                  <a:pt x="6269037" y="6519710"/>
                </a:lnTo>
                <a:lnTo>
                  <a:pt x="6230010" y="6543586"/>
                </a:lnTo>
                <a:lnTo>
                  <a:pt x="6190754" y="6571031"/>
                </a:lnTo>
                <a:lnTo>
                  <a:pt x="6151245" y="6601993"/>
                </a:lnTo>
                <a:lnTo>
                  <a:pt x="6073508" y="6669303"/>
                </a:lnTo>
                <a:lnTo>
                  <a:pt x="6032639" y="6698437"/>
                </a:lnTo>
                <a:lnTo>
                  <a:pt x="5990818" y="6724764"/>
                </a:lnTo>
                <a:lnTo>
                  <a:pt x="5949950" y="6749224"/>
                </a:lnTo>
                <a:lnTo>
                  <a:pt x="5911977" y="6772757"/>
                </a:lnTo>
                <a:lnTo>
                  <a:pt x="5871502" y="6800126"/>
                </a:lnTo>
                <a:lnTo>
                  <a:pt x="5830836" y="6826986"/>
                </a:lnTo>
                <a:lnTo>
                  <a:pt x="5789968" y="6853339"/>
                </a:lnTo>
                <a:lnTo>
                  <a:pt x="5782551" y="6858000"/>
                </a:lnTo>
                <a:lnTo>
                  <a:pt x="7004710" y="6858000"/>
                </a:lnTo>
                <a:close/>
              </a:path>
            </a:pathLst>
          </a:custGeom>
          <a:solidFill>
            <a:srgbClr val="FFFFFF">
              <a:alpha val="16076"/>
            </a:srgbClr>
          </a:solidFill>
        </p:spPr>
        <p:txBody>
          <a:bodyPr wrap="square" lIns="0" tIns="0" rIns="0" bIns="0" rtlCol="0"/>
          <a:lstStyle/>
          <a:p>
            <a:endParaRPr/>
          </a:p>
        </p:txBody>
      </p:sp>
      <p:pic>
        <p:nvPicPr>
          <p:cNvPr id="4" name="object 4"/>
          <p:cNvPicPr/>
          <p:nvPr/>
        </p:nvPicPr>
        <p:blipFill>
          <a:blip r:embed="rId2" cstate="print"/>
          <a:stretch>
            <a:fillRect/>
          </a:stretch>
        </p:blipFill>
        <p:spPr>
          <a:xfrm>
            <a:off x="10015728" y="310895"/>
            <a:ext cx="1746503" cy="611124"/>
          </a:xfrm>
          <a:prstGeom prst="rect">
            <a:avLst/>
          </a:prstGeom>
        </p:spPr>
      </p:pic>
      <p:sp>
        <p:nvSpPr>
          <p:cNvPr id="5" name="object 5"/>
          <p:cNvSpPr/>
          <p:nvPr/>
        </p:nvSpPr>
        <p:spPr>
          <a:xfrm>
            <a:off x="5378703" y="2031"/>
            <a:ext cx="528320" cy="3803015"/>
          </a:xfrm>
          <a:custGeom>
            <a:avLst/>
            <a:gdLst/>
            <a:ahLst/>
            <a:cxnLst/>
            <a:rect l="l" t="t" r="r" b="b"/>
            <a:pathLst>
              <a:path w="528320" h="3803015">
                <a:moveTo>
                  <a:pt x="527812" y="0"/>
                </a:moveTo>
                <a:lnTo>
                  <a:pt x="0" y="0"/>
                </a:lnTo>
                <a:lnTo>
                  <a:pt x="0" y="3538855"/>
                </a:lnTo>
                <a:lnTo>
                  <a:pt x="4044" y="3580110"/>
                </a:lnTo>
                <a:lnTo>
                  <a:pt x="32353" y="3670871"/>
                </a:lnTo>
                <a:lnTo>
                  <a:pt x="109192" y="3761632"/>
                </a:lnTo>
                <a:lnTo>
                  <a:pt x="258825" y="3802888"/>
                </a:lnTo>
                <a:lnTo>
                  <a:pt x="268986" y="3802888"/>
                </a:lnTo>
                <a:lnTo>
                  <a:pt x="309427" y="3798762"/>
                </a:lnTo>
                <a:lnTo>
                  <a:pt x="398399" y="3769883"/>
                </a:lnTo>
                <a:lnTo>
                  <a:pt x="487370" y="3691499"/>
                </a:lnTo>
                <a:lnTo>
                  <a:pt x="527812" y="3538855"/>
                </a:lnTo>
                <a:lnTo>
                  <a:pt x="527812" y="0"/>
                </a:lnTo>
                <a:close/>
              </a:path>
            </a:pathLst>
          </a:custGeom>
          <a:solidFill>
            <a:srgbClr val="F46E1B"/>
          </a:solidFill>
        </p:spPr>
        <p:txBody>
          <a:bodyPr wrap="square" lIns="0" tIns="0" rIns="0" bIns="0" rtlCol="0"/>
          <a:lstStyle/>
          <a:p>
            <a:endParaRPr/>
          </a:p>
        </p:txBody>
      </p:sp>
      <p:sp>
        <p:nvSpPr>
          <p:cNvPr id="6" name="object 6"/>
          <p:cNvSpPr/>
          <p:nvPr/>
        </p:nvSpPr>
        <p:spPr>
          <a:xfrm>
            <a:off x="1082522" y="3047"/>
            <a:ext cx="990600" cy="2552700"/>
          </a:xfrm>
          <a:custGeom>
            <a:avLst/>
            <a:gdLst/>
            <a:ahLst/>
            <a:cxnLst/>
            <a:rect l="l" t="t" r="r" b="b"/>
            <a:pathLst>
              <a:path w="990600" h="2552700">
                <a:moveTo>
                  <a:pt x="990117" y="0"/>
                </a:moveTo>
                <a:lnTo>
                  <a:pt x="0" y="0"/>
                </a:lnTo>
                <a:lnTo>
                  <a:pt x="0" y="1967864"/>
                </a:lnTo>
                <a:lnTo>
                  <a:pt x="7596" y="2059245"/>
                </a:lnTo>
                <a:lnTo>
                  <a:pt x="60772" y="2260282"/>
                </a:lnTo>
                <a:lnTo>
                  <a:pt x="205107" y="2461319"/>
                </a:lnTo>
                <a:lnTo>
                  <a:pt x="486181" y="2552700"/>
                </a:lnTo>
                <a:lnTo>
                  <a:pt x="503961" y="2552700"/>
                </a:lnTo>
                <a:lnTo>
                  <a:pt x="579923" y="2543561"/>
                </a:lnTo>
                <a:lnTo>
                  <a:pt x="747039" y="2479595"/>
                </a:lnTo>
                <a:lnTo>
                  <a:pt x="914155" y="2305972"/>
                </a:lnTo>
                <a:lnTo>
                  <a:pt x="990117" y="1967864"/>
                </a:lnTo>
                <a:lnTo>
                  <a:pt x="990117" y="0"/>
                </a:lnTo>
                <a:close/>
              </a:path>
            </a:pathLst>
          </a:custGeom>
          <a:solidFill>
            <a:srgbClr val="08B5C3"/>
          </a:solidFill>
        </p:spPr>
        <p:txBody>
          <a:bodyPr wrap="square" lIns="0" tIns="0" rIns="0" bIns="0" rtlCol="0"/>
          <a:lstStyle/>
          <a:p>
            <a:endParaRPr/>
          </a:p>
        </p:txBody>
      </p:sp>
      <p:sp>
        <p:nvSpPr>
          <p:cNvPr id="7" name="object 7"/>
          <p:cNvSpPr/>
          <p:nvPr/>
        </p:nvSpPr>
        <p:spPr>
          <a:xfrm>
            <a:off x="2856864" y="0"/>
            <a:ext cx="375920" cy="1128395"/>
          </a:xfrm>
          <a:custGeom>
            <a:avLst/>
            <a:gdLst/>
            <a:ahLst/>
            <a:cxnLst/>
            <a:rect l="l" t="t" r="r" b="b"/>
            <a:pathLst>
              <a:path w="375919" h="1128395">
                <a:moveTo>
                  <a:pt x="375685" y="0"/>
                </a:moveTo>
                <a:lnTo>
                  <a:pt x="20777" y="0"/>
                </a:lnTo>
                <a:lnTo>
                  <a:pt x="0" y="876426"/>
                </a:lnTo>
                <a:lnTo>
                  <a:pt x="1821" y="915001"/>
                </a:lnTo>
                <a:lnTo>
                  <a:pt x="18859" y="1000236"/>
                </a:lnTo>
                <a:lnTo>
                  <a:pt x="68472" y="1086399"/>
                </a:lnTo>
                <a:lnTo>
                  <a:pt x="168021" y="1127760"/>
                </a:lnTo>
                <a:lnTo>
                  <a:pt x="174879" y="1128395"/>
                </a:lnTo>
                <a:lnTo>
                  <a:pt x="202211" y="1125140"/>
                </a:lnTo>
                <a:lnTo>
                  <a:pt x="262763" y="1099502"/>
                </a:lnTo>
                <a:lnTo>
                  <a:pt x="324361" y="1027668"/>
                </a:lnTo>
                <a:lnTo>
                  <a:pt x="354838" y="885825"/>
                </a:lnTo>
                <a:lnTo>
                  <a:pt x="375685" y="0"/>
                </a:lnTo>
                <a:close/>
              </a:path>
            </a:pathLst>
          </a:custGeom>
          <a:solidFill>
            <a:srgbClr val="FFFFFF"/>
          </a:solidFill>
        </p:spPr>
        <p:txBody>
          <a:bodyPr wrap="square" lIns="0" tIns="0" rIns="0" bIns="0" rtlCol="0"/>
          <a:lstStyle/>
          <a:p>
            <a:endParaRPr/>
          </a:p>
        </p:txBody>
      </p:sp>
      <p:grpSp>
        <p:nvGrpSpPr>
          <p:cNvPr id="8" name="object 8"/>
          <p:cNvGrpSpPr/>
          <p:nvPr/>
        </p:nvGrpSpPr>
        <p:grpSpPr>
          <a:xfrm>
            <a:off x="6057900" y="1975104"/>
            <a:ext cx="5059045" cy="2655570"/>
            <a:chOff x="6057900" y="1975104"/>
            <a:chExt cx="5059045" cy="2655570"/>
          </a:xfrm>
        </p:grpSpPr>
        <p:pic>
          <p:nvPicPr>
            <p:cNvPr id="9" name="object 9"/>
            <p:cNvPicPr/>
            <p:nvPr/>
          </p:nvPicPr>
          <p:blipFill>
            <a:blip r:embed="rId3" cstate="print"/>
            <a:stretch>
              <a:fillRect/>
            </a:stretch>
          </p:blipFill>
          <p:spPr>
            <a:xfrm>
              <a:off x="6057900" y="1975104"/>
              <a:ext cx="5058917" cy="1338834"/>
            </a:xfrm>
            <a:prstGeom prst="rect">
              <a:avLst/>
            </a:prstGeom>
          </p:spPr>
        </p:pic>
        <p:pic>
          <p:nvPicPr>
            <p:cNvPr id="10" name="object 10"/>
            <p:cNvPicPr/>
            <p:nvPr/>
          </p:nvPicPr>
          <p:blipFill>
            <a:blip r:embed="rId4" cstate="print"/>
            <a:stretch>
              <a:fillRect/>
            </a:stretch>
          </p:blipFill>
          <p:spPr>
            <a:xfrm>
              <a:off x="6057900" y="2633472"/>
              <a:ext cx="4004309" cy="1338833"/>
            </a:xfrm>
            <a:prstGeom prst="rect">
              <a:avLst/>
            </a:prstGeom>
          </p:spPr>
        </p:pic>
        <p:pic>
          <p:nvPicPr>
            <p:cNvPr id="11" name="object 11"/>
            <p:cNvPicPr/>
            <p:nvPr/>
          </p:nvPicPr>
          <p:blipFill>
            <a:blip r:embed="rId5" cstate="print"/>
            <a:stretch>
              <a:fillRect/>
            </a:stretch>
          </p:blipFill>
          <p:spPr>
            <a:xfrm>
              <a:off x="6057900" y="3291840"/>
              <a:ext cx="4155186" cy="1338834"/>
            </a:xfrm>
            <a:prstGeom prst="rect">
              <a:avLst/>
            </a:prstGeom>
          </p:spPr>
        </p:pic>
      </p:grpSp>
      <p:sp>
        <p:nvSpPr>
          <p:cNvPr id="12" name="object 12"/>
          <p:cNvSpPr txBox="1">
            <a:spLocks noGrp="1"/>
          </p:cNvSpPr>
          <p:nvPr>
            <p:ph type="title"/>
          </p:nvPr>
        </p:nvSpPr>
        <p:spPr>
          <a:prstGeom prst="rect">
            <a:avLst/>
          </a:prstGeom>
        </p:spPr>
        <p:txBody>
          <a:bodyPr vert="horz" wrap="square" lIns="0" tIns="85725" rIns="0" bIns="0" rtlCol="0">
            <a:spAutoFit/>
          </a:bodyPr>
          <a:lstStyle/>
          <a:p>
            <a:pPr marL="4838700" marR="5080">
              <a:lnSpc>
                <a:spcPct val="90000"/>
              </a:lnSpc>
              <a:spcBef>
                <a:spcPts val="675"/>
              </a:spcBef>
            </a:pPr>
            <a:r>
              <a:rPr dirty="0"/>
              <a:t>VENDORS</a:t>
            </a:r>
            <a:r>
              <a:rPr spc="-204" dirty="0"/>
              <a:t> </a:t>
            </a:r>
            <a:r>
              <a:rPr spc="-25" dirty="0"/>
              <a:t>AND </a:t>
            </a:r>
            <a:r>
              <a:rPr spc="-10" dirty="0"/>
              <a:t>SUPPLIERS C</a:t>
            </a:r>
            <a:r>
              <a:rPr u="sng" spc="-10" dirty="0">
                <a:uFill>
                  <a:solidFill>
                    <a:srgbClr val="F46E1B"/>
                  </a:solidFill>
                </a:uFill>
              </a:rPr>
              <a:t>OMMITT</a:t>
            </a:r>
            <a:r>
              <a:rPr spc="-10" dirty="0"/>
              <a:t>EE</a:t>
            </a:r>
          </a:p>
          <a:p>
            <a:pPr marL="4838700">
              <a:lnSpc>
                <a:spcPct val="100000"/>
              </a:lnSpc>
              <a:spcBef>
                <a:spcPts val="715"/>
              </a:spcBef>
            </a:pPr>
            <a:r>
              <a:rPr sz="2400" b="0" dirty="0">
                <a:solidFill>
                  <a:srgbClr val="08B5C3"/>
                </a:solidFill>
                <a:latin typeface="Calibri"/>
                <a:cs typeface="Calibri"/>
              </a:rPr>
              <a:t>CHAIRPERSON-</a:t>
            </a:r>
            <a:r>
              <a:rPr sz="2400" b="0" spc="-55" dirty="0">
                <a:solidFill>
                  <a:srgbClr val="08B5C3"/>
                </a:solidFill>
                <a:latin typeface="Calibri"/>
                <a:cs typeface="Calibri"/>
              </a:rPr>
              <a:t> </a:t>
            </a:r>
            <a:r>
              <a:rPr sz="2400" b="0" dirty="0">
                <a:solidFill>
                  <a:srgbClr val="08B5C3"/>
                </a:solidFill>
                <a:latin typeface="Calibri"/>
                <a:cs typeface="Calibri"/>
              </a:rPr>
              <a:t>SHAIKH</a:t>
            </a:r>
            <a:r>
              <a:rPr sz="2400" b="0" spc="-30" dirty="0">
                <a:solidFill>
                  <a:srgbClr val="08B5C3"/>
                </a:solidFill>
                <a:latin typeface="Calibri"/>
                <a:cs typeface="Calibri"/>
              </a:rPr>
              <a:t> </a:t>
            </a:r>
            <a:r>
              <a:rPr sz="2400" b="0" spc="-10" dirty="0">
                <a:solidFill>
                  <a:srgbClr val="08B5C3"/>
                </a:solidFill>
                <a:latin typeface="Calibri"/>
                <a:cs typeface="Calibri"/>
              </a:rPr>
              <a:t>HOSEIN</a:t>
            </a:r>
            <a:endParaRPr sz="2400" dirty="0">
              <a:latin typeface="Calibri"/>
              <a:cs typeface="Calibri"/>
            </a:endParaRPr>
          </a:p>
        </p:txBody>
      </p:sp>
      <p:sp>
        <p:nvSpPr>
          <p:cNvPr id="15" name="object 15"/>
          <p:cNvSpPr/>
          <p:nvPr/>
        </p:nvSpPr>
        <p:spPr>
          <a:xfrm>
            <a:off x="685025" y="703326"/>
            <a:ext cx="5357495" cy="5356225"/>
          </a:xfrm>
          <a:custGeom>
            <a:avLst/>
            <a:gdLst/>
            <a:ahLst/>
            <a:cxnLst/>
            <a:rect l="l" t="t" r="r" b="b"/>
            <a:pathLst>
              <a:path w="5357495" h="5356225">
                <a:moveTo>
                  <a:pt x="2678696" y="0"/>
                </a:moveTo>
                <a:lnTo>
                  <a:pt x="2816491" y="3556"/>
                </a:lnTo>
                <a:lnTo>
                  <a:pt x="2952254" y="13970"/>
                </a:lnTo>
                <a:lnTo>
                  <a:pt x="3086493" y="30861"/>
                </a:lnTo>
                <a:lnTo>
                  <a:pt x="3218319" y="54483"/>
                </a:lnTo>
                <a:lnTo>
                  <a:pt x="3348113" y="84074"/>
                </a:lnTo>
                <a:lnTo>
                  <a:pt x="3475113" y="120650"/>
                </a:lnTo>
                <a:lnTo>
                  <a:pt x="3599700" y="162687"/>
                </a:lnTo>
                <a:lnTo>
                  <a:pt x="3721112" y="210312"/>
                </a:lnTo>
                <a:lnTo>
                  <a:pt x="3839730" y="264033"/>
                </a:lnTo>
                <a:lnTo>
                  <a:pt x="3955173" y="323341"/>
                </a:lnTo>
                <a:lnTo>
                  <a:pt x="4067314" y="387858"/>
                </a:lnTo>
                <a:lnTo>
                  <a:pt x="4176280" y="457581"/>
                </a:lnTo>
                <a:lnTo>
                  <a:pt x="4281182" y="532002"/>
                </a:lnTo>
                <a:lnTo>
                  <a:pt x="4382147" y="611377"/>
                </a:lnTo>
                <a:lnTo>
                  <a:pt x="4479556" y="695960"/>
                </a:lnTo>
                <a:lnTo>
                  <a:pt x="4572520" y="784478"/>
                </a:lnTo>
                <a:lnTo>
                  <a:pt x="4661039" y="877443"/>
                </a:lnTo>
                <a:lnTo>
                  <a:pt x="4745113" y="974344"/>
                </a:lnTo>
                <a:lnTo>
                  <a:pt x="4824869" y="1075689"/>
                </a:lnTo>
                <a:lnTo>
                  <a:pt x="4899418" y="1180719"/>
                </a:lnTo>
                <a:lnTo>
                  <a:pt x="4969141" y="1289177"/>
                </a:lnTo>
                <a:lnTo>
                  <a:pt x="5033530" y="1401445"/>
                </a:lnTo>
                <a:lnTo>
                  <a:pt x="5092839" y="1516761"/>
                </a:lnTo>
                <a:lnTo>
                  <a:pt x="5146560" y="1635378"/>
                </a:lnTo>
                <a:lnTo>
                  <a:pt x="5194312" y="1757172"/>
                </a:lnTo>
                <a:lnTo>
                  <a:pt x="5236349" y="1881377"/>
                </a:lnTo>
                <a:lnTo>
                  <a:pt x="5272798" y="2008759"/>
                </a:lnTo>
                <a:lnTo>
                  <a:pt x="5302389" y="2138299"/>
                </a:lnTo>
                <a:lnTo>
                  <a:pt x="5326138" y="2269998"/>
                </a:lnTo>
                <a:lnTo>
                  <a:pt x="5342902" y="2403856"/>
                </a:lnTo>
                <a:lnTo>
                  <a:pt x="5353316" y="2540000"/>
                </a:lnTo>
                <a:lnTo>
                  <a:pt x="5356872" y="2677795"/>
                </a:lnTo>
                <a:lnTo>
                  <a:pt x="5353316" y="2815716"/>
                </a:lnTo>
                <a:lnTo>
                  <a:pt x="5342902" y="2951480"/>
                </a:lnTo>
                <a:lnTo>
                  <a:pt x="5326138" y="3085719"/>
                </a:lnTo>
                <a:lnTo>
                  <a:pt x="5302389" y="3217418"/>
                </a:lnTo>
                <a:lnTo>
                  <a:pt x="5272798" y="3346957"/>
                </a:lnTo>
                <a:lnTo>
                  <a:pt x="5236349" y="3473957"/>
                </a:lnTo>
                <a:lnTo>
                  <a:pt x="5194312" y="3598545"/>
                </a:lnTo>
                <a:lnTo>
                  <a:pt x="5146560" y="3720338"/>
                </a:lnTo>
                <a:lnTo>
                  <a:pt x="5092839" y="3838955"/>
                </a:lnTo>
                <a:lnTo>
                  <a:pt x="5033530" y="3954272"/>
                </a:lnTo>
                <a:lnTo>
                  <a:pt x="4969141" y="4066540"/>
                </a:lnTo>
                <a:lnTo>
                  <a:pt x="4899418" y="4174998"/>
                </a:lnTo>
                <a:lnTo>
                  <a:pt x="4824869" y="4280027"/>
                </a:lnTo>
                <a:lnTo>
                  <a:pt x="4745113" y="4380992"/>
                </a:lnTo>
                <a:lnTo>
                  <a:pt x="4661039" y="4478274"/>
                </a:lnTo>
                <a:lnTo>
                  <a:pt x="4572520" y="4571238"/>
                </a:lnTo>
                <a:lnTo>
                  <a:pt x="4479556" y="4659884"/>
                </a:lnTo>
                <a:lnTo>
                  <a:pt x="4382147" y="4743958"/>
                </a:lnTo>
                <a:lnTo>
                  <a:pt x="4281182" y="4823714"/>
                </a:lnTo>
                <a:lnTo>
                  <a:pt x="4176280" y="4898199"/>
                </a:lnTo>
                <a:lnTo>
                  <a:pt x="4067314" y="4967897"/>
                </a:lnTo>
                <a:lnTo>
                  <a:pt x="3955173" y="5032387"/>
                </a:lnTo>
                <a:lnTo>
                  <a:pt x="3839730" y="5091684"/>
                </a:lnTo>
                <a:lnTo>
                  <a:pt x="3721112" y="5145379"/>
                </a:lnTo>
                <a:lnTo>
                  <a:pt x="3599700" y="5193068"/>
                </a:lnTo>
                <a:lnTo>
                  <a:pt x="3475113" y="5235130"/>
                </a:lnTo>
                <a:lnTo>
                  <a:pt x="3348113" y="5271185"/>
                </a:lnTo>
                <a:lnTo>
                  <a:pt x="3218319" y="5301234"/>
                </a:lnTo>
                <a:lnTo>
                  <a:pt x="3086493" y="5324881"/>
                </a:lnTo>
                <a:lnTo>
                  <a:pt x="2952254" y="5341708"/>
                </a:lnTo>
                <a:lnTo>
                  <a:pt x="2816491" y="5352122"/>
                </a:lnTo>
                <a:lnTo>
                  <a:pt x="2678696" y="5355729"/>
                </a:lnTo>
                <a:lnTo>
                  <a:pt x="2540901" y="5352122"/>
                </a:lnTo>
                <a:lnTo>
                  <a:pt x="2404630" y="5341708"/>
                </a:lnTo>
                <a:lnTo>
                  <a:pt x="2270899" y="5324881"/>
                </a:lnTo>
                <a:lnTo>
                  <a:pt x="2139073" y="5301246"/>
                </a:lnTo>
                <a:lnTo>
                  <a:pt x="2009152" y="5271592"/>
                </a:lnTo>
                <a:lnTo>
                  <a:pt x="1882152" y="5235117"/>
                </a:lnTo>
                <a:lnTo>
                  <a:pt x="1757565" y="5193068"/>
                </a:lnTo>
                <a:lnTo>
                  <a:pt x="1636153" y="5145379"/>
                </a:lnTo>
                <a:lnTo>
                  <a:pt x="1517535" y="5091684"/>
                </a:lnTo>
                <a:lnTo>
                  <a:pt x="1401838" y="5032400"/>
                </a:lnTo>
                <a:lnTo>
                  <a:pt x="1289570" y="4967884"/>
                </a:lnTo>
                <a:lnTo>
                  <a:pt x="1181112" y="4898186"/>
                </a:lnTo>
                <a:lnTo>
                  <a:pt x="1076083" y="4823714"/>
                </a:lnTo>
                <a:lnTo>
                  <a:pt x="974737" y="4744339"/>
                </a:lnTo>
                <a:lnTo>
                  <a:pt x="877709" y="4659757"/>
                </a:lnTo>
                <a:lnTo>
                  <a:pt x="784872" y="4571238"/>
                </a:lnTo>
                <a:lnTo>
                  <a:pt x="695972" y="4478401"/>
                </a:lnTo>
                <a:lnTo>
                  <a:pt x="611771" y="4380992"/>
                </a:lnTo>
                <a:lnTo>
                  <a:pt x="532079" y="4280027"/>
                </a:lnTo>
                <a:lnTo>
                  <a:pt x="457542" y="4174998"/>
                </a:lnTo>
                <a:lnTo>
                  <a:pt x="387845" y="4066540"/>
                </a:lnTo>
                <a:lnTo>
                  <a:pt x="323329" y="3954272"/>
                </a:lnTo>
                <a:lnTo>
                  <a:pt x="264020" y="3838448"/>
                </a:lnTo>
                <a:lnTo>
                  <a:pt x="210743" y="3719956"/>
                </a:lnTo>
                <a:lnTo>
                  <a:pt x="162674" y="3598545"/>
                </a:lnTo>
                <a:lnTo>
                  <a:pt x="120599" y="3473957"/>
                </a:lnTo>
                <a:lnTo>
                  <a:pt x="84543" y="3346957"/>
                </a:lnTo>
                <a:lnTo>
                  <a:pt x="54495" y="3217545"/>
                </a:lnTo>
                <a:lnTo>
                  <a:pt x="30848" y="3085719"/>
                </a:lnTo>
                <a:lnTo>
                  <a:pt x="14020" y="2951480"/>
                </a:lnTo>
                <a:lnTo>
                  <a:pt x="3606" y="2815716"/>
                </a:lnTo>
                <a:lnTo>
                  <a:pt x="0" y="2677795"/>
                </a:lnTo>
                <a:lnTo>
                  <a:pt x="3606" y="2540000"/>
                </a:lnTo>
                <a:lnTo>
                  <a:pt x="14020" y="2404237"/>
                </a:lnTo>
                <a:lnTo>
                  <a:pt x="30848" y="2269998"/>
                </a:lnTo>
                <a:lnTo>
                  <a:pt x="54495" y="2138172"/>
                </a:lnTo>
                <a:lnTo>
                  <a:pt x="84543" y="2008759"/>
                </a:lnTo>
                <a:lnTo>
                  <a:pt x="120599" y="1881759"/>
                </a:lnTo>
                <a:lnTo>
                  <a:pt x="162661" y="1757172"/>
                </a:lnTo>
                <a:lnTo>
                  <a:pt x="210337" y="1635378"/>
                </a:lnTo>
                <a:lnTo>
                  <a:pt x="264045" y="1516761"/>
                </a:lnTo>
                <a:lnTo>
                  <a:pt x="323342" y="1401445"/>
                </a:lnTo>
                <a:lnTo>
                  <a:pt x="387845" y="1289177"/>
                </a:lnTo>
                <a:lnTo>
                  <a:pt x="457542" y="1180719"/>
                </a:lnTo>
                <a:lnTo>
                  <a:pt x="532079" y="1075689"/>
                </a:lnTo>
                <a:lnTo>
                  <a:pt x="611771" y="974725"/>
                </a:lnTo>
                <a:lnTo>
                  <a:pt x="695845" y="877443"/>
                </a:lnTo>
                <a:lnTo>
                  <a:pt x="784491" y="784478"/>
                </a:lnTo>
                <a:lnTo>
                  <a:pt x="877836" y="695960"/>
                </a:lnTo>
                <a:lnTo>
                  <a:pt x="974737" y="611377"/>
                </a:lnTo>
                <a:lnTo>
                  <a:pt x="1076083" y="532002"/>
                </a:lnTo>
                <a:lnTo>
                  <a:pt x="1181112" y="457581"/>
                </a:lnTo>
                <a:lnTo>
                  <a:pt x="1289570" y="387858"/>
                </a:lnTo>
                <a:lnTo>
                  <a:pt x="1401838" y="323341"/>
                </a:lnTo>
                <a:lnTo>
                  <a:pt x="1517535" y="264033"/>
                </a:lnTo>
                <a:lnTo>
                  <a:pt x="1636153" y="210312"/>
                </a:lnTo>
                <a:lnTo>
                  <a:pt x="1757565" y="162306"/>
                </a:lnTo>
                <a:lnTo>
                  <a:pt x="1882279" y="120141"/>
                </a:lnTo>
                <a:lnTo>
                  <a:pt x="2009279" y="84074"/>
                </a:lnTo>
                <a:lnTo>
                  <a:pt x="2139073" y="54483"/>
                </a:lnTo>
                <a:lnTo>
                  <a:pt x="2270772" y="30861"/>
                </a:lnTo>
                <a:lnTo>
                  <a:pt x="2404630" y="13588"/>
                </a:lnTo>
                <a:lnTo>
                  <a:pt x="2540901" y="3175"/>
                </a:lnTo>
                <a:lnTo>
                  <a:pt x="2678696" y="0"/>
                </a:lnTo>
                <a:close/>
              </a:path>
            </a:pathLst>
          </a:custGeom>
          <a:ln w="50292">
            <a:solidFill>
              <a:srgbClr val="FFFFFF"/>
            </a:solidFill>
          </a:ln>
        </p:spPr>
        <p:txBody>
          <a:bodyPr wrap="square" lIns="0" tIns="0" rIns="0" bIns="0" rtlCol="0"/>
          <a:lstStyle/>
          <a:p>
            <a:endParaRPr/>
          </a:p>
        </p:txBody>
      </p:sp>
      <p:pic>
        <p:nvPicPr>
          <p:cNvPr id="17" name="Picture 16" descr="A picture containing person, person, wall, indoor&#10;&#10;Description automatically generated">
            <a:extLst>
              <a:ext uri="{FF2B5EF4-FFF2-40B4-BE49-F238E27FC236}">
                <a16:creationId xmlns:a16="http://schemas.microsoft.com/office/drawing/2014/main" id="{4B40B42C-FF11-8902-5296-6AEC1BEC44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937" y="758514"/>
            <a:ext cx="5261286" cy="52612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00ED3254-A7B6-E2F1-46C2-A527A3A0139E}"/>
              </a:ext>
            </a:extLst>
          </p:cNvPr>
          <p:cNvPicPr>
            <a:picLocks noChangeAspect="1"/>
          </p:cNvPicPr>
          <p:nvPr/>
        </p:nvPicPr>
        <p:blipFill>
          <a:blip r:embed="rId7"/>
          <a:stretch>
            <a:fillRect/>
          </a:stretch>
        </p:blipFill>
        <p:spPr>
          <a:xfrm>
            <a:off x="9367336" y="136352"/>
            <a:ext cx="2676190" cy="112381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6636" y="0"/>
            <a:ext cx="1257300" cy="94615"/>
          </a:xfrm>
          <a:custGeom>
            <a:avLst/>
            <a:gdLst/>
            <a:ahLst/>
            <a:cxnLst/>
            <a:rect l="l" t="t" r="r" b="b"/>
            <a:pathLst>
              <a:path w="1257300" h="94615">
                <a:moveTo>
                  <a:pt x="0" y="94488"/>
                </a:moveTo>
                <a:lnTo>
                  <a:pt x="1257300" y="94488"/>
                </a:lnTo>
                <a:lnTo>
                  <a:pt x="1257300" y="0"/>
                </a:lnTo>
                <a:lnTo>
                  <a:pt x="0" y="0"/>
                </a:lnTo>
                <a:lnTo>
                  <a:pt x="0" y="94488"/>
                </a:lnTo>
                <a:close/>
              </a:path>
            </a:pathLst>
          </a:custGeom>
          <a:solidFill>
            <a:srgbClr val="666666"/>
          </a:solidFill>
        </p:spPr>
        <p:txBody>
          <a:bodyPr wrap="square" lIns="0" tIns="0" rIns="0" bIns="0" rtlCol="0"/>
          <a:lstStyle/>
          <a:p>
            <a:endParaRPr/>
          </a:p>
        </p:txBody>
      </p:sp>
      <p:sp>
        <p:nvSpPr>
          <p:cNvPr id="3" name="object 3"/>
          <p:cNvSpPr/>
          <p:nvPr/>
        </p:nvSpPr>
        <p:spPr>
          <a:xfrm>
            <a:off x="11372088" y="6409944"/>
            <a:ext cx="279400" cy="279400"/>
          </a:xfrm>
          <a:custGeom>
            <a:avLst/>
            <a:gdLst/>
            <a:ahLst/>
            <a:cxnLst/>
            <a:rect l="l" t="t" r="r" b="b"/>
            <a:pathLst>
              <a:path w="279400" h="279400">
                <a:moveTo>
                  <a:pt x="139445" y="0"/>
                </a:moveTo>
                <a:lnTo>
                  <a:pt x="95390" y="7109"/>
                </a:lnTo>
                <a:lnTo>
                  <a:pt x="57113" y="26905"/>
                </a:lnTo>
                <a:lnTo>
                  <a:pt x="26919" y="57091"/>
                </a:lnTo>
                <a:lnTo>
                  <a:pt x="7114" y="95370"/>
                </a:lnTo>
                <a:lnTo>
                  <a:pt x="0" y="139445"/>
                </a:lnTo>
                <a:lnTo>
                  <a:pt x="7114" y="183521"/>
                </a:lnTo>
                <a:lnTo>
                  <a:pt x="26919" y="221800"/>
                </a:lnTo>
                <a:lnTo>
                  <a:pt x="57113" y="251986"/>
                </a:lnTo>
                <a:lnTo>
                  <a:pt x="95390" y="271782"/>
                </a:lnTo>
                <a:lnTo>
                  <a:pt x="139445" y="278891"/>
                </a:lnTo>
                <a:lnTo>
                  <a:pt x="183501" y="271782"/>
                </a:lnTo>
                <a:lnTo>
                  <a:pt x="221778" y="251986"/>
                </a:lnTo>
                <a:lnTo>
                  <a:pt x="251972" y="221800"/>
                </a:lnTo>
                <a:lnTo>
                  <a:pt x="271777" y="183521"/>
                </a:lnTo>
                <a:lnTo>
                  <a:pt x="278891" y="139445"/>
                </a:lnTo>
                <a:lnTo>
                  <a:pt x="271777" y="95370"/>
                </a:lnTo>
                <a:lnTo>
                  <a:pt x="251972" y="57091"/>
                </a:lnTo>
                <a:lnTo>
                  <a:pt x="221778" y="26905"/>
                </a:lnTo>
                <a:lnTo>
                  <a:pt x="183501" y="7109"/>
                </a:lnTo>
                <a:lnTo>
                  <a:pt x="139445" y="0"/>
                </a:lnTo>
                <a:close/>
              </a:path>
            </a:pathLst>
          </a:custGeom>
          <a:solidFill>
            <a:srgbClr val="666666"/>
          </a:solidFill>
        </p:spPr>
        <p:txBody>
          <a:bodyPr wrap="square" lIns="0" tIns="0" rIns="0" bIns="0" rtlCol="0"/>
          <a:lstStyle/>
          <a:p>
            <a:endParaRPr/>
          </a:p>
        </p:txBody>
      </p:sp>
      <p:pic>
        <p:nvPicPr>
          <p:cNvPr id="4" name="object 4"/>
          <p:cNvPicPr/>
          <p:nvPr/>
        </p:nvPicPr>
        <p:blipFill>
          <a:blip r:embed="rId2" cstate="print"/>
          <a:stretch>
            <a:fillRect/>
          </a:stretch>
        </p:blipFill>
        <p:spPr>
          <a:xfrm>
            <a:off x="516636" y="6292596"/>
            <a:ext cx="1071371" cy="372842"/>
          </a:xfrm>
          <a:prstGeom prst="rect">
            <a:avLst/>
          </a:prstGeom>
        </p:spPr>
      </p:pic>
      <p:grpSp>
        <p:nvGrpSpPr>
          <p:cNvPr id="5" name="object 5"/>
          <p:cNvGrpSpPr/>
          <p:nvPr/>
        </p:nvGrpSpPr>
        <p:grpSpPr>
          <a:xfrm>
            <a:off x="7365575" y="507"/>
            <a:ext cx="4826000" cy="3018790"/>
            <a:chOff x="7365575" y="507"/>
            <a:chExt cx="4826000" cy="3018790"/>
          </a:xfrm>
        </p:grpSpPr>
        <p:sp>
          <p:nvSpPr>
            <p:cNvPr id="6" name="object 6"/>
            <p:cNvSpPr/>
            <p:nvPr/>
          </p:nvSpPr>
          <p:spPr>
            <a:xfrm>
              <a:off x="7365575" y="507"/>
              <a:ext cx="4826000" cy="2274570"/>
            </a:xfrm>
            <a:custGeom>
              <a:avLst/>
              <a:gdLst/>
              <a:ahLst/>
              <a:cxnLst/>
              <a:rect l="l" t="t" r="r" b="b"/>
              <a:pathLst>
                <a:path w="4826000" h="2274570">
                  <a:moveTo>
                    <a:pt x="4825408" y="0"/>
                  </a:moveTo>
                  <a:lnTo>
                    <a:pt x="2832397" y="0"/>
                  </a:lnTo>
                  <a:lnTo>
                    <a:pt x="351579" y="1222756"/>
                  </a:lnTo>
                  <a:lnTo>
                    <a:pt x="271708" y="1271472"/>
                  </a:lnTo>
                  <a:lnTo>
                    <a:pt x="113708" y="1414462"/>
                  </a:lnTo>
                  <a:lnTo>
                    <a:pt x="0" y="1646987"/>
                  </a:lnTo>
                  <a:lnTo>
                    <a:pt x="53002" y="1964309"/>
                  </a:lnTo>
                  <a:lnTo>
                    <a:pt x="61892" y="1982089"/>
                  </a:lnTo>
                  <a:lnTo>
                    <a:pt x="106979" y="2052574"/>
                  </a:lnTo>
                  <a:lnTo>
                    <a:pt x="246280" y="2187924"/>
                  </a:lnTo>
                  <a:lnTo>
                    <a:pt x="485856" y="2273982"/>
                  </a:lnTo>
                  <a:lnTo>
                    <a:pt x="831766" y="2196592"/>
                  </a:lnTo>
                  <a:lnTo>
                    <a:pt x="4825408" y="227330"/>
                  </a:lnTo>
                  <a:lnTo>
                    <a:pt x="4825408" y="0"/>
                  </a:lnTo>
                  <a:close/>
                </a:path>
              </a:pathLst>
            </a:custGeom>
            <a:solidFill>
              <a:srgbClr val="09425C"/>
            </a:solidFill>
          </p:spPr>
          <p:txBody>
            <a:bodyPr wrap="square" lIns="0" tIns="0" rIns="0" bIns="0" rtlCol="0"/>
            <a:lstStyle/>
            <a:p>
              <a:endParaRPr/>
            </a:p>
          </p:txBody>
        </p:sp>
        <p:sp>
          <p:nvSpPr>
            <p:cNvPr id="7" name="object 7"/>
            <p:cNvSpPr/>
            <p:nvPr/>
          </p:nvSpPr>
          <p:spPr>
            <a:xfrm>
              <a:off x="9801072" y="471424"/>
              <a:ext cx="2389505" cy="2547620"/>
            </a:xfrm>
            <a:custGeom>
              <a:avLst/>
              <a:gdLst/>
              <a:ahLst/>
              <a:cxnLst/>
              <a:rect l="l" t="t" r="r" b="b"/>
              <a:pathLst>
                <a:path w="2389504" h="2547620">
                  <a:moveTo>
                    <a:pt x="2389149" y="0"/>
                  </a:moveTo>
                  <a:lnTo>
                    <a:pt x="469290" y="947547"/>
                  </a:lnTo>
                  <a:lnTo>
                    <a:pt x="359691" y="1016049"/>
                  </a:lnTo>
                  <a:lnTo>
                    <a:pt x="145805" y="1222105"/>
                  </a:lnTo>
                  <a:lnTo>
                    <a:pt x="0" y="1566535"/>
                  </a:lnTo>
                  <a:lnTo>
                    <a:pt x="94640" y="2050161"/>
                  </a:lnTo>
                  <a:lnTo>
                    <a:pt x="108610" y="2078101"/>
                  </a:lnTo>
                  <a:lnTo>
                    <a:pt x="177089" y="2187737"/>
                  </a:lnTo>
                  <a:lnTo>
                    <a:pt x="383073" y="2401697"/>
                  </a:lnTo>
                  <a:lnTo>
                    <a:pt x="727384" y="2547552"/>
                  </a:lnTo>
                  <a:lnTo>
                    <a:pt x="1210843" y="2452878"/>
                  </a:lnTo>
                  <a:lnTo>
                    <a:pt x="2389149" y="1871090"/>
                  </a:lnTo>
                  <a:lnTo>
                    <a:pt x="2389149" y="0"/>
                  </a:lnTo>
                  <a:close/>
                </a:path>
              </a:pathLst>
            </a:custGeom>
            <a:solidFill>
              <a:srgbClr val="08B5C3"/>
            </a:solidFill>
          </p:spPr>
          <p:txBody>
            <a:bodyPr wrap="square" lIns="0" tIns="0" rIns="0" bIns="0" rtlCol="0"/>
            <a:lstStyle/>
            <a:p>
              <a:endParaRPr/>
            </a:p>
          </p:txBody>
        </p:sp>
        <p:sp>
          <p:nvSpPr>
            <p:cNvPr id="8" name="object 8"/>
            <p:cNvSpPr/>
            <p:nvPr/>
          </p:nvSpPr>
          <p:spPr>
            <a:xfrm>
              <a:off x="8838183" y="2057907"/>
              <a:ext cx="720090" cy="718820"/>
            </a:xfrm>
            <a:custGeom>
              <a:avLst/>
              <a:gdLst/>
              <a:ahLst/>
              <a:cxnLst/>
              <a:rect l="l" t="t" r="r" b="b"/>
              <a:pathLst>
                <a:path w="720090" h="718819">
                  <a:moveTo>
                    <a:pt x="359918" y="0"/>
                  </a:moveTo>
                  <a:lnTo>
                    <a:pt x="311163" y="3285"/>
                  </a:lnTo>
                  <a:lnTo>
                    <a:pt x="264377" y="12854"/>
                  </a:lnTo>
                  <a:lnTo>
                    <a:pt x="219991" y="28275"/>
                  </a:lnTo>
                  <a:lnTo>
                    <a:pt x="178439" y="49116"/>
                  </a:lnTo>
                  <a:lnTo>
                    <a:pt x="140154" y="74945"/>
                  </a:lnTo>
                  <a:lnTo>
                    <a:pt x="105568" y="105330"/>
                  </a:lnTo>
                  <a:lnTo>
                    <a:pt x="75115" y="139841"/>
                  </a:lnTo>
                  <a:lnTo>
                    <a:pt x="49228" y="178044"/>
                  </a:lnTo>
                  <a:lnTo>
                    <a:pt x="28340" y="219509"/>
                  </a:lnTo>
                  <a:lnTo>
                    <a:pt x="12884" y="263804"/>
                  </a:lnTo>
                  <a:lnTo>
                    <a:pt x="3293" y="310496"/>
                  </a:lnTo>
                  <a:lnTo>
                    <a:pt x="0" y="359155"/>
                  </a:lnTo>
                  <a:lnTo>
                    <a:pt x="3293" y="407815"/>
                  </a:lnTo>
                  <a:lnTo>
                    <a:pt x="12884" y="454507"/>
                  </a:lnTo>
                  <a:lnTo>
                    <a:pt x="28340" y="498802"/>
                  </a:lnTo>
                  <a:lnTo>
                    <a:pt x="49228" y="540267"/>
                  </a:lnTo>
                  <a:lnTo>
                    <a:pt x="75115" y="578470"/>
                  </a:lnTo>
                  <a:lnTo>
                    <a:pt x="105568" y="612981"/>
                  </a:lnTo>
                  <a:lnTo>
                    <a:pt x="140154" y="643366"/>
                  </a:lnTo>
                  <a:lnTo>
                    <a:pt x="178439" y="669195"/>
                  </a:lnTo>
                  <a:lnTo>
                    <a:pt x="219991" y="690036"/>
                  </a:lnTo>
                  <a:lnTo>
                    <a:pt x="264377" y="705457"/>
                  </a:lnTo>
                  <a:lnTo>
                    <a:pt x="311163" y="715026"/>
                  </a:lnTo>
                  <a:lnTo>
                    <a:pt x="359918" y="718312"/>
                  </a:lnTo>
                  <a:lnTo>
                    <a:pt x="408672" y="715026"/>
                  </a:lnTo>
                  <a:lnTo>
                    <a:pt x="455458" y="705457"/>
                  </a:lnTo>
                  <a:lnTo>
                    <a:pt x="499844" y="690036"/>
                  </a:lnTo>
                  <a:lnTo>
                    <a:pt x="541396" y="669195"/>
                  </a:lnTo>
                  <a:lnTo>
                    <a:pt x="579681" y="643366"/>
                  </a:lnTo>
                  <a:lnTo>
                    <a:pt x="614267" y="612981"/>
                  </a:lnTo>
                  <a:lnTo>
                    <a:pt x="644720" y="578470"/>
                  </a:lnTo>
                  <a:lnTo>
                    <a:pt x="670607" y="540267"/>
                  </a:lnTo>
                  <a:lnTo>
                    <a:pt x="691495" y="498802"/>
                  </a:lnTo>
                  <a:lnTo>
                    <a:pt x="706951" y="454507"/>
                  </a:lnTo>
                  <a:lnTo>
                    <a:pt x="716542" y="407815"/>
                  </a:lnTo>
                  <a:lnTo>
                    <a:pt x="719836" y="359155"/>
                  </a:lnTo>
                  <a:lnTo>
                    <a:pt x="716542" y="310496"/>
                  </a:lnTo>
                  <a:lnTo>
                    <a:pt x="706951" y="263804"/>
                  </a:lnTo>
                  <a:lnTo>
                    <a:pt x="691495" y="219509"/>
                  </a:lnTo>
                  <a:lnTo>
                    <a:pt x="670607" y="178044"/>
                  </a:lnTo>
                  <a:lnTo>
                    <a:pt x="644720" y="139841"/>
                  </a:lnTo>
                  <a:lnTo>
                    <a:pt x="614267" y="105330"/>
                  </a:lnTo>
                  <a:lnTo>
                    <a:pt x="579681" y="74945"/>
                  </a:lnTo>
                  <a:lnTo>
                    <a:pt x="541396" y="49116"/>
                  </a:lnTo>
                  <a:lnTo>
                    <a:pt x="499844" y="28275"/>
                  </a:lnTo>
                  <a:lnTo>
                    <a:pt x="455458" y="12854"/>
                  </a:lnTo>
                  <a:lnTo>
                    <a:pt x="408672" y="3285"/>
                  </a:lnTo>
                  <a:lnTo>
                    <a:pt x="359918" y="0"/>
                  </a:lnTo>
                  <a:close/>
                </a:path>
              </a:pathLst>
            </a:custGeom>
            <a:solidFill>
              <a:srgbClr val="F46E1B"/>
            </a:solidFill>
          </p:spPr>
          <p:txBody>
            <a:bodyPr wrap="square" lIns="0" tIns="0" rIns="0" bIns="0" rtlCol="0"/>
            <a:lstStyle/>
            <a:p>
              <a:endParaRPr/>
            </a:p>
          </p:txBody>
        </p:sp>
      </p:grpSp>
      <p:sp>
        <p:nvSpPr>
          <p:cNvPr id="9" name="object 9"/>
          <p:cNvSpPr txBox="1">
            <a:spLocks noGrp="1"/>
          </p:cNvSpPr>
          <p:nvPr>
            <p:ph type="title"/>
          </p:nvPr>
        </p:nvSpPr>
        <p:spPr>
          <a:xfrm>
            <a:off x="503326" y="855421"/>
            <a:ext cx="3011170"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CORE</a:t>
            </a:r>
            <a:r>
              <a:rPr sz="3200" spc="-20" dirty="0">
                <a:solidFill>
                  <a:srgbClr val="000000"/>
                </a:solidFill>
              </a:rPr>
              <a:t> </a:t>
            </a:r>
            <a:r>
              <a:rPr sz="3200" spc="-10" dirty="0">
                <a:solidFill>
                  <a:srgbClr val="000000"/>
                </a:solidFill>
              </a:rPr>
              <a:t>MEMBERS</a:t>
            </a:r>
            <a:endParaRPr sz="3200"/>
          </a:p>
        </p:txBody>
      </p:sp>
      <p:pic>
        <p:nvPicPr>
          <p:cNvPr id="10" name="object 10"/>
          <p:cNvPicPr/>
          <p:nvPr/>
        </p:nvPicPr>
        <p:blipFill>
          <a:blip r:embed="rId3" cstate="print"/>
          <a:stretch>
            <a:fillRect/>
          </a:stretch>
        </p:blipFill>
        <p:spPr>
          <a:xfrm>
            <a:off x="531135" y="1638211"/>
            <a:ext cx="178308" cy="160020"/>
          </a:xfrm>
          <a:prstGeom prst="rect">
            <a:avLst/>
          </a:prstGeom>
        </p:spPr>
      </p:pic>
      <p:sp>
        <p:nvSpPr>
          <p:cNvPr id="11" name="object 11"/>
          <p:cNvSpPr txBox="1"/>
          <p:nvPr/>
        </p:nvSpPr>
        <p:spPr>
          <a:xfrm>
            <a:off x="717270" y="1484163"/>
            <a:ext cx="7550710" cy="4518416"/>
          </a:xfrm>
          <a:prstGeom prst="rect">
            <a:avLst/>
          </a:prstGeom>
        </p:spPr>
        <p:txBody>
          <a:bodyPr vert="horz" wrap="square" lIns="0" tIns="12700" rIns="0" bIns="0" rtlCol="0">
            <a:spAutoFit/>
          </a:bodyPr>
          <a:lstStyle/>
          <a:p>
            <a:pPr marL="12700" marR="5080">
              <a:lnSpc>
                <a:spcPct val="136700"/>
              </a:lnSpc>
              <a:spcBef>
                <a:spcPts val="100"/>
              </a:spcBef>
            </a:pPr>
            <a:r>
              <a:rPr sz="1800" b="1" spc="-25" dirty="0">
                <a:solidFill>
                  <a:srgbClr val="0D1D51"/>
                </a:solidFill>
                <a:latin typeface="Corbel"/>
                <a:cs typeface="Corbel"/>
              </a:rPr>
              <a:t>KIMBERLY</a:t>
            </a:r>
            <a:r>
              <a:rPr sz="1800" b="1" spc="-50" dirty="0">
                <a:solidFill>
                  <a:srgbClr val="0D1D51"/>
                </a:solidFill>
                <a:latin typeface="Corbel"/>
                <a:cs typeface="Corbel"/>
              </a:rPr>
              <a:t> </a:t>
            </a:r>
            <a:r>
              <a:rPr sz="1800" b="1" spc="-10" dirty="0">
                <a:solidFill>
                  <a:srgbClr val="0D1D51"/>
                </a:solidFill>
                <a:latin typeface="Corbel"/>
                <a:cs typeface="Corbel"/>
              </a:rPr>
              <a:t>KOCH</a:t>
            </a:r>
            <a:r>
              <a:rPr sz="1800" b="1" spc="-40" dirty="0">
                <a:solidFill>
                  <a:srgbClr val="0D1D51"/>
                </a:solidFill>
                <a:latin typeface="Corbel"/>
                <a:cs typeface="Corbel"/>
              </a:rPr>
              <a:t> </a:t>
            </a:r>
            <a:r>
              <a:rPr sz="1800" b="1" dirty="0">
                <a:solidFill>
                  <a:srgbClr val="0D1D51"/>
                </a:solidFill>
                <a:latin typeface="Corbel"/>
                <a:cs typeface="Corbel"/>
              </a:rPr>
              <a:t>(VICE</a:t>
            </a:r>
            <a:r>
              <a:rPr sz="1800" b="1" spc="-90" dirty="0">
                <a:solidFill>
                  <a:srgbClr val="0D1D51"/>
                </a:solidFill>
                <a:latin typeface="Corbel"/>
                <a:cs typeface="Corbel"/>
              </a:rPr>
              <a:t> </a:t>
            </a:r>
            <a:r>
              <a:rPr sz="1800" b="1" spc="-10" dirty="0">
                <a:solidFill>
                  <a:srgbClr val="0D1D51"/>
                </a:solidFill>
                <a:latin typeface="Corbel"/>
                <a:cs typeface="Corbel"/>
              </a:rPr>
              <a:t>CHAIR) </a:t>
            </a:r>
            <a:r>
              <a:rPr lang="en-US" sz="1800" b="1" spc="-10" dirty="0">
                <a:solidFill>
                  <a:srgbClr val="0D1D51"/>
                </a:solidFill>
                <a:latin typeface="Corbel"/>
                <a:cs typeface="Corbel"/>
              </a:rPr>
              <a:t>– </a:t>
            </a:r>
            <a:r>
              <a:rPr lang="en-US" sz="1800" b="1" spc="-10" dirty="0">
                <a:solidFill>
                  <a:srgbClr val="FF0000"/>
                </a:solidFill>
                <a:latin typeface="Corbel"/>
                <a:cs typeface="Corbel"/>
              </a:rPr>
              <a:t>Inactive</a:t>
            </a:r>
          </a:p>
          <a:p>
            <a:pPr marL="12700" marR="5080">
              <a:lnSpc>
                <a:spcPct val="136700"/>
              </a:lnSpc>
              <a:spcBef>
                <a:spcPts val="100"/>
              </a:spcBef>
            </a:pPr>
            <a:r>
              <a:rPr sz="1800" b="1" dirty="0">
                <a:solidFill>
                  <a:srgbClr val="0D1D51"/>
                </a:solidFill>
                <a:latin typeface="Corbel"/>
                <a:cs typeface="Corbel"/>
              </a:rPr>
              <a:t>MARTYN</a:t>
            </a:r>
            <a:r>
              <a:rPr sz="1800" b="1" spc="-15" dirty="0">
                <a:solidFill>
                  <a:srgbClr val="0D1D51"/>
                </a:solidFill>
                <a:latin typeface="Corbel"/>
                <a:cs typeface="Corbel"/>
              </a:rPr>
              <a:t> </a:t>
            </a:r>
            <a:r>
              <a:rPr sz="1800" b="1" spc="-10" dirty="0">
                <a:solidFill>
                  <a:srgbClr val="0D1D51"/>
                </a:solidFill>
                <a:latin typeface="Corbel"/>
                <a:cs typeface="Corbel"/>
              </a:rPr>
              <a:t>FRICKER</a:t>
            </a:r>
            <a:r>
              <a:rPr lang="en-US" sz="1800" b="1" spc="-10" dirty="0">
                <a:solidFill>
                  <a:srgbClr val="0D1D51"/>
                </a:solidFill>
                <a:latin typeface="Corbel"/>
                <a:cs typeface="Corbel"/>
              </a:rPr>
              <a:t> - </a:t>
            </a:r>
            <a:r>
              <a:rPr lang="en-US" sz="1800" b="1" spc="-10" dirty="0">
                <a:solidFill>
                  <a:srgbClr val="FF0000"/>
                </a:solidFill>
                <a:latin typeface="Corbel"/>
                <a:cs typeface="Corbel"/>
              </a:rPr>
              <a:t>Inactive</a:t>
            </a:r>
            <a:endParaRPr sz="1800" dirty="0">
              <a:solidFill>
                <a:srgbClr val="FF0000"/>
              </a:solidFill>
              <a:latin typeface="Corbel"/>
              <a:cs typeface="Corbel"/>
            </a:endParaRPr>
          </a:p>
          <a:p>
            <a:pPr marL="12700" marR="1045844">
              <a:lnSpc>
                <a:spcPct val="136100"/>
              </a:lnSpc>
            </a:pPr>
            <a:r>
              <a:rPr sz="1800" b="1" dirty="0">
                <a:solidFill>
                  <a:srgbClr val="0D1D51"/>
                </a:solidFill>
                <a:latin typeface="Corbel"/>
                <a:cs typeface="Corbel"/>
              </a:rPr>
              <a:t>HELLE</a:t>
            </a:r>
            <a:r>
              <a:rPr sz="1800" b="1" spc="-20" dirty="0">
                <a:solidFill>
                  <a:srgbClr val="0D1D51"/>
                </a:solidFill>
                <a:latin typeface="Corbel"/>
                <a:cs typeface="Corbel"/>
              </a:rPr>
              <a:t> FRIIS </a:t>
            </a:r>
            <a:r>
              <a:rPr lang="en-US" sz="1800" b="1" spc="-20" dirty="0">
                <a:solidFill>
                  <a:srgbClr val="0D1D51"/>
                </a:solidFill>
                <a:latin typeface="Corbel"/>
                <a:cs typeface="Corbel"/>
              </a:rPr>
              <a:t>– </a:t>
            </a:r>
            <a:r>
              <a:rPr lang="en-US" sz="1800" b="1" spc="-20" dirty="0">
                <a:solidFill>
                  <a:srgbClr val="FF0000"/>
                </a:solidFill>
                <a:latin typeface="Corbel"/>
                <a:cs typeface="Corbel"/>
              </a:rPr>
              <a:t>Inactive</a:t>
            </a:r>
          </a:p>
          <a:p>
            <a:pPr marL="12700" marR="1045844">
              <a:lnSpc>
                <a:spcPct val="136100"/>
              </a:lnSpc>
            </a:pPr>
            <a:r>
              <a:rPr sz="1800" b="1" dirty="0">
                <a:solidFill>
                  <a:srgbClr val="0D1D51"/>
                </a:solidFill>
                <a:latin typeface="Corbel"/>
                <a:cs typeface="Corbel"/>
              </a:rPr>
              <a:t>RICHARD</a:t>
            </a:r>
            <a:r>
              <a:rPr sz="1800" b="1" spc="-15" dirty="0">
                <a:solidFill>
                  <a:srgbClr val="0D1D51"/>
                </a:solidFill>
                <a:latin typeface="Corbel"/>
                <a:cs typeface="Corbel"/>
              </a:rPr>
              <a:t> </a:t>
            </a:r>
            <a:r>
              <a:rPr sz="1800" b="1" spc="-25" dirty="0">
                <a:solidFill>
                  <a:srgbClr val="0D1D51"/>
                </a:solidFill>
                <a:latin typeface="Corbel"/>
                <a:cs typeface="Corbel"/>
              </a:rPr>
              <a:t>REDEKOP</a:t>
            </a:r>
            <a:r>
              <a:rPr lang="en-US" sz="1800" b="1" spc="-25" dirty="0">
                <a:solidFill>
                  <a:srgbClr val="0D1D51"/>
                </a:solidFill>
                <a:latin typeface="Corbel"/>
                <a:cs typeface="Corbel"/>
              </a:rPr>
              <a:t> - </a:t>
            </a:r>
            <a:r>
              <a:rPr lang="en-US" sz="1800" b="1" spc="-25" dirty="0">
                <a:solidFill>
                  <a:srgbClr val="FF0000"/>
                </a:solidFill>
                <a:latin typeface="Corbel"/>
                <a:cs typeface="Corbel"/>
              </a:rPr>
              <a:t>Inactive</a:t>
            </a:r>
            <a:endParaRPr sz="1800" dirty="0">
              <a:solidFill>
                <a:srgbClr val="FF0000"/>
              </a:solidFill>
              <a:latin typeface="Corbel"/>
              <a:cs typeface="Corbel"/>
            </a:endParaRPr>
          </a:p>
          <a:p>
            <a:pPr marL="12700" marR="906144">
              <a:lnSpc>
                <a:spcPct val="136300"/>
              </a:lnSpc>
              <a:spcBef>
                <a:spcPts val="10"/>
              </a:spcBef>
            </a:pPr>
            <a:r>
              <a:rPr sz="1800" b="1" dirty="0">
                <a:solidFill>
                  <a:srgbClr val="0D1D51"/>
                </a:solidFill>
                <a:latin typeface="Corbel"/>
                <a:cs typeface="Corbel"/>
              </a:rPr>
              <a:t>GERAUME</a:t>
            </a:r>
            <a:r>
              <a:rPr sz="1800" b="1" spc="-15" dirty="0">
                <a:solidFill>
                  <a:srgbClr val="0D1D51"/>
                </a:solidFill>
                <a:latin typeface="Corbel"/>
                <a:cs typeface="Corbel"/>
              </a:rPr>
              <a:t> </a:t>
            </a:r>
            <a:r>
              <a:rPr sz="1800" b="1" spc="-25" dirty="0">
                <a:solidFill>
                  <a:srgbClr val="0D1D51"/>
                </a:solidFill>
                <a:latin typeface="Corbel"/>
                <a:cs typeface="Corbel"/>
              </a:rPr>
              <a:t>BOR </a:t>
            </a:r>
            <a:r>
              <a:rPr lang="en-US" sz="1800" b="1" spc="-25" dirty="0">
                <a:solidFill>
                  <a:srgbClr val="0D1D51"/>
                </a:solidFill>
                <a:latin typeface="Corbel"/>
                <a:cs typeface="Corbel"/>
              </a:rPr>
              <a:t>– </a:t>
            </a:r>
            <a:r>
              <a:rPr lang="en-US" sz="1800" b="1" spc="-25" dirty="0">
                <a:solidFill>
                  <a:srgbClr val="00B050"/>
                </a:solidFill>
                <a:latin typeface="Corbel"/>
                <a:cs typeface="Corbel"/>
              </a:rPr>
              <a:t>Very Active</a:t>
            </a:r>
          </a:p>
          <a:p>
            <a:pPr marL="12700" marR="906144">
              <a:lnSpc>
                <a:spcPct val="136300"/>
              </a:lnSpc>
              <a:spcBef>
                <a:spcPts val="10"/>
              </a:spcBef>
            </a:pPr>
            <a:r>
              <a:rPr sz="1800" b="1" dirty="0">
                <a:solidFill>
                  <a:srgbClr val="0D1D51"/>
                </a:solidFill>
                <a:latin typeface="Corbel"/>
                <a:cs typeface="Corbel"/>
              </a:rPr>
              <a:t>LUCRETIA</a:t>
            </a:r>
            <a:r>
              <a:rPr sz="1800" b="1" spc="-100" dirty="0">
                <a:solidFill>
                  <a:srgbClr val="0D1D51"/>
                </a:solidFill>
                <a:latin typeface="Corbel"/>
                <a:cs typeface="Corbel"/>
              </a:rPr>
              <a:t> </a:t>
            </a:r>
            <a:r>
              <a:rPr sz="1800" b="1" spc="-10" dirty="0">
                <a:solidFill>
                  <a:srgbClr val="0D1D51"/>
                </a:solidFill>
                <a:latin typeface="Corbel"/>
                <a:cs typeface="Corbel"/>
              </a:rPr>
              <a:t>WILLIAMS </a:t>
            </a:r>
            <a:r>
              <a:rPr lang="en-US" sz="1800" b="1" spc="-10" dirty="0">
                <a:solidFill>
                  <a:srgbClr val="0D1D51"/>
                </a:solidFill>
                <a:latin typeface="Corbel"/>
                <a:cs typeface="Corbel"/>
              </a:rPr>
              <a:t>– </a:t>
            </a:r>
            <a:r>
              <a:rPr lang="en-US" sz="1800" b="1" spc="-10" dirty="0">
                <a:solidFill>
                  <a:srgbClr val="00B050"/>
                </a:solidFill>
                <a:latin typeface="Corbel"/>
                <a:cs typeface="Corbel"/>
              </a:rPr>
              <a:t>Very</a:t>
            </a:r>
            <a:r>
              <a:rPr lang="en-US" sz="1800" b="1" spc="-10" dirty="0">
                <a:solidFill>
                  <a:srgbClr val="0D1D51"/>
                </a:solidFill>
                <a:latin typeface="Corbel"/>
                <a:cs typeface="Corbel"/>
              </a:rPr>
              <a:t> </a:t>
            </a:r>
            <a:r>
              <a:rPr lang="en-US" sz="1800" b="1" spc="-10" dirty="0">
                <a:solidFill>
                  <a:srgbClr val="00B050"/>
                </a:solidFill>
                <a:latin typeface="Corbel"/>
                <a:cs typeface="Corbel"/>
              </a:rPr>
              <a:t>Active</a:t>
            </a:r>
          </a:p>
          <a:p>
            <a:pPr marL="12700" marR="906144">
              <a:lnSpc>
                <a:spcPct val="136300"/>
              </a:lnSpc>
              <a:spcBef>
                <a:spcPts val="10"/>
              </a:spcBef>
            </a:pPr>
            <a:r>
              <a:rPr sz="1800" b="1" dirty="0">
                <a:solidFill>
                  <a:srgbClr val="0D1D51"/>
                </a:solidFill>
                <a:latin typeface="Corbel"/>
                <a:cs typeface="Corbel"/>
              </a:rPr>
              <a:t>VINCENT</a:t>
            </a:r>
            <a:r>
              <a:rPr sz="1800" b="1" spc="10" dirty="0">
                <a:solidFill>
                  <a:srgbClr val="0D1D51"/>
                </a:solidFill>
                <a:latin typeface="Corbel"/>
                <a:cs typeface="Corbel"/>
              </a:rPr>
              <a:t> </a:t>
            </a:r>
            <a:r>
              <a:rPr sz="1800" b="1" spc="-10" dirty="0">
                <a:solidFill>
                  <a:srgbClr val="0D1D51"/>
                </a:solidFill>
                <a:latin typeface="Corbel"/>
                <a:cs typeface="Corbel"/>
              </a:rPr>
              <a:t>KENSWIL </a:t>
            </a:r>
            <a:r>
              <a:rPr lang="en-US" sz="1800" b="1" spc="-10" dirty="0">
                <a:solidFill>
                  <a:srgbClr val="0D1D51"/>
                </a:solidFill>
                <a:latin typeface="Corbel"/>
                <a:cs typeface="Corbel"/>
              </a:rPr>
              <a:t>– </a:t>
            </a:r>
            <a:r>
              <a:rPr lang="en-US" sz="1800" b="1" spc="-10" dirty="0">
                <a:solidFill>
                  <a:srgbClr val="00B050"/>
                </a:solidFill>
                <a:latin typeface="Corbel"/>
                <a:cs typeface="Corbel"/>
              </a:rPr>
              <a:t>Active</a:t>
            </a:r>
          </a:p>
          <a:p>
            <a:pPr marL="12700" marR="906144">
              <a:lnSpc>
                <a:spcPct val="136300"/>
              </a:lnSpc>
              <a:spcBef>
                <a:spcPts val="10"/>
              </a:spcBef>
            </a:pPr>
            <a:r>
              <a:rPr sz="1800" b="1" dirty="0">
                <a:solidFill>
                  <a:srgbClr val="0D1D51"/>
                </a:solidFill>
                <a:latin typeface="Corbel"/>
                <a:cs typeface="Corbel"/>
              </a:rPr>
              <a:t>CHRIS</a:t>
            </a:r>
            <a:r>
              <a:rPr sz="1800" b="1" spc="-10" dirty="0">
                <a:solidFill>
                  <a:srgbClr val="0D1D51"/>
                </a:solidFill>
                <a:latin typeface="Corbel"/>
                <a:cs typeface="Corbel"/>
              </a:rPr>
              <a:t> LUCAS </a:t>
            </a:r>
            <a:r>
              <a:rPr sz="1800" b="1" dirty="0">
                <a:solidFill>
                  <a:srgbClr val="0D1D51"/>
                </a:solidFill>
                <a:latin typeface="Corbel"/>
                <a:cs typeface="Corbel"/>
              </a:rPr>
              <a:t>KHALEEL</a:t>
            </a:r>
            <a:r>
              <a:rPr sz="1800" b="1" spc="-80" dirty="0">
                <a:solidFill>
                  <a:srgbClr val="0D1D51"/>
                </a:solidFill>
                <a:latin typeface="Corbel"/>
                <a:cs typeface="Corbel"/>
              </a:rPr>
              <a:t> </a:t>
            </a:r>
            <a:r>
              <a:rPr lang="en-US" sz="1800" b="1" spc="-80" dirty="0">
                <a:solidFill>
                  <a:srgbClr val="0D1D51"/>
                </a:solidFill>
                <a:latin typeface="Corbel"/>
                <a:cs typeface="Corbel"/>
              </a:rPr>
              <a:t>– </a:t>
            </a:r>
            <a:r>
              <a:rPr lang="en-US" sz="1800" b="1" spc="-80" dirty="0">
                <a:solidFill>
                  <a:srgbClr val="FF0000"/>
                </a:solidFill>
                <a:latin typeface="Corbel"/>
                <a:cs typeface="Corbel"/>
              </a:rPr>
              <a:t>Inactive</a:t>
            </a:r>
          </a:p>
          <a:p>
            <a:pPr marL="12700" marR="906144">
              <a:lnSpc>
                <a:spcPct val="136300"/>
              </a:lnSpc>
              <a:spcBef>
                <a:spcPts val="10"/>
              </a:spcBef>
            </a:pPr>
            <a:r>
              <a:rPr lang="en-US" b="1" spc="-80" dirty="0">
                <a:solidFill>
                  <a:srgbClr val="0D1D51"/>
                </a:solidFill>
                <a:latin typeface="Corbel"/>
                <a:cs typeface="Corbel"/>
              </a:rPr>
              <a:t>KHALEEL </a:t>
            </a:r>
            <a:r>
              <a:rPr sz="1800" b="1" spc="-25" dirty="0">
                <a:solidFill>
                  <a:srgbClr val="0D1D51"/>
                </a:solidFill>
                <a:latin typeface="Corbel"/>
                <a:cs typeface="Corbel"/>
              </a:rPr>
              <a:t>ALI </a:t>
            </a:r>
            <a:r>
              <a:rPr lang="en-US" sz="1800" b="1" spc="-25" dirty="0">
                <a:solidFill>
                  <a:srgbClr val="0D1D51"/>
                </a:solidFill>
                <a:latin typeface="Corbel"/>
                <a:cs typeface="Corbel"/>
              </a:rPr>
              <a:t>– </a:t>
            </a:r>
            <a:r>
              <a:rPr lang="en-US" sz="1800" b="1" spc="-25" dirty="0">
                <a:solidFill>
                  <a:srgbClr val="00B050"/>
                </a:solidFill>
                <a:latin typeface="Corbel"/>
                <a:cs typeface="Corbel"/>
              </a:rPr>
              <a:t>Very Active </a:t>
            </a:r>
            <a:r>
              <a:rPr lang="en-US" b="1" spc="-25" dirty="0">
                <a:solidFill>
                  <a:srgbClr val="FF0000"/>
                </a:solidFill>
                <a:latin typeface="Corbel"/>
                <a:cs typeface="Corbel"/>
              </a:rPr>
              <a:t>but no longer a member</a:t>
            </a:r>
          </a:p>
          <a:p>
            <a:pPr marL="12700" marR="906144">
              <a:lnSpc>
                <a:spcPct val="136300"/>
              </a:lnSpc>
              <a:spcBef>
                <a:spcPts val="10"/>
              </a:spcBef>
            </a:pPr>
            <a:r>
              <a:rPr sz="1800" b="1" dirty="0">
                <a:solidFill>
                  <a:srgbClr val="0D1D51"/>
                </a:solidFill>
                <a:latin typeface="Corbel"/>
                <a:cs typeface="Corbel"/>
              </a:rPr>
              <a:t>MAURICIO</a:t>
            </a:r>
            <a:r>
              <a:rPr sz="1800" b="1" spc="-25" dirty="0">
                <a:solidFill>
                  <a:srgbClr val="0D1D51"/>
                </a:solidFill>
                <a:latin typeface="Corbel"/>
                <a:cs typeface="Corbel"/>
              </a:rPr>
              <a:t> </a:t>
            </a:r>
            <a:r>
              <a:rPr sz="1800" b="1" spc="-10" dirty="0">
                <a:solidFill>
                  <a:srgbClr val="0D1D51"/>
                </a:solidFill>
                <a:latin typeface="Corbel"/>
                <a:cs typeface="Corbel"/>
              </a:rPr>
              <a:t>MIRANDA </a:t>
            </a:r>
            <a:r>
              <a:rPr lang="en-US" sz="1800" b="1" spc="-10" dirty="0">
                <a:solidFill>
                  <a:srgbClr val="0D1D51"/>
                </a:solidFill>
                <a:latin typeface="Corbel"/>
                <a:cs typeface="Corbel"/>
              </a:rPr>
              <a:t>– </a:t>
            </a:r>
            <a:r>
              <a:rPr lang="en-US" sz="1800" b="1" spc="-10" dirty="0">
                <a:solidFill>
                  <a:srgbClr val="FF0000"/>
                </a:solidFill>
                <a:latin typeface="Corbel"/>
                <a:cs typeface="Corbel"/>
              </a:rPr>
              <a:t>Inactive</a:t>
            </a:r>
          </a:p>
          <a:p>
            <a:pPr marL="12700" marR="906144">
              <a:lnSpc>
                <a:spcPct val="136300"/>
              </a:lnSpc>
              <a:spcBef>
                <a:spcPts val="10"/>
              </a:spcBef>
            </a:pPr>
            <a:r>
              <a:rPr sz="1800" b="1" dirty="0">
                <a:solidFill>
                  <a:srgbClr val="0D1D51"/>
                </a:solidFill>
                <a:latin typeface="Corbel"/>
                <a:cs typeface="Corbel"/>
              </a:rPr>
              <a:t>VICTOR</a:t>
            </a:r>
            <a:r>
              <a:rPr sz="1800" b="1" spc="-50" dirty="0">
                <a:solidFill>
                  <a:srgbClr val="0D1D51"/>
                </a:solidFill>
                <a:latin typeface="Corbel"/>
                <a:cs typeface="Corbel"/>
              </a:rPr>
              <a:t> </a:t>
            </a:r>
            <a:r>
              <a:rPr sz="1800" b="1" spc="-10" dirty="0">
                <a:solidFill>
                  <a:srgbClr val="0D1D51"/>
                </a:solidFill>
                <a:latin typeface="Corbel"/>
                <a:cs typeface="Corbel"/>
              </a:rPr>
              <a:t>KHOLI </a:t>
            </a:r>
            <a:r>
              <a:rPr lang="en-US" sz="1800" b="1" spc="-10" dirty="0">
                <a:solidFill>
                  <a:srgbClr val="0D1D51"/>
                </a:solidFill>
                <a:latin typeface="Corbel"/>
                <a:cs typeface="Corbel"/>
              </a:rPr>
              <a:t>– </a:t>
            </a:r>
            <a:r>
              <a:rPr lang="en-US" sz="1800" b="1" spc="-10" dirty="0">
                <a:solidFill>
                  <a:srgbClr val="FF0000"/>
                </a:solidFill>
                <a:latin typeface="Corbel"/>
                <a:cs typeface="Corbel"/>
              </a:rPr>
              <a:t>Inactive</a:t>
            </a:r>
          </a:p>
          <a:p>
            <a:pPr marL="12700" marR="906144">
              <a:lnSpc>
                <a:spcPct val="136300"/>
              </a:lnSpc>
              <a:spcBef>
                <a:spcPts val="10"/>
              </a:spcBef>
            </a:pPr>
            <a:r>
              <a:rPr sz="1800" b="1" dirty="0">
                <a:solidFill>
                  <a:srgbClr val="0D1D51"/>
                </a:solidFill>
                <a:latin typeface="Corbel"/>
                <a:cs typeface="Corbel"/>
              </a:rPr>
              <a:t>KEVIN</a:t>
            </a:r>
            <a:r>
              <a:rPr sz="1800" b="1" spc="-90" dirty="0">
                <a:solidFill>
                  <a:srgbClr val="0D1D51"/>
                </a:solidFill>
                <a:latin typeface="Corbel"/>
                <a:cs typeface="Corbel"/>
              </a:rPr>
              <a:t> </a:t>
            </a:r>
            <a:r>
              <a:rPr sz="1800" b="1" spc="-20" dirty="0">
                <a:solidFill>
                  <a:srgbClr val="0D1D51"/>
                </a:solidFill>
                <a:latin typeface="Corbel"/>
                <a:cs typeface="Corbel"/>
              </a:rPr>
              <a:t>WYNNE</a:t>
            </a:r>
            <a:r>
              <a:rPr lang="en-US" sz="1800" b="1" spc="-20" dirty="0">
                <a:solidFill>
                  <a:srgbClr val="0D1D51"/>
                </a:solidFill>
                <a:latin typeface="Corbel"/>
                <a:cs typeface="Corbel"/>
              </a:rPr>
              <a:t> - </a:t>
            </a:r>
            <a:r>
              <a:rPr lang="en-US" sz="1800" b="1" spc="-20" dirty="0">
                <a:solidFill>
                  <a:srgbClr val="FF0000"/>
                </a:solidFill>
                <a:latin typeface="Corbel"/>
                <a:cs typeface="Corbel"/>
              </a:rPr>
              <a:t>Inactive</a:t>
            </a:r>
            <a:endParaRPr sz="1800" dirty="0">
              <a:solidFill>
                <a:srgbClr val="FF0000"/>
              </a:solidFill>
              <a:latin typeface="Corbel"/>
              <a:cs typeface="Corbel"/>
            </a:endParaRPr>
          </a:p>
        </p:txBody>
      </p:sp>
      <p:pic>
        <p:nvPicPr>
          <p:cNvPr id="12" name="object 12"/>
          <p:cNvPicPr/>
          <p:nvPr/>
        </p:nvPicPr>
        <p:blipFill>
          <a:blip r:embed="rId3" cstate="print"/>
          <a:stretch>
            <a:fillRect/>
          </a:stretch>
        </p:blipFill>
        <p:spPr>
          <a:xfrm>
            <a:off x="535765" y="2051507"/>
            <a:ext cx="178308" cy="160020"/>
          </a:xfrm>
          <a:prstGeom prst="rect">
            <a:avLst/>
          </a:prstGeom>
        </p:spPr>
      </p:pic>
      <p:pic>
        <p:nvPicPr>
          <p:cNvPr id="13" name="object 13"/>
          <p:cNvPicPr/>
          <p:nvPr/>
        </p:nvPicPr>
        <p:blipFill>
          <a:blip r:embed="rId3" cstate="print"/>
          <a:stretch>
            <a:fillRect/>
          </a:stretch>
        </p:blipFill>
        <p:spPr>
          <a:xfrm>
            <a:off x="529994" y="2386711"/>
            <a:ext cx="178308" cy="160020"/>
          </a:xfrm>
          <a:prstGeom prst="rect">
            <a:avLst/>
          </a:prstGeom>
        </p:spPr>
      </p:pic>
      <p:pic>
        <p:nvPicPr>
          <p:cNvPr id="14" name="object 14"/>
          <p:cNvPicPr/>
          <p:nvPr/>
        </p:nvPicPr>
        <p:blipFill>
          <a:blip r:embed="rId3" cstate="print"/>
          <a:stretch>
            <a:fillRect/>
          </a:stretch>
        </p:blipFill>
        <p:spPr>
          <a:xfrm>
            <a:off x="551179" y="2806484"/>
            <a:ext cx="178308" cy="160020"/>
          </a:xfrm>
          <a:prstGeom prst="rect">
            <a:avLst/>
          </a:prstGeom>
        </p:spPr>
      </p:pic>
      <p:pic>
        <p:nvPicPr>
          <p:cNvPr id="15" name="object 15"/>
          <p:cNvPicPr/>
          <p:nvPr/>
        </p:nvPicPr>
        <p:blipFill>
          <a:blip r:embed="rId3" cstate="print"/>
          <a:stretch>
            <a:fillRect/>
          </a:stretch>
        </p:blipFill>
        <p:spPr>
          <a:xfrm>
            <a:off x="529994" y="3162693"/>
            <a:ext cx="178308" cy="160020"/>
          </a:xfrm>
          <a:prstGeom prst="rect">
            <a:avLst/>
          </a:prstGeom>
        </p:spPr>
      </p:pic>
      <p:pic>
        <p:nvPicPr>
          <p:cNvPr id="16" name="object 16"/>
          <p:cNvPicPr/>
          <p:nvPr/>
        </p:nvPicPr>
        <p:blipFill>
          <a:blip r:embed="rId3" cstate="print"/>
          <a:stretch>
            <a:fillRect/>
          </a:stretch>
        </p:blipFill>
        <p:spPr>
          <a:xfrm>
            <a:off x="529994" y="3512483"/>
            <a:ext cx="178308" cy="160019"/>
          </a:xfrm>
          <a:prstGeom prst="rect">
            <a:avLst/>
          </a:prstGeom>
        </p:spPr>
      </p:pic>
      <p:pic>
        <p:nvPicPr>
          <p:cNvPr id="17" name="object 17"/>
          <p:cNvPicPr/>
          <p:nvPr/>
        </p:nvPicPr>
        <p:blipFill>
          <a:blip r:embed="rId3" cstate="print"/>
          <a:stretch>
            <a:fillRect/>
          </a:stretch>
        </p:blipFill>
        <p:spPr>
          <a:xfrm>
            <a:off x="538962" y="3877477"/>
            <a:ext cx="178308" cy="160019"/>
          </a:xfrm>
          <a:prstGeom prst="rect">
            <a:avLst/>
          </a:prstGeom>
        </p:spPr>
      </p:pic>
      <p:pic>
        <p:nvPicPr>
          <p:cNvPr id="18" name="object 18"/>
          <p:cNvPicPr/>
          <p:nvPr/>
        </p:nvPicPr>
        <p:blipFill>
          <a:blip r:embed="rId3" cstate="print"/>
          <a:stretch>
            <a:fillRect/>
          </a:stretch>
        </p:blipFill>
        <p:spPr>
          <a:xfrm>
            <a:off x="551179" y="4265657"/>
            <a:ext cx="178308" cy="160019"/>
          </a:xfrm>
          <a:prstGeom prst="rect">
            <a:avLst/>
          </a:prstGeom>
        </p:spPr>
      </p:pic>
      <p:pic>
        <p:nvPicPr>
          <p:cNvPr id="19" name="object 19"/>
          <p:cNvPicPr/>
          <p:nvPr/>
        </p:nvPicPr>
        <p:blipFill>
          <a:blip r:embed="rId3" cstate="print"/>
          <a:stretch>
            <a:fillRect/>
          </a:stretch>
        </p:blipFill>
        <p:spPr>
          <a:xfrm>
            <a:off x="548980" y="4641812"/>
            <a:ext cx="178308" cy="160019"/>
          </a:xfrm>
          <a:prstGeom prst="rect">
            <a:avLst/>
          </a:prstGeom>
        </p:spPr>
      </p:pic>
      <p:pic>
        <p:nvPicPr>
          <p:cNvPr id="20" name="object 20"/>
          <p:cNvPicPr/>
          <p:nvPr/>
        </p:nvPicPr>
        <p:blipFill>
          <a:blip r:embed="rId3" cstate="print"/>
          <a:stretch>
            <a:fillRect/>
          </a:stretch>
        </p:blipFill>
        <p:spPr>
          <a:xfrm>
            <a:off x="538962" y="5015192"/>
            <a:ext cx="178308" cy="160019"/>
          </a:xfrm>
          <a:prstGeom prst="rect">
            <a:avLst/>
          </a:prstGeom>
        </p:spPr>
      </p:pic>
      <p:pic>
        <p:nvPicPr>
          <p:cNvPr id="21" name="object 21"/>
          <p:cNvPicPr/>
          <p:nvPr/>
        </p:nvPicPr>
        <p:blipFill>
          <a:blip r:embed="rId3" cstate="print"/>
          <a:stretch>
            <a:fillRect/>
          </a:stretch>
        </p:blipFill>
        <p:spPr>
          <a:xfrm>
            <a:off x="538962" y="5383042"/>
            <a:ext cx="178308" cy="160019"/>
          </a:xfrm>
          <a:prstGeom prst="rect">
            <a:avLst/>
          </a:prstGeom>
        </p:spPr>
      </p:pic>
      <p:pic>
        <p:nvPicPr>
          <p:cNvPr id="22" name="object 22"/>
          <p:cNvPicPr/>
          <p:nvPr/>
        </p:nvPicPr>
        <p:blipFill>
          <a:blip r:embed="rId3" cstate="print"/>
          <a:stretch>
            <a:fillRect/>
          </a:stretch>
        </p:blipFill>
        <p:spPr>
          <a:xfrm>
            <a:off x="538962" y="5784062"/>
            <a:ext cx="178308" cy="160019"/>
          </a:xfrm>
          <a:prstGeom prst="rect">
            <a:avLst/>
          </a:prstGeom>
        </p:spPr>
      </p:pic>
      <p:pic>
        <p:nvPicPr>
          <p:cNvPr id="23" name="object 23"/>
          <p:cNvPicPr/>
          <p:nvPr/>
        </p:nvPicPr>
        <p:blipFill>
          <a:blip r:embed="rId4" cstate="print"/>
          <a:stretch>
            <a:fillRect/>
          </a:stretch>
        </p:blipFill>
        <p:spPr>
          <a:xfrm>
            <a:off x="5178552" y="295656"/>
            <a:ext cx="1025631" cy="868680"/>
          </a:xfrm>
          <a:prstGeom prst="rect">
            <a:avLst/>
          </a:prstGeom>
        </p:spPr>
      </p:pic>
      <p:sp>
        <p:nvSpPr>
          <p:cNvPr id="24" name="object 24"/>
          <p:cNvSpPr txBox="1">
            <a:spLocks noGrp="1"/>
          </p:cNvSpPr>
          <p:nvPr>
            <p:ph type="sldNum" sz="quarter" idx="7"/>
          </p:nvPr>
        </p:nvSpPr>
        <p:spPr>
          <a:xfrm>
            <a:off x="11415648" y="6490436"/>
            <a:ext cx="205104" cy="139700"/>
          </a:xfrm>
          <a:prstGeom prst="rect">
            <a:avLst/>
          </a:prstGeom>
        </p:spPr>
        <p:txBody>
          <a:bodyPr vert="horz" wrap="square" lIns="0" tIns="0" rIns="0" bIns="0" rtlCol="0">
            <a:spAutoFit/>
          </a:bodyPr>
          <a:lstStyle>
            <a:defPPr>
              <a:defRPr kern="0"/>
            </a:defPPr>
            <a:lvl1pPr>
              <a:defRPr sz="900" b="0" i="0">
                <a:solidFill>
                  <a:schemeClr val="bg1"/>
                </a:solidFill>
                <a:latin typeface="Calibri"/>
                <a:cs typeface="Calibri"/>
              </a:defRPr>
            </a:lvl1pPr>
          </a:lstStyle>
          <a:p>
            <a:pPr marL="38100">
              <a:lnSpc>
                <a:spcPts val="955"/>
              </a:lnSpc>
            </a:pPr>
            <a:fld id="{81D60167-4931-47E6-BA6A-407CBD079E47}" type="slidenum">
              <a:rPr lang="en-TT" spc="-25" smtClean="0"/>
              <a:pPr marL="38100">
                <a:lnSpc>
                  <a:spcPts val="955"/>
                </a:lnSpc>
              </a:pPr>
              <a:t>13</a:t>
            </a:fld>
            <a:endParaRPr spc="-25"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6636" y="0"/>
            <a:ext cx="1257300" cy="94615"/>
          </a:xfrm>
          <a:custGeom>
            <a:avLst/>
            <a:gdLst/>
            <a:ahLst/>
            <a:cxnLst/>
            <a:rect l="l" t="t" r="r" b="b"/>
            <a:pathLst>
              <a:path w="1257300" h="94615">
                <a:moveTo>
                  <a:pt x="0" y="94488"/>
                </a:moveTo>
                <a:lnTo>
                  <a:pt x="1257300" y="94488"/>
                </a:lnTo>
                <a:lnTo>
                  <a:pt x="1257300" y="0"/>
                </a:lnTo>
                <a:lnTo>
                  <a:pt x="0" y="0"/>
                </a:lnTo>
                <a:lnTo>
                  <a:pt x="0" y="94488"/>
                </a:lnTo>
                <a:close/>
              </a:path>
            </a:pathLst>
          </a:custGeom>
          <a:solidFill>
            <a:srgbClr val="666666"/>
          </a:solidFill>
        </p:spPr>
        <p:txBody>
          <a:bodyPr wrap="square" lIns="0" tIns="0" rIns="0" bIns="0" rtlCol="0"/>
          <a:lstStyle/>
          <a:p>
            <a:endParaRPr/>
          </a:p>
        </p:txBody>
      </p:sp>
      <p:sp>
        <p:nvSpPr>
          <p:cNvPr id="3" name="object 3"/>
          <p:cNvSpPr/>
          <p:nvPr/>
        </p:nvSpPr>
        <p:spPr>
          <a:xfrm>
            <a:off x="11372088" y="6409944"/>
            <a:ext cx="279400" cy="279400"/>
          </a:xfrm>
          <a:custGeom>
            <a:avLst/>
            <a:gdLst/>
            <a:ahLst/>
            <a:cxnLst/>
            <a:rect l="l" t="t" r="r" b="b"/>
            <a:pathLst>
              <a:path w="279400" h="279400">
                <a:moveTo>
                  <a:pt x="139445" y="0"/>
                </a:moveTo>
                <a:lnTo>
                  <a:pt x="95390" y="7109"/>
                </a:lnTo>
                <a:lnTo>
                  <a:pt x="57113" y="26905"/>
                </a:lnTo>
                <a:lnTo>
                  <a:pt x="26919" y="57091"/>
                </a:lnTo>
                <a:lnTo>
                  <a:pt x="7114" y="95370"/>
                </a:lnTo>
                <a:lnTo>
                  <a:pt x="0" y="139445"/>
                </a:lnTo>
                <a:lnTo>
                  <a:pt x="7114" y="183521"/>
                </a:lnTo>
                <a:lnTo>
                  <a:pt x="26919" y="221800"/>
                </a:lnTo>
                <a:lnTo>
                  <a:pt x="57113" y="251986"/>
                </a:lnTo>
                <a:lnTo>
                  <a:pt x="95390" y="271782"/>
                </a:lnTo>
                <a:lnTo>
                  <a:pt x="139445" y="278891"/>
                </a:lnTo>
                <a:lnTo>
                  <a:pt x="183501" y="271782"/>
                </a:lnTo>
                <a:lnTo>
                  <a:pt x="221778" y="251986"/>
                </a:lnTo>
                <a:lnTo>
                  <a:pt x="251972" y="221800"/>
                </a:lnTo>
                <a:lnTo>
                  <a:pt x="271777" y="183521"/>
                </a:lnTo>
                <a:lnTo>
                  <a:pt x="278891" y="139445"/>
                </a:lnTo>
                <a:lnTo>
                  <a:pt x="271777" y="95370"/>
                </a:lnTo>
                <a:lnTo>
                  <a:pt x="251972" y="57091"/>
                </a:lnTo>
                <a:lnTo>
                  <a:pt x="221778" y="26905"/>
                </a:lnTo>
                <a:lnTo>
                  <a:pt x="183501" y="7109"/>
                </a:lnTo>
                <a:lnTo>
                  <a:pt x="139445" y="0"/>
                </a:lnTo>
                <a:close/>
              </a:path>
            </a:pathLst>
          </a:custGeom>
          <a:solidFill>
            <a:srgbClr val="666666"/>
          </a:solidFill>
        </p:spPr>
        <p:txBody>
          <a:bodyPr wrap="square" lIns="0" tIns="0" rIns="0" bIns="0" rtlCol="0"/>
          <a:lstStyle/>
          <a:p>
            <a:endParaRPr/>
          </a:p>
        </p:txBody>
      </p:sp>
      <p:pic>
        <p:nvPicPr>
          <p:cNvPr id="4" name="object 4"/>
          <p:cNvPicPr/>
          <p:nvPr/>
        </p:nvPicPr>
        <p:blipFill>
          <a:blip r:embed="rId2" cstate="print"/>
          <a:stretch>
            <a:fillRect/>
          </a:stretch>
        </p:blipFill>
        <p:spPr>
          <a:xfrm>
            <a:off x="516636" y="6292596"/>
            <a:ext cx="1071371" cy="372842"/>
          </a:xfrm>
          <a:prstGeom prst="rect">
            <a:avLst/>
          </a:prstGeom>
        </p:spPr>
      </p:pic>
      <p:grpSp>
        <p:nvGrpSpPr>
          <p:cNvPr id="5" name="object 5"/>
          <p:cNvGrpSpPr/>
          <p:nvPr/>
        </p:nvGrpSpPr>
        <p:grpSpPr>
          <a:xfrm>
            <a:off x="7365575" y="507"/>
            <a:ext cx="4826000" cy="3018790"/>
            <a:chOff x="7365575" y="507"/>
            <a:chExt cx="4826000" cy="3018790"/>
          </a:xfrm>
        </p:grpSpPr>
        <p:sp>
          <p:nvSpPr>
            <p:cNvPr id="6" name="object 6"/>
            <p:cNvSpPr/>
            <p:nvPr/>
          </p:nvSpPr>
          <p:spPr>
            <a:xfrm>
              <a:off x="7365575" y="507"/>
              <a:ext cx="4826000" cy="2274570"/>
            </a:xfrm>
            <a:custGeom>
              <a:avLst/>
              <a:gdLst/>
              <a:ahLst/>
              <a:cxnLst/>
              <a:rect l="l" t="t" r="r" b="b"/>
              <a:pathLst>
                <a:path w="4826000" h="2274570">
                  <a:moveTo>
                    <a:pt x="4825408" y="0"/>
                  </a:moveTo>
                  <a:lnTo>
                    <a:pt x="2832397" y="0"/>
                  </a:lnTo>
                  <a:lnTo>
                    <a:pt x="351579" y="1222756"/>
                  </a:lnTo>
                  <a:lnTo>
                    <a:pt x="271708" y="1271472"/>
                  </a:lnTo>
                  <a:lnTo>
                    <a:pt x="113708" y="1414462"/>
                  </a:lnTo>
                  <a:lnTo>
                    <a:pt x="0" y="1646987"/>
                  </a:lnTo>
                  <a:lnTo>
                    <a:pt x="53002" y="1964309"/>
                  </a:lnTo>
                  <a:lnTo>
                    <a:pt x="61892" y="1982089"/>
                  </a:lnTo>
                  <a:lnTo>
                    <a:pt x="106979" y="2052574"/>
                  </a:lnTo>
                  <a:lnTo>
                    <a:pt x="246280" y="2187924"/>
                  </a:lnTo>
                  <a:lnTo>
                    <a:pt x="485856" y="2273982"/>
                  </a:lnTo>
                  <a:lnTo>
                    <a:pt x="831766" y="2196592"/>
                  </a:lnTo>
                  <a:lnTo>
                    <a:pt x="4825408" y="227330"/>
                  </a:lnTo>
                  <a:lnTo>
                    <a:pt x="4825408" y="0"/>
                  </a:lnTo>
                  <a:close/>
                </a:path>
              </a:pathLst>
            </a:custGeom>
            <a:solidFill>
              <a:srgbClr val="09425C"/>
            </a:solidFill>
          </p:spPr>
          <p:txBody>
            <a:bodyPr wrap="square" lIns="0" tIns="0" rIns="0" bIns="0" rtlCol="0"/>
            <a:lstStyle/>
            <a:p>
              <a:endParaRPr/>
            </a:p>
          </p:txBody>
        </p:sp>
        <p:sp>
          <p:nvSpPr>
            <p:cNvPr id="7" name="object 7"/>
            <p:cNvSpPr/>
            <p:nvPr/>
          </p:nvSpPr>
          <p:spPr>
            <a:xfrm>
              <a:off x="9801072" y="471424"/>
              <a:ext cx="2389505" cy="2547620"/>
            </a:xfrm>
            <a:custGeom>
              <a:avLst/>
              <a:gdLst/>
              <a:ahLst/>
              <a:cxnLst/>
              <a:rect l="l" t="t" r="r" b="b"/>
              <a:pathLst>
                <a:path w="2389504" h="2547620">
                  <a:moveTo>
                    <a:pt x="2389149" y="0"/>
                  </a:moveTo>
                  <a:lnTo>
                    <a:pt x="469290" y="947547"/>
                  </a:lnTo>
                  <a:lnTo>
                    <a:pt x="359691" y="1016049"/>
                  </a:lnTo>
                  <a:lnTo>
                    <a:pt x="145805" y="1222105"/>
                  </a:lnTo>
                  <a:lnTo>
                    <a:pt x="0" y="1566535"/>
                  </a:lnTo>
                  <a:lnTo>
                    <a:pt x="94640" y="2050161"/>
                  </a:lnTo>
                  <a:lnTo>
                    <a:pt x="108610" y="2078101"/>
                  </a:lnTo>
                  <a:lnTo>
                    <a:pt x="177089" y="2187737"/>
                  </a:lnTo>
                  <a:lnTo>
                    <a:pt x="383073" y="2401697"/>
                  </a:lnTo>
                  <a:lnTo>
                    <a:pt x="727384" y="2547552"/>
                  </a:lnTo>
                  <a:lnTo>
                    <a:pt x="1210843" y="2452878"/>
                  </a:lnTo>
                  <a:lnTo>
                    <a:pt x="2389149" y="1871090"/>
                  </a:lnTo>
                  <a:lnTo>
                    <a:pt x="2389149" y="0"/>
                  </a:lnTo>
                  <a:close/>
                </a:path>
              </a:pathLst>
            </a:custGeom>
            <a:solidFill>
              <a:srgbClr val="08B5C3"/>
            </a:solidFill>
          </p:spPr>
          <p:txBody>
            <a:bodyPr wrap="square" lIns="0" tIns="0" rIns="0" bIns="0" rtlCol="0"/>
            <a:lstStyle/>
            <a:p>
              <a:endParaRPr/>
            </a:p>
          </p:txBody>
        </p:sp>
        <p:sp>
          <p:nvSpPr>
            <p:cNvPr id="8" name="object 8"/>
            <p:cNvSpPr/>
            <p:nvPr/>
          </p:nvSpPr>
          <p:spPr>
            <a:xfrm>
              <a:off x="8838183" y="2057907"/>
              <a:ext cx="720090" cy="718820"/>
            </a:xfrm>
            <a:custGeom>
              <a:avLst/>
              <a:gdLst/>
              <a:ahLst/>
              <a:cxnLst/>
              <a:rect l="l" t="t" r="r" b="b"/>
              <a:pathLst>
                <a:path w="720090" h="718819">
                  <a:moveTo>
                    <a:pt x="359918" y="0"/>
                  </a:moveTo>
                  <a:lnTo>
                    <a:pt x="311163" y="3285"/>
                  </a:lnTo>
                  <a:lnTo>
                    <a:pt x="264377" y="12854"/>
                  </a:lnTo>
                  <a:lnTo>
                    <a:pt x="219991" y="28275"/>
                  </a:lnTo>
                  <a:lnTo>
                    <a:pt x="178439" y="49116"/>
                  </a:lnTo>
                  <a:lnTo>
                    <a:pt x="140154" y="74945"/>
                  </a:lnTo>
                  <a:lnTo>
                    <a:pt x="105568" y="105330"/>
                  </a:lnTo>
                  <a:lnTo>
                    <a:pt x="75115" y="139841"/>
                  </a:lnTo>
                  <a:lnTo>
                    <a:pt x="49228" y="178044"/>
                  </a:lnTo>
                  <a:lnTo>
                    <a:pt x="28340" y="219509"/>
                  </a:lnTo>
                  <a:lnTo>
                    <a:pt x="12884" y="263804"/>
                  </a:lnTo>
                  <a:lnTo>
                    <a:pt x="3293" y="310496"/>
                  </a:lnTo>
                  <a:lnTo>
                    <a:pt x="0" y="359155"/>
                  </a:lnTo>
                  <a:lnTo>
                    <a:pt x="3293" y="407815"/>
                  </a:lnTo>
                  <a:lnTo>
                    <a:pt x="12884" y="454507"/>
                  </a:lnTo>
                  <a:lnTo>
                    <a:pt x="28340" y="498802"/>
                  </a:lnTo>
                  <a:lnTo>
                    <a:pt x="49228" y="540267"/>
                  </a:lnTo>
                  <a:lnTo>
                    <a:pt x="75115" y="578470"/>
                  </a:lnTo>
                  <a:lnTo>
                    <a:pt x="105568" y="612981"/>
                  </a:lnTo>
                  <a:lnTo>
                    <a:pt x="140154" y="643366"/>
                  </a:lnTo>
                  <a:lnTo>
                    <a:pt x="178439" y="669195"/>
                  </a:lnTo>
                  <a:lnTo>
                    <a:pt x="219991" y="690036"/>
                  </a:lnTo>
                  <a:lnTo>
                    <a:pt x="264377" y="705457"/>
                  </a:lnTo>
                  <a:lnTo>
                    <a:pt x="311163" y="715026"/>
                  </a:lnTo>
                  <a:lnTo>
                    <a:pt x="359918" y="718312"/>
                  </a:lnTo>
                  <a:lnTo>
                    <a:pt x="408672" y="715026"/>
                  </a:lnTo>
                  <a:lnTo>
                    <a:pt x="455458" y="705457"/>
                  </a:lnTo>
                  <a:lnTo>
                    <a:pt x="499844" y="690036"/>
                  </a:lnTo>
                  <a:lnTo>
                    <a:pt x="541396" y="669195"/>
                  </a:lnTo>
                  <a:lnTo>
                    <a:pt x="579681" y="643366"/>
                  </a:lnTo>
                  <a:lnTo>
                    <a:pt x="614267" y="612981"/>
                  </a:lnTo>
                  <a:lnTo>
                    <a:pt x="644720" y="578470"/>
                  </a:lnTo>
                  <a:lnTo>
                    <a:pt x="670607" y="540267"/>
                  </a:lnTo>
                  <a:lnTo>
                    <a:pt x="691495" y="498802"/>
                  </a:lnTo>
                  <a:lnTo>
                    <a:pt x="706951" y="454507"/>
                  </a:lnTo>
                  <a:lnTo>
                    <a:pt x="716542" y="407815"/>
                  </a:lnTo>
                  <a:lnTo>
                    <a:pt x="719836" y="359155"/>
                  </a:lnTo>
                  <a:lnTo>
                    <a:pt x="716542" y="310496"/>
                  </a:lnTo>
                  <a:lnTo>
                    <a:pt x="706951" y="263804"/>
                  </a:lnTo>
                  <a:lnTo>
                    <a:pt x="691495" y="219509"/>
                  </a:lnTo>
                  <a:lnTo>
                    <a:pt x="670607" y="178044"/>
                  </a:lnTo>
                  <a:lnTo>
                    <a:pt x="644720" y="139841"/>
                  </a:lnTo>
                  <a:lnTo>
                    <a:pt x="614267" y="105330"/>
                  </a:lnTo>
                  <a:lnTo>
                    <a:pt x="579681" y="74945"/>
                  </a:lnTo>
                  <a:lnTo>
                    <a:pt x="541396" y="49116"/>
                  </a:lnTo>
                  <a:lnTo>
                    <a:pt x="499844" y="28275"/>
                  </a:lnTo>
                  <a:lnTo>
                    <a:pt x="455458" y="12854"/>
                  </a:lnTo>
                  <a:lnTo>
                    <a:pt x="408672" y="3285"/>
                  </a:lnTo>
                  <a:lnTo>
                    <a:pt x="359918" y="0"/>
                  </a:lnTo>
                  <a:close/>
                </a:path>
              </a:pathLst>
            </a:custGeom>
            <a:solidFill>
              <a:srgbClr val="F46E1B"/>
            </a:solidFill>
          </p:spPr>
          <p:txBody>
            <a:bodyPr wrap="square" lIns="0" tIns="0" rIns="0" bIns="0" rtlCol="0"/>
            <a:lstStyle/>
            <a:p>
              <a:endParaRPr/>
            </a:p>
          </p:txBody>
        </p:sp>
      </p:grpSp>
      <p:sp>
        <p:nvSpPr>
          <p:cNvPr id="9" name="object 9"/>
          <p:cNvSpPr txBox="1"/>
          <p:nvPr/>
        </p:nvSpPr>
        <p:spPr>
          <a:xfrm>
            <a:off x="503326" y="855421"/>
            <a:ext cx="2740660" cy="514350"/>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000066"/>
                </a:solidFill>
                <a:latin typeface="Corbel"/>
                <a:cs typeface="Corbel"/>
              </a:rPr>
              <a:t>OUR</a:t>
            </a:r>
            <a:r>
              <a:rPr sz="3200" b="1" spc="-25" dirty="0">
                <a:solidFill>
                  <a:srgbClr val="000066"/>
                </a:solidFill>
                <a:latin typeface="Corbel"/>
                <a:cs typeface="Corbel"/>
              </a:rPr>
              <a:t> </a:t>
            </a:r>
            <a:r>
              <a:rPr sz="3200" b="1" spc="-10" dirty="0">
                <a:solidFill>
                  <a:srgbClr val="000066"/>
                </a:solidFill>
                <a:latin typeface="Corbel"/>
                <a:cs typeface="Corbel"/>
              </a:rPr>
              <a:t>PURPOSE</a:t>
            </a:r>
            <a:endParaRPr sz="3200">
              <a:latin typeface="Corbel"/>
              <a:cs typeface="Corbe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955"/>
              </a:lnSpc>
            </a:pPr>
            <a:fld id="{81D60167-4931-47E6-BA6A-407CBD079E47}" type="slidenum">
              <a:rPr spc="-25" dirty="0"/>
              <a:t>14</a:t>
            </a:fld>
            <a:endParaRPr spc="-25" dirty="0"/>
          </a:p>
        </p:txBody>
      </p:sp>
      <p:sp>
        <p:nvSpPr>
          <p:cNvPr id="10" name="object 10"/>
          <p:cNvSpPr txBox="1"/>
          <p:nvPr/>
        </p:nvSpPr>
        <p:spPr>
          <a:xfrm>
            <a:off x="512165" y="1661566"/>
            <a:ext cx="6874509" cy="1560195"/>
          </a:xfrm>
          <a:prstGeom prst="rect">
            <a:avLst/>
          </a:prstGeom>
        </p:spPr>
        <p:txBody>
          <a:bodyPr vert="horz" wrap="square" lIns="0" tIns="13335" rIns="0" bIns="0" rtlCol="0">
            <a:spAutoFit/>
          </a:bodyPr>
          <a:lstStyle/>
          <a:p>
            <a:pPr marL="12700" marR="5080">
              <a:lnSpc>
                <a:spcPct val="119800"/>
              </a:lnSpc>
              <a:spcBef>
                <a:spcPts val="105"/>
              </a:spcBef>
            </a:pPr>
            <a:r>
              <a:rPr sz="2800" spc="-135" dirty="0">
                <a:latin typeface="Calibri"/>
                <a:cs typeface="Calibri"/>
              </a:rPr>
              <a:t>To</a:t>
            </a:r>
            <a:r>
              <a:rPr sz="2800" spc="-25" dirty="0">
                <a:latin typeface="Calibri"/>
                <a:cs typeface="Calibri"/>
              </a:rPr>
              <a:t> </a:t>
            </a:r>
            <a:r>
              <a:rPr sz="2800" dirty="0">
                <a:latin typeface="Calibri"/>
                <a:cs typeface="Calibri"/>
              </a:rPr>
              <a:t>develop</a:t>
            </a:r>
            <a:r>
              <a:rPr sz="2800" spc="-145" dirty="0">
                <a:latin typeface="Calibri"/>
                <a:cs typeface="Calibri"/>
              </a:rPr>
              <a:t> </a:t>
            </a:r>
            <a:r>
              <a:rPr sz="2800" dirty="0">
                <a:latin typeface="Calibri"/>
                <a:cs typeface="Calibri"/>
              </a:rPr>
              <a:t>a</a:t>
            </a:r>
            <a:r>
              <a:rPr sz="2800" spc="-85" dirty="0">
                <a:latin typeface="Calibri"/>
                <a:cs typeface="Calibri"/>
              </a:rPr>
              <a:t> </a:t>
            </a:r>
            <a:r>
              <a:rPr sz="2800" spc="-25" dirty="0">
                <a:latin typeface="Calibri"/>
                <a:cs typeface="Calibri"/>
              </a:rPr>
              <a:t>bi-</a:t>
            </a:r>
            <a:r>
              <a:rPr sz="2800" dirty="0">
                <a:latin typeface="Calibri"/>
                <a:cs typeface="Calibri"/>
              </a:rPr>
              <a:t>directional</a:t>
            </a:r>
            <a:r>
              <a:rPr sz="2800" spc="-50" dirty="0">
                <a:latin typeface="Calibri"/>
                <a:cs typeface="Calibri"/>
              </a:rPr>
              <a:t> </a:t>
            </a:r>
            <a:r>
              <a:rPr sz="2800" dirty="0">
                <a:latin typeface="Calibri"/>
                <a:cs typeface="Calibri"/>
              </a:rPr>
              <a:t>value</a:t>
            </a:r>
            <a:r>
              <a:rPr sz="2800" spc="-90" dirty="0">
                <a:latin typeface="Calibri"/>
                <a:cs typeface="Calibri"/>
              </a:rPr>
              <a:t> </a:t>
            </a:r>
            <a:r>
              <a:rPr sz="2800" spc="-10" dirty="0">
                <a:latin typeface="Calibri"/>
                <a:cs typeface="Calibri"/>
              </a:rPr>
              <a:t>proposition </a:t>
            </a:r>
            <a:r>
              <a:rPr sz="2800" dirty="0">
                <a:latin typeface="Calibri"/>
                <a:cs typeface="Calibri"/>
              </a:rPr>
              <a:t>between</a:t>
            </a:r>
            <a:r>
              <a:rPr sz="2800" spc="-95" dirty="0">
                <a:latin typeface="Calibri"/>
                <a:cs typeface="Calibri"/>
              </a:rPr>
              <a:t> </a:t>
            </a:r>
            <a:r>
              <a:rPr sz="2800" spc="-25" dirty="0">
                <a:latin typeface="Calibri"/>
                <a:cs typeface="Calibri"/>
              </a:rPr>
              <a:t>Suppliers/Vendors,</a:t>
            </a:r>
            <a:r>
              <a:rPr sz="2800" spc="-45" dirty="0">
                <a:latin typeface="Calibri"/>
                <a:cs typeface="Calibri"/>
              </a:rPr>
              <a:t> </a:t>
            </a:r>
            <a:r>
              <a:rPr sz="2800" spc="-10" dirty="0">
                <a:latin typeface="Calibri"/>
                <a:cs typeface="Calibri"/>
              </a:rPr>
              <a:t>Affiliates</a:t>
            </a:r>
            <a:r>
              <a:rPr sz="2800" spc="-90" dirty="0">
                <a:latin typeface="Calibri"/>
                <a:cs typeface="Calibri"/>
              </a:rPr>
              <a:t> </a:t>
            </a:r>
            <a:r>
              <a:rPr sz="2800" dirty="0">
                <a:latin typeface="Calibri"/>
                <a:cs typeface="Calibri"/>
              </a:rPr>
              <a:t>and</a:t>
            </a:r>
            <a:r>
              <a:rPr sz="2800" spc="-85" dirty="0">
                <a:latin typeface="Calibri"/>
                <a:cs typeface="Calibri"/>
              </a:rPr>
              <a:t> </a:t>
            </a:r>
            <a:r>
              <a:rPr sz="2800" spc="-20" dirty="0">
                <a:latin typeface="Calibri"/>
                <a:cs typeface="Calibri"/>
              </a:rPr>
              <a:t>main </a:t>
            </a:r>
            <a:r>
              <a:rPr sz="2800" dirty="0">
                <a:latin typeface="Calibri"/>
                <a:cs typeface="Calibri"/>
              </a:rPr>
              <a:t>members</a:t>
            </a:r>
            <a:r>
              <a:rPr sz="2800" spc="-75" dirty="0">
                <a:latin typeface="Calibri"/>
                <a:cs typeface="Calibri"/>
              </a:rPr>
              <a:t> </a:t>
            </a:r>
            <a:r>
              <a:rPr sz="2800" dirty="0">
                <a:latin typeface="Calibri"/>
                <a:cs typeface="Calibri"/>
              </a:rPr>
              <a:t>of</a:t>
            </a:r>
            <a:r>
              <a:rPr sz="2800" spc="-100" dirty="0">
                <a:latin typeface="Calibri"/>
                <a:cs typeface="Calibri"/>
              </a:rPr>
              <a:t> </a:t>
            </a:r>
            <a:r>
              <a:rPr sz="2800" dirty="0">
                <a:latin typeface="Calibri"/>
                <a:cs typeface="Calibri"/>
              </a:rPr>
              <a:t>the</a:t>
            </a:r>
            <a:r>
              <a:rPr sz="2800" spc="-80" dirty="0">
                <a:latin typeface="Calibri"/>
                <a:cs typeface="Calibri"/>
              </a:rPr>
              <a:t> </a:t>
            </a:r>
            <a:r>
              <a:rPr sz="2800" spc="-10" dirty="0">
                <a:latin typeface="Calibri"/>
                <a:cs typeface="Calibri"/>
              </a:rPr>
              <a:t>CANTO</a:t>
            </a:r>
            <a:r>
              <a:rPr sz="2800" spc="-90" dirty="0">
                <a:latin typeface="Calibri"/>
                <a:cs typeface="Calibri"/>
              </a:rPr>
              <a:t> </a:t>
            </a:r>
            <a:r>
              <a:rPr sz="2800" spc="-10" dirty="0">
                <a:latin typeface="Calibri"/>
                <a:cs typeface="Calibri"/>
              </a:rPr>
              <a:t>Organization</a:t>
            </a:r>
            <a:endParaRPr sz="2800">
              <a:latin typeface="Calibri"/>
              <a:cs typeface="Calibri"/>
            </a:endParaRPr>
          </a:p>
        </p:txBody>
      </p:sp>
      <p:pic>
        <p:nvPicPr>
          <p:cNvPr id="12" name="Picture 11">
            <a:extLst>
              <a:ext uri="{FF2B5EF4-FFF2-40B4-BE49-F238E27FC236}">
                <a16:creationId xmlns:a16="http://schemas.microsoft.com/office/drawing/2014/main" id="{AD4E68CA-E252-CF85-03CC-1015C5136025}"/>
              </a:ext>
            </a:extLst>
          </p:cNvPr>
          <p:cNvPicPr>
            <a:picLocks noChangeAspect="1"/>
          </p:cNvPicPr>
          <p:nvPr/>
        </p:nvPicPr>
        <p:blipFill>
          <a:blip r:embed="rId3"/>
          <a:stretch>
            <a:fillRect/>
          </a:stretch>
        </p:blipFill>
        <p:spPr>
          <a:xfrm>
            <a:off x="4724400" y="207963"/>
            <a:ext cx="786452" cy="87180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762000"/>
            <a:ext cx="6126074" cy="517449"/>
          </a:xfrm>
          <a:prstGeom prst="rect">
            <a:avLst/>
          </a:prstGeom>
        </p:spPr>
        <p:txBody>
          <a:bodyPr vert="horz" wrap="square" lIns="0" tIns="67945" rIns="0" bIns="0" rtlCol="0">
            <a:spAutoFit/>
          </a:bodyPr>
          <a:lstStyle/>
          <a:p>
            <a:pPr marL="12700" marR="5080">
              <a:lnSpc>
                <a:spcPts val="3460"/>
              </a:lnSpc>
              <a:spcBef>
                <a:spcPts val="535"/>
              </a:spcBef>
            </a:pPr>
            <a:r>
              <a:rPr sz="3200" spc="-10" dirty="0">
                <a:solidFill>
                  <a:srgbClr val="000000"/>
                </a:solidFill>
              </a:rPr>
              <a:t>MAJOR</a:t>
            </a:r>
            <a:r>
              <a:rPr sz="3200" spc="-155" dirty="0">
                <a:solidFill>
                  <a:srgbClr val="000000"/>
                </a:solidFill>
              </a:rPr>
              <a:t> </a:t>
            </a:r>
            <a:r>
              <a:rPr sz="3200" dirty="0">
                <a:solidFill>
                  <a:srgbClr val="000000"/>
                </a:solidFill>
              </a:rPr>
              <a:t>ACHIEVEMENTS</a:t>
            </a:r>
            <a:r>
              <a:rPr sz="3200" spc="-105" dirty="0">
                <a:solidFill>
                  <a:srgbClr val="000000"/>
                </a:solidFill>
              </a:rPr>
              <a:t> </a:t>
            </a:r>
            <a:r>
              <a:rPr sz="3200" spc="-25" dirty="0">
                <a:solidFill>
                  <a:srgbClr val="000000"/>
                </a:solidFill>
              </a:rPr>
              <a:t>IN </a:t>
            </a:r>
            <a:r>
              <a:rPr sz="3200" spc="-20" dirty="0">
                <a:solidFill>
                  <a:srgbClr val="000000"/>
                </a:solidFill>
              </a:rPr>
              <a:t>202</a:t>
            </a:r>
            <a:r>
              <a:rPr lang="en-US" sz="3200" spc="-20" dirty="0">
                <a:solidFill>
                  <a:srgbClr val="000000"/>
                </a:solidFill>
              </a:rPr>
              <a:t>2</a:t>
            </a:r>
            <a:endParaRPr sz="3200" dirty="0"/>
          </a:p>
        </p:txBody>
      </p:sp>
      <p:sp>
        <p:nvSpPr>
          <p:cNvPr id="3" name="object 3"/>
          <p:cNvSpPr txBox="1"/>
          <p:nvPr/>
        </p:nvSpPr>
        <p:spPr>
          <a:xfrm>
            <a:off x="526186" y="1759822"/>
            <a:ext cx="8872855" cy="3443891"/>
          </a:xfrm>
          <a:prstGeom prst="rect">
            <a:avLst/>
          </a:prstGeom>
        </p:spPr>
        <p:txBody>
          <a:bodyPr vert="horz" wrap="square" lIns="0" tIns="42545" rIns="0" bIns="0" rtlCol="0">
            <a:spAutoFit/>
          </a:bodyPr>
          <a:lstStyle/>
          <a:p>
            <a:pPr marL="241300" indent="-229235">
              <a:lnSpc>
                <a:spcPct val="100000"/>
              </a:lnSpc>
              <a:spcBef>
                <a:spcPts val="335"/>
              </a:spcBef>
              <a:buClr>
                <a:srgbClr val="09425C"/>
              </a:buClr>
              <a:buSzPct val="125000"/>
              <a:buFont typeface="Arial"/>
              <a:buChar char="•"/>
              <a:tabLst>
                <a:tab pos="241935" algn="l"/>
              </a:tabLst>
            </a:pPr>
            <a:r>
              <a:rPr sz="2800" spc="-20" dirty="0">
                <a:latin typeface="Calibri"/>
                <a:cs typeface="Calibri"/>
              </a:rPr>
              <a:t>Working</a:t>
            </a:r>
            <a:r>
              <a:rPr sz="2800" spc="-100" dirty="0">
                <a:latin typeface="Calibri"/>
                <a:cs typeface="Calibri"/>
              </a:rPr>
              <a:t> </a:t>
            </a:r>
            <a:r>
              <a:rPr sz="2800" spc="-10" dirty="0">
                <a:latin typeface="Calibri"/>
                <a:cs typeface="Calibri"/>
              </a:rPr>
              <a:t>Committee-</a:t>
            </a:r>
            <a:r>
              <a:rPr sz="2800" spc="-90" dirty="0">
                <a:latin typeface="Calibri"/>
                <a:cs typeface="Calibri"/>
              </a:rPr>
              <a:t> </a:t>
            </a:r>
            <a:r>
              <a:rPr sz="2800" spc="-20" dirty="0">
                <a:latin typeface="Calibri"/>
                <a:cs typeface="Calibri"/>
              </a:rPr>
              <a:t>Registration</a:t>
            </a:r>
            <a:r>
              <a:rPr sz="2800" spc="-100" dirty="0">
                <a:latin typeface="Calibri"/>
                <a:cs typeface="Calibri"/>
              </a:rPr>
              <a:t> </a:t>
            </a:r>
            <a:r>
              <a:rPr sz="2800" dirty="0">
                <a:latin typeface="Calibri"/>
                <a:cs typeface="Calibri"/>
              </a:rPr>
              <a:t>of</a:t>
            </a:r>
            <a:r>
              <a:rPr sz="2800" spc="-100" dirty="0">
                <a:latin typeface="Calibri"/>
                <a:cs typeface="Calibri"/>
              </a:rPr>
              <a:t> </a:t>
            </a:r>
            <a:r>
              <a:rPr sz="2800" dirty="0">
                <a:latin typeface="Calibri"/>
                <a:cs typeface="Calibri"/>
              </a:rPr>
              <a:t>Members</a:t>
            </a:r>
            <a:r>
              <a:rPr sz="2800" spc="-75" dirty="0">
                <a:latin typeface="Calibri"/>
                <a:cs typeface="Calibri"/>
              </a:rPr>
              <a:t> </a:t>
            </a:r>
            <a:r>
              <a:rPr sz="2800" spc="-10" dirty="0">
                <a:latin typeface="Calibri"/>
                <a:cs typeface="Calibri"/>
              </a:rPr>
              <a:t>(Ongoing)</a:t>
            </a:r>
            <a:endParaRPr sz="2800" dirty="0">
              <a:latin typeface="Calibri"/>
              <a:cs typeface="Calibri"/>
            </a:endParaRPr>
          </a:p>
          <a:p>
            <a:pPr marL="241300" marR="183515" indent="-229235">
              <a:lnSpc>
                <a:spcPct val="100000"/>
              </a:lnSpc>
              <a:spcBef>
                <a:spcPts val="1010"/>
              </a:spcBef>
              <a:buClr>
                <a:srgbClr val="09425C"/>
              </a:buClr>
              <a:buSzPct val="125000"/>
              <a:buFont typeface="Arial"/>
              <a:buChar char="•"/>
              <a:tabLst>
                <a:tab pos="241935" algn="l"/>
              </a:tabLst>
            </a:pPr>
            <a:r>
              <a:rPr sz="2800" dirty="0">
                <a:latin typeface="Calibri"/>
                <a:cs typeface="Calibri"/>
              </a:rPr>
              <a:t>Meetings-</a:t>
            </a:r>
            <a:r>
              <a:rPr sz="2800" spc="-95" dirty="0">
                <a:latin typeface="Calibri"/>
                <a:cs typeface="Calibri"/>
              </a:rPr>
              <a:t> </a:t>
            </a:r>
            <a:r>
              <a:rPr sz="2800" spc="-10" dirty="0">
                <a:latin typeface="Calibri"/>
                <a:cs typeface="Calibri"/>
              </a:rPr>
              <a:t>Participated</a:t>
            </a:r>
            <a:r>
              <a:rPr sz="2800" spc="-95" dirty="0">
                <a:latin typeface="Calibri"/>
                <a:cs typeface="Calibri"/>
              </a:rPr>
              <a:t> </a:t>
            </a:r>
            <a:r>
              <a:rPr sz="2800">
                <a:latin typeface="Calibri"/>
                <a:cs typeface="Calibri"/>
              </a:rPr>
              <a:t>in</a:t>
            </a:r>
            <a:r>
              <a:rPr sz="2800" spc="-105">
                <a:latin typeface="Calibri"/>
                <a:cs typeface="Calibri"/>
              </a:rPr>
              <a:t> </a:t>
            </a:r>
            <a:r>
              <a:rPr lang="en-US" sz="2800" spc="-105">
                <a:latin typeface="Calibri"/>
                <a:cs typeface="Calibri"/>
              </a:rPr>
              <a:t>several meetings </a:t>
            </a:r>
            <a:r>
              <a:rPr lang="en-US" sz="2800" spc="-105" dirty="0">
                <a:latin typeface="Calibri"/>
                <a:cs typeface="Calibri"/>
              </a:rPr>
              <a:t>throughout the </a:t>
            </a:r>
            <a:r>
              <a:rPr lang="en-US" sz="2800" spc="-105">
                <a:latin typeface="Calibri"/>
                <a:cs typeface="Calibri"/>
              </a:rPr>
              <a:t>year 2022, focused </a:t>
            </a:r>
            <a:r>
              <a:rPr lang="en-US" sz="2800" spc="-105" dirty="0">
                <a:latin typeface="Calibri"/>
                <a:cs typeface="Calibri"/>
              </a:rPr>
              <a:t>on implementing the eMarket </a:t>
            </a:r>
            <a:r>
              <a:rPr lang="en-US" sz="2800" u="sng" spc="-105" dirty="0">
                <a:solidFill>
                  <a:srgbClr val="FF0000"/>
                </a:solidFill>
                <a:latin typeface="Calibri"/>
                <a:cs typeface="Calibri"/>
              </a:rPr>
              <a:t>Software as a Service</a:t>
            </a:r>
            <a:r>
              <a:rPr lang="en-US" sz="2800" spc="-105" dirty="0">
                <a:latin typeface="Calibri"/>
                <a:cs typeface="Calibri"/>
              </a:rPr>
              <a:t> Platform.</a:t>
            </a:r>
          </a:p>
          <a:p>
            <a:pPr marL="241300" marR="183515" indent="-229235">
              <a:lnSpc>
                <a:spcPct val="100000"/>
              </a:lnSpc>
              <a:spcBef>
                <a:spcPts val="1010"/>
              </a:spcBef>
              <a:buClr>
                <a:srgbClr val="09425C"/>
              </a:buClr>
              <a:buSzPct val="125000"/>
              <a:buFont typeface="Arial"/>
              <a:buChar char="•"/>
              <a:tabLst>
                <a:tab pos="241935" algn="l"/>
              </a:tabLst>
            </a:pPr>
            <a:r>
              <a:rPr lang="en-US" sz="2800" dirty="0">
                <a:latin typeface="Calibri"/>
                <a:cs typeface="Calibri"/>
              </a:rPr>
              <a:t>Developed ideas</a:t>
            </a:r>
            <a:r>
              <a:rPr sz="2800" spc="-65" dirty="0">
                <a:latin typeface="Calibri"/>
                <a:cs typeface="Calibri"/>
              </a:rPr>
              <a:t> </a:t>
            </a:r>
            <a:r>
              <a:rPr sz="2800" dirty="0">
                <a:latin typeface="Calibri"/>
                <a:cs typeface="Calibri"/>
              </a:rPr>
              <a:t>with</a:t>
            </a:r>
            <a:r>
              <a:rPr sz="2800" spc="-110" dirty="0">
                <a:latin typeface="Calibri"/>
                <a:cs typeface="Calibri"/>
              </a:rPr>
              <a:t> </a:t>
            </a:r>
            <a:r>
              <a:rPr lang="en-US" sz="2800" spc="-110" dirty="0">
                <a:latin typeface="Calibri"/>
                <a:cs typeface="Calibri"/>
              </a:rPr>
              <a:t>the </a:t>
            </a:r>
            <a:r>
              <a:rPr sz="2800" spc="-10" dirty="0">
                <a:latin typeface="Calibri"/>
                <a:cs typeface="Calibri"/>
              </a:rPr>
              <a:t>CANTO</a:t>
            </a:r>
            <a:r>
              <a:rPr sz="2800" spc="-90" dirty="0">
                <a:latin typeface="Calibri"/>
                <a:cs typeface="Calibri"/>
              </a:rPr>
              <a:t> </a:t>
            </a:r>
            <a:r>
              <a:rPr lang="en-US" sz="2800" spc="-90" dirty="0">
                <a:latin typeface="Calibri"/>
                <a:cs typeface="Calibri"/>
              </a:rPr>
              <a:t>Secretariat </a:t>
            </a:r>
            <a:r>
              <a:rPr sz="2800" dirty="0">
                <a:latin typeface="Calibri"/>
                <a:cs typeface="Calibri"/>
              </a:rPr>
              <a:t>on</a:t>
            </a:r>
            <a:r>
              <a:rPr sz="2800" spc="-105" dirty="0">
                <a:latin typeface="Calibri"/>
                <a:cs typeface="Calibri"/>
              </a:rPr>
              <a:t> </a:t>
            </a:r>
            <a:r>
              <a:rPr lang="en-US" sz="2800" spc="-105" dirty="0">
                <a:latin typeface="Calibri"/>
                <a:cs typeface="Calibri"/>
              </a:rPr>
              <a:t>Marketing Plans</a:t>
            </a:r>
            <a:r>
              <a:rPr sz="2800" spc="-70" dirty="0">
                <a:latin typeface="Calibri"/>
                <a:cs typeface="Calibri"/>
              </a:rPr>
              <a:t> </a:t>
            </a:r>
            <a:r>
              <a:rPr lang="en-US" sz="2800" spc="-70" dirty="0">
                <a:latin typeface="Calibri"/>
                <a:cs typeface="Calibri"/>
              </a:rPr>
              <a:t>subsequent to the eMarket launch.</a:t>
            </a:r>
          </a:p>
          <a:p>
            <a:pPr marL="241300" marR="183515" indent="-229235">
              <a:lnSpc>
                <a:spcPct val="100000"/>
              </a:lnSpc>
              <a:spcBef>
                <a:spcPts val="1010"/>
              </a:spcBef>
              <a:buClr>
                <a:srgbClr val="09425C"/>
              </a:buClr>
              <a:buSzPct val="125000"/>
              <a:buFont typeface="Arial"/>
              <a:buChar char="•"/>
              <a:tabLst>
                <a:tab pos="241935" algn="l"/>
              </a:tabLst>
            </a:pPr>
            <a:r>
              <a:rPr lang="en-US" sz="2800" spc="-70" dirty="0">
                <a:latin typeface="Calibri"/>
                <a:cs typeface="Calibri"/>
              </a:rPr>
              <a:t>The Launch of CANTO eMarket at this year’s 38</a:t>
            </a:r>
            <a:r>
              <a:rPr lang="en-US" sz="2800" spc="-70" baseline="30000" dirty="0">
                <a:latin typeface="Calibri"/>
                <a:cs typeface="Calibri"/>
              </a:rPr>
              <a:t>th</a:t>
            </a:r>
            <a:r>
              <a:rPr lang="en-US" sz="2800" spc="-70" dirty="0">
                <a:latin typeface="Calibri"/>
                <a:cs typeface="Calibri"/>
              </a:rPr>
              <a:t> AGM</a:t>
            </a:r>
            <a:endParaRPr sz="2800" dirty="0">
              <a:latin typeface="Calibri"/>
              <a:cs typeface="Calibri"/>
            </a:endParaRPr>
          </a:p>
        </p:txBody>
      </p:sp>
      <p:pic>
        <p:nvPicPr>
          <p:cNvPr id="4" name="object 4"/>
          <p:cNvPicPr/>
          <p:nvPr/>
        </p:nvPicPr>
        <p:blipFill>
          <a:blip r:embed="rId2" cstate="print"/>
          <a:stretch>
            <a:fillRect/>
          </a:stretch>
        </p:blipFill>
        <p:spPr>
          <a:xfrm>
            <a:off x="5455225" y="65251"/>
            <a:ext cx="738678" cy="858690"/>
          </a:xfrm>
          <a:prstGeom prst="rect">
            <a:avLst/>
          </a:prstGeom>
        </p:spPr>
      </p:pic>
      <p:sp>
        <p:nvSpPr>
          <p:cNvPr id="5" name="object 5"/>
          <p:cNvSpPr txBox="1">
            <a:spLocks noGrp="1"/>
          </p:cNvSpPr>
          <p:nvPr>
            <p:ph type="sldNum" sz="quarter" idx="7"/>
          </p:nvPr>
        </p:nvSpPr>
        <p:spPr>
          <a:xfrm>
            <a:off x="11415648" y="6490436"/>
            <a:ext cx="205104" cy="139700"/>
          </a:xfrm>
          <a:prstGeom prst="rect">
            <a:avLst/>
          </a:prstGeom>
        </p:spPr>
        <p:txBody>
          <a:bodyPr vert="horz" wrap="square" lIns="0" tIns="0" rIns="0" bIns="0" rtlCol="0">
            <a:spAutoFit/>
          </a:bodyPr>
          <a:lstStyle>
            <a:defPPr>
              <a:defRPr kern="0"/>
            </a:defPPr>
            <a:lvl1pPr>
              <a:defRPr sz="900" b="0" i="0">
                <a:solidFill>
                  <a:schemeClr val="bg1"/>
                </a:solidFill>
                <a:latin typeface="Calibri"/>
                <a:cs typeface="Calibri"/>
              </a:defRPr>
            </a:lvl1pPr>
          </a:lstStyle>
          <a:p>
            <a:pPr marL="38100">
              <a:lnSpc>
                <a:spcPts val="955"/>
              </a:lnSpc>
            </a:pPr>
            <a:fld id="{81D60167-4931-47E6-BA6A-407CBD079E47}" type="slidenum">
              <a:rPr lang="en-TT" spc="-25" smtClean="0"/>
              <a:pPr marL="38100">
                <a:lnSpc>
                  <a:spcPts val="955"/>
                </a:lnSpc>
              </a:pPr>
              <a:t>15</a:t>
            </a:fld>
            <a:endParaRPr spc="-25"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B0330B-B22D-4835-13DA-C3A560897DDD}"/>
              </a:ext>
            </a:extLst>
          </p:cNvPr>
          <p:cNvPicPr>
            <a:picLocks noChangeAspect="1"/>
          </p:cNvPicPr>
          <p:nvPr/>
        </p:nvPicPr>
        <p:blipFill>
          <a:blip r:embed="rId2"/>
          <a:stretch>
            <a:fillRect/>
          </a:stretch>
        </p:blipFill>
        <p:spPr>
          <a:xfrm>
            <a:off x="2514600" y="76200"/>
            <a:ext cx="5410200" cy="6705600"/>
          </a:xfrm>
          <a:prstGeom prst="rect">
            <a:avLst/>
          </a:prstGeom>
        </p:spPr>
      </p:pic>
      <p:sp>
        <p:nvSpPr>
          <p:cNvPr id="5" name="TextBox 4">
            <a:extLst>
              <a:ext uri="{FF2B5EF4-FFF2-40B4-BE49-F238E27FC236}">
                <a16:creationId xmlns:a16="http://schemas.microsoft.com/office/drawing/2014/main" id="{7B44D0BE-8CF0-EF1A-781C-45AA5C57449A}"/>
              </a:ext>
            </a:extLst>
          </p:cNvPr>
          <p:cNvSpPr txBox="1"/>
          <p:nvPr/>
        </p:nvSpPr>
        <p:spPr>
          <a:xfrm>
            <a:off x="533400" y="2514600"/>
            <a:ext cx="2133600" cy="646331"/>
          </a:xfrm>
          <a:prstGeom prst="rect">
            <a:avLst/>
          </a:prstGeom>
          <a:noFill/>
        </p:spPr>
        <p:txBody>
          <a:bodyPr wrap="square" rtlCol="0">
            <a:spAutoFit/>
          </a:bodyPr>
          <a:lstStyle/>
          <a:p>
            <a:r>
              <a:rPr lang="en-US" dirty="0"/>
              <a:t>From This</a:t>
            </a:r>
          </a:p>
          <a:p>
            <a:r>
              <a:rPr lang="en-US" dirty="0"/>
              <a:t>In 2021</a:t>
            </a:r>
          </a:p>
        </p:txBody>
      </p:sp>
      <p:sp>
        <p:nvSpPr>
          <p:cNvPr id="6" name="Arrow: Right 5">
            <a:extLst>
              <a:ext uri="{FF2B5EF4-FFF2-40B4-BE49-F238E27FC236}">
                <a16:creationId xmlns:a16="http://schemas.microsoft.com/office/drawing/2014/main" id="{2F57A36A-1A25-DAC7-EE94-81F06D3023C2}"/>
              </a:ext>
            </a:extLst>
          </p:cNvPr>
          <p:cNvSpPr/>
          <p:nvPr/>
        </p:nvSpPr>
        <p:spPr>
          <a:xfrm>
            <a:off x="1905000" y="27432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5945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3326" y="635965"/>
            <a:ext cx="5169535" cy="966290"/>
          </a:xfrm>
          <a:prstGeom prst="rect">
            <a:avLst/>
          </a:prstGeom>
        </p:spPr>
        <p:txBody>
          <a:bodyPr vert="horz" wrap="square" lIns="0" tIns="67945" rIns="0" bIns="0" rtlCol="0">
            <a:spAutoFit/>
          </a:bodyPr>
          <a:lstStyle/>
          <a:p>
            <a:pPr marL="12700" marR="5080">
              <a:lnSpc>
                <a:spcPts val="3460"/>
              </a:lnSpc>
              <a:spcBef>
                <a:spcPts val="535"/>
              </a:spcBef>
            </a:pPr>
            <a:r>
              <a:rPr sz="3200" spc="-10" dirty="0">
                <a:solidFill>
                  <a:srgbClr val="000000"/>
                </a:solidFill>
              </a:rPr>
              <a:t>CHALLENGES</a:t>
            </a:r>
            <a:r>
              <a:rPr sz="3200" spc="-220" dirty="0">
                <a:solidFill>
                  <a:srgbClr val="000000"/>
                </a:solidFill>
              </a:rPr>
              <a:t> </a:t>
            </a:r>
            <a:r>
              <a:rPr sz="3200" spc="-40" dirty="0">
                <a:solidFill>
                  <a:srgbClr val="000000"/>
                </a:solidFill>
              </a:rPr>
              <a:t>TO</a:t>
            </a:r>
            <a:r>
              <a:rPr sz="3200" spc="-175" dirty="0">
                <a:solidFill>
                  <a:srgbClr val="000000"/>
                </a:solidFill>
              </a:rPr>
              <a:t> </a:t>
            </a:r>
            <a:r>
              <a:rPr sz="3200" spc="-10" dirty="0">
                <a:solidFill>
                  <a:srgbClr val="000000"/>
                </a:solidFill>
              </a:rPr>
              <a:t>TELECOMS </a:t>
            </a:r>
            <a:r>
              <a:rPr sz="3200" dirty="0">
                <a:solidFill>
                  <a:srgbClr val="000000"/>
                </a:solidFill>
              </a:rPr>
              <a:t>BUSINESS</a:t>
            </a:r>
            <a:r>
              <a:rPr sz="3200" spc="-20" dirty="0">
                <a:solidFill>
                  <a:srgbClr val="000000"/>
                </a:solidFill>
              </a:rPr>
              <a:t> </a:t>
            </a:r>
            <a:r>
              <a:rPr sz="3200" dirty="0">
                <a:solidFill>
                  <a:srgbClr val="000000"/>
                </a:solidFill>
              </a:rPr>
              <a:t>IN</a:t>
            </a:r>
            <a:r>
              <a:rPr sz="3200" spc="-15" dirty="0">
                <a:solidFill>
                  <a:srgbClr val="000000"/>
                </a:solidFill>
              </a:rPr>
              <a:t> </a:t>
            </a:r>
            <a:r>
              <a:rPr sz="3200" spc="-20" dirty="0">
                <a:solidFill>
                  <a:srgbClr val="000000"/>
                </a:solidFill>
              </a:rPr>
              <a:t>202</a:t>
            </a:r>
            <a:r>
              <a:rPr lang="en-US" sz="3200" spc="-20" dirty="0">
                <a:solidFill>
                  <a:srgbClr val="000000"/>
                </a:solidFill>
              </a:rPr>
              <a:t>2</a:t>
            </a:r>
            <a:endParaRPr sz="3200" dirty="0"/>
          </a:p>
        </p:txBody>
      </p:sp>
      <p:sp>
        <p:nvSpPr>
          <p:cNvPr id="3" name="object 3"/>
          <p:cNvSpPr txBox="1"/>
          <p:nvPr/>
        </p:nvSpPr>
        <p:spPr>
          <a:xfrm>
            <a:off x="503326" y="1602255"/>
            <a:ext cx="9174074" cy="4655121"/>
          </a:xfrm>
          <a:prstGeom prst="rect">
            <a:avLst/>
          </a:prstGeom>
        </p:spPr>
        <p:txBody>
          <a:bodyPr vert="horz" wrap="square" lIns="0" tIns="63500" rIns="0" bIns="0" rtlCol="0">
            <a:spAutoFit/>
          </a:bodyPr>
          <a:lstStyle/>
          <a:p>
            <a:pPr marL="241300" indent="-229235">
              <a:lnSpc>
                <a:spcPct val="100000"/>
              </a:lnSpc>
              <a:spcBef>
                <a:spcPts val="500"/>
              </a:spcBef>
              <a:buClr>
                <a:srgbClr val="09425C"/>
              </a:buClr>
              <a:buSzPct val="125000"/>
              <a:buFont typeface="Arial"/>
              <a:buChar char="•"/>
              <a:tabLst>
                <a:tab pos="241935" algn="l"/>
              </a:tabLst>
            </a:pPr>
            <a:r>
              <a:rPr lang="en-US" sz="2000" spc="-10" dirty="0">
                <a:latin typeface="Calibri"/>
                <a:cs typeface="Calibri"/>
              </a:rPr>
              <a:t>Residual impact of </a:t>
            </a:r>
            <a:r>
              <a:rPr sz="2000" spc="-10" dirty="0">
                <a:latin typeface="Calibri"/>
                <a:cs typeface="Calibri"/>
              </a:rPr>
              <a:t>COVID-</a:t>
            </a:r>
            <a:r>
              <a:rPr sz="2000" dirty="0">
                <a:latin typeface="Calibri"/>
                <a:cs typeface="Calibri"/>
              </a:rPr>
              <a:t>19</a:t>
            </a:r>
            <a:r>
              <a:rPr sz="2000" spc="-40" dirty="0">
                <a:latin typeface="Calibri"/>
                <a:cs typeface="Calibri"/>
              </a:rPr>
              <a:t> </a:t>
            </a:r>
            <a:r>
              <a:rPr sz="2000" dirty="0">
                <a:latin typeface="Calibri"/>
                <a:cs typeface="Calibri"/>
              </a:rPr>
              <a:t>&amp;</a:t>
            </a:r>
            <a:r>
              <a:rPr sz="2000" spc="-5" dirty="0">
                <a:latin typeface="Calibri"/>
                <a:cs typeface="Calibri"/>
              </a:rPr>
              <a:t> </a:t>
            </a:r>
            <a:r>
              <a:rPr lang="en-US" sz="2000" dirty="0">
                <a:latin typeface="Calibri"/>
                <a:cs typeface="Calibri"/>
              </a:rPr>
              <a:t>downstream</a:t>
            </a:r>
            <a:r>
              <a:rPr sz="2000" spc="-15" dirty="0">
                <a:latin typeface="Calibri"/>
                <a:cs typeface="Calibri"/>
              </a:rPr>
              <a:t> </a:t>
            </a:r>
            <a:r>
              <a:rPr sz="2000" spc="-10" dirty="0">
                <a:latin typeface="Calibri"/>
                <a:cs typeface="Calibri"/>
              </a:rPr>
              <a:t>Strain</a:t>
            </a:r>
            <a:r>
              <a:rPr lang="en-US" sz="2000" spc="-10" dirty="0">
                <a:latin typeface="Calibri"/>
                <a:cs typeface="Calibri"/>
              </a:rPr>
              <a:t>s continued to impact productivity</a:t>
            </a:r>
            <a:endParaRPr sz="2000" dirty="0">
              <a:latin typeface="Calibri"/>
              <a:cs typeface="Calibri"/>
            </a:endParaRPr>
          </a:p>
          <a:p>
            <a:pPr marL="241300" indent="-229235">
              <a:lnSpc>
                <a:spcPct val="100000"/>
              </a:lnSpc>
              <a:spcBef>
                <a:spcPts val="994"/>
              </a:spcBef>
              <a:buClr>
                <a:srgbClr val="09425C"/>
              </a:buClr>
              <a:buSzPct val="125000"/>
              <a:buFont typeface="Arial"/>
              <a:buChar char="•"/>
              <a:tabLst>
                <a:tab pos="241935" algn="l"/>
              </a:tabLst>
            </a:pPr>
            <a:r>
              <a:rPr sz="2000" dirty="0">
                <a:latin typeface="Calibri"/>
                <a:cs typeface="Calibri"/>
              </a:rPr>
              <a:t>RDOF</a:t>
            </a:r>
            <a:r>
              <a:rPr sz="2000" spc="-45" dirty="0">
                <a:latin typeface="Calibri"/>
                <a:cs typeface="Calibri"/>
              </a:rPr>
              <a:t> </a:t>
            </a:r>
            <a:r>
              <a:rPr sz="2000" dirty="0">
                <a:latin typeface="Calibri"/>
                <a:cs typeface="Calibri"/>
              </a:rPr>
              <a:t>-</a:t>
            </a:r>
            <a:r>
              <a:rPr sz="2000" spc="-30" dirty="0">
                <a:latin typeface="Calibri"/>
                <a:cs typeface="Calibri"/>
              </a:rPr>
              <a:t> </a:t>
            </a:r>
            <a:r>
              <a:rPr sz="2000" dirty="0">
                <a:latin typeface="Calibri"/>
                <a:cs typeface="Calibri"/>
              </a:rPr>
              <a:t>Rural</a:t>
            </a:r>
            <a:r>
              <a:rPr sz="2000" spc="-15" dirty="0">
                <a:latin typeface="Calibri"/>
                <a:cs typeface="Calibri"/>
              </a:rPr>
              <a:t> </a:t>
            </a:r>
            <a:r>
              <a:rPr sz="2000" dirty="0">
                <a:latin typeface="Calibri"/>
                <a:cs typeface="Calibri"/>
              </a:rPr>
              <a:t>Digital</a:t>
            </a:r>
            <a:r>
              <a:rPr sz="2000" spc="-35" dirty="0">
                <a:latin typeface="Calibri"/>
                <a:cs typeface="Calibri"/>
              </a:rPr>
              <a:t> </a:t>
            </a:r>
            <a:r>
              <a:rPr sz="2000" dirty="0">
                <a:latin typeface="Calibri"/>
                <a:cs typeface="Calibri"/>
              </a:rPr>
              <a:t>Opportunity</a:t>
            </a:r>
            <a:r>
              <a:rPr sz="2000" spc="-45" dirty="0">
                <a:latin typeface="Calibri"/>
                <a:cs typeface="Calibri"/>
              </a:rPr>
              <a:t> </a:t>
            </a:r>
            <a:r>
              <a:rPr sz="2000" dirty="0">
                <a:latin typeface="Calibri"/>
                <a:cs typeface="Calibri"/>
              </a:rPr>
              <a:t>Fund</a:t>
            </a:r>
            <a:r>
              <a:rPr sz="2000" spc="-30" dirty="0">
                <a:latin typeface="Calibri"/>
                <a:cs typeface="Calibri"/>
              </a:rPr>
              <a:t> </a:t>
            </a:r>
            <a:r>
              <a:rPr lang="en-US" sz="2000" spc="-30" dirty="0">
                <a:latin typeface="Calibri"/>
                <a:cs typeface="Calibri"/>
              </a:rPr>
              <a:t>continued to </a:t>
            </a:r>
            <a:r>
              <a:rPr sz="2000" dirty="0">
                <a:latin typeface="Calibri"/>
                <a:cs typeface="Calibri"/>
              </a:rPr>
              <a:t>Soak</a:t>
            </a:r>
            <a:r>
              <a:rPr sz="2000" spc="-25" dirty="0">
                <a:latin typeface="Calibri"/>
                <a:cs typeface="Calibri"/>
              </a:rPr>
              <a:t> </a:t>
            </a:r>
            <a:r>
              <a:rPr sz="2000" dirty="0">
                <a:latin typeface="Calibri"/>
                <a:cs typeface="Calibri"/>
              </a:rPr>
              <a:t>up</a:t>
            </a:r>
            <a:r>
              <a:rPr sz="2000" spc="-35" dirty="0">
                <a:latin typeface="Calibri"/>
                <a:cs typeface="Calibri"/>
              </a:rPr>
              <a:t> </a:t>
            </a:r>
            <a:r>
              <a:rPr sz="2000" spc="-10" dirty="0">
                <a:latin typeface="Calibri"/>
                <a:cs typeface="Calibri"/>
              </a:rPr>
              <a:t>Supplies</a:t>
            </a:r>
            <a:endParaRPr sz="2000" dirty="0">
              <a:latin typeface="Calibri"/>
              <a:cs typeface="Calibri"/>
            </a:endParaRPr>
          </a:p>
          <a:p>
            <a:pPr marL="241300" indent="-229235">
              <a:lnSpc>
                <a:spcPct val="100000"/>
              </a:lnSpc>
              <a:spcBef>
                <a:spcPts val="1015"/>
              </a:spcBef>
              <a:buClr>
                <a:srgbClr val="09425C"/>
              </a:buClr>
              <a:buSzPct val="125000"/>
              <a:buFont typeface="Arial"/>
              <a:buChar char="•"/>
              <a:tabLst>
                <a:tab pos="241935" algn="l"/>
              </a:tabLst>
            </a:pPr>
            <a:r>
              <a:rPr sz="2000" dirty="0">
                <a:latin typeface="Calibri"/>
                <a:cs typeface="Calibri"/>
              </a:rPr>
              <a:t>CHIPSET</a:t>
            </a:r>
            <a:r>
              <a:rPr sz="2000" spc="-30" dirty="0">
                <a:latin typeface="Calibri"/>
                <a:cs typeface="Calibri"/>
              </a:rPr>
              <a:t> </a:t>
            </a:r>
            <a:r>
              <a:rPr lang="en-US" sz="2000" dirty="0">
                <a:latin typeface="Calibri"/>
                <a:cs typeface="Calibri"/>
              </a:rPr>
              <a:t>–</a:t>
            </a:r>
            <a:r>
              <a:rPr sz="2000" spc="-25" dirty="0">
                <a:latin typeface="Calibri"/>
                <a:cs typeface="Calibri"/>
              </a:rPr>
              <a:t> </a:t>
            </a:r>
            <a:r>
              <a:rPr lang="en-US" sz="2000" spc="-30" dirty="0">
                <a:latin typeface="Calibri"/>
                <a:cs typeface="Calibri"/>
              </a:rPr>
              <a:t>Continues to be in short supply although it seems to be improving</a:t>
            </a:r>
            <a:endParaRPr sz="2000" dirty="0">
              <a:latin typeface="Calibri"/>
              <a:cs typeface="Calibri"/>
            </a:endParaRPr>
          </a:p>
          <a:p>
            <a:pPr marL="241300" indent="-229235">
              <a:lnSpc>
                <a:spcPct val="100000"/>
              </a:lnSpc>
              <a:spcBef>
                <a:spcPts val="994"/>
              </a:spcBef>
              <a:buClr>
                <a:srgbClr val="09425C"/>
              </a:buClr>
              <a:buSzPct val="125000"/>
              <a:buFont typeface="Arial"/>
              <a:buChar char="•"/>
              <a:tabLst>
                <a:tab pos="241935" algn="l"/>
              </a:tabLst>
            </a:pPr>
            <a:r>
              <a:rPr sz="2000" dirty="0">
                <a:latin typeface="Calibri"/>
                <a:cs typeface="Calibri"/>
              </a:rPr>
              <a:t>Container</a:t>
            </a:r>
            <a:r>
              <a:rPr sz="2000" spc="-40" dirty="0">
                <a:latin typeface="Calibri"/>
                <a:cs typeface="Calibri"/>
              </a:rPr>
              <a:t> </a:t>
            </a:r>
            <a:r>
              <a:rPr sz="2000" dirty="0">
                <a:latin typeface="Calibri"/>
                <a:cs typeface="Calibri"/>
              </a:rPr>
              <a:t>Shortage</a:t>
            </a:r>
            <a:r>
              <a:rPr lang="en-US" sz="2000" spc="-50" dirty="0">
                <a:latin typeface="Calibri"/>
                <a:cs typeface="Calibri"/>
              </a:rPr>
              <a:t>s out of China is still an issue but improving</a:t>
            </a:r>
          </a:p>
          <a:p>
            <a:pPr marL="241300" indent="-229235">
              <a:lnSpc>
                <a:spcPct val="100000"/>
              </a:lnSpc>
              <a:spcBef>
                <a:spcPts val="994"/>
              </a:spcBef>
              <a:buClr>
                <a:srgbClr val="09425C"/>
              </a:buClr>
              <a:buSzPct val="125000"/>
              <a:buFont typeface="Arial"/>
              <a:buChar char="•"/>
              <a:tabLst>
                <a:tab pos="241935" algn="l"/>
              </a:tabLst>
            </a:pPr>
            <a:r>
              <a:rPr sz="2000" dirty="0">
                <a:latin typeface="Calibri"/>
                <a:cs typeface="Calibri"/>
              </a:rPr>
              <a:t>Inc</a:t>
            </a:r>
            <a:r>
              <a:rPr lang="en-US" sz="2000" dirty="0">
                <a:latin typeface="Calibri"/>
                <a:cs typeface="Calibri"/>
              </a:rPr>
              <a:t>reased </a:t>
            </a:r>
            <a:r>
              <a:rPr sz="2000" dirty="0">
                <a:latin typeface="Calibri"/>
                <a:cs typeface="Calibri"/>
              </a:rPr>
              <a:t>Shipping</a:t>
            </a:r>
            <a:r>
              <a:rPr sz="2000" spc="-60" dirty="0">
                <a:latin typeface="Calibri"/>
                <a:cs typeface="Calibri"/>
              </a:rPr>
              <a:t> </a:t>
            </a:r>
            <a:r>
              <a:rPr sz="2000" dirty="0">
                <a:latin typeface="Calibri"/>
                <a:cs typeface="Calibri"/>
              </a:rPr>
              <a:t>Costs</a:t>
            </a:r>
            <a:r>
              <a:rPr lang="en-US" sz="2000" dirty="0">
                <a:latin typeface="Calibri"/>
                <a:cs typeface="Calibri"/>
              </a:rPr>
              <a:t> seems to have stabilized for now.</a:t>
            </a:r>
            <a:endParaRPr sz="2000" dirty="0">
              <a:latin typeface="Calibri"/>
              <a:cs typeface="Calibri"/>
            </a:endParaRPr>
          </a:p>
          <a:p>
            <a:pPr marL="241300" indent="-229235">
              <a:lnSpc>
                <a:spcPct val="100000"/>
              </a:lnSpc>
              <a:spcBef>
                <a:spcPts val="1010"/>
              </a:spcBef>
              <a:buClr>
                <a:srgbClr val="09425C"/>
              </a:buClr>
              <a:buSzPct val="125000"/>
              <a:buFont typeface="Arial"/>
              <a:buChar char="•"/>
              <a:tabLst>
                <a:tab pos="241935" algn="l"/>
              </a:tabLst>
            </a:pPr>
            <a:r>
              <a:rPr sz="2000" dirty="0">
                <a:latin typeface="Calibri"/>
                <a:cs typeface="Calibri"/>
              </a:rPr>
              <a:t>Lead</a:t>
            </a:r>
            <a:r>
              <a:rPr sz="2000" spc="-30" dirty="0">
                <a:latin typeface="Calibri"/>
                <a:cs typeface="Calibri"/>
              </a:rPr>
              <a:t> </a:t>
            </a:r>
            <a:r>
              <a:rPr sz="2000" spc="-20" dirty="0">
                <a:latin typeface="Calibri"/>
                <a:cs typeface="Calibri"/>
              </a:rPr>
              <a:t>Times</a:t>
            </a:r>
            <a:r>
              <a:rPr lang="en-US" sz="2000" spc="-20" dirty="0">
                <a:latin typeface="Calibri"/>
                <a:cs typeface="Calibri"/>
              </a:rPr>
              <a:t> continues to be very long for certain product lines however manufacturers have invested heavily to increase capacities which are expected to reduce lead time issues in later half of 2023.</a:t>
            </a:r>
            <a:endParaRPr sz="2000" dirty="0">
              <a:latin typeface="Calibri"/>
              <a:cs typeface="Calibri"/>
            </a:endParaRPr>
          </a:p>
          <a:p>
            <a:pPr marL="241300" indent="-229235">
              <a:lnSpc>
                <a:spcPct val="100000"/>
              </a:lnSpc>
              <a:spcBef>
                <a:spcPts val="994"/>
              </a:spcBef>
              <a:buClr>
                <a:srgbClr val="09425C"/>
              </a:buClr>
              <a:buSzPct val="125000"/>
              <a:buFont typeface="Arial"/>
              <a:buChar char="•"/>
              <a:tabLst>
                <a:tab pos="241935" algn="l"/>
              </a:tabLst>
            </a:pPr>
            <a:r>
              <a:rPr sz="2000" dirty="0">
                <a:latin typeface="Calibri"/>
                <a:cs typeface="Calibri"/>
              </a:rPr>
              <a:t>FOREX</a:t>
            </a:r>
            <a:r>
              <a:rPr sz="2000" spc="-40" dirty="0">
                <a:latin typeface="Calibri"/>
                <a:cs typeface="Calibri"/>
              </a:rPr>
              <a:t> </a:t>
            </a:r>
            <a:r>
              <a:rPr sz="2000" spc="-10" dirty="0">
                <a:latin typeface="Calibri"/>
                <a:cs typeface="Calibri"/>
              </a:rPr>
              <a:t>unavailability</a:t>
            </a:r>
            <a:r>
              <a:rPr lang="en-US" sz="2000" spc="-10" dirty="0">
                <a:latin typeface="Calibri"/>
                <a:cs typeface="Calibri"/>
              </a:rPr>
              <a:t> for Caribbean and LATAM continues.</a:t>
            </a:r>
            <a:endParaRPr sz="2000" dirty="0">
              <a:latin typeface="Calibri"/>
              <a:cs typeface="Calibri"/>
            </a:endParaRPr>
          </a:p>
          <a:p>
            <a:pPr marL="241935" marR="5080" indent="-241935">
              <a:lnSpc>
                <a:spcPct val="100000"/>
              </a:lnSpc>
              <a:spcBef>
                <a:spcPts val="994"/>
              </a:spcBef>
              <a:buClr>
                <a:srgbClr val="09425C"/>
              </a:buClr>
              <a:buSzPct val="125000"/>
              <a:buFont typeface="Arial"/>
              <a:buChar char="•"/>
              <a:tabLst>
                <a:tab pos="241935" algn="l"/>
              </a:tabLst>
            </a:pPr>
            <a:r>
              <a:rPr sz="2000" dirty="0">
                <a:latin typeface="Calibri"/>
                <a:cs typeface="Calibri"/>
              </a:rPr>
              <a:t>Low</a:t>
            </a:r>
            <a:r>
              <a:rPr sz="2000" spc="-60" dirty="0">
                <a:latin typeface="Calibri"/>
                <a:cs typeface="Calibri"/>
              </a:rPr>
              <a:t> </a:t>
            </a:r>
            <a:r>
              <a:rPr sz="2000" dirty="0">
                <a:latin typeface="Calibri"/>
                <a:cs typeface="Calibri"/>
              </a:rPr>
              <a:t>Earth</a:t>
            </a:r>
            <a:r>
              <a:rPr sz="2000" spc="-40" dirty="0">
                <a:latin typeface="Calibri"/>
                <a:cs typeface="Calibri"/>
              </a:rPr>
              <a:t> </a:t>
            </a:r>
            <a:r>
              <a:rPr sz="2000" dirty="0">
                <a:latin typeface="Calibri"/>
                <a:cs typeface="Calibri"/>
              </a:rPr>
              <a:t>Orbit</a:t>
            </a:r>
            <a:r>
              <a:rPr sz="2000" spc="-30" dirty="0">
                <a:latin typeface="Calibri"/>
                <a:cs typeface="Calibri"/>
              </a:rPr>
              <a:t> </a:t>
            </a:r>
            <a:r>
              <a:rPr sz="2000" dirty="0">
                <a:latin typeface="Calibri"/>
                <a:cs typeface="Calibri"/>
              </a:rPr>
              <a:t>(LEO)</a:t>
            </a:r>
            <a:r>
              <a:rPr sz="2000" spc="-50" dirty="0">
                <a:latin typeface="Calibri"/>
                <a:cs typeface="Calibri"/>
              </a:rPr>
              <a:t> </a:t>
            </a:r>
            <a:r>
              <a:rPr sz="2000" spc="-10" dirty="0">
                <a:latin typeface="Calibri"/>
                <a:cs typeface="Calibri"/>
              </a:rPr>
              <a:t>Operators</a:t>
            </a:r>
            <a:r>
              <a:rPr sz="2000" spc="-20" dirty="0">
                <a:latin typeface="Calibri"/>
                <a:cs typeface="Calibri"/>
              </a:rPr>
              <a:t> </a:t>
            </a:r>
            <a:r>
              <a:rPr lang="en-US" sz="2000" spc="-20" dirty="0">
                <a:latin typeface="Calibri"/>
                <a:cs typeface="Calibri"/>
              </a:rPr>
              <a:t>continues to grow their satellite networks unabated. </a:t>
            </a:r>
            <a:r>
              <a:rPr sz="2000" spc="-10" dirty="0">
                <a:latin typeface="Calibri"/>
                <a:cs typeface="Calibri"/>
              </a:rPr>
              <a:t>SpaceX’s</a:t>
            </a:r>
            <a:r>
              <a:rPr sz="2000" spc="-50" dirty="0">
                <a:latin typeface="Calibri"/>
                <a:cs typeface="Calibri"/>
              </a:rPr>
              <a:t> </a:t>
            </a:r>
            <a:r>
              <a:rPr sz="2000" dirty="0" err="1">
                <a:latin typeface="Calibri"/>
                <a:cs typeface="Calibri"/>
              </a:rPr>
              <a:t>Starlink</a:t>
            </a:r>
            <a:r>
              <a:rPr sz="2000" spc="-20" dirty="0">
                <a:latin typeface="Calibri"/>
                <a:cs typeface="Calibri"/>
              </a:rPr>
              <a:t> </a:t>
            </a:r>
            <a:r>
              <a:rPr lang="en-US" sz="2000" spc="-20" dirty="0">
                <a:latin typeface="Calibri"/>
                <a:cs typeface="Calibri"/>
              </a:rPr>
              <a:t>already acquired licenses and Spectrum in some Caribbean and LATAM countries already.</a:t>
            </a:r>
            <a:endParaRPr sz="2000" dirty="0">
              <a:latin typeface="Calibri"/>
              <a:cs typeface="Calibri"/>
            </a:endParaRPr>
          </a:p>
        </p:txBody>
      </p:sp>
      <p:pic>
        <p:nvPicPr>
          <p:cNvPr id="4" name="object 4"/>
          <p:cNvPicPr/>
          <p:nvPr/>
        </p:nvPicPr>
        <p:blipFill>
          <a:blip r:embed="rId2" cstate="print"/>
          <a:stretch>
            <a:fillRect/>
          </a:stretch>
        </p:blipFill>
        <p:spPr>
          <a:xfrm>
            <a:off x="5638800" y="0"/>
            <a:ext cx="783996" cy="872248"/>
          </a:xfrm>
          <a:prstGeom prst="rect">
            <a:avLst/>
          </a:prstGeom>
        </p:spPr>
      </p:pic>
      <p:sp>
        <p:nvSpPr>
          <p:cNvPr id="5" name="object 5"/>
          <p:cNvSpPr txBox="1">
            <a:spLocks noGrp="1"/>
          </p:cNvSpPr>
          <p:nvPr>
            <p:ph type="sldNum" sz="quarter" idx="7"/>
          </p:nvPr>
        </p:nvSpPr>
        <p:spPr>
          <a:xfrm>
            <a:off x="11415648" y="6490436"/>
            <a:ext cx="205104" cy="139700"/>
          </a:xfrm>
          <a:prstGeom prst="rect">
            <a:avLst/>
          </a:prstGeom>
        </p:spPr>
        <p:txBody>
          <a:bodyPr vert="horz" wrap="square" lIns="0" tIns="0" rIns="0" bIns="0" rtlCol="0">
            <a:spAutoFit/>
          </a:bodyPr>
          <a:lstStyle>
            <a:defPPr>
              <a:defRPr kern="0"/>
            </a:defPPr>
            <a:lvl1pPr>
              <a:defRPr sz="900" b="0" i="0">
                <a:solidFill>
                  <a:schemeClr val="bg1"/>
                </a:solidFill>
                <a:latin typeface="Calibri"/>
                <a:cs typeface="Calibri"/>
              </a:defRPr>
            </a:lvl1pPr>
          </a:lstStyle>
          <a:p>
            <a:pPr marL="38100">
              <a:lnSpc>
                <a:spcPts val="955"/>
              </a:lnSpc>
            </a:pPr>
            <a:fld id="{81D60167-4931-47E6-BA6A-407CBD079E47}" type="slidenum">
              <a:rPr lang="en-TT" spc="-25" smtClean="0"/>
              <a:pPr marL="38100">
                <a:lnSpc>
                  <a:spcPts val="955"/>
                </a:lnSpc>
              </a:pPr>
              <a:t>17</a:t>
            </a:fld>
            <a:endParaRPr spc="-25"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3326" y="855421"/>
            <a:ext cx="3840074" cy="505908"/>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ACTIVITIES</a:t>
            </a:r>
            <a:r>
              <a:rPr sz="3200" spc="-50" dirty="0">
                <a:solidFill>
                  <a:srgbClr val="000000"/>
                </a:solidFill>
              </a:rPr>
              <a:t> </a:t>
            </a:r>
            <a:r>
              <a:rPr sz="3200" dirty="0">
                <a:solidFill>
                  <a:srgbClr val="000000"/>
                </a:solidFill>
              </a:rPr>
              <a:t>FOR</a:t>
            </a:r>
            <a:r>
              <a:rPr sz="3200" spc="-60" dirty="0">
                <a:solidFill>
                  <a:srgbClr val="000000"/>
                </a:solidFill>
              </a:rPr>
              <a:t> </a:t>
            </a:r>
            <a:r>
              <a:rPr sz="3200" spc="-20" dirty="0">
                <a:solidFill>
                  <a:srgbClr val="000000"/>
                </a:solidFill>
              </a:rPr>
              <a:t>20</a:t>
            </a:r>
            <a:r>
              <a:rPr lang="en-US" sz="3200" spc="-20" dirty="0">
                <a:solidFill>
                  <a:srgbClr val="000000"/>
                </a:solidFill>
              </a:rPr>
              <a:t>23</a:t>
            </a:r>
            <a:endParaRPr sz="3200" dirty="0"/>
          </a:p>
        </p:txBody>
      </p:sp>
      <p:sp>
        <p:nvSpPr>
          <p:cNvPr id="3" name="object 3"/>
          <p:cNvSpPr txBox="1"/>
          <p:nvPr/>
        </p:nvSpPr>
        <p:spPr>
          <a:xfrm>
            <a:off x="500786" y="1758636"/>
            <a:ext cx="10319614" cy="4907113"/>
          </a:xfrm>
          <a:prstGeom prst="rect">
            <a:avLst/>
          </a:prstGeom>
        </p:spPr>
        <p:txBody>
          <a:bodyPr vert="horz" wrap="square" lIns="0" tIns="53975" rIns="0" bIns="0" rtlCol="0">
            <a:spAutoFit/>
          </a:bodyPr>
          <a:lstStyle/>
          <a:p>
            <a:pPr marL="38100">
              <a:lnSpc>
                <a:spcPct val="100000"/>
              </a:lnSpc>
              <a:spcBef>
                <a:spcPts val="425"/>
              </a:spcBef>
            </a:pPr>
            <a:r>
              <a:rPr sz="1700" b="1" dirty="0">
                <a:solidFill>
                  <a:srgbClr val="073D86"/>
                </a:solidFill>
                <a:latin typeface="Candara"/>
                <a:cs typeface="Candara"/>
              </a:rPr>
              <a:t>*</a:t>
            </a:r>
            <a:r>
              <a:rPr sz="1700" b="1" spc="-20" dirty="0">
                <a:solidFill>
                  <a:srgbClr val="073D86"/>
                </a:solidFill>
                <a:latin typeface="Candara"/>
                <a:cs typeface="Candara"/>
              </a:rPr>
              <a:t> </a:t>
            </a:r>
            <a:r>
              <a:rPr sz="1700" b="1" dirty="0">
                <a:solidFill>
                  <a:srgbClr val="073D86"/>
                </a:solidFill>
                <a:latin typeface="Candara"/>
                <a:cs typeface="Candara"/>
              </a:rPr>
              <a:t>3</a:t>
            </a:r>
            <a:r>
              <a:rPr lang="en-US" sz="1700" b="1" dirty="0">
                <a:solidFill>
                  <a:srgbClr val="073D86"/>
                </a:solidFill>
                <a:latin typeface="Candara"/>
                <a:cs typeface="Candara"/>
              </a:rPr>
              <a:t>8</a:t>
            </a:r>
            <a:r>
              <a:rPr sz="1650" b="1" baseline="25252" dirty="0">
                <a:solidFill>
                  <a:srgbClr val="073D86"/>
                </a:solidFill>
                <a:latin typeface="Candara"/>
                <a:cs typeface="Candara"/>
              </a:rPr>
              <a:t>TH</a:t>
            </a:r>
            <a:r>
              <a:rPr sz="1650" b="1" spc="179" baseline="25252" dirty="0">
                <a:solidFill>
                  <a:srgbClr val="073D86"/>
                </a:solidFill>
                <a:latin typeface="Candara"/>
                <a:cs typeface="Candara"/>
              </a:rPr>
              <a:t> </a:t>
            </a:r>
            <a:r>
              <a:rPr sz="1700" b="1" dirty="0">
                <a:solidFill>
                  <a:srgbClr val="073D86"/>
                </a:solidFill>
                <a:latin typeface="Candara"/>
                <a:cs typeface="Candara"/>
              </a:rPr>
              <a:t>ANNUAL</a:t>
            </a:r>
            <a:r>
              <a:rPr sz="1700" b="1" spc="-15" dirty="0">
                <a:solidFill>
                  <a:srgbClr val="073D86"/>
                </a:solidFill>
                <a:latin typeface="Candara"/>
                <a:cs typeface="Candara"/>
              </a:rPr>
              <a:t> </a:t>
            </a:r>
            <a:r>
              <a:rPr sz="1700" b="1" dirty="0">
                <a:solidFill>
                  <a:srgbClr val="073D86"/>
                </a:solidFill>
                <a:latin typeface="Candara"/>
                <a:cs typeface="Candara"/>
              </a:rPr>
              <a:t>AGM</a:t>
            </a:r>
            <a:r>
              <a:rPr sz="1700" b="1" spc="-15" dirty="0">
                <a:solidFill>
                  <a:srgbClr val="073D86"/>
                </a:solidFill>
                <a:latin typeface="Candara"/>
                <a:cs typeface="Candara"/>
              </a:rPr>
              <a:t> </a:t>
            </a:r>
            <a:r>
              <a:rPr sz="1700" b="1" spc="-10" dirty="0">
                <a:solidFill>
                  <a:srgbClr val="073D86"/>
                </a:solidFill>
                <a:latin typeface="Candara"/>
                <a:cs typeface="Candara"/>
              </a:rPr>
              <a:t>CONFERENCE</a:t>
            </a:r>
            <a:endParaRPr sz="1700" dirty="0">
              <a:latin typeface="Candara"/>
              <a:cs typeface="Candara"/>
            </a:endParaRPr>
          </a:p>
          <a:p>
            <a:pPr marL="266700" indent="-229235">
              <a:lnSpc>
                <a:spcPct val="100000"/>
              </a:lnSpc>
              <a:spcBef>
                <a:spcPts val="969"/>
              </a:spcBef>
              <a:buClr>
                <a:srgbClr val="09425C"/>
              </a:buClr>
              <a:buSzPct val="125000"/>
              <a:buFont typeface="Arial"/>
              <a:buChar char="•"/>
              <a:tabLst>
                <a:tab pos="267335" algn="l"/>
              </a:tabLst>
            </a:pPr>
            <a:r>
              <a:rPr lang="en-US" sz="2000" dirty="0">
                <a:latin typeface="Calibri"/>
                <a:cs typeface="Calibri"/>
              </a:rPr>
              <a:t>Immediately following the 2023 AGM and official Launch of </a:t>
            </a:r>
            <a:r>
              <a:rPr sz="2000" dirty="0">
                <a:latin typeface="Calibri"/>
                <a:cs typeface="Calibri"/>
              </a:rPr>
              <a:t>Canto</a:t>
            </a:r>
            <a:r>
              <a:rPr lang="en-US" sz="2000" dirty="0">
                <a:latin typeface="Calibri"/>
                <a:cs typeface="Calibri"/>
              </a:rPr>
              <a:t>’s eMarket</a:t>
            </a:r>
            <a:r>
              <a:rPr sz="2000" spc="-75" dirty="0">
                <a:latin typeface="Calibri"/>
                <a:cs typeface="Calibri"/>
              </a:rPr>
              <a:t> </a:t>
            </a:r>
            <a:r>
              <a:rPr lang="en-US" sz="2000" spc="-75" dirty="0">
                <a:latin typeface="Calibri"/>
                <a:cs typeface="Calibri"/>
              </a:rPr>
              <a:t>Platform, begin Marketing Road Show to at least six member countries to educate and onboard Operators.</a:t>
            </a:r>
            <a:endParaRPr sz="2000" dirty="0">
              <a:latin typeface="Calibri"/>
              <a:cs typeface="Calibri"/>
            </a:endParaRPr>
          </a:p>
          <a:p>
            <a:pPr marL="266700" marR="657225" indent="-229235">
              <a:lnSpc>
                <a:spcPct val="100000"/>
              </a:lnSpc>
              <a:spcBef>
                <a:spcPts val="1010"/>
              </a:spcBef>
              <a:buClr>
                <a:srgbClr val="09425C"/>
              </a:buClr>
              <a:buSzPct val="125000"/>
              <a:buFont typeface="Arial"/>
              <a:buChar char="•"/>
              <a:tabLst>
                <a:tab pos="267335" algn="l"/>
              </a:tabLst>
            </a:pPr>
            <a:r>
              <a:rPr lang="en-US" sz="2000" dirty="0">
                <a:latin typeface="Calibri"/>
                <a:cs typeface="Calibri"/>
              </a:rPr>
              <a:t>Sell participation slots (Maximum Six) to Vendors &amp; Suppliers for the Road Shows</a:t>
            </a:r>
            <a:endParaRPr sz="2000" dirty="0">
              <a:latin typeface="Calibri"/>
              <a:cs typeface="Calibri"/>
            </a:endParaRPr>
          </a:p>
          <a:p>
            <a:pPr marL="266700" marR="387350" indent="-229235">
              <a:lnSpc>
                <a:spcPct val="100000"/>
              </a:lnSpc>
              <a:spcBef>
                <a:spcPts val="994"/>
              </a:spcBef>
              <a:buClr>
                <a:srgbClr val="09425C"/>
              </a:buClr>
              <a:buSzPct val="125000"/>
              <a:buFont typeface="Arial"/>
              <a:buChar char="•"/>
              <a:tabLst>
                <a:tab pos="267335" algn="l"/>
              </a:tabLst>
            </a:pPr>
            <a:r>
              <a:rPr lang="en-US" sz="2000" dirty="0">
                <a:latin typeface="Calibri"/>
                <a:cs typeface="Calibri"/>
              </a:rPr>
              <a:t>Sign up as many Operators as possible to the eMarket Platform – Target 100%. </a:t>
            </a:r>
          </a:p>
          <a:p>
            <a:pPr marL="37465" marR="387350">
              <a:lnSpc>
                <a:spcPct val="100000"/>
              </a:lnSpc>
              <a:spcBef>
                <a:spcPts val="994"/>
              </a:spcBef>
              <a:buClr>
                <a:srgbClr val="09425C"/>
              </a:buClr>
              <a:buSzPct val="125000"/>
              <a:tabLst>
                <a:tab pos="267335" algn="l"/>
              </a:tabLst>
            </a:pPr>
            <a:r>
              <a:rPr lang="en-US" sz="2000" dirty="0">
                <a:latin typeface="Calibri"/>
                <a:cs typeface="Calibri"/>
              </a:rPr>
              <a:t>	</a:t>
            </a:r>
            <a:r>
              <a:rPr lang="en-US" sz="2000" i="1" dirty="0">
                <a:latin typeface="Calibri"/>
                <a:cs typeface="Calibri"/>
              </a:rPr>
              <a:t>Without the engagement of the Operators &amp; Services Providers eMarket would not have a 	product to sell to potential bidders (Vendors &amp; Suppliers). </a:t>
            </a:r>
            <a:r>
              <a:rPr lang="en-US" sz="2000" i="1" u="sng" dirty="0">
                <a:solidFill>
                  <a:srgbClr val="FF0000"/>
                </a:solidFill>
                <a:latin typeface="Calibri"/>
                <a:cs typeface="Calibri"/>
              </a:rPr>
              <a:t>The success of eMarket relies 	upon the Service Providers and Operators posting their Project Tenders on the Platform.</a:t>
            </a:r>
            <a:endParaRPr sz="2000" i="1" u="sng" dirty="0">
              <a:solidFill>
                <a:srgbClr val="FF0000"/>
              </a:solidFill>
              <a:latin typeface="Calibri"/>
              <a:cs typeface="Calibri"/>
            </a:endParaRPr>
          </a:p>
          <a:p>
            <a:pPr marL="266700" marR="30480" indent="-229235">
              <a:lnSpc>
                <a:spcPct val="100000"/>
              </a:lnSpc>
              <a:spcBef>
                <a:spcPts val="994"/>
              </a:spcBef>
              <a:buClr>
                <a:srgbClr val="09425C"/>
              </a:buClr>
              <a:buSzPct val="125000"/>
              <a:buFont typeface="Arial"/>
              <a:buChar char="•"/>
              <a:tabLst>
                <a:tab pos="267335" algn="l"/>
              </a:tabLst>
            </a:pPr>
            <a:r>
              <a:rPr lang="en-US" sz="2000" dirty="0">
                <a:latin typeface="Calibri"/>
                <a:cs typeface="Calibri"/>
              </a:rPr>
              <a:t>Promote eMarket Platform heavily to Vendors &amp; Suppliers to grow Affiliate Membership and Supplier Base of the eMarket Platform. </a:t>
            </a:r>
            <a:r>
              <a:rPr lang="en-US" sz="2000" i="1" u="sng" dirty="0">
                <a:solidFill>
                  <a:srgbClr val="FF0000"/>
                </a:solidFill>
                <a:latin typeface="Calibri"/>
                <a:cs typeface="Calibri"/>
              </a:rPr>
              <a:t>The success of eMarket also relies upon the Vendors &amp; Suppliers purchasing Tender Packages posted by our Service Providers and Operators.</a:t>
            </a:r>
          </a:p>
          <a:p>
            <a:pPr marL="37465" marR="30480" algn="ctr">
              <a:lnSpc>
                <a:spcPct val="100000"/>
              </a:lnSpc>
              <a:spcBef>
                <a:spcPts val="994"/>
              </a:spcBef>
              <a:buClr>
                <a:srgbClr val="09425C"/>
              </a:buClr>
              <a:buSzPct val="125000"/>
              <a:tabLst>
                <a:tab pos="267335" algn="l"/>
              </a:tabLst>
            </a:pPr>
            <a:r>
              <a:rPr lang="en-US" sz="2000" dirty="0">
                <a:solidFill>
                  <a:srgbClr val="FF0000"/>
                </a:solidFill>
                <a:latin typeface="Calibri"/>
                <a:cs typeface="Calibri"/>
              </a:rPr>
              <a:t>	</a:t>
            </a:r>
            <a:r>
              <a:rPr lang="en-US" sz="2000" b="1" dirty="0">
                <a:highlight>
                  <a:srgbClr val="FFFF00"/>
                </a:highlight>
                <a:latin typeface="Calibri"/>
                <a:cs typeface="Calibri"/>
              </a:rPr>
              <a:t>Active participation by both the Operators and Vendor &amp; Suppliers is critical</a:t>
            </a:r>
          </a:p>
          <a:p>
            <a:pPr marL="266700" marR="30480" indent="-229235">
              <a:lnSpc>
                <a:spcPct val="100000"/>
              </a:lnSpc>
              <a:spcBef>
                <a:spcPts val="994"/>
              </a:spcBef>
              <a:buClr>
                <a:srgbClr val="09425C"/>
              </a:buClr>
              <a:buSzPct val="125000"/>
              <a:buFont typeface="Arial"/>
              <a:buChar char="•"/>
              <a:tabLst>
                <a:tab pos="267335" algn="l"/>
              </a:tabLst>
            </a:pPr>
            <a:endParaRPr sz="2000" dirty="0">
              <a:latin typeface="Calibri"/>
              <a:cs typeface="Calibri"/>
            </a:endParaRPr>
          </a:p>
        </p:txBody>
      </p:sp>
      <p:pic>
        <p:nvPicPr>
          <p:cNvPr id="4" name="object 4"/>
          <p:cNvPicPr/>
          <p:nvPr/>
        </p:nvPicPr>
        <p:blipFill>
          <a:blip r:embed="rId2" cstate="print"/>
          <a:stretch>
            <a:fillRect/>
          </a:stretch>
        </p:blipFill>
        <p:spPr>
          <a:xfrm>
            <a:off x="5455225" y="65251"/>
            <a:ext cx="738678" cy="858690"/>
          </a:xfrm>
          <a:prstGeom prst="rect">
            <a:avLst/>
          </a:prstGeom>
        </p:spPr>
      </p:pic>
      <p:sp>
        <p:nvSpPr>
          <p:cNvPr id="5" name="object 5"/>
          <p:cNvSpPr txBox="1">
            <a:spLocks noGrp="1"/>
          </p:cNvSpPr>
          <p:nvPr>
            <p:ph type="sldNum" sz="quarter" idx="7"/>
          </p:nvPr>
        </p:nvSpPr>
        <p:spPr>
          <a:xfrm>
            <a:off x="11415648" y="6490436"/>
            <a:ext cx="205104" cy="139700"/>
          </a:xfrm>
          <a:prstGeom prst="rect">
            <a:avLst/>
          </a:prstGeom>
        </p:spPr>
        <p:txBody>
          <a:bodyPr vert="horz" wrap="square" lIns="0" tIns="0" rIns="0" bIns="0" rtlCol="0">
            <a:spAutoFit/>
          </a:bodyPr>
          <a:lstStyle>
            <a:defPPr>
              <a:defRPr kern="0"/>
            </a:defPPr>
            <a:lvl1pPr>
              <a:defRPr sz="900" b="0" i="0">
                <a:solidFill>
                  <a:schemeClr val="bg1"/>
                </a:solidFill>
                <a:latin typeface="Calibri"/>
                <a:cs typeface="Calibri"/>
              </a:defRPr>
            </a:lvl1pPr>
          </a:lstStyle>
          <a:p>
            <a:pPr marL="38100">
              <a:lnSpc>
                <a:spcPts val="955"/>
              </a:lnSpc>
            </a:pPr>
            <a:fld id="{81D60167-4931-47E6-BA6A-407CBD079E47}" type="slidenum">
              <a:rPr lang="en-TT" spc="-25" smtClean="0"/>
              <a:pPr marL="38100">
                <a:lnSpc>
                  <a:spcPts val="955"/>
                </a:lnSpc>
              </a:pPr>
              <a:t>18</a:t>
            </a:fld>
            <a:endParaRPr spc="-25"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3326" y="677037"/>
            <a:ext cx="5294630"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ACTIVITIES</a:t>
            </a:r>
            <a:r>
              <a:rPr sz="3200" spc="-55" dirty="0">
                <a:solidFill>
                  <a:srgbClr val="000000"/>
                </a:solidFill>
              </a:rPr>
              <a:t> </a:t>
            </a:r>
            <a:r>
              <a:rPr sz="3200" dirty="0">
                <a:solidFill>
                  <a:srgbClr val="000000"/>
                </a:solidFill>
              </a:rPr>
              <a:t>FOR</a:t>
            </a:r>
            <a:r>
              <a:rPr sz="3200" spc="-35" dirty="0">
                <a:solidFill>
                  <a:srgbClr val="000000"/>
                </a:solidFill>
              </a:rPr>
              <a:t> </a:t>
            </a:r>
            <a:r>
              <a:rPr sz="3200" spc="-30" dirty="0">
                <a:solidFill>
                  <a:srgbClr val="000000"/>
                </a:solidFill>
              </a:rPr>
              <a:t>202</a:t>
            </a:r>
            <a:r>
              <a:rPr lang="en-US" sz="3200" spc="-30" dirty="0">
                <a:solidFill>
                  <a:srgbClr val="000000"/>
                </a:solidFill>
              </a:rPr>
              <a:t>3</a:t>
            </a:r>
            <a:r>
              <a:rPr sz="3200" spc="-130" dirty="0">
                <a:solidFill>
                  <a:srgbClr val="000000"/>
                </a:solidFill>
              </a:rPr>
              <a:t> </a:t>
            </a:r>
            <a:r>
              <a:rPr sz="3200" spc="-10" dirty="0">
                <a:solidFill>
                  <a:srgbClr val="000000"/>
                </a:solidFill>
              </a:rPr>
              <a:t>CONT’D</a:t>
            </a:r>
            <a:endParaRPr sz="3200" dirty="0"/>
          </a:p>
        </p:txBody>
      </p:sp>
      <p:sp>
        <p:nvSpPr>
          <p:cNvPr id="3" name="object 3"/>
          <p:cNvSpPr txBox="1"/>
          <p:nvPr/>
        </p:nvSpPr>
        <p:spPr>
          <a:xfrm>
            <a:off x="503326" y="1216785"/>
            <a:ext cx="10545674" cy="4964178"/>
          </a:xfrm>
          <a:prstGeom prst="rect">
            <a:avLst/>
          </a:prstGeom>
        </p:spPr>
        <p:txBody>
          <a:bodyPr vert="horz" wrap="square" lIns="0" tIns="64769" rIns="0" bIns="0" rtlCol="0">
            <a:spAutoFit/>
          </a:bodyPr>
          <a:lstStyle/>
          <a:p>
            <a:pPr marL="12700">
              <a:lnSpc>
                <a:spcPct val="100000"/>
              </a:lnSpc>
              <a:spcBef>
                <a:spcPts val="509"/>
              </a:spcBef>
            </a:pPr>
            <a:r>
              <a:rPr sz="2000" u="sng" dirty="0">
                <a:solidFill>
                  <a:srgbClr val="FF0000"/>
                </a:solidFill>
                <a:highlight>
                  <a:srgbClr val="FFFF00"/>
                </a:highlight>
                <a:latin typeface="Calibri"/>
                <a:cs typeface="Calibri"/>
              </a:rPr>
              <a:t>Ideas</a:t>
            </a:r>
            <a:r>
              <a:rPr sz="2000" u="sng" spc="-45" dirty="0">
                <a:solidFill>
                  <a:srgbClr val="FF0000"/>
                </a:solidFill>
                <a:highlight>
                  <a:srgbClr val="FFFF00"/>
                </a:highlight>
                <a:latin typeface="Calibri"/>
                <a:cs typeface="Calibri"/>
              </a:rPr>
              <a:t> </a:t>
            </a:r>
            <a:r>
              <a:rPr sz="2000" u="sng" dirty="0">
                <a:solidFill>
                  <a:srgbClr val="FF0000"/>
                </a:solidFill>
                <a:highlight>
                  <a:srgbClr val="FFFF00"/>
                </a:highlight>
                <a:latin typeface="Calibri"/>
                <a:cs typeface="Calibri"/>
              </a:rPr>
              <a:t>for</a:t>
            </a:r>
            <a:r>
              <a:rPr sz="2000" u="sng" spc="-35" dirty="0">
                <a:solidFill>
                  <a:srgbClr val="FF0000"/>
                </a:solidFill>
                <a:highlight>
                  <a:srgbClr val="FFFF00"/>
                </a:highlight>
                <a:latin typeface="Calibri"/>
                <a:cs typeface="Calibri"/>
              </a:rPr>
              <a:t> </a:t>
            </a:r>
            <a:r>
              <a:rPr sz="2000" u="sng" spc="-10" dirty="0">
                <a:solidFill>
                  <a:srgbClr val="FF0000"/>
                </a:solidFill>
                <a:highlight>
                  <a:srgbClr val="FFFF00"/>
                </a:highlight>
                <a:latin typeface="Calibri"/>
                <a:cs typeface="Calibri"/>
              </a:rPr>
              <a:t>202</a:t>
            </a:r>
            <a:r>
              <a:rPr lang="en-US" sz="2000" u="sng" spc="-10" dirty="0">
                <a:solidFill>
                  <a:srgbClr val="FF0000"/>
                </a:solidFill>
                <a:highlight>
                  <a:srgbClr val="FFFF00"/>
                </a:highlight>
                <a:latin typeface="Calibri"/>
                <a:cs typeface="Calibri"/>
              </a:rPr>
              <a:t>3</a:t>
            </a:r>
            <a:r>
              <a:rPr sz="2000" u="sng" spc="-10" dirty="0">
                <a:solidFill>
                  <a:srgbClr val="FF0000"/>
                </a:solidFill>
                <a:highlight>
                  <a:srgbClr val="FFFF00"/>
                </a:highlight>
                <a:latin typeface="Calibri"/>
                <a:cs typeface="Calibri"/>
              </a:rPr>
              <a:t>:</a:t>
            </a:r>
            <a:endParaRPr sz="2000" u="sng" dirty="0">
              <a:solidFill>
                <a:srgbClr val="FF0000"/>
              </a:solidFill>
              <a:highlight>
                <a:srgbClr val="FFFF00"/>
              </a:highlight>
              <a:latin typeface="Calibri"/>
              <a:cs typeface="Calibri"/>
            </a:endParaRPr>
          </a:p>
          <a:p>
            <a:pPr marL="241300" indent="-229235">
              <a:lnSpc>
                <a:spcPct val="100000"/>
              </a:lnSpc>
              <a:spcBef>
                <a:spcPts val="994"/>
              </a:spcBef>
              <a:buClr>
                <a:srgbClr val="09425C"/>
              </a:buClr>
              <a:buSzPct val="125000"/>
              <a:buFont typeface="Arial"/>
              <a:buChar char="•"/>
              <a:tabLst>
                <a:tab pos="241935" algn="l"/>
              </a:tabLst>
            </a:pPr>
            <a:r>
              <a:rPr sz="2000" dirty="0">
                <a:latin typeface="Calibri"/>
                <a:cs typeface="Calibri"/>
              </a:rPr>
              <a:t>Webinar</a:t>
            </a:r>
            <a:r>
              <a:rPr sz="2000" spc="-55" dirty="0">
                <a:latin typeface="Calibri"/>
                <a:cs typeface="Calibri"/>
              </a:rPr>
              <a:t> </a:t>
            </a:r>
            <a:r>
              <a:rPr lang="en-US" sz="2000" dirty="0">
                <a:latin typeface="Calibri"/>
                <a:cs typeface="Calibri"/>
              </a:rPr>
              <a:t>slots on CANTO CONVERSATIONS</a:t>
            </a:r>
            <a:r>
              <a:rPr sz="2000" spc="-55" dirty="0">
                <a:latin typeface="Calibri"/>
                <a:cs typeface="Calibri"/>
              </a:rPr>
              <a:t> </a:t>
            </a:r>
            <a:r>
              <a:rPr sz="2000" dirty="0">
                <a:latin typeface="Calibri"/>
                <a:cs typeface="Calibri"/>
              </a:rPr>
              <a:t>to</a:t>
            </a:r>
            <a:r>
              <a:rPr sz="2000" spc="-55" dirty="0">
                <a:latin typeface="Calibri"/>
                <a:cs typeface="Calibri"/>
              </a:rPr>
              <a:t> </a:t>
            </a:r>
            <a:r>
              <a:rPr sz="2000" dirty="0">
                <a:latin typeface="Calibri"/>
                <a:cs typeface="Calibri"/>
              </a:rPr>
              <a:t>Suppliers</a:t>
            </a:r>
            <a:r>
              <a:rPr sz="2000" spc="-35" dirty="0">
                <a:latin typeface="Calibri"/>
                <a:cs typeface="Calibri"/>
              </a:rPr>
              <a:t> </a:t>
            </a:r>
            <a:r>
              <a:rPr sz="2000" dirty="0">
                <a:latin typeface="Calibri"/>
                <a:cs typeface="Calibri"/>
              </a:rPr>
              <a:t>&amp;</a:t>
            </a:r>
            <a:r>
              <a:rPr sz="2000" spc="-50" dirty="0">
                <a:latin typeface="Calibri"/>
                <a:cs typeface="Calibri"/>
              </a:rPr>
              <a:t> </a:t>
            </a:r>
            <a:r>
              <a:rPr sz="2000" spc="-10" dirty="0">
                <a:latin typeface="Calibri"/>
                <a:cs typeface="Calibri"/>
              </a:rPr>
              <a:t>Vendors</a:t>
            </a:r>
            <a:r>
              <a:rPr lang="en-US" sz="2000" spc="-10" dirty="0">
                <a:latin typeface="Calibri"/>
                <a:cs typeface="Calibri"/>
              </a:rPr>
              <a:t> (one per month)</a:t>
            </a:r>
            <a:endParaRPr sz="2000" dirty="0">
              <a:latin typeface="Calibri"/>
              <a:cs typeface="Calibri"/>
            </a:endParaRPr>
          </a:p>
          <a:p>
            <a:pPr marL="241300" indent="-229235">
              <a:lnSpc>
                <a:spcPct val="100000"/>
              </a:lnSpc>
              <a:spcBef>
                <a:spcPts val="1010"/>
              </a:spcBef>
              <a:buClr>
                <a:srgbClr val="09425C"/>
              </a:buClr>
              <a:buSzPct val="125000"/>
              <a:buFont typeface="Arial"/>
              <a:buChar char="•"/>
              <a:tabLst>
                <a:tab pos="241935" algn="l"/>
              </a:tabLst>
            </a:pPr>
            <a:r>
              <a:rPr sz="2000" dirty="0">
                <a:latin typeface="Calibri"/>
                <a:cs typeface="Calibri"/>
              </a:rPr>
              <a:t>Weekly</a:t>
            </a:r>
            <a:r>
              <a:rPr sz="2000" spc="-35" dirty="0">
                <a:latin typeface="Calibri"/>
                <a:cs typeface="Calibri"/>
              </a:rPr>
              <a:t> </a:t>
            </a:r>
            <a:r>
              <a:rPr sz="2000" dirty="0">
                <a:latin typeface="Calibri"/>
                <a:cs typeface="Calibri"/>
              </a:rPr>
              <a:t>or</a:t>
            </a:r>
            <a:r>
              <a:rPr sz="2000" spc="-45" dirty="0">
                <a:latin typeface="Calibri"/>
                <a:cs typeface="Calibri"/>
              </a:rPr>
              <a:t> </a:t>
            </a:r>
            <a:r>
              <a:rPr sz="2000" dirty="0">
                <a:latin typeface="Calibri"/>
                <a:cs typeface="Calibri"/>
              </a:rPr>
              <a:t>Monthly</a:t>
            </a:r>
            <a:r>
              <a:rPr sz="2000" spc="-50" dirty="0">
                <a:latin typeface="Calibri"/>
                <a:cs typeface="Calibri"/>
              </a:rPr>
              <a:t> </a:t>
            </a:r>
            <a:r>
              <a:rPr sz="2000" dirty="0">
                <a:latin typeface="Calibri"/>
                <a:cs typeface="Calibri"/>
              </a:rPr>
              <a:t>Supplier/</a:t>
            </a:r>
            <a:r>
              <a:rPr sz="2000" spc="-40" dirty="0">
                <a:latin typeface="Calibri"/>
                <a:cs typeface="Calibri"/>
              </a:rPr>
              <a:t> </a:t>
            </a:r>
            <a:r>
              <a:rPr sz="2000" spc="-10" dirty="0">
                <a:latin typeface="Calibri"/>
                <a:cs typeface="Calibri"/>
              </a:rPr>
              <a:t>Vendor</a:t>
            </a:r>
            <a:r>
              <a:rPr sz="2000" spc="-50" dirty="0">
                <a:latin typeface="Calibri"/>
                <a:cs typeface="Calibri"/>
              </a:rPr>
              <a:t> </a:t>
            </a:r>
            <a:r>
              <a:rPr sz="2000" dirty="0">
                <a:latin typeface="Calibri"/>
                <a:cs typeface="Calibri"/>
              </a:rPr>
              <a:t>spotlight</a:t>
            </a:r>
            <a:r>
              <a:rPr sz="2000" spc="-30" dirty="0">
                <a:latin typeface="Calibri"/>
                <a:cs typeface="Calibri"/>
              </a:rPr>
              <a:t> </a:t>
            </a:r>
            <a:r>
              <a:rPr sz="2000" dirty="0">
                <a:latin typeface="Calibri"/>
                <a:cs typeface="Calibri"/>
              </a:rPr>
              <a:t>to</a:t>
            </a:r>
            <a:r>
              <a:rPr sz="2000" spc="-35" dirty="0">
                <a:latin typeface="Calibri"/>
                <a:cs typeface="Calibri"/>
              </a:rPr>
              <a:t> </a:t>
            </a:r>
            <a:r>
              <a:rPr sz="2000" dirty="0">
                <a:latin typeface="Calibri"/>
                <a:cs typeface="Calibri"/>
              </a:rPr>
              <a:t>send</a:t>
            </a:r>
            <a:r>
              <a:rPr sz="2000" spc="-30" dirty="0">
                <a:latin typeface="Calibri"/>
                <a:cs typeface="Calibri"/>
              </a:rPr>
              <a:t> </a:t>
            </a:r>
            <a:r>
              <a:rPr sz="2000" dirty="0">
                <a:latin typeface="Calibri"/>
                <a:cs typeface="Calibri"/>
              </a:rPr>
              <a:t>to</a:t>
            </a:r>
            <a:r>
              <a:rPr sz="2000" spc="-35" dirty="0">
                <a:latin typeface="Calibri"/>
                <a:cs typeface="Calibri"/>
              </a:rPr>
              <a:t> </a:t>
            </a:r>
            <a:r>
              <a:rPr sz="2000" spc="-10" dirty="0">
                <a:latin typeface="Calibri"/>
                <a:cs typeface="Calibri"/>
              </a:rPr>
              <a:t>operators</a:t>
            </a:r>
            <a:endParaRPr sz="2000" dirty="0">
              <a:latin typeface="Calibri"/>
              <a:cs typeface="Calibri"/>
            </a:endParaRPr>
          </a:p>
          <a:p>
            <a:pPr marL="241300" indent="-229235">
              <a:lnSpc>
                <a:spcPct val="100000"/>
              </a:lnSpc>
              <a:spcBef>
                <a:spcPts val="994"/>
              </a:spcBef>
              <a:buClr>
                <a:srgbClr val="09425C"/>
              </a:buClr>
              <a:buSzPct val="125000"/>
              <a:buFont typeface="Arial"/>
              <a:buChar char="•"/>
              <a:tabLst>
                <a:tab pos="241935" algn="l"/>
              </a:tabLst>
            </a:pPr>
            <a:r>
              <a:rPr sz="2000" dirty="0">
                <a:latin typeface="Calibri"/>
                <a:cs typeface="Calibri"/>
              </a:rPr>
              <a:t>Networking</a:t>
            </a:r>
            <a:r>
              <a:rPr sz="2000" spc="-50" dirty="0">
                <a:latin typeface="Calibri"/>
                <a:cs typeface="Calibri"/>
              </a:rPr>
              <a:t> </a:t>
            </a:r>
            <a:r>
              <a:rPr sz="2000" dirty="0">
                <a:latin typeface="Calibri"/>
                <a:cs typeface="Calibri"/>
              </a:rPr>
              <a:t>event</a:t>
            </a:r>
            <a:r>
              <a:rPr sz="2000" spc="-20" dirty="0">
                <a:latin typeface="Calibri"/>
                <a:cs typeface="Calibri"/>
              </a:rPr>
              <a:t> </a:t>
            </a:r>
            <a:r>
              <a:rPr sz="2000" dirty="0">
                <a:latin typeface="Calibri"/>
                <a:cs typeface="Calibri"/>
              </a:rPr>
              <a:t>at</a:t>
            </a:r>
            <a:r>
              <a:rPr sz="2000" spc="-30" dirty="0">
                <a:latin typeface="Calibri"/>
                <a:cs typeface="Calibri"/>
              </a:rPr>
              <a:t> </a:t>
            </a:r>
            <a:r>
              <a:rPr sz="2000" dirty="0">
                <a:latin typeface="Calibri"/>
                <a:cs typeface="Calibri"/>
              </a:rPr>
              <a:t>Annual</a:t>
            </a:r>
            <a:r>
              <a:rPr sz="2000" spc="-55" dirty="0">
                <a:latin typeface="Calibri"/>
                <a:cs typeface="Calibri"/>
              </a:rPr>
              <a:t> </a:t>
            </a:r>
            <a:r>
              <a:rPr sz="2000" spc="-10" dirty="0">
                <a:latin typeface="Calibri"/>
                <a:cs typeface="Calibri"/>
              </a:rPr>
              <a:t>Conference</a:t>
            </a:r>
            <a:r>
              <a:rPr lang="en-US" sz="2000" spc="-10" dirty="0">
                <a:latin typeface="Calibri"/>
                <a:cs typeface="Calibri"/>
              </a:rPr>
              <a:t> &amp; Trade Exhibition 2023</a:t>
            </a:r>
            <a:endParaRPr sz="2000" dirty="0">
              <a:latin typeface="Calibri"/>
              <a:cs typeface="Calibri"/>
            </a:endParaRPr>
          </a:p>
          <a:p>
            <a:pPr marL="241300" marR="5080" indent="-229235">
              <a:lnSpc>
                <a:spcPct val="100000"/>
              </a:lnSpc>
              <a:spcBef>
                <a:spcPts val="1000"/>
              </a:spcBef>
              <a:buClr>
                <a:srgbClr val="09425C"/>
              </a:buClr>
              <a:buSzPct val="125000"/>
              <a:buFont typeface="Arial"/>
              <a:buChar char="•"/>
              <a:tabLst>
                <a:tab pos="241935" algn="l"/>
              </a:tabLst>
            </a:pPr>
            <a:r>
              <a:rPr lang="en-US" sz="2000" dirty="0">
                <a:latin typeface="Calibri"/>
                <a:cs typeface="Calibri"/>
              </a:rPr>
              <a:t>Work on expanding the eMarket Platform to an everyday online technology store.</a:t>
            </a:r>
            <a:endParaRPr sz="2000" dirty="0">
              <a:latin typeface="Calibri"/>
              <a:cs typeface="Calibri"/>
            </a:endParaRPr>
          </a:p>
          <a:p>
            <a:pPr marL="241300" indent="-229235">
              <a:lnSpc>
                <a:spcPct val="100000"/>
              </a:lnSpc>
              <a:spcBef>
                <a:spcPts val="1005"/>
              </a:spcBef>
              <a:buClr>
                <a:srgbClr val="09425C"/>
              </a:buClr>
              <a:buSzPct val="125000"/>
              <a:buFont typeface="Arial"/>
              <a:buChar char="•"/>
              <a:tabLst>
                <a:tab pos="241935" algn="l"/>
              </a:tabLst>
            </a:pPr>
            <a:r>
              <a:rPr sz="2000" dirty="0">
                <a:latin typeface="Calibri"/>
                <a:cs typeface="Calibri"/>
              </a:rPr>
              <a:t>Create</a:t>
            </a:r>
            <a:r>
              <a:rPr sz="2000" spc="-45" dirty="0">
                <a:latin typeface="Calibri"/>
                <a:cs typeface="Calibri"/>
              </a:rPr>
              <a:t> </a:t>
            </a:r>
            <a:r>
              <a:rPr sz="2000" dirty="0">
                <a:latin typeface="Calibri"/>
                <a:cs typeface="Calibri"/>
              </a:rPr>
              <a:t>a</a:t>
            </a:r>
            <a:r>
              <a:rPr sz="2000" spc="-40" dirty="0">
                <a:latin typeface="Calibri"/>
                <a:cs typeface="Calibri"/>
              </a:rPr>
              <a:t> </a:t>
            </a:r>
            <a:r>
              <a:rPr sz="2000" spc="-10" dirty="0">
                <a:latin typeface="Calibri"/>
                <a:cs typeface="Calibri"/>
              </a:rPr>
              <a:t>Reference</a:t>
            </a:r>
            <a:r>
              <a:rPr sz="2000" spc="-55" dirty="0">
                <a:latin typeface="Calibri"/>
                <a:cs typeface="Calibri"/>
              </a:rPr>
              <a:t> </a:t>
            </a:r>
            <a:r>
              <a:rPr sz="2000" dirty="0">
                <a:latin typeface="Calibri"/>
                <a:cs typeface="Calibri"/>
              </a:rPr>
              <a:t>List</a:t>
            </a:r>
            <a:r>
              <a:rPr sz="2000" spc="-30" dirty="0">
                <a:latin typeface="Calibri"/>
                <a:cs typeface="Calibri"/>
              </a:rPr>
              <a:t> </a:t>
            </a:r>
            <a:r>
              <a:rPr sz="2000" dirty="0">
                <a:latin typeface="Calibri"/>
                <a:cs typeface="Calibri"/>
              </a:rPr>
              <a:t>of</a:t>
            </a:r>
            <a:r>
              <a:rPr sz="2000" spc="-55" dirty="0">
                <a:latin typeface="Calibri"/>
                <a:cs typeface="Calibri"/>
              </a:rPr>
              <a:t> </a:t>
            </a:r>
            <a:r>
              <a:rPr sz="2000" dirty="0">
                <a:latin typeface="Calibri"/>
                <a:cs typeface="Calibri"/>
              </a:rPr>
              <a:t>all</a:t>
            </a:r>
            <a:r>
              <a:rPr sz="2000" spc="-35" dirty="0">
                <a:latin typeface="Calibri"/>
                <a:cs typeface="Calibri"/>
              </a:rPr>
              <a:t> </a:t>
            </a:r>
            <a:r>
              <a:rPr sz="2000" dirty="0">
                <a:latin typeface="Calibri"/>
                <a:cs typeface="Calibri"/>
              </a:rPr>
              <a:t>approved</a:t>
            </a:r>
            <a:r>
              <a:rPr sz="2000" spc="-50" dirty="0">
                <a:latin typeface="Calibri"/>
                <a:cs typeface="Calibri"/>
              </a:rPr>
              <a:t> </a:t>
            </a:r>
            <a:r>
              <a:rPr sz="2000" spc="-10" dirty="0">
                <a:latin typeface="Calibri"/>
                <a:cs typeface="Calibri"/>
              </a:rPr>
              <a:t>Vendors,</a:t>
            </a:r>
            <a:r>
              <a:rPr sz="2000" spc="-55" dirty="0">
                <a:latin typeface="Calibri"/>
                <a:cs typeface="Calibri"/>
              </a:rPr>
              <a:t> </a:t>
            </a:r>
            <a:r>
              <a:rPr sz="2000" dirty="0">
                <a:latin typeface="Calibri"/>
                <a:cs typeface="Calibri"/>
              </a:rPr>
              <a:t>Suppliers,</a:t>
            </a:r>
            <a:r>
              <a:rPr sz="2000" spc="-45" dirty="0">
                <a:latin typeface="Calibri"/>
                <a:cs typeface="Calibri"/>
              </a:rPr>
              <a:t> </a:t>
            </a:r>
            <a:r>
              <a:rPr sz="2000" dirty="0">
                <a:latin typeface="Calibri"/>
                <a:cs typeface="Calibri"/>
              </a:rPr>
              <a:t>Products,</a:t>
            </a:r>
            <a:r>
              <a:rPr sz="2000" spc="-40" dirty="0">
                <a:latin typeface="Calibri"/>
                <a:cs typeface="Calibri"/>
              </a:rPr>
              <a:t> </a:t>
            </a:r>
            <a:r>
              <a:rPr sz="2000" dirty="0">
                <a:latin typeface="Calibri"/>
                <a:cs typeface="Calibri"/>
              </a:rPr>
              <a:t>Services,</a:t>
            </a:r>
            <a:r>
              <a:rPr sz="2000" spc="-40" dirty="0">
                <a:latin typeface="Calibri"/>
                <a:cs typeface="Calibri"/>
              </a:rPr>
              <a:t> </a:t>
            </a:r>
            <a:r>
              <a:rPr sz="2000" dirty="0">
                <a:latin typeface="Calibri"/>
                <a:cs typeface="Calibri"/>
              </a:rPr>
              <a:t>Solutions</a:t>
            </a:r>
            <a:r>
              <a:rPr sz="2000" spc="-50" dirty="0">
                <a:latin typeface="Calibri"/>
                <a:cs typeface="Calibri"/>
              </a:rPr>
              <a:t> </a:t>
            </a:r>
            <a:r>
              <a:rPr sz="2000" dirty="0">
                <a:latin typeface="Calibri"/>
                <a:cs typeface="Calibri"/>
              </a:rPr>
              <a:t>on</a:t>
            </a:r>
            <a:r>
              <a:rPr sz="2000" spc="-60" dirty="0">
                <a:latin typeface="Calibri"/>
                <a:cs typeface="Calibri"/>
              </a:rPr>
              <a:t> </a:t>
            </a:r>
            <a:r>
              <a:rPr sz="2000" spc="-10" dirty="0">
                <a:latin typeface="Calibri"/>
                <a:cs typeface="Calibri"/>
              </a:rPr>
              <a:t>CANTO</a:t>
            </a:r>
            <a:endParaRPr sz="2000" dirty="0">
              <a:latin typeface="Calibri"/>
              <a:cs typeface="Calibri"/>
            </a:endParaRPr>
          </a:p>
          <a:p>
            <a:pPr marL="241300">
              <a:lnSpc>
                <a:spcPct val="100000"/>
              </a:lnSpc>
              <a:spcBef>
                <a:spcPts val="5"/>
              </a:spcBef>
            </a:pPr>
            <a:r>
              <a:rPr sz="2000" dirty="0">
                <a:latin typeface="Calibri"/>
                <a:cs typeface="Calibri"/>
              </a:rPr>
              <a:t>Members</a:t>
            </a:r>
            <a:r>
              <a:rPr sz="2000" spc="-15" dirty="0">
                <a:latin typeface="Calibri"/>
                <a:cs typeface="Calibri"/>
              </a:rPr>
              <a:t> </a:t>
            </a:r>
            <a:r>
              <a:rPr sz="2000" dirty="0">
                <a:latin typeface="Calibri"/>
                <a:cs typeface="Calibri"/>
              </a:rPr>
              <a:t>Networks.</a:t>
            </a:r>
            <a:r>
              <a:rPr sz="2000" spc="-25" dirty="0">
                <a:latin typeface="Calibri"/>
                <a:cs typeface="Calibri"/>
              </a:rPr>
              <a:t> </a:t>
            </a:r>
            <a:r>
              <a:rPr sz="2000" dirty="0">
                <a:latin typeface="Calibri"/>
                <a:cs typeface="Calibri"/>
              </a:rPr>
              <a:t>Only</a:t>
            </a:r>
            <a:r>
              <a:rPr sz="2000" spc="-45" dirty="0">
                <a:latin typeface="Calibri"/>
                <a:cs typeface="Calibri"/>
              </a:rPr>
              <a:t> </a:t>
            </a:r>
            <a:r>
              <a:rPr sz="2000" spc="-10" dirty="0">
                <a:latin typeface="Calibri"/>
                <a:cs typeface="Calibri"/>
              </a:rPr>
              <a:t>paid-</a:t>
            </a:r>
            <a:r>
              <a:rPr sz="2000" dirty="0">
                <a:latin typeface="Calibri"/>
                <a:cs typeface="Calibri"/>
              </a:rPr>
              <a:t>up</a:t>
            </a:r>
            <a:r>
              <a:rPr sz="2000" spc="-40" dirty="0">
                <a:latin typeface="Calibri"/>
                <a:cs typeface="Calibri"/>
              </a:rPr>
              <a:t> </a:t>
            </a:r>
            <a:r>
              <a:rPr sz="2000" spc="-10" dirty="0">
                <a:latin typeface="Calibri"/>
                <a:cs typeface="Calibri"/>
              </a:rPr>
              <a:t>Vendors/Suppliers</a:t>
            </a:r>
            <a:r>
              <a:rPr sz="2000" spc="-25" dirty="0">
                <a:latin typeface="Calibri"/>
                <a:cs typeface="Calibri"/>
              </a:rPr>
              <a:t> </a:t>
            </a:r>
            <a:r>
              <a:rPr sz="2000" dirty="0">
                <a:latin typeface="Calibri"/>
                <a:cs typeface="Calibri"/>
              </a:rPr>
              <a:t>members</a:t>
            </a:r>
            <a:r>
              <a:rPr sz="2000" spc="-5" dirty="0">
                <a:latin typeface="Calibri"/>
                <a:cs typeface="Calibri"/>
              </a:rPr>
              <a:t> </a:t>
            </a:r>
            <a:r>
              <a:rPr sz="2000" dirty="0">
                <a:latin typeface="Calibri"/>
                <a:cs typeface="Calibri"/>
              </a:rPr>
              <a:t>will</a:t>
            </a:r>
            <a:r>
              <a:rPr sz="2000" spc="-35" dirty="0">
                <a:latin typeface="Calibri"/>
                <a:cs typeface="Calibri"/>
              </a:rPr>
              <a:t> </a:t>
            </a:r>
            <a:r>
              <a:rPr sz="2000" dirty="0">
                <a:latin typeface="Calibri"/>
                <a:cs typeface="Calibri"/>
              </a:rPr>
              <a:t>be</a:t>
            </a:r>
            <a:r>
              <a:rPr sz="2000" spc="-20" dirty="0">
                <a:latin typeface="Calibri"/>
                <a:cs typeface="Calibri"/>
              </a:rPr>
              <a:t> </a:t>
            </a:r>
            <a:r>
              <a:rPr sz="2000" spc="-10" dirty="0">
                <a:latin typeface="Calibri"/>
                <a:cs typeface="Calibri"/>
              </a:rPr>
              <a:t>listed.</a:t>
            </a:r>
            <a:endParaRPr sz="2000" dirty="0">
              <a:latin typeface="Calibri"/>
              <a:cs typeface="Calibri"/>
            </a:endParaRPr>
          </a:p>
          <a:p>
            <a:pPr marL="241300" marR="1544320" indent="-229235">
              <a:lnSpc>
                <a:spcPct val="100000"/>
              </a:lnSpc>
              <a:spcBef>
                <a:spcPts val="994"/>
              </a:spcBef>
              <a:buClr>
                <a:srgbClr val="09425C"/>
              </a:buClr>
              <a:buSzPct val="125000"/>
              <a:buFont typeface="Arial"/>
              <a:buChar char="•"/>
              <a:tabLst>
                <a:tab pos="241935" algn="l"/>
              </a:tabLst>
            </a:pPr>
            <a:r>
              <a:rPr lang="en-US" sz="2000" spc="-35" dirty="0">
                <a:latin typeface="Calibri"/>
                <a:cs typeface="Calibri"/>
              </a:rPr>
              <a:t>Discounted</a:t>
            </a:r>
            <a:r>
              <a:rPr sz="2000" spc="-35" dirty="0">
                <a:latin typeface="Calibri"/>
                <a:cs typeface="Calibri"/>
              </a:rPr>
              <a:t> </a:t>
            </a:r>
            <a:r>
              <a:rPr sz="2000" dirty="0">
                <a:latin typeface="Calibri"/>
                <a:cs typeface="Calibri"/>
              </a:rPr>
              <a:t>Advertising</a:t>
            </a:r>
            <a:r>
              <a:rPr sz="2000" spc="-10" dirty="0">
                <a:latin typeface="Calibri"/>
                <a:cs typeface="Calibri"/>
              </a:rPr>
              <a:t> </a:t>
            </a:r>
            <a:r>
              <a:rPr sz="2000" dirty="0">
                <a:latin typeface="Calibri"/>
                <a:cs typeface="Calibri"/>
              </a:rPr>
              <a:t>Space,</a:t>
            </a:r>
            <a:r>
              <a:rPr sz="2000" spc="-30" dirty="0">
                <a:latin typeface="Calibri"/>
                <a:cs typeface="Calibri"/>
              </a:rPr>
              <a:t> </a:t>
            </a:r>
            <a:r>
              <a:rPr lang="en-US" sz="2000" spc="-30" dirty="0">
                <a:latin typeface="Calibri"/>
                <a:cs typeface="Calibri"/>
              </a:rPr>
              <a:t>Preferential Access to </a:t>
            </a:r>
            <a:r>
              <a:rPr sz="2000" dirty="0">
                <a:latin typeface="Calibri"/>
                <a:cs typeface="Calibri"/>
              </a:rPr>
              <a:t>Webinar</a:t>
            </a:r>
            <a:r>
              <a:rPr sz="2000" spc="-40" dirty="0">
                <a:latin typeface="Calibri"/>
                <a:cs typeface="Calibri"/>
              </a:rPr>
              <a:t> </a:t>
            </a:r>
            <a:r>
              <a:rPr sz="2000" dirty="0">
                <a:latin typeface="Calibri"/>
                <a:cs typeface="Calibri"/>
              </a:rPr>
              <a:t>&amp;</a:t>
            </a:r>
            <a:r>
              <a:rPr sz="2000" spc="-40" dirty="0">
                <a:latin typeface="Calibri"/>
                <a:cs typeface="Calibri"/>
              </a:rPr>
              <a:t> </a:t>
            </a:r>
            <a:r>
              <a:rPr sz="2000" dirty="0">
                <a:latin typeface="Calibri"/>
                <a:cs typeface="Calibri"/>
              </a:rPr>
              <a:t>WebEx</a:t>
            </a:r>
            <a:r>
              <a:rPr sz="2000" spc="-70" dirty="0">
                <a:latin typeface="Calibri"/>
                <a:cs typeface="Calibri"/>
              </a:rPr>
              <a:t> </a:t>
            </a:r>
            <a:r>
              <a:rPr sz="2000" dirty="0">
                <a:latin typeface="Calibri"/>
                <a:cs typeface="Calibri"/>
              </a:rPr>
              <a:t>Slots</a:t>
            </a:r>
            <a:r>
              <a:rPr lang="en-US" sz="2000" dirty="0">
                <a:latin typeface="Calibri"/>
                <a:cs typeface="Calibri"/>
              </a:rPr>
              <a:t> at CANTO’s various forums for presenting new and innovative technologies</a:t>
            </a:r>
            <a:r>
              <a:rPr sz="2000" dirty="0">
                <a:latin typeface="Calibri"/>
                <a:cs typeface="Calibri"/>
              </a:rPr>
              <a:t>,</a:t>
            </a:r>
            <a:r>
              <a:rPr sz="2000" spc="-35" dirty="0">
                <a:latin typeface="Calibri"/>
                <a:cs typeface="Calibri"/>
              </a:rPr>
              <a:t> </a:t>
            </a:r>
            <a:r>
              <a:rPr lang="en-US" sz="2000" spc="-35" dirty="0">
                <a:latin typeface="Calibri"/>
                <a:cs typeface="Calibri"/>
              </a:rPr>
              <a:t>Free </a:t>
            </a:r>
            <a:r>
              <a:rPr sz="2000" dirty="0">
                <a:latin typeface="Calibri"/>
                <a:cs typeface="Calibri"/>
              </a:rPr>
              <a:t>Speaking</a:t>
            </a:r>
            <a:r>
              <a:rPr sz="2000" spc="-35" dirty="0">
                <a:latin typeface="Calibri"/>
                <a:cs typeface="Calibri"/>
              </a:rPr>
              <a:t> </a:t>
            </a:r>
            <a:r>
              <a:rPr sz="2000" dirty="0">
                <a:latin typeface="Calibri"/>
                <a:cs typeface="Calibri"/>
              </a:rPr>
              <a:t>Slots</a:t>
            </a:r>
            <a:r>
              <a:rPr lang="en-US" sz="2000" dirty="0">
                <a:latin typeface="Calibri"/>
                <a:cs typeface="Calibri"/>
              </a:rPr>
              <a:t> for Affiliate Members at </a:t>
            </a:r>
            <a:r>
              <a:rPr lang="en-US" sz="2000" u="sng" dirty="0">
                <a:latin typeface="Calibri"/>
                <a:cs typeface="Calibri"/>
              </a:rPr>
              <a:t>‘Focus on Suppliers’</a:t>
            </a:r>
            <a:r>
              <a:rPr lang="en-US" sz="2000" dirty="0">
                <a:latin typeface="Calibri"/>
                <a:cs typeface="Calibri"/>
              </a:rPr>
              <a:t> forum of the Conference &amp; Trade Exhibitions.</a:t>
            </a:r>
          </a:p>
          <a:p>
            <a:pPr marL="241300" marR="1544320" indent="-229235">
              <a:lnSpc>
                <a:spcPct val="100000"/>
              </a:lnSpc>
              <a:spcBef>
                <a:spcPts val="994"/>
              </a:spcBef>
              <a:buClr>
                <a:srgbClr val="09425C"/>
              </a:buClr>
              <a:buSzPct val="125000"/>
              <a:buFont typeface="Arial"/>
              <a:buChar char="•"/>
              <a:tabLst>
                <a:tab pos="241935" algn="l"/>
              </a:tabLst>
            </a:pPr>
            <a:r>
              <a:rPr sz="2000" dirty="0">
                <a:latin typeface="Calibri"/>
                <a:cs typeface="Calibri"/>
              </a:rPr>
              <a:t>CANTO</a:t>
            </a:r>
            <a:r>
              <a:rPr sz="2000" spc="-60" dirty="0">
                <a:latin typeface="Calibri"/>
                <a:cs typeface="Calibri"/>
              </a:rPr>
              <a:t> </a:t>
            </a:r>
            <a:r>
              <a:rPr lang="en-US" sz="2000" spc="-60" dirty="0">
                <a:latin typeface="Calibri"/>
                <a:cs typeface="Calibri"/>
              </a:rPr>
              <a:t>Secretariat must encourage </a:t>
            </a:r>
            <a:r>
              <a:rPr sz="2000" dirty="0">
                <a:latin typeface="Calibri"/>
                <a:cs typeface="Calibri"/>
              </a:rPr>
              <a:t>its</a:t>
            </a:r>
            <a:r>
              <a:rPr sz="2000" spc="-40" dirty="0">
                <a:latin typeface="Calibri"/>
                <a:cs typeface="Calibri"/>
              </a:rPr>
              <a:t> </a:t>
            </a:r>
            <a:r>
              <a:rPr sz="2000" dirty="0">
                <a:latin typeface="Calibri"/>
                <a:cs typeface="Calibri"/>
              </a:rPr>
              <a:t>members</a:t>
            </a:r>
            <a:r>
              <a:rPr sz="2000" spc="-35" dirty="0">
                <a:latin typeface="Calibri"/>
                <a:cs typeface="Calibri"/>
              </a:rPr>
              <a:t> </a:t>
            </a:r>
            <a:r>
              <a:rPr sz="2000" dirty="0">
                <a:latin typeface="Calibri"/>
                <a:cs typeface="Calibri"/>
              </a:rPr>
              <a:t>to</a:t>
            </a:r>
            <a:r>
              <a:rPr sz="2000" spc="-40" dirty="0">
                <a:latin typeface="Calibri"/>
                <a:cs typeface="Calibri"/>
              </a:rPr>
              <a:t> </a:t>
            </a:r>
            <a:r>
              <a:rPr sz="2000" spc="-10" dirty="0">
                <a:latin typeface="Calibri"/>
                <a:cs typeface="Calibri"/>
              </a:rPr>
              <a:t>preferentially</a:t>
            </a:r>
            <a:r>
              <a:rPr sz="2000" spc="-25" dirty="0">
                <a:latin typeface="Calibri"/>
                <a:cs typeface="Calibri"/>
              </a:rPr>
              <a:t> </a:t>
            </a:r>
            <a:r>
              <a:rPr sz="2000" spc="-10" dirty="0">
                <a:latin typeface="Calibri"/>
                <a:cs typeface="Calibri"/>
              </a:rPr>
              <a:t>patronize</a:t>
            </a:r>
            <a:r>
              <a:rPr sz="2000" spc="-40" dirty="0">
                <a:latin typeface="Calibri"/>
                <a:cs typeface="Calibri"/>
              </a:rPr>
              <a:t> </a:t>
            </a:r>
            <a:r>
              <a:rPr sz="2000" dirty="0">
                <a:latin typeface="Calibri"/>
                <a:cs typeface="Calibri"/>
              </a:rPr>
              <a:t>the</a:t>
            </a:r>
            <a:r>
              <a:rPr lang="en-US" sz="2000" dirty="0">
                <a:latin typeface="Calibri"/>
                <a:cs typeface="Calibri"/>
              </a:rPr>
              <a:t> </a:t>
            </a:r>
            <a:r>
              <a:rPr sz="2000" dirty="0">
                <a:latin typeface="Calibri"/>
                <a:cs typeface="Calibri"/>
              </a:rPr>
              <a:t>business</a:t>
            </a:r>
            <a:r>
              <a:rPr sz="2000" spc="-50" dirty="0">
                <a:latin typeface="Calibri"/>
                <a:cs typeface="Calibri"/>
              </a:rPr>
              <a:t> </a:t>
            </a:r>
            <a:r>
              <a:rPr sz="2000" dirty="0">
                <a:latin typeface="Calibri"/>
                <a:cs typeface="Calibri"/>
              </a:rPr>
              <a:t>of</a:t>
            </a:r>
            <a:r>
              <a:rPr sz="2000" spc="-45" dirty="0">
                <a:latin typeface="Calibri"/>
                <a:cs typeface="Calibri"/>
              </a:rPr>
              <a:t> </a:t>
            </a:r>
            <a:r>
              <a:rPr sz="2000" dirty="0">
                <a:latin typeface="Calibri"/>
                <a:cs typeface="Calibri"/>
              </a:rPr>
              <a:t>the</a:t>
            </a:r>
            <a:r>
              <a:rPr sz="2000" spc="-40" dirty="0">
                <a:latin typeface="Calibri"/>
                <a:cs typeface="Calibri"/>
              </a:rPr>
              <a:t> </a:t>
            </a:r>
            <a:r>
              <a:rPr sz="2000" spc="-10" dirty="0">
                <a:latin typeface="Calibri"/>
                <a:cs typeface="Calibri"/>
              </a:rPr>
              <a:t>Vendors</a:t>
            </a:r>
            <a:r>
              <a:rPr sz="2000" spc="-50" dirty="0">
                <a:latin typeface="Calibri"/>
                <a:cs typeface="Calibri"/>
              </a:rPr>
              <a:t> &amp;</a:t>
            </a:r>
            <a:r>
              <a:rPr lang="en-US" sz="2000" spc="-50" dirty="0">
                <a:latin typeface="Calibri"/>
                <a:cs typeface="Calibri"/>
              </a:rPr>
              <a:t> </a:t>
            </a:r>
            <a:r>
              <a:rPr sz="2000" dirty="0">
                <a:latin typeface="Calibri"/>
                <a:cs typeface="Calibri"/>
              </a:rPr>
              <a:t>Suppliers</a:t>
            </a:r>
            <a:r>
              <a:rPr sz="2000" spc="-20" dirty="0">
                <a:latin typeface="Calibri"/>
                <a:cs typeface="Calibri"/>
              </a:rPr>
              <a:t> </a:t>
            </a:r>
            <a:r>
              <a:rPr sz="2000" dirty="0">
                <a:latin typeface="Calibri"/>
                <a:cs typeface="Calibri"/>
              </a:rPr>
              <a:t>who</a:t>
            </a:r>
            <a:r>
              <a:rPr sz="2000" spc="-55" dirty="0">
                <a:latin typeface="Calibri"/>
                <a:cs typeface="Calibri"/>
              </a:rPr>
              <a:t> </a:t>
            </a:r>
            <a:r>
              <a:rPr sz="2000" dirty="0">
                <a:latin typeface="Calibri"/>
                <a:cs typeface="Calibri"/>
              </a:rPr>
              <a:t>are</a:t>
            </a:r>
            <a:r>
              <a:rPr sz="2000" spc="-30" dirty="0">
                <a:latin typeface="Calibri"/>
                <a:cs typeface="Calibri"/>
              </a:rPr>
              <a:t> </a:t>
            </a:r>
            <a:r>
              <a:rPr sz="2000" dirty="0">
                <a:latin typeface="Calibri"/>
                <a:cs typeface="Calibri"/>
              </a:rPr>
              <a:t>members</a:t>
            </a:r>
            <a:r>
              <a:rPr sz="2000" spc="-10" dirty="0">
                <a:latin typeface="Calibri"/>
                <a:cs typeface="Calibri"/>
              </a:rPr>
              <a:t> </a:t>
            </a:r>
            <a:r>
              <a:rPr sz="2000" dirty="0">
                <a:latin typeface="Calibri"/>
                <a:cs typeface="Calibri"/>
              </a:rPr>
              <a:t>of</a:t>
            </a:r>
            <a:r>
              <a:rPr sz="2000" spc="-35" dirty="0">
                <a:latin typeface="Calibri"/>
                <a:cs typeface="Calibri"/>
              </a:rPr>
              <a:t> </a:t>
            </a:r>
            <a:r>
              <a:rPr sz="2000" spc="-10" dirty="0">
                <a:latin typeface="Calibri"/>
                <a:cs typeface="Calibri"/>
              </a:rPr>
              <a:t>CANTO</a:t>
            </a:r>
            <a:endParaRPr sz="2000" dirty="0">
              <a:latin typeface="Calibri"/>
              <a:cs typeface="Calibri"/>
            </a:endParaRPr>
          </a:p>
        </p:txBody>
      </p:sp>
      <p:pic>
        <p:nvPicPr>
          <p:cNvPr id="4" name="object 4"/>
          <p:cNvPicPr/>
          <p:nvPr/>
        </p:nvPicPr>
        <p:blipFill>
          <a:blip r:embed="rId2" cstate="print"/>
          <a:stretch>
            <a:fillRect/>
          </a:stretch>
        </p:blipFill>
        <p:spPr>
          <a:xfrm>
            <a:off x="5409907" y="62992"/>
            <a:ext cx="783996" cy="872248"/>
          </a:xfrm>
          <a:prstGeom prst="rect">
            <a:avLst/>
          </a:prstGeom>
        </p:spPr>
      </p:pic>
      <p:sp>
        <p:nvSpPr>
          <p:cNvPr id="5" name="object 5"/>
          <p:cNvSpPr txBox="1">
            <a:spLocks noGrp="1"/>
          </p:cNvSpPr>
          <p:nvPr>
            <p:ph type="sldNum" sz="quarter" idx="7"/>
          </p:nvPr>
        </p:nvSpPr>
        <p:spPr>
          <a:xfrm>
            <a:off x="11415648" y="6490436"/>
            <a:ext cx="205104" cy="139700"/>
          </a:xfrm>
          <a:prstGeom prst="rect">
            <a:avLst/>
          </a:prstGeom>
        </p:spPr>
        <p:txBody>
          <a:bodyPr vert="horz" wrap="square" lIns="0" tIns="0" rIns="0" bIns="0" rtlCol="0">
            <a:spAutoFit/>
          </a:bodyPr>
          <a:lstStyle>
            <a:defPPr>
              <a:defRPr kern="0"/>
            </a:defPPr>
            <a:lvl1pPr>
              <a:defRPr sz="900" b="0" i="0">
                <a:solidFill>
                  <a:schemeClr val="bg1"/>
                </a:solidFill>
                <a:latin typeface="Calibri"/>
                <a:cs typeface="Calibri"/>
              </a:defRPr>
            </a:lvl1pPr>
          </a:lstStyle>
          <a:p>
            <a:pPr marL="38100">
              <a:lnSpc>
                <a:spcPts val="955"/>
              </a:lnSpc>
            </a:pPr>
            <a:fld id="{81D60167-4931-47E6-BA6A-407CBD079E47}" type="slidenum">
              <a:rPr lang="en-TT" spc="-25" smtClean="0"/>
              <a:pPr marL="38100">
                <a:lnSpc>
                  <a:spcPts val="955"/>
                </a:lnSpc>
              </a:pPr>
              <a:t>19</a:t>
            </a:fld>
            <a:endParaRPr spc="-25"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54648-86DE-0A39-5F94-7A74535FF96F}"/>
              </a:ext>
            </a:extLst>
          </p:cNvPr>
          <p:cNvSpPr>
            <a:spLocks noGrp="1"/>
          </p:cNvSpPr>
          <p:nvPr>
            <p:ph type="title"/>
          </p:nvPr>
        </p:nvSpPr>
        <p:spPr>
          <a:xfrm>
            <a:off x="1653363" y="365760"/>
            <a:ext cx="9367203" cy="1188720"/>
          </a:xfrm>
        </p:spPr>
        <p:txBody>
          <a:bodyPr>
            <a:normAutofit/>
          </a:bodyPr>
          <a:lstStyle/>
          <a:p>
            <a:r>
              <a:rPr lang="en-US" b="1" dirty="0">
                <a:ea typeface="Calibri Light"/>
                <a:cs typeface="Calibri Light"/>
              </a:rPr>
              <a:t>Core Committee Members</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6F31E21-A9F1-6F94-E8F8-AA10D0455192}"/>
              </a:ext>
            </a:extLst>
          </p:cNvPr>
          <p:cNvSpPr>
            <a:spLocks noGrp="1"/>
          </p:cNvSpPr>
          <p:nvPr>
            <p:ph idx="1"/>
          </p:nvPr>
        </p:nvSpPr>
        <p:spPr>
          <a:xfrm>
            <a:off x="1653363" y="2176272"/>
            <a:ext cx="9367204" cy="4475540"/>
          </a:xfrm>
        </p:spPr>
        <p:txBody>
          <a:bodyPr anchor="t">
            <a:normAutofit/>
          </a:bodyPr>
          <a:lstStyle/>
          <a:p>
            <a:pPr algn="l"/>
            <a:r>
              <a:rPr lang="en-US" sz="3600" dirty="0">
                <a:ea typeface="Calibri"/>
                <a:cs typeface="Calibri"/>
              </a:rPr>
              <a:t>Melissa Harris – Telecom Training Corporation </a:t>
            </a:r>
          </a:p>
          <a:p>
            <a:pPr algn="l"/>
            <a:r>
              <a:rPr lang="en-US" sz="3600" dirty="0">
                <a:ea typeface="Calibri"/>
                <a:cs typeface="Calibri"/>
              </a:rPr>
              <a:t>Julio Izique – Formerly with Plume Design</a:t>
            </a:r>
          </a:p>
          <a:p>
            <a:r>
              <a:rPr lang="en-US" sz="3600" dirty="0">
                <a:ea typeface="Calibri"/>
                <a:cs typeface="Calibri"/>
              </a:rPr>
              <a:t>Desha Clifford – Digicel - Board of Directors Marketing Committee Champion</a:t>
            </a:r>
          </a:p>
          <a:p>
            <a:r>
              <a:rPr lang="en-US" sz="3600" dirty="0">
                <a:ea typeface="Calibri"/>
                <a:cs typeface="Calibri"/>
              </a:rPr>
              <a:t>Teresa Wankin – CANTO</a:t>
            </a:r>
          </a:p>
          <a:p>
            <a:r>
              <a:rPr lang="en-US" sz="3600" dirty="0">
                <a:ea typeface="Calibri"/>
                <a:cs typeface="Calibri"/>
              </a:rPr>
              <a:t>Nicole Freakley – CANTO</a:t>
            </a:r>
          </a:p>
          <a:p>
            <a:r>
              <a:rPr lang="en-US" sz="3600" dirty="0">
                <a:ea typeface="Calibri"/>
                <a:cs typeface="Calibri"/>
              </a:rPr>
              <a:t>Shyanne Williams – CANTO </a:t>
            </a:r>
            <a:endParaRPr lang="en-US" sz="2000" dirty="0">
              <a:ea typeface="Calibri"/>
              <a:cs typeface="Calibri"/>
            </a:endParaRPr>
          </a:p>
        </p:txBody>
      </p:sp>
      <p:sp>
        <p:nvSpPr>
          <p:cNvPr id="4" name="Slide Number Placeholder 3">
            <a:extLst>
              <a:ext uri="{FF2B5EF4-FFF2-40B4-BE49-F238E27FC236}">
                <a16:creationId xmlns:a16="http://schemas.microsoft.com/office/drawing/2014/main" id="{ED8387A3-2909-4D36-2C28-F07AFBDF802C}"/>
              </a:ext>
            </a:extLst>
          </p:cNvPr>
          <p:cNvSpPr>
            <a:spLocks noGrp="1"/>
          </p:cNvSpPr>
          <p:nvPr>
            <p:ph type="sldNum" sz="quarter" idx="12"/>
          </p:nvPr>
        </p:nvSpPr>
        <p:spPr/>
        <p:txBody>
          <a:bodyPr/>
          <a:lstStyle/>
          <a:p>
            <a:fld id="{330EA680-D336-4FF7-8B7A-9848BB0A1C32}" type="slidenum">
              <a:rPr lang="en-US" smtClean="0"/>
              <a:t>2</a:t>
            </a:fld>
            <a:endParaRPr lang="en-US"/>
          </a:p>
        </p:txBody>
      </p:sp>
    </p:spTree>
    <p:extLst>
      <p:ext uri="{BB962C8B-B14F-4D97-AF65-F5344CB8AC3E}">
        <p14:creationId xmlns:p14="http://schemas.microsoft.com/office/powerpoint/2010/main" val="3176938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26186" y="1756917"/>
            <a:ext cx="9608414" cy="3440044"/>
          </a:xfrm>
          <a:prstGeom prst="rect">
            <a:avLst/>
          </a:prstGeom>
        </p:spPr>
        <p:txBody>
          <a:bodyPr vert="horz" wrap="square" lIns="0" tIns="53975" rIns="0" bIns="0" rtlCol="0">
            <a:spAutoFit/>
          </a:bodyPr>
          <a:lstStyle/>
          <a:p>
            <a:pPr marL="241300" marR="838200" indent="-229235">
              <a:lnSpc>
                <a:spcPts val="2590"/>
              </a:lnSpc>
              <a:spcBef>
                <a:spcPts val="425"/>
              </a:spcBef>
              <a:buClr>
                <a:srgbClr val="09425C"/>
              </a:buClr>
              <a:buSzPct val="125000"/>
              <a:buFont typeface="Arial"/>
              <a:buChar char="•"/>
              <a:tabLst>
                <a:tab pos="241935" algn="l"/>
              </a:tabLst>
            </a:pPr>
            <a:r>
              <a:rPr sz="2400" dirty="0">
                <a:latin typeface="Calibri"/>
                <a:cs typeface="Calibri"/>
              </a:rPr>
              <a:t>Canto</a:t>
            </a:r>
            <a:r>
              <a:rPr sz="2400" spc="-70" dirty="0">
                <a:latin typeface="Calibri"/>
                <a:cs typeface="Calibri"/>
              </a:rPr>
              <a:t> </a:t>
            </a:r>
            <a:r>
              <a:rPr sz="2400" spc="-10" dirty="0">
                <a:latin typeface="Calibri"/>
                <a:cs typeface="Calibri"/>
              </a:rPr>
              <a:t>Suppliers/Vendors</a:t>
            </a:r>
            <a:r>
              <a:rPr sz="2400" spc="-40" dirty="0">
                <a:latin typeface="Calibri"/>
                <a:cs typeface="Calibri"/>
              </a:rPr>
              <a:t> </a:t>
            </a:r>
            <a:r>
              <a:rPr sz="2400" dirty="0">
                <a:latin typeface="Calibri"/>
                <a:cs typeface="Calibri"/>
              </a:rPr>
              <a:t>-</a:t>
            </a:r>
            <a:r>
              <a:rPr sz="2400" spc="-55" dirty="0">
                <a:latin typeface="Calibri"/>
                <a:cs typeface="Calibri"/>
              </a:rPr>
              <a:t> </a:t>
            </a:r>
            <a:r>
              <a:rPr sz="2400" dirty="0">
                <a:latin typeface="Calibri"/>
                <a:cs typeface="Calibri"/>
              </a:rPr>
              <a:t>Get</a:t>
            </a:r>
            <a:r>
              <a:rPr sz="2400" spc="-40" dirty="0">
                <a:latin typeface="Calibri"/>
                <a:cs typeface="Calibri"/>
              </a:rPr>
              <a:t> </a:t>
            </a:r>
            <a:r>
              <a:rPr sz="2400" dirty="0">
                <a:latin typeface="Calibri"/>
                <a:cs typeface="Calibri"/>
              </a:rPr>
              <a:t>real</a:t>
            </a:r>
            <a:r>
              <a:rPr sz="2400" spc="-55" dirty="0">
                <a:latin typeface="Calibri"/>
                <a:cs typeface="Calibri"/>
              </a:rPr>
              <a:t> </a:t>
            </a:r>
            <a:r>
              <a:rPr sz="2400" spc="-10" dirty="0">
                <a:latin typeface="Calibri"/>
                <a:cs typeface="Calibri"/>
              </a:rPr>
              <a:t>opportunity,</a:t>
            </a:r>
            <a:r>
              <a:rPr sz="2400" spc="-45" dirty="0">
                <a:latin typeface="Calibri"/>
                <a:cs typeface="Calibri"/>
              </a:rPr>
              <a:t> </a:t>
            </a:r>
            <a:r>
              <a:rPr sz="2400" spc="-10" dirty="0">
                <a:latin typeface="Calibri"/>
                <a:cs typeface="Calibri"/>
              </a:rPr>
              <a:t>preference</a:t>
            </a:r>
            <a:r>
              <a:rPr sz="2400" spc="-40" dirty="0">
                <a:latin typeface="Calibri"/>
                <a:cs typeface="Calibri"/>
              </a:rPr>
              <a:t> </a:t>
            </a:r>
            <a:r>
              <a:rPr sz="2400" spc="-25" dirty="0">
                <a:latin typeface="Calibri"/>
                <a:cs typeface="Calibri"/>
              </a:rPr>
              <a:t>and </a:t>
            </a:r>
            <a:r>
              <a:rPr sz="2400" dirty="0">
                <a:latin typeface="Calibri"/>
                <a:cs typeface="Calibri"/>
              </a:rPr>
              <a:t>advantage</a:t>
            </a:r>
            <a:r>
              <a:rPr sz="2400" spc="-65" dirty="0">
                <a:latin typeface="Calibri"/>
                <a:cs typeface="Calibri"/>
              </a:rPr>
              <a:t> </a:t>
            </a:r>
            <a:r>
              <a:rPr sz="2400" dirty="0">
                <a:latin typeface="Calibri"/>
                <a:cs typeface="Calibri"/>
              </a:rPr>
              <a:t>from</a:t>
            </a:r>
            <a:r>
              <a:rPr sz="2400" spc="-75" dirty="0">
                <a:latin typeface="Calibri"/>
                <a:cs typeface="Calibri"/>
              </a:rPr>
              <a:t> </a:t>
            </a:r>
            <a:r>
              <a:rPr sz="2400" dirty="0">
                <a:latin typeface="Calibri"/>
                <a:cs typeface="Calibri"/>
              </a:rPr>
              <a:t>their</a:t>
            </a:r>
            <a:r>
              <a:rPr sz="2400" spc="-55" dirty="0">
                <a:latin typeface="Calibri"/>
                <a:cs typeface="Calibri"/>
              </a:rPr>
              <a:t> </a:t>
            </a:r>
            <a:r>
              <a:rPr sz="2400" dirty="0">
                <a:latin typeface="Calibri"/>
                <a:cs typeface="Calibri"/>
              </a:rPr>
              <a:t>Canto</a:t>
            </a:r>
            <a:r>
              <a:rPr sz="2400" spc="-75" dirty="0">
                <a:latin typeface="Calibri"/>
                <a:cs typeface="Calibri"/>
              </a:rPr>
              <a:t> </a:t>
            </a:r>
            <a:r>
              <a:rPr sz="2400" spc="-10" dirty="0">
                <a:latin typeface="Calibri"/>
                <a:cs typeface="Calibri"/>
              </a:rPr>
              <a:t>investment.</a:t>
            </a:r>
            <a:endParaRPr sz="2400" dirty="0">
              <a:latin typeface="Calibri"/>
              <a:cs typeface="Calibri"/>
            </a:endParaRPr>
          </a:p>
          <a:p>
            <a:pPr marL="241300" marR="78740" indent="-229235">
              <a:lnSpc>
                <a:spcPts val="2590"/>
              </a:lnSpc>
              <a:spcBef>
                <a:spcPts val="1015"/>
              </a:spcBef>
              <a:buClr>
                <a:srgbClr val="09425C"/>
              </a:buClr>
              <a:buSzPct val="125000"/>
              <a:buFont typeface="Arial"/>
              <a:buChar char="•"/>
              <a:tabLst>
                <a:tab pos="241935" algn="l"/>
              </a:tabLst>
            </a:pPr>
            <a:r>
              <a:rPr sz="2400" dirty="0">
                <a:latin typeface="Calibri"/>
                <a:cs typeface="Calibri"/>
              </a:rPr>
              <a:t>Canto</a:t>
            </a:r>
            <a:r>
              <a:rPr sz="2400" spc="-70" dirty="0">
                <a:latin typeface="Calibri"/>
                <a:cs typeface="Calibri"/>
              </a:rPr>
              <a:t> </a:t>
            </a:r>
            <a:r>
              <a:rPr sz="2400" spc="-10" dirty="0">
                <a:latin typeface="Calibri"/>
                <a:cs typeface="Calibri"/>
              </a:rPr>
              <a:t>Operators</a:t>
            </a:r>
            <a:r>
              <a:rPr sz="2400" spc="-35" dirty="0">
                <a:latin typeface="Calibri"/>
                <a:cs typeface="Calibri"/>
              </a:rPr>
              <a:t> </a:t>
            </a:r>
            <a:r>
              <a:rPr sz="2400" dirty="0">
                <a:latin typeface="Calibri"/>
                <a:cs typeface="Calibri"/>
              </a:rPr>
              <a:t>-</a:t>
            </a:r>
            <a:r>
              <a:rPr sz="2400" spc="-40" dirty="0">
                <a:latin typeface="Calibri"/>
                <a:cs typeface="Calibri"/>
              </a:rPr>
              <a:t> </a:t>
            </a:r>
            <a:r>
              <a:rPr sz="2400" dirty="0">
                <a:latin typeface="Calibri"/>
                <a:cs typeface="Calibri"/>
              </a:rPr>
              <a:t>Get</a:t>
            </a:r>
            <a:r>
              <a:rPr sz="2400" spc="-50" dirty="0">
                <a:latin typeface="Calibri"/>
                <a:cs typeface="Calibri"/>
              </a:rPr>
              <a:t> </a:t>
            </a:r>
            <a:r>
              <a:rPr lang="en-US" sz="2400" spc="-50" dirty="0">
                <a:latin typeface="Calibri"/>
                <a:cs typeface="Calibri"/>
              </a:rPr>
              <a:t>access to a wider base of Vendors &amp; Suppliers thus benefitting from greater competitive offers and preferential rates from CANTO Vendors &amp; Suppliers</a:t>
            </a:r>
            <a:endParaRPr sz="2400" dirty="0">
              <a:latin typeface="Calibri"/>
              <a:cs typeface="Calibri"/>
            </a:endParaRPr>
          </a:p>
          <a:p>
            <a:pPr marL="241300" marR="5080" indent="-229235">
              <a:lnSpc>
                <a:spcPts val="2590"/>
              </a:lnSpc>
              <a:spcBef>
                <a:spcPts val="1000"/>
              </a:spcBef>
              <a:buClr>
                <a:srgbClr val="09425C"/>
              </a:buClr>
              <a:buSzPct val="125000"/>
              <a:buFont typeface="Arial"/>
              <a:buChar char="•"/>
              <a:tabLst>
                <a:tab pos="241935" algn="l"/>
              </a:tabLst>
            </a:pPr>
            <a:r>
              <a:rPr sz="2400" dirty="0">
                <a:latin typeface="Calibri"/>
                <a:cs typeface="Calibri"/>
              </a:rPr>
              <a:t>Canto</a:t>
            </a:r>
            <a:r>
              <a:rPr sz="2400" spc="-65" dirty="0">
                <a:latin typeface="Calibri"/>
                <a:cs typeface="Calibri"/>
              </a:rPr>
              <a:t> </a:t>
            </a:r>
            <a:r>
              <a:rPr lang="en-US" sz="2400" dirty="0">
                <a:latin typeface="Calibri"/>
                <a:cs typeface="Calibri"/>
              </a:rPr>
              <a:t>–</a:t>
            </a:r>
            <a:r>
              <a:rPr sz="2400" spc="-45" dirty="0">
                <a:latin typeface="Calibri"/>
                <a:cs typeface="Calibri"/>
              </a:rPr>
              <a:t> </a:t>
            </a:r>
            <a:r>
              <a:rPr lang="en-US" sz="2400" spc="-45" dirty="0">
                <a:latin typeface="Calibri"/>
                <a:cs typeface="Calibri"/>
              </a:rPr>
              <a:t>Enters into the Digital World of generating financial benefits by creating a dynamic Digital Environment for Supply Chain facilitating both Operators &amp; Services Providers and Vendor &amp; Suppliers Members.</a:t>
            </a:r>
            <a:r>
              <a:rPr sz="2400" dirty="0">
                <a:latin typeface="Calibri"/>
                <a:cs typeface="Calibri"/>
              </a:rPr>
              <a:t> </a:t>
            </a:r>
            <a:endParaRPr lang="en-US" sz="2400" dirty="0">
              <a:latin typeface="Calibri"/>
              <a:cs typeface="Calibri"/>
            </a:endParaRPr>
          </a:p>
          <a:p>
            <a:pPr marL="241300" marR="5080" indent="-229235">
              <a:lnSpc>
                <a:spcPts val="2590"/>
              </a:lnSpc>
              <a:spcBef>
                <a:spcPts val="1000"/>
              </a:spcBef>
              <a:buClr>
                <a:srgbClr val="09425C"/>
              </a:buClr>
              <a:buSzPct val="125000"/>
              <a:buFont typeface="Arial"/>
              <a:buChar char="•"/>
              <a:tabLst>
                <a:tab pos="241935" algn="l"/>
              </a:tabLst>
            </a:pPr>
            <a:r>
              <a:rPr sz="2400" dirty="0">
                <a:latin typeface="Calibri"/>
                <a:cs typeface="Calibri"/>
              </a:rPr>
              <a:t>For</a:t>
            </a:r>
            <a:r>
              <a:rPr sz="2400" spc="-40" dirty="0">
                <a:latin typeface="Calibri"/>
                <a:cs typeface="Calibri"/>
              </a:rPr>
              <a:t> </a:t>
            </a:r>
            <a:r>
              <a:rPr sz="2400" dirty="0">
                <a:latin typeface="Calibri"/>
                <a:cs typeface="Calibri"/>
              </a:rPr>
              <a:t>All</a:t>
            </a:r>
            <a:r>
              <a:rPr sz="2400" spc="-35" dirty="0">
                <a:latin typeface="Calibri"/>
                <a:cs typeface="Calibri"/>
              </a:rPr>
              <a:t> </a:t>
            </a:r>
            <a:r>
              <a:rPr sz="2400" dirty="0">
                <a:latin typeface="Calibri"/>
                <a:cs typeface="Calibri"/>
              </a:rPr>
              <a:t>–</a:t>
            </a:r>
            <a:r>
              <a:rPr sz="2400" spc="-25" dirty="0">
                <a:latin typeface="Calibri"/>
                <a:cs typeface="Calibri"/>
              </a:rPr>
              <a:t> </a:t>
            </a:r>
            <a:r>
              <a:rPr sz="2400" dirty="0">
                <a:latin typeface="Calibri"/>
                <a:cs typeface="Calibri"/>
              </a:rPr>
              <a:t>A</a:t>
            </a:r>
            <a:r>
              <a:rPr sz="2400" spc="-35" dirty="0">
                <a:latin typeface="Calibri"/>
                <a:cs typeface="Calibri"/>
              </a:rPr>
              <a:t> </a:t>
            </a:r>
            <a:r>
              <a:rPr sz="2400" dirty="0">
                <a:latin typeface="Calibri"/>
                <a:cs typeface="Calibri"/>
              </a:rPr>
              <a:t>Strong</a:t>
            </a:r>
            <a:r>
              <a:rPr sz="2400" spc="-45" dirty="0">
                <a:latin typeface="Calibri"/>
                <a:cs typeface="Calibri"/>
              </a:rPr>
              <a:t> </a:t>
            </a:r>
            <a:r>
              <a:rPr sz="2400" dirty="0">
                <a:latin typeface="Calibri"/>
                <a:cs typeface="Calibri"/>
              </a:rPr>
              <a:t>Symbiotic</a:t>
            </a:r>
            <a:r>
              <a:rPr sz="2400" spc="-65" dirty="0">
                <a:latin typeface="Calibri"/>
                <a:cs typeface="Calibri"/>
              </a:rPr>
              <a:t> </a:t>
            </a:r>
            <a:r>
              <a:rPr sz="2400" spc="-10" dirty="0">
                <a:latin typeface="Calibri"/>
                <a:cs typeface="Calibri"/>
              </a:rPr>
              <a:t>Relationship</a:t>
            </a:r>
            <a:endParaRPr sz="2400" dirty="0">
              <a:latin typeface="Calibri"/>
              <a:cs typeface="Calibri"/>
            </a:endParaRPr>
          </a:p>
        </p:txBody>
      </p:sp>
      <p:sp>
        <p:nvSpPr>
          <p:cNvPr id="4" name="object 4"/>
          <p:cNvSpPr txBox="1">
            <a:spLocks noGrp="1"/>
          </p:cNvSpPr>
          <p:nvPr>
            <p:ph type="sldNum" sz="quarter" idx="7"/>
          </p:nvPr>
        </p:nvSpPr>
        <p:spPr>
          <a:xfrm>
            <a:off x="11415648" y="6490436"/>
            <a:ext cx="205104" cy="139700"/>
          </a:xfrm>
          <a:prstGeom prst="rect">
            <a:avLst/>
          </a:prstGeom>
        </p:spPr>
        <p:txBody>
          <a:bodyPr vert="horz" wrap="square" lIns="0" tIns="0" rIns="0" bIns="0" rtlCol="0">
            <a:spAutoFit/>
          </a:bodyPr>
          <a:lstStyle>
            <a:defPPr>
              <a:defRPr kern="0"/>
            </a:defPPr>
            <a:lvl1pPr>
              <a:defRPr sz="900" b="0" i="0">
                <a:solidFill>
                  <a:schemeClr val="bg1"/>
                </a:solidFill>
                <a:latin typeface="Calibri"/>
                <a:cs typeface="Calibri"/>
              </a:defRPr>
            </a:lvl1pPr>
          </a:lstStyle>
          <a:p>
            <a:pPr marL="38100">
              <a:lnSpc>
                <a:spcPts val="955"/>
              </a:lnSpc>
            </a:pPr>
            <a:fld id="{81D60167-4931-47E6-BA6A-407CBD079E47}" type="slidenum">
              <a:rPr lang="en-TT" spc="-25" smtClean="0"/>
              <a:pPr marL="38100">
                <a:lnSpc>
                  <a:spcPts val="955"/>
                </a:lnSpc>
              </a:pPr>
              <a:t>20</a:t>
            </a:fld>
            <a:endParaRPr spc="-25" dirty="0"/>
          </a:p>
        </p:txBody>
      </p:sp>
      <p:sp>
        <p:nvSpPr>
          <p:cNvPr id="3" name="object 3"/>
          <p:cNvSpPr txBox="1">
            <a:spLocks noGrp="1"/>
          </p:cNvSpPr>
          <p:nvPr>
            <p:ph type="title"/>
          </p:nvPr>
        </p:nvSpPr>
        <p:spPr>
          <a:xfrm>
            <a:off x="503326" y="855421"/>
            <a:ext cx="4110354"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00"/>
                </a:solidFill>
              </a:rPr>
              <a:t>HIGH</a:t>
            </a:r>
            <a:r>
              <a:rPr sz="3200" spc="-15" dirty="0">
                <a:solidFill>
                  <a:srgbClr val="000000"/>
                </a:solidFill>
              </a:rPr>
              <a:t> </a:t>
            </a:r>
            <a:r>
              <a:rPr sz="3200" dirty="0">
                <a:solidFill>
                  <a:srgbClr val="000000"/>
                </a:solidFill>
              </a:rPr>
              <a:t>LEVEL</a:t>
            </a:r>
            <a:r>
              <a:rPr sz="3200" spc="-25" dirty="0">
                <a:solidFill>
                  <a:srgbClr val="000000"/>
                </a:solidFill>
              </a:rPr>
              <a:t> </a:t>
            </a:r>
            <a:r>
              <a:rPr sz="3200" spc="-10" dirty="0">
                <a:solidFill>
                  <a:srgbClr val="000000"/>
                </a:solidFill>
              </a:rPr>
              <a:t>BENEFITS</a:t>
            </a:r>
            <a:endParaRPr sz="3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82280" y="5435091"/>
            <a:ext cx="718820" cy="718820"/>
          </a:xfrm>
          <a:custGeom>
            <a:avLst/>
            <a:gdLst/>
            <a:ahLst/>
            <a:cxnLst/>
            <a:rect l="l" t="t" r="r" b="b"/>
            <a:pathLst>
              <a:path w="718820" h="718820">
                <a:moveTo>
                  <a:pt x="359155" y="0"/>
                </a:moveTo>
                <a:lnTo>
                  <a:pt x="310496" y="3285"/>
                </a:lnTo>
                <a:lnTo>
                  <a:pt x="263804" y="12855"/>
                </a:lnTo>
                <a:lnTo>
                  <a:pt x="219509" y="28277"/>
                </a:lnTo>
                <a:lnTo>
                  <a:pt x="178044" y="49118"/>
                </a:lnTo>
                <a:lnTo>
                  <a:pt x="139841" y="74948"/>
                </a:lnTo>
                <a:lnTo>
                  <a:pt x="105330" y="105335"/>
                </a:lnTo>
                <a:lnTo>
                  <a:pt x="74945" y="139846"/>
                </a:lnTo>
                <a:lnTo>
                  <a:pt x="49116" y="178050"/>
                </a:lnTo>
                <a:lnTo>
                  <a:pt x="28275" y="219514"/>
                </a:lnTo>
                <a:lnTo>
                  <a:pt x="12854" y="263808"/>
                </a:lnTo>
                <a:lnTo>
                  <a:pt x="3285" y="310499"/>
                </a:lnTo>
                <a:lnTo>
                  <a:pt x="0" y="359156"/>
                </a:lnTo>
                <a:lnTo>
                  <a:pt x="3285" y="407812"/>
                </a:lnTo>
                <a:lnTo>
                  <a:pt x="12854" y="454503"/>
                </a:lnTo>
                <a:lnTo>
                  <a:pt x="28275" y="498797"/>
                </a:lnTo>
                <a:lnTo>
                  <a:pt x="49116" y="540261"/>
                </a:lnTo>
                <a:lnTo>
                  <a:pt x="74945" y="578465"/>
                </a:lnTo>
                <a:lnTo>
                  <a:pt x="105330" y="612976"/>
                </a:lnTo>
                <a:lnTo>
                  <a:pt x="139841" y="643363"/>
                </a:lnTo>
                <a:lnTo>
                  <a:pt x="178044" y="669193"/>
                </a:lnTo>
                <a:lnTo>
                  <a:pt x="219509" y="690034"/>
                </a:lnTo>
                <a:lnTo>
                  <a:pt x="263804" y="705456"/>
                </a:lnTo>
                <a:lnTo>
                  <a:pt x="310496" y="715026"/>
                </a:lnTo>
                <a:lnTo>
                  <a:pt x="359155" y="718312"/>
                </a:lnTo>
                <a:lnTo>
                  <a:pt x="407815" y="715026"/>
                </a:lnTo>
                <a:lnTo>
                  <a:pt x="454507" y="705456"/>
                </a:lnTo>
                <a:lnTo>
                  <a:pt x="498802" y="690034"/>
                </a:lnTo>
                <a:lnTo>
                  <a:pt x="540267" y="669193"/>
                </a:lnTo>
                <a:lnTo>
                  <a:pt x="578470" y="643363"/>
                </a:lnTo>
                <a:lnTo>
                  <a:pt x="612981" y="612976"/>
                </a:lnTo>
                <a:lnTo>
                  <a:pt x="643366" y="578465"/>
                </a:lnTo>
                <a:lnTo>
                  <a:pt x="669195" y="540261"/>
                </a:lnTo>
                <a:lnTo>
                  <a:pt x="690036" y="498797"/>
                </a:lnTo>
                <a:lnTo>
                  <a:pt x="705457" y="454503"/>
                </a:lnTo>
                <a:lnTo>
                  <a:pt x="715026" y="407812"/>
                </a:lnTo>
                <a:lnTo>
                  <a:pt x="718312" y="359156"/>
                </a:lnTo>
                <a:lnTo>
                  <a:pt x="715026" y="310499"/>
                </a:lnTo>
                <a:lnTo>
                  <a:pt x="705457" y="263808"/>
                </a:lnTo>
                <a:lnTo>
                  <a:pt x="690036" y="219514"/>
                </a:lnTo>
                <a:lnTo>
                  <a:pt x="669195" y="178050"/>
                </a:lnTo>
                <a:lnTo>
                  <a:pt x="643366" y="139846"/>
                </a:lnTo>
                <a:lnTo>
                  <a:pt x="612981" y="105335"/>
                </a:lnTo>
                <a:lnTo>
                  <a:pt x="578470" y="74948"/>
                </a:lnTo>
                <a:lnTo>
                  <a:pt x="540267" y="49118"/>
                </a:lnTo>
                <a:lnTo>
                  <a:pt x="498802" y="28277"/>
                </a:lnTo>
                <a:lnTo>
                  <a:pt x="454507" y="12855"/>
                </a:lnTo>
                <a:lnTo>
                  <a:pt x="407815" y="3285"/>
                </a:lnTo>
                <a:lnTo>
                  <a:pt x="359155" y="0"/>
                </a:lnTo>
                <a:close/>
              </a:path>
            </a:pathLst>
          </a:custGeom>
          <a:solidFill>
            <a:srgbClr val="F46E1C"/>
          </a:solidFill>
        </p:spPr>
        <p:txBody>
          <a:bodyPr wrap="square" lIns="0" tIns="0" rIns="0" bIns="0" rtlCol="0"/>
          <a:lstStyle/>
          <a:p>
            <a:endParaRPr/>
          </a:p>
        </p:txBody>
      </p:sp>
      <p:sp>
        <p:nvSpPr>
          <p:cNvPr id="3" name="object 3"/>
          <p:cNvSpPr/>
          <p:nvPr/>
        </p:nvSpPr>
        <p:spPr>
          <a:xfrm>
            <a:off x="9048256" y="3476752"/>
            <a:ext cx="3145155" cy="2917825"/>
          </a:xfrm>
          <a:custGeom>
            <a:avLst/>
            <a:gdLst/>
            <a:ahLst/>
            <a:cxnLst/>
            <a:rect l="l" t="t" r="r" b="b"/>
            <a:pathLst>
              <a:path w="3145154" h="2917825">
                <a:moveTo>
                  <a:pt x="3145014" y="0"/>
                </a:moveTo>
                <a:lnTo>
                  <a:pt x="469505" y="1318006"/>
                </a:lnTo>
                <a:lnTo>
                  <a:pt x="359850" y="1386484"/>
                </a:lnTo>
                <a:lnTo>
                  <a:pt x="145861" y="1592464"/>
                </a:lnTo>
                <a:lnTo>
                  <a:pt x="0" y="1936763"/>
                </a:lnTo>
                <a:lnTo>
                  <a:pt x="94728" y="2420200"/>
                </a:lnTo>
                <a:lnTo>
                  <a:pt x="108698" y="2448140"/>
                </a:lnTo>
                <a:lnTo>
                  <a:pt x="177202" y="2557738"/>
                </a:lnTo>
                <a:lnTo>
                  <a:pt x="383272" y="2771616"/>
                </a:lnTo>
                <a:lnTo>
                  <a:pt x="727739" y="2917399"/>
                </a:lnTo>
                <a:lnTo>
                  <a:pt x="1211439" y="2822714"/>
                </a:lnTo>
                <a:lnTo>
                  <a:pt x="3145014" y="1869059"/>
                </a:lnTo>
                <a:lnTo>
                  <a:pt x="3145014" y="0"/>
                </a:lnTo>
                <a:close/>
              </a:path>
            </a:pathLst>
          </a:custGeom>
          <a:solidFill>
            <a:srgbClr val="0C5273"/>
          </a:solidFill>
        </p:spPr>
        <p:txBody>
          <a:bodyPr wrap="square" lIns="0" tIns="0" rIns="0" bIns="0" rtlCol="0"/>
          <a:lstStyle/>
          <a:p>
            <a:endParaRPr/>
          </a:p>
        </p:txBody>
      </p:sp>
      <p:grpSp>
        <p:nvGrpSpPr>
          <p:cNvPr id="4" name="object 4"/>
          <p:cNvGrpSpPr/>
          <p:nvPr/>
        </p:nvGrpSpPr>
        <p:grpSpPr>
          <a:xfrm>
            <a:off x="0" y="0"/>
            <a:ext cx="12193270" cy="6858000"/>
            <a:chOff x="0" y="0"/>
            <a:chExt cx="12193270" cy="6858000"/>
          </a:xfrm>
        </p:grpSpPr>
        <p:sp>
          <p:nvSpPr>
            <p:cNvPr id="5" name="object 5"/>
            <p:cNvSpPr/>
            <p:nvPr/>
          </p:nvSpPr>
          <p:spPr>
            <a:xfrm>
              <a:off x="10763377" y="11175"/>
              <a:ext cx="1426845" cy="984885"/>
            </a:xfrm>
            <a:custGeom>
              <a:avLst/>
              <a:gdLst/>
              <a:ahLst/>
              <a:cxnLst/>
              <a:rect l="l" t="t" r="r" b="b"/>
              <a:pathLst>
                <a:path w="1426845" h="984885">
                  <a:moveTo>
                    <a:pt x="1426845" y="0"/>
                  </a:moveTo>
                  <a:lnTo>
                    <a:pt x="154305" y="626999"/>
                  </a:lnTo>
                  <a:lnTo>
                    <a:pt x="120967" y="646503"/>
                  </a:lnTo>
                  <a:lnTo>
                    <a:pt x="53340" y="701119"/>
                  </a:lnTo>
                  <a:lnTo>
                    <a:pt x="0" y="785000"/>
                  </a:lnTo>
                  <a:lnTo>
                    <a:pt x="9525" y="892301"/>
                  </a:lnTo>
                  <a:lnTo>
                    <a:pt x="12065" y="898651"/>
                  </a:lnTo>
                  <a:lnTo>
                    <a:pt x="27622" y="921353"/>
                  </a:lnTo>
                  <a:lnTo>
                    <a:pt x="78422" y="963104"/>
                  </a:lnTo>
                  <a:lnTo>
                    <a:pt x="170656" y="984377"/>
                  </a:lnTo>
                  <a:lnTo>
                    <a:pt x="310515" y="945641"/>
                  </a:lnTo>
                  <a:lnTo>
                    <a:pt x="1426845" y="395986"/>
                  </a:lnTo>
                  <a:lnTo>
                    <a:pt x="1426845" y="0"/>
                  </a:lnTo>
                  <a:close/>
                </a:path>
              </a:pathLst>
            </a:custGeom>
            <a:solidFill>
              <a:srgbClr val="F46E1C"/>
            </a:solidFill>
          </p:spPr>
          <p:txBody>
            <a:bodyPr wrap="square" lIns="0" tIns="0" rIns="0" bIns="0" rtlCol="0"/>
            <a:lstStyle/>
            <a:p>
              <a:endParaRPr/>
            </a:p>
          </p:txBody>
        </p:sp>
        <p:sp>
          <p:nvSpPr>
            <p:cNvPr id="6" name="object 6"/>
            <p:cNvSpPr/>
            <p:nvPr/>
          </p:nvSpPr>
          <p:spPr>
            <a:xfrm>
              <a:off x="6556331" y="507"/>
              <a:ext cx="4948555" cy="2108200"/>
            </a:xfrm>
            <a:custGeom>
              <a:avLst/>
              <a:gdLst/>
              <a:ahLst/>
              <a:cxnLst/>
              <a:rect l="l" t="t" r="r" b="b"/>
              <a:pathLst>
                <a:path w="4948555" h="2108200">
                  <a:moveTo>
                    <a:pt x="4948090" y="0"/>
                  </a:moveTo>
                  <a:lnTo>
                    <a:pt x="2495466" y="0"/>
                  </a:lnTo>
                  <a:lnTo>
                    <a:pt x="351579" y="1056640"/>
                  </a:lnTo>
                  <a:lnTo>
                    <a:pt x="271708" y="1105376"/>
                  </a:lnTo>
                  <a:lnTo>
                    <a:pt x="113708" y="1248410"/>
                  </a:lnTo>
                  <a:lnTo>
                    <a:pt x="0" y="1480978"/>
                  </a:lnTo>
                  <a:lnTo>
                    <a:pt x="53002" y="1798320"/>
                  </a:lnTo>
                  <a:lnTo>
                    <a:pt x="61892" y="1816100"/>
                  </a:lnTo>
                  <a:lnTo>
                    <a:pt x="106977" y="1886604"/>
                  </a:lnTo>
                  <a:lnTo>
                    <a:pt x="246264" y="2021998"/>
                  </a:lnTo>
                  <a:lnTo>
                    <a:pt x="485802" y="2108100"/>
                  </a:lnTo>
                  <a:lnTo>
                    <a:pt x="831639" y="2030730"/>
                  </a:lnTo>
                  <a:lnTo>
                    <a:pt x="4948090" y="0"/>
                  </a:lnTo>
                  <a:close/>
                </a:path>
              </a:pathLst>
            </a:custGeom>
            <a:solidFill>
              <a:srgbClr val="0C9BA8"/>
            </a:solidFill>
          </p:spPr>
          <p:txBody>
            <a:bodyPr wrap="square" lIns="0" tIns="0" rIns="0" bIns="0" rtlCol="0"/>
            <a:lstStyle/>
            <a:p>
              <a:endParaRPr/>
            </a:p>
          </p:txBody>
        </p:sp>
        <p:sp>
          <p:nvSpPr>
            <p:cNvPr id="7" name="object 7"/>
            <p:cNvSpPr/>
            <p:nvPr/>
          </p:nvSpPr>
          <p:spPr>
            <a:xfrm>
              <a:off x="0" y="0"/>
              <a:ext cx="7005320" cy="6858000"/>
            </a:xfrm>
            <a:custGeom>
              <a:avLst/>
              <a:gdLst/>
              <a:ahLst/>
              <a:cxnLst/>
              <a:rect l="l" t="t" r="r" b="b"/>
              <a:pathLst>
                <a:path w="7005320" h="6858000">
                  <a:moveTo>
                    <a:pt x="1050912" y="0"/>
                  </a:moveTo>
                  <a:lnTo>
                    <a:pt x="0" y="0"/>
                  </a:lnTo>
                  <a:lnTo>
                    <a:pt x="0" y="1047686"/>
                  </a:lnTo>
                  <a:lnTo>
                    <a:pt x="1524" y="1045502"/>
                  </a:lnTo>
                  <a:lnTo>
                    <a:pt x="29552" y="1006335"/>
                  </a:lnTo>
                  <a:lnTo>
                    <a:pt x="58102" y="967409"/>
                  </a:lnTo>
                  <a:lnTo>
                    <a:pt x="87185" y="928738"/>
                  </a:lnTo>
                  <a:lnTo>
                    <a:pt x="116789" y="890333"/>
                  </a:lnTo>
                  <a:lnTo>
                    <a:pt x="146913" y="852170"/>
                  </a:lnTo>
                  <a:lnTo>
                    <a:pt x="177215" y="814400"/>
                  </a:lnTo>
                  <a:lnTo>
                    <a:pt x="207835" y="777062"/>
                  </a:lnTo>
                  <a:lnTo>
                    <a:pt x="238772" y="740156"/>
                  </a:lnTo>
                  <a:lnTo>
                    <a:pt x="270027" y="703707"/>
                  </a:lnTo>
                  <a:lnTo>
                    <a:pt x="301599" y="667689"/>
                  </a:lnTo>
                  <a:lnTo>
                    <a:pt x="333476" y="632117"/>
                  </a:lnTo>
                  <a:lnTo>
                    <a:pt x="365671" y="596988"/>
                  </a:lnTo>
                  <a:lnTo>
                    <a:pt x="398157" y="562305"/>
                  </a:lnTo>
                  <a:lnTo>
                    <a:pt x="430949" y="528053"/>
                  </a:lnTo>
                  <a:lnTo>
                    <a:pt x="464032" y="494258"/>
                  </a:lnTo>
                  <a:lnTo>
                    <a:pt x="497408" y="460895"/>
                  </a:lnTo>
                  <a:lnTo>
                    <a:pt x="531075" y="427990"/>
                  </a:lnTo>
                  <a:lnTo>
                    <a:pt x="565023" y="395516"/>
                  </a:lnTo>
                  <a:lnTo>
                    <a:pt x="599249" y="363499"/>
                  </a:lnTo>
                  <a:lnTo>
                    <a:pt x="633768" y="331914"/>
                  </a:lnTo>
                  <a:lnTo>
                    <a:pt x="668553" y="300786"/>
                  </a:lnTo>
                  <a:lnTo>
                    <a:pt x="703605" y="270103"/>
                  </a:lnTo>
                  <a:lnTo>
                    <a:pt x="738924" y="239864"/>
                  </a:lnTo>
                  <a:lnTo>
                    <a:pt x="774509" y="210083"/>
                  </a:lnTo>
                  <a:lnTo>
                    <a:pt x="810361" y="180733"/>
                  </a:lnTo>
                  <a:lnTo>
                    <a:pt x="846455" y="151841"/>
                  </a:lnTo>
                  <a:lnTo>
                    <a:pt x="882815" y="123393"/>
                  </a:lnTo>
                  <a:lnTo>
                    <a:pt x="919416" y="95402"/>
                  </a:lnTo>
                  <a:lnTo>
                    <a:pt x="956271" y="67843"/>
                  </a:lnTo>
                  <a:lnTo>
                    <a:pt x="993368" y="40754"/>
                  </a:lnTo>
                  <a:lnTo>
                    <a:pt x="1030693" y="14097"/>
                  </a:lnTo>
                  <a:lnTo>
                    <a:pt x="1050912" y="0"/>
                  </a:lnTo>
                  <a:close/>
                </a:path>
                <a:path w="7005320" h="6858000">
                  <a:moveTo>
                    <a:pt x="1196555" y="6858000"/>
                  </a:moveTo>
                  <a:lnTo>
                    <a:pt x="1140066" y="6821322"/>
                  </a:lnTo>
                  <a:lnTo>
                    <a:pt x="1100924" y="6795097"/>
                  </a:lnTo>
                  <a:lnTo>
                    <a:pt x="1062024" y="6768414"/>
                  </a:lnTo>
                  <a:lnTo>
                    <a:pt x="1023366" y="6741249"/>
                  </a:lnTo>
                  <a:lnTo>
                    <a:pt x="984948" y="6713626"/>
                  </a:lnTo>
                  <a:lnTo>
                    <a:pt x="946772" y="6685521"/>
                  </a:lnTo>
                  <a:lnTo>
                    <a:pt x="908837" y="6656959"/>
                  </a:lnTo>
                  <a:lnTo>
                    <a:pt x="871169" y="6627927"/>
                  </a:lnTo>
                  <a:lnTo>
                    <a:pt x="833742" y="6598412"/>
                  </a:lnTo>
                  <a:lnTo>
                    <a:pt x="796594" y="6568440"/>
                  </a:lnTo>
                  <a:lnTo>
                    <a:pt x="759701" y="6537998"/>
                  </a:lnTo>
                  <a:lnTo>
                    <a:pt x="723074" y="6507099"/>
                  </a:lnTo>
                  <a:lnTo>
                    <a:pt x="686727" y="6475717"/>
                  </a:lnTo>
                  <a:lnTo>
                    <a:pt x="650659" y="6443878"/>
                  </a:lnTo>
                  <a:lnTo>
                    <a:pt x="614870" y="6411569"/>
                  </a:lnTo>
                  <a:lnTo>
                    <a:pt x="579361" y="6378791"/>
                  </a:lnTo>
                  <a:lnTo>
                    <a:pt x="544144" y="6345555"/>
                  </a:lnTo>
                  <a:lnTo>
                    <a:pt x="509219" y="6311849"/>
                  </a:lnTo>
                  <a:lnTo>
                    <a:pt x="474599" y="6277686"/>
                  </a:lnTo>
                  <a:lnTo>
                    <a:pt x="440270" y="6243053"/>
                  </a:lnTo>
                  <a:lnTo>
                    <a:pt x="406260" y="6207950"/>
                  </a:lnTo>
                  <a:lnTo>
                    <a:pt x="372783" y="6173025"/>
                  </a:lnTo>
                  <a:lnTo>
                    <a:pt x="339788" y="6137770"/>
                  </a:lnTo>
                  <a:lnTo>
                    <a:pt x="307289" y="6102223"/>
                  </a:lnTo>
                  <a:lnTo>
                    <a:pt x="275285" y="6066358"/>
                  </a:lnTo>
                  <a:lnTo>
                    <a:pt x="243776" y="6030201"/>
                  </a:lnTo>
                  <a:lnTo>
                    <a:pt x="212750" y="5993752"/>
                  </a:lnTo>
                  <a:lnTo>
                    <a:pt x="182219" y="5957024"/>
                  </a:lnTo>
                  <a:lnTo>
                    <a:pt x="152184" y="5919990"/>
                  </a:lnTo>
                  <a:lnTo>
                    <a:pt x="122643" y="5882691"/>
                  </a:lnTo>
                  <a:lnTo>
                    <a:pt x="93586" y="5845111"/>
                  </a:lnTo>
                  <a:lnTo>
                    <a:pt x="65024" y="5807265"/>
                  </a:lnTo>
                  <a:lnTo>
                    <a:pt x="36957" y="5769153"/>
                  </a:lnTo>
                  <a:lnTo>
                    <a:pt x="9385" y="5730786"/>
                  </a:lnTo>
                  <a:lnTo>
                    <a:pt x="0" y="5717387"/>
                  </a:lnTo>
                  <a:lnTo>
                    <a:pt x="0" y="6858000"/>
                  </a:lnTo>
                  <a:lnTo>
                    <a:pt x="1196555" y="6858000"/>
                  </a:lnTo>
                  <a:close/>
                </a:path>
                <a:path w="7005320" h="6858000">
                  <a:moveTo>
                    <a:pt x="3526129" y="6654800"/>
                  </a:moveTo>
                  <a:lnTo>
                    <a:pt x="3524821" y="6604000"/>
                  </a:lnTo>
                  <a:lnTo>
                    <a:pt x="3521062" y="6565900"/>
                  </a:lnTo>
                  <a:lnTo>
                    <a:pt x="3514674" y="6515100"/>
                  </a:lnTo>
                  <a:lnTo>
                    <a:pt x="3505517" y="6477000"/>
                  </a:lnTo>
                  <a:lnTo>
                    <a:pt x="3493401" y="6438900"/>
                  </a:lnTo>
                  <a:lnTo>
                    <a:pt x="3478187" y="6413500"/>
                  </a:lnTo>
                  <a:lnTo>
                    <a:pt x="3459696" y="6375400"/>
                  </a:lnTo>
                  <a:lnTo>
                    <a:pt x="3437763" y="6350000"/>
                  </a:lnTo>
                  <a:lnTo>
                    <a:pt x="3412236" y="6311900"/>
                  </a:lnTo>
                  <a:lnTo>
                    <a:pt x="3382937" y="6286500"/>
                  </a:lnTo>
                  <a:lnTo>
                    <a:pt x="3349701" y="6261100"/>
                  </a:lnTo>
                  <a:lnTo>
                    <a:pt x="3312376" y="6235700"/>
                  </a:lnTo>
                  <a:lnTo>
                    <a:pt x="3270783" y="6223000"/>
                  </a:lnTo>
                  <a:lnTo>
                    <a:pt x="3224771" y="6197600"/>
                  </a:lnTo>
                  <a:lnTo>
                    <a:pt x="3174161" y="6184900"/>
                  </a:lnTo>
                  <a:lnTo>
                    <a:pt x="3118815" y="6172200"/>
                  </a:lnTo>
                  <a:lnTo>
                    <a:pt x="3058541" y="6159500"/>
                  </a:lnTo>
                  <a:lnTo>
                    <a:pt x="2660726" y="6057900"/>
                  </a:lnTo>
                  <a:lnTo>
                    <a:pt x="2565539" y="6032500"/>
                  </a:lnTo>
                  <a:lnTo>
                    <a:pt x="2518613" y="6007100"/>
                  </a:lnTo>
                  <a:lnTo>
                    <a:pt x="2472131" y="5994400"/>
                  </a:lnTo>
                  <a:lnTo>
                    <a:pt x="2426119" y="5969000"/>
                  </a:lnTo>
                  <a:lnTo>
                    <a:pt x="2380551" y="5956300"/>
                  </a:lnTo>
                  <a:lnTo>
                    <a:pt x="2335466" y="5930900"/>
                  </a:lnTo>
                  <a:lnTo>
                    <a:pt x="2290838" y="5918200"/>
                  </a:lnTo>
                  <a:lnTo>
                    <a:pt x="2246693" y="5892800"/>
                  </a:lnTo>
                  <a:lnTo>
                    <a:pt x="2203031" y="5880100"/>
                  </a:lnTo>
                  <a:lnTo>
                    <a:pt x="2117153" y="5829300"/>
                  </a:lnTo>
                  <a:lnTo>
                    <a:pt x="2033257" y="5778500"/>
                  </a:lnTo>
                  <a:lnTo>
                    <a:pt x="1992058" y="5765800"/>
                  </a:lnTo>
                  <a:lnTo>
                    <a:pt x="1911210" y="5715000"/>
                  </a:lnTo>
                  <a:lnTo>
                    <a:pt x="1832432" y="5664200"/>
                  </a:lnTo>
                  <a:lnTo>
                    <a:pt x="1793836" y="5626100"/>
                  </a:lnTo>
                  <a:lnTo>
                    <a:pt x="1718246" y="5575300"/>
                  </a:lnTo>
                  <a:lnTo>
                    <a:pt x="1681264" y="5549900"/>
                  </a:lnTo>
                  <a:lnTo>
                    <a:pt x="1644827" y="5524500"/>
                  </a:lnTo>
                  <a:lnTo>
                    <a:pt x="1608950" y="5486400"/>
                  </a:lnTo>
                  <a:lnTo>
                    <a:pt x="1573618" y="5461000"/>
                  </a:lnTo>
                  <a:lnTo>
                    <a:pt x="1538859" y="5435600"/>
                  </a:lnTo>
                  <a:lnTo>
                    <a:pt x="1504670" y="5397500"/>
                  </a:lnTo>
                  <a:lnTo>
                    <a:pt x="1471053" y="5372100"/>
                  </a:lnTo>
                  <a:lnTo>
                    <a:pt x="1438008" y="5334000"/>
                  </a:lnTo>
                  <a:lnTo>
                    <a:pt x="1405547" y="5308600"/>
                  </a:lnTo>
                  <a:lnTo>
                    <a:pt x="1373682" y="5270500"/>
                  </a:lnTo>
                  <a:lnTo>
                    <a:pt x="1342402" y="5232400"/>
                  </a:lnTo>
                  <a:lnTo>
                    <a:pt x="1311719" y="5207000"/>
                  </a:lnTo>
                  <a:lnTo>
                    <a:pt x="1281633" y="5168900"/>
                  </a:lnTo>
                  <a:lnTo>
                    <a:pt x="1252156" y="5130800"/>
                  </a:lnTo>
                  <a:lnTo>
                    <a:pt x="1223302" y="5092700"/>
                  </a:lnTo>
                  <a:lnTo>
                    <a:pt x="1195057" y="5067300"/>
                  </a:lnTo>
                  <a:lnTo>
                    <a:pt x="1167422" y="5029200"/>
                  </a:lnTo>
                  <a:lnTo>
                    <a:pt x="1140434" y="4991100"/>
                  </a:lnTo>
                  <a:lnTo>
                    <a:pt x="1114056" y="4953000"/>
                  </a:lnTo>
                  <a:lnTo>
                    <a:pt x="1088326" y="4914900"/>
                  </a:lnTo>
                  <a:lnTo>
                    <a:pt x="1063244" y="4876800"/>
                  </a:lnTo>
                  <a:lnTo>
                    <a:pt x="1038796" y="4838700"/>
                  </a:lnTo>
                  <a:lnTo>
                    <a:pt x="1014996" y="4800600"/>
                  </a:lnTo>
                  <a:lnTo>
                    <a:pt x="991857" y="4762500"/>
                  </a:lnTo>
                  <a:lnTo>
                    <a:pt x="969391" y="4724400"/>
                  </a:lnTo>
                  <a:lnTo>
                    <a:pt x="947572" y="4686300"/>
                  </a:lnTo>
                  <a:lnTo>
                    <a:pt x="926426" y="4648200"/>
                  </a:lnTo>
                  <a:lnTo>
                    <a:pt x="905954" y="4610100"/>
                  </a:lnTo>
                  <a:lnTo>
                    <a:pt x="886167" y="4572000"/>
                  </a:lnTo>
                  <a:lnTo>
                    <a:pt x="867067" y="4521200"/>
                  </a:lnTo>
                  <a:lnTo>
                    <a:pt x="848652" y="4483100"/>
                  </a:lnTo>
                  <a:lnTo>
                    <a:pt x="830935" y="4445000"/>
                  </a:lnTo>
                  <a:lnTo>
                    <a:pt x="813917" y="4394200"/>
                  </a:lnTo>
                  <a:lnTo>
                    <a:pt x="797598" y="4356100"/>
                  </a:lnTo>
                  <a:lnTo>
                    <a:pt x="781989" y="4318000"/>
                  </a:lnTo>
                  <a:lnTo>
                    <a:pt x="767092" y="4267200"/>
                  </a:lnTo>
                  <a:lnTo>
                    <a:pt x="752919" y="4229100"/>
                  </a:lnTo>
                  <a:lnTo>
                    <a:pt x="739470" y="4191000"/>
                  </a:lnTo>
                  <a:lnTo>
                    <a:pt x="726744" y="4140200"/>
                  </a:lnTo>
                  <a:lnTo>
                    <a:pt x="714756" y="4102100"/>
                  </a:lnTo>
                  <a:lnTo>
                    <a:pt x="703503" y="4051300"/>
                  </a:lnTo>
                  <a:lnTo>
                    <a:pt x="693000" y="4013200"/>
                  </a:lnTo>
                  <a:lnTo>
                    <a:pt x="683234" y="3962400"/>
                  </a:lnTo>
                  <a:lnTo>
                    <a:pt x="674230" y="3924300"/>
                  </a:lnTo>
                  <a:lnTo>
                    <a:pt x="665988" y="3873500"/>
                  </a:lnTo>
                  <a:lnTo>
                    <a:pt x="658495" y="3835400"/>
                  </a:lnTo>
                  <a:lnTo>
                    <a:pt x="651776" y="3784600"/>
                  </a:lnTo>
                  <a:lnTo>
                    <a:pt x="645833" y="3733800"/>
                  </a:lnTo>
                  <a:lnTo>
                    <a:pt x="640664" y="3695700"/>
                  </a:lnTo>
                  <a:lnTo>
                    <a:pt x="636270" y="3644900"/>
                  </a:lnTo>
                  <a:lnTo>
                    <a:pt x="632663" y="3594100"/>
                  </a:lnTo>
                  <a:lnTo>
                    <a:pt x="629856" y="3556000"/>
                  </a:lnTo>
                  <a:lnTo>
                    <a:pt x="627849" y="3505200"/>
                  </a:lnTo>
                  <a:lnTo>
                    <a:pt x="626630" y="3454400"/>
                  </a:lnTo>
                  <a:lnTo>
                    <a:pt x="626237" y="3416300"/>
                  </a:lnTo>
                  <a:lnTo>
                    <a:pt x="625932" y="3365500"/>
                  </a:lnTo>
                  <a:lnTo>
                    <a:pt x="626440" y="3314700"/>
                  </a:lnTo>
                  <a:lnTo>
                    <a:pt x="627748" y="3263900"/>
                  </a:lnTo>
                  <a:lnTo>
                    <a:pt x="629856" y="3225800"/>
                  </a:lnTo>
                  <a:lnTo>
                    <a:pt x="632752" y="3175000"/>
                  </a:lnTo>
                  <a:lnTo>
                    <a:pt x="636435" y="3124200"/>
                  </a:lnTo>
                  <a:lnTo>
                    <a:pt x="640905" y="3086100"/>
                  </a:lnTo>
                  <a:lnTo>
                    <a:pt x="646150" y="3035300"/>
                  </a:lnTo>
                  <a:lnTo>
                    <a:pt x="652157" y="2997200"/>
                  </a:lnTo>
                  <a:lnTo>
                    <a:pt x="658939" y="2946400"/>
                  </a:lnTo>
                  <a:lnTo>
                    <a:pt x="666496" y="2895600"/>
                  </a:lnTo>
                  <a:lnTo>
                    <a:pt x="674789" y="2857500"/>
                  </a:lnTo>
                  <a:lnTo>
                    <a:pt x="683844" y="2806700"/>
                  </a:lnTo>
                  <a:lnTo>
                    <a:pt x="693648" y="2768600"/>
                  </a:lnTo>
                  <a:lnTo>
                    <a:pt x="704202" y="2717800"/>
                  </a:lnTo>
                  <a:lnTo>
                    <a:pt x="715492" y="2679700"/>
                  </a:lnTo>
                  <a:lnTo>
                    <a:pt x="727506" y="2628900"/>
                  </a:lnTo>
                  <a:lnTo>
                    <a:pt x="740257" y="2590800"/>
                  </a:lnTo>
                  <a:lnTo>
                    <a:pt x="753719" y="2552700"/>
                  </a:lnTo>
                  <a:lnTo>
                    <a:pt x="767918" y="2501900"/>
                  </a:lnTo>
                  <a:lnTo>
                    <a:pt x="782815" y="2463800"/>
                  </a:lnTo>
                  <a:lnTo>
                    <a:pt x="798436" y="2413000"/>
                  </a:lnTo>
                  <a:lnTo>
                    <a:pt x="814743" y="2374900"/>
                  </a:lnTo>
                  <a:lnTo>
                    <a:pt x="831761" y="2336800"/>
                  </a:lnTo>
                  <a:lnTo>
                    <a:pt x="849477" y="2298700"/>
                  </a:lnTo>
                  <a:lnTo>
                    <a:pt x="867879" y="2247900"/>
                  </a:lnTo>
                  <a:lnTo>
                    <a:pt x="886955" y="2209800"/>
                  </a:lnTo>
                  <a:lnTo>
                    <a:pt x="906729" y="2171700"/>
                  </a:lnTo>
                  <a:lnTo>
                    <a:pt x="927163" y="2133600"/>
                  </a:lnTo>
                  <a:lnTo>
                    <a:pt x="948270" y="2095500"/>
                  </a:lnTo>
                  <a:lnTo>
                    <a:pt x="970051" y="2057400"/>
                  </a:lnTo>
                  <a:lnTo>
                    <a:pt x="992479" y="2006600"/>
                  </a:lnTo>
                  <a:lnTo>
                    <a:pt x="1015568" y="1968500"/>
                  </a:lnTo>
                  <a:lnTo>
                    <a:pt x="1039317" y="1930400"/>
                  </a:lnTo>
                  <a:lnTo>
                    <a:pt x="1063701" y="1892300"/>
                  </a:lnTo>
                  <a:lnTo>
                    <a:pt x="1088732" y="1854200"/>
                  </a:lnTo>
                  <a:lnTo>
                    <a:pt x="1114386" y="1828800"/>
                  </a:lnTo>
                  <a:lnTo>
                    <a:pt x="1140688" y="1790700"/>
                  </a:lnTo>
                  <a:lnTo>
                    <a:pt x="1167612" y="1752600"/>
                  </a:lnTo>
                  <a:lnTo>
                    <a:pt x="1195146" y="1714500"/>
                  </a:lnTo>
                  <a:lnTo>
                    <a:pt x="1223302" y="1676400"/>
                  </a:lnTo>
                  <a:lnTo>
                    <a:pt x="1252080" y="1638300"/>
                  </a:lnTo>
                  <a:lnTo>
                    <a:pt x="1281455" y="1612900"/>
                  </a:lnTo>
                  <a:lnTo>
                    <a:pt x="1311440" y="1574800"/>
                  </a:lnTo>
                  <a:lnTo>
                    <a:pt x="1342009" y="1536700"/>
                  </a:lnTo>
                  <a:lnTo>
                    <a:pt x="1373174" y="1511300"/>
                  </a:lnTo>
                  <a:lnTo>
                    <a:pt x="1404937" y="1473200"/>
                  </a:lnTo>
                  <a:lnTo>
                    <a:pt x="1437271" y="1447800"/>
                  </a:lnTo>
                  <a:lnTo>
                    <a:pt x="1470190" y="1409700"/>
                  </a:lnTo>
                  <a:lnTo>
                    <a:pt x="1503680" y="1384300"/>
                  </a:lnTo>
                  <a:lnTo>
                    <a:pt x="1537728" y="1346200"/>
                  </a:lnTo>
                  <a:lnTo>
                    <a:pt x="1572348" y="1320800"/>
                  </a:lnTo>
                  <a:lnTo>
                    <a:pt x="1607527" y="1295400"/>
                  </a:lnTo>
                  <a:lnTo>
                    <a:pt x="1643253" y="1257300"/>
                  </a:lnTo>
                  <a:lnTo>
                    <a:pt x="1679536" y="1231900"/>
                  </a:lnTo>
                  <a:lnTo>
                    <a:pt x="1753717" y="1181100"/>
                  </a:lnTo>
                  <a:lnTo>
                    <a:pt x="1791614" y="1143000"/>
                  </a:lnTo>
                  <a:lnTo>
                    <a:pt x="1868982" y="1092200"/>
                  </a:lnTo>
                  <a:lnTo>
                    <a:pt x="1948434" y="1041400"/>
                  </a:lnTo>
                  <a:lnTo>
                    <a:pt x="1988921" y="1016000"/>
                  </a:lnTo>
                  <a:lnTo>
                    <a:pt x="2029917" y="1003300"/>
                  </a:lnTo>
                  <a:lnTo>
                    <a:pt x="2113394" y="952500"/>
                  </a:lnTo>
                  <a:lnTo>
                    <a:pt x="2155875" y="927100"/>
                  </a:lnTo>
                  <a:lnTo>
                    <a:pt x="2198840" y="914400"/>
                  </a:lnTo>
                  <a:lnTo>
                    <a:pt x="2286203" y="863600"/>
                  </a:lnTo>
                  <a:lnTo>
                    <a:pt x="2330589" y="850900"/>
                  </a:lnTo>
                  <a:lnTo>
                    <a:pt x="2375446" y="825500"/>
                  </a:lnTo>
                  <a:lnTo>
                    <a:pt x="2466530" y="800100"/>
                  </a:lnTo>
                  <a:lnTo>
                    <a:pt x="2512758" y="774700"/>
                  </a:lnTo>
                  <a:lnTo>
                    <a:pt x="2654084" y="736600"/>
                  </a:lnTo>
                  <a:lnTo>
                    <a:pt x="2702064" y="711200"/>
                  </a:lnTo>
                  <a:lnTo>
                    <a:pt x="2898190" y="660400"/>
                  </a:lnTo>
                  <a:lnTo>
                    <a:pt x="2948254" y="660400"/>
                  </a:lnTo>
                  <a:lnTo>
                    <a:pt x="2998724" y="647700"/>
                  </a:lnTo>
                  <a:lnTo>
                    <a:pt x="3061919" y="635000"/>
                  </a:lnTo>
                  <a:lnTo>
                    <a:pt x="3120606" y="622300"/>
                  </a:lnTo>
                  <a:lnTo>
                    <a:pt x="3174860" y="609600"/>
                  </a:lnTo>
                  <a:lnTo>
                    <a:pt x="3224784" y="584200"/>
                  </a:lnTo>
                  <a:lnTo>
                    <a:pt x="3270453" y="571500"/>
                  </a:lnTo>
                  <a:lnTo>
                    <a:pt x="3311969" y="546100"/>
                  </a:lnTo>
                  <a:lnTo>
                    <a:pt x="3349409" y="520700"/>
                  </a:lnTo>
                  <a:lnTo>
                    <a:pt x="3382873" y="495300"/>
                  </a:lnTo>
                  <a:lnTo>
                    <a:pt x="3412452" y="469900"/>
                  </a:lnTo>
                  <a:lnTo>
                    <a:pt x="3460305" y="406400"/>
                  </a:lnTo>
                  <a:lnTo>
                    <a:pt x="3478758" y="381000"/>
                  </a:lnTo>
                  <a:lnTo>
                    <a:pt x="3493693" y="342900"/>
                  </a:lnTo>
                  <a:lnTo>
                    <a:pt x="3505200" y="304800"/>
                  </a:lnTo>
                  <a:lnTo>
                    <a:pt x="3513340" y="266700"/>
                  </a:lnTo>
                  <a:lnTo>
                    <a:pt x="3518243" y="215900"/>
                  </a:lnTo>
                  <a:lnTo>
                    <a:pt x="3519970" y="177800"/>
                  </a:lnTo>
                  <a:lnTo>
                    <a:pt x="3518636" y="127000"/>
                  </a:lnTo>
                  <a:lnTo>
                    <a:pt x="3514306" y="88900"/>
                  </a:lnTo>
                  <a:lnTo>
                    <a:pt x="3507092" y="38100"/>
                  </a:lnTo>
                  <a:lnTo>
                    <a:pt x="3501440" y="12700"/>
                  </a:lnTo>
                  <a:lnTo>
                    <a:pt x="1860702" y="12700"/>
                  </a:lnTo>
                  <a:lnTo>
                    <a:pt x="1821967" y="25400"/>
                  </a:lnTo>
                  <a:lnTo>
                    <a:pt x="1778939" y="50800"/>
                  </a:lnTo>
                  <a:lnTo>
                    <a:pt x="1736255" y="63500"/>
                  </a:lnTo>
                  <a:lnTo>
                    <a:pt x="1651914" y="114300"/>
                  </a:lnTo>
                  <a:lnTo>
                    <a:pt x="1610271" y="127000"/>
                  </a:lnTo>
                  <a:lnTo>
                    <a:pt x="1487487" y="203200"/>
                  </a:lnTo>
                  <a:lnTo>
                    <a:pt x="1367955" y="279400"/>
                  </a:lnTo>
                  <a:lnTo>
                    <a:pt x="1251775" y="355600"/>
                  </a:lnTo>
                  <a:lnTo>
                    <a:pt x="1176223" y="406400"/>
                  </a:lnTo>
                  <a:lnTo>
                    <a:pt x="1102220" y="457200"/>
                  </a:lnTo>
                  <a:lnTo>
                    <a:pt x="1065809" y="495300"/>
                  </a:lnTo>
                  <a:lnTo>
                    <a:pt x="1029792" y="520700"/>
                  </a:lnTo>
                  <a:lnTo>
                    <a:pt x="958951" y="571500"/>
                  </a:lnTo>
                  <a:lnTo>
                    <a:pt x="924140" y="609600"/>
                  </a:lnTo>
                  <a:lnTo>
                    <a:pt x="889723" y="635000"/>
                  </a:lnTo>
                  <a:lnTo>
                    <a:pt x="855738" y="673100"/>
                  </a:lnTo>
                  <a:lnTo>
                    <a:pt x="822147" y="698500"/>
                  </a:lnTo>
                  <a:lnTo>
                    <a:pt x="788987" y="736600"/>
                  </a:lnTo>
                  <a:lnTo>
                    <a:pt x="756234" y="762000"/>
                  </a:lnTo>
                  <a:lnTo>
                    <a:pt x="723912" y="800100"/>
                  </a:lnTo>
                  <a:lnTo>
                    <a:pt x="692023" y="825500"/>
                  </a:lnTo>
                  <a:lnTo>
                    <a:pt x="660552" y="863600"/>
                  </a:lnTo>
                  <a:lnTo>
                    <a:pt x="629513" y="901700"/>
                  </a:lnTo>
                  <a:lnTo>
                    <a:pt x="598906" y="927100"/>
                  </a:lnTo>
                  <a:lnTo>
                    <a:pt x="568744" y="965200"/>
                  </a:lnTo>
                  <a:lnTo>
                    <a:pt x="539013" y="1003300"/>
                  </a:lnTo>
                  <a:lnTo>
                    <a:pt x="509727" y="1028700"/>
                  </a:lnTo>
                  <a:lnTo>
                    <a:pt x="480898" y="1066800"/>
                  </a:lnTo>
                  <a:lnTo>
                    <a:pt x="452513" y="1104900"/>
                  </a:lnTo>
                  <a:lnTo>
                    <a:pt x="424573" y="1143000"/>
                  </a:lnTo>
                  <a:lnTo>
                    <a:pt x="397103" y="1181100"/>
                  </a:lnTo>
                  <a:lnTo>
                    <a:pt x="370078" y="1219200"/>
                  </a:lnTo>
                  <a:lnTo>
                    <a:pt x="343522" y="1257300"/>
                  </a:lnTo>
                  <a:lnTo>
                    <a:pt x="317423" y="1282700"/>
                  </a:lnTo>
                  <a:lnTo>
                    <a:pt x="291795" y="1320800"/>
                  </a:lnTo>
                  <a:lnTo>
                    <a:pt x="266636" y="1358900"/>
                  </a:lnTo>
                  <a:lnTo>
                    <a:pt x="241960" y="1397000"/>
                  </a:lnTo>
                  <a:lnTo>
                    <a:pt x="217754" y="1447800"/>
                  </a:lnTo>
                  <a:lnTo>
                    <a:pt x="194017" y="1485900"/>
                  </a:lnTo>
                  <a:lnTo>
                    <a:pt x="170776" y="1524000"/>
                  </a:lnTo>
                  <a:lnTo>
                    <a:pt x="148018" y="1562100"/>
                  </a:lnTo>
                  <a:lnTo>
                    <a:pt x="125742" y="1600200"/>
                  </a:lnTo>
                  <a:lnTo>
                    <a:pt x="103962" y="1638300"/>
                  </a:lnTo>
                  <a:lnTo>
                    <a:pt x="82664" y="1676400"/>
                  </a:lnTo>
                  <a:lnTo>
                    <a:pt x="61874" y="1727200"/>
                  </a:lnTo>
                  <a:lnTo>
                    <a:pt x="41592" y="1765300"/>
                  </a:lnTo>
                  <a:lnTo>
                    <a:pt x="21805" y="1803400"/>
                  </a:lnTo>
                  <a:lnTo>
                    <a:pt x="2514" y="1841500"/>
                  </a:lnTo>
                  <a:lnTo>
                    <a:pt x="0" y="1854200"/>
                  </a:lnTo>
                  <a:lnTo>
                    <a:pt x="0" y="4940300"/>
                  </a:lnTo>
                  <a:lnTo>
                    <a:pt x="15252" y="4965700"/>
                  </a:lnTo>
                  <a:lnTo>
                    <a:pt x="35077" y="5016500"/>
                  </a:lnTo>
                  <a:lnTo>
                    <a:pt x="55397" y="5054600"/>
                  </a:lnTo>
                  <a:lnTo>
                    <a:pt x="76225" y="5092700"/>
                  </a:lnTo>
                  <a:lnTo>
                    <a:pt x="97548" y="5130800"/>
                  </a:lnTo>
                  <a:lnTo>
                    <a:pt x="119367" y="5181600"/>
                  </a:lnTo>
                  <a:lnTo>
                    <a:pt x="141668" y="5219700"/>
                  </a:lnTo>
                  <a:lnTo>
                    <a:pt x="164452" y="5257800"/>
                  </a:lnTo>
                  <a:lnTo>
                    <a:pt x="187706" y="5295900"/>
                  </a:lnTo>
                  <a:lnTo>
                    <a:pt x="211442" y="5334000"/>
                  </a:lnTo>
                  <a:lnTo>
                    <a:pt x="235648" y="5372100"/>
                  </a:lnTo>
                  <a:lnTo>
                    <a:pt x="260324" y="5410200"/>
                  </a:lnTo>
                  <a:lnTo>
                    <a:pt x="285470" y="5448300"/>
                  </a:lnTo>
                  <a:lnTo>
                    <a:pt x="311061" y="5486400"/>
                  </a:lnTo>
                  <a:lnTo>
                    <a:pt x="337108" y="5524500"/>
                  </a:lnTo>
                  <a:lnTo>
                    <a:pt x="363613" y="5562600"/>
                  </a:lnTo>
                  <a:lnTo>
                    <a:pt x="390563" y="5600700"/>
                  </a:lnTo>
                  <a:lnTo>
                    <a:pt x="417944" y="5638800"/>
                  </a:lnTo>
                  <a:lnTo>
                    <a:pt x="445770" y="5676900"/>
                  </a:lnTo>
                  <a:lnTo>
                    <a:pt x="474040" y="5715000"/>
                  </a:lnTo>
                  <a:lnTo>
                    <a:pt x="502729" y="5753100"/>
                  </a:lnTo>
                  <a:lnTo>
                    <a:pt x="531850" y="5791200"/>
                  </a:lnTo>
                  <a:lnTo>
                    <a:pt x="561390" y="5816600"/>
                  </a:lnTo>
                  <a:lnTo>
                    <a:pt x="591350" y="5854700"/>
                  </a:lnTo>
                  <a:lnTo>
                    <a:pt x="621728" y="5892800"/>
                  </a:lnTo>
                  <a:lnTo>
                    <a:pt x="652513" y="5930900"/>
                  </a:lnTo>
                  <a:lnTo>
                    <a:pt x="683691" y="5956300"/>
                  </a:lnTo>
                  <a:lnTo>
                    <a:pt x="715289" y="5994400"/>
                  </a:lnTo>
                  <a:lnTo>
                    <a:pt x="747280" y="6032500"/>
                  </a:lnTo>
                  <a:lnTo>
                    <a:pt x="779665" y="6057900"/>
                  </a:lnTo>
                  <a:lnTo>
                    <a:pt x="812431" y="6096000"/>
                  </a:lnTo>
                  <a:lnTo>
                    <a:pt x="845591" y="6121400"/>
                  </a:lnTo>
                  <a:lnTo>
                    <a:pt x="879144" y="6159500"/>
                  </a:lnTo>
                  <a:lnTo>
                    <a:pt x="947356" y="6210300"/>
                  </a:lnTo>
                  <a:lnTo>
                    <a:pt x="982014" y="6248400"/>
                  </a:lnTo>
                  <a:lnTo>
                    <a:pt x="1052436" y="6299200"/>
                  </a:lnTo>
                  <a:lnTo>
                    <a:pt x="1088186" y="6337300"/>
                  </a:lnTo>
                  <a:lnTo>
                    <a:pt x="1124280" y="6362700"/>
                  </a:lnTo>
                  <a:lnTo>
                    <a:pt x="1234668" y="6438900"/>
                  </a:lnTo>
                  <a:lnTo>
                    <a:pt x="1272146" y="6477000"/>
                  </a:lnTo>
                  <a:lnTo>
                    <a:pt x="1309966" y="6502400"/>
                  </a:lnTo>
                  <a:lnTo>
                    <a:pt x="1425346" y="6578600"/>
                  </a:lnTo>
                  <a:lnTo>
                    <a:pt x="1464449" y="6591300"/>
                  </a:lnTo>
                  <a:lnTo>
                    <a:pt x="1623961" y="6692900"/>
                  </a:lnTo>
                  <a:lnTo>
                    <a:pt x="1664589" y="6705600"/>
                  </a:lnTo>
                  <a:lnTo>
                    <a:pt x="1746719" y="6756400"/>
                  </a:lnTo>
                  <a:lnTo>
                    <a:pt x="1788223" y="6769100"/>
                  </a:lnTo>
                  <a:lnTo>
                    <a:pt x="1829993" y="6794500"/>
                  </a:lnTo>
                  <a:lnTo>
                    <a:pt x="1872056" y="6807200"/>
                  </a:lnTo>
                  <a:lnTo>
                    <a:pt x="1914372" y="6832600"/>
                  </a:lnTo>
                  <a:lnTo>
                    <a:pt x="1956968" y="6845300"/>
                  </a:lnTo>
                  <a:lnTo>
                    <a:pt x="1994306" y="6858000"/>
                  </a:lnTo>
                  <a:lnTo>
                    <a:pt x="3506127" y="6858000"/>
                  </a:lnTo>
                  <a:lnTo>
                    <a:pt x="3517011" y="6794500"/>
                  </a:lnTo>
                  <a:lnTo>
                    <a:pt x="3522065" y="6743700"/>
                  </a:lnTo>
                  <a:lnTo>
                    <a:pt x="3525164" y="6692900"/>
                  </a:lnTo>
                  <a:lnTo>
                    <a:pt x="3526129" y="6654800"/>
                  </a:lnTo>
                  <a:close/>
                </a:path>
                <a:path w="7005320" h="6858000">
                  <a:moveTo>
                    <a:pt x="6982612" y="0"/>
                  </a:moveTo>
                  <a:lnTo>
                    <a:pt x="5907900" y="0"/>
                  </a:lnTo>
                  <a:lnTo>
                    <a:pt x="5949023" y="27228"/>
                  </a:lnTo>
                  <a:lnTo>
                    <a:pt x="5990069" y="54991"/>
                  </a:lnTo>
                  <a:lnTo>
                    <a:pt x="6030925" y="83261"/>
                  </a:lnTo>
                  <a:lnTo>
                    <a:pt x="6071616" y="112014"/>
                  </a:lnTo>
                  <a:lnTo>
                    <a:pt x="6117120" y="142671"/>
                  </a:lnTo>
                  <a:lnTo>
                    <a:pt x="6162802" y="170154"/>
                  </a:lnTo>
                  <a:lnTo>
                    <a:pt x="6208522" y="194525"/>
                  </a:lnTo>
                  <a:lnTo>
                    <a:pt x="6254153" y="215823"/>
                  </a:lnTo>
                  <a:lnTo>
                    <a:pt x="6299581" y="234061"/>
                  </a:lnTo>
                  <a:lnTo>
                    <a:pt x="6344679" y="249301"/>
                  </a:lnTo>
                  <a:lnTo>
                    <a:pt x="6389332" y="261581"/>
                  </a:lnTo>
                  <a:lnTo>
                    <a:pt x="6433401" y="270929"/>
                  </a:lnTo>
                  <a:lnTo>
                    <a:pt x="6476784" y="277393"/>
                  </a:lnTo>
                  <a:lnTo>
                    <a:pt x="6519342" y="281000"/>
                  </a:lnTo>
                  <a:lnTo>
                    <a:pt x="6560960" y="281787"/>
                  </a:lnTo>
                  <a:lnTo>
                    <a:pt x="6601511" y="279806"/>
                  </a:lnTo>
                  <a:lnTo>
                    <a:pt x="6640881" y="275094"/>
                  </a:lnTo>
                  <a:lnTo>
                    <a:pt x="6678930" y="267677"/>
                  </a:lnTo>
                  <a:lnTo>
                    <a:pt x="6750621" y="244919"/>
                  </a:lnTo>
                  <a:lnTo>
                    <a:pt x="6815607" y="211823"/>
                  </a:lnTo>
                  <a:lnTo>
                    <a:pt x="6872884" y="168706"/>
                  </a:lnTo>
                  <a:lnTo>
                    <a:pt x="6921500" y="115874"/>
                  </a:lnTo>
                  <a:lnTo>
                    <a:pt x="6960451" y="53644"/>
                  </a:lnTo>
                  <a:lnTo>
                    <a:pt x="6975996" y="19088"/>
                  </a:lnTo>
                  <a:lnTo>
                    <a:pt x="6982612" y="0"/>
                  </a:lnTo>
                  <a:close/>
                </a:path>
                <a:path w="7005320" h="6858000">
                  <a:moveTo>
                    <a:pt x="7004710" y="6858000"/>
                  </a:moveTo>
                  <a:lnTo>
                    <a:pt x="6974535" y="6790868"/>
                  </a:lnTo>
                  <a:lnTo>
                    <a:pt x="6945592" y="6743878"/>
                  </a:lnTo>
                  <a:lnTo>
                    <a:pt x="6909435" y="6694843"/>
                  </a:lnTo>
                  <a:lnTo>
                    <a:pt x="6872376" y="6652450"/>
                  </a:lnTo>
                  <a:lnTo>
                    <a:pt x="6835318" y="6614249"/>
                  </a:lnTo>
                  <a:lnTo>
                    <a:pt x="6798221" y="6580213"/>
                  </a:lnTo>
                  <a:lnTo>
                    <a:pt x="6761099" y="6550304"/>
                  </a:lnTo>
                  <a:lnTo>
                    <a:pt x="6723926" y="6524472"/>
                  </a:lnTo>
                  <a:lnTo>
                    <a:pt x="6686677" y="6502705"/>
                  </a:lnTo>
                  <a:lnTo>
                    <a:pt x="6649352" y="6484950"/>
                  </a:lnTo>
                  <a:lnTo>
                    <a:pt x="6611950" y="6471158"/>
                  </a:lnTo>
                  <a:lnTo>
                    <a:pt x="6574434" y="6461315"/>
                  </a:lnTo>
                  <a:lnTo>
                    <a:pt x="6499034" y="6453276"/>
                  </a:lnTo>
                  <a:lnTo>
                    <a:pt x="6461138" y="6455016"/>
                  </a:lnTo>
                  <a:lnTo>
                    <a:pt x="6423076" y="6460528"/>
                  </a:lnTo>
                  <a:lnTo>
                    <a:pt x="6384849" y="6469799"/>
                  </a:lnTo>
                  <a:lnTo>
                    <a:pt x="6346444" y="6482778"/>
                  </a:lnTo>
                  <a:lnTo>
                    <a:pt x="6307848" y="6499428"/>
                  </a:lnTo>
                  <a:lnTo>
                    <a:pt x="6269037" y="6519710"/>
                  </a:lnTo>
                  <a:lnTo>
                    <a:pt x="6230010" y="6543586"/>
                  </a:lnTo>
                  <a:lnTo>
                    <a:pt x="6190754" y="6571031"/>
                  </a:lnTo>
                  <a:lnTo>
                    <a:pt x="6151245" y="6601993"/>
                  </a:lnTo>
                  <a:lnTo>
                    <a:pt x="6073508" y="6669303"/>
                  </a:lnTo>
                  <a:lnTo>
                    <a:pt x="6032639" y="6698437"/>
                  </a:lnTo>
                  <a:lnTo>
                    <a:pt x="5990818" y="6724764"/>
                  </a:lnTo>
                  <a:lnTo>
                    <a:pt x="5949950" y="6749224"/>
                  </a:lnTo>
                  <a:lnTo>
                    <a:pt x="5911977" y="6772757"/>
                  </a:lnTo>
                  <a:lnTo>
                    <a:pt x="5871502" y="6800126"/>
                  </a:lnTo>
                  <a:lnTo>
                    <a:pt x="5830836" y="6826986"/>
                  </a:lnTo>
                  <a:lnTo>
                    <a:pt x="5789968" y="6853339"/>
                  </a:lnTo>
                  <a:lnTo>
                    <a:pt x="5782551" y="6858000"/>
                  </a:lnTo>
                  <a:lnTo>
                    <a:pt x="7004710" y="6858000"/>
                  </a:lnTo>
                  <a:close/>
                </a:path>
              </a:pathLst>
            </a:custGeom>
            <a:solidFill>
              <a:srgbClr val="E7E6E6">
                <a:alpha val="90979"/>
              </a:srgbClr>
            </a:solidFill>
          </p:spPr>
          <p:txBody>
            <a:bodyPr wrap="square" lIns="0" tIns="0" rIns="0" bIns="0" rtlCol="0"/>
            <a:lstStyle/>
            <a:p>
              <a:endParaRPr/>
            </a:p>
          </p:txBody>
        </p:sp>
        <p:sp>
          <p:nvSpPr>
            <p:cNvPr id="8" name="object 8"/>
            <p:cNvSpPr/>
            <p:nvPr/>
          </p:nvSpPr>
          <p:spPr>
            <a:xfrm>
              <a:off x="6469379" y="3468623"/>
              <a:ext cx="2700020" cy="0"/>
            </a:xfrm>
            <a:custGeom>
              <a:avLst/>
              <a:gdLst/>
              <a:ahLst/>
              <a:cxnLst/>
              <a:rect l="l" t="t" r="r" b="b"/>
              <a:pathLst>
                <a:path w="2700020">
                  <a:moveTo>
                    <a:pt x="0" y="0"/>
                  </a:moveTo>
                  <a:lnTo>
                    <a:pt x="2700020" y="0"/>
                  </a:lnTo>
                </a:path>
              </a:pathLst>
            </a:custGeom>
            <a:ln w="6096">
              <a:solidFill>
                <a:srgbClr val="F46E1B"/>
              </a:solidFill>
            </a:ln>
          </p:spPr>
          <p:txBody>
            <a:bodyPr wrap="square" lIns="0" tIns="0" rIns="0" bIns="0" rtlCol="0"/>
            <a:lstStyle/>
            <a:p>
              <a:endParaRPr/>
            </a:p>
          </p:txBody>
        </p:sp>
        <p:sp>
          <p:nvSpPr>
            <p:cNvPr id="9" name="object 9"/>
            <p:cNvSpPr/>
            <p:nvPr/>
          </p:nvSpPr>
          <p:spPr>
            <a:xfrm>
              <a:off x="11063585" y="4578603"/>
              <a:ext cx="1129665" cy="839469"/>
            </a:xfrm>
            <a:custGeom>
              <a:avLst/>
              <a:gdLst/>
              <a:ahLst/>
              <a:cxnLst/>
              <a:rect l="l" t="t" r="r" b="b"/>
              <a:pathLst>
                <a:path w="1129665" h="839470">
                  <a:moveTo>
                    <a:pt x="1127906" y="627"/>
                  </a:moveTo>
                  <a:lnTo>
                    <a:pt x="154197" y="481584"/>
                  </a:lnTo>
                  <a:lnTo>
                    <a:pt x="120880" y="501112"/>
                  </a:lnTo>
                  <a:lnTo>
                    <a:pt x="53296" y="555799"/>
                  </a:lnTo>
                  <a:lnTo>
                    <a:pt x="0" y="639800"/>
                  </a:lnTo>
                  <a:lnTo>
                    <a:pt x="9544" y="747268"/>
                  </a:lnTo>
                  <a:lnTo>
                    <a:pt x="12084" y="753618"/>
                  </a:lnTo>
                  <a:lnTo>
                    <a:pt x="27622" y="776319"/>
                  </a:lnTo>
                  <a:lnTo>
                    <a:pt x="78378" y="818070"/>
                  </a:lnTo>
                  <a:lnTo>
                    <a:pt x="170568" y="839343"/>
                  </a:lnTo>
                  <a:lnTo>
                    <a:pt x="310407" y="800608"/>
                  </a:lnTo>
                  <a:lnTo>
                    <a:pt x="1127906" y="396494"/>
                  </a:lnTo>
                  <a:lnTo>
                    <a:pt x="1127906" y="627"/>
                  </a:lnTo>
                  <a:close/>
                </a:path>
                <a:path w="1129665" h="839470">
                  <a:moveTo>
                    <a:pt x="1129176" y="0"/>
                  </a:moveTo>
                  <a:lnTo>
                    <a:pt x="1127906" y="0"/>
                  </a:lnTo>
                  <a:lnTo>
                    <a:pt x="1127906" y="627"/>
                  </a:lnTo>
                  <a:lnTo>
                    <a:pt x="1129176" y="0"/>
                  </a:lnTo>
                  <a:close/>
                </a:path>
              </a:pathLst>
            </a:custGeom>
            <a:solidFill>
              <a:srgbClr val="FFFFFF"/>
            </a:solidFill>
          </p:spPr>
          <p:txBody>
            <a:bodyPr wrap="square" lIns="0" tIns="0" rIns="0" bIns="0" rtlCol="0"/>
            <a:lstStyle/>
            <a:p>
              <a:endParaRPr/>
            </a:p>
          </p:txBody>
        </p:sp>
      </p:grpSp>
      <p:sp>
        <p:nvSpPr>
          <p:cNvPr id="10" name="object 10"/>
          <p:cNvSpPr txBox="1">
            <a:spLocks noGrp="1"/>
          </p:cNvSpPr>
          <p:nvPr>
            <p:ph type="ctrTitle"/>
          </p:nvPr>
        </p:nvSpPr>
        <p:spPr>
          <a:prstGeom prst="rect">
            <a:avLst/>
          </a:prstGeom>
        </p:spPr>
        <p:txBody>
          <a:bodyPr vert="horz" wrap="square" lIns="0" tIns="13335" rIns="0" bIns="0" rtlCol="0">
            <a:spAutoFit/>
          </a:bodyPr>
          <a:lstStyle/>
          <a:p>
            <a:pPr marL="4430395">
              <a:lnSpc>
                <a:spcPct val="100000"/>
              </a:lnSpc>
              <a:spcBef>
                <a:spcPts val="105"/>
              </a:spcBef>
            </a:pPr>
            <a:r>
              <a:rPr dirty="0"/>
              <a:t>Thank</a:t>
            </a:r>
            <a:r>
              <a:rPr spc="-25" dirty="0"/>
              <a:t> </a:t>
            </a:r>
            <a:r>
              <a:rPr spc="-20" dirty="0"/>
              <a:t>you!</a:t>
            </a:r>
          </a:p>
        </p:txBody>
      </p:sp>
      <p:sp>
        <p:nvSpPr>
          <p:cNvPr id="11" name="object 11"/>
          <p:cNvSpPr txBox="1"/>
          <p:nvPr/>
        </p:nvSpPr>
        <p:spPr>
          <a:xfrm>
            <a:off x="6538341" y="3471113"/>
            <a:ext cx="2943225" cy="697230"/>
          </a:xfrm>
          <a:prstGeom prst="rect">
            <a:avLst/>
          </a:prstGeom>
        </p:spPr>
        <p:txBody>
          <a:bodyPr vert="horz" wrap="square" lIns="0" tIns="13335" rIns="0" bIns="0" rtlCol="0">
            <a:spAutoFit/>
          </a:bodyPr>
          <a:lstStyle/>
          <a:p>
            <a:pPr marL="12700">
              <a:lnSpc>
                <a:spcPct val="100000"/>
              </a:lnSpc>
              <a:spcBef>
                <a:spcPts val="105"/>
              </a:spcBef>
            </a:pPr>
            <a:r>
              <a:rPr sz="4400" spc="-10" dirty="0">
                <a:solidFill>
                  <a:srgbClr val="0C9BA8"/>
                </a:solidFill>
                <a:latin typeface="Calibri"/>
                <a:cs typeface="Calibri"/>
              </a:rPr>
              <a:t>QUESTIONS?</a:t>
            </a:r>
            <a:endParaRPr sz="4400">
              <a:latin typeface="Calibri"/>
              <a:cs typeface="Calibri"/>
            </a:endParaRPr>
          </a:p>
        </p:txBody>
      </p:sp>
      <p:pic>
        <p:nvPicPr>
          <p:cNvPr id="13" name="Picture 12">
            <a:extLst>
              <a:ext uri="{FF2B5EF4-FFF2-40B4-BE49-F238E27FC236}">
                <a16:creationId xmlns:a16="http://schemas.microsoft.com/office/drawing/2014/main" id="{79FD24E7-B958-011D-7441-55019E0CE977}"/>
              </a:ext>
            </a:extLst>
          </p:cNvPr>
          <p:cNvPicPr>
            <a:picLocks noChangeAspect="1"/>
          </p:cNvPicPr>
          <p:nvPr/>
        </p:nvPicPr>
        <p:blipFill>
          <a:blip r:embed="rId2"/>
          <a:stretch>
            <a:fillRect/>
          </a:stretch>
        </p:blipFill>
        <p:spPr>
          <a:xfrm>
            <a:off x="1806862" y="2377363"/>
            <a:ext cx="3955994" cy="166123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14482"/>
            <a:ext cx="6657974" cy="2635372"/>
          </a:xfrm>
        </p:spPr>
        <p:txBody>
          <a:bodyPr>
            <a:noAutofit/>
          </a:bodyPr>
          <a:lstStyle/>
          <a:p>
            <a:br>
              <a:rPr lang="en-US" sz="6600" b="1" dirty="0">
                <a:cs typeface="Calibri Light"/>
              </a:rPr>
            </a:br>
            <a:r>
              <a:rPr lang="en-US" b="1" dirty="0"/>
              <a:t>CORPORATE SOCIAL RESPONSIBILITY (CSR) Committee</a:t>
            </a:r>
            <a:endParaRPr lang="en-US" sz="6600" b="1" dirty="0">
              <a:ea typeface="Calibri Light"/>
              <a:cs typeface="Calibri Light"/>
            </a:endParaRPr>
          </a:p>
        </p:txBody>
      </p:sp>
      <p:sp>
        <p:nvSpPr>
          <p:cNvPr id="3" name="Subtitle 2"/>
          <p:cNvSpPr>
            <a:spLocks noGrp="1"/>
          </p:cNvSpPr>
          <p:nvPr>
            <p:ph type="subTitle" idx="1"/>
          </p:nvPr>
        </p:nvSpPr>
        <p:spPr>
          <a:xfrm>
            <a:off x="219075" y="4172030"/>
            <a:ext cx="5231229" cy="1474965"/>
          </a:xfrm>
        </p:spPr>
        <p:txBody>
          <a:bodyPr vert="horz" lIns="91440" tIns="45720" rIns="91440" bIns="45720" rtlCol="0" anchor="t">
            <a:noAutofit/>
          </a:bodyPr>
          <a:lstStyle/>
          <a:p>
            <a:pPr algn="l"/>
            <a:r>
              <a:rPr lang="en-US" sz="1600" dirty="0">
                <a:ea typeface="Calibri"/>
                <a:cs typeface="Calibri"/>
              </a:rPr>
              <a:t>JENNIS ASFRAF</a:t>
            </a:r>
          </a:p>
          <a:p>
            <a:pPr algn="l"/>
            <a:r>
              <a:rPr lang="en-US" sz="1600" dirty="0">
                <a:ea typeface="Calibri"/>
                <a:cs typeface="Calibri"/>
              </a:rPr>
              <a:t>WHITNEY DE RIJP</a:t>
            </a:r>
          </a:p>
          <a:p>
            <a:pPr algn="l"/>
            <a:r>
              <a:rPr lang="en-US" sz="1600" dirty="0">
                <a:ea typeface="Calibri"/>
                <a:cs typeface="Calibri"/>
              </a:rPr>
              <a:t>FEBRUARY 4TH &amp; 5</a:t>
            </a:r>
            <a:r>
              <a:rPr lang="en-US" sz="1600" baseline="30000" dirty="0">
                <a:ea typeface="Calibri"/>
                <a:cs typeface="Calibri"/>
              </a:rPr>
              <a:t>TH</a:t>
            </a:r>
            <a:r>
              <a:rPr lang="en-US" sz="1600" dirty="0">
                <a:ea typeface="Calibri"/>
                <a:cs typeface="Calibri"/>
              </a:rPr>
              <a:t>, 2023 </a:t>
            </a:r>
          </a:p>
          <a:p>
            <a:pPr algn="l"/>
            <a:r>
              <a:rPr lang="en-US" sz="1600" dirty="0">
                <a:ea typeface="Calibri"/>
                <a:cs typeface="Calibri"/>
              </a:rPr>
              <a:t>PARAMARIBO, SURINAME</a:t>
            </a:r>
          </a:p>
        </p:txBody>
      </p:sp>
      <p:pic>
        <p:nvPicPr>
          <p:cNvPr id="4" name="Picture 4" descr="A picture containing text, clipart&#10;&#10;Description automatically generated">
            <a:extLst>
              <a:ext uri="{FF2B5EF4-FFF2-40B4-BE49-F238E27FC236}">
                <a16:creationId xmlns:a16="http://schemas.microsoft.com/office/drawing/2014/main" id="{EAD57EB4-AED6-B8F1-DFDC-A4986D62E5CA}"/>
              </a:ext>
            </a:extLst>
          </p:cNvPr>
          <p:cNvPicPr>
            <a:picLocks noChangeAspect="1"/>
          </p:cNvPicPr>
          <p:nvPr/>
        </p:nvPicPr>
        <p:blipFill>
          <a:blip r:embed="rId2"/>
          <a:stretch>
            <a:fillRect/>
          </a:stretch>
        </p:blipFill>
        <p:spPr>
          <a:xfrm>
            <a:off x="6507579" y="2426062"/>
            <a:ext cx="5079371" cy="1942860"/>
          </a:xfrm>
          <a:prstGeom prst="rect">
            <a:avLst/>
          </a:prstGeom>
        </p:spPr>
      </p:pic>
    </p:spTree>
    <p:extLst>
      <p:ext uri="{BB962C8B-B14F-4D97-AF65-F5344CB8AC3E}">
        <p14:creationId xmlns:p14="http://schemas.microsoft.com/office/powerpoint/2010/main" val="692995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54648-86DE-0A39-5F94-7A74535FF96F}"/>
              </a:ext>
            </a:extLst>
          </p:cNvPr>
          <p:cNvSpPr>
            <a:spLocks noGrp="1"/>
          </p:cNvSpPr>
          <p:nvPr>
            <p:ph type="title"/>
          </p:nvPr>
        </p:nvSpPr>
        <p:spPr>
          <a:xfrm>
            <a:off x="1653363" y="365760"/>
            <a:ext cx="9367203" cy="1188720"/>
          </a:xfrm>
        </p:spPr>
        <p:txBody>
          <a:bodyPr>
            <a:normAutofit/>
          </a:bodyPr>
          <a:lstStyle/>
          <a:p>
            <a:r>
              <a:rPr lang="en-US" b="1" dirty="0">
                <a:ea typeface="Calibri Light"/>
                <a:cs typeface="Calibri Light"/>
              </a:rPr>
              <a:t>CORE MEMBERS</a:t>
            </a:r>
            <a:endParaRPr lang="en-US" b="1">
              <a:ea typeface="Calibri Light"/>
              <a:cs typeface="Calibri Light"/>
            </a:endParaRPr>
          </a:p>
        </p:txBody>
      </p:sp>
      <p:sp>
        <p:nvSpPr>
          <p:cNvPr id="3" name="Content Placeholder 2">
            <a:extLst>
              <a:ext uri="{FF2B5EF4-FFF2-40B4-BE49-F238E27FC236}">
                <a16:creationId xmlns:a16="http://schemas.microsoft.com/office/drawing/2014/main" id="{D6F31E21-A9F1-6F94-E8F8-AA10D0455192}"/>
              </a:ext>
            </a:extLst>
          </p:cNvPr>
          <p:cNvSpPr>
            <a:spLocks noGrp="1"/>
          </p:cNvSpPr>
          <p:nvPr>
            <p:ph idx="1"/>
          </p:nvPr>
        </p:nvSpPr>
        <p:spPr>
          <a:xfrm>
            <a:off x="1653363" y="2176272"/>
            <a:ext cx="9367204" cy="4041648"/>
          </a:xfrm>
        </p:spPr>
        <p:txBody>
          <a:bodyPr anchor="t">
            <a:normAutofit/>
          </a:bodyPr>
          <a:lstStyle/>
          <a:p>
            <a:r>
              <a:rPr lang="en-US" sz="2400" dirty="0" err="1"/>
              <a:t>Jennis</a:t>
            </a:r>
            <a:r>
              <a:rPr lang="en-US" sz="2400" dirty="0"/>
              <a:t> </a:t>
            </a:r>
            <a:r>
              <a:rPr lang="en-US" sz="2400" dirty="0" err="1"/>
              <a:t>Asraf</a:t>
            </a:r>
            <a:endParaRPr lang="en-US" sz="2400" dirty="0"/>
          </a:p>
          <a:p>
            <a:r>
              <a:rPr lang="en-US" sz="2400" dirty="0"/>
              <a:t>Whitney Douglas- de Rijp</a:t>
            </a:r>
          </a:p>
          <a:p>
            <a:r>
              <a:rPr lang="en-US" sz="2400" dirty="0">
                <a:solidFill>
                  <a:schemeClr val="tx1"/>
                </a:solidFill>
              </a:rPr>
              <a:t>Lianne </a:t>
            </a:r>
            <a:r>
              <a:rPr lang="en-US" sz="2400" dirty="0" err="1">
                <a:solidFill>
                  <a:schemeClr val="tx1"/>
                </a:solidFill>
              </a:rPr>
              <a:t>Dieffenthaler</a:t>
            </a:r>
            <a:endParaRPr lang="en-US" sz="2400" dirty="0">
              <a:solidFill>
                <a:schemeClr val="tx1"/>
              </a:solidFill>
            </a:endParaRPr>
          </a:p>
          <a:p>
            <a:r>
              <a:rPr lang="en-US" sz="2400" dirty="0"/>
              <a:t>Xiomara Wittenberg</a:t>
            </a:r>
          </a:p>
          <a:p>
            <a:r>
              <a:rPr lang="en-US" sz="2400" dirty="0"/>
              <a:t>Priscilla Graanoogst </a:t>
            </a:r>
          </a:p>
        </p:txBody>
      </p:sp>
    </p:spTree>
    <p:extLst>
      <p:ext uri="{BB962C8B-B14F-4D97-AF65-F5344CB8AC3E}">
        <p14:creationId xmlns:p14="http://schemas.microsoft.com/office/powerpoint/2010/main" val="4291900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DA5F-04DD-B3D8-8C43-4AB51465DB37}"/>
              </a:ext>
            </a:extLst>
          </p:cNvPr>
          <p:cNvSpPr>
            <a:spLocks noGrp="1"/>
          </p:cNvSpPr>
          <p:nvPr>
            <p:ph type="title"/>
          </p:nvPr>
        </p:nvSpPr>
        <p:spPr>
          <a:xfrm>
            <a:off x="1653363" y="35282"/>
            <a:ext cx="9367203" cy="1188720"/>
          </a:xfrm>
        </p:spPr>
        <p:txBody>
          <a:bodyPr>
            <a:normAutofit/>
          </a:bodyPr>
          <a:lstStyle/>
          <a:p>
            <a:r>
              <a:rPr lang="en-US" b="1" dirty="0">
                <a:ea typeface="Calibri Light"/>
                <a:cs typeface="Calibri Light"/>
              </a:rPr>
              <a:t>MAJOR SUCCESS IN 2022</a:t>
            </a:r>
          </a:p>
        </p:txBody>
      </p:sp>
      <p:graphicFrame>
        <p:nvGraphicFramePr>
          <p:cNvPr id="4" name="Content Placeholder 3">
            <a:extLst>
              <a:ext uri="{FF2B5EF4-FFF2-40B4-BE49-F238E27FC236}">
                <a16:creationId xmlns:a16="http://schemas.microsoft.com/office/drawing/2014/main" id="{A67FCA36-5EFE-7575-EF8D-9AFE1C168836}"/>
              </a:ext>
            </a:extLst>
          </p:cNvPr>
          <p:cNvGraphicFramePr>
            <a:graphicFrameLocks noGrp="1"/>
          </p:cNvGraphicFramePr>
          <p:nvPr>
            <p:ph idx="1"/>
          </p:nvPr>
        </p:nvGraphicFramePr>
        <p:xfrm>
          <a:off x="0" y="1104822"/>
          <a:ext cx="12192003" cy="5544128"/>
        </p:xfrm>
        <a:graphic>
          <a:graphicData uri="http://schemas.openxmlformats.org/drawingml/2006/table">
            <a:tbl>
              <a:tblPr/>
              <a:tblGrid>
                <a:gridCol w="2421108">
                  <a:extLst>
                    <a:ext uri="{9D8B030D-6E8A-4147-A177-3AD203B41FA5}">
                      <a16:colId xmlns:a16="http://schemas.microsoft.com/office/drawing/2014/main" val="407768760"/>
                    </a:ext>
                  </a:extLst>
                </a:gridCol>
                <a:gridCol w="2094450">
                  <a:extLst>
                    <a:ext uri="{9D8B030D-6E8A-4147-A177-3AD203B41FA5}">
                      <a16:colId xmlns:a16="http://schemas.microsoft.com/office/drawing/2014/main" val="2012245228"/>
                    </a:ext>
                  </a:extLst>
                </a:gridCol>
                <a:gridCol w="2863055">
                  <a:extLst>
                    <a:ext uri="{9D8B030D-6E8A-4147-A177-3AD203B41FA5}">
                      <a16:colId xmlns:a16="http://schemas.microsoft.com/office/drawing/2014/main" val="2139449536"/>
                    </a:ext>
                  </a:extLst>
                </a:gridCol>
                <a:gridCol w="1959944">
                  <a:extLst>
                    <a:ext uri="{9D8B030D-6E8A-4147-A177-3AD203B41FA5}">
                      <a16:colId xmlns:a16="http://schemas.microsoft.com/office/drawing/2014/main" val="121716100"/>
                    </a:ext>
                  </a:extLst>
                </a:gridCol>
                <a:gridCol w="758998">
                  <a:extLst>
                    <a:ext uri="{9D8B030D-6E8A-4147-A177-3AD203B41FA5}">
                      <a16:colId xmlns:a16="http://schemas.microsoft.com/office/drawing/2014/main" val="3926843215"/>
                    </a:ext>
                  </a:extLst>
                </a:gridCol>
                <a:gridCol w="778213">
                  <a:extLst>
                    <a:ext uri="{9D8B030D-6E8A-4147-A177-3AD203B41FA5}">
                      <a16:colId xmlns:a16="http://schemas.microsoft.com/office/drawing/2014/main" val="2646447776"/>
                    </a:ext>
                  </a:extLst>
                </a:gridCol>
                <a:gridCol w="710960">
                  <a:extLst>
                    <a:ext uri="{9D8B030D-6E8A-4147-A177-3AD203B41FA5}">
                      <a16:colId xmlns:a16="http://schemas.microsoft.com/office/drawing/2014/main" val="1775989880"/>
                    </a:ext>
                  </a:extLst>
                </a:gridCol>
                <a:gridCol w="605275">
                  <a:extLst>
                    <a:ext uri="{9D8B030D-6E8A-4147-A177-3AD203B41FA5}">
                      <a16:colId xmlns:a16="http://schemas.microsoft.com/office/drawing/2014/main" val="2664950114"/>
                    </a:ext>
                  </a:extLst>
                </a:gridCol>
              </a:tblGrid>
              <a:tr h="340138">
                <a:tc>
                  <a:txBody>
                    <a:bodyPr/>
                    <a:lstStyle/>
                    <a:p>
                      <a:pPr algn="ctr" fontAlgn="ctr"/>
                      <a:r>
                        <a:rPr lang="en-US" sz="1400" b="1" i="0" u="none" strike="noStrike" dirty="0">
                          <a:solidFill>
                            <a:srgbClr val="FFFFFF"/>
                          </a:solidFill>
                          <a:effectLst/>
                          <a:latin typeface="Times New Roman" panose="02020603050405020304" pitchFamily="18" charset="0"/>
                        </a:rPr>
                        <a:t>GOALS</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sz="1400" b="1" i="0" u="none" strike="noStrike" dirty="0">
                          <a:solidFill>
                            <a:srgbClr val="FFFFFF"/>
                          </a:solidFill>
                          <a:effectLst/>
                          <a:latin typeface="Times New Roman" panose="02020603050405020304" pitchFamily="18" charset="0"/>
                        </a:rPr>
                        <a:t>OBJECTIVES</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sz="1400" b="1" i="0" u="none" strike="noStrike" dirty="0">
                          <a:solidFill>
                            <a:srgbClr val="FFFFFF"/>
                          </a:solidFill>
                          <a:effectLst/>
                          <a:latin typeface="Times New Roman" panose="02020603050405020304" pitchFamily="18" charset="0"/>
                        </a:rPr>
                        <a:t>ACTIVITIES</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sz="1400" b="1" i="0" u="none" strike="noStrike" dirty="0">
                          <a:solidFill>
                            <a:srgbClr val="000000"/>
                          </a:solidFill>
                          <a:effectLst/>
                          <a:latin typeface="Times New Roman" panose="02020603050405020304" pitchFamily="18" charset="0"/>
                        </a:rPr>
                        <a:t>KPI</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Q1 Update</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Q2 Update</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Q3 Update</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Q4 Update</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59147322"/>
                  </a:ext>
                </a:extLst>
              </a:tr>
              <a:tr h="1581349">
                <a:tc row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Times New Roman" panose="02020603050405020304" pitchFamily="18" charset="0"/>
                          <a:ea typeface="+mn-ea"/>
                          <a:cs typeface="+mn-cs"/>
                        </a:rPr>
                        <a:t>Contributing to the self-imposed responsibility of Canto member companies to the society's, especially in the Caribbean Region and the Americas in areas such as the environment, the economy, employee well-being, and competition ethics.</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row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Times New Roman" panose="02020603050405020304" pitchFamily="18" charset="0"/>
                          <a:ea typeface="+mn-ea"/>
                          <a:cs typeface="+mn-cs"/>
                        </a:rPr>
                        <a:t>Actively contribute to increase the general knowledge of e-Waste (management) for the society starting in Suriname and then expanding to Caribbean Region and the Americas</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eaLnBrk="1" hangingPunct="1"/>
                      <a:r>
                        <a:rPr lang="en-US" sz="1400" b="1" i="0" u="none" strike="noStrike" kern="1200" dirty="0">
                          <a:solidFill>
                            <a:srgbClr val="000000"/>
                          </a:solidFill>
                          <a:effectLst/>
                          <a:latin typeface="Times New Roman" panose="02020603050405020304" pitchFamily="18" charset="0"/>
                          <a:ea typeface="+mn-ea"/>
                          <a:cs typeface="+mn-cs"/>
                        </a:rPr>
                        <a:t>Launch e-waste initiative – June 22, 2022</a:t>
                      </a:r>
                    </a:p>
                    <a:p>
                      <a:pPr algn="ctr" eaLnBrk="1" hangingPunct="1"/>
                      <a:r>
                        <a:rPr lang="en-US" sz="1400" b="1" i="0" u="none" strike="noStrike" kern="1200" dirty="0">
                          <a:solidFill>
                            <a:srgbClr val="000000"/>
                          </a:solidFill>
                          <a:effectLst/>
                          <a:latin typeface="Times New Roman" panose="02020603050405020304" pitchFamily="18" charset="0"/>
                          <a:ea typeface="+mn-ea"/>
                          <a:cs typeface="+mn-cs"/>
                        </a:rPr>
                        <a:t>In collaboration with two community centers</a:t>
                      </a:r>
                    </a:p>
                    <a:p>
                      <a:pPr algn="ctr" fontAlgn="ctr"/>
                      <a:endParaRPr lang="en-US" sz="1400" b="1" i="0" u="none" strike="noStrike" dirty="0">
                        <a:solidFill>
                          <a:srgbClr val="FFFFFF"/>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Launch first project in June 2022 </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70% </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100% </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n/a</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n/a</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64986679"/>
                  </a:ext>
                </a:extLst>
              </a:tr>
              <a:tr h="829175">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chemeClr val="accent6">
                        <a:lumMod val="40000"/>
                        <a:lumOff val="60000"/>
                      </a:schemeClr>
                    </a:solidFill>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Times New Roman" panose="02020603050405020304" pitchFamily="18" charset="0"/>
                          <a:ea typeface="+mn-ea"/>
                          <a:cs typeface="+mn-cs"/>
                        </a:rPr>
                        <a:t>Get more stakeholders involved in Suriname</a:t>
                      </a:r>
                    </a:p>
                    <a:p>
                      <a:pPr algn="ctr" fontAlgn="ct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400" b="1" i="0" u="none" strike="noStrike" kern="1200" dirty="0">
                          <a:solidFill>
                            <a:srgbClr val="000000"/>
                          </a:solidFill>
                          <a:effectLst/>
                          <a:latin typeface="Times New Roman" panose="02020603050405020304" pitchFamily="18" charset="0"/>
                          <a:ea typeface="+mn-ea"/>
                          <a:cs typeface="+mn-cs"/>
                        </a:rPr>
                        <a:t>At least 5 stakeholders on board</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n/a</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n/a</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50%</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70%</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65508599"/>
                  </a:ext>
                </a:extLst>
              </a:tr>
              <a:tr h="829175">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chemeClr val="accent6">
                        <a:lumMod val="40000"/>
                        <a:lumOff val="60000"/>
                      </a:schemeClr>
                    </a:solidFill>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Times New Roman" panose="02020603050405020304" pitchFamily="18" charset="0"/>
                          <a:ea typeface="+mn-ea"/>
                          <a:cs typeface="+mn-cs"/>
                        </a:rPr>
                        <a:t>Looking into e-learning options with ISOC</a:t>
                      </a:r>
                    </a:p>
                    <a:p>
                      <a:pPr algn="ctr" fontAlgn="ct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At least 3 initiatives </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n/a</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n/a</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20%</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50%</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14238789"/>
                  </a:ext>
                </a:extLst>
              </a:tr>
              <a:tr h="1024899">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Times New Roman" panose="02020603050405020304" pitchFamily="18" charset="0"/>
                          <a:ea typeface="+mn-ea"/>
                          <a:cs typeface="+mn-cs"/>
                        </a:rPr>
                        <a:t>Recruiting members July 2022 conference</a:t>
                      </a:r>
                    </a:p>
                    <a:p>
                      <a:pPr algn="ctr" fontAlgn="ct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At least 2 new members</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n/a</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n/a</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50%</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50%</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95698496"/>
                  </a:ext>
                </a:extLst>
              </a:tr>
              <a:tr h="829175">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kern="1200" dirty="0">
                          <a:solidFill>
                            <a:srgbClr val="000000"/>
                          </a:solidFill>
                          <a:effectLst/>
                          <a:latin typeface="Times New Roman" panose="02020603050405020304" pitchFamily="18" charset="0"/>
                          <a:ea typeface="+mn-ea"/>
                          <a:cs typeface="+mn-cs"/>
                        </a:rPr>
                        <a:t>KPI realization 2022</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0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chemeClr val="accent6">
                        <a:lumMod val="40000"/>
                        <a:lumOff val="60000"/>
                      </a:schemeClr>
                    </a:solidFill>
                  </a:tcPr>
                </a:tc>
                <a:tc hMerge="1">
                  <a:txBody>
                    <a:bodyPr/>
                    <a:lstStyle/>
                    <a:p>
                      <a:pPr algn="ctr" fontAlgn="ctr"/>
                      <a:endParaRPr lang="en-US" sz="1000" b="1" i="0" u="none" strike="noStrike" dirty="0">
                        <a:solidFill>
                          <a:srgbClr val="FFFFFF"/>
                        </a:solidFill>
                        <a:effectLst/>
                        <a:latin typeface="Times New Roman" panose="02020603050405020304" pitchFamily="18" charset="0"/>
                      </a:endParaRPr>
                    </a:p>
                  </a:txBody>
                  <a:tcPr marL="2882" marR="2882" marT="2882" marB="20753"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chemeClr val="accent6">
                        <a:lumMod val="40000"/>
                        <a:lumOff val="60000"/>
                      </a:schemeClr>
                    </a:solidFill>
                  </a:tcPr>
                </a:tc>
                <a:tc gridSpan="5">
                  <a:txBody>
                    <a:bodyPr/>
                    <a:lstStyle/>
                    <a:p>
                      <a:pPr algn="ctr" fontAlgn="ctr"/>
                      <a:r>
                        <a:rPr lang="en-US" sz="2800" b="1" i="0" u="none" strike="noStrike" dirty="0">
                          <a:solidFill>
                            <a:srgbClr val="000000"/>
                          </a:solidFill>
                          <a:effectLst/>
                          <a:latin typeface="Times New Roman" panose="02020603050405020304" pitchFamily="18" charset="0"/>
                        </a:rPr>
                        <a:t>±70%</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91152750"/>
                  </a:ext>
                </a:extLst>
              </a:tr>
            </a:tbl>
          </a:graphicData>
        </a:graphic>
      </p:graphicFrame>
    </p:spTree>
    <p:extLst>
      <p:ext uri="{BB962C8B-B14F-4D97-AF65-F5344CB8AC3E}">
        <p14:creationId xmlns:p14="http://schemas.microsoft.com/office/powerpoint/2010/main" val="2941702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DA5F-04DD-B3D8-8C43-4AB51465DB37}"/>
              </a:ext>
            </a:extLst>
          </p:cNvPr>
          <p:cNvSpPr>
            <a:spLocks noGrp="1"/>
          </p:cNvSpPr>
          <p:nvPr>
            <p:ph type="title"/>
          </p:nvPr>
        </p:nvSpPr>
        <p:spPr>
          <a:xfrm>
            <a:off x="1577163" y="369493"/>
            <a:ext cx="9367203" cy="1188720"/>
          </a:xfrm>
        </p:spPr>
        <p:txBody>
          <a:bodyPr>
            <a:normAutofit/>
          </a:bodyPr>
          <a:lstStyle/>
          <a:p>
            <a:r>
              <a:rPr lang="en-US" b="1" dirty="0">
                <a:ea typeface="Calibri Light"/>
                <a:cs typeface="Calibri Light"/>
              </a:rPr>
              <a:t>ACTIVITIES FOR 2023</a:t>
            </a:r>
          </a:p>
        </p:txBody>
      </p:sp>
      <p:graphicFrame>
        <p:nvGraphicFramePr>
          <p:cNvPr id="4" name="Content Placeholder 3">
            <a:extLst>
              <a:ext uri="{FF2B5EF4-FFF2-40B4-BE49-F238E27FC236}">
                <a16:creationId xmlns:a16="http://schemas.microsoft.com/office/drawing/2014/main" id="{A67FCA36-5EFE-7575-EF8D-9AFE1C168836}"/>
              </a:ext>
            </a:extLst>
          </p:cNvPr>
          <p:cNvGraphicFramePr>
            <a:graphicFrameLocks noGrp="1"/>
          </p:cNvGraphicFramePr>
          <p:nvPr>
            <p:ph idx="1"/>
          </p:nvPr>
        </p:nvGraphicFramePr>
        <p:xfrm>
          <a:off x="-4" y="1923894"/>
          <a:ext cx="12192003" cy="4519229"/>
        </p:xfrm>
        <a:graphic>
          <a:graphicData uri="http://schemas.openxmlformats.org/drawingml/2006/table">
            <a:tbl>
              <a:tblPr/>
              <a:tblGrid>
                <a:gridCol w="2421108">
                  <a:extLst>
                    <a:ext uri="{9D8B030D-6E8A-4147-A177-3AD203B41FA5}">
                      <a16:colId xmlns:a16="http://schemas.microsoft.com/office/drawing/2014/main" val="407768760"/>
                    </a:ext>
                  </a:extLst>
                </a:gridCol>
                <a:gridCol w="2094450">
                  <a:extLst>
                    <a:ext uri="{9D8B030D-6E8A-4147-A177-3AD203B41FA5}">
                      <a16:colId xmlns:a16="http://schemas.microsoft.com/office/drawing/2014/main" val="2012245228"/>
                    </a:ext>
                  </a:extLst>
                </a:gridCol>
                <a:gridCol w="2863055">
                  <a:extLst>
                    <a:ext uri="{9D8B030D-6E8A-4147-A177-3AD203B41FA5}">
                      <a16:colId xmlns:a16="http://schemas.microsoft.com/office/drawing/2014/main" val="2139449536"/>
                    </a:ext>
                  </a:extLst>
                </a:gridCol>
                <a:gridCol w="1959944">
                  <a:extLst>
                    <a:ext uri="{9D8B030D-6E8A-4147-A177-3AD203B41FA5}">
                      <a16:colId xmlns:a16="http://schemas.microsoft.com/office/drawing/2014/main" val="121716100"/>
                    </a:ext>
                  </a:extLst>
                </a:gridCol>
                <a:gridCol w="758998">
                  <a:extLst>
                    <a:ext uri="{9D8B030D-6E8A-4147-A177-3AD203B41FA5}">
                      <a16:colId xmlns:a16="http://schemas.microsoft.com/office/drawing/2014/main" val="3926843215"/>
                    </a:ext>
                  </a:extLst>
                </a:gridCol>
                <a:gridCol w="778213">
                  <a:extLst>
                    <a:ext uri="{9D8B030D-6E8A-4147-A177-3AD203B41FA5}">
                      <a16:colId xmlns:a16="http://schemas.microsoft.com/office/drawing/2014/main" val="2646447776"/>
                    </a:ext>
                  </a:extLst>
                </a:gridCol>
                <a:gridCol w="710960">
                  <a:extLst>
                    <a:ext uri="{9D8B030D-6E8A-4147-A177-3AD203B41FA5}">
                      <a16:colId xmlns:a16="http://schemas.microsoft.com/office/drawing/2014/main" val="1775989880"/>
                    </a:ext>
                  </a:extLst>
                </a:gridCol>
                <a:gridCol w="605275">
                  <a:extLst>
                    <a:ext uri="{9D8B030D-6E8A-4147-A177-3AD203B41FA5}">
                      <a16:colId xmlns:a16="http://schemas.microsoft.com/office/drawing/2014/main" val="2664950114"/>
                    </a:ext>
                  </a:extLst>
                </a:gridCol>
              </a:tblGrid>
              <a:tr h="340138">
                <a:tc>
                  <a:txBody>
                    <a:bodyPr/>
                    <a:lstStyle/>
                    <a:p>
                      <a:pPr algn="ctr" fontAlgn="ctr"/>
                      <a:r>
                        <a:rPr lang="en-US" sz="1400" b="1" i="0" u="none" strike="noStrike" dirty="0">
                          <a:solidFill>
                            <a:srgbClr val="FFFFFF"/>
                          </a:solidFill>
                          <a:effectLst/>
                          <a:latin typeface="Times New Roman" panose="02020603050405020304" pitchFamily="18" charset="0"/>
                        </a:rPr>
                        <a:t>GOALS</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sz="1400" b="1" i="0" u="none" strike="noStrike" dirty="0">
                          <a:solidFill>
                            <a:srgbClr val="FFFFFF"/>
                          </a:solidFill>
                          <a:effectLst/>
                          <a:latin typeface="Times New Roman" panose="02020603050405020304" pitchFamily="18" charset="0"/>
                        </a:rPr>
                        <a:t>OBJECTIVES</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sz="1400" b="1" i="0" u="none" strike="noStrike" dirty="0">
                          <a:solidFill>
                            <a:srgbClr val="FFFFFF"/>
                          </a:solidFill>
                          <a:effectLst/>
                          <a:latin typeface="Times New Roman" panose="02020603050405020304" pitchFamily="18" charset="0"/>
                        </a:rPr>
                        <a:t>ACTIVITIES</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sz="1400" b="1" i="0" u="none" strike="noStrike" dirty="0">
                          <a:solidFill>
                            <a:srgbClr val="000000"/>
                          </a:solidFill>
                          <a:effectLst/>
                          <a:latin typeface="Times New Roman" panose="02020603050405020304" pitchFamily="18" charset="0"/>
                        </a:rPr>
                        <a:t>KPI</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Q1 Update</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Q2 Update</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Q3 Update</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Q4 Update</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59147322"/>
                  </a:ext>
                </a:extLst>
              </a:tr>
              <a:tr h="1581349">
                <a:tc row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Times New Roman" panose="02020603050405020304" pitchFamily="18" charset="0"/>
                          <a:ea typeface="+mn-ea"/>
                          <a:cs typeface="+mn-cs"/>
                        </a:rPr>
                        <a:t>Contributing to the self-imposed responsibility of Canto member companies to the society's, especially in the Caribbean Region and the Americas with the focus on the SDG goals good health and well-being, quality education, decent work and economic growth and  industry innovation and infrastructure</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row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Times New Roman" panose="02020603050405020304" pitchFamily="18" charset="0"/>
                          <a:ea typeface="+mn-ea"/>
                          <a:cs typeface="+mn-cs"/>
                        </a:rPr>
                        <a:t>Actively contribute to increase the general knowledge of e-Waste (management) and            e-learning for the society starting in Suriname and then expanding to Caribbean Region and the Americas</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eaLnBrk="1" hangingPunct="1"/>
                      <a:r>
                        <a:rPr lang="en-US" sz="1400" b="1" i="0" u="none" strike="noStrike" kern="1200" dirty="0">
                          <a:solidFill>
                            <a:srgbClr val="000000"/>
                          </a:solidFill>
                          <a:effectLst/>
                          <a:latin typeface="Times New Roman" panose="02020603050405020304" pitchFamily="18" charset="0"/>
                          <a:ea typeface="+mn-ea"/>
                          <a:cs typeface="+mn-cs"/>
                        </a:rPr>
                        <a:t>Expanding the e-waste project with additional locations such as</a:t>
                      </a:r>
                    </a:p>
                    <a:p>
                      <a:pPr algn="ctr" eaLnBrk="1" hangingPunct="1"/>
                      <a:r>
                        <a:rPr lang="en-US" sz="1400" b="1" i="0" u="none" strike="noStrike" kern="1200" dirty="0" err="1">
                          <a:solidFill>
                            <a:srgbClr val="000000"/>
                          </a:solidFill>
                          <a:effectLst/>
                          <a:latin typeface="Times New Roman" panose="02020603050405020304" pitchFamily="18" charset="0"/>
                          <a:ea typeface="+mn-ea"/>
                          <a:cs typeface="+mn-cs"/>
                        </a:rPr>
                        <a:t>Nassy</a:t>
                      </a:r>
                      <a:r>
                        <a:rPr lang="en-US" sz="1400" b="1" i="0" u="none" strike="noStrike" kern="1200" dirty="0">
                          <a:solidFill>
                            <a:srgbClr val="000000"/>
                          </a:solidFill>
                          <a:effectLst/>
                          <a:latin typeface="Times New Roman" panose="02020603050405020304" pitchFamily="18" charset="0"/>
                          <a:ea typeface="+mn-ea"/>
                          <a:cs typeface="+mn-cs"/>
                        </a:rPr>
                        <a:t> </a:t>
                      </a:r>
                      <a:r>
                        <a:rPr lang="en-US" sz="1400" b="1" i="0" u="none" strike="noStrike" kern="1200" dirty="0" err="1">
                          <a:solidFill>
                            <a:srgbClr val="000000"/>
                          </a:solidFill>
                          <a:effectLst/>
                          <a:latin typeface="Times New Roman" panose="02020603050405020304" pitchFamily="18" charset="0"/>
                          <a:ea typeface="+mn-ea"/>
                          <a:cs typeface="+mn-cs"/>
                        </a:rPr>
                        <a:t>Brouwerschool</a:t>
                      </a:r>
                      <a:r>
                        <a:rPr lang="en-US" sz="1400" b="1" i="0" u="none" strike="noStrike" kern="1200" dirty="0">
                          <a:solidFill>
                            <a:srgbClr val="000000"/>
                          </a:solidFill>
                          <a:effectLst/>
                          <a:latin typeface="Times New Roman" panose="02020603050405020304" pitchFamily="18" charset="0"/>
                          <a:ea typeface="+mn-ea"/>
                          <a:cs typeface="+mn-cs"/>
                        </a:rPr>
                        <a:t> (Private School) </a:t>
                      </a:r>
                    </a:p>
                    <a:p>
                      <a:pPr algn="ctr" fontAlgn="ctr"/>
                      <a:endParaRPr lang="en-US" sz="1400" b="1" i="0" u="none" strike="noStrike" dirty="0">
                        <a:solidFill>
                          <a:srgbClr val="FFFFFF"/>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At least 2 new locations in August 2023 </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20%</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64986679"/>
                  </a:ext>
                </a:extLst>
              </a:tr>
              <a:tr h="829175">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chemeClr val="accent6">
                        <a:lumMod val="40000"/>
                        <a:lumOff val="60000"/>
                      </a:schemeClr>
                    </a:solidFill>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Times New Roman" panose="02020603050405020304" pitchFamily="18" charset="0"/>
                          <a:ea typeface="+mn-ea"/>
                          <a:cs typeface="+mn-cs"/>
                        </a:rPr>
                        <a:t>Get more stakeholders involved in Suriname</a:t>
                      </a:r>
                    </a:p>
                    <a:p>
                      <a:pPr algn="ctr" fontAlgn="ct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400" b="1" i="0" u="none" strike="noStrike" kern="1200" dirty="0">
                          <a:solidFill>
                            <a:srgbClr val="000000"/>
                          </a:solidFill>
                          <a:effectLst/>
                          <a:latin typeface="Times New Roman" panose="02020603050405020304" pitchFamily="18" charset="0"/>
                          <a:ea typeface="+mn-ea"/>
                          <a:cs typeface="+mn-cs"/>
                        </a:rPr>
                        <a:t>At least 3 stakeholders on board by December 2023</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10%</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65508599"/>
                  </a:ext>
                </a:extLst>
              </a:tr>
              <a:tr h="829175">
                <a:tc vMerge="1">
                  <a:txBody>
                    <a:bodyPr/>
                    <a:lstStyle/>
                    <a:p>
                      <a:endParaRPr lang="en-US"/>
                    </a:p>
                  </a:txBody>
                  <a:tcPr/>
                </a:tc>
                <a:tc vMerge="1">
                  <a:txBody>
                    <a:bodyPr/>
                    <a:lstStyle/>
                    <a:p>
                      <a:endParaRPr lang="en-US"/>
                    </a:p>
                  </a:txBody>
                  <a:tcPr/>
                </a:tc>
                <a:tc>
                  <a:txBody>
                    <a:bodyPr/>
                    <a:lstStyle/>
                    <a:p>
                      <a:pPr algn="ctr" fontAlgn="ctr"/>
                      <a:r>
                        <a:rPr lang="en-US" sz="1400" b="1" i="0" u="none" strike="noStrike" kern="1200" dirty="0">
                          <a:solidFill>
                            <a:srgbClr val="000000"/>
                          </a:solidFill>
                          <a:effectLst/>
                          <a:latin typeface="Times New Roman" panose="02020603050405020304" pitchFamily="18" charset="0"/>
                          <a:ea typeface="+mn-ea"/>
                          <a:cs typeface="+mn-cs"/>
                        </a:rPr>
                        <a:t>Start awareness campaign for the first e-Waste community (</a:t>
                      </a:r>
                      <a:r>
                        <a:rPr lang="en-US" sz="1400" b="1" i="0" u="none" strike="noStrike" kern="1200" dirty="0" err="1">
                          <a:solidFill>
                            <a:srgbClr val="000000"/>
                          </a:solidFill>
                          <a:effectLst/>
                          <a:latin typeface="Times New Roman" panose="02020603050405020304" pitchFamily="18" charset="0"/>
                          <a:ea typeface="+mn-ea"/>
                          <a:cs typeface="+mn-cs"/>
                        </a:rPr>
                        <a:t>Lelydorp</a:t>
                      </a:r>
                      <a:r>
                        <a:rPr lang="en-US" sz="1400" b="1" i="0" u="none" strike="noStrike" kern="1200" dirty="0">
                          <a:solidFill>
                            <a:srgbClr val="000000"/>
                          </a:solidFill>
                          <a:effectLst/>
                          <a:latin typeface="Times New Roman" panose="02020603050405020304" pitchFamily="18" charset="0"/>
                          <a:ea typeface="+mn-ea"/>
                          <a:cs typeface="+mn-cs"/>
                        </a:rPr>
                        <a:t>) </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400" b="1" i="0" u="none" strike="noStrike" kern="1200" dirty="0">
                          <a:solidFill>
                            <a:srgbClr val="000000"/>
                          </a:solidFill>
                          <a:effectLst/>
                          <a:latin typeface="Times New Roman" panose="02020603050405020304" pitchFamily="18" charset="0"/>
                          <a:ea typeface="+mn-ea"/>
                          <a:cs typeface="+mn-cs"/>
                        </a:rPr>
                        <a:t>50% less coarse waste in the e-Waste barrels</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0%</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60156595"/>
                  </a:ext>
                </a:extLst>
              </a:tr>
              <a:tr h="829175">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chemeClr val="accent6">
                        <a:lumMod val="40000"/>
                        <a:lumOff val="60000"/>
                      </a:schemeClr>
                    </a:solidFill>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Times New Roman" panose="02020603050405020304" pitchFamily="18" charset="0"/>
                          <a:ea typeface="+mn-ea"/>
                          <a:cs typeface="+mn-cs"/>
                        </a:rPr>
                        <a:t>Submit a paper for the Canto board for e-Waste initiatives</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May 2023</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50%</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14238789"/>
                  </a:ext>
                </a:extLst>
              </a:tr>
            </a:tbl>
          </a:graphicData>
        </a:graphic>
      </p:graphicFrame>
    </p:spTree>
    <p:extLst>
      <p:ext uri="{BB962C8B-B14F-4D97-AF65-F5344CB8AC3E}">
        <p14:creationId xmlns:p14="http://schemas.microsoft.com/office/powerpoint/2010/main" val="3426370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DA5F-04DD-B3D8-8C43-4AB51465DB37}"/>
              </a:ext>
            </a:extLst>
          </p:cNvPr>
          <p:cNvSpPr>
            <a:spLocks noGrp="1"/>
          </p:cNvSpPr>
          <p:nvPr>
            <p:ph type="title"/>
          </p:nvPr>
        </p:nvSpPr>
        <p:spPr>
          <a:xfrm>
            <a:off x="1653363" y="35282"/>
            <a:ext cx="9367203" cy="1188720"/>
          </a:xfrm>
        </p:spPr>
        <p:txBody>
          <a:bodyPr>
            <a:normAutofit/>
          </a:bodyPr>
          <a:lstStyle/>
          <a:p>
            <a:r>
              <a:rPr lang="en-US" b="1" dirty="0">
                <a:ea typeface="Calibri Light"/>
                <a:cs typeface="Calibri Light"/>
              </a:rPr>
              <a:t>ACTIVITIES FOR 2023</a:t>
            </a:r>
          </a:p>
        </p:txBody>
      </p:sp>
      <p:graphicFrame>
        <p:nvGraphicFramePr>
          <p:cNvPr id="4" name="Content Placeholder 3">
            <a:extLst>
              <a:ext uri="{FF2B5EF4-FFF2-40B4-BE49-F238E27FC236}">
                <a16:creationId xmlns:a16="http://schemas.microsoft.com/office/drawing/2014/main" id="{A67FCA36-5EFE-7575-EF8D-9AFE1C168836}"/>
              </a:ext>
            </a:extLst>
          </p:cNvPr>
          <p:cNvGraphicFramePr>
            <a:graphicFrameLocks noGrp="1"/>
          </p:cNvGraphicFramePr>
          <p:nvPr>
            <p:ph idx="1"/>
          </p:nvPr>
        </p:nvGraphicFramePr>
        <p:xfrm>
          <a:off x="0" y="1104822"/>
          <a:ext cx="12192003" cy="5544128"/>
        </p:xfrm>
        <a:graphic>
          <a:graphicData uri="http://schemas.openxmlformats.org/drawingml/2006/table">
            <a:tbl>
              <a:tblPr/>
              <a:tblGrid>
                <a:gridCol w="2421108">
                  <a:extLst>
                    <a:ext uri="{9D8B030D-6E8A-4147-A177-3AD203B41FA5}">
                      <a16:colId xmlns:a16="http://schemas.microsoft.com/office/drawing/2014/main" val="407768760"/>
                    </a:ext>
                  </a:extLst>
                </a:gridCol>
                <a:gridCol w="2094450">
                  <a:extLst>
                    <a:ext uri="{9D8B030D-6E8A-4147-A177-3AD203B41FA5}">
                      <a16:colId xmlns:a16="http://schemas.microsoft.com/office/drawing/2014/main" val="2012245228"/>
                    </a:ext>
                  </a:extLst>
                </a:gridCol>
                <a:gridCol w="2863055">
                  <a:extLst>
                    <a:ext uri="{9D8B030D-6E8A-4147-A177-3AD203B41FA5}">
                      <a16:colId xmlns:a16="http://schemas.microsoft.com/office/drawing/2014/main" val="2139449536"/>
                    </a:ext>
                  </a:extLst>
                </a:gridCol>
                <a:gridCol w="1959944">
                  <a:extLst>
                    <a:ext uri="{9D8B030D-6E8A-4147-A177-3AD203B41FA5}">
                      <a16:colId xmlns:a16="http://schemas.microsoft.com/office/drawing/2014/main" val="121716100"/>
                    </a:ext>
                  </a:extLst>
                </a:gridCol>
                <a:gridCol w="758998">
                  <a:extLst>
                    <a:ext uri="{9D8B030D-6E8A-4147-A177-3AD203B41FA5}">
                      <a16:colId xmlns:a16="http://schemas.microsoft.com/office/drawing/2014/main" val="3926843215"/>
                    </a:ext>
                  </a:extLst>
                </a:gridCol>
                <a:gridCol w="778213">
                  <a:extLst>
                    <a:ext uri="{9D8B030D-6E8A-4147-A177-3AD203B41FA5}">
                      <a16:colId xmlns:a16="http://schemas.microsoft.com/office/drawing/2014/main" val="2646447776"/>
                    </a:ext>
                  </a:extLst>
                </a:gridCol>
                <a:gridCol w="710960">
                  <a:extLst>
                    <a:ext uri="{9D8B030D-6E8A-4147-A177-3AD203B41FA5}">
                      <a16:colId xmlns:a16="http://schemas.microsoft.com/office/drawing/2014/main" val="1775989880"/>
                    </a:ext>
                  </a:extLst>
                </a:gridCol>
                <a:gridCol w="605275">
                  <a:extLst>
                    <a:ext uri="{9D8B030D-6E8A-4147-A177-3AD203B41FA5}">
                      <a16:colId xmlns:a16="http://schemas.microsoft.com/office/drawing/2014/main" val="2664950114"/>
                    </a:ext>
                  </a:extLst>
                </a:gridCol>
              </a:tblGrid>
              <a:tr h="340138">
                <a:tc>
                  <a:txBody>
                    <a:bodyPr/>
                    <a:lstStyle/>
                    <a:p>
                      <a:pPr algn="ctr" fontAlgn="ctr"/>
                      <a:r>
                        <a:rPr lang="en-US" sz="1400" b="1" i="0" u="none" strike="noStrike" dirty="0">
                          <a:solidFill>
                            <a:srgbClr val="FFFFFF"/>
                          </a:solidFill>
                          <a:effectLst/>
                          <a:latin typeface="Times New Roman" panose="02020603050405020304" pitchFamily="18" charset="0"/>
                        </a:rPr>
                        <a:t>GOALS</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sz="1400" b="1" i="0" u="none" strike="noStrike" dirty="0">
                          <a:solidFill>
                            <a:srgbClr val="FFFFFF"/>
                          </a:solidFill>
                          <a:effectLst/>
                          <a:latin typeface="Times New Roman" panose="02020603050405020304" pitchFamily="18" charset="0"/>
                        </a:rPr>
                        <a:t>OBJECTIVES</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sz="1400" b="1" i="0" u="none" strike="noStrike" dirty="0">
                          <a:solidFill>
                            <a:srgbClr val="FFFFFF"/>
                          </a:solidFill>
                          <a:effectLst/>
                          <a:latin typeface="Times New Roman" panose="02020603050405020304" pitchFamily="18" charset="0"/>
                        </a:rPr>
                        <a:t>ACTIVITIES</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en-US" sz="1400" b="1" i="0" u="none" strike="noStrike" dirty="0">
                          <a:solidFill>
                            <a:srgbClr val="000000"/>
                          </a:solidFill>
                          <a:effectLst/>
                          <a:latin typeface="Times New Roman" panose="02020603050405020304" pitchFamily="18" charset="0"/>
                        </a:rPr>
                        <a:t>KPI</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Q1 Update</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Q2 Update</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Q3 Update</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Q4 Update</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59147322"/>
                  </a:ext>
                </a:extLst>
              </a:tr>
              <a:tr h="1581349">
                <a:tc row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Times New Roman" panose="02020603050405020304" pitchFamily="18" charset="0"/>
                          <a:ea typeface="+mn-ea"/>
                          <a:cs typeface="+mn-cs"/>
                        </a:rPr>
                        <a:t>Contributing to the self-imposed responsibility of Canto member companies to the society's, especially in the Caribbean Region and the Americas with the focus on the SDG goals good health and well-being, quality education, decent work and economic growth and  industry innovation and infrastructure</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row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Times New Roman" panose="02020603050405020304" pitchFamily="18" charset="0"/>
                          <a:ea typeface="+mn-ea"/>
                          <a:cs typeface="+mn-cs"/>
                        </a:rPr>
                        <a:t>Actively contribute to increase the general knowledge of e-Waste (management) and            e-learning for the society starting in Suriname and then expanding to Caribbean Region and the Americas</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eaLnBrk="1" hangingPunct="1"/>
                      <a:r>
                        <a:rPr lang="en-US" sz="1400" b="1" i="0" u="none" strike="noStrike" kern="1200" dirty="0">
                          <a:solidFill>
                            <a:srgbClr val="000000"/>
                          </a:solidFill>
                          <a:effectLst/>
                          <a:latin typeface="Times New Roman" panose="02020603050405020304" pitchFamily="18" charset="0"/>
                          <a:ea typeface="+mn-ea"/>
                          <a:cs typeface="+mn-cs"/>
                        </a:rPr>
                        <a:t>Collaboration with Partners Plus Consultancy, Suriname for e-Learning project</a:t>
                      </a:r>
                      <a:endParaRPr lang="en-US" sz="1400" b="1" i="0" u="none" strike="noStrike" dirty="0">
                        <a:solidFill>
                          <a:srgbClr val="FFFFFF"/>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Launch first project by the end of 2023</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10% </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64986679"/>
                  </a:ext>
                </a:extLst>
              </a:tr>
              <a:tr h="829175">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chemeClr val="accent6">
                        <a:lumMod val="40000"/>
                        <a:lumOff val="60000"/>
                      </a:schemeClr>
                    </a:solidFill>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Times New Roman" panose="02020603050405020304" pitchFamily="18" charset="0"/>
                          <a:ea typeface="+mn-ea"/>
                          <a:cs typeface="+mn-cs"/>
                        </a:rPr>
                        <a:t>Looking into e-learning options with ISOC</a:t>
                      </a:r>
                    </a:p>
                    <a:p>
                      <a:pPr algn="ctr" fontAlgn="ct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At least 3 initiatives </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50%</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65508599"/>
                  </a:ext>
                </a:extLst>
              </a:tr>
              <a:tr h="829175">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chemeClr val="accent6">
                        <a:lumMod val="40000"/>
                        <a:lumOff val="60000"/>
                      </a:schemeClr>
                    </a:solidFill>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400" b="1" i="0" u="none" strike="noStrike" kern="1200" dirty="0">
                          <a:solidFill>
                            <a:srgbClr val="000000"/>
                          </a:solidFill>
                          <a:effectLst/>
                          <a:latin typeface="Times New Roman" panose="02020603050405020304" pitchFamily="18" charset="0"/>
                          <a:ea typeface="+mn-ea"/>
                          <a:cs typeface="+mn-cs"/>
                        </a:rPr>
                        <a:t>Collaboration with UCC Suriname for SDG awareness poster campaign at schools</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At least 5 </a:t>
                      </a:r>
                      <a:r>
                        <a:rPr lang="en-US" sz="1400" b="1" i="0" u="none" strike="noStrike">
                          <a:solidFill>
                            <a:srgbClr val="000000"/>
                          </a:solidFill>
                          <a:effectLst/>
                          <a:latin typeface="Times New Roman" panose="02020603050405020304" pitchFamily="18" charset="0"/>
                        </a:rPr>
                        <a:t>schools included </a:t>
                      </a: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10%</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14238789"/>
                  </a:ext>
                </a:extLst>
              </a:tr>
              <a:tr h="1024899">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Times New Roman" panose="02020603050405020304" pitchFamily="18" charset="0"/>
                          <a:ea typeface="+mn-ea"/>
                          <a:cs typeface="+mn-cs"/>
                        </a:rPr>
                        <a:t>Recruiting members July 2023 conference (Caribbean Region and the Americas)</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At least 2 new members</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i="0" u="none" strike="noStrike" dirty="0">
                          <a:solidFill>
                            <a:srgbClr val="000000"/>
                          </a:solidFill>
                          <a:effectLst/>
                          <a:latin typeface="Times New Roman" panose="02020603050405020304" pitchFamily="18" charset="0"/>
                        </a:rPr>
                        <a:t>0%</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95698496"/>
                  </a:ext>
                </a:extLst>
              </a:tr>
              <a:tr h="829175">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kern="1200" dirty="0">
                          <a:solidFill>
                            <a:srgbClr val="000000"/>
                          </a:solidFill>
                          <a:effectLst/>
                          <a:latin typeface="Times New Roman" panose="02020603050405020304" pitchFamily="18" charset="0"/>
                          <a:ea typeface="+mn-ea"/>
                          <a:cs typeface="+mn-cs"/>
                        </a:rPr>
                        <a:t>KPI realization 2023</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000" b="1" i="0" u="none" strike="noStrike" kern="1200" dirty="0">
                        <a:solidFill>
                          <a:srgbClr val="000000"/>
                        </a:solidFill>
                        <a:effectLst/>
                        <a:latin typeface="Times New Roman" panose="02020603050405020304" pitchFamily="18" charset="0"/>
                        <a:ea typeface="+mn-ea"/>
                        <a:cs typeface="+mn-cs"/>
                      </a:endParaRPr>
                    </a:p>
                  </a:txBody>
                  <a:tcPr marL="2882" marR="2882" marT="2882" marB="20753"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chemeClr val="accent6">
                        <a:lumMod val="40000"/>
                        <a:lumOff val="60000"/>
                      </a:schemeClr>
                    </a:solidFill>
                  </a:tcPr>
                </a:tc>
                <a:tc hMerge="1">
                  <a:txBody>
                    <a:bodyPr/>
                    <a:lstStyle/>
                    <a:p>
                      <a:pPr algn="ctr" fontAlgn="ctr"/>
                      <a:endParaRPr lang="en-US" sz="1000" b="1" i="0" u="none" strike="noStrike" dirty="0">
                        <a:solidFill>
                          <a:srgbClr val="FFFFFF"/>
                        </a:solidFill>
                        <a:effectLst/>
                        <a:latin typeface="Times New Roman" panose="02020603050405020304" pitchFamily="18" charset="0"/>
                      </a:endParaRPr>
                    </a:p>
                  </a:txBody>
                  <a:tcPr marL="2882" marR="2882" marT="2882" marB="20753"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chemeClr val="accent6">
                        <a:lumMod val="40000"/>
                        <a:lumOff val="60000"/>
                      </a:schemeClr>
                    </a:solidFill>
                  </a:tcPr>
                </a:tc>
                <a:tc gridSpan="5">
                  <a:txBody>
                    <a:bodyPr/>
                    <a:lstStyle/>
                    <a:p>
                      <a:pPr algn="ctr" fontAlgn="ctr"/>
                      <a:r>
                        <a:rPr lang="en-US" sz="2800" b="1" i="0" u="none" strike="noStrike" dirty="0">
                          <a:solidFill>
                            <a:srgbClr val="000000"/>
                          </a:solidFill>
                          <a:effectLst/>
                          <a:latin typeface="Times New Roman" panose="02020603050405020304" pitchFamily="18" charset="0"/>
                        </a:rPr>
                        <a:t>±20%</a:t>
                      </a: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fontAlgn="ctr"/>
                      <a:endParaRPr lang="en-US" sz="1400" b="1" i="0" u="none" strike="noStrike" dirty="0">
                        <a:solidFill>
                          <a:srgbClr val="000000"/>
                        </a:solidFill>
                        <a:effectLst/>
                        <a:latin typeface="Times New Roman" panose="02020603050405020304" pitchFamily="18" charset="0"/>
                      </a:endParaRPr>
                    </a:p>
                  </a:txBody>
                  <a:tcPr marL="2882" marR="2882" marT="2882" marB="20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91152750"/>
                  </a:ext>
                </a:extLst>
              </a:tr>
            </a:tbl>
          </a:graphicData>
        </a:graphic>
      </p:graphicFrame>
    </p:spTree>
    <p:extLst>
      <p:ext uri="{BB962C8B-B14F-4D97-AF65-F5344CB8AC3E}">
        <p14:creationId xmlns:p14="http://schemas.microsoft.com/office/powerpoint/2010/main" val="890677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DA5F-04DD-B3D8-8C43-4AB51465DB37}"/>
              </a:ext>
            </a:extLst>
          </p:cNvPr>
          <p:cNvSpPr>
            <a:spLocks noGrp="1"/>
          </p:cNvSpPr>
          <p:nvPr>
            <p:ph type="title"/>
          </p:nvPr>
        </p:nvSpPr>
        <p:spPr>
          <a:xfrm>
            <a:off x="1653363" y="35282"/>
            <a:ext cx="9367203" cy="1188720"/>
          </a:xfrm>
        </p:spPr>
        <p:txBody>
          <a:bodyPr>
            <a:normAutofit/>
          </a:bodyPr>
          <a:lstStyle/>
          <a:p>
            <a:r>
              <a:rPr lang="en-US" b="1" dirty="0">
                <a:ea typeface="Calibri Light"/>
                <a:cs typeface="Calibri Light"/>
              </a:rPr>
              <a:t>SDG goals focus CRS </a:t>
            </a:r>
            <a:r>
              <a:rPr lang="en-US" b="1" dirty="0"/>
              <a:t>Committee</a:t>
            </a:r>
            <a:endParaRPr lang="en-US" b="1" dirty="0">
              <a:ea typeface="Calibri Light"/>
              <a:cs typeface="Calibri Light"/>
            </a:endParaRPr>
          </a:p>
        </p:txBody>
      </p:sp>
      <p:pic>
        <p:nvPicPr>
          <p:cNvPr id="7" name="Content Placeholder 6" descr="A picture containing text&#10;&#10;Description automatically generated">
            <a:extLst>
              <a:ext uri="{FF2B5EF4-FFF2-40B4-BE49-F238E27FC236}">
                <a16:creationId xmlns:a16="http://schemas.microsoft.com/office/drawing/2014/main" id="{E424EEDF-5266-B461-5EA4-EC702852F1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740130"/>
            <a:ext cx="10515600" cy="3142183"/>
          </a:xfrm>
        </p:spPr>
      </p:pic>
    </p:spTree>
    <p:extLst>
      <p:ext uri="{BB962C8B-B14F-4D97-AF65-F5344CB8AC3E}">
        <p14:creationId xmlns:p14="http://schemas.microsoft.com/office/powerpoint/2010/main" val="2166880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725" y="1655286"/>
            <a:ext cx="7515225" cy="2610042"/>
          </a:xfrm>
        </p:spPr>
        <p:txBody>
          <a:bodyPr>
            <a:noAutofit/>
          </a:bodyPr>
          <a:lstStyle/>
          <a:p>
            <a:pPr algn="l"/>
            <a:r>
              <a:rPr lang="en-US" sz="6600" b="1" dirty="0">
                <a:ea typeface="Calibri Light"/>
                <a:cs typeface="Calibri Light"/>
              </a:rPr>
              <a:t>Disaster Risk Management Committee</a:t>
            </a:r>
          </a:p>
        </p:txBody>
      </p:sp>
      <p:sp>
        <p:nvSpPr>
          <p:cNvPr id="3" name="Subtitle 2"/>
          <p:cNvSpPr>
            <a:spLocks noGrp="1"/>
          </p:cNvSpPr>
          <p:nvPr>
            <p:ph type="subTitle" idx="1"/>
          </p:nvPr>
        </p:nvSpPr>
        <p:spPr>
          <a:xfrm>
            <a:off x="1" y="4152900"/>
            <a:ext cx="5450304" cy="1628381"/>
          </a:xfrm>
        </p:spPr>
        <p:txBody>
          <a:bodyPr vert="horz" lIns="91440" tIns="45720" rIns="91440" bIns="45720" rtlCol="0" anchor="t">
            <a:noAutofit/>
          </a:bodyPr>
          <a:lstStyle/>
          <a:p>
            <a:pPr algn="l"/>
            <a:r>
              <a:rPr lang="en-US" sz="1600" dirty="0">
                <a:ea typeface="Calibri"/>
                <a:cs typeface="Calibri"/>
              </a:rPr>
              <a:t>Presented by Chair Keniesha Brown Plunkett – Flow Jamaica </a:t>
            </a:r>
          </a:p>
          <a:p>
            <a:pPr algn="l"/>
            <a:r>
              <a:rPr lang="en-US" sz="1600" dirty="0">
                <a:ea typeface="Calibri"/>
                <a:cs typeface="Calibri"/>
              </a:rPr>
              <a:t>February 5-7</a:t>
            </a:r>
            <a:r>
              <a:rPr lang="en-US" sz="1600" baseline="30000" dirty="0">
                <a:ea typeface="Calibri"/>
                <a:cs typeface="Calibri"/>
              </a:rPr>
              <a:t>th</a:t>
            </a:r>
            <a:r>
              <a:rPr lang="en-US" sz="1600" dirty="0">
                <a:ea typeface="Calibri"/>
                <a:cs typeface="Calibri"/>
              </a:rPr>
              <a:t> 2023</a:t>
            </a:r>
          </a:p>
          <a:p>
            <a:pPr algn="l"/>
            <a:r>
              <a:rPr lang="en-US" sz="1600" dirty="0">
                <a:ea typeface="Calibri"/>
                <a:cs typeface="Calibri"/>
              </a:rPr>
              <a:t>Royal </a:t>
            </a:r>
            <a:r>
              <a:rPr lang="en-US" sz="1600" dirty="0" err="1">
                <a:ea typeface="Calibri"/>
                <a:cs typeface="Calibri"/>
              </a:rPr>
              <a:t>Torarica</a:t>
            </a:r>
            <a:r>
              <a:rPr lang="en-US" sz="1600" dirty="0">
                <a:ea typeface="Calibri"/>
                <a:cs typeface="Calibri"/>
              </a:rPr>
              <a:t>, Suriname </a:t>
            </a:r>
          </a:p>
        </p:txBody>
      </p:sp>
      <p:pic>
        <p:nvPicPr>
          <p:cNvPr id="4" name="Picture 4" descr="A picture containing text, clipart&#10;&#10;Description automatically generated">
            <a:extLst>
              <a:ext uri="{FF2B5EF4-FFF2-40B4-BE49-F238E27FC236}">
                <a16:creationId xmlns:a16="http://schemas.microsoft.com/office/drawing/2014/main" id="{EAD57EB4-AED6-B8F1-DFDC-A4986D62E5CA}"/>
              </a:ext>
            </a:extLst>
          </p:cNvPr>
          <p:cNvPicPr>
            <a:picLocks noChangeAspect="1"/>
          </p:cNvPicPr>
          <p:nvPr/>
        </p:nvPicPr>
        <p:blipFill>
          <a:blip r:embed="rId2"/>
          <a:stretch>
            <a:fillRect/>
          </a:stretch>
        </p:blipFill>
        <p:spPr>
          <a:xfrm>
            <a:off x="6781800" y="1427668"/>
            <a:ext cx="5079371" cy="1942860"/>
          </a:xfrm>
          <a:prstGeom prst="rect">
            <a:avLst/>
          </a:prstGeom>
        </p:spPr>
      </p:pic>
    </p:spTree>
    <p:extLst>
      <p:ext uri="{BB962C8B-B14F-4D97-AF65-F5344CB8AC3E}">
        <p14:creationId xmlns:p14="http://schemas.microsoft.com/office/powerpoint/2010/main" val="2331958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54648-86DE-0A39-5F94-7A74535FF96F}"/>
              </a:ext>
            </a:extLst>
          </p:cNvPr>
          <p:cNvSpPr>
            <a:spLocks noGrp="1"/>
          </p:cNvSpPr>
          <p:nvPr>
            <p:ph type="title"/>
          </p:nvPr>
        </p:nvSpPr>
        <p:spPr>
          <a:xfrm>
            <a:off x="1653363" y="365760"/>
            <a:ext cx="9367203" cy="1188720"/>
          </a:xfrm>
        </p:spPr>
        <p:txBody>
          <a:bodyPr>
            <a:normAutofit/>
          </a:bodyPr>
          <a:lstStyle/>
          <a:p>
            <a:r>
              <a:rPr lang="en-US" b="1" dirty="0">
                <a:ea typeface="Calibri Light"/>
                <a:cs typeface="Calibri Light"/>
              </a:rPr>
              <a:t>CORE MEMBERS</a:t>
            </a:r>
            <a:endParaRPr lang="en-US" b="1">
              <a:ea typeface="Calibri Light"/>
              <a:cs typeface="Calibri Light"/>
            </a:endParaRPr>
          </a:p>
        </p:txBody>
      </p:sp>
      <p:sp>
        <p:nvSpPr>
          <p:cNvPr id="3" name="Content Placeholder 2">
            <a:extLst>
              <a:ext uri="{FF2B5EF4-FFF2-40B4-BE49-F238E27FC236}">
                <a16:creationId xmlns:a16="http://schemas.microsoft.com/office/drawing/2014/main" id="{D6F31E21-A9F1-6F94-E8F8-AA10D0455192}"/>
              </a:ext>
            </a:extLst>
          </p:cNvPr>
          <p:cNvSpPr>
            <a:spLocks noGrp="1"/>
          </p:cNvSpPr>
          <p:nvPr>
            <p:ph idx="1"/>
          </p:nvPr>
        </p:nvSpPr>
        <p:spPr>
          <a:xfrm>
            <a:off x="1653363" y="2176272"/>
            <a:ext cx="9367204" cy="4521090"/>
          </a:xfrm>
        </p:spPr>
        <p:txBody>
          <a:bodyPr anchor="t">
            <a:normAutofit fontScale="85000" lnSpcReduction="20000"/>
          </a:bodyPr>
          <a:lstStyle/>
          <a:p>
            <a:r>
              <a:rPr lang="en-US" sz="2900" dirty="0"/>
              <a:t>Shernon </a:t>
            </a:r>
            <a:r>
              <a:rPr lang="en-US" sz="2900" dirty="0" err="1"/>
              <a:t>Osepa</a:t>
            </a:r>
            <a:r>
              <a:rPr lang="en-US" sz="2900" dirty="0"/>
              <a:t> - Internet Society - Vice Chair</a:t>
            </a:r>
          </a:p>
          <a:p>
            <a:pPr eaLnBrk="1" hangingPunct="1"/>
            <a:r>
              <a:rPr lang="en-US" sz="2900" dirty="0"/>
              <a:t>Courtney King - CDEMA</a:t>
            </a:r>
          </a:p>
          <a:p>
            <a:pPr eaLnBrk="1" hangingPunct="1"/>
            <a:r>
              <a:rPr lang="en-US" sz="2900" dirty="0"/>
              <a:t>Karen Piper - CARILEC</a:t>
            </a:r>
          </a:p>
          <a:p>
            <a:pPr eaLnBrk="1" hangingPunct="1"/>
            <a:r>
              <a:rPr lang="en-US" sz="2900" dirty="0"/>
              <a:t>Thomas Sullivan - FCC</a:t>
            </a:r>
          </a:p>
          <a:p>
            <a:pPr eaLnBrk="1" hangingPunct="1"/>
            <a:r>
              <a:rPr lang="en-US" sz="2900" dirty="0"/>
              <a:t>Aggrey Marsh - DSL</a:t>
            </a:r>
          </a:p>
          <a:p>
            <a:pPr eaLnBrk="1" hangingPunct="1"/>
            <a:r>
              <a:rPr lang="en-US" sz="2900" dirty="0"/>
              <a:t>Carmen Lake-Reyes - </a:t>
            </a:r>
            <a:r>
              <a:rPr lang="en-US" sz="2900" dirty="0" err="1"/>
              <a:t>Telem</a:t>
            </a:r>
            <a:endParaRPr lang="en-US" sz="2900" dirty="0"/>
          </a:p>
          <a:p>
            <a:pPr eaLnBrk="1" hangingPunct="1"/>
            <a:r>
              <a:rPr lang="en-US" sz="2900" dirty="0" err="1"/>
              <a:t>Shadira</a:t>
            </a:r>
            <a:r>
              <a:rPr lang="en-US" sz="2900" dirty="0"/>
              <a:t> </a:t>
            </a:r>
            <a:r>
              <a:rPr lang="en-US" sz="2900" dirty="0" err="1"/>
              <a:t>Lont</a:t>
            </a:r>
            <a:r>
              <a:rPr lang="en-US" sz="2900" dirty="0"/>
              <a:t> - </a:t>
            </a:r>
            <a:r>
              <a:rPr lang="en-US" sz="2900" dirty="0" err="1"/>
              <a:t>Telem</a:t>
            </a:r>
            <a:endParaRPr lang="en-US" sz="2900" dirty="0"/>
          </a:p>
          <a:p>
            <a:pPr eaLnBrk="1" hangingPunct="1"/>
            <a:r>
              <a:rPr lang="en-US" sz="2900" dirty="0"/>
              <a:t>Mandela Christian - NEOC- Dominica</a:t>
            </a:r>
          </a:p>
          <a:p>
            <a:pPr eaLnBrk="1" hangingPunct="1"/>
            <a:r>
              <a:rPr lang="en-US" sz="2900" dirty="0"/>
              <a:t>James Richardson - Consultant</a:t>
            </a:r>
          </a:p>
          <a:p>
            <a:pPr eaLnBrk="1" hangingPunct="1"/>
            <a:r>
              <a:rPr lang="en-US" sz="2900" dirty="0"/>
              <a:t>Nigel Wilkinson - Jamaica Amateur Radio Association (JARA)</a:t>
            </a:r>
          </a:p>
          <a:p>
            <a:pPr eaLnBrk="1" hangingPunct="1"/>
            <a:r>
              <a:rPr lang="en-US" sz="2900" dirty="0"/>
              <a:t>Devika </a:t>
            </a:r>
            <a:r>
              <a:rPr lang="en-US" sz="2900" dirty="0" err="1"/>
              <a:t>Flemming</a:t>
            </a:r>
            <a:r>
              <a:rPr lang="en-US" sz="2900" dirty="0"/>
              <a:t> - CANTO Secretariat</a:t>
            </a:r>
          </a:p>
          <a:p>
            <a:endParaRPr lang="en-US" sz="2400" dirty="0"/>
          </a:p>
        </p:txBody>
      </p:sp>
    </p:spTree>
    <p:extLst>
      <p:ext uri="{BB962C8B-B14F-4D97-AF65-F5344CB8AC3E}">
        <p14:creationId xmlns:p14="http://schemas.microsoft.com/office/powerpoint/2010/main" val="2239779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DA5F-04DD-B3D8-8C43-4AB51465DB37}"/>
              </a:ext>
            </a:extLst>
          </p:cNvPr>
          <p:cNvSpPr>
            <a:spLocks noGrp="1"/>
          </p:cNvSpPr>
          <p:nvPr>
            <p:ph type="title"/>
          </p:nvPr>
        </p:nvSpPr>
        <p:spPr>
          <a:xfrm>
            <a:off x="1653363" y="365760"/>
            <a:ext cx="9367203" cy="1188720"/>
          </a:xfrm>
        </p:spPr>
        <p:txBody>
          <a:bodyPr>
            <a:normAutofit/>
          </a:bodyPr>
          <a:lstStyle/>
          <a:p>
            <a:r>
              <a:rPr lang="en-US" b="1" dirty="0">
                <a:ea typeface="Calibri Light"/>
                <a:cs typeface="Calibri Light"/>
              </a:rPr>
              <a:t>Summary of Major Successes In 2022</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1E262B1-77A2-3152-196C-9A24B14D0EEE}"/>
              </a:ext>
            </a:extLst>
          </p:cNvPr>
          <p:cNvSpPr>
            <a:spLocks noGrp="1"/>
          </p:cNvSpPr>
          <p:nvPr>
            <p:ph idx="1"/>
          </p:nvPr>
        </p:nvSpPr>
        <p:spPr>
          <a:xfrm>
            <a:off x="1653363" y="2176271"/>
            <a:ext cx="9367204" cy="4545203"/>
          </a:xfrm>
        </p:spPr>
        <p:txBody>
          <a:bodyPr anchor="t">
            <a:normAutofit lnSpcReduction="10000"/>
          </a:bodyPr>
          <a:lstStyle/>
          <a:p>
            <a:pPr rtl="0" fontAlgn="base">
              <a:spcBef>
                <a:spcPts val="2230"/>
              </a:spcBef>
              <a:spcAft>
                <a:spcPts val="0"/>
              </a:spcAft>
              <a:buFont typeface="Arial" panose="020B0604020202020204" pitchFamily="34" charset="0"/>
              <a:buChar char="•"/>
            </a:pPr>
            <a:r>
              <a:rPr lang="en-US" b="0" i="0" u="none" strike="noStrike" dirty="0">
                <a:solidFill>
                  <a:srgbClr val="000000"/>
                </a:solidFill>
                <a:effectLst/>
                <a:latin typeface="Arial" panose="020B0604020202020204" pitchFamily="34" charset="0"/>
                <a:cs typeface="Arial" panose="020B0604020202020204" pitchFamily="34" charset="0"/>
              </a:rPr>
              <a:t>Business Development at 50 Industry Conferences Using CANTO Flyer</a:t>
            </a:r>
          </a:p>
          <a:p>
            <a:pPr rtl="0" fontAlgn="base">
              <a:spcBef>
                <a:spcPts val="2230"/>
              </a:spcBef>
              <a:spcAft>
                <a:spcPts val="0"/>
              </a:spcAft>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ACATE* Sponsored </a:t>
            </a:r>
            <a:r>
              <a:rPr lang="en-US" b="0" i="0" u="none" strike="noStrike" dirty="0">
                <a:solidFill>
                  <a:srgbClr val="000000"/>
                </a:solidFill>
                <a:effectLst/>
                <a:latin typeface="Arial" panose="020B0604020202020204" pitchFamily="34" charset="0"/>
                <a:cs typeface="Arial" panose="020B0604020202020204" pitchFamily="34" charset="0"/>
              </a:rPr>
              <a:t>Summits</a:t>
            </a:r>
          </a:p>
          <a:p>
            <a:pPr marL="742950" lvl="1" indent="-285750" rtl="0" fontAlgn="base">
              <a:spcBef>
                <a:spcPts val="1775"/>
              </a:spcBef>
              <a:spcAft>
                <a:spcPts val="0"/>
              </a:spcAft>
              <a:buFont typeface="Arial" panose="020B0604020202020204" pitchFamily="34" charset="0"/>
              <a:buChar char="•"/>
            </a:pPr>
            <a:r>
              <a:rPr lang="en-US" b="0" i="0" u="none" strike="noStrike" dirty="0">
                <a:solidFill>
                  <a:srgbClr val="000000"/>
                </a:solidFill>
                <a:effectLst/>
                <a:latin typeface="Arial" panose="020B0604020202020204" pitchFamily="34" charset="0"/>
                <a:cs typeface="Arial" panose="020B0604020202020204" pitchFamily="34" charset="0"/>
              </a:rPr>
              <a:t>CMO/CSMO </a:t>
            </a:r>
          </a:p>
          <a:p>
            <a:pPr marL="742950" lvl="1" indent="-285750" rtl="0" fontAlgn="base">
              <a:spcBef>
                <a:spcPts val="1590"/>
              </a:spcBef>
              <a:spcAft>
                <a:spcPts val="0"/>
              </a:spcAft>
              <a:buFont typeface="Arial" panose="020B0604020202020204" pitchFamily="34" charset="0"/>
              <a:buChar char="•"/>
            </a:pPr>
            <a:r>
              <a:rPr lang="en-US" b="0" i="0" u="none" strike="noStrike" dirty="0">
                <a:solidFill>
                  <a:srgbClr val="000000"/>
                </a:solidFill>
                <a:effectLst/>
                <a:latin typeface="Arial" panose="020B0604020202020204" pitchFamily="34" charset="0"/>
                <a:cs typeface="Arial" panose="020B0604020202020204" pitchFamily="34" charset="0"/>
              </a:rPr>
              <a:t>CTO/CIO/Engineering</a:t>
            </a:r>
          </a:p>
          <a:p>
            <a:pPr marL="285750" indent="-285750" fontAlgn="base">
              <a:spcBef>
                <a:spcPts val="1590"/>
              </a:spcBef>
            </a:pPr>
            <a:r>
              <a:rPr lang="en-US" dirty="0">
                <a:latin typeface="Arial" panose="020B0604020202020204" pitchFamily="34" charset="0"/>
                <a:cs typeface="Arial" panose="020B0604020202020204" pitchFamily="34" charset="0"/>
              </a:rPr>
              <a:t>Welcome/Networking Sessions at ACATE (and AGM 2023)</a:t>
            </a:r>
          </a:p>
          <a:p>
            <a:pPr marL="285750" indent="-285750" fontAlgn="base">
              <a:spcBef>
                <a:spcPts val="1590"/>
              </a:spcBef>
            </a:pPr>
            <a:r>
              <a:rPr lang="en-US" dirty="0">
                <a:latin typeface="Arial" panose="020B0604020202020204" pitchFamily="34" charset="0"/>
                <a:cs typeface="Arial" panose="020B0604020202020204" pitchFamily="34" charset="0"/>
              </a:rPr>
              <a:t>$37,000 Revenues for ACATE 2022 </a:t>
            </a:r>
          </a:p>
          <a:p>
            <a:pPr marL="285750" indent="-285750" fontAlgn="base">
              <a:spcBef>
                <a:spcPts val="1590"/>
              </a:spcBef>
            </a:pPr>
            <a:r>
              <a:rPr lang="en-US" dirty="0">
                <a:latin typeface="Arial" panose="020B0604020202020204" pitchFamily="34" charset="0"/>
                <a:cs typeface="Arial" panose="020B0604020202020204" pitchFamily="34" charset="0"/>
              </a:rPr>
              <a:t>17+ Potential Prospects Generated For 2023</a:t>
            </a:r>
          </a:p>
          <a:p>
            <a:pPr marL="285750" indent="-285750" fontAlgn="base">
              <a:spcBef>
                <a:spcPts val="1590"/>
              </a:spcBef>
            </a:pPr>
            <a:endParaRPr lang="en-US" sz="2600" i="0" u="none" strike="noStrike" dirty="0">
              <a:solidFill>
                <a:srgbClr val="000000"/>
              </a:solidFill>
              <a:effectLst/>
              <a:latin typeface="Arial" panose="020B0604020202020204" pitchFamily="34" charset="0"/>
              <a:cs typeface="Arial" panose="020B0604020202020204" pitchFamily="34" charset="0"/>
            </a:endParaRPr>
          </a:p>
          <a:p>
            <a:endParaRPr lang="en-US" sz="2400" dirty="0"/>
          </a:p>
        </p:txBody>
      </p:sp>
      <p:sp>
        <p:nvSpPr>
          <p:cNvPr id="13" name="Slide Number Placeholder 12">
            <a:extLst>
              <a:ext uri="{FF2B5EF4-FFF2-40B4-BE49-F238E27FC236}">
                <a16:creationId xmlns:a16="http://schemas.microsoft.com/office/drawing/2014/main" id="{629348C7-C123-B5C8-932E-89908BA86AF3}"/>
              </a:ext>
            </a:extLst>
          </p:cNvPr>
          <p:cNvSpPr>
            <a:spLocks noGrp="1"/>
          </p:cNvSpPr>
          <p:nvPr>
            <p:ph type="sldNum" sz="quarter" idx="12"/>
          </p:nvPr>
        </p:nvSpPr>
        <p:spPr/>
        <p:txBody>
          <a:bodyPr/>
          <a:lstStyle/>
          <a:p>
            <a:fld id="{330EA680-D336-4FF7-8B7A-9848BB0A1C32}" type="slidenum">
              <a:rPr lang="en-US" smtClean="0"/>
              <a:t>3</a:t>
            </a:fld>
            <a:endParaRPr lang="en-US"/>
          </a:p>
        </p:txBody>
      </p:sp>
      <p:sp>
        <p:nvSpPr>
          <p:cNvPr id="14" name="TextBox 13">
            <a:extLst>
              <a:ext uri="{FF2B5EF4-FFF2-40B4-BE49-F238E27FC236}">
                <a16:creationId xmlns:a16="http://schemas.microsoft.com/office/drawing/2014/main" id="{A4ACF2BB-1E6A-A4F7-C0FD-2A777C1DD7D9}"/>
              </a:ext>
            </a:extLst>
          </p:cNvPr>
          <p:cNvSpPr txBox="1"/>
          <p:nvPr/>
        </p:nvSpPr>
        <p:spPr>
          <a:xfrm>
            <a:off x="4144705" y="6590670"/>
            <a:ext cx="6288741" cy="261610"/>
          </a:xfrm>
          <a:prstGeom prst="rect">
            <a:avLst/>
          </a:prstGeom>
          <a:noFill/>
        </p:spPr>
        <p:txBody>
          <a:bodyPr wrap="square" rtlCol="0">
            <a:spAutoFit/>
          </a:bodyPr>
          <a:lstStyle/>
          <a:p>
            <a:r>
              <a:rPr lang="en-US" sz="1100" dirty="0"/>
              <a:t>* ACATE – Annual Conference and Trade Exhibition </a:t>
            </a:r>
          </a:p>
        </p:txBody>
      </p:sp>
    </p:spTree>
    <p:extLst>
      <p:ext uri="{BB962C8B-B14F-4D97-AF65-F5344CB8AC3E}">
        <p14:creationId xmlns:p14="http://schemas.microsoft.com/office/powerpoint/2010/main" val="330583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DA5F-04DD-B3D8-8C43-4AB51465DB37}"/>
              </a:ext>
            </a:extLst>
          </p:cNvPr>
          <p:cNvSpPr>
            <a:spLocks noGrp="1"/>
          </p:cNvSpPr>
          <p:nvPr>
            <p:ph type="title"/>
          </p:nvPr>
        </p:nvSpPr>
        <p:spPr>
          <a:xfrm>
            <a:off x="1653363" y="365760"/>
            <a:ext cx="9367203" cy="1188720"/>
          </a:xfrm>
        </p:spPr>
        <p:txBody>
          <a:bodyPr>
            <a:normAutofit/>
          </a:bodyPr>
          <a:lstStyle/>
          <a:p>
            <a:r>
              <a:rPr lang="en-US" b="1" dirty="0">
                <a:ea typeface="Calibri Light"/>
                <a:cs typeface="Calibri Light"/>
              </a:rPr>
              <a:t>SCOPE</a:t>
            </a:r>
          </a:p>
        </p:txBody>
      </p:sp>
      <p:sp>
        <p:nvSpPr>
          <p:cNvPr id="3" name="Content Placeholder 2">
            <a:extLst>
              <a:ext uri="{FF2B5EF4-FFF2-40B4-BE49-F238E27FC236}">
                <a16:creationId xmlns:a16="http://schemas.microsoft.com/office/drawing/2014/main" id="{B1E262B1-77A2-3152-196C-9A24B14D0EEE}"/>
              </a:ext>
            </a:extLst>
          </p:cNvPr>
          <p:cNvSpPr>
            <a:spLocks noGrp="1"/>
          </p:cNvSpPr>
          <p:nvPr>
            <p:ph idx="1"/>
          </p:nvPr>
        </p:nvSpPr>
        <p:spPr>
          <a:xfrm>
            <a:off x="1653363" y="2176272"/>
            <a:ext cx="9367204" cy="4041648"/>
          </a:xfrm>
        </p:spPr>
        <p:txBody>
          <a:bodyPr anchor="t">
            <a:normAutofit/>
          </a:bodyPr>
          <a:lstStyle/>
          <a:p>
            <a:pPr marL="0" indent="0">
              <a:buNone/>
            </a:pPr>
            <a:endParaRPr lang="en-TT" sz="1600" dirty="0"/>
          </a:p>
          <a:p>
            <a:pPr marL="0" indent="0">
              <a:buNone/>
            </a:pPr>
            <a:r>
              <a:rPr lang="en-TT" sz="2400" dirty="0"/>
              <a:t>To determine a strategy for advancing cooperation among members in disaster preparedness by: </a:t>
            </a:r>
          </a:p>
          <a:p>
            <a:endParaRPr lang="en-TT" sz="2400" dirty="0"/>
          </a:p>
          <a:p>
            <a:pPr>
              <a:buFont typeface="Wingdings" panose="05000000000000000000" pitchFamily="2" charset="2"/>
              <a:buChar char="Ø"/>
            </a:pPr>
            <a:r>
              <a:rPr lang="en-TT" sz="2400" dirty="0"/>
              <a:t>Collating and sharing information on the best practices adopted by members across the Region.</a:t>
            </a:r>
          </a:p>
          <a:p>
            <a:pPr>
              <a:buFont typeface="Wingdings" panose="05000000000000000000" pitchFamily="2" charset="2"/>
              <a:buChar char="Ø"/>
            </a:pPr>
            <a:r>
              <a:rPr lang="en-TT" sz="2400" dirty="0"/>
              <a:t>Maintaining an updated data base with contact information.</a:t>
            </a:r>
          </a:p>
          <a:p>
            <a:pPr>
              <a:buFont typeface="Wingdings" panose="05000000000000000000" pitchFamily="2" charset="2"/>
              <a:buChar char="Ø"/>
            </a:pPr>
            <a:r>
              <a:rPr lang="en-TT" sz="2400" dirty="0"/>
              <a:t>Developing a business continuity plan.</a:t>
            </a:r>
            <a:endParaRPr lang="en-US" sz="2400" dirty="0"/>
          </a:p>
          <a:p>
            <a:endParaRPr lang="en-US" sz="2400" dirty="0"/>
          </a:p>
        </p:txBody>
      </p:sp>
    </p:spTree>
    <p:extLst>
      <p:ext uri="{BB962C8B-B14F-4D97-AF65-F5344CB8AC3E}">
        <p14:creationId xmlns:p14="http://schemas.microsoft.com/office/powerpoint/2010/main" val="2245099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DA5F-04DD-B3D8-8C43-4AB51465DB37}"/>
              </a:ext>
            </a:extLst>
          </p:cNvPr>
          <p:cNvSpPr>
            <a:spLocks noGrp="1"/>
          </p:cNvSpPr>
          <p:nvPr>
            <p:ph type="title"/>
          </p:nvPr>
        </p:nvSpPr>
        <p:spPr>
          <a:xfrm>
            <a:off x="1653363" y="365760"/>
            <a:ext cx="9367203" cy="1188720"/>
          </a:xfrm>
        </p:spPr>
        <p:txBody>
          <a:bodyPr>
            <a:normAutofit/>
          </a:bodyPr>
          <a:lstStyle/>
          <a:p>
            <a:r>
              <a:rPr lang="en-US" b="1" dirty="0">
                <a:ea typeface="Calibri Light"/>
                <a:cs typeface="Calibri Light"/>
              </a:rPr>
              <a:t>MAJOR SUCCESS IN 2022 </a:t>
            </a:r>
          </a:p>
        </p:txBody>
      </p:sp>
      <p:sp>
        <p:nvSpPr>
          <p:cNvPr id="3" name="Content Placeholder 2">
            <a:extLst>
              <a:ext uri="{FF2B5EF4-FFF2-40B4-BE49-F238E27FC236}">
                <a16:creationId xmlns:a16="http://schemas.microsoft.com/office/drawing/2014/main" id="{B1E262B1-77A2-3152-196C-9A24B14D0EEE}"/>
              </a:ext>
            </a:extLst>
          </p:cNvPr>
          <p:cNvSpPr>
            <a:spLocks noGrp="1"/>
          </p:cNvSpPr>
          <p:nvPr>
            <p:ph idx="1"/>
          </p:nvPr>
        </p:nvSpPr>
        <p:spPr>
          <a:xfrm>
            <a:off x="1653363" y="2324100"/>
            <a:ext cx="9367204" cy="3893820"/>
          </a:xfrm>
        </p:spPr>
        <p:txBody>
          <a:bodyPr anchor="t">
            <a:normAutofit/>
          </a:bodyPr>
          <a:lstStyle/>
          <a:p>
            <a:pPr marL="644843" lvl="1" indent="-342900" eaLnBrk="1" hangingPunct="1">
              <a:buFont typeface="Wingdings" panose="05000000000000000000" pitchFamily="2" charset="2"/>
              <a:buChar char="ü"/>
            </a:pPr>
            <a:r>
              <a:rPr lang="en-US" sz="2400" dirty="0"/>
              <a:t>Hosted the Pacific region on lessons learnt on </a:t>
            </a:r>
            <a:r>
              <a:rPr lang="en-US" sz="2400" dirty="0" err="1"/>
              <a:t>Tongo</a:t>
            </a:r>
            <a:r>
              <a:rPr lang="en-US" sz="2400" dirty="0"/>
              <a:t> disaster event.</a:t>
            </a:r>
          </a:p>
          <a:p>
            <a:pPr marL="644843" lvl="1" indent="-342900" eaLnBrk="1" hangingPunct="1">
              <a:buFont typeface="Wingdings" panose="05000000000000000000" pitchFamily="2" charset="2"/>
              <a:buChar char="ü"/>
            </a:pPr>
            <a:r>
              <a:rPr lang="en-US" sz="2400" dirty="0"/>
              <a:t>Advance agenda for improved communication during disasters with support of Amateur Radio Operators in Caribbean.</a:t>
            </a:r>
          </a:p>
          <a:p>
            <a:pPr marL="644843" lvl="1" indent="-342900" eaLnBrk="1" hangingPunct="1">
              <a:buFont typeface="Wingdings" panose="05000000000000000000" pitchFamily="2" charset="2"/>
              <a:buChar char="ü"/>
            </a:pPr>
            <a:r>
              <a:rPr lang="en-US" sz="2400" dirty="0"/>
              <a:t>Monthly meetings to host DRM Stakeholders.</a:t>
            </a:r>
          </a:p>
          <a:p>
            <a:pPr marL="644843" lvl="1" indent="-342900" eaLnBrk="1" hangingPunct="1">
              <a:buFont typeface="Wingdings" panose="05000000000000000000" pitchFamily="2" charset="2"/>
              <a:buChar char="ü"/>
            </a:pPr>
            <a:r>
              <a:rPr lang="en-US" sz="2400" dirty="0"/>
              <a:t>Continuous collaboration and support of regional entities: CDEMA, CARILEC. , FCC.</a:t>
            </a:r>
          </a:p>
          <a:p>
            <a:pPr marL="644843" lvl="1" indent="-342900" eaLnBrk="1" hangingPunct="1">
              <a:buFont typeface="Wingdings" panose="05000000000000000000" pitchFamily="2" charset="2"/>
              <a:buChar char="ü"/>
            </a:pPr>
            <a:r>
              <a:rPr lang="en-US" dirty="0"/>
              <a:t>Agreement with the Jamaica Amateur Radio Association</a:t>
            </a:r>
            <a:endParaRPr lang="en-US" sz="2400" dirty="0"/>
          </a:p>
          <a:p>
            <a:pPr marL="0" indent="0">
              <a:buNone/>
            </a:pPr>
            <a:endParaRPr lang="en-US" sz="2400" dirty="0"/>
          </a:p>
        </p:txBody>
      </p:sp>
    </p:spTree>
    <p:extLst>
      <p:ext uri="{BB962C8B-B14F-4D97-AF65-F5344CB8AC3E}">
        <p14:creationId xmlns:p14="http://schemas.microsoft.com/office/powerpoint/2010/main" val="4036601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6303-1B5A-B548-0560-9E3BB4A41023}"/>
              </a:ext>
            </a:extLst>
          </p:cNvPr>
          <p:cNvSpPr>
            <a:spLocks noGrp="1"/>
          </p:cNvSpPr>
          <p:nvPr>
            <p:ph type="title"/>
          </p:nvPr>
        </p:nvSpPr>
        <p:spPr>
          <a:xfrm>
            <a:off x="1653363" y="365760"/>
            <a:ext cx="9367203" cy="1188720"/>
          </a:xfrm>
        </p:spPr>
        <p:txBody>
          <a:bodyPr>
            <a:normAutofit/>
          </a:bodyPr>
          <a:lstStyle/>
          <a:p>
            <a:r>
              <a:rPr lang="en-US" b="1" dirty="0">
                <a:ea typeface="Calibri Light"/>
                <a:cs typeface="Calibri Light"/>
              </a:rPr>
              <a:t>TOP ACTIVITIES FOR </a:t>
            </a:r>
          </a:p>
        </p:txBody>
      </p:sp>
      <p:graphicFrame>
        <p:nvGraphicFramePr>
          <p:cNvPr id="20" name="Content Placeholder 19">
            <a:extLst>
              <a:ext uri="{FF2B5EF4-FFF2-40B4-BE49-F238E27FC236}">
                <a16:creationId xmlns:a16="http://schemas.microsoft.com/office/drawing/2014/main" id="{D5FAFFFB-4ABE-4EDB-ACC4-523522187FFB}"/>
              </a:ext>
            </a:extLst>
          </p:cNvPr>
          <p:cNvGraphicFramePr>
            <a:graphicFrameLocks noGrp="1"/>
          </p:cNvGraphicFramePr>
          <p:nvPr>
            <p:ph idx="1"/>
          </p:nvPr>
        </p:nvGraphicFramePr>
        <p:xfrm>
          <a:off x="838200" y="1816874"/>
          <a:ext cx="10515600" cy="4393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Picture 2" descr="Elected leaders look forward to advancing their agenda - Pomerado News">
            <a:extLst>
              <a:ext uri="{FF2B5EF4-FFF2-40B4-BE49-F238E27FC236}">
                <a16:creationId xmlns:a16="http://schemas.microsoft.com/office/drawing/2014/main" id="{CE18CA8D-46F2-4B20-90DA-AA1BB39459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6016" y="103366"/>
            <a:ext cx="2809875" cy="14511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8FF577D7-B6F2-43E8-8459-A8D86744AA77}"/>
              </a:ext>
            </a:extLst>
          </p:cNvPr>
          <p:cNvGraphicFramePr/>
          <p:nvPr/>
        </p:nvGraphicFramePr>
        <p:xfrm>
          <a:off x="2032000" y="1554480"/>
          <a:ext cx="8128000" cy="49453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48916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DA5F-04DD-B3D8-8C43-4AB51465DB37}"/>
              </a:ext>
            </a:extLst>
          </p:cNvPr>
          <p:cNvSpPr>
            <a:spLocks noGrp="1"/>
          </p:cNvSpPr>
          <p:nvPr>
            <p:ph type="title"/>
          </p:nvPr>
        </p:nvSpPr>
        <p:spPr>
          <a:xfrm>
            <a:off x="1653363" y="365760"/>
            <a:ext cx="9367203" cy="1188720"/>
          </a:xfrm>
        </p:spPr>
        <p:txBody>
          <a:bodyPr>
            <a:normAutofit/>
          </a:bodyPr>
          <a:lstStyle/>
          <a:p>
            <a:pPr algn="ctr"/>
            <a:r>
              <a:rPr lang="en-US" sz="4800" b="1" dirty="0">
                <a:ea typeface="Calibri Light"/>
                <a:cs typeface="Calibri Light"/>
              </a:rPr>
              <a:t>Q&amp;A</a:t>
            </a:r>
          </a:p>
        </p:txBody>
      </p:sp>
      <p:sp>
        <p:nvSpPr>
          <p:cNvPr id="3" name="Content Placeholder 2">
            <a:extLst>
              <a:ext uri="{FF2B5EF4-FFF2-40B4-BE49-F238E27FC236}">
                <a16:creationId xmlns:a16="http://schemas.microsoft.com/office/drawing/2014/main" id="{B1E262B1-77A2-3152-196C-9A24B14D0EEE}"/>
              </a:ext>
            </a:extLst>
          </p:cNvPr>
          <p:cNvSpPr>
            <a:spLocks noGrp="1"/>
          </p:cNvSpPr>
          <p:nvPr>
            <p:ph idx="1"/>
          </p:nvPr>
        </p:nvSpPr>
        <p:spPr>
          <a:xfrm>
            <a:off x="1653363" y="2176272"/>
            <a:ext cx="9367204" cy="4041648"/>
          </a:xfrm>
        </p:spPr>
        <p:txBody>
          <a:bodyPr anchor="t">
            <a:normAutofit/>
          </a:bodyPr>
          <a:lstStyle/>
          <a:p>
            <a:pPr marL="0" indent="0" algn="ctr">
              <a:buNone/>
            </a:pPr>
            <a:r>
              <a:rPr lang="en-US" sz="3200" dirty="0">
                <a:solidFill>
                  <a:schemeClr val="tx1"/>
                </a:solidFill>
              </a:rPr>
              <a:t>We welcome disaster risk and business continuity management experts to become a part of this dynamic team. </a:t>
            </a:r>
          </a:p>
          <a:p>
            <a:pPr marL="0" indent="0" algn="ctr">
              <a:buNone/>
            </a:pPr>
            <a:endParaRPr lang="en-US" sz="3200" dirty="0">
              <a:solidFill>
                <a:schemeClr val="tx1"/>
              </a:solidFill>
            </a:endParaRPr>
          </a:p>
          <a:p>
            <a:pPr marL="0" indent="0" algn="ctr">
              <a:buNone/>
            </a:pPr>
            <a:r>
              <a:rPr lang="en-US" sz="4000" b="1" dirty="0">
                <a:solidFill>
                  <a:srgbClr val="FFC000"/>
                </a:solidFill>
              </a:rPr>
              <a:t>“If you fail to plan, you have already planned to fail!”</a:t>
            </a:r>
          </a:p>
          <a:p>
            <a:pPr marL="0" indent="0" algn="ctr">
              <a:buNone/>
            </a:pPr>
            <a:endParaRPr lang="en-US" sz="3200" dirty="0"/>
          </a:p>
        </p:txBody>
      </p:sp>
      <p:pic>
        <p:nvPicPr>
          <p:cNvPr id="5" name="Picture 4">
            <a:extLst>
              <a:ext uri="{FF2B5EF4-FFF2-40B4-BE49-F238E27FC236}">
                <a16:creationId xmlns:a16="http://schemas.microsoft.com/office/drawing/2014/main" id="{47DF2D94-9981-42BB-860F-648A50466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0650" y="5166361"/>
            <a:ext cx="2762250" cy="1371600"/>
          </a:xfrm>
          <a:prstGeom prst="rect">
            <a:avLst/>
          </a:prstGeom>
        </p:spPr>
      </p:pic>
    </p:spTree>
    <p:extLst>
      <p:ext uri="{BB962C8B-B14F-4D97-AF65-F5344CB8AC3E}">
        <p14:creationId xmlns:p14="http://schemas.microsoft.com/office/powerpoint/2010/main" val="723284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Does the Bible Say about the End of the World?">
            <a:extLst>
              <a:ext uri="{FF2B5EF4-FFF2-40B4-BE49-F238E27FC236}">
                <a16:creationId xmlns:a16="http://schemas.microsoft.com/office/drawing/2014/main" id="{13735961-3EB0-4FD0-BD60-2A3A7DF088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27515" y="1919169"/>
            <a:ext cx="7177769" cy="3738901"/>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722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7" y="1655286"/>
            <a:ext cx="4609057" cy="2610042"/>
          </a:xfrm>
        </p:spPr>
        <p:txBody>
          <a:bodyPr>
            <a:noAutofit/>
          </a:bodyPr>
          <a:lstStyle/>
          <a:p>
            <a:pPr algn="l"/>
            <a:r>
              <a:rPr lang="en-US" sz="6600" b="1" dirty="0">
                <a:ea typeface="Calibri Light"/>
                <a:cs typeface="Calibri Light"/>
              </a:rPr>
              <a:t>FINANCIAL ADVISORY COMMITTEE</a:t>
            </a:r>
          </a:p>
        </p:txBody>
      </p:sp>
      <p:sp>
        <p:nvSpPr>
          <p:cNvPr id="3" name="Subtitle 2"/>
          <p:cNvSpPr>
            <a:spLocks noGrp="1"/>
          </p:cNvSpPr>
          <p:nvPr>
            <p:ph type="subTitle" idx="1"/>
          </p:nvPr>
        </p:nvSpPr>
        <p:spPr>
          <a:xfrm>
            <a:off x="841247" y="4373385"/>
            <a:ext cx="4609057" cy="766040"/>
          </a:xfrm>
        </p:spPr>
        <p:txBody>
          <a:bodyPr vert="horz" lIns="91440" tIns="45720" rIns="91440" bIns="45720" rtlCol="0" anchor="t">
            <a:noAutofit/>
          </a:bodyPr>
          <a:lstStyle/>
          <a:p>
            <a:pPr algn="l"/>
            <a:r>
              <a:rPr lang="en-US" sz="1600" dirty="0">
                <a:ea typeface="Calibri"/>
                <a:cs typeface="Calibri"/>
              </a:rPr>
              <a:t>CHAIR – Denelle Richards</a:t>
            </a:r>
          </a:p>
          <a:p>
            <a:pPr algn="l"/>
            <a:r>
              <a:rPr lang="en-US" sz="1600" dirty="0">
                <a:ea typeface="Calibri"/>
                <a:cs typeface="Calibri"/>
              </a:rPr>
              <a:t>Champion Director– Helma </a:t>
            </a:r>
            <a:r>
              <a:rPr lang="en-US" sz="1600" dirty="0" err="1">
                <a:ea typeface="Calibri"/>
                <a:cs typeface="Calibri"/>
              </a:rPr>
              <a:t>Etnel</a:t>
            </a:r>
            <a:endParaRPr lang="en-US" sz="1600" dirty="0">
              <a:ea typeface="Calibri"/>
              <a:cs typeface="Calibri"/>
            </a:endParaRPr>
          </a:p>
          <a:p>
            <a:pPr algn="l"/>
            <a:r>
              <a:rPr lang="en-US" sz="1600" dirty="0">
                <a:ea typeface="Calibri"/>
                <a:cs typeface="Calibri"/>
              </a:rPr>
              <a:t>FEBRUARY 4TH &amp; 5TH</a:t>
            </a:r>
          </a:p>
        </p:txBody>
      </p:sp>
      <p:pic>
        <p:nvPicPr>
          <p:cNvPr id="4" name="Picture 4" descr="A picture containing text, clipart&#10;&#10;Description automatically generated">
            <a:extLst>
              <a:ext uri="{FF2B5EF4-FFF2-40B4-BE49-F238E27FC236}">
                <a16:creationId xmlns:a16="http://schemas.microsoft.com/office/drawing/2014/main" id="{EAD57EB4-AED6-B8F1-DFDC-A4986D62E5CA}"/>
              </a:ext>
            </a:extLst>
          </p:cNvPr>
          <p:cNvPicPr>
            <a:picLocks noChangeAspect="1"/>
          </p:cNvPicPr>
          <p:nvPr/>
        </p:nvPicPr>
        <p:blipFill>
          <a:blip r:embed="rId2"/>
          <a:stretch>
            <a:fillRect/>
          </a:stretch>
        </p:blipFill>
        <p:spPr>
          <a:xfrm>
            <a:off x="6507579" y="2426062"/>
            <a:ext cx="5079371" cy="1942860"/>
          </a:xfrm>
          <a:prstGeom prst="rect">
            <a:avLst/>
          </a:prstGeom>
        </p:spPr>
      </p:pic>
    </p:spTree>
    <p:extLst>
      <p:ext uri="{BB962C8B-B14F-4D97-AF65-F5344CB8AC3E}">
        <p14:creationId xmlns:p14="http://schemas.microsoft.com/office/powerpoint/2010/main" val="1513058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54648-86DE-0A39-5F94-7A74535FF96F}"/>
              </a:ext>
            </a:extLst>
          </p:cNvPr>
          <p:cNvSpPr>
            <a:spLocks noGrp="1"/>
          </p:cNvSpPr>
          <p:nvPr>
            <p:ph type="title"/>
          </p:nvPr>
        </p:nvSpPr>
        <p:spPr>
          <a:xfrm>
            <a:off x="1653363" y="365760"/>
            <a:ext cx="9367203" cy="1188720"/>
          </a:xfrm>
        </p:spPr>
        <p:txBody>
          <a:bodyPr>
            <a:normAutofit/>
          </a:bodyPr>
          <a:lstStyle/>
          <a:p>
            <a:r>
              <a:rPr lang="en-US" b="1" dirty="0">
                <a:ea typeface="Calibri Light"/>
                <a:cs typeface="Calibri Light"/>
              </a:rPr>
              <a:t>CORE MEMBERS</a:t>
            </a:r>
            <a:endParaRPr lang="en-US" b="1">
              <a:ea typeface="Calibri Light"/>
              <a:cs typeface="Calibri Light"/>
            </a:endParaRPr>
          </a:p>
        </p:txBody>
      </p:sp>
      <p:sp>
        <p:nvSpPr>
          <p:cNvPr id="3" name="Content Placeholder 2">
            <a:extLst>
              <a:ext uri="{FF2B5EF4-FFF2-40B4-BE49-F238E27FC236}">
                <a16:creationId xmlns:a16="http://schemas.microsoft.com/office/drawing/2014/main" id="{D6F31E21-A9F1-6F94-E8F8-AA10D0455192}"/>
              </a:ext>
            </a:extLst>
          </p:cNvPr>
          <p:cNvSpPr>
            <a:spLocks noGrp="1"/>
          </p:cNvSpPr>
          <p:nvPr>
            <p:ph idx="1"/>
          </p:nvPr>
        </p:nvSpPr>
        <p:spPr>
          <a:xfrm>
            <a:off x="1653363" y="2176272"/>
            <a:ext cx="9367204" cy="4041648"/>
          </a:xfrm>
        </p:spPr>
        <p:txBody>
          <a:bodyPr anchor="t">
            <a:normAutofit/>
          </a:bodyPr>
          <a:lstStyle/>
          <a:p>
            <a:r>
              <a:rPr lang="en-US" sz="2400" dirty="0">
                <a:solidFill>
                  <a:schemeClr val="tx1"/>
                </a:solidFill>
              </a:rPr>
              <a:t>Denelle Richards – APUA  </a:t>
            </a:r>
          </a:p>
          <a:p>
            <a:r>
              <a:rPr lang="en-US" sz="2400" dirty="0">
                <a:solidFill>
                  <a:schemeClr val="tx1"/>
                </a:solidFill>
              </a:rPr>
              <a:t>Helma </a:t>
            </a:r>
            <a:r>
              <a:rPr lang="en-US" sz="2400" dirty="0" err="1">
                <a:solidFill>
                  <a:schemeClr val="tx1"/>
                </a:solidFill>
              </a:rPr>
              <a:t>Etnel</a:t>
            </a:r>
            <a:r>
              <a:rPr lang="en-US" sz="2400" dirty="0">
                <a:solidFill>
                  <a:schemeClr val="tx1"/>
                </a:solidFill>
              </a:rPr>
              <a:t> – </a:t>
            </a:r>
            <a:r>
              <a:rPr lang="en-US" sz="2400" dirty="0" err="1">
                <a:solidFill>
                  <a:schemeClr val="tx1"/>
                </a:solidFill>
              </a:rPr>
              <a:t>TelEm</a:t>
            </a:r>
            <a:r>
              <a:rPr lang="en-US" sz="2400" dirty="0">
                <a:solidFill>
                  <a:schemeClr val="tx1"/>
                </a:solidFill>
              </a:rPr>
              <a:t> Group</a:t>
            </a:r>
          </a:p>
          <a:p>
            <a:r>
              <a:rPr lang="en-US" sz="2400" dirty="0">
                <a:solidFill>
                  <a:schemeClr val="tx1"/>
                </a:solidFill>
              </a:rPr>
              <a:t>Jimmy Rodrigues – CANTO</a:t>
            </a:r>
          </a:p>
          <a:p>
            <a:pPr marL="109728" indent="0">
              <a:buNone/>
            </a:pPr>
            <a:endParaRPr lang="en-US" sz="2400" dirty="0"/>
          </a:p>
          <a:p>
            <a:pPr eaLnBrk="1" hangingPunct="1"/>
            <a:endParaRPr lang="en-US" sz="2400" dirty="0"/>
          </a:p>
          <a:p>
            <a:endParaRPr lang="en-US" sz="2400" dirty="0"/>
          </a:p>
        </p:txBody>
      </p:sp>
    </p:spTree>
    <p:extLst>
      <p:ext uri="{BB962C8B-B14F-4D97-AF65-F5344CB8AC3E}">
        <p14:creationId xmlns:p14="http://schemas.microsoft.com/office/powerpoint/2010/main" val="1139874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DA5F-04DD-B3D8-8C43-4AB51465DB37}"/>
              </a:ext>
            </a:extLst>
          </p:cNvPr>
          <p:cNvSpPr>
            <a:spLocks noGrp="1"/>
          </p:cNvSpPr>
          <p:nvPr>
            <p:ph type="title"/>
          </p:nvPr>
        </p:nvSpPr>
        <p:spPr>
          <a:xfrm>
            <a:off x="1653363" y="365760"/>
            <a:ext cx="9367203" cy="1188720"/>
          </a:xfrm>
        </p:spPr>
        <p:txBody>
          <a:bodyPr>
            <a:normAutofit/>
          </a:bodyPr>
          <a:lstStyle/>
          <a:p>
            <a:r>
              <a:rPr lang="en-US" b="1" dirty="0">
                <a:ea typeface="Calibri Light"/>
                <a:cs typeface="Calibri Light"/>
              </a:rPr>
              <a:t>MAJOR SUCCESS IN 2022</a:t>
            </a:r>
            <a:endParaRPr lang="en-US" b="1">
              <a:ea typeface="Calibri Light"/>
              <a:cs typeface="Calibri Light"/>
            </a:endParaRPr>
          </a:p>
        </p:txBody>
      </p:sp>
      <p:sp>
        <p:nvSpPr>
          <p:cNvPr id="3" name="Content Placeholder 2">
            <a:extLst>
              <a:ext uri="{FF2B5EF4-FFF2-40B4-BE49-F238E27FC236}">
                <a16:creationId xmlns:a16="http://schemas.microsoft.com/office/drawing/2014/main" id="{B1E262B1-77A2-3152-196C-9A24B14D0EEE}"/>
              </a:ext>
            </a:extLst>
          </p:cNvPr>
          <p:cNvSpPr>
            <a:spLocks noGrp="1"/>
          </p:cNvSpPr>
          <p:nvPr>
            <p:ph idx="1"/>
          </p:nvPr>
        </p:nvSpPr>
        <p:spPr>
          <a:xfrm>
            <a:off x="1653363" y="2176272"/>
            <a:ext cx="9367204" cy="4041648"/>
          </a:xfrm>
        </p:spPr>
        <p:txBody>
          <a:bodyPr anchor="t">
            <a:normAutofit/>
          </a:bodyPr>
          <a:lstStyle/>
          <a:p>
            <a:pPr fontAlgn="auto">
              <a:spcAft>
                <a:spcPts val="0"/>
              </a:spcAft>
            </a:pPr>
            <a:r>
              <a:rPr lang="en-US" sz="2400" dirty="0">
                <a:solidFill>
                  <a:schemeClr val="tx1"/>
                </a:solidFill>
              </a:rPr>
              <a:t>Stabilization of Canto’s Financial Position by way of:</a:t>
            </a:r>
          </a:p>
          <a:p>
            <a:pPr lvl="1" fontAlgn="auto">
              <a:spcAft>
                <a:spcPts val="0"/>
              </a:spcAft>
            </a:pPr>
            <a:r>
              <a:rPr lang="en-US" dirty="0">
                <a:solidFill>
                  <a:schemeClr val="tx1"/>
                </a:solidFill>
              </a:rPr>
              <a:t>Increase in income of </a:t>
            </a:r>
            <a:r>
              <a:rPr lang="en-US" b="1" dirty="0">
                <a:solidFill>
                  <a:schemeClr val="tx1"/>
                </a:solidFill>
              </a:rPr>
              <a:t>$495,786 </a:t>
            </a:r>
            <a:r>
              <a:rPr lang="en-US" dirty="0">
                <a:solidFill>
                  <a:schemeClr val="tx1"/>
                </a:solidFill>
              </a:rPr>
              <a:t>( </a:t>
            </a:r>
            <a:r>
              <a:rPr lang="en-US" b="1" dirty="0">
                <a:solidFill>
                  <a:schemeClr val="tx1"/>
                </a:solidFill>
              </a:rPr>
              <a:t>2022</a:t>
            </a:r>
            <a:r>
              <a:rPr lang="en-US" dirty="0">
                <a:solidFill>
                  <a:schemeClr val="tx1"/>
                </a:solidFill>
              </a:rPr>
              <a:t> – $1,162,034, </a:t>
            </a:r>
            <a:r>
              <a:rPr lang="en-US" b="1" dirty="0">
                <a:solidFill>
                  <a:schemeClr val="tx1"/>
                </a:solidFill>
              </a:rPr>
              <a:t>2021 </a:t>
            </a:r>
            <a:r>
              <a:rPr lang="en-US" dirty="0">
                <a:solidFill>
                  <a:schemeClr val="tx1"/>
                </a:solidFill>
              </a:rPr>
              <a:t>- $666,248, </a:t>
            </a:r>
            <a:r>
              <a:rPr lang="en-US" b="1" dirty="0">
                <a:solidFill>
                  <a:schemeClr val="tx1"/>
                </a:solidFill>
              </a:rPr>
              <a:t>2020</a:t>
            </a:r>
            <a:r>
              <a:rPr lang="en-US" dirty="0">
                <a:solidFill>
                  <a:schemeClr val="tx1"/>
                </a:solidFill>
              </a:rPr>
              <a:t> - $582,181, </a:t>
            </a:r>
            <a:r>
              <a:rPr lang="en-US" b="1" dirty="0">
                <a:solidFill>
                  <a:schemeClr val="tx1"/>
                </a:solidFill>
              </a:rPr>
              <a:t>2019</a:t>
            </a:r>
            <a:r>
              <a:rPr lang="en-US" dirty="0">
                <a:solidFill>
                  <a:schemeClr val="tx1"/>
                </a:solidFill>
              </a:rPr>
              <a:t> - $1,105,742, </a:t>
            </a:r>
            <a:r>
              <a:rPr lang="en-US" b="1" dirty="0">
                <a:solidFill>
                  <a:schemeClr val="tx1"/>
                </a:solidFill>
              </a:rPr>
              <a:t>2018</a:t>
            </a:r>
            <a:r>
              <a:rPr lang="en-US" dirty="0">
                <a:solidFill>
                  <a:schemeClr val="tx1"/>
                </a:solidFill>
              </a:rPr>
              <a:t> - $1,033,324)</a:t>
            </a:r>
          </a:p>
          <a:p>
            <a:pPr lvl="1" fontAlgn="auto">
              <a:spcAft>
                <a:spcPts val="0"/>
              </a:spcAft>
            </a:pPr>
            <a:r>
              <a:rPr lang="en-US" dirty="0">
                <a:solidFill>
                  <a:schemeClr val="tx1"/>
                </a:solidFill>
              </a:rPr>
              <a:t>Increase in Expenditures of </a:t>
            </a:r>
            <a:r>
              <a:rPr lang="en-US" b="1" dirty="0">
                <a:solidFill>
                  <a:schemeClr val="tx1"/>
                </a:solidFill>
              </a:rPr>
              <a:t>$506,350</a:t>
            </a:r>
            <a:r>
              <a:rPr lang="en-US" dirty="0">
                <a:solidFill>
                  <a:schemeClr val="tx1"/>
                </a:solidFill>
              </a:rPr>
              <a:t>. (</a:t>
            </a:r>
            <a:r>
              <a:rPr lang="en-US" b="1" dirty="0">
                <a:solidFill>
                  <a:schemeClr val="tx1"/>
                </a:solidFill>
              </a:rPr>
              <a:t>2022</a:t>
            </a:r>
            <a:r>
              <a:rPr lang="en-US" dirty="0">
                <a:solidFill>
                  <a:schemeClr val="tx1"/>
                </a:solidFill>
              </a:rPr>
              <a:t> - $1,111,642, </a:t>
            </a:r>
            <a:r>
              <a:rPr lang="en-US" b="1" dirty="0">
                <a:solidFill>
                  <a:schemeClr val="tx1"/>
                </a:solidFill>
              </a:rPr>
              <a:t>2021 </a:t>
            </a:r>
            <a:r>
              <a:rPr lang="en-US" dirty="0">
                <a:solidFill>
                  <a:schemeClr val="tx1"/>
                </a:solidFill>
              </a:rPr>
              <a:t>- $605,292, </a:t>
            </a:r>
            <a:r>
              <a:rPr lang="en-US" b="1" dirty="0">
                <a:solidFill>
                  <a:schemeClr val="tx1"/>
                </a:solidFill>
              </a:rPr>
              <a:t>2020</a:t>
            </a:r>
            <a:r>
              <a:rPr lang="en-US" dirty="0">
                <a:solidFill>
                  <a:schemeClr val="tx1"/>
                </a:solidFill>
              </a:rPr>
              <a:t> </a:t>
            </a:r>
            <a:r>
              <a:rPr lang="en-US">
                <a:solidFill>
                  <a:schemeClr val="tx1"/>
                </a:solidFill>
              </a:rPr>
              <a:t>- $902,562, </a:t>
            </a:r>
            <a:r>
              <a:rPr lang="en-US" b="1" dirty="0">
                <a:solidFill>
                  <a:schemeClr val="tx1"/>
                </a:solidFill>
              </a:rPr>
              <a:t>2019</a:t>
            </a:r>
            <a:r>
              <a:rPr lang="en-US" dirty="0">
                <a:solidFill>
                  <a:schemeClr val="tx1"/>
                </a:solidFill>
              </a:rPr>
              <a:t> - $1,068,112, </a:t>
            </a:r>
            <a:r>
              <a:rPr lang="en-US" b="1" dirty="0">
                <a:solidFill>
                  <a:schemeClr val="tx1"/>
                </a:solidFill>
              </a:rPr>
              <a:t>2018</a:t>
            </a:r>
            <a:r>
              <a:rPr lang="en-US" dirty="0">
                <a:solidFill>
                  <a:schemeClr val="tx1"/>
                </a:solidFill>
              </a:rPr>
              <a:t> - $1,294,841)</a:t>
            </a:r>
          </a:p>
          <a:p>
            <a:pPr lvl="1" fontAlgn="auto">
              <a:spcAft>
                <a:spcPts val="0"/>
              </a:spcAft>
            </a:pPr>
            <a:r>
              <a:rPr lang="en-US" dirty="0">
                <a:solidFill>
                  <a:schemeClr val="tx1"/>
                </a:solidFill>
              </a:rPr>
              <a:t>Slight decrease in profit from 2021 to 2022 ($10,749)</a:t>
            </a:r>
          </a:p>
          <a:p>
            <a:pPr lvl="1" fontAlgn="auto">
              <a:spcAft>
                <a:spcPts val="0"/>
              </a:spcAft>
            </a:pPr>
            <a:r>
              <a:rPr lang="en-US" dirty="0">
                <a:solidFill>
                  <a:schemeClr val="tx1"/>
                </a:solidFill>
              </a:rPr>
              <a:t>Devaluation loss on land and building in 2022 = $36,262.</a:t>
            </a:r>
          </a:p>
          <a:p>
            <a:endParaRPr lang="en-US" sz="2400" dirty="0"/>
          </a:p>
        </p:txBody>
      </p:sp>
    </p:spTree>
    <p:extLst>
      <p:ext uri="{BB962C8B-B14F-4D97-AF65-F5344CB8AC3E}">
        <p14:creationId xmlns:p14="http://schemas.microsoft.com/office/powerpoint/2010/main" val="1654685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6303-1B5A-B548-0560-9E3BB4A41023}"/>
              </a:ext>
            </a:extLst>
          </p:cNvPr>
          <p:cNvSpPr>
            <a:spLocks noGrp="1"/>
          </p:cNvSpPr>
          <p:nvPr>
            <p:ph type="title"/>
          </p:nvPr>
        </p:nvSpPr>
        <p:spPr>
          <a:xfrm>
            <a:off x="1653363" y="365760"/>
            <a:ext cx="9367203" cy="1188720"/>
          </a:xfrm>
        </p:spPr>
        <p:txBody>
          <a:bodyPr>
            <a:normAutofit/>
          </a:bodyPr>
          <a:lstStyle/>
          <a:p>
            <a:r>
              <a:rPr lang="en-US" b="1" dirty="0">
                <a:ea typeface="Calibri Light"/>
                <a:cs typeface="Calibri Light"/>
              </a:rPr>
              <a:t>ACTIVITIES FOR 2023</a:t>
            </a:r>
            <a:endParaRPr lang="en-US" b="1">
              <a:ea typeface="Calibri Light"/>
              <a:cs typeface="Calibri Light"/>
            </a:endParaRPr>
          </a:p>
        </p:txBody>
      </p:sp>
      <p:sp>
        <p:nvSpPr>
          <p:cNvPr id="3" name="Content Placeholder 2">
            <a:extLst>
              <a:ext uri="{FF2B5EF4-FFF2-40B4-BE49-F238E27FC236}">
                <a16:creationId xmlns:a16="http://schemas.microsoft.com/office/drawing/2014/main" id="{B8C80916-83C8-496F-9FFA-E83C27634ED7}"/>
              </a:ext>
            </a:extLst>
          </p:cNvPr>
          <p:cNvSpPr>
            <a:spLocks noGrp="1"/>
          </p:cNvSpPr>
          <p:nvPr>
            <p:ph idx="1"/>
          </p:nvPr>
        </p:nvSpPr>
        <p:spPr>
          <a:xfrm>
            <a:off x="1653363" y="2176272"/>
            <a:ext cx="9367204" cy="4041648"/>
          </a:xfrm>
        </p:spPr>
        <p:txBody>
          <a:bodyPr anchor="t">
            <a:normAutofit/>
          </a:bodyPr>
          <a:lstStyle/>
          <a:p>
            <a:pPr fontAlgn="auto">
              <a:spcAft>
                <a:spcPts val="0"/>
              </a:spcAft>
            </a:pPr>
            <a:r>
              <a:rPr lang="en-US" sz="2400" dirty="0">
                <a:solidFill>
                  <a:schemeClr val="tx1"/>
                </a:solidFill>
              </a:rPr>
              <a:t>Debt Collections Policy </a:t>
            </a:r>
          </a:p>
          <a:p>
            <a:pPr lvl="1" fontAlgn="auto">
              <a:spcAft>
                <a:spcPts val="0"/>
              </a:spcAft>
            </a:pPr>
            <a:r>
              <a:rPr lang="en-US" dirty="0">
                <a:solidFill>
                  <a:schemeClr val="tx1"/>
                </a:solidFill>
              </a:rPr>
              <a:t>Creation of an Accounts Receivables Policy Document to assist the secretariat with collections. </a:t>
            </a:r>
            <a:r>
              <a:rPr lang="en-US" b="1" dirty="0">
                <a:solidFill>
                  <a:schemeClr val="tx1"/>
                </a:solidFill>
              </a:rPr>
              <a:t>($280,000 in receivables)</a:t>
            </a:r>
          </a:p>
          <a:p>
            <a:pPr lvl="1" fontAlgn="auto">
              <a:spcAft>
                <a:spcPts val="0"/>
              </a:spcAft>
            </a:pPr>
            <a:r>
              <a:rPr lang="en-US" dirty="0">
                <a:solidFill>
                  <a:schemeClr val="tx1"/>
                </a:solidFill>
              </a:rPr>
              <a:t>Engaging the services of a debt collection agency to assist Canto with past due accounts along with debts 2 years past due.   </a:t>
            </a:r>
          </a:p>
          <a:p>
            <a:pPr lvl="2" fontAlgn="auto">
              <a:spcAft>
                <a:spcPts val="0"/>
              </a:spcAft>
            </a:pPr>
            <a:r>
              <a:rPr lang="en-US" sz="2400" dirty="0">
                <a:solidFill>
                  <a:schemeClr val="tx1"/>
                </a:solidFill>
              </a:rPr>
              <a:t>Strategy will include Canto aggressively trying to collect on accounts within the first two years. </a:t>
            </a:r>
          </a:p>
          <a:p>
            <a:pPr lvl="2" fontAlgn="auto">
              <a:spcAft>
                <a:spcPts val="0"/>
              </a:spcAft>
            </a:pPr>
            <a:r>
              <a:rPr lang="en-US" sz="2400" dirty="0">
                <a:solidFill>
                  <a:schemeClr val="tx1"/>
                </a:solidFill>
              </a:rPr>
              <a:t>Year 2-3, the debt collection agency services will be solicited </a:t>
            </a:r>
          </a:p>
          <a:p>
            <a:pPr lvl="2" fontAlgn="auto">
              <a:spcAft>
                <a:spcPts val="0"/>
              </a:spcAft>
            </a:pPr>
            <a:r>
              <a:rPr lang="en-US" sz="2400" dirty="0">
                <a:solidFill>
                  <a:schemeClr val="tx1"/>
                </a:solidFill>
              </a:rPr>
              <a:t>After year 3 and no success, full provisioning of the outstanding receivables. </a:t>
            </a:r>
          </a:p>
          <a:p>
            <a:endParaRPr lang="en-US" sz="2400" dirty="0"/>
          </a:p>
        </p:txBody>
      </p:sp>
    </p:spTree>
    <p:extLst>
      <p:ext uri="{BB962C8B-B14F-4D97-AF65-F5344CB8AC3E}">
        <p14:creationId xmlns:p14="http://schemas.microsoft.com/office/powerpoint/2010/main" val="1416510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6303-1B5A-B548-0560-9E3BB4A41023}"/>
              </a:ext>
            </a:extLst>
          </p:cNvPr>
          <p:cNvSpPr>
            <a:spLocks noGrp="1"/>
          </p:cNvSpPr>
          <p:nvPr>
            <p:ph type="title"/>
          </p:nvPr>
        </p:nvSpPr>
        <p:spPr>
          <a:xfrm>
            <a:off x="1653363" y="365760"/>
            <a:ext cx="9367203" cy="1188720"/>
          </a:xfrm>
        </p:spPr>
        <p:txBody>
          <a:bodyPr>
            <a:normAutofit/>
          </a:bodyPr>
          <a:lstStyle/>
          <a:p>
            <a:r>
              <a:rPr lang="en-US" b="1" dirty="0">
                <a:ea typeface="Calibri Light"/>
                <a:cs typeface="Calibri Light"/>
              </a:rPr>
              <a:t>CONCLUSION</a:t>
            </a:r>
          </a:p>
        </p:txBody>
      </p:sp>
      <p:sp>
        <p:nvSpPr>
          <p:cNvPr id="3" name="Content Placeholder 2">
            <a:extLst>
              <a:ext uri="{FF2B5EF4-FFF2-40B4-BE49-F238E27FC236}">
                <a16:creationId xmlns:a16="http://schemas.microsoft.com/office/drawing/2014/main" id="{B8C80916-83C8-496F-9FFA-E83C27634ED7}"/>
              </a:ext>
            </a:extLst>
          </p:cNvPr>
          <p:cNvSpPr>
            <a:spLocks noGrp="1"/>
          </p:cNvSpPr>
          <p:nvPr>
            <p:ph idx="1"/>
          </p:nvPr>
        </p:nvSpPr>
        <p:spPr>
          <a:xfrm>
            <a:off x="1653363" y="2176272"/>
            <a:ext cx="9367204" cy="4041648"/>
          </a:xfrm>
        </p:spPr>
        <p:txBody>
          <a:bodyPr anchor="t">
            <a:normAutofit fontScale="92500" lnSpcReduction="10000"/>
          </a:bodyPr>
          <a:lstStyle/>
          <a:p>
            <a:pPr marL="0" indent="0">
              <a:buNone/>
            </a:pPr>
            <a:r>
              <a:rPr lang="en-US" sz="2400" dirty="0">
                <a:solidFill>
                  <a:schemeClr val="tx1"/>
                </a:solidFill>
              </a:rPr>
              <a:t>Balance Sheet :</a:t>
            </a:r>
          </a:p>
          <a:p>
            <a:r>
              <a:rPr lang="en-US" sz="2400" dirty="0">
                <a:solidFill>
                  <a:schemeClr val="tx1"/>
                </a:solidFill>
              </a:rPr>
              <a:t>Collection of accounts receivable needs continued attention along with the creation of a Policy Document</a:t>
            </a:r>
          </a:p>
          <a:p>
            <a:r>
              <a:rPr lang="en-US" sz="2400" dirty="0">
                <a:solidFill>
                  <a:schemeClr val="tx1"/>
                </a:solidFill>
              </a:rPr>
              <a:t>The organization has no long term liabilities</a:t>
            </a:r>
          </a:p>
          <a:p>
            <a:endParaRPr lang="en-US" sz="2400" dirty="0">
              <a:solidFill>
                <a:schemeClr val="tx1"/>
              </a:solidFill>
            </a:endParaRPr>
          </a:p>
          <a:p>
            <a:pPr marL="0" indent="0">
              <a:buNone/>
            </a:pPr>
            <a:r>
              <a:rPr lang="en-US" sz="2400" dirty="0">
                <a:solidFill>
                  <a:schemeClr val="tx1"/>
                </a:solidFill>
              </a:rPr>
              <a:t>Income statement</a:t>
            </a:r>
          </a:p>
          <a:p>
            <a:r>
              <a:rPr lang="en-US" sz="2400" dirty="0">
                <a:solidFill>
                  <a:schemeClr val="tx1"/>
                </a:solidFill>
              </a:rPr>
              <a:t>Continuous monitoring of Exhibitor’s Income and the consideration of new alternative revenue streams.</a:t>
            </a:r>
          </a:p>
          <a:p>
            <a:r>
              <a:rPr lang="en-US" sz="2400" dirty="0">
                <a:solidFill>
                  <a:schemeClr val="tx1"/>
                </a:solidFill>
              </a:rPr>
              <a:t>Continuous </a:t>
            </a:r>
            <a:r>
              <a:rPr lang="en-US" dirty="0">
                <a:solidFill>
                  <a:schemeClr val="tx1"/>
                </a:solidFill>
              </a:rPr>
              <a:t>m</a:t>
            </a:r>
            <a:r>
              <a:rPr lang="en-US" sz="2400" dirty="0">
                <a:solidFill>
                  <a:schemeClr val="tx1"/>
                </a:solidFill>
              </a:rPr>
              <a:t>aintenance of expense control is of the greatest importance</a:t>
            </a:r>
          </a:p>
          <a:p>
            <a:pPr marL="274320" lvl="1"/>
            <a:r>
              <a:rPr lang="en-US" dirty="0">
                <a:solidFill>
                  <a:schemeClr val="tx1"/>
                </a:solidFill>
              </a:rPr>
              <a:t>Revenue Generation Opportunities through collaborative efforts with other committees. </a:t>
            </a:r>
            <a:endParaRPr lang="en-US" sz="2400" dirty="0">
              <a:solidFill>
                <a:schemeClr val="tx1"/>
              </a:solidFill>
            </a:endParaRPr>
          </a:p>
          <a:p>
            <a:endParaRPr lang="en-US" sz="2400" dirty="0"/>
          </a:p>
        </p:txBody>
      </p:sp>
    </p:spTree>
    <p:extLst>
      <p:ext uri="{BB962C8B-B14F-4D97-AF65-F5344CB8AC3E}">
        <p14:creationId xmlns:p14="http://schemas.microsoft.com/office/powerpoint/2010/main" val="668281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DA5F-04DD-B3D8-8C43-4AB51465DB37}"/>
              </a:ext>
            </a:extLst>
          </p:cNvPr>
          <p:cNvSpPr>
            <a:spLocks noGrp="1"/>
          </p:cNvSpPr>
          <p:nvPr>
            <p:ph type="title"/>
          </p:nvPr>
        </p:nvSpPr>
        <p:spPr>
          <a:xfrm>
            <a:off x="1653363" y="365760"/>
            <a:ext cx="9367203" cy="1188720"/>
          </a:xfrm>
        </p:spPr>
        <p:txBody>
          <a:bodyPr>
            <a:normAutofit fontScale="90000"/>
          </a:bodyPr>
          <a:lstStyle/>
          <a:p>
            <a:r>
              <a:rPr lang="en-US" b="1" dirty="0">
                <a:ea typeface="Calibri Light"/>
                <a:cs typeface="Calibri Light"/>
              </a:rPr>
              <a:t>Business Development at 50 Industry Conferences Using CANTO Flyer</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C53C7B33-7CA3-A847-5015-4FAF1AA1605A}"/>
              </a:ext>
            </a:extLst>
          </p:cNvPr>
          <p:cNvPicPr>
            <a:picLocks noChangeAspect="1"/>
          </p:cNvPicPr>
          <p:nvPr/>
        </p:nvPicPr>
        <p:blipFill>
          <a:blip r:embed="rId2"/>
          <a:stretch>
            <a:fillRect/>
          </a:stretch>
        </p:blipFill>
        <p:spPr>
          <a:xfrm>
            <a:off x="2309558" y="1984688"/>
            <a:ext cx="3617442" cy="4657651"/>
          </a:xfrm>
          <a:prstGeom prst="rect">
            <a:avLst/>
          </a:prstGeom>
        </p:spPr>
      </p:pic>
      <p:pic>
        <p:nvPicPr>
          <p:cNvPr id="11" name="Picture 10">
            <a:extLst>
              <a:ext uri="{FF2B5EF4-FFF2-40B4-BE49-F238E27FC236}">
                <a16:creationId xmlns:a16="http://schemas.microsoft.com/office/drawing/2014/main" id="{AD2334FE-27BF-A2FB-9393-A48E4634E857}"/>
              </a:ext>
            </a:extLst>
          </p:cNvPr>
          <p:cNvPicPr>
            <a:picLocks noChangeAspect="1"/>
          </p:cNvPicPr>
          <p:nvPr/>
        </p:nvPicPr>
        <p:blipFill>
          <a:blip r:embed="rId3"/>
          <a:stretch>
            <a:fillRect/>
          </a:stretch>
        </p:blipFill>
        <p:spPr>
          <a:xfrm>
            <a:off x="6405975" y="1984688"/>
            <a:ext cx="3617441" cy="4692079"/>
          </a:xfrm>
          <a:prstGeom prst="rect">
            <a:avLst/>
          </a:prstGeom>
        </p:spPr>
      </p:pic>
      <p:sp>
        <p:nvSpPr>
          <p:cNvPr id="6" name="Slide Number Placeholder 5">
            <a:extLst>
              <a:ext uri="{FF2B5EF4-FFF2-40B4-BE49-F238E27FC236}">
                <a16:creationId xmlns:a16="http://schemas.microsoft.com/office/drawing/2014/main" id="{B8B3F78A-AA25-9971-C90E-4C165D455E0F}"/>
              </a:ext>
            </a:extLst>
          </p:cNvPr>
          <p:cNvSpPr>
            <a:spLocks noGrp="1"/>
          </p:cNvSpPr>
          <p:nvPr>
            <p:ph type="sldNum" sz="quarter" idx="12"/>
          </p:nvPr>
        </p:nvSpPr>
        <p:spPr/>
        <p:txBody>
          <a:bodyPr/>
          <a:lstStyle/>
          <a:p>
            <a:fld id="{330EA680-D336-4FF7-8B7A-9848BB0A1C32}" type="slidenum">
              <a:rPr lang="en-US" smtClean="0"/>
              <a:t>4</a:t>
            </a:fld>
            <a:endParaRPr lang="en-US"/>
          </a:p>
        </p:txBody>
      </p:sp>
    </p:spTree>
    <p:extLst>
      <p:ext uri="{BB962C8B-B14F-4D97-AF65-F5344CB8AC3E}">
        <p14:creationId xmlns:p14="http://schemas.microsoft.com/office/powerpoint/2010/main" val="3956991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7" y="1655286"/>
            <a:ext cx="4609057" cy="2610042"/>
          </a:xfrm>
        </p:spPr>
        <p:txBody>
          <a:bodyPr>
            <a:noAutofit/>
          </a:bodyPr>
          <a:lstStyle/>
          <a:p>
            <a:pPr algn="l"/>
            <a:r>
              <a:rPr lang="en-US" sz="6600" b="1" dirty="0">
                <a:ea typeface="Calibri Light"/>
                <a:cs typeface="Calibri Light"/>
              </a:rPr>
              <a:t>REGULATORY  COMMITTEE</a:t>
            </a:r>
          </a:p>
        </p:txBody>
      </p:sp>
      <p:sp>
        <p:nvSpPr>
          <p:cNvPr id="3" name="Subtitle 2"/>
          <p:cNvSpPr>
            <a:spLocks noGrp="1"/>
          </p:cNvSpPr>
          <p:nvPr>
            <p:ph type="subTitle" idx="1"/>
          </p:nvPr>
        </p:nvSpPr>
        <p:spPr>
          <a:xfrm>
            <a:off x="841247" y="4373385"/>
            <a:ext cx="4609057" cy="766040"/>
          </a:xfrm>
        </p:spPr>
        <p:txBody>
          <a:bodyPr vert="horz" lIns="91440" tIns="45720" rIns="91440" bIns="45720" rtlCol="0" anchor="t">
            <a:noAutofit/>
          </a:bodyPr>
          <a:lstStyle/>
          <a:p>
            <a:pPr algn="l"/>
            <a:r>
              <a:rPr lang="en-US" sz="1600" dirty="0">
                <a:ea typeface="Calibri"/>
                <a:cs typeface="Calibri"/>
              </a:rPr>
              <a:t>DELREO NEWMAN</a:t>
            </a:r>
          </a:p>
          <a:p>
            <a:pPr algn="l"/>
            <a:r>
              <a:rPr lang="en-US" sz="1600" dirty="0">
                <a:ea typeface="Calibri"/>
                <a:cs typeface="Calibri"/>
              </a:rPr>
              <a:t>CHRISTA LEITH</a:t>
            </a:r>
          </a:p>
          <a:p>
            <a:pPr algn="l"/>
            <a:r>
              <a:rPr lang="en-US" sz="1600" dirty="0">
                <a:ea typeface="Calibri"/>
                <a:cs typeface="Calibri"/>
              </a:rPr>
              <a:t>FEBRUARY 4TH &amp; 5TH</a:t>
            </a:r>
          </a:p>
        </p:txBody>
      </p:sp>
      <p:pic>
        <p:nvPicPr>
          <p:cNvPr id="4" name="Picture 4" descr="A picture containing text, clipart&#10;&#10;Description automatically generated">
            <a:extLst>
              <a:ext uri="{FF2B5EF4-FFF2-40B4-BE49-F238E27FC236}">
                <a16:creationId xmlns:a16="http://schemas.microsoft.com/office/drawing/2014/main" id="{EAD57EB4-AED6-B8F1-DFDC-A4986D62E5CA}"/>
              </a:ext>
            </a:extLst>
          </p:cNvPr>
          <p:cNvPicPr>
            <a:picLocks noChangeAspect="1"/>
          </p:cNvPicPr>
          <p:nvPr/>
        </p:nvPicPr>
        <p:blipFill>
          <a:blip r:embed="rId2"/>
          <a:stretch>
            <a:fillRect/>
          </a:stretch>
        </p:blipFill>
        <p:spPr>
          <a:xfrm>
            <a:off x="6507579" y="2426062"/>
            <a:ext cx="5079371" cy="1942860"/>
          </a:xfrm>
          <a:prstGeom prst="rect">
            <a:avLst/>
          </a:prstGeom>
        </p:spPr>
      </p:pic>
    </p:spTree>
    <p:extLst>
      <p:ext uri="{BB962C8B-B14F-4D97-AF65-F5344CB8AC3E}">
        <p14:creationId xmlns:p14="http://schemas.microsoft.com/office/powerpoint/2010/main" val="1975901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54648-86DE-0A39-5F94-7A74535FF96F}"/>
              </a:ext>
            </a:extLst>
          </p:cNvPr>
          <p:cNvSpPr>
            <a:spLocks noGrp="1"/>
          </p:cNvSpPr>
          <p:nvPr>
            <p:ph type="title"/>
          </p:nvPr>
        </p:nvSpPr>
        <p:spPr>
          <a:xfrm>
            <a:off x="1653363" y="365760"/>
            <a:ext cx="9367203" cy="1188720"/>
          </a:xfrm>
        </p:spPr>
        <p:txBody>
          <a:bodyPr>
            <a:normAutofit/>
          </a:bodyPr>
          <a:lstStyle/>
          <a:p>
            <a:r>
              <a:rPr lang="en-US" b="1" dirty="0">
                <a:ea typeface="Calibri Light"/>
                <a:cs typeface="Calibri Light"/>
              </a:rPr>
              <a:t>CORE MEMBERS</a:t>
            </a:r>
            <a:endParaRPr lang="en-US" b="1">
              <a:ea typeface="Calibri Light"/>
              <a:cs typeface="Calibri Light"/>
            </a:endParaRPr>
          </a:p>
        </p:txBody>
      </p:sp>
      <p:sp>
        <p:nvSpPr>
          <p:cNvPr id="3" name="Content Placeholder 2">
            <a:extLst>
              <a:ext uri="{FF2B5EF4-FFF2-40B4-BE49-F238E27FC236}">
                <a16:creationId xmlns:a16="http://schemas.microsoft.com/office/drawing/2014/main" id="{D6F31E21-A9F1-6F94-E8F8-AA10D0455192}"/>
              </a:ext>
            </a:extLst>
          </p:cNvPr>
          <p:cNvSpPr>
            <a:spLocks noGrp="1"/>
          </p:cNvSpPr>
          <p:nvPr>
            <p:ph idx="1"/>
          </p:nvPr>
        </p:nvSpPr>
        <p:spPr>
          <a:xfrm>
            <a:off x="1653363" y="2176272"/>
            <a:ext cx="9367204" cy="4041648"/>
          </a:xfrm>
        </p:spPr>
        <p:txBody>
          <a:bodyPr anchor="t">
            <a:normAutofit/>
          </a:bodyPr>
          <a:lstStyle/>
          <a:p>
            <a:r>
              <a:rPr lang="en-US" sz="2400" dirty="0"/>
              <a:t>Andrea Francis – CANTO</a:t>
            </a:r>
          </a:p>
          <a:p>
            <a:r>
              <a:rPr lang="en-US" sz="2400" dirty="0"/>
              <a:t>Felicity Johnson	Cable Bahamas, Bahamas</a:t>
            </a:r>
          </a:p>
          <a:p>
            <a:r>
              <a:rPr lang="en-US" sz="2400" dirty="0"/>
              <a:t>Mark Reynolds	GT&amp;T, Guyana</a:t>
            </a:r>
          </a:p>
          <a:p>
            <a:r>
              <a:rPr lang="en-US" sz="2400" dirty="0" err="1"/>
              <a:t>Melesia</a:t>
            </a:r>
            <a:r>
              <a:rPr lang="en-US" sz="2400" dirty="0"/>
              <a:t> Sutherland	Flow, Antigua</a:t>
            </a:r>
          </a:p>
          <a:p>
            <a:r>
              <a:rPr lang="en-US" sz="2400" dirty="0"/>
              <a:t>Opal Neil 		Cable &amp; Wireless Communications</a:t>
            </a:r>
            <a:endParaRPr lang="en-US" sz="2400" dirty="0">
              <a:highlight>
                <a:srgbClr val="00FF00"/>
              </a:highlight>
            </a:endParaRPr>
          </a:p>
          <a:p>
            <a:pPr marL="0" indent="0">
              <a:buNone/>
            </a:pPr>
            <a:endParaRPr lang="en-US" sz="2400" dirty="0"/>
          </a:p>
        </p:txBody>
      </p:sp>
    </p:spTree>
    <p:extLst>
      <p:ext uri="{BB962C8B-B14F-4D97-AF65-F5344CB8AC3E}">
        <p14:creationId xmlns:p14="http://schemas.microsoft.com/office/powerpoint/2010/main" val="110789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DA5F-04DD-B3D8-8C43-4AB51465DB37}"/>
              </a:ext>
            </a:extLst>
          </p:cNvPr>
          <p:cNvSpPr>
            <a:spLocks noGrp="1"/>
          </p:cNvSpPr>
          <p:nvPr>
            <p:ph type="title"/>
          </p:nvPr>
        </p:nvSpPr>
        <p:spPr>
          <a:xfrm>
            <a:off x="1653363" y="365760"/>
            <a:ext cx="9367203" cy="1188720"/>
          </a:xfrm>
        </p:spPr>
        <p:txBody>
          <a:bodyPr>
            <a:normAutofit/>
          </a:bodyPr>
          <a:lstStyle/>
          <a:p>
            <a:r>
              <a:rPr lang="en-US" b="1" dirty="0">
                <a:ea typeface="Calibri Light"/>
                <a:cs typeface="Calibri Light"/>
              </a:rPr>
              <a:t>MAJOR SUCCESSES IN 2022</a:t>
            </a:r>
          </a:p>
        </p:txBody>
      </p:sp>
      <p:sp>
        <p:nvSpPr>
          <p:cNvPr id="3" name="Content Placeholder 2">
            <a:extLst>
              <a:ext uri="{FF2B5EF4-FFF2-40B4-BE49-F238E27FC236}">
                <a16:creationId xmlns:a16="http://schemas.microsoft.com/office/drawing/2014/main" id="{B1E262B1-77A2-3152-196C-9A24B14D0EEE}"/>
              </a:ext>
            </a:extLst>
          </p:cNvPr>
          <p:cNvSpPr>
            <a:spLocks noGrp="1"/>
          </p:cNvSpPr>
          <p:nvPr>
            <p:ph idx="1"/>
          </p:nvPr>
        </p:nvSpPr>
        <p:spPr>
          <a:xfrm>
            <a:off x="1653363" y="2176272"/>
            <a:ext cx="9367204" cy="4041648"/>
          </a:xfrm>
        </p:spPr>
        <p:txBody>
          <a:bodyPr anchor="t">
            <a:normAutofit/>
          </a:bodyPr>
          <a:lstStyle/>
          <a:p>
            <a:pPr marL="457200" lvl="1" indent="0">
              <a:buNone/>
            </a:pPr>
            <a:r>
              <a:rPr lang="en-US" u="sng" dirty="0"/>
              <a:t>Completed</a:t>
            </a:r>
          </a:p>
          <a:p>
            <a:pPr lvl="2"/>
            <a:r>
              <a:rPr lang="en-US" dirty="0"/>
              <a:t>Tax paper policy brief</a:t>
            </a:r>
          </a:p>
          <a:p>
            <a:pPr lvl="1"/>
            <a:endParaRPr lang="en-US" dirty="0"/>
          </a:p>
          <a:p>
            <a:pPr marL="457200" lvl="1" indent="0">
              <a:buNone/>
            </a:pPr>
            <a:r>
              <a:rPr lang="en-US" u="sng" dirty="0"/>
              <a:t>Drafted and Circulated for Approval</a:t>
            </a:r>
          </a:p>
          <a:p>
            <a:pPr lvl="2"/>
            <a:r>
              <a:rPr lang="en-US" dirty="0"/>
              <a:t>Digital Vulnerabilities - White Paper</a:t>
            </a:r>
          </a:p>
          <a:p>
            <a:pPr lvl="2"/>
            <a:r>
              <a:rPr lang="en-US" dirty="0"/>
              <a:t>Is The Telecommunications Sector Rising to the Challenges of Innovation, Disruption, &amp; Changing Expectations – Position Paper</a:t>
            </a:r>
          </a:p>
          <a:p>
            <a:pPr marL="457200" lvl="1" indent="0">
              <a:buNone/>
            </a:pPr>
            <a:r>
              <a:rPr lang="en-US" u="sng" dirty="0"/>
              <a:t>Ongoing</a:t>
            </a:r>
          </a:p>
          <a:p>
            <a:pPr lvl="2"/>
            <a:r>
              <a:rPr lang="en-US" dirty="0"/>
              <a:t>Satellite-based Broadband Services – White Paper (</a:t>
            </a:r>
            <a:r>
              <a:rPr lang="en-US" i="1" dirty="0"/>
              <a:t>1</a:t>
            </a:r>
            <a:r>
              <a:rPr lang="en-US" i="1" baseline="30000" dirty="0"/>
              <a:t>st</a:t>
            </a:r>
            <a:r>
              <a:rPr lang="en-US" i="1" dirty="0"/>
              <a:t> Draft being revised</a:t>
            </a:r>
            <a:r>
              <a:rPr lang="en-US" dirty="0"/>
              <a:t>)</a:t>
            </a:r>
          </a:p>
          <a:p>
            <a:pPr lvl="2"/>
            <a:r>
              <a:rPr lang="en-US" dirty="0"/>
              <a:t>Universal Service Fund – Questionnaire &amp; Position Paper (</a:t>
            </a:r>
            <a:r>
              <a:rPr lang="en-US" i="1" dirty="0"/>
              <a:t>Questionnaire circulated </a:t>
            </a:r>
            <a:r>
              <a:rPr lang="en-US" i="1"/>
              <a:t>for approval </a:t>
            </a:r>
            <a:r>
              <a:rPr lang="en-US" dirty="0"/>
              <a:t>)</a:t>
            </a:r>
          </a:p>
          <a:p>
            <a:endParaRPr lang="en-US" sz="2400" dirty="0"/>
          </a:p>
        </p:txBody>
      </p:sp>
    </p:spTree>
    <p:extLst>
      <p:ext uri="{BB962C8B-B14F-4D97-AF65-F5344CB8AC3E}">
        <p14:creationId xmlns:p14="http://schemas.microsoft.com/office/powerpoint/2010/main" val="3087721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6303-1B5A-B548-0560-9E3BB4A41023}"/>
              </a:ext>
            </a:extLst>
          </p:cNvPr>
          <p:cNvSpPr>
            <a:spLocks noGrp="1"/>
          </p:cNvSpPr>
          <p:nvPr>
            <p:ph type="title"/>
          </p:nvPr>
        </p:nvSpPr>
        <p:spPr>
          <a:xfrm>
            <a:off x="1653363" y="365760"/>
            <a:ext cx="9367203" cy="1188720"/>
          </a:xfrm>
        </p:spPr>
        <p:txBody>
          <a:bodyPr>
            <a:normAutofit/>
          </a:bodyPr>
          <a:lstStyle/>
          <a:p>
            <a:r>
              <a:rPr lang="en-US" b="1" dirty="0">
                <a:ea typeface="Calibri Light"/>
                <a:cs typeface="Calibri Light"/>
              </a:rPr>
              <a:t>ACTIVITIES FOR 2023</a:t>
            </a:r>
            <a:endParaRPr lang="en-US" b="1">
              <a:ea typeface="Calibri Light"/>
              <a:cs typeface="Calibri Light"/>
            </a:endParaRPr>
          </a:p>
        </p:txBody>
      </p:sp>
      <p:sp>
        <p:nvSpPr>
          <p:cNvPr id="3" name="Content Placeholder 2">
            <a:extLst>
              <a:ext uri="{FF2B5EF4-FFF2-40B4-BE49-F238E27FC236}">
                <a16:creationId xmlns:a16="http://schemas.microsoft.com/office/drawing/2014/main" id="{B8C80916-83C8-496F-9FFA-E83C27634ED7}"/>
              </a:ext>
            </a:extLst>
          </p:cNvPr>
          <p:cNvSpPr>
            <a:spLocks noGrp="1"/>
          </p:cNvSpPr>
          <p:nvPr>
            <p:ph idx="1"/>
          </p:nvPr>
        </p:nvSpPr>
        <p:spPr>
          <a:xfrm>
            <a:off x="1653362" y="1767795"/>
            <a:ext cx="9367204" cy="4554945"/>
          </a:xfrm>
        </p:spPr>
        <p:txBody>
          <a:bodyPr anchor="t">
            <a:noAutofit/>
          </a:bodyPr>
          <a:lstStyle/>
          <a:p>
            <a:r>
              <a:rPr lang="en-US" sz="2400" dirty="0"/>
              <a:t>Q1 </a:t>
            </a:r>
          </a:p>
          <a:p>
            <a:pPr lvl="1"/>
            <a:r>
              <a:rPr lang="en-US" dirty="0"/>
              <a:t>Membership Drive &amp; Strategic Planning</a:t>
            </a:r>
          </a:p>
          <a:p>
            <a:r>
              <a:rPr lang="en-US" sz="2400" dirty="0"/>
              <a:t>Q2</a:t>
            </a:r>
          </a:p>
          <a:p>
            <a:pPr lvl="1"/>
            <a:r>
              <a:rPr lang="en-US" dirty="0"/>
              <a:t>Digital Vulnerabilities - White Paper</a:t>
            </a:r>
          </a:p>
          <a:p>
            <a:pPr lvl="1"/>
            <a:r>
              <a:rPr lang="en-US" dirty="0"/>
              <a:t>Is The Telecommunications Sector Rising to the Challenges of Innovation, Disruption, &amp; Changing Expectations – Position Paper</a:t>
            </a:r>
          </a:p>
          <a:p>
            <a:r>
              <a:rPr lang="en-US" dirty="0"/>
              <a:t>Q3</a:t>
            </a:r>
          </a:p>
          <a:p>
            <a:pPr lvl="1"/>
            <a:r>
              <a:rPr lang="en-US" dirty="0"/>
              <a:t>Universal Service Fund – Questionnaire &amp; Position Paper</a:t>
            </a:r>
          </a:p>
          <a:p>
            <a:pPr lvl="1"/>
            <a:r>
              <a:rPr lang="en-US" dirty="0"/>
              <a:t>Satellite-based Broadband Services – White Paper</a:t>
            </a:r>
          </a:p>
          <a:p>
            <a:r>
              <a:rPr lang="en-US" sz="2400" dirty="0"/>
              <a:t>Q4</a:t>
            </a:r>
          </a:p>
          <a:p>
            <a:pPr lvl="1"/>
            <a:r>
              <a:rPr lang="en-US" sz="2000" dirty="0"/>
              <a:t>TBA</a:t>
            </a:r>
          </a:p>
          <a:p>
            <a:pPr lvl="1"/>
            <a:endParaRPr lang="en-US" dirty="0"/>
          </a:p>
        </p:txBody>
      </p:sp>
    </p:spTree>
    <p:extLst>
      <p:ext uri="{BB962C8B-B14F-4D97-AF65-F5344CB8AC3E}">
        <p14:creationId xmlns:p14="http://schemas.microsoft.com/office/powerpoint/2010/main" val="3416632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841251" y="1655275"/>
            <a:ext cx="5666400" cy="2610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t>TECHNOLOGY TRENDS</a:t>
            </a:r>
            <a:endParaRPr/>
          </a:p>
        </p:txBody>
      </p:sp>
      <p:sp>
        <p:nvSpPr>
          <p:cNvPr id="85" name="Google Shape;85;p1"/>
          <p:cNvSpPr txBox="1">
            <a:spLocks noGrp="1"/>
          </p:cNvSpPr>
          <p:nvPr>
            <p:ph type="subTitle" idx="1"/>
          </p:nvPr>
        </p:nvSpPr>
        <p:spPr>
          <a:xfrm>
            <a:off x="841247" y="4373385"/>
            <a:ext cx="4609057" cy="76604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sz="1600"/>
              <a:t>Acting CHAIR person ; V.R. Kenswil</a:t>
            </a:r>
            <a:endParaRPr/>
          </a:p>
          <a:p>
            <a:pPr marL="0" lvl="0" indent="0" algn="l" rtl="0">
              <a:lnSpc>
                <a:spcPct val="90000"/>
              </a:lnSpc>
              <a:spcBef>
                <a:spcPts val="1000"/>
              </a:spcBef>
              <a:spcAft>
                <a:spcPts val="0"/>
              </a:spcAft>
              <a:buClr>
                <a:schemeClr val="dk1"/>
              </a:buClr>
              <a:buSzPts val="1600"/>
              <a:buNone/>
            </a:pPr>
            <a:r>
              <a:rPr lang="en-US" sz="1600"/>
              <a:t>VICE CHAIR </a:t>
            </a:r>
            <a:endParaRPr/>
          </a:p>
          <a:p>
            <a:pPr marL="0" lvl="0" indent="0" algn="l" rtl="0">
              <a:lnSpc>
                <a:spcPct val="90000"/>
              </a:lnSpc>
              <a:spcBef>
                <a:spcPts val="1000"/>
              </a:spcBef>
              <a:spcAft>
                <a:spcPts val="0"/>
              </a:spcAft>
              <a:buClr>
                <a:schemeClr val="dk1"/>
              </a:buClr>
              <a:buSzPts val="1600"/>
              <a:buNone/>
            </a:pPr>
            <a:r>
              <a:rPr lang="en-US" sz="1600"/>
              <a:t>FEBRUARY 4TH 2023</a:t>
            </a:r>
            <a:endParaRPr/>
          </a:p>
        </p:txBody>
      </p:sp>
      <p:sp>
        <p:nvSpPr>
          <p:cNvPr id="86" name="Google Shape;86;p1"/>
          <p:cNvSpPr/>
          <p:nvPr/>
        </p:nvSpPr>
        <p:spPr>
          <a:xfrm>
            <a:off x="0" y="0"/>
            <a:ext cx="5532876" cy="1290953"/>
          </a:xfrm>
          <a:custGeom>
            <a:avLst/>
            <a:gdLst/>
            <a:ahLst/>
            <a:cxnLst/>
            <a:rect l="l" t="t" r="r" b="b"/>
            <a:pathLst>
              <a:path w="5532876" h="1290953" extrusionOk="0">
                <a:moveTo>
                  <a:pt x="0" y="0"/>
                </a:moveTo>
                <a:lnTo>
                  <a:pt x="5532876" y="0"/>
                </a:lnTo>
                <a:lnTo>
                  <a:pt x="4936972" y="1290953"/>
                </a:lnTo>
                <a:lnTo>
                  <a:pt x="0" y="1290953"/>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 name="Google Shape;87;p1"/>
          <p:cNvSpPr/>
          <p:nvPr/>
        </p:nvSpPr>
        <p:spPr>
          <a:xfrm>
            <a:off x="5097841" y="1"/>
            <a:ext cx="7094159" cy="1290953"/>
          </a:xfrm>
          <a:custGeom>
            <a:avLst/>
            <a:gdLst/>
            <a:ahLst/>
            <a:cxnLst/>
            <a:rect l="l" t="t" r="r" b="b"/>
            <a:pathLst>
              <a:path w="7094159" h="1290953" extrusionOk="0">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8" name="Google Shape;88;p1" descr="A picture containing text, clipart&#10;&#10;Description automatically generated"/>
          <p:cNvPicPr preferRelativeResize="0"/>
          <p:nvPr/>
        </p:nvPicPr>
        <p:blipFill rotWithShape="1">
          <a:blip r:embed="rId3">
            <a:alphaModFix/>
          </a:blip>
          <a:srcRect/>
          <a:stretch/>
        </p:blipFill>
        <p:spPr>
          <a:xfrm>
            <a:off x="6507579" y="2426062"/>
            <a:ext cx="5079371" cy="1942860"/>
          </a:xfrm>
          <a:prstGeom prst="rect">
            <a:avLst/>
          </a:prstGeom>
          <a:noFill/>
          <a:ln>
            <a:noFill/>
          </a:ln>
        </p:spPr>
      </p:pic>
      <p:sp>
        <p:nvSpPr>
          <p:cNvPr id="89" name="Google Shape;89;p1"/>
          <p:cNvSpPr/>
          <p:nvPr/>
        </p:nvSpPr>
        <p:spPr>
          <a:xfrm>
            <a:off x="6622116" y="5450103"/>
            <a:ext cx="5569884" cy="1407897"/>
          </a:xfrm>
          <a:custGeom>
            <a:avLst/>
            <a:gdLst/>
            <a:ahLst/>
            <a:cxnLst/>
            <a:rect l="l" t="t" r="r" b="b"/>
            <a:pathLst>
              <a:path w="5569884" h="1407897" extrusionOk="0">
                <a:moveTo>
                  <a:pt x="652041" y="0"/>
                </a:moveTo>
                <a:lnTo>
                  <a:pt x="5569884" y="0"/>
                </a:lnTo>
                <a:lnTo>
                  <a:pt x="5569884" y="1407897"/>
                </a:lnTo>
                <a:lnTo>
                  <a:pt x="0" y="1407897"/>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0" name="Google Shape;90;p1"/>
          <p:cNvSpPr/>
          <p:nvPr/>
        </p:nvSpPr>
        <p:spPr>
          <a:xfrm>
            <a:off x="0" y="5450103"/>
            <a:ext cx="7114535" cy="1407897"/>
          </a:xfrm>
          <a:custGeom>
            <a:avLst/>
            <a:gdLst/>
            <a:ahLst/>
            <a:cxnLst/>
            <a:rect l="l" t="t" r="r" b="b"/>
            <a:pathLst>
              <a:path w="7114535" h="1407897" extrusionOk="0">
                <a:moveTo>
                  <a:pt x="0" y="0"/>
                </a:moveTo>
                <a:lnTo>
                  <a:pt x="1189345" y="0"/>
                </a:lnTo>
                <a:lnTo>
                  <a:pt x="7114535" y="0"/>
                </a:lnTo>
                <a:lnTo>
                  <a:pt x="6462495" y="1407897"/>
                </a:lnTo>
                <a:lnTo>
                  <a:pt x="0" y="1407897"/>
                </a:lnTo>
                <a:close/>
              </a:path>
            </a:pathLst>
          </a:custGeom>
          <a:solidFill>
            <a:srgbClr val="7F7F7F">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1653363" y="365760"/>
            <a:ext cx="9367203" cy="11887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CORE MEMBERS</a:t>
            </a:r>
            <a:endParaRPr b="1"/>
          </a:p>
        </p:txBody>
      </p:sp>
      <p:sp>
        <p:nvSpPr>
          <p:cNvPr id="96" name="Google Shape;96;p2"/>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7" name="Google Shape;97;p2"/>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8" name="Google Shape;98;p2"/>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p2"/>
          <p:cNvSpPr txBox="1">
            <a:spLocks noGrp="1"/>
          </p:cNvSpPr>
          <p:nvPr>
            <p:ph type="body" idx="1"/>
          </p:nvPr>
        </p:nvSpPr>
        <p:spPr>
          <a:xfrm>
            <a:off x="1653363" y="2176272"/>
            <a:ext cx="9367204" cy="404164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1000"/>
              </a:spcBef>
              <a:spcAft>
                <a:spcPts val="0"/>
              </a:spcAft>
              <a:buClr>
                <a:srgbClr val="F46F1B"/>
              </a:buClr>
              <a:buSzPts val="1800"/>
              <a:buFont typeface="Noto Sans Symbols"/>
              <a:buChar char="•"/>
            </a:pPr>
            <a:r>
              <a:rPr lang="en-US" sz="1800" b="1" dirty="0">
                <a:solidFill>
                  <a:schemeClr val="tx1"/>
                </a:solidFill>
                <a:latin typeface="Corbel"/>
                <a:ea typeface="Corbel"/>
                <a:cs typeface="Corbel"/>
                <a:sym typeface="Corbel"/>
              </a:rPr>
              <a:t>VINCENT KENSWIL (Creative Tech Hub Caribbean)</a:t>
            </a:r>
            <a:endParaRPr sz="1800" b="1" dirty="0">
              <a:solidFill>
                <a:schemeClr val="tx1"/>
              </a:solidFill>
              <a:latin typeface="Corbel"/>
              <a:ea typeface="Corbel"/>
              <a:cs typeface="Corbel"/>
              <a:sym typeface="Corbel"/>
            </a:endParaRPr>
          </a:p>
          <a:p>
            <a:pPr marL="228600" lvl="0" indent="-228600" algn="l" rtl="0">
              <a:lnSpc>
                <a:spcPct val="100000"/>
              </a:lnSpc>
              <a:spcBef>
                <a:spcPts val="1000"/>
              </a:spcBef>
              <a:spcAft>
                <a:spcPts val="0"/>
              </a:spcAft>
              <a:buClr>
                <a:srgbClr val="F46F1B"/>
              </a:buClr>
              <a:buSzPts val="1800"/>
              <a:buFont typeface="Noto Sans Symbols"/>
              <a:buChar char="•"/>
            </a:pPr>
            <a:r>
              <a:rPr lang="en-US" sz="1800" b="1" dirty="0">
                <a:solidFill>
                  <a:schemeClr val="tx1"/>
                </a:solidFill>
                <a:latin typeface="Corbel"/>
                <a:ea typeface="Corbel"/>
                <a:cs typeface="Corbel"/>
                <a:sym typeface="Corbel"/>
              </a:rPr>
              <a:t>GERAUME BOHR (ICTUAL)</a:t>
            </a:r>
            <a:endParaRPr sz="2400" dirty="0">
              <a:solidFill>
                <a:schemeClr val="tx1"/>
              </a:solidFill>
            </a:endParaRPr>
          </a:p>
          <a:p>
            <a:pPr marL="228600" lvl="0" indent="-228600" algn="l" rtl="0">
              <a:lnSpc>
                <a:spcPct val="100000"/>
              </a:lnSpc>
              <a:spcBef>
                <a:spcPts val="1000"/>
              </a:spcBef>
              <a:spcAft>
                <a:spcPts val="0"/>
              </a:spcAft>
              <a:buClr>
                <a:srgbClr val="F46F1B"/>
              </a:buClr>
              <a:buSzPts val="1800"/>
              <a:buFont typeface="Noto Sans Symbols"/>
              <a:buChar char="•"/>
            </a:pPr>
            <a:r>
              <a:rPr lang="en-US" sz="1800" b="1" dirty="0">
                <a:solidFill>
                  <a:schemeClr val="tx1"/>
                </a:solidFill>
                <a:latin typeface="Corbel"/>
                <a:ea typeface="Corbel"/>
                <a:cs typeface="Corbel"/>
                <a:sym typeface="Corbel"/>
              </a:rPr>
              <a:t>ALBERT DANIELS (ICANN)</a:t>
            </a:r>
          </a:p>
          <a:p>
            <a:pPr marL="228600" lvl="0" indent="-228600" algn="l" rtl="0">
              <a:lnSpc>
                <a:spcPct val="100000"/>
              </a:lnSpc>
              <a:spcBef>
                <a:spcPts val="1000"/>
              </a:spcBef>
              <a:spcAft>
                <a:spcPts val="0"/>
              </a:spcAft>
              <a:buClr>
                <a:srgbClr val="F46F1B"/>
              </a:buClr>
              <a:buSzPts val="1800"/>
              <a:buFont typeface="Noto Sans Symbols"/>
              <a:buChar char="•"/>
            </a:pPr>
            <a:r>
              <a:rPr lang="en-US" sz="1800" b="1" dirty="0">
                <a:solidFill>
                  <a:schemeClr val="tx1"/>
                </a:solidFill>
                <a:latin typeface="Corbel"/>
                <a:ea typeface="Corbel"/>
                <a:cs typeface="Corbel"/>
                <a:sym typeface="Corbel"/>
              </a:rPr>
              <a:t>ACHMED NEIJHORST (Blu Dots Technology)</a:t>
            </a:r>
            <a:endParaRPr sz="2400" dirty="0">
              <a:solidFill>
                <a:schemeClr val="tx1"/>
              </a:solidFill>
            </a:endParaRPr>
          </a:p>
          <a:p>
            <a:pPr marL="228600" lvl="0" indent="-228600" algn="l" rtl="0">
              <a:lnSpc>
                <a:spcPct val="100000"/>
              </a:lnSpc>
              <a:spcBef>
                <a:spcPts val="1000"/>
              </a:spcBef>
              <a:spcAft>
                <a:spcPts val="0"/>
              </a:spcAft>
              <a:buClr>
                <a:srgbClr val="F46F1B"/>
              </a:buClr>
              <a:buSzPts val="1800"/>
              <a:buFont typeface="Noto Sans Symbols"/>
              <a:buChar char="•"/>
            </a:pPr>
            <a:r>
              <a:rPr lang="en-US" sz="1800" b="1" dirty="0">
                <a:solidFill>
                  <a:schemeClr val="tx1"/>
                </a:solidFill>
                <a:latin typeface="Corbel"/>
                <a:ea typeface="Corbel"/>
                <a:cs typeface="Corbel"/>
                <a:sym typeface="Corbel"/>
              </a:rPr>
              <a:t>ANIL SADHOERAM </a:t>
            </a:r>
          </a:p>
          <a:p>
            <a:pPr marL="228600" lvl="0" indent="-228600" algn="l" rtl="0">
              <a:lnSpc>
                <a:spcPct val="100000"/>
              </a:lnSpc>
              <a:spcBef>
                <a:spcPts val="1000"/>
              </a:spcBef>
              <a:spcAft>
                <a:spcPts val="0"/>
              </a:spcAft>
              <a:buClr>
                <a:srgbClr val="F46F1B"/>
              </a:buClr>
              <a:buSzPts val="1800"/>
              <a:buFont typeface="Noto Sans Symbols"/>
              <a:buChar char="•"/>
            </a:pPr>
            <a:r>
              <a:rPr lang="en-US" sz="1800" b="1" dirty="0">
                <a:solidFill>
                  <a:schemeClr val="tx1"/>
                </a:solidFill>
                <a:latin typeface="Corbel"/>
                <a:ea typeface="Corbel"/>
                <a:cs typeface="Corbel"/>
                <a:sym typeface="Corbel"/>
              </a:rPr>
              <a:t>SHAIKH HOSEIN (Power &amp; Telephone Supply)</a:t>
            </a:r>
            <a:endParaRPr sz="2400" dirty="0">
              <a:solidFill>
                <a:schemeClr val="tx1"/>
              </a:solidFill>
            </a:endParaRPr>
          </a:p>
          <a:p>
            <a:pPr marL="228600" lvl="0" indent="-228600" algn="l" rtl="0">
              <a:lnSpc>
                <a:spcPct val="100000"/>
              </a:lnSpc>
              <a:spcBef>
                <a:spcPts val="1000"/>
              </a:spcBef>
              <a:spcAft>
                <a:spcPts val="0"/>
              </a:spcAft>
              <a:buClr>
                <a:srgbClr val="F46F1B"/>
              </a:buClr>
              <a:buSzPts val="1800"/>
              <a:buFont typeface="Noto Sans Symbols"/>
              <a:buChar char="•"/>
            </a:pPr>
            <a:r>
              <a:rPr lang="en-US" sz="1800" b="1" dirty="0">
                <a:solidFill>
                  <a:schemeClr val="tx1"/>
                </a:solidFill>
                <a:latin typeface="Corbel"/>
                <a:ea typeface="Corbel"/>
                <a:cs typeface="Corbel"/>
                <a:sym typeface="Corbel"/>
              </a:rPr>
              <a:t>SHYANNE WILLIAMS (CANTO SECRETARIAT)</a:t>
            </a:r>
            <a:endParaRPr sz="2400" dirty="0">
              <a:solidFill>
                <a:schemeClr val="tx1"/>
              </a:solidFill>
            </a:endParaRPr>
          </a:p>
          <a:p>
            <a:pPr marL="228600" lvl="0" indent="-76200" algn="l" rtl="0">
              <a:lnSpc>
                <a:spcPct val="90000"/>
              </a:lnSpc>
              <a:spcBef>
                <a:spcPts val="0"/>
              </a:spcBef>
              <a:spcAft>
                <a:spcPts val="0"/>
              </a:spcAft>
              <a:buClr>
                <a:schemeClr val="dk1"/>
              </a:buClr>
              <a:buSzPts val="2400"/>
              <a:buNone/>
            </a:pPr>
            <a:endParaRPr sz="2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a:spLocks noGrp="1"/>
          </p:cNvSpPr>
          <p:nvPr>
            <p:ph type="title"/>
          </p:nvPr>
        </p:nvSpPr>
        <p:spPr>
          <a:xfrm>
            <a:off x="1653363" y="365760"/>
            <a:ext cx="9367203" cy="11887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t>Milestones in 2022</a:t>
            </a:r>
            <a:endParaRPr b="1" dirty="0"/>
          </a:p>
        </p:txBody>
      </p:sp>
      <p:sp>
        <p:nvSpPr>
          <p:cNvPr id="105" name="Google Shape;105;p3"/>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6" name="Google Shape;106;p3"/>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7" name="Google Shape;107;p3"/>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8" name="Google Shape;108;p3"/>
          <p:cNvSpPr txBox="1">
            <a:spLocks noGrp="1"/>
          </p:cNvSpPr>
          <p:nvPr>
            <p:ph type="body" idx="1"/>
          </p:nvPr>
        </p:nvSpPr>
        <p:spPr>
          <a:xfrm>
            <a:off x="1653363" y="2176272"/>
            <a:ext cx="9367204" cy="404164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09425C"/>
              </a:buClr>
              <a:buSzPts val="2500"/>
              <a:buChar char="•"/>
            </a:pPr>
            <a:r>
              <a:rPr lang="en-US" sz="2000" dirty="0"/>
              <a:t>Meeting during AGM in Trinidad (no other meetings held)</a:t>
            </a:r>
          </a:p>
          <a:p>
            <a:pPr marL="228600" lvl="0" indent="-228600" algn="l" rtl="0">
              <a:lnSpc>
                <a:spcPct val="100000"/>
              </a:lnSpc>
              <a:spcBef>
                <a:spcPts val="0"/>
              </a:spcBef>
              <a:spcAft>
                <a:spcPts val="0"/>
              </a:spcAft>
              <a:buClr>
                <a:srgbClr val="09425C"/>
              </a:buClr>
              <a:buSzPts val="2500"/>
              <a:buChar char="•"/>
            </a:pPr>
            <a:endParaRPr lang="en-US" sz="2000" dirty="0"/>
          </a:p>
          <a:p>
            <a:pPr marL="228600" lvl="0" indent="-228600" algn="l" rtl="0">
              <a:lnSpc>
                <a:spcPct val="100000"/>
              </a:lnSpc>
              <a:spcBef>
                <a:spcPts val="0"/>
              </a:spcBef>
              <a:spcAft>
                <a:spcPts val="0"/>
              </a:spcAft>
              <a:buClr>
                <a:srgbClr val="09425C"/>
              </a:buClr>
              <a:buSzPts val="2500"/>
              <a:buChar char="•"/>
            </a:pPr>
            <a:r>
              <a:rPr lang="en-US" sz="2000" dirty="0"/>
              <a:t>Virtual Training in collaboration with ICANN, Albert Daniel</a:t>
            </a:r>
            <a:endParaRPr sz="2000" dirty="0"/>
          </a:p>
          <a:p>
            <a:pPr marL="228600" lvl="0" indent="0" algn="l" rtl="0">
              <a:lnSpc>
                <a:spcPct val="100000"/>
              </a:lnSpc>
              <a:spcBef>
                <a:spcPts val="0"/>
              </a:spcBef>
              <a:spcAft>
                <a:spcPts val="0"/>
              </a:spcAft>
              <a:buNone/>
            </a:pPr>
            <a:endParaRPr sz="2000" dirty="0"/>
          </a:p>
          <a:p>
            <a:pPr marL="228600" lvl="0" indent="-228600" algn="l" rtl="0">
              <a:lnSpc>
                <a:spcPct val="100000"/>
              </a:lnSpc>
              <a:spcBef>
                <a:spcPts val="0"/>
              </a:spcBef>
              <a:spcAft>
                <a:spcPts val="0"/>
              </a:spcAft>
              <a:buClr>
                <a:srgbClr val="09425C"/>
              </a:buClr>
              <a:buSzPts val="2500"/>
              <a:buChar char="•"/>
            </a:pPr>
            <a:r>
              <a:rPr lang="en-US" sz="2000" dirty="0"/>
              <a:t>Unfortunately, the implementation of The Collaboration Platform is still pending </a:t>
            </a:r>
            <a:endParaRPr sz="2000" dirty="0"/>
          </a:p>
          <a:p>
            <a:pPr marL="228600" lvl="0" indent="-76200" algn="l" rtl="0">
              <a:lnSpc>
                <a:spcPct val="90000"/>
              </a:lnSpc>
              <a:spcBef>
                <a:spcPts val="0"/>
              </a:spcBef>
              <a:spcAft>
                <a:spcPts val="0"/>
              </a:spcAft>
              <a:buClr>
                <a:schemeClr val="dk1"/>
              </a:buClr>
              <a:buSzPts val="2400"/>
              <a:buNone/>
            </a:pPr>
            <a:endParaRPr sz="2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txBox="1">
            <a:spLocks noGrp="1"/>
          </p:cNvSpPr>
          <p:nvPr>
            <p:ph type="title"/>
          </p:nvPr>
        </p:nvSpPr>
        <p:spPr>
          <a:xfrm>
            <a:off x="1653363" y="365760"/>
            <a:ext cx="9367203" cy="11887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ACTIVITIES FOR 2023</a:t>
            </a:r>
            <a:endParaRPr b="1"/>
          </a:p>
        </p:txBody>
      </p:sp>
      <p:sp>
        <p:nvSpPr>
          <p:cNvPr id="114" name="Google Shape;114;p4"/>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5" name="Google Shape;115;p4"/>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6" name="Google Shape;116;p4"/>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7" name="Google Shape;117;p4"/>
          <p:cNvSpPr txBox="1">
            <a:spLocks noGrp="1"/>
          </p:cNvSpPr>
          <p:nvPr>
            <p:ph type="body" idx="1"/>
          </p:nvPr>
        </p:nvSpPr>
        <p:spPr>
          <a:xfrm>
            <a:off x="1653363" y="2176272"/>
            <a:ext cx="9367204" cy="4041648"/>
          </a:xfrm>
          <a:prstGeom prst="rect">
            <a:avLst/>
          </a:prstGeom>
          <a:noFill/>
          <a:ln>
            <a:noFill/>
          </a:ln>
        </p:spPr>
        <p:txBody>
          <a:bodyPr spcFirstLastPara="1" wrap="square" lIns="91425" tIns="45700" rIns="91425" bIns="45700" anchor="t" anchorCtr="0">
            <a:normAutofit lnSpcReduction="10000"/>
          </a:bodyPr>
          <a:lstStyle/>
          <a:p>
            <a:pPr marL="342900" lvl="0" indent="-342900" algn="l" rtl="0">
              <a:lnSpc>
                <a:spcPct val="100000"/>
              </a:lnSpc>
              <a:spcBef>
                <a:spcPts val="0"/>
              </a:spcBef>
              <a:spcAft>
                <a:spcPts val="0"/>
              </a:spcAft>
              <a:buClr>
                <a:schemeClr val="dk1"/>
              </a:buClr>
              <a:buSzPts val="3000"/>
              <a:buChar char="•"/>
            </a:pPr>
            <a:r>
              <a:rPr lang="en-US" sz="2400" b="1" dirty="0"/>
              <a:t>Implement our Collaboration Platform</a:t>
            </a:r>
            <a:br>
              <a:rPr lang="en-US" sz="2400" b="1" dirty="0"/>
            </a:br>
            <a:r>
              <a:rPr lang="en-US" sz="2000" dirty="0"/>
              <a:t>Trends and Technology members will work closely with the secretariat and members of all Working Committees to make this platform a success.</a:t>
            </a:r>
            <a:br>
              <a:rPr lang="en-US" sz="2000" dirty="0"/>
            </a:br>
            <a:endParaRPr sz="2400" dirty="0"/>
          </a:p>
          <a:p>
            <a:pPr marL="342900" lvl="0" indent="-342900" algn="l" rtl="0">
              <a:spcBef>
                <a:spcPts val="1000"/>
              </a:spcBef>
              <a:spcAft>
                <a:spcPts val="0"/>
              </a:spcAft>
              <a:buClr>
                <a:srgbClr val="09425C"/>
              </a:buClr>
              <a:buSzPts val="3000"/>
              <a:buChar char="•"/>
            </a:pPr>
            <a:r>
              <a:rPr lang="en-US" sz="2400" b="1" dirty="0"/>
              <a:t>Development of new White videos (at least 4)</a:t>
            </a:r>
            <a:br>
              <a:rPr lang="en-US" sz="3200" b="1" dirty="0">
                <a:solidFill>
                  <a:srgbClr val="F46524"/>
                </a:solidFill>
              </a:rPr>
            </a:br>
            <a:r>
              <a:rPr lang="en-US" sz="2000" dirty="0"/>
              <a:t>Continue to make white videos and share this information via "Canto conversations“</a:t>
            </a:r>
          </a:p>
          <a:p>
            <a:pPr marL="342900" lvl="0" indent="-342900" algn="l" rtl="0">
              <a:spcBef>
                <a:spcPts val="1000"/>
              </a:spcBef>
              <a:spcAft>
                <a:spcPts val="0"/>
              </a:spcAft>
              <a:buClr>
                <a:srgbClr val="09425C"/>
              </a:buClr>
              <a:buSzPts val="3000"/>
              <a:buChar char="•"/>
            </a:pPr>
            <a:endParaRPr lang="en-US" sz="2400" dirty="0"/>
          </a:p>
          <a:p>
            <a:pPr marL="342900" lvl="0" indent="-342900" algn="l" rtl="0">
              <a:spcBef>
                <a:spcPts val="1000"/>
              </a:spcBef>
              <a:spcAft>
                <a:spcPts val="0"/>
              </a:spcAft>
              <a:buClr>
                <a:srgbClr val="09425C"/>
              </a:buClr>
              <a:buSzPts val="3000"/>
              <a:buChar char="•"/>
            </a:pPr>
            <a:r>
              <a:rPr lang="en-US" sz="2400" b="1" dirty="0"/>
              <a:t>Recruit new Members</a:t>
            </a:r>
            <a:br>
              <a:rPr lang="en-US" sz="2000" dirty="0"/>
            </a:br>
            <a:r>
              <a:rPr lang="en-US" sz="2000" dirty="0"/>
              <a:t> </a:t>
            </a:r>
            <a:endParaRPr sz="2400" dirty="0"/>
          </a:p>
          <a:p>
            <a:pPr marL="342900" lvl="0" indent="-342900" algn="l" rtl="0">
              <a:spcBef>
                <a:spcPts val="1000"/>
              </a:spcBef>
              <a:spcAft>
                <a:spcPts val="0"/>
              </a:spcAft>
              <a:buClr>
                <a:srgbClr val="09425C"/>
              </a:buClr>
              <a:buSzPts val="3000"/>
              <a:buChar char="•"/>
            </a:pPr>
            <a:r>
              <a:rPr lang="en-US" sz="2400" b="1" dirty="0"/>
              <a:t>Collaborate closely with the Secretariat</a:t>
            </a:r>
            <a:br>
              <a:rPr lang="en-US" sz="3200" b="1" dirty="0">
                <a:solidFill>
                  <a:srgbClr val="F46524"/>
                </a:solidFill>
              </a:rPr>
            </a:br>
            <a:r>
              <a:rPr lang="en-US" sz="2000" dirty="0"/>
              <a:t>Recommend topics of interest to Members for consideration in the Annual Conference Program</a:t>
            </a:r>
            <a:endParaRPr sz="2400" dirty="0"/>
          </a:p>
          <a:p>
            <a:pPr marL="228600" lvl="0" indent="-76200" algn="l" rtl="0">
              <a:lnSpc>
                <a:spcPct val="90000"/>
              </a:lnSpc>
              <a:spcBef>
                <a:spcPts val="0"/>
              </a:spcBef>
              <a:spcAft>
                <a:spcPts val="0"/>
              </a:spcAft>
              <a:buClr>
                <a:schemeClr val="dk1"/>
              </a:buClr>
              <a:buSzPts val="2400"/>
              <a:buNone/>
            </a:pPr>
            <a:endParaRPr sz="24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B01FC2-E543-0105-C085-D73FB9215460}"/>
              </a:ext>
            </a:extLst>
          </p:cNvPr>
          <p:cNvPicPr>
            <a:picLocks noChangeAspect="1"/>
          </p:cNvPicPr>
          <p:nvPr/>
        </p:nvPicPr>
        <p:blipFill>
          <a:blip r:embed="rId3"/>
          <a:stretch>
            <a:fillRect/>
          </a:stretch>
        </p:blipFill>
        <p:spPr>
          <a:xfrm>
            <a:off x="0" y="-46653"/>
            <a:ext cx="12192000" cy="5322821"/>
          </a:xfrm>
          <a:prstGeom prst="rect">
            <a:avLst/>
          </a:prstGeom>
        </p:spPr>
      </p:pic>
      <p:sp>
        <p:nvSpPr>
          <p:cNvPr id="4" name="object 8">
            <a:extLst>
              <a:ext uri="{FF2B5EF4-FFF2-40B4-BE49-F238E27FC236}">
                <a16:creationId xmlns:a16="http://schemas.microsoft.com/office/drawing/2014/main" id="{FF75358F-A999-CA56-78A2-18124AD3CD34}"/>
              </a:ext>
            </a:extLst>
          </p:cNvPr>
          <p:cNvSpPr txBox="1"/>
          <p:nvPr/>
        </p:nvSpPr>
        <p:spPr>
          <a:xfrm>
            <a:off x="177528" y="5582673"/>
            <a:ext cx="9447735" cy="854721"/>
          </a:xfrm>
          <a:prstGeom prst="rect">
            <a:avLst/>
          </a:prstGeom>
        </p:spPr>
        <p:txBody>
          <a:bodyPr vert="horz" wrap="square" lIns="0" tIns="13335" rIns="0" bIns="0" rtlCol="0" anchor="t">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US" sz="3200" b="0" i="0" u="none" strike="noStrike" kern="1200" cap="none" spc="0" normalizeH="0" baseline="0" noProof="0" dirty="0">
                <a:ln>
                  <a:noFill/>
                </a:ln>
                <a:solidFill>
                  <a:srgbClr val="831F82"/>
                </a:solidFill>
                <a:effectLst/>
                <a:uLnTx/>
                <a:uFillTx/>
                <a:latin typeface="Arial"/>
                <a:ea typeface="+mn-ea"/>
                <a:cs typeface="Arial"/>
              </a:rPr>
              <a:t>GENDER DIVERSITY IN CYBER SECURITY</a:t>
            </a:r>
          </a:p>
          <a:p>
            <a:pPr marL="12700" marR="0" lvl="0" indent="0" algn="l" defTabSz="914400" rtl="0" eaLnBrk="1" fontAlgn="auto" latinLnBrk="0" hangingPunct="1">
              <a:lnSpc>
                <a:spcPct val="100000"/>
              </a:lnSpc>
              <a:spcBef>
                <a:spcPts val="105"/>
              </a:spcBef>
              <a:spcAft>
                <a:spcPts val="0"/>
              </a:spcAft>
              <a:buClrTx/>
              <a:buSzTx/>
              <a:buFontTx/>
              <a:buNone/>
              <a:tabLst/>
              <a:defRPr/>
            </a:pPr>
            <a:endParaRPr kumimoji="0" lang="en-US" sz="300" b="0" i="0" u="none" strike="noStrike" kern="1200" cap="none" spc="0" normalizeH="0" baseline="0" noProof="0" dirty="0">
              <a:ln>
                <a:noFill/>
              </a:ln>
              <a:solidFill>
                <a:srgbClr val="3E3838"/>
              </a:solidFill>
              <a:effectLst/>
              <a:uLnTx/>
              <a:uFillTx/>
              <a:latin typeface="Arial"/>
              <a:ea typeface="+mn-ea"/>
              <a:cs typeface="Arial"/>
            </a:endParaRPr>
          </a:p>
          <a:p>
            <a:pPr marL="12700" marR="0" lvl="0" indent="0" algn="l" defTabSz="914400" rtl="0" eaLnBrk="1" fontAlgn="auto" latinLnBrk="0" hangingPunct="1">
              <a:lnSpc>
                <a:spcPct val="100000"/>
              </a:lnSpc>
              <a:spcBef>
                <a:spcPts val="105"/>
              </a:spcBef>
              <a:spcAft>
                <a:spcPts val="0"/>
              </a:spcAft>
              <a:buClrTx/>
              <a:buSzTx/>
              <a:buFontTx/>
              <a:buNone/>
              <a:tabLst/>
              <a:defRPr/>
            </a:pPr>
            <a:r>
              <a:rPr lang="en-US">
                <a:solidFill>
                  <a:srgbClr val="3E3838"/>
                </a:solidFill>
                <a:latin typeface="Arial"/>
                <a:cs typeface="Arial"/>
              </a:rPr>
              <a:t>2023 CANTO CONFERENCE </a:t>
            </a:r>
            <a:endParaRPr kumimoji="0" lang="en-US" sz="1800" b="0" i="0" u="none" strike="noStrike" kern="1200" cap="none" spc="0" normalizeH="0" baseline="0" noProof="0" dirty="0">
              <a:ln>
                <a:noFill/>
              </a:ln>
              <a:solidFill>
                <a:srgbClr val="3E3838"/>
              </a:solidFill>
              <a:effectLst/>
              <a:uLnTx/>
              <a:uFillTx/>
              <a:latin typeface="Arial"/>
              <a:ea typeface="+mn-ea"/>
              <a:cs typeface="Arial"/>
            </a:endParaRPr>
          </a:p>
        </p:txBody>
      </p:sp>
      <p:pic>
        <p:nvPicPr>
          <p:cNvPr id="6" name="Picture 5">
            <a:extLst>
              <a:ext uri="{FF2B5EF4-FFF2-40B4-BE49-F238E27FC236}">
                <a16:creationId xmlns:a16="http://schemas.microsoft.com/office/drawing/2014/main" id="{B6929264-C427-4E88-7A57-BA184433FA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715" b="25641"/>
          <a:stretch/>
        </p:blipFill>
        <p:spPr>
          <a:xfrm>
            <a:off x="9479412" y="5505060"/>
            <a:ext cx="2712587" cy="1269941"/>
          </a:xfrm>
          <a:prstGeom prst="rect">
            <a:avLst/>
          </a:prstGeom>
        </p:spPr>
      </p:pic>
    </p:spTree>
    <p:extLst>
      <p:ext uri="{BB962C8B-B14F-4D97-AF65-F5344CB8AC3E}">
        <p14:creationId xmlns:p14="http://schemas.microsoft.com/office/powerpoint/2010/main" val="1066079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650A7BD-22AA-414B-AF97-B505F31BF247}"/>
              </a:ext>
            </a:extLst>
          </p:cNvPr>
          <p:cNvSpPr txBox="1"/>
          <p:nvPr/>
        </p:nvSpPr>
        <p:spPr>
          <a:xfrm>
            <a:off x="457065" y="362111"/>
            <a:ext cx="10834576" cy="430887"/>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Arial" panose="020B0604020202020204"/>
                <a:ea typeface="+mn-ea"/>
                <a:cs typeface="+mn-cs"/>
              </a:rPr>
              <a:t>CANTO’S 39</a:t>
            </a:r>
            <a:r>
              <a:rPr kumimoji="0" lang="en-US" sz="2800" b="0" i="0" u="none" strike="noStrike" kern="1200" cap="none" spc="0" normalizeH="0" baseline="30000" noProof="0" dirty="0">
                <a:ln>
                  <a:noFill/>
                </a:ln>
                <a:effectLst/>
                <a:uLnTx/>
                <a:uFillTx/>
                <a:latin typeface="Arial" panose="020B0604020202020204"/>
                <a:ea typeface="+mn-ea"/>
                <a:cs typeface="+mn-cs"/>
              </a:rPr>
              <a:t>TH</a:t>
            </a:r>
            <a:r>
              <a:rPr kumimoji="0" lang="en-US" sz="2800" b="0" i="0" u="none" strike="noStrike" kern="1200" cap="none" spc="0" normalizeH="0" baseline="0" noProof="0" dirty="0">
                <a:ln>
                  <a:noFill/>
                </a:ln>
                <a:effectLst/>
                <a:uLnTx/>
                <a:uFillTx/>
                <a:latin typeface="Arial" panose="020B0604020202020204"/>
                <a:ea typeface="+mn-ea"/>
                <a:cs typeface="+mn-cs"/>
              </a:rPr>
              <a:t> AGM | </a:t>
            </a:r>
            <a:r>
              <a:rPr kumimoji="0" lang="en-US" sz="2800" b="0" i="0" u="none" strike="noStrike" kern="1200" cap="none" spc="0" normalizeH="0" baseline="0" noProof="0" dirty="0">
                <a:ln>
                  <a:noFill/>
                </a:ln>
                <a:solidFill>
                  <a:schemeClr val="accent2"/>
                </a:solidFill>
                <a:effectLst/>
                <a:uLnTx/>
                <a:uFillTx/>
                <a:latin typeface="Arial" panose="020B0604020202020204"/>
                <a:ea typeface="+mn-ea"/>
                <a:cs typeface="+mn-cs"/>
              </a:rPr>
              <a:t>OVERVIEW</a:t>
            </a:r>
          </a:p>
        </p:txBody>
      </p:sp>
      <p:sp>
        <p:nvSpPr>
          <p:cNvPr id="2" name="Rectangle 1">
            <a:extLst>
              <a:ext uri="{FF2B5EF4-FFF2-40B4-BE49-F238E27FC236}">
                <a16:creationId xmlns:a16="http://schemas.microsoft.com/office/drawing/2014/main" id="{95C8C827-B98F-6166-7021-16EE88E72486}"/>
              </a:ext>
            </a:extLst>
          </p:cNvPr>
          <p:cNvSpPr/>
          <p:nvPr/>
        </p:nvSpPr>
        <p:spPr>
          <a:xfrm>
            <a:off x="364305" y="3575096"/>
            <a:ext cx="5038664" cy="446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defRPr/>
            </a:pPr>
            <a:r>
              <a:rPr kumimoji="0" lang="en-US" sz="1600" i="0" u="none" strike="noStrike" kern="1200" cap="none" spc="0" normalizeH="0" baseline="0" noProof="0" dirty="0">
                <a:ln>
                  <a:noFill/>
                </a:ln>
                <a:solidFill>
                  <a:schemeClr val="accent2"/>
                </a:solidFill>
                <a:effectLst/>
                <a:uLnTx/>
                <a:uFillTx/>
                <a:latin typeface="Arial" panose="020B0604020202020204"/>
                <a:ea typeface="+mn-ea"/>
                <a:cs typeface="+mn-cs"/>
              </a:rPr>
              <a:t>LOCATION: </a:t>
            </a:r>
            <a:r>
              <a:rPr lang="en-US" sz="1600" dirty="0" err="1">
                <a:solidFill>
                  <a:schemeClr val="tx1"/>
                </a:solidFill>
                <a:latin typeface="Arial" panose="020B0604020202020204"/>
              </a:rPr>
              <a:t>Torarica</a:t>
            </a:r>
            <a:r>
              <a:rPr lang="en-US" sz="1600" dirty="0">
                <a:solidFill>
                  <a:schemeClr val="tx1"/>
                </a:solidFill>
                <a:latin typeface="Arial" panose="020B0604020202020204"/>
              </a:rPr>
              <a:t>, Suriname</a:t>
            </a:r>
          </a:p>
        </p:txBody>
      </p:sp>
      <p:sp>
        <p:nvSpPr>
          <p:cNvPr id="4" name="Rectangle 3">
            <a:extLst>
              <a:ext uri="{FF2B5EF4-FFF2-40B4-BE49-F238E27FC236}">
                <a16:creationId xmlns:a16="http://schemas.microsoft.com/office/drawing/2014/main" id="{3F8CED74-0833-9EC6-10A7-9D5FB90EC454}"/>
              </a:ext>
            </a:extLst>
          </p:cNvPr>
          <p:cNvSpPr/>
          <p:nvPr/>
        </p:nvSpPr>
        <p:spPr>
          <a:xfrm>
            <a:off x="361800" y="4090522"/>
            <a:ext cx="5588021" cy="948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defRPr/>
            </a:pPr>
            <a:r>
              <a:rPr kumimoji="0" lang="en-US" sz="1600" i="0" u="none" strike="noStrike" kern="1200" cap="none" spc="0" normalizeH="0" baseline="0" noProof="0" dirty="0">
                <a:ln>
                  <a:noFill/>
                </a:ln>
                <a:solidFill>
                  <a:schemeClr val="accent2"/>
                </a:solidFill>
                <a:effectLst/>
                <a:uLnTx/>
                <a:uFillTx/>
                <a:latin typeface="Arial" panose="020B0604020202020204"/>
                <a:ea typeface="+mn-ea"/>
                <a:cs typeface="+mn-cs"/>
              </a:rPr>
              <a:t>AUDIENCE:</a:t>
            </a:r>
            <a:r>
              <a:rPr lang="en-US" sz="1600" dirty="0">
                <a:solidFill>
                  <a:srgbClr val="FF4100"/>
                </a:solidFill>
                <a:latin typeface="Arial" panose="020B0604020202020204"/>
              </a:rPr>
              <a:t> </a:t>
            </a:r>
            <a:r>
              <a:rPr lang="en-US" sz="1600" dirty="0">
                <a:solidFill>
                  <a:schemeClr val="tx1"/>
                </a:solidFill>
                <a:latin typeface="Arial" panose="020B0604020202020204"/>
              </a:rPr>
              <a:t>200+ attendees include regional </a:t>
            </a:r>
            <a:r>
              <a:rPr lang="en-US" sz="1600" dirty="0">
                <a:solidFill>
                  <a:schemeClr val="tx1"/>
                </a:solidFill>
                <a:ea typeface="+mn-lt"/>
                <a:cs typeface="+mn-lt"/>
              </a:rPr>
              <a:t>telecom operators, vendors, policymakers, regulators, technologists, academia, and civil society.</a:t>
            </a:r>
            <a:endParaRPr lang="en-US" sz="1600" i="0" u="none" strike="noStrike" kern="1200" cap="none" spc="0" normalizeH="0" baseline="0" noProof="0" dirty="0">
              <a:ln>
                <a:noFill/>
              </a:ln>
              <a:solidFill>
                <a:schemeClr val="tx1"/>
              </a:solidFill>
              <a:effectLst/>
              <a:uLnTx/>
              <a:uFillTx/>
              <a:latin typeface="Arial" panose="020B0604020202020204"/>
              <a:cs typeface="Arial"/>
            </a:endParaRPr>
          </a:p>
        </p:txBody>
      </p:sp>
      <p:pic>
        <p:nvPicPr>
          <p:cNvPr id="6" name="Picture 5">
            <a:extLst>
              <a:ext uri="{FF2B5EF4-FFF2-40B4-BE49-F238E27FC236}">
                <a16:creationId xmlns:a16="http://schemas.microsoft.com/office/drawing/2014/main" id="{D3B7019C-DE85-2122-5D25-BA24E339461E}"/>
              </a:ext>
            </a:extLst>
          </p:cNvPr>
          <p:cNvPicPr>
            <a:picLocks noChangeAspect="1"/>
          </p:cNvPicPr>
          <p:nvPr/>
        </p:nvPicPr>
        <p:blipFill>
          <a:blip r:embed="rId3"/>
          <a:stretch>
            <a:fillRect/>
          </a:stretch>
        </p:blipFill>
        <p:spPr>
          <a:xfrm>
            <a:off x="7298140" y="1886939"/>
            <a:ext cx="3349688" cy="4760499"/>
          </a:xfrm>
          <a:prstGeom prst="rect">
            <a:avLst/>
          </a:prstGeom>
        </p:spPr>
      </p:pic>
      <p:sp>
        <p:nvSpPr>
          <p:cNvPr id="7" name="TextBox 6">
            <a:extLst>
              <a:ext uri="{FF2B5EF4-FFF2-40B4-BE49-F238E27FC236}">
                <a16:creationId xmlns:a16="http://schemas.microsoft.com/office/drawing/2014/main" id="{F05773F1-6516-55AD-5FA1-D9029CCAACC4}"/>
              </a:ext>
            </a:extLst>
          </p:cNvPr>
          <p:cNvSpPr txBox="1"/>
          <p:nvPr/>
        </p:nvSpPr>
        <p:spPr>
          <a:xfrm>
            <a:off x="7298140" y="1216516"/>
            <a:ext cx="3349688" cy="492443"/>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accent2"/>
                </a:solidFill>
                <a:latin typeface="Arial" panose="020B0604020202020204"/>
              </a:rPr>
              <a:t>WE HOSTED THE FIRST PANEL SESSION AT THE 2022 AGM!</a:t>
            </a:r>
            <a:endParaRPr kumimoji="0" lang="en-US" sz="1600" b="0" i="0" u="none" strike="noStrike" kern="1200" cap="none" spc="0" normalizeH="0" baseline="0" noProof="0" dirty="0">
              <a:ln>
                <a:noFill/>
              </a:ln>
              <a:solidFill>
                <a:schemeClr val="accent2"/>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A61D012B-4988-A02E-E611-A41F99655046}"/>
              </a:ext>
            </a:extLst>
          </p:cNvPr>
          <p:cNvPicPr>
            <a:picLocks noChangeAspect="1"/>
          </p:cNvPicPr>
          <p:nvPr/>
        </p:nvPicPr>
        <p:blipFill>
          <a:blip r:embed="rId4"/>
          <a:stretch>
            <a:fillRect/>
          </a:stretch>
        </p:blipFill>
        <p:spPr>
          <a:xfrm>
            <a:off x="53073" y="1216516"/>
            <a:ext cx="5661128" cy="2357882"/>
          </a:xfrm>
          <a:prstGeom prst="rect">
            <a:avLst/>
          </a:prstGeom>
        </p:spPr>
      </p:pic>
      <p:cxnSp>
        <p:nvCxnSpPr>
          <p:cNvPr id="11" name="Straight Connector 10">
            <a:extLst>
              <a:ext uri="{FF2B5EF4-FFF2-40B4-BE49-F238E27FC236}">
                <a16:creationId xmlns:a16="http://schemas.microsoft.com/office/drawing/2014/main" id="{CD495611-3844-4252-12FF-A61860F000FA}"/>
              </a:ext>
            </a:extLst>
          </p:cNvPr>
          <p:cNvCxnSpPr>
            <a:cxnSpLocks/>
          </p:cNvCxnSpPr>
          <p:nvPr/>
        </p:nvCxnSpPr>
        <p:spPr>
          <a:xfrm>
            <a:off x="6242180" y="1216516"/>
            <a:ext cx="0" cy="5324243"/>
          </a:xfrm>
          <a:prstGeom prst="line">
            <a:avLst/>
          </a:prstGeom>
          <a:ln>
            <a:prstDash val="lgDash"/>
          </a:ln>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73B506CC-1CF8-86FB-6D5E-6AEFBF17B070}"/>
              </a:ext>
            </a:extLst>
          </p:cNvPr>
          <p:cNvSpPr/>
          <p:nvPr/>
        </p:nvSpPr>
        <p:spPr>
          <a:xfrm>
            <a:off x="354428" y="5107616"/>
            <a:ext cx="5887752" cy="1218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defRPr/>
            </a:pPr>
            <a:r>
              <a:rPr kumimoji="0" lang="en-US" sz="1600" i="0" u="none" strike="noStrike" kern="1200" cap="none" spc="0" normalizeH="0" baseline="0" noProof="0" dirty="0">
                <a:ln>
                  <a:noFill/>
                </a:ln>
                <a:solidFill>
                  <a:schemeClr val="accent2"/>
                </a:solidFill>
                <a:effectLst/>
                <a:uLnTx/>
                <a:uFillTx/>
                <a:latin typeface="Arial" panose="020B0604020202020204"/>
                <a:ea typeface="+mn-ea"/>
                <a:cs typeface="+mn-cs"/>
              </a:rPr>
              <a:t>AGENDA:</a:t>
            </a:r>
            <a:r>
              <a:rPr lang="en-US" sz="1600" dirty="0">
                <a:solidFill>
                  <a:srgbClr val="FF4100"/>
                </a:solidFill>
                <a:latin typeface="Arial" panose="020B0604020202020204"/>
              </a:rPr>
              <a:t> </a:t>
            </a:r>
            <a:r>
              <a:rPr lang="en-US" sz="1600" dirty="0">
                <a:solidFill>
                  <a:schemeClr val="tx1"/>
                </a:solidFill>
                <a:latin typeface="Arial" panose="020B0604020202020204"/>
              </a:rPr>
              <a:t>The agenda will focus on the regional</a:t>
            </a:r>
            <a:r>
              <a:rPr lang="en-US" sz="1600" dirty="0">
                <a:solidFill>
                  <a:schemeClr val="tx1"/>
                </a:solidFill>
                <a:ea typeface="+mn-lt"/>
                <a:cs typeface="+mn-lt"/>
              </a:rPr>
              <a:t> digital ecosystem with a strong focus on promoting safe universal connectivity, inclusion, and policy frameworks that enable growth and innovation and a data-sphere that is both resilient and secure, through cybersecurity and exposure management.</a:t>
            </a:r>
            <a:endParaRPr lang="en-US" sz="1600" i="0" u="none" strike="noStrike" kern="1200" cap="none" spc="0" normalizeH="0" baseline="0" noProof="0" dirty="0">
              <a:ln>
                <a:noFill/>
              </a:ln>
              <a:solidFill>
                <a:schemeClr val="tx1"/>
              </a:solidFill>
              <a:effectLst/>
              <a:uLnTx/>
              <a:uFillTx/>
              <a:latin typeface="Arial" panose="020B0604020202020204"/>
              <a:cs typeface="Arial"/>
            </a:endParaRPr>
          </a:p>
        </p:txBody>
      </p:sp>
    </p:spTree>
    <p:extLst>
      <p:ext uri="{BB962C8B-B14F-4D97-AF65-F5344CB8AC3E}">
        <p14:creationId xmlns:p14="http://schemas.microsoft.com/office/powerpoint/2010/main" val="1419127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DA5F-04DD-B3D8-8C43-4AB51465DB37}"/>
              </a:ext>
            </a:extLst>
          </p:cNvPr>
          <p:cNvSpPr>
            <a:spLocks noGrp="1"/>
          </p:cNvSpPr>
          <p:nvPr>
            <p:ph type="title"/>
          </p:nvPr>
        </p:nvSpPr>
        <p:spPr>
          <a:xfrm>
            <a:off x="1653363" y="365760"/>
            <a:ext cx="9367203" cy="1188720"/>
          </a:xfrm>
        </p:spPr>
        <p:txBody>
          <a:bodyPr>
            <a:normAutofit/>
          </a:bodyPr>
          <a:lstStyle/>
          <a:p>
            <a:r>
              <a:rPr lang="en-US" b="1" dirty="0">
                <a:ea typeface="Calibri Light"/>
                <a:cs typeface="Calibri Light"/>
              </a:rPr>
              <a:t>ACATE Sponsored Summits  </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1E262B1-77A2-3152-196C-9A24B14D0EEE}"/>
              </a:ext>
            </a:extLst>
          </p:cNvPr>
          <p:cNvSpPr>
            <a:spLocks noGrp="1"/>
          </p:cNvSpPr>
          <p:nvPr>
            <p:ph idx="1"/>
          </p:nvPr>
        </p:nvSpPr>
        <p:spPr>
          <a:xfrm>
            <a:off x="971654" y="1920241"/>
            <a:ext cx="11220345" cy="4801234"/>
          </a:xfrm>
        </p:spPr>
        <p:txBody>
          <a:bodyPr anchor="t">
            <a:normAutofit/>
          </a:bodyPr>
          <a:lstStyle/>
          <a:p>
            <a:pPr marL="241300" marR="5080" lvl="0" indent="-194945">
              <a:lnSpc>
                <a:spcPct val="107722"/>
              </a:lnSpc>
              <a:spcBef>
                <a:spcPts val="1010"/>
              </a:spcBef>
              <a:buSzPts val="1800"/>
              <a:buFont typeface="Arial"/>
              <a:buChar char="•"/>
            </a:pPr>
            <a:r>
              <a:rPr lang="en-US" sz="2000" dirty="0">
                <a:latin typeface="Arial"/>
                <a:ea typeface="Arial"/>
                <a:cs typeface="Arial"/>
                <a:sym typeface="Arial"/>
              </a:rPr>
              <a:t>CANTO Summits on Sunday afternoon brings together C-level executives from leading communications service providers, regulators, user groups and vendors from world-wide markets to share their experiences and market insights in a single world class forum.</a:t>
            </a:r>
          </a:p>
          <a:p>
            <a:pPr marL="690563" lvl="1" indent="-179388">
              <a:lnSpc>
                <a:spcPct val="100000"/>
              </a:lnSpc>
              <a:spcBef>
                <a:spcPts val="765"/>
              </a:spcBef>
              <a:buSzPts val="1800"/>
              <a:buFont typeface="Arial"/>
              <a:buChar char="•"/>
            </a:pPr>
            <a:r>
              <a:rPr lang="en-US" sz="2000" dirty="0">
                <a:latin typeface="Arial"/>
                <a:ea typeface="Arial"/>
                <a:cs typeface="Arial"/>
                <a:sym typeface="Arial"/>
              </a:rPr>
              <a:t>Chief Marketing/Sales Officers Summit (Sponsored by ORACLE)</a:t>
            </a:r>
          </a:p>
          <a:p>
            <a:pPr marL="690563" lvl="1" indent="-179388">
              <a:lnSpc>
                <a:spcPct val="100000"/>
              </a:lnSpc>
              <a:spcBef>
                <a:spcPts val="780"/>
              </a:spcBef>
              <a:buSzPts val="1800"/>
              <a:buFont typeface="Arial"/>
              <a:buChar char="•"/>
            </a:pPr>
            <a:r>
              <a:rPr lang="en-US" sz="2000" dirty="0">
                <a:latin typeface="Arial"/>
                <a:ea typeface="Arial"/>
                <a:cs typeface="Arial"/>
                <a:sym typeface="Arial"/>
              </a:rPr>
              <a:t>Chief Technical/Information/Engineering/Network Ops Officers Summits (Sponsored by CELPLAN)</a:t>
            </a:r>
          </a:p>
          <a:p>
            <a:pPr marL="241300" lvl="0" indent="-194945">
              <a:lnSpc>
                <a:spcPct val="100000"/>
              </a:lnSpc>
              <a:spcBef>
                <a:spcPts val="785"/>
              </a:spcBef>
              <a:buSzPts val="1800"/>
              <a:buFont typeface="Arial"/>
              <a:buChar char="•"/>
            </a:pPr>
            <a:r>
              <a:rPr lang="en-US" sz="2000" dirty="0">
                <a:latin typeface="Arial"/>
                <a:ea typeface="Arial"/>
                <a:cs typeface="Arial"/>
                <a:sym typeface="Arial"/>
              </a:rPr>
              <a:t>Summit Agendas (1 hour each):</a:t>
            </a:r>
          </a:p>
          <a:p>
            <a:pPr marL="698500" lvl="1" indent="-194945">
              <a:lnSpc>
                <a:spcPct val="100000"/>
              </a:lnSpc>
              <a:spcBef>
                <a:spcPts val="785"/>
              </a:spcBef>
              <a:buSzPts val="1800"/>
              <a:buFont typeface="Arial"/>
              <a:buChar char="•"/>
            </a:pPr>
            <a:r>
              <a:rPr lang="en-US" sz="2000" dirty="0">
                <a:latin typeface="Arial" panose="020B0604020202020204" pitchFamily="34" charset="0"/>
                <a:ea typeface="Arial"/>
                <a:cs typeface="Arial" panose="020B0604020202020204" pitchFamily="34" charset="0"/>
                <a:sym typeface="Arial"/>
              </a:rPr>
              <a:t>Company Sponsored Presentation</a:t>
            </a:r>
            <a:endParaRPr lang="en-US" sz="2000" dirty="0">
              <a:latin typeface="Arial" panose="020B0604020202020204" pitchFamily="34" charset="0"/>
              <a:cs typeface="Arial" panose="020B0604020202020204" pitchFamily="34" charset="0"/>
            </a:endParaRPr>
          </a:p>
          <a:p>
            <a:pPr marL="698500" lvl="1" indent="-194944">
              <a:lnSpc>
                <a:spcPct val="100000"/>
              </a:lnSpc>
              <a:spcBef>
                <a:spcPts val="285"/>
              </a:spcBef>
              <a:buSzPts val="1800"/>
              <a:buFont typeface="Arial"/>
              <a:buChar char="•"/>
            </a:pPr>
            <a:r>
              <a:rPr lang="en-US" sz="2000" dirty="0">
                <a:latin typeface="Arial" panose="020B0604020202020204" pitchFamily="34" charset="0"/>
                <a:ea typeface="Arial"/>
                <a:cs typeface="Arial" panose="020B0604020202020204" pitchFamily="34" charset="0"/>
                <a:sym typeface="Arial"/>
              </a:rPr>
              <a:t>Discussion Challenges </a:t>
            </a:r>
          </a:p>
          <a:p>
            <a:pPr marL="698500" lvl="1" indent="-194944">
              <a:lnSpc>
                <a:spcPct val="100000"/>
              </a:lnSpc>
              <a:spcBef>
                <a:spcPts val="284"/>
              </a:spcBef>
              <a:buSzPts val="1800"/>
              <a:buFont typeface="Arial"/>
              <a:buChar char="•"/>
            </a:pPr>
            <a:r>
              <a:rPr lang="en-US" sz="2000" dirty="0">
                <a:latin typeface="Arial" panose="020B0604020202020204" pitchFamily="34" charset="0"/>
                <a:ea typeface="Arial"/>
                <a:cs typeface="Arial" panose="020B0604020202020204" pitchFamily="34" charset="0"/>
                <a:sym typeface="Arial"/>
              </a:rPr>
              <a:t>Group Prioritization Activity</a:t>
            </a:r>
          </a:p>
          <a:p>
            <a:pPr marL="698500" lvl="1" indent="-194944">
              <a:lnSpc>
                <a:spcPct val="100000"/>
              </a:lnSpc>
              <a:spcBef>
                <a:spcPts val="280"/>
              </a:spcBef>
              <a:buSzPts val="1800"/>
              <a:buFont typeface="Arial"/>
              <a:buChar char="•"/>
            </a:pPr>
            <a:r>
              <a:rPr lang="en-US" sz="2000" dirty="0">
                <a:latin typeface="Arial" panose="020B0604020202020204" pitchFamily="34" charset="0"/>
                <a:ea typeface="Arial"/>
                <a:cs typeface="Arial" panose="020B0604020202020204" pitchFamily="34" charset="0"/>
                <a:sym typeface="Arial"/>
              </a:rPr>
              <a:t>Peer to Peer Breakouts</a:t>
            </a:r>
          </a:p>
          <a:p>
            <a:pPr marL="698500" lvl="1" indent="-194944">
              <a:lnSpc>
                <a:spcPct val="100000"/>
              </a:lnSpc>
              <a:spcBef>
                <a:spcPts val="285"/>
              </a:spcBef>
              <a:buSzPts val="1800"/>
              <a:buFont typeface="Arial"/>
              <a:buChar char="•"/>
            </a:pPr>
            <a:r>
              <a:rPr lang="en-US" sz="2000" dirty="0">
                <a:latin typeface="Arial" panose="020B0604020202020204" pitchFamily="34" charset="0"/>
                <a:ea typeface="Arial"/>
                <a:cs typeface="Arial" panose="020B0604020202020204" pitchFamily="34" charset="0"/>
                <a:sym typeface="Arial"/>
              </a:rPr>
              <a:t>Group Discussion on Solutions</a:t>
            </a:r>
          </a:p>
          <a:p>
            <a:pPr marL="698500" lvl="1" indent="-194944">
              <a:lnSpc>
                <a:spcPct val="100000"/>
              </a:lnSpc>
              <a:spcBef>
                <a:spcPts val="285"/>
              </a:spcBef>
              <a:buSzPts val="1800"/>
              <a:buFont typeface="Arial"/>
              <a:buChar char="•"/>
            </a:pPr>
            <a:r>
              <a:rPr lang="en-US" sz="2000" dirty="0">
                <a:latin typeface="Arial" panose="020B0604020202020204" pitchFamily="34" charset="0"/>
                <a:ea typeface="Arial"/>
                <a:cs typeface="Arial" panose="020B0604020202020204" pitchFamily="34" charset="0"/>
                <a:sym typeface="Arial"/>
              </a:rPr>
              <a:t>Group Presentations</a:t>
            </a:r>
            <a:endParaRPr lang="en-US" sz="2800" i="0" u="none" strike="noStrike" dirty="0">
              <a:solidFill>
                <a:srgbClr val="000000"/>
              </a:solidFill>
              <a:effectLst/>
              <a:latin typeface="Arial" panose="020B0604020202020204" pitchFamily="34" charset="0"/>
              <a:cs typeface="Arial" panose="020B0604020202020204" pitchFamily="34" charset="0"/>
            </a:endParaRPr>
          </a:p>
          <a:p>
            <a:endParaRPr lang="en-US" sz="2400" dirty="0"/>
          </a:p>
        </p:txBody>
      </p:sp>
      <p:sp>
        <p:nvSpPr>
          <p:cNvPr id="6" name="Slide Number Placeholder 5">
            <a:extLst>
              <a:ext uri="{FF2B5EF4-FFF2-40B4-BE49-F238E27FC236}">
                <a16:creationId xmlns:a16="http://schemas.microsoft.com/office/drawing/2014/main" id="{613B506D-5683-542D-DE32-38D9F217BFC6}"/>
              </a:ext>
            </a:extLst>
          </p:cNvPr>
          <p:cNvSpPr>
            <a:spLocks noGrp="1"/>
          </p:cNvSpPr>
          <p:nvPr>
            <p:ph type="sldNum" sz="quarter" idx="12"/>
          </p:nvPr>
        </p:nvSpPr>
        <p:spPr/>
        <p:txBody>
          <a:bodyPr/>
          <a:lstStyle/>
          <a:p>
            <a:fld id="{330EA680-D336-4FF7-8B7A-9848BB0A1C32}" type="slidenum">
              <a:rPr lang="en-US" smtClean="0"/>
              <a:t>5</a:t>
            </a:fld>
            <a:endParaRPr lang="en-US"/>
          </a:p>
        </p:txBody>
      </p:sp>
    </p:spTree>
    <p:extLst>
      <p:ext uri="{BB962C8B-B14F-4D97-AF65-F5344CB8AC3E}">
        <p14:creationId xmlns:p14="http://schemas.microsoft.com/office/powerpoint/2010/main" val="122089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9E257B-B79F-4119-A4F7-511A263487D6}"/>
              </a:ext>
            </a:extLst>
          </p:cNvPr>
          <p:cNvSpPr/>
          <p:nvPr/>
        </p:nvSpPr>
        <p:spPr>
          <a:xfrm>
            <a:off x="233065" y="1271126"/>
            <a:ext cx="5944830" cy="446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accent2"/>
                </a:solidFill>
                <a:latin typeface="Arial" panose="020B0604020202020204"/>
              </a:rPr>
              <a:t>THEME</a:t>
            </a:r>
            <a:endParaRPr lang="en-US" sz="1400" dirty="0">
              <a:solidFill>
                <a:schemeClr val="accent2"/>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a:rPr>
              <a:t>The importance of prioritizing Gender Diversity In Cyber Security </a:t>
            </a:r>
            <a:endParaRPr kumimoji="0" lang="en-US" sz="1400" i="0" u="none" strike="noStrike" kern="1200" cap="none" spc="0" normalizeH="0" baseline="0" noProof="0" dirty="0">
              <a:ln>
                <a:noFill/>
              </a:ln>
              <a:solidFill>
                <a:schemeClr val="tx1"/>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907F7166-2657-294A-BF69-62CCDCFC4157}"/>
              </a:ext>
            </a:extLst>
          </p:cNvPr>
          <p:cNvSpPr>
            <a:spLocks noGrp="1"/>
          </p:cNvSpPr>
          <p:nvPr>
            <p:ph type="ctrTitle"/>
          </p:nvPr>
        </p:nvSpPr>
        <p:spPr>
          <a:xfrm>
            <a:off x="311873" y="366353"/>
            <a:ext cx="9966660" cy="605068"/>
          </a:xfrm>
        </p:spPr>
        <p:txBody>
          <a:bodyPr>
            <a:normAutofit fontScale="90000"/>
          </a:bodyPr>
          <a:lstStyle/>
          <a:p>
            <a:r>
              <a:rPr lang="en-US">
                <a:solidFill>
                  <a:schemeClr val="accent2"/>
                </a:solidFill>
              </a:rPr>
              <a:t>OUR </a:t>
            </a:r>
            <a:r>
              <a:rPr lang="en-US" dirty="0">
                <a:solidFill>
                  <a:schemeClr val="accent2"/>
                </a:solidFill>
              </a:rPr>
              <a:t>2023 SESSION PROPOSAL</a:t>
            </a:r>
          </a:p>
        </p:txBody>
      </p:sp>
      <p:sp>
        <p:nvSpPr>
          <p:cNvPr id="5" name="Rectangle 4">
            <a:extLst>
              <a:ext uri="{FF2B5EF4-FFF2-40B4-BE49-F238E27FC236}">
                <a16:creationId xmlns:a16="http://schemas.microsoft.com/office/drawing/2014/main" id="{C4987612-E6ED-875B-5B24-BE99E54EB5B8}"/>
              </a:ext>
            </a:extLst>
          </p:cNvPr>
          <p:cNvSpPr/>
          <p:nvPr/>
        </p:nvSpPr>
        <p:spPr>
          <a:xfrm>
            <a:off x="311873" y="1198944"/>
            <a:ext cx="5702234" cy="737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schemeClr val="tx1"/>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D9734BAE-D6EE-4F6C-96AB-8213F7BC7913}"/>
              </a:ext>
            </a:extLst>
          </p:cNvPr>
          <p:cNvSpPr/>
          <p:nvPr/>
        </p:nvSpPr>
        <p:spPr>
          <a:xfrm>
            <a:off x="233064" y="3020671"/>
            <a:ext cx="9853327" cy="1958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accent2"/>
                </a:solidFill>
                <a:latin typeface="Arial" panose="020B0604020202020204"/>
              </a:rPr>
              <a:t>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schemeClr val="accent2"/>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solidFill>
                  <a:schemeClr val="tx1"/>
                </a:solidFill>
                <a:latin typeface="Arial" panose="020B0604020202020204"/>
              </a:rPr>
              <a:t>Contextualize the experience of women online and outline the ways in which their experience is gendered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400" dirty="0">
              <a:solidFill>
                <a:schemeClr val="tx1"/>
              </a:solidFill>
              <a:latin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solidFill>
                  <a:schemeClr val="tx1"/>
                </a:solidFill>
                <a:latin typeface="Arial" panose="020B0604020202020204"/>
              </a:rPr>
              <a:t>Highlight the ways in which gender intersects with cyber security in the region and the impact it can have on our region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400" dirty="0">
              <a:solidFill>
                <a:schemeClr val="tx1"/>
              </a:solidFill>
              <a:latin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solidFill>
                  <a:schemeClr val="tx1"/>
                </a:solidFill>
                <a:latin typeface="Arial" panose="020B0604020202020204"/>
              </a:rPr>
              <a:t>Make recommendations to stakeholders in the ecosystem (governments/state agencies, ISPs, regulators, suppliers, etc.) about inclusive and sustainable practices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400" i="0" u="none" strike="noStrike" kern="1200" cap="none" spc="0" normalizeH="0" baseline="0" noProof="0" dirty="0">
              <a:ln>
                <a:noFill/>
              </a:ln>
              <a:solidFill>
                <a:schemeClr val="tx1"/>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0CAC36F3-B5DB-9BEE-8948-473DFD4E5CE8}"/>
              </a:ext>
            </a:extLst>
          </p:cNvPr>
          <p:cNvSpPr/>
          <p:nvPr/>
        </p:nvSpPr>
        <p:spPr>
          <a:xfrm>
            <a:off x="233064" y="2055805"/>
            <a:ext cx="9610731" cy="964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accent2"/>
                </a:solidFill>
                <a:latin typeface="Arial" panose="020B0604020202020204"/>
              </a:rPr>
              <a:t>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schemeClr val="accent2"/>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solidFill>
                  <a:schemeClr val="tx1"/>
                </a:solidFill>
                <a:latin typeface="Arial" panose="020B0604020202020204"/>
              </a:rPr>
              <a:t>45-minute fireside chat with two industry/regional development experts, with 15 minutes of audience questions </a:t>
            </a:r>
          </a:p>
          <a:p>
            <a:pPr marR="0" lvl="0" algn="l" defTabSz="914400" rtl="0" eaLnBrk="1" fontAlgn="auto" latinLnBrk="0" hangingPunct="1">
              <a:lnSpc>
                <a:spcPct val="100000"/>
              </a:lnSpc>
              <a:spcBef>
                <a:spcPts val="0"/>
              </a:spcBef>
              <a:spcAft>
                <a:spcPts val="0"/>
              </a:spcAft>
              <a:buClrTx/>
              <a:buSzTx/>
              <a:tabLst/>
              <a:defRPr/>
            </a:pPr>
            <a:endParaRPr kumimoji="0" lang="en-US" sz="1400" i="0" u="none" strike="noStrike" kern="1200" cap="none" spc="0" normalizeH="0" baseline="0" noProof="0" dirty="0">
              <a:ln>
                <a:noFill/>
              </a:ln>
              <a:solidFill>
                <a:schemeClr val="tx1"/>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887EBDFB-24A1-56D3-4272-192E82CBAB98}"/>
              </a:ext>
            </a:extLst>
          </p:cNvPr>
          <p:cNvSpPr/>
          <p:nvPr/>
        </p:nvSpPr>
        <p:spPr>
          <a:xfrm>
            <a:off x="233064" y="5136421"/>
            <a:ext cx="9610731" cy="1618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accent2"/>
                </a:solidFill>
                <a:latin typeface="Arial" panose="020B0604020202020204"/>
              </a:rPr>
              <a:t>OUTPUT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schemeClr val="accent2"/>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solidFill>
                  <a:schemeClr val="tx1"/>
                </a:solidFill>
                <a:latin typeface="Arial" panose="020B0604020202020204"/>
              </a:rPr>
              <a:t>Publish a white paper on the topic in the Q1 2023 CANTO CANCION magazine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solidFill>
                  <a:schemeClr val="tx1"/>
                </a:solidFill>
                <a:latin typeface="Arial" panose="020B0604020202020204"/>
              </a:rPr>
              <a:t>Distribute regional Press Release following the session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solidFill>
                  <a:schemeClr val="tx1"/>
                </a:solidFill>
                <a:latin typeface="Arial" panose="020B0604020202020204"/>
              </a:rPr>
              <a:t>Develop media pitch for regional journalists to interview panelists about the topic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solidFill>
                  <a:schemeClr val="tx1"/>
                </a:solidFill>
                <a:latin typeface="Arial" panose="020B0604020202020204"/>
              </a:rPr>
              <a:t>Publish post AGM session update across all CANTO’s social media platforms </a:t>
            </a:r>
          </a:p>
          <a:p>
            <a:pPr marR="0" lvl="0" algn="l" defTabSz="914400" rtl="0" eaLnBrk="1" fontAlgn="auto" latinLnBrk="0" hangingPunct="1">
              <a:lnSpc>
                <a:spcPct val="100000"/>
              </a:lnSpc>
              <a:spcBef>
                <a:spcPts val="0"/>
              </a:spcBef>
              <a:spcAft>
                <a:spcPts val="0"/>
              </a:spcAft>
              <a:buClrTx/>
              <a:buSzTx/>
              <a:tabLst/>
              <a:defRPr/>
            </a:pPr>
            <a:endParaRPr kumimoji="0" lang="en-US" sz="1400" i="0" u="none" strike="noStrike" kern="1200" cap="none" spc="0" normalizeH="0" baseline="0" noProof="0" dirty="0">
              <a:ln>
                <a:noFill/>
              </a:ln>
              <a:solidFill>
                <a:schemeClr val="tx1"/>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06427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650A7BD-22AA-414B-AF97-B505F31BF247}"/>
              </a:ext>
            </a:extLst>
          </p:cNvPr>
          <p:cNvSpPr txBox="1"/>
          <p:nvPr/>
        </p:nvSpPr>
        <p:spPr>
          <a:xfrm>
            <a:off x="457065" y="362111"/>
            <a:ext cx="10834576" cy="430887"/>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E3838"/>
                </a:solidFill>
                <a:effectLst/>
                <a:uLnTx/>
                <a:uFillTx/>
                <a:latin typeface="Arial" panose="020B0604020202020204"/>
                <a:ea typeface="+mn-ea"/>
                <a:cs typeface="+mn-cs"/>
              </a:rPr>
              <a:t>CANTO’S 39TH AGM | </a:t>
            </a:r>
            <a:r>
              <a:rPr kumimoji="0" lang="en-US" sz="2800" b="0" i="0" u="none" strike="noStrike" kern="1200" cap="none" spc="0" normalizeH="0" baseline="0" noProof="0" dirty="0">
                <a:ln>
                  <a:noFill/>
                </a:ln>
                <a:solidFill>
                  <a:schemeClr val="accent2"/>
                </a:solidFill>
                <a:effectLst/>
                <a:uLnTx/>
                <a:uFillTx/>
                <a:latin typeface="Arial" panose="020B0604020202020204"/>
                <a:ea typeface="+mn-ea"/>
                <a:cs typeface="+mn-cs"/>
              </a:rPr>
              <a:t>OUR 2023 SESSION PROPOSAL</a:t>
            </a:r>
          </a:p>
        </p:txBody>
      </p:sp>
      <p:sp>
        <p:nvSpPr>
          <p:cNvPr id="2" name="Rectangle 1">
            <a:extLst>
              <a:ext uri="{FF2B5EF4-FFF2-40B4-BE49-F238E27FC236}">
                <a16:creationId xmlns:a16="http://schemas.microsoft.com/office/drawing/2014/main" id="{D1737334-23FD-5A8D-4EF1-DB4535841EC0}"/>
              </a:ext>
            </a:extLst>
          </p:cNvPr>
          <p:cNvSpPr/>
          <p:nvPr/>
        </p:nvSpPr>
        <p:spPr>
          <a:xfrm>
            <a:off x="457065" y="1176473"/>
            <a:ext cx="5944830" cy="446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accent2"/>
                </a:solidFill>
                <a:latin typeface="Arial" panose="020B0604020202020204"/>
              </a:rPr>
              <a:t>OUR SPEAKERS</a:t>
            </a:r>
            <a:endParaRPr lang="en-US" sz="1400" dirty="0">
              <a:solidFill>
                <a:schemeClr val="accent2"/>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latin typeface="Arial" panose="020B0604020202020204"/>
            </a:endParaRPr>
          </a:p>
        </p:txBody>
      </p:sp>
      <p:pic>
        <p:nvPicPr>
          <p:cNvPr id="6" name="Picture 10" descr="A picture containing person, wall, clothing, indoor&#10;&#10;Description automatically generated">
            <a:extLst>
              <a:ext uri="{FF2B5EF4-FFF2-40B4-BE49-F238E27FC236}">
                <a16:creationId xmlns:a16="http://schemas.microsoft.com/office/drawing/2014/main" id="{B7514799-CE03-DB00-2919-FD993A38339F}"/>
              </a:ext>
            </a:extLst>
          </p:cNvPr>
          <p:cNvPicPr>
            <a:picLocks noChangeAspect="1"/>
          </p:cNvPicPr>
          <p:nvPr/>
        </p:nvPicPr>
        <p:blipFill>
          <a:blip r:embed="rId3"/>
          <a:stretch>
            <a:fillRect/>
          </a:stretch>
        </p:blipFill>
        <p:spPr>
          <a:xfrm>
            <a:off x="821094" y="1761640"/>
            <a:ext cx="1709178" cy="1528534"/>
          </a:xfrm>
          <a:prstGeom prst="rect">
            <a:avLst/>
          </a:prstGeom>
        </p:spPr>
      </p:pic>
      <p:sp>
        <p:nvSpPr>
          <p:cNvPr id="8" name="Rectangle: Rounded Corners 7">
            <a:extLst>
              <a:ext uri="{FF2B5EF4-FFF2-40B4-BE49-F238E27FC236}">
                <a16:creationId xmlns:a16="http://schemas.microsoft.com/office/drawing/2014/main" id="{B0D82EB0-39B1-AC5E-4C05-303B55010D1F}"/>
              </a:ext>
            </a:extLst>
          </p:cNvPr>
          <p:cNvSpPr/>
          <p:nvPr/>
        </p:nvSpPr>
        <p:spPr>
          <a:xfrm>
            <a:off x="242596" y="3567825"/>
            <a:ext cx="5638935" cy="292806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200" b="1" dirty="0"/>
              <a:t> Kim Mallalieu </a:t>
            </a:r>
            <a:r>
              <a:rPr lang="en-US" sz="1100" dirty="0"/>
              <a:t>is a CWICT Committee member and a senior lecturer and Leader of the Communication Systems Group in the Department of Electrical and Computer Engineering at The University of the West Indies, St. Augustine. She previously held the position of Head of Department and led the development of the Master’s in Telecommunications Regulation and Policy, MRP (Telecommunications), coordinating its delivery to participants from over thirty developing countries around the world. As Principal Investigator of the Caribbean ICT Research Programme (CIRP), she leads and conducts multidisciplinary action research on context-appropriate strategies for the purposeful application of information and communications technologies (ICT) for human good; with an emphasis on building the resilience of underserved populations. </a:t>
            </a:r>
          </a:p>
          <a:p>
            <a:endParaRPr lang="en-US" sz="1100" dirty="0"/>
          </a:p>
          <a:p>
            <a:r>
              <a:rPr lang="en-US" sz="1100" dirty="0"/>
              <a:t>As a keen advocate for gender equality for development, Kim’s works include the ITU/ETC report on Women, ICT and emergency telecommunications; and she is Vice Chair of the Advisory Board for the global Network of Women (NOW) for the World Telecommunication Development Conference (WTDC). </a:t>
            </a:r>
          </a:p>
        </p:txBody>
      </p:sp>
      <p:sp>
        <p:nvSpPr>
          <p:cNvPr id="10" name="Rectangle: Rounded Corners 9">
            <a:extLst>
              <a:ext uri="{FF2B5EF4-FFF2-40B4-BE49-F238E27FC236}">
                <a16:creationId xmlns:a16="http://schemas.microsoft.com/office/drawing/2014/main" id="{A952E720-C986-58B0-B769-B3162D2B33C7}"/>
              </a:ext>
            </a:extLst>
          </p:cNvPr>
          <p:cNvSpPr/>
          <p:nvPr/>
        </p:nvSpPr>
        <p:spPr>
          <a:xfrm>
            <a:off x="6179841" y="3567824"/>
            <a:ext cx="5638935" cy="292806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200" b="1" dirty="0"/>
              <a:t>SPEAKER PROFILE</a:t>
            </a:r>
          </a:p>
          <a:p>
            <a:endParaRPr lang="en-US" sz="1200" b="1" dirty="0"/>
          </a:p>
          <a:p>
            <a:pPr marL="171450" indent="-171450">
              <a:buFont typeface="Wingdings" panose="05000000000000000000" pitchFamily="2" charset="2"/>
              <a:buChar char="q"/>
            </a:pPr>
            <a:r>
              <a:rPr lang="en-US" sz="1200" dirty="0"/>
              <a:t>ICT Professional</a:t>
            </a:r>
          </a:p>
          <a:p>
            <a:pPr marL="171450" indent="-171450">
              <a:buFont typeface="Wingdings" panose="05000000000000000000" pitchFamily="2" charset="2"/>
              <a:buChar char="q"/>
            </a:pPr>
            <a:r>
              <a:rPr lang="en-US" sz="1200" dirty="0"/>
              <a:t>Ally of diversity in ICT, particularly women in ICT</a:t>
            </a:r>
          </a:p>
          <a:p>
            <a:pPr marL="171450" indent="-171450">
              <a:buFont typeface="Wingdings" panose="05000000000000000000" pitchFamily="2" charset="2"/>
              <a:buChar char="q"/>
            </a:pPr>
            <a:r>
              <a:rPr lang="en-US" sz="1200" dirty="0"/>
              <a:t>Knowledgeable about gender disparities in ICT and passionate about closing the gender gap and making the field more equitable</a:t>
            </a:r>
          </a:p>
          <a:p>
            <a:pPr marL="171450" indent="-171450">
              <a:buFont typeface="Wingdings" panose="05000000000000000000" pitchFamily="2" charset="2"/>
              <a:buChar char="q"/>
            </a:pPr>
            <a:r>
              <a:rPr lang="en-US" sz="1200" dirty="0"/>
              <a:t>Strong knowledge of cyber security</a:t>
            </a:r>
          </a:p>
          <a:p>
            <a:pPr marL="171450" indent="-171450">
              <a:buFont typeface="Wingdings" panose="05000000000000000000" pitchFamily="2" charset="2"/>
              <a:buChar char="q"/>
            </a:pPr>
            <a:r>
              <a:rPr lang="en-US" sz="1200" dirty="0"/>
              <a:t>Understands the unique complexities of the Caribbean region</a:t>
            </a:r>
          </a:p>
          <a:p>
            <a:pPr marL="171450" indent="-171450">
              <a:buFont typeface="Wingdings" panose="05000000000000000000" pitchFamily="2" charset="2"/>
              <a:buChar char="q"/>
            </a:pPr>
            <a:endParaRPr lang="en-US" sz="1200" b="1" dirty="0"/>
          </a:p>
          <a:p>
            <a:pPr marL="171450" indent="-171450">
              <a:buFont typeface="Wingdings" panose="05000000000000000000" pitchFamily="2" charset="2"/>
              <a:buChar char="q"/>
            </a:pPr>
            <a:endParaRPr lang="en-US" sz="1200" b="1" dirty="0"/>
          </a:p>
          <a:p>
            <a:pPr marL="171450" indent="-171450">
              <a:buFont typeface="Wingdings" panose="05000000000000000000" pitchFamily="2" charset="2"/>
              <a:buChar char="q"/>
            </a:pPr>
            <a:endParaRPr lang="en-US" sz="1200" b="1" dirty="0"/>
          </a:p>
          <a:p>
            <a:pPr marL="171450" indent="-171450">
              <a:buFont typeface="Wingdings" panose="05000000000000000000" pitchFamily="2" charset="2"/>
              <a:buChar char="q"/>
            </a:pPr>
            <a:endParaRPr lang="en-US" sz="1200" b="1" dirty="0"/>
          </a:p>
          <a:p>
            <a:endParaRPr lang="en-US" sz="1100" dirty="0"/>
          </a:p>
        </p:txBody>
      </p:sp>
      <p:sp>
        <p:nvSpPr>
          <p:cNvPr id="12" name="Rectangle 11">
            <a:extLst>
              <a:ext uri="{FF2B5EF4-FFF2-40B4-BE49-F238E27FC236}">
                <a16:creationId xmlns:a16="http://schemas.microsoft.com/office/drawing/2014/main" id="{F1D0DCC5-AD63-6C3C-33A7-B9AC5C309BFF}"/>
              </a:ext>
            </a:extLst>
          </p:cNvPr>
          <p:cNvSpPr/>
          <p:nvPr/>
        </p:nvSpPr>
        <p:spPr>
          <a:xfrm>
            <a:off x="6401895" y="1968759"/>
            <a:ext cx="1267868" cy="132141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174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650A7BD-22AA-414B-AF97-B505F31BF247}"/>
              </a:ext>
            </a:extLst>
          </p:cNvPr>
          <p:cNvSpPr txBox="1"/>
          <p:nvPr/>
        </p:nvSpPr>
        <p:spPr>
          <a:xfrm>
            <a:off x="457065" y="362111"/>
            <a:ext cx="10834576" cy="430887"/>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E3838"/>
                </a:solidFill>
                <a:effectLst/>
                <a:uLnTx/>
                <a:uFillTx/>
                <a:latin typeface="Arial" panose="020B0604020202020204"/>
                <a:ea typeface="+mn-ea"/>
                <a:cs typeface="+mn-cs"/>
              </a:rPr>
              <a:t>CANTO’S 39TH AGM | </a:t>
            </a:r>
            <a:r>
              <a:rPr kumimoji="0" lang="en-US" sz="2800" b="0" i="0" u="none" strike="noStrike" kern="1200" cap="none" spc="0" normalizeH="0" baseline="0" noProof="0" dirty="0">
                <a:ln>
                  <a:noFill/>
                </a:ln>
                <a:solidFill>
                  <a:schemeClr val="accent2"/>
                </a:solidFill>
                <a:effectLst/>
                <a:uLnTx/>
                <a:uFillTx/>
                <a:latin typeface="Arial" panose="020B0604020202020204"/>
                <a:ea typeface="+mn-ea"/>
                <a:cs typeface="+mn-cs"/>
              </a:rPr>
              <a:t>HOW YOU CAN GET INVOLVED</a:t>
            </a:r>
          </a:p>
        </p:txBody>
      </p:sp>
      <p:sp>
        <p:nvSpPr>
          <p:cNvPr id="15" name="Rectangle 14">
            <a:extLst>
              <a:ext uri="{FF2B5EF4-FFF2-40B4-BE49-F238E27FC236}">
                <a16:creationId xmlns:a16="http://schemas.microsoft.com/office/drawing/2014/main" id="{C59E257B-B79F-4119-A4F7-511A263487D6}"/>
              </a:ext>
            </a:extLst>
          </p:cNvPr>
          <p:cNvSpPr/>
          <p:nvPr/>
        </p:nvSpPr>
        <p:spPr>
          <a:xfrm>
            <a:off x="260026" y="1243261"/>
            <a:ext cx="4349295" cy="446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4100"/>
                </a:solidFill>
                <a:effectLst/>
                <a:uLnTx/>
                <a:uFillTx/>
                <a:latin typeface="Arial" panose="020B0604020202020204"/>
                <a:ea typeface="+mn-ea"/>
                <a:cs typeface="+mn-cs"/>
              </a:rPr>
              <a:t>SPONSORSHIP OF THE COMMITTEE’S PANEL</a:t>
            </a:r>
          </a:p>
        </p:txBody>
      </p:sp>
      <p:sp>
        <p:nvSpPr>
          <p:cNvPr id="3" name="TextBox 2">
            <a:extLst>
              <a:ext uri="{FF2B5EF4-FFF2-40B4-BE49-F238E27FC236}">
                <a16:creationId xmlns:a16="http://schemas.microsoft.com/office/drawing/2014/main" id="{A261F93F-1358-E2C8-A84A-B827A0D828C5}"/>
              </a:ext>
            </a:extLst>
          </p:cNvPr>
          <p:cNvSpPr txBox="1"/>
          <p:nvPr/>
        </p:nvSpPr>
        <p:spPr>
          <a:xfrm>
            <a:off x="260026" y="1911516"/>
            <a:ext cx="3005688"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800" dirty="0">
                <a:solidFill>
                  <a:schemeClr val="tx1"/>
                </a:solidFill>
                <a:latin typeface="Arial" panose="020B0604020202020204"/>
              </a:rPr>
              <a:t>$10,000 USD </a:t>
            </a:r>
            <a:endParaRPr kumimoji="0" lang="en-US" sz="1800" i="0" u="none" strike="noStrike" kern="1200" cap="none" spc="0" normalizeH="0" baseline="0" noProof="0" dirty="0">
              <a:ln>
                <a:noFill/>
              </a:ln>
              <a:solidFill>
                <a:schemeClr val="tx1"/>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2FE9EF09-86C4-7B7E-C8E6-D898001170EE}"/>
              </a:ext>
            </a:extLst>
          </p:cNvPr>
          <p:cNvSpPr/>
          <p:nvPr/>
        </p:nvSpPr>
        <p:spPr>
          <a:xfrm>
            <a:off x="6421340" y="1243260"/>
            <a:ext cx="4349295" cy="446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4100"/>
                </a:solidFill>
                <a:effectLst/>
                <a:uLnTx/>
                <a:uFillTx/>
                <a:latin typeface="Arial" panose="020B0604020202020204"/>
                <a:ea typeface="+mn-ea"/>
                <a:cs typeface="+mn-cs"/>
              </a:rPr>
              <a:t>RETURN ON YOUR INVESTMENT</a:t>
            </a:r>
          </a:p>
        </p:txBody>
      </p:sp>
      <p:sp>
        <p:nvSpPr>
          <p:cNvPr id="5" name="TextBox 4">
            <a:extLst>
              <a:ext uri="{FF2B5EF4-FFF2-40B4-BE49-F238E27FC236}">
                <a16:creationId xmlns:a16="http://schemas.microsoft.com/office/drawing/2014/main" id="{210D3441-7377-109F-A478-D498A7820752}"/>
              </a:ext>
            </a:extLst>
          </p:cNvPr>
          <p:cNvSpPr txBox="1"/>
          <p:nvPr/>
        </p:nvSpPr>
        <p:spPr>
          <a:xfrm>
            <a:off x="6533307" y="1911516"/>
            <a:ext cx="4607443" cy="369331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i="0" u="none" strike="noStrike" kern="1200" cap="none" spc="0" normalizeH="0" baseline="0" noProof="0" dirty="0">
                <a:ln>
                  <a:noFill/>
                </a:ln>
                <a:effectLst/>
                <a:uLnTx/>
                <a:uFillTx/>
                <a:latin typeface="Arial" panose="020B0604020202020204"/>
                <a:ea typeface="+mn-ea"/>
                <a:cs typeface="+mn-cs"/>
              </a:rPr>
              <a:t>Session speaker – will join our Committee member for the fireside chat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800" dirty="0">
              <a:solidFill>
                <a:schemeClr val="tx1"/>
              </a:solidFill>
              <a:latin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i="0" u="none" strike="noStrike" kern="1200" cap="none" spc="0" normalizeH="0" baseline="0" noProof="0" dirty="0">
                <a:ln>
                  <a:noFill/>
                </a:ln>
                <a:effectLst/>
                <a:uLnTx/>
                <a:uFillTx/>
                <a:latin typeface="Arial" panose="020B0604020202020204"/>
                <a:ea typeface="+mn-ea"/>
                <a:cs typeface="+mn-cs"/>
              </a:rPr>
              <a:t>Co-branding </a:t>
            </a:r>
            <a:r>
              <a:rPr lang="en-US" dirty="0">
                <a:latin typeface="Arial" panose="020B0604020202020204"/>
              </a:rPr>
              <a:t>of the AGM session in all promotional materials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i="0" u="none" strike="noStrike" kern="1200" cap="none" spc="0" normalizeH="0" baseline="0" noProof="0" dirty="0">
              <a:ln>
                <a:noFill/>
              </a:ln>
              <a:solidFill>
                <a:schemeClr val="tx1"/>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a:latin typeface="Arial" panose="020B0604020202020204"/>
              </a:rPr>
              <a:t>Inclusion in the article in the CANCION magazine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i="0" u="none" strike="noStrike" kern="1200" cap="none" spc="0" normalizeH="0" baseline="0" noProof="0" dirty="0">
              <a:ln>
                <a:noFill/>
              </a:ln>
              <a:solidFill>
                <a:schemeClr val="tx1"/>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i="0" u="none" strike="noStrike" kern="1200" cap="none" spc="0" normalizeH="0" baseline="0" noProof="0" dirty="0">
                <a:ln>
                  <a:noFill/>
                </a:ln>
                <a:solidFill>
                  <a:schemeClr val="tx1"/>
                </a:solidFill>
                <a:effectLst/>
                <a:uLnTx/>
                <a:uFillTx/>
                <a:latin typeface="Arial" panose="020B0604020202020204"/>
                <a:ea typeface="+mn-ea"/>
                <a:cs typeface="+mn-cs"/>
              </a:rPr>
              <a:t>Speaker quote in regional press release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dirty="0">
              <a:latin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i="0" u="none" strike="noStrike" kern="1200" cap="none" spc="0" normalizeH="0" baseline="0" noProof="0" dirty="0">
                <a:ln>
                  <a:noFill/>
                </a:ln>
                <a:solidFill>
                  <a:schemeClr val="tx1"/>
                </a:solidFill>
                <a:effectLst/>
                <a:uLnTx/>
                <a:uFillTx/>
                <a:latin typeface="Arial" panose="020B0604020202020204"/>
                <a:ea typeface="+mn-ea"/>
                <a:cs typeface="+mn-cs"/>
              </a:rPr>
              <a:t>Social media mention in pre and post updates</a:t>
            </a:r>
          </a:p>
        </p:txBody>
      </p:sp>
    </p:spTree>
    <p:extLst>
      <p:ext uri="{BB962C8B-B14F-4D97-AF65-F5344CB8AC3E}">
        <p14:creationId xmlns:p14="http://schemas.microsoft.com/office/powerpoint/2010/main" val="6919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650A7BD-22AA-414B-AF97-B505F31BF247}"/>
              </a:ext>
            </a:extLst>
          </p:cNvPr>
          <p:cNvSpPr txBox="1"/>
          <p:nvPr/>
        </p:nvSpPr>
        <p:spPr>
          <a:xfrm>
            <a:off x="1530222" y="1173874"/>
            <a:ext cx="9563878" cy="4247317"/>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800" dirty="0">
                <a:solidFill>
                  <a:schemeClr val="accent2"/>
                </a:solidFill>
                <a:latin typeface="Arial" panose="020B0604020202020204"/>
              </a:rPr>
              <a:t>ABOUT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800" dirty="0">
                <a:solidFill>
                  <a:schemeClr val="accent2"/>
                </a:solidFill>
                <a:latin typeface="Arial" panose="020B0604020202020204"/>
              </a:rPr>
              <a:t>US</a:t>
            </a:r>
            <a:endParaRPr kumimoji="0" lang="en-US" sz="11500" b="0" i="0" u="none" strike="noStrike" kern="1200" cap="none" spc="0" normalizeH="0" baseline="0" noProof="0" dirty="0">
              <a:ln>
                <a:noFill/>
              </a:ln>
              <a:solidFill>
                <a:schemeClr val="accent2"/>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99968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3A50E7-0F6A-4631-9A42-7706E7051779}"/>
              </a:ext>
            </a:extLst>
          </p:cNvPr>
          <p:cNvSpPr>
            <a:spLocks noGrp="1"/>
          </p:cNvSpPr>
          <p:nvPr>
            <p:ph type="ctrTitle"/>
          </p:nvPr>
        </p:nvSpPr>
        <p:spPr>
          <a:xfrm>
            <a:off x="270309" y="166635"/>
            <a:ext cx="9966660" cy="605068"/>
          </a:xfrm>
        </p:spPr>
        <p:txBody>
          <a:bodyPr/>
          <a:lstStyle/>
          <a:p>
            <a:r>
              <a:rPr lang="en-US" sz="2800" dirty="0">
                <a:solidFill>
                  <a:schemeClr val="accent2"/>
                </a:solidFill>
                <a:latin typeface="Arial"/>
              </a:rPr>
              <a:t>WHO WE ARE!</a:t>
            </a:r>
            <a:endParaRPr lang="en-BS" sz="2800" dirty="0">
              <a:solidFill>
                <a:schemeClr val="accent2"/>
              </a:solidFill>
            </a:endParaRPr>
          </a:p>
        </p:txBody>
      </p:sp>
      <p:sp>
        <p:nvSpPr>
          <p:cNvPr id="5" name="Slide Number Placeholder 4">
            <a:extLst>
              <a:ext uri="{FF2B5EF4-FFF2-40B4-BE49-F238E27FC236}">
                <a16:creationId xmlns:a16="http://schemas.microsoft.com/office/drawing/2014/main" id="{875DC730-FEE7-49E2-AC54-87C28C0F7C8E}"/>
              </a:ext>
            </a:extLst>
          </p:cNvPr>
          <p:cNvSpPr>
            <a:spLocks noGrp="1"/>
          </p:cNvSpPr>
          <p:nvPr>
            <p:ph type="sldNum" sz="quarter" idx="4"/>
          </p:nvPr>
        </p:nvSpPr>
        <p:spPr>
          <a:xfrm>
            <a:off x="11579962" y="6591300"/>
            <a:ext cx="421501" cy="230746"/>
          </a:xfrm>
          <a:prstGeom prst="rect">
            <a:avLst/>
          </a:prstGeom>
        </p:spPr>
        <p:txBody>
          <a:bodyPr anchor="ctr"/>
          <a:lstStyle>
            <a:defPPr>
              <a:defRPr lang="en-US"/>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96097A3-845D-4C79-9B10-713A18711759}" type="slidenum">
              <a:rPr lang="en-US" smtClean="0"/>
              <a:pPr/>
              <a:t>54</a:t>
            </a:fld>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9A10AA5E-8085-4233-B25A-9ABACA8CDA1E}"/>
              </a:ext>
            </a:extLst>
          </p:cNvPr>
          <p:cNvSpPr txBox="1"/>
          <p:nvPr/>
        </p:nvSpPr>
        <p:spPr>
          <a:xfrm>
            <a:off x="6026264" y="6583643"/>
            <a:ext cx="1797902" cy="215444"/>
          </a:xfrm>
          <a:prstGeom prst="rect">
            <a:avLst/>
          </a:prstGeom>
        </p:spPr>
        <p:txBody>
          <a:bodyPr vert="horz"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4100"/>
                </a:solidFill>
                <a:effectLst/>
                <a:uLnTx/>
                <a:uFillTx/>
                <a:latin typeface="Arial" panose="020B0604020202020204"/>
                <a:ea typeface="+mn-ea"/>
                <a:cs typeface="+mn-cs"/>
              </a:rPr>
              <a:t>Dwayne Davis</a:t>
            </a:r>
          </a:p>
        </p:txBody>
      </p:sp>
      <p:pic>
        <p:nvPicPr>
          <p:cNvPr id="6" name="Picture 5">
            <a:extLst>
              <a:ext uri="{FF2B5EF4-FFF2-40B4-BE49-F238E27FC236}">
                <a16:creationId xmlns:a16="http://schemas.microsoft.com/office/drawing/2014/main" id="{3865858B-3258-4949-B314-77105675AC73}"/>
              </a:ext>
            </a:extLst>
          </p:cNvPr>
          <p:cNvPicPr>
            <a:picLocks noChangeAspect="1"/>
          </p:cNvPicPr>
          <p:nvPr/>
        </p:nvPicPr>
        <p:blipFill>
          <a:blip r:embed="rId3"/>
          <a:stretch>
            <a:fillRect/>
          </a:stretch>
        </p:blipFill>
        <p:spPr>
          <a:xfrm>
            <a:off x="993718" y="1443781"/>
            <a:ext cx="1666542" cy="1646489"/>
          </a:xfrm>
          <a:prstGeom prst="rect">
            <a:avLst/>
          </a:prstGeom>
        </p:spPr>
      </p:pic>
      <p:pic>
        <p:nvPicPr>
          <p:cNvPr id="17" name="Picture 16">
            <a:extLst>
              <a:ext uri="{FF2B5EF4-FFF2-40B4-BE49-F238E27FC236}">
                <a16:creationId xmlns:a16="http://schemas.microsoft.com/office/drawing/2014/main" id="{11EB64D7-1847-415E-8E2C-FED7DF9FBA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3" r="7618" b="30272"/>
          <a:stretch/>
        </p:blipFill>
        <p:spPr>
          <a:xfrm>
            <a:off x="8049579" y="2476726"/>
            <a:ext cx="1746958" cy="1653330"/>
          </a:xfrm>
          <a:prstGeom prst="rect">
            <a:avLst/>
          </a:prstGeom>
        </p:spPr>
      </p:pic>
      <p:pic>
        <p:nvPicPr>
          <p:cNvPr id="18" name="Picture 17">
            <a:extLst>
              <a:ext uri="{FF2B5EF4-FFF2-40B4-BE49-F238E27FC236}">
                <a16:creationId xmlns:a16="http://schemas.microsoft.com/office/drawing/2014/main" id="{959ED507-FEA4-492A-9348-C07391D8E765}"/>
              </a:ext>
            </a:extLst>
          </p:cNvPr>
          <p:cNvPicPr>
            <a:picLocks noChangeAspect="1"/>
          </p:cNvPicPr>
          <p:nvPr/>
        </p:nvPicPr>
        <p:blipFill>
          <a:blip r:embed="rId5"/>
          <a:stretch>
            <a:fillRect/>
          </a:stretch>
        </p:blipFill>
        <p:spPr>
          <a:xfrm>
            <a:off x="5919361" y="462283"/>
            <a:ext cx="1667279" cy="1641552"/>
          </a:xfrm>
          <a:prstGeom prst="rect">
            <a:avLst/>
          </a:prstGeom>
        </p:spPr>
      </p:pic>
      <p:pic>
        <p:nvPicPr>
          <p:cNvPr id="19" name="Picture 18">
            <a:extLst>
              <a:ext uri="{FF2B5EF4-FFF2-40B4-BE49-F238E27FC236}">
                <a16:creationId xmlns:a16="http://schemas.microsoft.com/office/drawing/2014/main" id="{9FC0C69B-55AF-476B-A759-5222CDFE89AD}"/>
              </a:ext>
            </a:extLst>
          </p:cNvPr>
          <p:cNvPicPr>
            <a:picLocks noChangeAspect="1"/>
          </p:cNvPicPr>
          <p:nvPr/>
        </p:nvPicPr>
        <p:blipFill rotWithShape="1">
          <a:blip r:embed="rId6"/>
          <a:srcRect t="4793" b="6189"/>
          <a:stretch/>
        </p:blipFill>
        <p:spPr>
          <a:xfrm>
            <a:off x="4073309" y="472160"/>
            <a:ext cx="1592078" cy="1638238"/>
          </a:xfrm>
          <a:prstGeom prst="rect">
            <a:avLst/>
          </a:prstGeom>
        </p:spPr>
      </p:pic>
      <p:pic>
        <p:nvPicPr>
          <p:cNvPr id="20" name="Picture 19">
            <a:extLst>
              <a:ext uri="{FF2B5EF4-FFF2-40B4-BE49-F238E27FC236}">
                <a16:creationId xmlns:a16="http://schemas.microsoft.com/office/drawing/2014/main" id="{0E43B722-6F89-4B81-81C8-2CB20061D27C}"/>
              </a:ext>
            </a:extLst>
          </p:cNvPr>
          <p:cNvPicPr>
            <a:picLocks noChangeAspect="1"/>
          </p:cNvPicPr>
          <p:nvPr/>
        </p:nvPicPr>
        <p:blipFill>
          <a:blip r:embed="rId7"/>
          <a:stretch>
            <a:fillRect/>
          </a:stretch>
        </p:blipFill>
        <p:spPr>
          <a:xfrm>
            <a:off x="5995485" y="2471606"/>
            <a:ext cx="1576694" cy="1643596"/>
          </a:xfrm>
          <a:prstGeom prst="rect">
            <a:avLst/>
          </a:prstGeom>
        </p:spPr>
      </p:pic>
      <p:sp>
        <p:nvSpPr>
          <p:cNvPr id="37" name="TextBox 36">
            <a:extLst>
              <a:ext uri="{FF2B5EF4-FFF2-40B4-BE49-F238E27FC236}">
                <a16:creationId xmlns:a16="http://schemas.microsoft.com/office/drawing/2014/main" id="{3C1F008C-D825-437A-BF47-A79A4D23C71E}"/>
              </a:ext>
            </a:extLst>
          </p:cNvPr>
          <p:cNvSpPr txBox="1"/>
          <p:nvPr/>
        </p:nvSpPr>
        <p:spPr>
          <a:xfrm>
            <a:off x="5964792" y="2159304"/>
            <a:ext cx="1664279" cy="215444"/>
          </a:xfrm>
          <a:prstGeom prst="rect">
            <a:avLst/>
          </a:prstGeom>
        </p:spPr>
        <p:txBody>
          <a:bodyPr vert="horz"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4100"/>
                </a:solidFill>
                <a:effectLst/>
                <a:uLnTx/>
                <a:uFillTx/>
                <a:latin typeface="Arial" panose="020B0604020202020204"/>
                <a:ea typeface="+mn-ea"/>
                <a:cs typeface="+mn-cs"/>
              </a:rPr>
              <a:t>Jayme Hoyte</a:t>
            </a:r>
            <a:endParaRPr kumimoji="0" lang="en-US" sz="1400" b="0" i="0" u="none" strike="noStrike" kern="1200" cap="none" spc="0" normalizeH="0" baseline="0" noProof="0" dirty="0">
              <a:ln>
                <a:noFill/>
              </a:ln>
              <a:solidFill>
                <a:srgbClr val="FF4100"/>
              </a:solidFill>
              <a:effectLst/>
              <a:uLnTx/>
              <a:uFillTx/>
              <a:latin typeface="Arial" panose="020B0604020202020204"/>
              <a:ea typeface="+mn-ea"/>
              <a:cs typeface="Arial"/>
            </a:endParaRPr>
          </a:p>
        </p:txBody>
      </p:sp>
      <p:sp>
        <p:nvSpPr>
          <p:cNvPr id="38" name="TextBox 37">
            <a:extLst>
              <a:ext uri="{FF2B5EF4-FFF2-40B4-BE49-F238E27FC236}">
                <a16:creationId xmlns:a16="http://schemas.microsoft.com/office/drawing/2014/main" id="{545EF2AE-1A95-4767-8B7F-92426087F860}"/>
              </a:ext>
            </a:extLst>
          </p:cNvPr>
          <p:cNvSpPr txBox="1"/>
          <p:nvPr/>
        </p:nvSpPr>
        <p:spPr>
          <a:xfrm>
            <a:off x="6059403" y="4149499"/>
            <a:ext cx="1569668" cy="430887"/>
          </a:xfrm>
          <a:prstGeom prst="rect">
            <a:avLst/>
          </a:prstGeom>
        </p:spPr>
        <p:txBody>
          <a:bodyPr vert="horz"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4100"/>
                </a:solidFill>
                <a:effectLst/>
                <a:uLnTx/>
                <a:uFillTx/>
                <a:latin typeface="Arial" panose="020B0604020202020204"/>
                <a:ea typeface="+mn-ea"/>
                <a:cs typeface="+mn-cs"/>
              </a:rPr>
              <a:t>Ayisha </a:t>
            </a:r>
            <a:endParaRPr kumimoji="0" lang="en-US" sz="1400" b="0" i="0" u="none" strike="noStrike" kern="1200" cap="none" spc="0" normalizeH="0" baseline="0" noProof="0" dirty="0">
              <a:ln>
                <a:noFill/>
              </a:ln>
              <a:solidFill>
                <a:srgbClr val="FF4100"/>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4100"/>
                </a:solidFill>
                <a:effectLst/>
                <a:uLnTx/>
                <a:uFillTx/>
                <a:latin typeface="Arial" panose="020B0604020202020204"/>
                <a:ea typeface="+mn-ea"/>
                <a:cs typeface="+mn-cs"/>
              </a:rPr>
              <a:t>Richards-McKay</a:t>
            </a:r>
            <a:endParaRPr kumimoji="0" lang="en-US" sz="1400" b="0" i="0" u="none" strike="noStrike" kern="1200" cap="none" spc="0" normalizeH="0" baseline="0" noProof="0" dirty="0">
              <a:ln>
                <a:noFill/>
              </a:ln>
              <a:solidFill>
                <a:srgbClr val="FF4100"/>
              </a:solidFill>
              <a:effectLst/>
              <a:uLnTx/>
              <a:uFillTx/>
              <a:latin typeface="Arial" panose="020B0604020202020204"/>
              <a:ea typeface="+mn-ea"/>
              <a:cs typeface="Arial"/>
            </a:endParaRPr>
          </a:p>
        </p:txBody>
      </p:sp>
      <p:sp>
        <p:nvSpPr>
          <p:cNvPr id="39" name="TextBox 38">
            <a:extLst>
              <a:ext uri="{FF2B5EF4-FFF2-40B4-BE49-F238E27FC236}">
                <a16:creationId xmlns:a16="http://schemas.microsoft.com/office/drawing/2014/main" id="{95000733-12FF-46B6-9194-8BA0F19BA202}"/>
              </a:ext>
            </a:extLst>
          </p:cNvPr>
          <p:cNvSpPr txBox="1"/>
          <p:nvPr/>
        </p:nvSpPr>
        <p:spPr>
          <a:xfrm>
            <a:off x="4023714" y="2102882"/>
            <a:ext cx="1721961" cy="430887"/>
          </a:xfrm>
          <a:prstGeom prst="rect">
            <a:avLst/>
          </a:prstGeom>
        </p:spPr>
        <p:txBody>
          <a:bodyPr vert="horz"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4100"/>
                </a:solidFill>
                <a:effectLst/>
                <a:uLnTx/>
                <a:uFillTx/>
                <a:latin typeface="Arial" panose="020B0604020202020204"/>
                <a:ea typeface="+mn-ea"/>
                <a:cs typeface="+mn-cs"/>
              </a:rPr>
              <a:t>Yolande </a:t>
            </a:r>
            <a:endParaRPr kumimoji="0" lang="en-US" sz="1400" b="0" i="0" u="none" strike="noStrike" kern="1200" cap="none" spc="0" normalizeH="0" baseline="0" noProof="0" dirty="0">
              <a:ln>
                <a:noFill/>
              </a:ln>
              <a:solidFill>
                <a:srgbClr val="FF4100"/>
              </a:solidFill>
              <a:effectLst/>
              <a:uLnTx/>
              <a:uFillTx/>
              <a:latin typeface="Arial" panose="020B0604020202020204"/>
              <a:ea typeface="+mn-ea"/>
              <a:cs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4100"/>
                </a:solidFill>
                <a:effectLst/>
                <a:uLnTx/>
                <a:uFillTx/>
                <a:latin typeface="Arial" panose="020B0604020202020204"/>
                <a:ea typeface="+mn-ea"/>
                <a:cs typeface="+mn-cs"/>
              </a:rPr>
              <a:t>Agard-Simmons</a:t>
            </a:r>
            <a:endParaRPr kumimoji="0" lang="en-US" sz="1400" b="0" i="0" u="none" strike="noStrike" kern="1200" cap="none" spc="0" normalizeH="0" baseline="0" noProof="0" dirty="0">
              <a:ln>
                <a:noFill/>
              </a:ln>
              <a:solidFill>
                <a:srgbClr val="FF4100"/>
              </a:solidFill>
              <a:effectLst/>
              <a:uLnTx/>
              <a:uFillTx/>
              <a:latin typeface="Arial" panose="020B0604020202020204"/>
              <a:ea typeface="+mn-ea"/>
              <a:cs typeface="Arial" panose="020B0604020202020204"/>
            </a:endParaRPr>
          </a:p>
        </p:txBody>
      </p:sp>
      <p:sp>
        <p:nvSpPr>
          <p:cNvPr id="40" name="TextBox 39">
            <a:extLst>
              <a:ext uri="{FF2B5EF4-FFF2-40B4-BE49-F238E27FC236}">
                <a16:creationId xmlns:a16="http://schemas.microsoft.com/office/drawing/2014/main" id="{F49A842E-CEB8-4867-9BD2-CCA79AC1DA4A}"/>
              </a:ext>
            </a:extLst>
          </p:cNvPr>
          <p:cNvSpPr txBox="1"/>
          <p:nvPr/>
        </p:nvSpPr>
        <p:spPr>
          <a:xfrm>
            <a:off x="8051989" y="4188336"/>
            <a:ext cx="1624763" cy="430887"/>
          </a:xfrm>
          <a:prstGeom prst="rect">
            <a:avLst/>
          </a:prstGeom>
        </p:spPr>
        <p:txBody>
          <a:bodyPr vert="horz"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4100"/>
                </a:solidFill>
                <a:effectLst/>
                <a:uLnTx/>
                <a:uFillTx/>
                <a:latin typeface="Arial" panose="020B0604020202020204"/>
                <a:ea typeface="+mn-ea"/>
                <a:cs typeface="+mn-cs"/>
              </a:rPr>
              <a:t>Lianne </a:t>
            </a:r>
            <a:endParaRPr kumimoji="0" lang="en-US" sz="1400" b="0" i="0" u="none" strike="noStrike" kern="1200" cap="none" spc="0" normalizeH="0" baseline="0" noProof="0" dirty="0">
              <a:ln>
                <a:noFill/>
              </a:ln>
              <a:solidFill>
                <a:srgbClr val="FF4100"/>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4100"/>
                </a:solidFill>
                <a:effectLst/>
                <a:uLnTx/>
                <a:uFillTx/>
                <a:latin typeface="Arial" panose="020B0604020202020204"/>
                <a:ea typeface="+mn-ea"/>
                <a:cs typeface="+mn-cs"/>
              </a:rPr>
              <a:t>Dieffenthaller</a:t>
            </a:r>
            <a:endParaRPr kumimoji="0" lang="en-US" sz="1400" b="0" i="0" u="none" strike="noStrike" kern="1200" cap="none" spc="0" normalizeH="0" baseline="0" noProof="0" dirty="0">
              <a:ln>
                <a:noFill/>
              </a:ln>
              <a:solidFill>
                <a:srgbClr val="FF4100"/>
              </a:solidFill>
              <a:effectLst/>
              <a:uLnTx/>
              <a:uFillTx/>
              <a:latin typeface="Arial" panose="020B0604020202020204"/>
              <a:ea typeface="+mn-ea"/>
              <a:cs typeface="Arial" panose="020B0604020202020204"/>
            </a:endParaRPr>
          </a:p>
        </p:txBody>
      </p:sp>
      <p:sp>
        <p:nvSpPr>
          <p:cNvPr id="8" name="TextBox 7">
            <a:extLst>
              <a:ext uri="{FF2B5EF4-FFF2-40B4-BE49-F238E27FC236}">
                <a16:creationId xmlns:a16="http://schemas.microsoft.com/office/drawing/2014/main" id="{C704CB98-F110-42A7-B99C-EE652A426505}"/>
              </a:ext>
            </a:extLst>
          </p:cNvPr>
          <p:cNvSpPr txBox="1"/>
          <p:nvPr/>
        </p:nvSpPr>
        <p:spPr>
          <a:xfrm>
            <a:off x="592251" y="1075835"/>
            <a:ext cx="2579599" cy="215444"/>
          </a:xfrm>
          <a:prstGeom prst="rect">
            <a:avLst/>
          </a:prstGeom>
        </p:spPr>
        <p:txBody>
          <a:bodyPr vert="horz"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4100"/>
                </a:solidFill>
                <a:effectLst/>
                <a:uLnTx/>
                <a:uFillTx/>
                <a:latin typeface="Arial" panose="020B0604020202020204"/>
                <a:ea typeface="+mn-ea"/>
                <a:cs typeface="+mn-cs"/>
              </a:rPr>
              <a:t>Chair, Janelle Pascall</a:t>
            </a:r>
          </a:p>
        </p:txBody>
      </p:sp>
      <p:pic>
        <p:nvPicPr>
          <p:cNvPr id="7" name="Picture 8">
            <a:extLst>
              <a:ext uri="{FF2B5EF4-FFF2-40B4-BE49-F238E27FC236}">
                <a16:creationId xmlns:a16="http://schemas.microsoft.com/office/drawing/2014/main" id="{78CF6B91-47FC-43CB-8575-C1B335BAF3EA}"/>
              </a:ext>
            </a:extLst>
          </p:cNvPr>
          <p:cNvPicPr>
            <a:picLocks noChangeAspect="1"/>
          </p:cNvPicPr>
          <p:nvPr/>
        </p:nvPicPr>
        <p:blipFill rotWithShape="1">
          <a:blip r:embed="rId8"/>
          <a:srcRect l="20657" t="505" r="-172" b="-505"/>
          <a:stretch/>
        </p:blipFill>
        <p:spPr>
          <a:xfrm>
            <a:off x="275165" y="3795416"/>
            <a:ext cx="1293126" cy="1569940"/>
          </a:xfrm>
          <a:prstGeom prst="rect">
            <a:avLst/>
          </a:prstGeom>
        </p:spPr>
      </p:pic>
      <p:sp>
        <p:nvSpPr>
          <p:cNvPr id="9" name="TextBox 8">
            <a:extLst>
              <a:ext uri="{FF2B5EF4-FFF2-40B4-BE49-F238E27FC236}">
                <a16:creationId xmlns:a16="http://schemas.microsoft.com/office/drawing/2014/main" id="{ABFED5F4-FDC6-485D-86D2-EB3996245767}"/>
              </a:ext>
            </a:extLst>
          </p:cNvPr>
          <p:cNvSpPr txBox="1"/>
          <p:nvPr/>
        </p:nvSpPr>
        <p:spPr>
          <a:xfrm>
            <a:off x="-106014" y="5439850"/>
            <a:ext cx="1674305" cy="430887"/>
          </a:xfrm>
          <a:prstGeom prst="rect">
            <a:avLst/>
          </a:prstGeom>
        </p:spPr>
        <p:txBody>
          <a:bodyPr vert="horz"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4100"/>
                </a:solidFill>
                <a:effectLst/>
                <a:uLnTx/>
                <a:uFillTx/>
                <a:latin typeface="Arial" panose="020B0604020202020204"/>
                <a:ea typeface="+mn-ea"/>
                <a:cs typeface="Arial"/>
              </a:rPr>
              <a:t>Vice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4100"/>
                </a:solidFill>
                <a:effectLst/>
                <a:uLnTx/>
                <a:uFillTx/>
                <a:latin typeface="Arial" panose="020B0604020202020204"/>
                <a:ea typeface="+mn-ea"/>
                <a:cs typeface="Arial"/>
              </a:rPr>
              <a:t>Jennifer Britton</a:t>
            </a:r>
          </a:p>
        </p:txBody>
      </p:sp>
      <p:pic>
        <p:nvPicPr>
          <p:cNvPr id="10" name="Picture 10" descr="A picture containing person, wall, clothing, indoor&#10;&#10;Description automatically generated">
            <a:extLst>
              <a:ext uri="{FF2B5EF4-FFF2-40B4-BE49-F238E27FC236}">
                <a16:creationId xmlns:a16="http://schemas.microsoft.com/office/drawing/2014/main" id="{E3410088-3730-4C70-9358-FC1600C4A4CE}"/>
              </a:ext>
            </a:extLst>
          </p:cNvPr>
          <p:cNvPicPr>
            <a:picLocks noChangeAspect="1"/>
          </p:cNvPicPr>
          <p:nvPr/>
        </p:nvPicPr>
        <p:blipFill>
          <a:blip r:embed="rId9"/>
          <a:stretch>
            <a:fillRect/>
          </a:stretch>
        </p:blipFill>
        <p:spPr>
          <a:xfrm>
            <a:off x="4073309" y="2601522"/>
            <a:ext cx="1709178" cy="1528534"/>
          </a:xfrm>
          <a:prstGeom prst="rect">
            <a:avLst/>
          </a:prstGeom>
        </p:spPr>
      </p:pic>
      <p:sp>
        <p:nvSpPr>
          <p:cNvPr id="21" name="TextBox 20">
            <a:extLst>
              <a:ext uri="{FF2B5EF4-FFF2-40B4-BE49-F238E27FC236}">
                <a16:creationId xmlns:a16="http://schemas.microsoft.com/office/drawing/2014/main" id="{9593BDB7-FF4D-4829-8276-AD82F045F15E}"/>
              </a:ext>
            </a:extLst>
          </p:cNvPr>
          <p:cNvSpPr txBox="1"/>
          <p:nvPr/>
        </p:nvSpPr>
        <p:spPr>
          <a:xfrm>
            <a:off x="3680957" y="4197809"/>
            <a:ext cx="2386762" cy="215444"/>
          </a:xfrm>
          <a:prstGeom prst="rect">
            <a:avLst/>
          </a:prstGeom>
        </p:spPr>
        <p:txBody>
          <a:bodyPr vert="horz"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4100"/>
                </a:solidFill>
                <a:effectLst/>
                <a:uLnTx/>
                <a:uFillTx/>
                <a:latin typeface="Arial" panose="020B0604020202020204"/>
                <a:ea typeface="+mn-ea"/>
                <a:cs typeface="+mn-cs"/>
              </a:rPr>
              <a:t>Kim Mallalieu</a:t>
            </a:r>
            <a:endParaRPr kumimoji="0" lang="en-US" sz="1400" b="0" i="0" u="none" strike="noStrike" kern="1200" cap="none" spc="0" normalizeH="0" baseline="0" noProof="0" dirty="0">
              <a:ln>
                <a:noFill/>
              </a:ln>
              <a:solidFill>
                <a:srgbClr val="FF4100"/>
              </a:solidFill>
              <a:effectLst/>
              <a:uLnTx/>
              <a:uFillTx/>
              <a:latin typeface="Arial" panose="020B0604020202020204"/>
              <a:ea typeface="+mn-ea"/>
              <a:cs typeface="Arial"/>
            </a:endParaRPr>
          </a:p>
        </p:txBody>
      </p:sp>
      <p:sp>
        <p:nvSpPr>
          <p:cNvPr id="22" name="TextBox 21">
            <a:extLst>
              <a:ext uri="{FF2B5EF4-FFF2-40B4-BE49-F238E27FC236}">
                <a16:creationId xmlns:a16="http://schemas.microsoft.com/office/drawing/2014/main" id="{7C2432C8-4C9E-4B8D-9AF2-A9C430A4CC98}"/>
              </a:ext>
            </a:extLst>
          </p:cNvPr>
          <p:cNvSpPr txBox="1"/>
          <p:nvPr/>
        </p:nvSpPr>
        <p:spPr>
          <a:xfrm>
            <a:off x="10384759" y="6598951"/>
            <a:ext cx="1444288" cy="215444"/>
          </a:xfrm>
          <a:prstGeom prst="rect">
            <a:avLst/>
          </a:prstGeom>
        </p:spPr>
        <p:txBody>
          <a:bodyPr vert="horz"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4100"/>
                </a:solidFill>
                <a:effectLst/>
                <a:uLnTx/>
                <a:uFillTx/>
                <a:latin typeface="Arial" panose="020B0604020202020204"/>
                <a:ea typeface="+mn-ea"/>
                <a:cs typeface="Arial" panose="020B0604020202020204"/>
              </a:rPr>
              <a:t>Melissa Harris</a:t>
            </a:r>
          </a:p>
        </p:txBody>
      </p:sp>
      <p:sp>
        <p:nvSpPr>
          <p:cNvPr id="24" name="TextBox 23">
            <a:extLst>
              <a:ext uri="{FF2B5EF4-FFF2-40B4-BE49-F238E27FC236}">
                <a16:creationId xmlns:a16="http://schemas.microsoft.com/office/drawing/2014/main" id="{665AAF70-2EAB-4268-BFF4-3E098AA2E3D4}"/>
              </a:ext>
            </a:extLst>
          </p:cNvPr>
          <p:cNvSpPr txBox="1"/>
          <p:nvPr/>
        </p:nvSpPr>
        <p:spPr>
          <a:xfrm>
            <a:off x="8306190" y="6583643"/>
            <a:ext cx="1233736" cy="215444"/>
          </a:xfrm>
          <a:prstGeom prst="rect">
            <a:avLst/>
          </a:prstGeom>
        </p:spPr>
        <p:txBody>
          <a:bodyPr vert="horz"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4100"/>
                </a:solidFill>
                <a:effectLst/>
                <a:uLnTx/>
                <a:uFillTx/>
                <a:latin typeface="Arial" panose="020B0604020202020204"/>
                <a:ea typeface="+mn-ea"/>
                <a:cs typeface="Arial"/>
              </a:rPr>
              <a:t>Nicole </a:t>
            </a:r>
            <a:r>
              <a:rPr kumimoji="0" lang="en-US" sz="1400" b="0" i="0" u="none" strike="noStrike" kern="1200" cap="none" spc="0" normalizeH="0" baseline="0" noProof="0" dirty="0" err="1">
                <a:ln>
                  <a:noFill/>
                </a:ln>
                <a:solidFill>
                  <a:srgbClr val="FF4100"/>
                </a:solidFill>
                <a:effectLst/>
                <a:uLnTx/>
                <a:uFillTx/>
                <a:latin typeface="Arial" panose="020B0604020202020204"/>
                <a:ea typeface="+mn-ea"/>
                <a:cs typeface="Arial"/>
              </a:rPr>
              <a:t>Freakley</a:t>
            </a:r>
          </a:p>
        </p:txBody>
      </p:sp>
      <p:pic>
        <p:nvPicPr>
          <p:cNvPr id="13" name="Picture 13">
            <a:extLst>
              <a:ext uri="{FF2B5EF4-FFF2-40B4-BE49-F238E27FC236}">
                <a16:creationId xmlns:a16="http://schemas.microsoft.com/office/drawing/2014/main" id="{5B709A94-AE87-45AA-BA53-BB8316FD9C07}"/>
              </a:ext>
            </a:extLst>
          </p:cNvPr>
          <p:cNvPicPr>
            <a:picLocks noChangeAspect="1"/>
          </p:cNvPicPr>
          <p:nvPr/>
        </p:nvPicPr>
        <p:blipFill>
          <a:blip r:embed="rId10"/>
          <a:stretch>
            <a:fillRect/>
          </a:stretch>
        </p:blipFill>
        <p:spPr>
          <a:xfrm>
            <a:off x="7932821" y="462283"/>
            <a:ext cx="1743932" cy="1692203"/>
          </a:xfrm>
          <a:prstGeom prst="rect">
            <a:avLst/>
          </a:prstGeom>
        </p:spPr>
      </p:pic>
      <p:pic>
        <p:nvPicPr>
          <p:cNvPr id="14" name="Picture 14">
            <a:extLst>
              <a:ext uri="{FF2B5EF4-FFF2-40B4-BE49-F238E27FC236}">
                <a16:creationId xmlns:a16="http://schemas.microsoft.com/office/drawing/2014/main" id="{FCD710CC-7C2A-4750-B16C-C7125D27D35B}"/>
              </a:ext>
            </a:extLst>
          </p:cNvPr>
          <p:cNvPicPr>
            <a:picLocks noChangeAspect="1"/>
          </p:cNvPicPr>
          <p:nvPr/>
        </p:nvPicPr>
        <p:blipFill>
          <a:blip r:embed="rId11"/>
          <a:stretch>
            <a:fillRect/>
          </a:stretch>
        </p:blipFill>
        <p:spPr>
          <a:xfrm>
            <a:off x="10216815" y="561473"/>
            <a:ext cx="1614237" cy="1644316"/>
          </a:xfrm>
          <a:prstGeom prst="rect">
            <a:avLst/>
          </a:prstGeom>
        </p:spPr>
      </p:pic>
      <p:sp>
        <p:nvSpPr>
          <p:cNvPr id="28" name="TextBox 27">
            <a:extLst>
              <a:ext uri="{FF2B5EF4-FFF2-40B4-BE49-F238E27FC236}">
                <a16:creationId xmlns:a16="http://schemas.microsoft.com/office/drawing/2014/main" id="{1F9F5F1F-18A6-41ED-BEF0-A8338E3F0E5F}"/>
              </a:ext>
            </a:extLst>
          </p:cNvPr>
          <p:cNvSpPr txBox="1"/>
          <p:nvPr/>
        </p:nvSpPr>
        <p:spPr>
          <a:xfrm>
            <a:off x="10098799" y="2175228"/>
            <a:ext cx="1975684" cy="215444"/>
          </a:xfrm>
          <a:prstGeom prst="rect">
            <a:avLst/>
          </a:prstGeom>
        </p:spPr>
        <p:txBody>
          <a:bodyPr vert="horz"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4100"/>
                </a:solidFill>
                <a:effectLst/>
                <a:uLnTx/>
                <a:uFillTx/>
                <a:latin typeface="Arial" panose="020B0604020202020204"/>
                <a:ea typeface="+mn-ea"/>
                <a:cs typeface="Arial"/>
              </a:rPr>
              <a:t>Neeca</a:t>
            </a:r>
            <a:r>
              <a:rPr kumimoji="0" lang="en-US" sz="1400" b="0" i="0" u="none" strike="noStrike" kern="1200" cap="none" spc="0" normalizeH="0" baseline="0" noProof="0" dirty="0">
                <a:ln>
                  <a:noFill/>
                </a:ln>
                <a:solidFill>
                  <a:srgbClr val="FF4100"/>
                </a:solidFill>
                <a:effectLst/>
                <a:uLnTx/>
                <a:uFillTx/>
                <a:latin typeface="Arial" panose="020B0604020202020204"/>
                <a:ea typeface="+mn-ea"/>
                <a:cs typeface="Arial"/>
              </a:rPr>
              <a:t> Brathwaite</a:t>
            </a:r>
          </a:p>
        </p:txBody>
      </p:sp>
      <p:sp>
        <p:nvSpPr>
          <p:cNvPr id="29" name="TextBox 28">
            <a:extLst>
              <a:ext uri="{FF2B5EF4-FFF2-40B4-BE49-F238E27FC236}">
                <a16:creationId xmlns:a16="http://schemas.microsoft.com/office/drawing/2014/main" id="{7C40EBA8-3EB3-4881-A92D-49D69C316E6B}"/>
              </a:ext>
            </a:extLst>
          </p:cNvPr>
          <p:cNvSpPr txBox="1"/>
          <p:nvPr/>
        </p:nvSpPr>
        <p:spPr>
          <a:xfrm>
            <a:off x="8016617" y="2175228"/>
            <a:ext cx="1514473" cy="215444"/>
          </a:xfrm>
          <a:prstGeom prst="rect">
            <a:avLst/>
          </a:prstGeom>
        </p:spPr>
        <p:txBody>
          <a:bodyPr vert="horz"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4100"/>
                </a:solidFill>
                <a:effectLst/>
                <a:uLnTx/>
                <a:uFillTx/>
                <a:latin typeface="Arial" panose="020B0604020202020204"/>
                <a:ea typeface="+mn-ea"/>
                <a:cs typeface="Arial"/>
              </a:rPr>
              <a:t>Keisha Grant</a:t>
            </a:r>
            <a:endParaRPr kumimoji="0" lang="en-US" sz="1400" b="0" i="0" u="none" strike="noStrike" kern="1200" cap="none" spc="0" normalizeH="0" baseline="0" noProof="0" dirty="0">
              <a:ln>
                <a:noFill/>
              </a:ln>
              <a:solidFill>
                <a:srgbClr val="FF4100"/>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67E44243-B392-431C-8301-C81AFED3EF2B}"/>
              </a:ext>
            </a:extLst>
          </p:cNvPr>
          <p:cNvSpPr txBox="1"/>
          <p:nvPr/>
        </p:nvSpPr>
        <p:spPr>
          <a:xfrm>
            <a:off x="10181784" y="4258390"/>
            <a:ext cx="1735051" cy="430887"/>
          </a:xfrm>
          <a:prstGeom prst="rect">
            <a:avLst/>
          </a:prstGeom>
        </p:spPr>
        <p:txBody>
          <a:bodyPr vert="horz"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4100"/>
                </a:solidFill>
                <a:effectLst/>
                <a:uLnTx/>
                <a:uFillTx/>
                <a:latin typeface="Arial" panose="020B0604020202020204"/>
                <a:ea typeface="+mn-ea"/>
                <a:cs typeface="Arial"/>
              </a:rPr>
              <a:t>Sheldon Keens Douglas</a:t>
            </a:r>
          </a:p>
        </p:txBody>
      </p:sp>
      <p:pic>
        <p:nvPicPr>
          <p:cNvPr id="15" name="Picture 15">
            <a:extLst>
              <a:ext uri="{FF2B5EF4-FFF2-40B4-BE49-F238E27FC236}">
                <a16:creationId xmlns:a16="http://schemas.microsoft.com/office/drawing/2014/main" id="{8861A773-192A-4DBB-8AE7-72DC4D020B07}"/>
              </a:ext>
            </a:extLst>
          </p:cNvPr>
          <p:cNvPicPr>
            <a:picLocks noChangeAspect="1"/>
          </p:cNvPicPr>
          <p:nvPr/>
        </p:nvPicPr>
        <p:blipFill rotWithShape="1">
          <a:blip r:embed="rId12"/>
          <a:srcRect l="5416" t="-248" r="13559" b="-321"/>
          <a:stretch/>
        </p:blipFill>
        <p:spPr>
          <a:xfrm>
            <a:off x="8049580" y="4763451"/>
            <a:ext cx="1751491" cy="1783686"/>
          </a:xfrm>
          <a:prstGeom prst="rect">
            <a:avLst/>
          </a:prstGeom>
        </p:spPr>
      </p:pic>
      <p:pic>
        <p:nvPicPr>
          <p:cNvPr id="16" name="Picture 22">
            <a:extLst>
              <a:ext uri="{FF2B5EF4-FFF2-40B4-BE49-F238E27FC236}">
                <a16:creationId xmlns:a16="http://schemas.microsoft.com/office/drawing/2014/main" id="{CA19D103-D299-44FD-82B2-0C9EBA1B68C7}"/>
              </a:ext>
            </a:extLst>
          </p:cNvPr>
          <p:cNvPicPr>
            <a:picLocks noChangeAspect="1"/>
          </p:cNvPicPr>
          <p:nvPr/>
        </p:nvPicPr>
        <p:blipFill rotWithShape="1">
          <a:blip r:embed="rId13"/>
          <a:srcRect t="-750" r="12941" b="15411"/>
          <a:stretch/>
        </p:blipFill>
        <p:spPr>
          <a:xfrm>
            <a:off x="1925052" y="4649384"/>
            <a:ext cx="1755905" cy="1783964"/>
          </a:xfrm>
          <a:prstGeom prst="rect">
            <a:avLst/>
          </a:prstGeom>
        </p:spPr>
      </p:pic>
      <p:sp>
        <p:nvSpPr>
          <p:cNvPr id="33" name="TextBox 32">
            <a:extLst>
              <a:ext uri="{FF2B5EF4-FFF2-40B4-BE49-F238E27FC236}">
                <a16:creationId xmlns:a16="http://schemas.microsoft.com/office/drawing/2014/main" id="{22F1E572-4485-4501-BCD5-4A0E2C1A0FDA}"/>
              </a:ext>
            </a:extLst>
          </p:cNvPr>
          <p:cNvSpPr txBox="1"/>
          <p:nvPr/>
        </p:nvSpPr>
        <p:spPr>
          <a:xfrm>
            <a:off x="1932674" y="4157559"/>
            <a:ext cx="1735051" cy="430887"/>
          </a:xfrm>
          <a:prstGeom prst="rect">
            <a:avLst/>
          </a:prstGeom>
        </p:spPr>
        <p:txBody>
          <a:bodyPr vert="horz"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4100"/>
                </a:solidFill>
                <a:effectLst/>
                <a:uLnTx/>
                <a:uFillTx/>
                <a:latin typeface="Arial" panose="020B0604020202020204"/>
                <a:ea typeface="+mn-ea"/>
                <a:cs typeface="Arial"/>
              </a:rPr>
              <a:t>Board Champion</a:t>
            </a:r>
            <a:endParaRPr kumimoji="0" lang="en-US" sz="1400" b="0" i="0" u="none" strike="noStrike" kern="1200" cap="none" spc="0" normalizeH="0" baseline="0" noProof="0" dirty="0">
              <a:ln>
                <a:noFill/>
              </a:ln>
              <a:solidFill>
                <a:srgbClr val="FF41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4100"/>
                </a:solidFill>
                <a:effectLst/>
                <a:uLnTx/>
                <a:uFillTx/>
                <a:latin typeface="Arial" panose="020B0604020202020204"/>
                <a:ea typeface="+mn-ea"/>
                <a:cs typeface="Arial"/>
              </a:rPr>
              <a:t>Christa Leith</a:t>
            </a:r>
            <a:endParaRPr kumimoji="0" lang="en-US" sz="1400" b="0" i="0" u="none" strike="noStrike" kern="1200" cap="none" spc="0" normalizeH="0" baseline="0" noProof="0" dirty="0">
              <a:ln>
                <a:noFill/>
              </a:ln>
              <a:solidFill>
                <a:srgbClr val="FF4100"/>
              </a:solidFill>
              <a:effectLst/>
              <a:uLnTx/>
              <a:uFillTx/>
              <a:latin typeface="Arial" panose="020B0604020202020204"/>
              <a:ea typeface="+mn-ea"/>
              <a:cs typeface="+mn-cs"/>
            </a:endParaRPr>
          </a:p>
        </p:txBody>
      </p:sp>
      <p:cxnSp>
        <p:nvCxnSpPr>
          <p:cNvPr id="23" name="Straight Arrow Connector 22">
            <a:extLst>
              <a:ext uri="{FF2B5EF4-FFF2-40B4-BE49-F238E27FC236}">
                <a16:creationId xmlns:a16="http://schemas.microsoft.com/office/drawing/2014/main" id="{646A1372-6DAD-4564-A19B-310264C11B98}"/>
              </a:ext>
            </a:extLst>
          </p:cNvPr>
          <p:cNvCxnSpPr/>
          <p:nvPr/>
        </p:nvCxnSpPr>
        <p:spPr>
          <a:xfrm>
            <a:off x="3713747" y="876301"/>
            <a:ext cx="60158" cy="5714998"/>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F4111756-C338-9CA8-9D5D-40BDDF708B37}"/>
              </a:ext>
            </a:extLst>
          </p:cNvPr>
          <p:cNvPicPr>
            <a:picLocks noChangeAspect="1"/>
          </p:cNvPicPr>
          <p:nvPr/>
        </p:nvPicPr>
        <p:blipFill>
          <a:blip r:embed="rId14"/>
          <a:stretch>
            <a:fillRect/>
          </a:stretch>
        </p:blipFill>
        <p:spPr>
          <a:xfrm>
            <a:off x="6081960" y="4760744"/>
            <a:ext cx="1504679" cy="1745560"/>
          </a:xfrm>
          <a:prstGeom prst="rect">
            <a:avLst/>
          </a:prstGeom>
        </p:spPr>
      </p:pic>
      <p:pic>
        <p:nvPicPr>
          <p:cNvPr id="26" name="Picture 25">
            <a:extLst>
              <a:ext uri="{FF2B5EF4-FFF2-40B4-BE49-F238E27FC236}">
                <a16:creationId xmlns:a16="http://schemas.microsoft.com/office/drawing/2014/main" id="{986CE06F-D60D-E640-6AD9-EE487161AA99}"/>
              </a:ext>
            </a:extLst>
          </p:cNvPr>
          <p:cNvPicPr>
            <a:picLocks noChangeAspect="1"/>
          </p:cNvPicPr>
          <p:nvPr/>
        </p:nvPicPr>
        <p:blipFill rotWithShape="1">
          <a:blip r:embed="rId15"/>
          <a:srcRect l="13336" t="14934" r="27425" b="39218"/>
          <a:stretch/>
        </p:blipFill>
        <p:spPr>
          <a:xfrm>
            <a:off x="10216815" y="2461872"/>
            <a:ext cx="1605004" cy="1653330"/>
          </a:xfrm>
          <a:prstGeom prst="rect">
            <a:avLst/>
          </a:prstGeom>
        </p:spPr>
      </p:pic>
      <p:pic>
        <p:nvPicPr>
          <p:cNvPr id="1026" name="Picture 2" descr="Profile photo of Candace M. Magloire">
            <a:extLst>
              <a:ext uri="{FF2B5EF4-FFF2-40B4-BE49-F238E27FC236}">
                <a16:creationId xmlns:a16="http://schemas.microsoft.com/office/drawing/2014/main" id="{7A0CB38A-0CEF-80B1-B1D4-2AABC72644B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073309" y="4783107"/>
            <a:ext cx="1650241" cy="165024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F4E7AC23-0B08-F1E4-2C52-F308BE457742}"/>
              </a:ext>
            </a:extLst>
          </p:cNvPr>
          <p:cNvSpPr txBox="1"/>
          <p:nvPr/>
        </p:nvSpPr>
        <p:spPr>
          <a:xfrm>
            <a:off x="4315802" y="6468592"/>
            <a:ext cx="174360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4100"/>
                </a:solidFill>
                <a:effectLst/>
                <a:uLnTx/>
                <a:uFillTx/>
                <a:latin typeface="Arial" panose="020B0604020202020204"/>
                <a:ea typeface="+mn-ea"/>
                <a:cs typeface="+mn-cs"/>
              </a:rPr>
              <a:t>Candace Magloire</a:t>
            </a:r>
          </a:p>
        </p:txBody>
      </p:sp>
      <p:pic>
        <p:nvPicPr>
          <p:cNvPr id="4" name="Picture 3">
            <a:extLst>
              <a:ext uri="{FF2B5EF4-FFF2-40B4-BE49-F238E27FC236}">
                <a16:creationId xmlns:a16="http://schemas.microsoft.com/office/drawing/2014/main" id="{A80896A9-7E60-00A8-82CD-00D7F33AB286}"/>
              </a:ext>
            </a:extLst>
          </p:cNvPr>
          <p:cNvPicPr>
            <a:picLocks noChangeAspect="1"/>
          </p:cNvPicPr>
          <p:nvPr/>
        </p:nvPicPr>
        <p:blipFill>
          <a:blip r:embed="rId17"/>
          <a:stretch>
            <a:fillRect/>
          </a:stretch>
        </p:blipFill>
        <p:spPr>
          <a:xfrm>
            <a:off x="10394959" y="4794752"/>
            <a:ext cx="1384130" cy="1752385"/>
          </a:xfrm>
          <a:prstGeom prst="rect">
            <a:avLst/>
          </a:prstGeom>
        </p:spPr>
      </p:pic>
    </p:spTree>
    <p:extLst>
      <p:ext uri="{BB962C8B-B14F-4D97-AF65-F5344CB8AC3E}">
        <p14:creationId xmlns:p14="http://schemas.microsoft.com/office/powerpoint/2010/main" val="1720756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650A7BD-22AA-414B-AF97-B505F31BF247}"/>
              </a:ext>
            </a:extLst>
          </p:cNvPr>
          <p:cNvSpPr txBox="1"/>
          <p:nvPr/>
        </p:nvSpPr>
        <p:spPr>
          <a:xfrm>
            <a:off x="457065" y="362111"/>
            <a:ext cx="10834576" cy="430887"/>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E3838"/>
                </a:solidFill>
                <a:effectLst/>
                <a:uLnTx/>
                <a:uFillTx/>
                <a:latin typeface="Arial" panose="020B0604020202020204"/>
                <a:ea typeface="+mn-ea"/>
                <a:cs typeface="+mn-cs"/>
              </a:rPr>
              <a:t>2022 ACTIVITIES</a:t>
            </a:r>
          </a:p>
        </p:txBody>
      </p:sp>
      <p:sp>
        <p:nvSpPr>
          <p:cNvPr id="12" name="Rectangle 11">
            <a:extLst>
              <a:ext uri="{FF2B5EF4-FFF2-40B4-BE49-F238E27FC236}">
                <a16:creationId xmlns:a16="http://schemas.microsoft.com/office/drawing/2014/main" id="{9C134C3E-995A-4845-940D-C7DA3E1169F5}"/>
              </a:ext>
            </a:extLst>
          </p:cNvPr>
          <p:cNvSpPr/>
          <p:nvPr/>
        </p:nvSpPr>
        <p:spPr>
          <a:xfrm>
            <a:off x="8439901" y="1196277"/>
            <a:ext cx="3340325" cy="446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4100"/>
                </a:solidFill>
                <a:effectLst/>
                <a:uLnTx/>
                <a:uFillTx/>
                <a:latin typeface="Arial" panose="020B0604020202020204"/>
                <a:ea typeface="+mn-ea"/>
                <a:cs typeface="+mn-cs"/>
              </a:rPr>
              <a:t>GIRLS IN ICT DAY</a:t>
            </a:r>
          </a:p>
        </p:txBody>
      </p:sp>
      <p:sp>
        <p:nvSpPr>
          <p:cNvPr id="13" name="Rectangle 12">
            <a:extLst>
              <a:ext uri="{FF2B5EF4-FFF2-40B4-BE49-F238E27FC236}">
                <a16:creationId xmlns:a16="http://schemas.microsoft.com/office/drawing/2014/main" id="{71FF2078-2D1E-42C6-A046-3AAC26655195}"/>
              </a:ext>
            </a:extLst>
          </p:cNvPr>
          <p:cNvSpPr/>
          <p:nvPr/>
        </p:nvSpPr>
        <p:spPr>
          <a:xfrm>
            <a:off x="3870589" y="1196276"/>
            <a:ext cx="3177405" cy="446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4100"/>
                </a:solidFill>
                <a:effectLst/>
                <a:uLnTx/>
                <a:uFillTx/>
                <a:latin typeface="Arial" panose="020B0604020202020204"/>
                <a:ea typeface="+mn-ea"/>
                <a:cs typeface="+mn-cs"/>
              </a:rPr>
              <a:t>INTERNATIONAL WOMEN’S DAY</a:t>
            </a:r>
          </a:p>
        </p:txBody>
      </p:sp>
      <p:sp>
        <p:nvSpPr>
          <p:cNvPr id="15" name="Rectangle 14">
            <a:extLst>
              <a:ext uri="{FF2B5EF4-FFF2-40B4-BE49-F238E27FC236}">
                <a16:creationId xmlns:a16="http://schemas.microsoft.com/office/drawing/2014/main" id="{C59E257B-B79F-4119-A4F7-511A263487D6}"/>
              </a:ext>
            </a:extLst>
          </p:cNvPr>
          <p:cNvSpPr/>
          <p:nvPr/>
        </p:nvSpPr>
        <p:spPr>
          <a:xfrm>
            <a:off x="260027" y="1243261"/>
            <a:ext cx="2593134" cy="446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4100"/>
                </a:solidFill>
                <a:effectLst/>
                <a:uLnTx/>
                <a:uFillTx/>
                <a:latin typeface="Arial" panose="020B0604020202020204"/>
                <a:ea typeface="+mn-ea"/>
                <a:cs typeface="+mn-cs"/>
              </a:rPr>
              <a:t>CANTO 38th ANNUAL AGM</a:t>
            </a:r>
          </a:p>
        </p:txBody>
      </p:sp>
      <p:pic>
        <p:nvPicPr>
          <p:cNvPr id="5" name="Picture 4">
            <a:extLst>
              <a:ext uri="{FF2B5EF4-FFF2-40B4-BE49-F238E27FC236}">
                <a16:creationId xmlns:a16="http://schemas.microsoft.com/office/drawing/2014/main" id="{C2A4A44A-0C14-8B78-17E3-F43396974BB9}"/>
              </a:ext>
            </a:extLst>
          </p:cNvPr>
          <p:cNvPicPr>
            <a:picLocks noChangeAspect="1"/>
          </p:cNvPicPr>
          <p:nvPr/>
        </p:nvPicPr>
        <p:blipFill>
          <a:blip r:embed="rId4"/>
          <a:stretch>
            <a:fillRect/>
          </a:stretch>
        </p:blipFill>
        <p:spPr>
          <a:xfrm>
            <a:off x="336915" y="1979420"/>
            <a:ext cx="3145908" cy="4470892"/>
          </a:xfrm>
          <a:prstGeom prst="rect">
            <a:avLst/>
          </a:prstGeom>
        </p:spPr>
      </p:pic>
      <p:pic>
        <p:nvPicPr>
          <p:cNvPr id="7" name="Picture 6">
            <a:extLst>
              <a:ext uri="{FF2B5EF4-FFF2-40B4-BE49-F238E27FC236}">
                <a16:creationId xmlns:a16="http://schemas.microsoft.com/office/drawing/2014/main" id="{B23A093C-F4D0-E50A-FF56-AE5B2C3EC8E6}"/>
              </a:ext>
            </a:extLst>
          </p:cNvPr>
          <p:cNvPicPr>
            <a:picLocks noChangeAspect="1"/>
          </p:cNvPicPr>
          <p:nvPr/>
        </p:nvPicPr>
        <p:blipFill rotWithShape="1">
          <a:blip r:embed="rId5"/>
          <a:srcRect l="49838" t="17303" b="20415"/>
          <a:stretch/>
        </p:blipFill>
        <p:spPr>
          <a:xfrm>
            <a:off x="8682393" y="4395027"/>
            <a:ext cx="3177577" cy="2218177"/>
          </a:xfrm>
          <a:prstGeom prst="rect">
            <a:avLst/>
          </a:prstGeom>
        </p:spPr>
      </p:pic>
      <p:pic>
        <p:nvPicPr>
          <p:cNvPr id="10" name="Picture 9">
            <a:extLst>
              <a:ext uri="{FF2B5EF4-FFF2-40B4-BE49-F238E27FC236}">
                <a16:creationId xmlns:a16="http://schemas.microsoft.com/office/drawing/2014/main" id="{7893FA36-57B3-F36E-7EFA-7FFA1CF8A896}"/>
              </a:ext>
            </a:extLst>
          </p:cNvPr>
          <p:cNvPicPr>
            <a:picLocks noChangeAspect="1"/>
          </p:cNvPicPr>
          <p:nvPr/>
        </p:nvPicPr>
        <p:blipFill rotWithShape="1">
          <a:blip r:embed="rId6"/>
          <a:srcRect l="49124" t="27946" r="19798" b="15467"/>
          <a:stretch/>
        </p:blipFill>
        <p:spPr>
          <a:xfrm>
            <a:off x="3882230" y="1666270"/>
            <a:ext cx="2593134" cy="2654603"/>
          </a:xfrm>
          <a:prstGeom prst="rect">
            <a:avLst/>
          </a:prstGeom>
        </p:spPr>
      </p:pic>
      <p:pic>
        <p:nvPicPr>
          <p:cNvPr id="23" name="Picture 22">
            <a:extLst>
              <a:ext uri="{FF2B5EF4-FFF2-40B4-BE49-F238E27FC236}">
                <a16:creationId xmlns:a16="http://schemas.microsoft.com/office/drawing/2014/main" id="{4F0DEE1A-0F8E-DB8E-4734-FB329D44A0D2}"/>
              </a:ext>
            </a:extLst>
          </p:cNvPr>
          <p:cNvPicPr>
            <a:picLocks noChangeAspect="1"/>
          </p:cNvPicPr>
          <p:nvPr/>
        </p:nvPicPr>
        <p:blipFill rotWithShape="1">
          <a:blip r:embed="rId6"/>
          <a:srcRect l="18387" t="27946" r="50535" b="15467"/>
          <a:stretch/>
        </p:blipFill>
        <p:spPr>
          <a:xfrm>
            <a:off x="5459292" y="4049191"/>
            <a:ext cx="2743770" cy="2808809"/>
          </a:xfrm>
          <a:prstGeom prst="rect">
            <a:avLst/>
          </a:prstGeom>
        </p:spPr>
      </p:pic>
      <p:pic>
        <p:nvPicPr>
          <p:cNvPr id="2" name="Online Media 1" title="CANTO Girls In ICT Day 2022- Dr. Kim Mallalieu">
            <a:hlinkClick r:id="" action="ppaction://media"/>
            <a:extLst>
              <a:ext uri="{FF2B5EF4-FFF2-40B4-BE49-F238E27FC236}">
                <a16:creationId xmlns:a16="http://schemas.microsoft.com/office/drawing/2014/main" id="{37E00B4D-920E-AC99-B96F-CBF7C44DCB68}"/>
              </a:ext>
            </a:extLst>
          </p:cNvPr>
          <p:cNvPicPr>
            <a:picLocks noRot="1" noChangeAspect="1"/>
          </p:cNvPicPr>
          <p:nvPr>
            <a:videoFile r:link="rId1"/>
          </p:nvPr>
        </p:nvPicPr>
        <p:blipFill>
          <a:blip r:embed="rId7"/>
          <a:stretch>
            <a:fillRect/>
          </a:stretch>
        </p:blipFill>
        <p:spPr>
          <a:xfrm>
            <a:off x="8503288" y="1689602"/>
            <a:ext cx="3535789" cy="2651842"/>
          </a:xfrm>
          <a:prstGeom prst="rect">
            <a:avLst/>
          </a:prstGeom>
        </p:spPr>
      </p:pic>
    </p:spTree>
    <p:extLst>
      <p:ext uri="{BB962C8B-B14F-4D97-AF65-F5344CB8AC3E}">
        <p14:creationId xmlns:p14="http://schemas.microsoft.com/office/powerpoint/2010/main" val="2940063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650A7BD-22AA-414B-AF97-B505F31BF247}"/>
              </a:ext>
            </a:extLst>
          </p:cNvPr>
          <p:cNvSpPr txBox="1"/>
          <p:nvPr/>
        </p:nvSpPr>
        <p:spPr>
          <a:xfrm>
            <a:off x="457065" y="362111"/>
            <a:ext cx="10834576" cy="430887"/>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E3838"/>
                </a:solidFill>
                <a:effectLst/>
                <a:uLnTx/>
                <a:uFillTx/>
                <a:latin typeface="Arial" panose="020B0604020202020204"/>
                <a:ea typeface="+mn-ea"/>
                <a:cs typeface="+mn-cs"/>
              </a:rPr>
              <a:t>2022 ACTIVITIES</a:t>
            </a:r>
          </a:p>
        </p:txBody>
      </p:sp>
      <p:sp>
        <p:nvSpPr>
          <p:cNvPr id="12" name="Rectangle 11">
            <a:extLst>
              <a:ext uri="{FF2B5EF4-FFF2-40B4-BE49-F238E27FC236}">
                <a16:creationId xmlns:a16="http://schemas.microsoft.com/office/drawing/2014/main" id="{9C134C3E-995A-4845-940D-C7DA3E1169F5}"/>
              </a:ext>
            </a:extLst>
          </p:cNvPr>
          <p:cNvSpPr/>
          <p:nvPr/>
        </p:nvSpPr>
        <p:spPr>
          <a:xfrm>
            <a:off x="457065" y="1186070"/>
            <a:ext cx="3340325" cy="446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4100"/>
                </a:solidFill>
                <a:effectLst/>
                <a:uLnTx/>
                <a:uFillTx/>
                <a:latin typeface="Arial" panose="020B0604020202020204"/>
                <a:ea typeface="+mn-ea"/>
                <a:cs typeface="+mn-cs"/>
              </a:rPr>
              <a:t>SUPPORTING WOMEN IN ICT</a:t>
            </a:r>
          </a:p>
        </p:txBody>
      </p:sp>
      <p:sp>
        <p:nvSpPr>
          <p:cNvPr id="13" name="Rectangle 12">
            <a:extLst>
              <a:ext uri="{FF2B5EF4-FFF2-40B4-BE49-F238E27FC236}">
                <a16:creationId xmlns:a16="http://schemas.microsoft.com/office/drawing/2014/main" id="{71FF2078-2D1E-42C6-A046-3AAC26655195}"/>
              </a:ext>
            </a:extLst>
          </p:cNvPr>
          <p:cNvSpPr/>
          <p:nvPr/>
        </p:nvSpPr>
        <p:spPr>
          <a:xfrm>
            <a:off x="4695418" y="1186070"/>
            <a:ext cx="3177405" cy="446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4100"/>
                </a:solidFill>
                <a:effectLst/>
                <a:uLnTx/>
                <a:uFillTx/>
                <a:latin typeface="Arial" panose="020B0604020202020204"/>
                <a:ea typeface="+mn-ea"/>
                <a:cs typeface="+mn-cs"/>
              </a:rPr>
              <a:t>PROMOTING THE COMMITTEE</a:t>
            </a:r>
          </a:p>
        </p:txBody>
      </p:sp>
      <p:pic>
        <p:nvPicPr>
          <p:cNvPr id="3" name="Picture 2">
            <a:extLst>
              <a:ext uri="{FF2B5EF4-FFF2-40B4-BE49-F238E27FC236}">
                <a16:creationId xmlns:a16="http://schemas.microsoft.com/office/drawing/2014/main" id="{65B805D1-CA48-1205-56CE-AB484D790E73}"/>
              </a:ext>
            </a:extLst>
          </p:cNvPr>
          <p:cNvPicPr>
            <a:picLocks noChangeAspect="1"/>
          </p:cNvPicPr>
          <p:nvPr/>
        </p:nvPicPr>
        <p:blipFill rotWithShape="1">
          <a:blip r:embed="rId4"/>
          <a:srcRect l="30483" t="10646" r="30444" b="24626"/>
          <a:stretch/>
        </p:blipFill>
        <p:spPr>
          <a:xfrm>
            <a:off x="296175" y="1908864"/>
            <a:ext cx="3750938" cy="3493562"/>
          </a:xfrm>
          <a:prstGeom prst="rect">
            <a:avLst/>
          </a:prstGeom>
        </p:spPr>
      </p:pic>
      <p:pic>
        <p:nvPicPr>
          <p:cNvPr id="14" name="Picture 13">
            <a:extLst>
              <a:ext uri="{FF2B5EF4-FFF2-40B4-BE49-F238E27FC236}">
                <a16:creationId xmlns:a16="http://schemas.microsoft.com/office/drawing/2014/main" id="{5E8AA605-828E-5CDB-7BD8-F0E58EEC1E7B}"/>
              </a:ext>
            </a:extLst>
          </p:cNvPr>
          <p:cNvPicPr>
            <a:picLocks noChangeAspect="1"/>
          </p:cNvPicPr>
          <p:nvPr/>
        </p:nvPicPr>
        <p:blipFill rotWithShape="1">
          <a:blip r:embed="rId4"/>
          <a:srcRect l="30483" t="75896" r="30444" b="9443"/>
          <a:stretch/>
        </p:blipFill>
        <p:spPr>
          <a:xfrm>
            <a:off x="4227015" y="4984395"/>
            <a:ext cx="3962873" cy="836062"/>
          </a:xfrm>
          <a:prstGeom prst="rect">
            <a:avLst/>
          </a:prstGeom>
        </p:spPr>
      </p:pic>
      <p:pic>
        <p:nvPicPr>
          <p:cNvPr id="2" name="Online Media 1" title="CANTO WICT Promo V4 SM">
            <a:hlinkClick r:id="" action="ppaction://media"/>
            <a:extLst>
              <a:ext uri="{FF2B5EF4-FFF2-40B4-BE49-F238E27FC236}">
                <a16:creationId xmlns:a16="http://schemas.microsoft.com/office/drawing/2014/main" id="{3A477AAC-4E84-9B4F-9CA9-F3A6BF87DA4B}"/>
              </a:ext>
            </a:extLst>
          </p:cNvPr>
          <p:cNvPicPr>
            <a:picLocks noRot="1" noChangeAspect="1"/>
          </p:cNvPicPr>
          <p:nvPr>
            <a:videoFile r:link="rId1"/>
          </p:nvPr>
        </p:nvPicPr>
        <p:blipFill>
          <a:blip r:embed="rId5"/>
          <a:stretch>
            <a:fillRect/>
          </a:stretch>
        </p:blipFill>
        <p:spPr>
          <a:xfrm>
            <a:off x="4695418" y="2412788"/>
            <a:ext cx="3170317" cy="1791229"/>
          </a:xfrm>
          <a:prstGeom prst="rect">
            <a:avLst/>
          </a:prstGeom>
        </p:spPr>
      </p:pic>
      <p:sp>
        <p:nvSpPr>
          <p:cNvPr id="4" name="Rectangle 3">
            <a:extLst>
              <a:ext uri="{FF2B5EF4-FFF2-40B4-BE49-F238E27FC236}">
                <a16:creationId xmlns:a16="http://schemas.microsoft.com/office/drawing/2014/main" id="{15EC3A39-574C-7290-1CF4-E31B381EC9A7}"/>
              </a:ext>
            </a:extLst>
          </p:cNvPr>
          <p:cNvSpPr/>
          <p:nvPr/>
        </p:nvSpPr>
        <p:spPr>
          <a:xfrm>
            <a:off x="8394610" y="1186071"/>
            <a:ext cx="3340325" cy="446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4100"/>
                </a:solidFill>
                <a:effectLst/>
                <a:uLnTx/>
                <a:uFillTx/>
                <a:latin typeface="Arial" panose="020B0604020202020204"/>
                <a:ea typeface="+mn-ea"/>
                <a:cs typeface="+mn-cs"/>
              </a:rPr>
              <a:t>2022 ANNUAL CONFERENCE</a:t>
            </a:r>
          </a:p>
        </p:txBody>
      </p:sp>
      <p:pic>
        <p:nvPicPr>
          <p:cNvPr id="5" name="Picture 4" descr="A picture containing text, businesscard&#10;&#10;Description automatically generated">
            <a:extLst>
              <a:ext uri="{FF2B5EF4-FFF2-40B4-BE49-F238E27FC236}">
                <a16:creationId xmlns:a16="http://schemas.microsoft.com/office/drawing/2014/main" id="{E4FD4655-731E-95B2-005D-5280B33E4B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4041" y="1698040"/>
            <a:ext cx="3396867" cy="4395163"/>
          </a:xfrm>
          <a:prstGeom prst="rect">
            <a:avLst/>
          </a:prstGeom>
        </p:spPr>
      </p:pic>
    </p:spTree>
    <p:extLst>
      <p:ext uri="{BB962C8B-B14F-4D97-AF65-F5344CB8AC3E}">
        <p14:creationId xmlns:p14="http://schemas.microsoft.com/office/powerpoint/2010/main" val="876736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DA5F-04DD-B3D8-8C43-4AB51465DB37}"/>
              </a:ext>
            </a:extLst>
          </p:cNvPr>
          <p:cNvSpPr>
            <a:spLocks noGrp="1"/>
          </p:cNvSpPr>
          <p:nvPr>
            <p:ph type="title"/>
          </p:nvPr>
        </p:nvSpPr>
        <p:spPr>
          <a:xfrm>
            <a:off x="1653363" y="365760"/>
            <a:ext cx="9367203" cy="1188720"/>
          </a:xfrm>
        </p:spPr>
        <p:txBody>
          <a:bodyPr>
            <a:normAutofit/>
          </a:bodyPr>
          <a:lstStyle/>
          <a:p>
            <a:r>
              <a:rPr lang="en-US" b="1" dirty="0">
                <a:ea typeface="Calibri Light"/>
                <a:cs typeface="Calibri Light"/>
              </a:rPr>
              <a:t> Welcome / Networking Sessions  </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1E262B1-77A2-3152-196C-9A24B14D0EEE}"/>
              </a:ext>
            </a:extLst>
          </p:cNvPr>
          <p:cNvSpPr>
            <a:spLocks noGrp="1"/>
          </p:cNvSpPr>
          <p:nvPr>
            <p:ph idx="1"/>
          </p:nvPr>
        </p:nvSpPr>
        <p:spPr>
          <a:xfrm>
            <a:off x="1653363" y="2176272"/>
            <a:ext cx="9367204" cy="4041648"/>
          </a:xfrm>
        </p:spPr>
        <p:txBody>
          <a:bodyPr anchor="t">
            <a:normAutofit lnSpcReduction="10000"/>
          </a:bodyPr>
          <a:lstStyle/>
          <a:p>
            <a:pPr marL="241300" marR="5080" lvl="0" indent="-194945">
              <a:lnSpc>
                <a:spcPct val="107722"/>
              </a:lnSpc>
              <a:spcBef>
                <a:spcPts val="1010"/>
              </a:spcBef>
              <a:buSzPts val="1800"/>
              <a:buFont typeface="Arial"/>
              <a:buChar char="•"/>
            </a:pPr>
            <a:r>
              <a:rPr lang="en-US" dirty="0">
                <a:latin typeface="Arial"/>
                <a:ea typeface="Arial"/>
                <a:cs typeface="Arial"/>
                <a:sym typeface="Arial"/>
              </a:rPr>
              <a:t>Offered highly interactive welcome/networking sessions “Mix ‘N Mingle” Sunday afternoons at ACATE 2022 (and </a:t>
            </a:r>
            <a:r>
              <a:rPr lang="en-US" dirty="0">
                <a:latin typeface="Arial"/>
                <a:cs typeface="Arial"/>
                <a:sym typeface="Arial"/>
              </a:rPr>
              <a:t>AGM 2023 and many previous years) </a:t>
            </a:r>
          </a:p>
          <a:p>
            <a:pPr marL="241300" marR="5080" lvl="0" indent="-194945">
              <a:lnSpc>
                <a:spcPct val="107722"/>
              </a:lnSpc>
              <a:spcBef>
                <a:spcPts val="1010"/>
              </a:spcBef>
              <a:buSzPts val="1800"/>
              <a:buFont typeface="Arial"/>
              <a:buChar char="•"/>
            </a:pPr>
            <a:r>
              <a:rPr lang="en-US" dirty="0">
                <a:latin typeface="Arial"/>
                <a:cs typeface="Arial"/>
                <a:sym typeface="Arial"/>
              </a:rPr>
              <a:t>Need sponsors starting with ACATE 2023 </a:t>
            </a:r>
          </a:p>
          <a:p>
            <a:pPr marL="241300" marR="5080" lvl="0" indent="-194945">
              <a:lnSpc>
                <a:spcPct val="107722"/>
              </a:lnSpc>
              <a:spcBef>
                <a:spcPts val="1010"/>
              </a:spcBef>
              <a:buSzPts val="1800"/>
              <a:buFont typeface="Arial"/>
              <a:buChar char="•"/>
            </a:pPr>
            <a:r>
              <a:rPr lang="en-US" dirty="0">
                <a:latin typeface="Arial"/>
                <a:cs typeface="Arial"/>
                <a:sym typeface="Arial"/>
              </a:rPr>
              <a:t>Supports one of the top benefits of CANTO – networking</a:t>
            </a:r>
          </a:p>
          <a:p>
            <a:pPr marL="698500" marR="5080" lvl="1" indent="-194945">
              <a:lnSpc>
                <a:spcPct val="107722"/>
              </a:lnSpc>
              <a:spcBef>
                <a:spcPts val="1010"/>
              </a:spcBef>
              <a:buSzPts val="1800"/>
              <a:buFont typeface="Arial"/>
              <a:buChar char="•"/>
            </a:pPr>
            <a:r>
              <a:rPr lang="en-US" dirty="0">
                <a:latin typeface="Arial"/>
                <a:cs typeface="Arial"/>
                <a:sym typeface="Arial"/>
              </a:rPr>
              <a:t>Provides a structured, fun, and highly interactive way to meet new contacts </a:t>
            </a:r>
          </a:p>
          <a:p>
            <a:pPr marL="698500" marR="5080" lvl="1" indent="-194945">
              <a:lnSpc>
                <a:spcPct val="107722"/>
              </a:lnSpc>
              <a:spcBef>
                <a:spcPts val="1010"/>
              </a:spcBef>
              <a:buSzPts val="1800"/>
              <a:buFont typeface="Arial"/>
              <a:buChar char="•"/>
            </a:pPr>
            <a:r>
              <a:rPr lang="en-US" dirty="0">
                <a:latin typeface="Arial"/>
                <a:cs typeface="Arial"/>
                <a:sym typeface="Arial"/>
              </a:rPr>
              <a:t>Overcomes the challenge of penetrating “CANTO cliques” </a:t>
            </a:r>
            <a:endParaRPr lang="en-US" dirty="0">
              <a:latin typeface="Arial" panose="020B0604020202020204" pitchFamily="34" charset="0"/>
              <a:cs typeface="Arial" panose="020B0604020202020204" pitchFamily="34" charset="0"/>
            </a:endParaRPr>
          </a:p>
          <a:p>
            <a:pPr marL="0" indent="0" rtl="0" fontAlgn="base">
              <a:spcBef>
                <a:spcPts val="2230"/>
              </a:spcBef>
              <a:spcAft>
                <a:spcPts val="0"/>
              </a:spcAft>
              <a:buNone/>
            </a:pPr>
            <a:endParaRPr lang="en-US" sz="2600" i="0" u="none" strike="noStrike" dirty="0">
              <a:solidFill>
                <a:srgbClr val="000000"/>
              </a:solidFill>
              <a:effectLst/>
              <a:latin typeface="Arial" panose="020B0604020202020204" pitchFamily="34" charset="0"/>
              <a:cs typeface="Arial" panose="020B0604020202020204" pitchFamily="34" charset="0"/>
            </a:endParaRPr>
          </a:p>
          <a:p>
            <a:endParaRPr lang="en-US" sz="2400" dirty="0"/>
          </a:p>
        </p:txBody>
      </p:sp>
      <p:sp>
        <p:nvSpPr>
          <p:cNvPr id="4" name="Slide Number Placeholder 3">
            <a:extLst>
              <a:ext uri="{FF2B5EF4-FFF2-40B4-BE49-F238E27FC236}">
                <a16:creationId xmlns:a16="http://schemas.microsoft.com/office/drawing/2014/main" id="{8419A9B7-2DD1-3132-EB57-4C592749856C}"/>
              </a:ext>
            </a:extLst>
          </p:cNvPr>
          <p:cNvSpPr>
            <a:spLocks noGrp="1"/>
          </p:cNvSpPr>
          <p:nvPr>
            <p:ph type="sldNum" sz="quarter" idx="12"/>
          </p:nvPr>
        </p:nvSpPr>
        <p:spPr/>
        <p:txBody>
          <a:bodyPr/>
          <a:lstStyle/>
          <a:p>
            <a:fld id="{330EA680-D336-4FF7-8B7A-9848BB0A1C32}" type="slidenum">
              <a:rPr lang="en-US" smtClean="0"/>
              <a:t>6</a:t>
            </a:fld>
            <a:endParaRPr lang="en-US"/>
          </a:p>
        </p:txBody>
      </p:sp>
    </p:spTree>
    <p:extLst>
      <p:ext uri="{BB962C8B-B14F-4D97-AF65-F5344CB8AC3E}">
        <p14:creationId xmlns:p14="http://schemas.microsoft.com/office/powerpoint/2010/main" val="2850518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DA5F-04DD-B3D8-8C43-4AB51465DB37}"/>
              </a:ext>
            </a:extLst>
          </p:cNvPr>
          <p:cNvSpPr>
            <a:spLocks noGrp="1"/>
          </p:cNvSpPr>
          <p:nvPr>
            <p:ph type="title"/>
          </p:nvPr>
        </p:nvSpPr>
        <p:spPr>
          <a:xfrm>
            <a:off x="1653363" y="365760"/>
            <a:ext cx="9367203" cy="1188720"/>
          </a:xfrm>
        </p:spPr>
        <p:txBody>
          <a:bodyPr>
            <a:normAutofit/>
          </a:bodyPr>
          <a:lstStyle/>
          <a:p>
            <a:r>
              <a:rPr lang="en-US" b="1" dirty="0"/>
              <a:t>$37,000 Revenues for ACATE 2022 </a:t>
            </a:r>
            <a:endParaRPr lang="en-US" b="1" dirty="0">
              <a:ea typeface="Calibri Light"/>
              <a:cs typeface="Calibri Light"/>
            </a:endParaRP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4" name="Google Shape;52;p2">
            <a:extLst>
              <a:ext uri="{FF2B5EF4-FFF2-40B4-BE49-F238E27FC236}">
                <a16:creationId xmlns:a16="http://schemas.microsoft.com/office/drawing/2014/main" id="{99030390-8A37-E459-4016-79333152F860}"/>
              </a:ext>
            </a:extLst>
          </p:cNvPr>
          <p:cNvGraphicFramePr/>
          <p:nvPr>
            <p:extLst>
              <p:ext uri="{D42A27DB-BD31-4B8C-83A1-F6EECF244321}">
                <p14:modId xmlns:p14="http://schemas.microsoft.com/office/powerpoint/2010/main" val="885603862"/>
              </p:ext>
            </p:extLst>
          </p:nvPr>
        </p:nvGraphicFramePr>
        <p:xfrm>
          <a:off x="831850" y="2212414"/>
          <a:ext cx="10700975" cy="4309555"/>
        </p:xfrm>
        <a:graphic>
          <a:graphicData uri="http://schemas.openxmlformats.org/drawingml/2006/table">
            <a:tbl>
              <a:tblPr firstRow="1" lastRow="1" bandRow="1">
                <a:tableStyleId>{775DCB02-9BB8-47FD-8907-85C794F793BA}</a:tableStyleId>
              </a:tblPr>
              <a:tblGrid>
                <a:gridCol w="3971300">
                  <a:extLst>
                    <a:ext uri="{9D8B030D-6E8A-4147-A177-3AD203B41FA5}">
                      <a16:colId xmlns:a16="http://schemas.microsoft.com/office/drawing/2014/main" val="20000"/>
                    </a:ext>
                  </a:extLst>
                </a:gridCol>
                <a:gridCol w="2327325">
                  <a:extLst>
                    <a:ext uri="{9D8B030D-6E8A-4147-A177-3AD203B41FA5}">
                      <a16:colId xmlns:a16="http://schemas.microsoft.com/office/drawing/2014/main" val="20001"/>
                    </a:ext>
                  </a:extLst>
                </a:gridCol>
                <a:gridCol w="2007275">
                  <a:extLst>
                    <a:ext uri="{9D8B030D-6E8A-4147-A177-3AD203B41FA5}">
                      <a16:colId xmlns:a16="http://schemas.microsoft.com/office/drawing/2014/main" val="20002"/>
                    </a:ext>
                  </a:extLst>
                </a:gridCol>
                <a:gridCol w="2395075">
                  <a:extLst>
                    <a:ext uri="{9D8B030D-6E8A-4147-A177-3AD203B41FA5}">
                      <a16:colId xmlns:a16="http://schemas.microsoft.com/office/drawing/2014/main" val="20003"/>
                    </a:ext>
                  </a:extLst>
                </a:gridCol>
              </a:tblGrid>
              <a:tr h="405775">
                <a:tc>
                  <a:txBody>
                    <a:bodyPr/>
                    <a:lstStyle/>
                    <a:p>
                      <a:pPr marL="410844" marR="0" lvl="0" indent="0" algn="ctr" rtl="0">
                        <a:lnSpc>
                          <a:spcPct val="100000"/>
                        </a:lnSpc>
                        <a:spcBef>
                          <a:spcPts val="0"/>
                        </a:spcBef>
                        <a:spcAft>
                          <a:spcPts val="0"/>
                        </a:spcAft>
                        <a:buNone/>
                      </a:pPr>
                      <a:r>
                        <a:rPr lang="en-US" sz="1800" b="1" u="none" strike="noStrike" cap="none" dirty="0">
                          <a:solidFill>
                            <a:schemeClr val="tx1"/>
                          </a:solidFill>
                          <a:sym typeface="Arial"/>
                        </a:rPr>
                        <a:t>NEW BUSINESS</a:t>
                      </a:r>
                      <a:endParaRPr sz="1800" u="none" strike="noStrike" cap="none" dirty="0">
                        <a:solidFill>
                          <a:schemeClr val="tx1"/>
                        </a:solidFill>
                        <a:latin typeface="Arial"/>
                        <a:ea typeface="Arial"/>
                        <a:cs typeface="Arial"/>
                        <a:sym typeface="Arial"/>
                      </a:endParaRPr>
                    </a:p>
                  </a:txBody>
                  <a:tcPr marL="0" marR="0" marT="56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800" b="1" u="none" strike="noStrike" cap="none" dirty="0">
                          <a:solidFill>
                            <a:schemeClr val="tx1"/>
                          </a:solidFill>
                          <a:sym typeface="Arial"/>
                        </a:rPr>
                        <a:t>SPONSORSHIP / EXHIBITOR</a:t>
                      </a:r>
                      <a:endParaRPr sz="1800" u="none" strike="noStrike" cap="none" dirty="0">
                        <a:solidFill>
                          <a:schemeClr val="tx1"/>
                        </a:solidFill>
                        <a:latin typeface="Arial"/>
                        <a:ea typeface="Arial"/>
                        <a:cs typeface="Arial"/>
                        <a:sym typeface="Arial"/>
                      </a:endParaRPr>
                    </a:p>
                  </a:txBody>
                  <a:tcPr marL="0" marR="0" marT="56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800" b="1" u="none" strike="noStrike" cap="none" dirty="0">
                          <a:solidFill>
                            <a:schemeClr val="tx1"/>
                          </a:solidFill>
                          <a:sym typeface="Arial"/>
                        </a:rPr>
                        <a:t>MEMBERSHIP</a:t>
                      </a:r>
                      <a:endParaRPr sz="1800" u="none" strike="noStrike" cap="none" dirty="0">
                        <a:solidFill>
                          <a:schemeClr val="tx1"/>
                        </a:solidFill>
                        <a:latin typeface="Arial"/>
                        <a:ea typeface="Arial"/>
                        <a:cs typeface="Arial"/>
                        <a:sym typeface="Arial"/>
                      </a:endParaRPr>
                    </a:p>
                  </a:txBody>
                  <a:tcPr marL="0" marR="0" marT="56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800" b="1" u="none" strike="noStrike" cap="none" dirty="0">
                          <a:solidFill>
                            <a:schemeClr val="tx1"/>
                          </a:solidFill>
                          <a:sym typeface="Arial"/>
                        </a:rPr>
                        <a:t>CMO - CTO SUMMIT</a:t>
                      </a:r>
                      <a:endParaRPr sz="1800" u="none" strike="noStrike" cap="none" dirty="0">
                        <a:solidFill>
                          <a:schemeClr val="tx1"/>
                        </a:solidFill>
                        <a:latin typeface="Arial"/>
                        <a:ea typeface="Arial"/>
                        <a:cs typeface="Arial"/>
                        <a:sym typeface="Arial"/>
                      </a:endParaRPr>
                    </a:p>
                  </a:txBody>
                  <a:tcPr marL="0" marR="0" marT="56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33050">
                <a:tc>
                  <a:txBody>
                    <a:bodyPr/>
                    <a:lstStyle/>
                    <a:p>
                      <a:pPr marL="85725" marR="955250" lvl="0" indent="0" algn="l" rtl="0">
                        <a:lnSpc>
                          <a:spcPct val="100000"/>
                        </a:lnSpc>
                        <a:spcBef>
                          <a:spcPts val="0"/>
                        </a:spcBef>
                        <a:spcAft>
                          <a:spcPts val="0"/>
                        </a:spcAft>
                        <a:buNone/>
                      </a:pPr>
                      <a:r>
                        <a:rPr lang="en-US" sz="1800" u="none" strike="noStrike" cap="none" dirty="0">
                          <a:sym typeface="Arial"/>
                        </a:rPr>
                        <a:t>AIRWAY TECHNOLOGIES</a:t>
                      </a:r>
                      <a:endParaRPr sz="1800" u="none" strike="noStrike" cap="none" dirty="0">
                        <a:latin typeface="Arial"/>
                        <a:ea typeface="Arial"/>
                        <a:cs typeface="Arial"/>
                        <a:sym typeface="Arial"/>
                      </a:endParaRPr>
                    </a:p>
                  </a:txBody>
                  <a:tcPr marL="0" marR="0" marT="362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800" u="none" strike="noStrike" cap="none" dirty="0">
                          <a:sym typeface="Arial"/>
                        </a:rPr>
                        <a:t>$3,500</a:t>
                      </a:r>
                      <a:endParaRPr sz="1800" u="none" strike="noStrike" cap="none" dirty="0">
                        <a:latin typeface="Arial"/>
                        <a:ea typeface="Arial"/>
                        <a:cs typeface="Arial"/>
                        <a:sym typeface="Arial"/>
                      </a:endParaRPr>
                    </a:p>
                  </a:txBody>
                  <a:tcPr marL="0" marR="0" marT="173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endParaRPr sz="1800" u="none" strike="noStrike" cap="none" dirty="0">
                        <a:latin typeface="Arial"/>
                        <a:ea typeface="Arial"/>
                        <a:cs typeface="Arial"/>
                        <a:sym typeface="Arial"/>
                      </a:endParaRPr>
                    </a:p>
                  </a:txBody>
                  <a:tcPr marL="0" marR="0" marT="1473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sz="2000" u="none" strike="noStrike" cap="none" dirty="0">
                        <a:latin typeface="Times New Roman"/>
                        <a:ea typeface="Times New Roman"/>
                        <a:cs typeface="Times New Roman"/>
                        <a:sym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66125">
                <a:tc>
                  <a:txBody>
                    <a:bodyPr/>
                    <a:lstStyle/>
                    <a:p>
                      <a:pPr marL="85725" marR="0" lvl="0" indent="0" algn="l" rtl="0">
                        <a:lnSpc>
                          <a:spcPct val="100000"/>
                        </a:lnSpc>
                        <a:spcBef>
                          <a:spcPts val="0"/>
                        </a:spcBef>
                        <a:spcAft>
                          <a:spcPts val="0"/>
                        </a:spcAft>
                        <a:buNone/>
                      </a:pPr>
                      <a:r>
                        <a:rPr lang="en-US" sz="1800" u="none" strike="noStrike" cap="none" dirty="0">
                          <a:sym typeface="Arial"/>
                        </a:rPr>
                        <a:t>CELPLAN</a:t>
                      </a:r>
                      <a:endParaRPr sz="1800" u="none" strike="noStrike" cap="none" dirty="0">
                        <a:latin typeface="Arial"/>
                        <a:ea typeface="Arial"/>
                        <a:cs typeface="Arial"/>
                        <a:sym typeface="Arial"/>
                      </a:endParaRPr>
                    </a:p>
                  </a:txBody>
                  <a:tcPr marL="0" marR="0" marT="1105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800" u="none" strike="noStrike" cap="none" dirty="0">
                          <a:sym typeface="Arial"/>
                        </a:rPr>
                        <a:t>$10,500</a:t>
                      </a:r>
                      <a:endParaRPr sz="1800" u="none" strike="noStrike" cap="none" dirty="0">
                        <a:latin typeface="Arial"/>
                        <a:ea typeface="Arial"/>
                        <a:cs typeface="Arial"/>
                        <a:sym typeface="Arial"/>
                      </a:endParaRPr>
                    </a:p>
                  </a:txBody>
                  <a:tcPr marL="0" marR="0" marT="1105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sz="2000" u="none" strike="noStrike" cap="none" dirty="0">
                        <a:latin typeface="Times New Roman"/>
                        <a:ea typeface="Times New Roman"/>
                        <a:cs typeface="Times New Roman"/>
                        <a:sym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800" u="none" strike="noStrike" cap="none" dirty="0">
                          <a:sym typeface="Arial"/>
                        </a:rPr>
                        <a:t>$7,000</a:t>
                      </a:r>
                      <a:endParaRPr sz="1800" u="none" strike="noStrike" cap="none" dirty="0">
                        <a:latin typeface="Arial"/>
                        <a:ea typeface="Arial"/>
                        <a:cs typeface="Arial"/>
                        <a:sym typeface="Arial"/>
                      </a:endParaRPr>
                    </a:p>
                  </a:txBody>
                  <a:tcPr marL="0" marR="0" marT="1105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711151"/>
                  </a:ext>
                </a:extLst>
              </a:tr>
              <a:tr h="466125">
                <a:tc>
                  <a:txBody>
                    <a:bodyPr/>
                    <a:lstStyle/>
                    <a:p>
                      <a:pPr marL="85725" marR="0" lvl="0" indent="0" algn="l" rtl="0">
                        <a:lnSpc>
                          <a:spcPct val="100000"/>
                        </a:lnSpc>
                        <a:spcBef>
                          <a:spcPts val="0"/>
                        </a:spcBef>
                        <a:spcAft>
                          <a:spcPts val="0"/>
                        </a:spcAft>
                        <a:buNone/>
                      </a:pPr>
                      <a:r>
                        <a:rPr lang="en-US" sz="1800" u="none" strike="noStrike" cap="none" dirty="0" err="1">
                          <a:sym typeface="Arial"/>
                        </a:rPr>
                        <a:t>GALOOLI</a:t>
                      </a:r>
                      <a:endParaRPr sz="1800" u="none" strike="noStrike" cap="none" dirty="0">
                        <a:latin typeface="Arial"/>
                        <a:ea typeface="Arial"/>
                        <a:cs typeface="Arial"/>
                        <a:sym typeface="Arial"/>
                      </a:endParaRPr>
                    </a:p>
                  </a:txBody>
                  <a:tcPr marL="0" marR="0" marT="1511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800" u="none" strike="noStrike" cap="none" dirty="0">
                          <a:sym typeface="Arial"/>
                        </a:rPr>
                        <a:t>$3,500</a:t>
                      </a:r>
                      <a:endParaRPr sz="1800" u="none" strike="noStrike" cap="none" dirty="0">
                        <a:latin typeface="Arial"/>
                        <a:ea typeface="Arial"/>
                        <a:cs typeface="Arial"/>
                        <a:sym typeface="Arial"/>
                      </a:endParaRPr>
                    </a:p>
                  </a:txBody>
                  <a:tcPr marL="0" marR="0" marT="1511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endParaRPr sz="1800" u="none" strike="noStrike" cap="none" dirty="0">
                        <a:latin typeface="Arial"/>
                        <a:ea typeface="Arial"/>
                        <a:cs typeface="Arial"/>
                        <a:sym typeface="Arial"/>
                      </a:endParaRPr>
                    </a:p>
                  </a:txBody>
                  <a:tcPr marL="0" marR="0" marT="1473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sz="2000" u="none" strike="noStrike" cap="none" dirty="0">
                        <a:latin typeface="Times New Roman"/>
                        <a:ea typeface="Times New Roman"/>
                        <a:cs typeface="Times New Roman"/>
                        <a:sym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3547880"/>
                  </a:ext>
                </a:extLst>
              </a:tr>
              <a:tr h="466125">
                <a:tc>
                  <a:txBody>
                    <a:bodyPr/>
                    <a:lstStyle/>
                    <a:p>
                      <a:pPr marL="85725" marR="0" lvl="0" indent="0" algn="l" rtl="0">
                        <a:lnSpc>
                          <a:spcPct val="100000"/>
                        </a:lnSpc>
                        <a:spcBef>
                          <a:spcPts val="0"/>
                        </a:spcBef>
                        <a:spcAft>
                          <a:spcPts val="0"/>
                        </a:spcAft>
                        <a:buNone/>
                      </a:pPr>
                      <a:r>
                        <a:rPr lang="en-US" sz="1800" u="none" strike="noStrike" cap="none" dirty="0">
                          <a:sym typeface="Arial"/>
                        </a:rPr>
                        <a:t>ORACLE</a:t>
                      </a:r>
                      <a:endParaRPr sz="1800" u="none" strike="noStrike" cap="none" dirty="0">
                        <a:latin typeface="Arial"/>
                        <a:ea typeface="Arial"/>
                        <a:cs typeface="Arial"/>
                        <a:sym typeface="Arial"/>
                      </a:endParaRPr>
                    </a:p>
                  </a:txBody>
                  <a:tcPr marL="0" marR="0" marT="1574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sz="2000" u="none" strike="noStrike" cap="none">
                        <a:latin typeface="Times New Roman"/>
                        <a:ea typeface="Times New Roman"/>
                        <a:cs typeface="Times New Roman"/>
                        <a:sym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sz="2000" u="none" strike="noStrike" cap="none" dirty="0">
                        <a:latin typeface="Times New Roman"/>
                        <a:ea typeface="Times New Roman"/>
                        <a:cs typeface="Times New Roman"/>
                        <a:sym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800" u="none" strike="noStrike" cap="none" dirty="0">
                          <a:sym typeface="Arial"/>
                        </a:rPr>
                        <a:t>$7,000</a:t>
                      </a:r>
                      <a:endParaRPr sz="1800" u="none" strike="noStrike" cap="none" dirty="0">
                        <a:latin typeface="Arial"/>
                        <a:ea typeface="Arial"/>
                        <a:cs typeface="Arial"/>
                        <a:sym typeface="Arial"/>
                      </a:endParaRPr>
                    </a:p>
                  </a:txBody>
                  <a:tcPr marL="0" marR="0" marT="1574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3973135"/>
                  </a:ext>
                </a:extLst>
              </a:tr>
              <a:tr h="466125">
                <a:tc>
                  <a:txBody>
                    <a:bodyPr/>
                    <a:lstStyle/>
                    <a:p>
                      <a:pPr marL="85725" marR="0" lvl="0" indent="0" algn="l" rtl="0">
                        <a:lnSpc>
                          <a:spcPct val="100000"/>
                        </a:lnSpc>
                        <a:spcBef>
                          <a:spcPts val="0"/>
                        </a:spcBef>
                        <a:spcAft>
                          <a:spcPts val="0"/>
                        </a:spcAft>
                        <a:buNone/>
                      </a:pPr>
                      <a:r>
                        <a:rPr lang="en-US" sz="1800" u="none" strike="noStrike" cap="none" dirty="0">
                          <a:sym typeface="Arial"/>
                        </a:rPr>
                        <a:t>RINA WIRELESS</a:t>
                      </a:r>
                      <a:endParaRPr sz="1800" u="none" strike="noStrike" cap="none" dirty="0">
                        <a:latin typeface="Arial"/>
                        <a:ea typeface="Arial"/>
                        <a:cs typeface="Arial"/>
                        <a:sym typeface="Arial"/>
                      </a:endParaRPr>
                    </a:p>
                  </a:txBody>
                  <a:tcPr marL="0" marR="0" marT="1473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800" u="none" strike="noStrike" cap="none" dirty="0">
                          <a:sym typeface="Arial"/>
                        </a:rPr>
                        <a:t>$3,500</a:t>
                      </a:r>
                      <a:endParaRPr sz="1800" u="none" strike="noStrike" cap="none" dirty="0">
                        <a:latin typeface="Arial"/>
                        <a:ea typeface="Arial"/>
                        <a:cs typeface="Arial"/>
                        <a:sym typeface="Arial"/>
                      </a:endParaRPr>
                    </a:p>
                  </a:txBody>
                  <a:tcPr marL="0" marR="0" marT="1473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800" u="none" strike="noStrike" cap="none" dirty="0">
                          <a:sym typeface="Arial"/>
                        </a:rPr>
                        <a:t>$2,000</a:t>
                      </a:r>
                      <a:endParaRPr sz="1800" u="none" strike="noStrike" cap="none" dirty="0">
                        <a:latin typeface="Arial"/>
                        <a:ea typeface="Arial"/>
                        <a:cs typeface="Arial"/>
                        <a:sym typeface="Arial"/>
                      </a:endParaRPr>
                    </a:p>
                  </a:txBody>
                  <a:tcPr marL="0" marR="0" marT="1473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sz="2000" u="none" strike="noStrike" cap="none" dirty="0">
                        <a:latin typeface="Times New Roman"/>
                        <a:ea typeface="Times New Roman"/>
                        <a:cs typeface="Times New Roman"/>
                        <a:sym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03250">
                <a:tc>
                  <a:txBody>
                    <a:bodyPr/>
                    <a:lstStyle/>
                    <a:p>
                      <a:pPr marL="85725" marR="0" lvl="0" indent="0" algn="l" rtl="0">
                        <a:lnSpc>
                          <a:spcPct val="100000"/>
                        </a:lnSpc>
                        <a:spcBef>
                          <a:spcPts val="0"/>
                        </a:spcBef>
                        <a:spcAft>
                          <a:spcPts val="0"/>
                        </a:spcAft>
                        <a:buNone/>
                      </a:pPr>
                      <a:r>
                        <a:rPr lang="en-US" sz="1800" b="1" u="none" strike="noStrike" cap="none" dirty="0">
                          <a:sym typeface="Arial"/>
                        </a:rPr>
                        <a:t>TOTAL</a:t>
                      </a:r>
                      <a:endParaRPr sz="1800" u="none" strike="noStrike" cap="none" dirty="0">
                        <a:latin typeface="Arial"/>
                        <a:ea typeface="Arial"/>
                        <a:cs typeface="Arial"/>
                        <a:sym typeface="Arial"/>
                      </a:endParaRPr>
                    </a:p>
                  </a:txBody>
                  <a:tcPr marL="0" marR="0" marT="1549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800" b="1" u="none" strike="noStrike" cap="none" dirty="0">
                          <a:sym typeface="Arial"/>
                        </a:rPr>
                        <a:t>$21,000</a:t>
                      </a:r>
                      <a:endParaRPr sz="1800" u="none" strike="noStrike" cap="none" dirty="0">
                        <a:latin typeface="Arial"/>
                        <a:ea typeface="Arial"/>
                        <a:cs typeface="Arial"/>
                        <a:sym typeface="Arial"/>
                      </a:endParaRPr>
                    </a:p>
                  </a:txBody>
                  <a:tcPr marL="0" marR="0" marT="1549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800" b="1" u="none" strike="noStrike" cap="none" dirty="0">
                          <a:sym typeface="Arial"/>
                        </a:rPr>
                        <a:t>$2,000</a:t>
                      </a:r>
                      <a:endParaRPr sz="1800" u="none" strike="noStrike" cap="none" dirty="0">
                        <a:latin typeface="Arial"/>
                        <a:ea typeface="Arial"/>
                        <a:cs typeface="Arial"/>
                        <a:sym typeface="Arial"/>
                      </a:endParaRPr>
                    </a:p>
                  </a:txBody>
                  <a:tcPr marL="0" marR="0" marT="1549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800" b="1" u="none" strike="noStrike" cap="none" dirty="0">
                          <a:sym typeface="Arial"/>
                        </a:rPr>
                        <a:t>$14,000</a:t>
                      </a:r>
                      <a:endParaRPr sz="1800" u="none" strike="noStrike" cap="none" dirty="0">
                        <a:latin typeface="Arial"/>
                        <a:ea typeface="Arial"/>
                        <a:cs typeface="Arial"/>
                        <a:sym typeface="Arial"/>
                      </a:endParaRPr>
                    </a:p>
                  </a:txBody>
                  <a:tcPr marL="0" marR="0" marT="1549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3250">
                <a:tc>
                  <a:txBody>
                    <a:bodyPr/>
                    <a:lstStyle/>
                    <a:p>
                      <a:pPr marL="85725" marR="0" lvl="0" indent="0" algn="l" rtl="0">
                        <a:lnSpc>
                          <a:spcPct val="100000"/>
                        </a:lnSpc>
                        <a:spcBef>
                          <a:spcPts val="0"/>
                        </a:spcBef>
                        <a:spcAft>
                          <a:spcPts val="0"/>
                        </a:spcAft>
                        <a:buNone/>
                      </a:pPr>
                      <a:r>
                        <a:rPr lang="en-US" sz="1800" u="none" strike="noStrike" cap="none" dirty="0">
                          <a:latin typeface="Arial"/>
                          <a:ea typeface="Arial"/>
                          <a:cs typeface="Arial"/>
                          <a:sym typeface="Arial"/>
                        </a:rPr>
                        <a:t>Grand Total of Revenues Generated by the Marketing Committee </a:t>
                      </a:r>
                      <a:endParaRPr sz="1800" u="none" strike="noStrike" cap="none" dirty="0">
                        <a:latin typeface="Arial"/>
                        <a:ea typeface="Arial"/>
                        <a:cs typeface="Arial"/>
                        <a:sym typeface="Arial"/>
                      </a:endParaRPr>
                    </a:p>
                  </a:txBody>
                  <a:tcPr marL="0" marR="0" marT="1549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marR="0" lvl="0" indent="0" algn="ctr" rtl="0">
                        <a:lnSpc>
                          <a:spcPct val="100000"/>
                        </a:lnSpc>
                        <a:spcBef>
                          <a:spcPts val="0"/>
                        </a:spcBef>
                        <a:spcAft>
                          <a:spcPts val="0"/>
                        </a:spcAft>
                        <a:buNone/>
                      </a:pPr>
                      <a:r>
                        <a:rPr lang="en-US" sz="2400" u="none" strike="noStrike" cap="none" dirty="0">
                          <a:latin typeface="Arial"/>
                          <a:ea typeface="Arial"/>
                          <a:cs typeface="Arial"/>
                          <a:sym typeface="Arial"/>
                        </a:rPr>
                        <a:t>$37,000 USD</a:t>
                      </a:r>
                      <a:endParaRPr sz="2400" u="none" strike="noStrike" cap="none" dirty="0">
                        <a:latin typeface="Arial"/>
                        <a:ea typeface="Arial"/>
                        <a:cs typeface="Arial"/>
                        <a:sym typeface="Arial"/>
                      </a:endParaRPr>
                    </a:p>
                  </a:txBody>
                  <a:tcPr marL="0" marR="0" marT="1549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rtl="0">
                        <a:lnSpc>
                          <a:spcPct val="100000"/>
                        </a:lnSpc>
                        <a:spcBef>
                          <a:spcPts val="0"/>
                        </a:spcBef>
                        <a:spcAft>
                          <a:spcPts val="0"/>
                        </a:spcAft>
                        <a:buNone/>
                      </a:pPr>
                      <a:endParaRPr sz="1800" u="none" strike="noStrike" cap="none" dirty="0">
                        <a:latin typeface="Arial"/>
                        <a:ea typeface="Arial"/>
                        <a:cs typeface="Arial"/>
                        <a:sym typeface="Arial"/>
                      </a:endParaRPr>
                    </a:p>
                  </a:txBody>
                  <a:tcPr marL="0" marR="0" marT="1549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rtl="0">
                        <a:lnSpc>
                          <a:spcPct val="100000"/>
                        </a:lnSpc>
                        <a:spcBef>
                          <a:spcPts val="0"/>
                        </a:spcBef>
                        <a:spcAft>
                          <a:spcPts val="0"/>
                        </a:spcAft>
                        <a:buNone/>
                      </a:pPr>
                      <a:endParaRPr sz="1800" u="none" strike="noStrike" cap="none" dirty="0">
                        <a:latin typeface="Arial"/>
                        <a:ea typeface="Arial"/>
                        <a:cs typeface="Arial"/>
                        <a:sym typeface="Arial"/>
                      </a:endParaRPr>
                    </a:p>
                  </a:txBody>
                  <a:tcPr marL="0" marR="0" marT="1549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4760953"/>
                  </a:ext>
                </a:extLst>
              </a:tr>
            </a:tbl>
          </a:graphicData>
        </a:graphic>
      </p:graphicFrame>
      <p:sp>
        <p:nvSpPr>
          <p:cNvPr id="5" name="Slide Number Placeholder 4">
            <a:extLst>
              <a:ext uri="{FF2B5EF4-FFF2-40B4-BE49-F238E27FC236}">
                <a16:creationId xmlns:a16="http://schemas.microsoft.com/office/drawing/2014/main" id="{D1F5A56A-2A0F-73AE-8226-E7EE46E4EB18}"/>
              </a:ext>
            </a:extLst>
          </p:cNvPr>
          <p:cNvSpPr>
            <a:spLocks noGrp="1"/>
          </p:cNvSpPr>
          <p:nvPr>
            <p:ph type="sldNum" sz="quarter" idx="12"/>
          </p:nvPr>
        </p:nvSpPr>
        <p:spPr/>
        <p:txBody>
          <a:bodyPr/>
          <a:lstStyle/>
          <a:p>
            <a:fld id="{330EA680-D336-4FF7-8B7A-9848BB0A1C32}" type="slidenum">
              <a:rPr lang="en-US" smtClean="0"/>
              <a:t>7</a:t>
            </a:fld>
            <a:endParaRPr lang="en-US"/>
          </a:p>
        </p:txBody>
      </p:sp>
    </p:spTree>
    <p:extLst>
      <p:ext uri="{BB962C8B-B14F-4D97-AF65-F5344CB8AC3E}">
        <p14:creationId xmlns:p14="http://schemas.microsoft.com/office/powerpoint/2010/main" val="3172654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DA5F-04DD-B3D8-8C43-4AB51465DB37}"/>
              </a:ext>
            </a:extLst>
          </p:cNvPr>
          <p:cNvSpPr>
            <a:spLocks noGrp="1"/>
          </p:cNvSpPr>
          <p:nvPr>
            <p:ph type="title"/>
          </p:nvPr>
        </p:nvSpPr>
        <p:spPr>
          <a:xfrm>
            <a:off x="1653363" y="365760"/>
            <a:ext cx="9367203" cy="1188720"/>
          </a:xfrm>
        </p:spPr>
        <p:txBody>
          <a:bodyPr>
            <a:normAutofit fontScale="90000"/>
          </a:bodyPr>
          <a:lstStyle/>
          <a:p>
            <a:r>
              <a:rPr lang="en-US" b="1" dirty="0"/>
              <a:t>17* Potential Prospects Generated For 2023</a:t>
            </a:r>
            <a:endParaRPr lang="en-US" b="1" dirty="0">
              <a:ea typeface="Calibri Light"/>
              <a:cs typeface="Calibri Light"/>
            </a:endParaRP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2">
            <a:extLst>
              <a:ext uri="{FF2B5EF4-FFF2-40B4-BE49-F238E27FC236}">
                <a16:creationId xmlns:a16="http://schemas.microsoft.com/office/drawing/2014/main" id="{6CC97140-8E81-6771-993D-D7A8C0EBA47F}"/>
              </a:ext>
            </a:extLst>
          </p:cNvPr>
          <p:cNvSpPr>
            <a:spLocks noGrp="1"/>
          </p:cNvSpPr>
          <p:nvPr>
            <p:ph sz="half" idx="1"/>
          </p:nvPr>
        </p:nvSpPr>
        <p:spPr>
          <a:xfrm>
            <a:off x="1883307" y="1920240"/>
            <a:ext cx="5181600" cy="4351338"/>
          </a:xfrm>
        </p:spPr>
        <p:txBody>
          <a:bodyPr>
            <a:normAutofit fontScale="85000" lnSpcReduction="20000"/>
          </a:bodyPr>
          <a:lstStyle/>
          <a:p>
            <a:pPr marL="635000" marR="688975" indent="-635000">
              <a:lnSpc>
                <a:spcPct val="143900"/>
              </a:lnSpc>
              <a:spcBef>
                <a:spcPts val="0"/>
              </a:spcBef>
              <a:tabLst>
                <a:tab pos="0" algn="l"/>
              </a:tabLst>
            </a:pPr>
            <a:r>
              <a:rPr lang="en-US" dirty="0"/>
              <a:t>Amor</a:t>
            </a:r>
          </a:p>
          <a:p>
            <a:pPr marL="635000" marR="688975" indent="-635000">
              <a:lnSpc>
                <a:spcPct val="143900"/>
              </a:lnSpc>
              <a:spcBef>
                <a:spcPts val="0"/>
              </a:spcBef>
              <a:tabLst>
                <a:tab pos="0" algn="l"/>
              </a:tabLst>
            </a:pPr>
            <a:r>
              <a:rPr lang="en-US" dirty="0" err="1">
                <a:ea typeface="Arial"/>
                <a:cs typeface="Arial"/>
                <a:sym typeface="Arial"/>
              </a:rPr>
              <a:t>Awarex</a:t>
            </a:r>
            <a:endParaRPr lang="en-US" dirty="0">
              <a:ea typeface="Arial"/>
              <a:cs typeface="Arial"/>
              <a:sym typeface="Arial"/>
            </a:endParaRPr>
          </a:p>
          <a:p>
            <a:pPr marL="635000" marR="688975" indent="-635000">
              <a:lnSpc>
                <a:spcPct val="143900"/>
              </a:lnSpc>
              <a:spcBef>
                <a:spcPts val="0"/>
              </a:spcBef>
              <a:tabLst>
                <a:tab pos="0" algn="l"/>
              </a:tabLst>
            </a:pPr>
            <a:r>
              <a:rPr lang="en-US" dirty="0" err="1">
                <a:ea typeface="Arial"/>
                <a:cs typeface="Arial"/>
                <a:sym typeface="Arial"/>
              </a:rPr>
              <a:t>Ciena</a:t>
            </a:r>
            <a:endParaRPr lang="en-US" dirty="0">
              <a:ea typeface="Arial"/>
              <a:cs typeface="Arial"/>
              <a:sym typeface="Arial"/>
            </a:endParaRPr>
          </a:p>
          <a:p>
            <a:pPr marL="635000" marR="688975" indent="-635000">
              <a:lnSpc>
                <a:spcPct val="143900"/>
              </a:lnSpc>
              <a:spcBef>
                <a:spcPts val="0"/>
              </a:spcBef>
              <a:tabLst>
                <a:tab pos="0" algn="l"/>
              </a:tabLst>
            </a:pPr>
            <a:r>
              <a:rPr lang="en-US" dirty="0">
                <a:ea typeface="Arial"/>
                <a:cs typeface="Arial"/>
                <a:sym typeface="Arial"/>
              </a:rPr>
              <a:t>Consult Axion </a:t>
            </a:r>
          </a:p>
          <a:p>
            <a:pPr marL="635000" marR="688975" indent="-635000">
              <a:lnSpc>
                <a:spcPct val="143900"/>
              </a:lnSpc>
              <a:spcBef>
                <a:spcPts val="0"/>
              </a:spcBef>
              <a:tabLst>
                <a:tab pos="0" algn="l"/>
              </a:tabLst>
            </a:pPr>
            <a:r>
              <a:rPr lang="en-US" dirty="0" err="1">
                <a:ea typeface="Arial"/>
                <a:cs typeface="Arial"/>
                <a:sym typeface="Arial"/>
              </a:rPr>
              <a:t>Ghosteck.Com</a:t>
            </a:r>
            <a:r>
              <a:rPr lang="en-US" dirty="0">
                <a:ea typeface="Arial"/>
                <a:cs typeface="Arial"/>
                <a:sym typeface="Arial"/>
              </a:rPr>
              <a:t> </a:t>
            </a:r>
          </a:p>
          <a:p>
            <a:pPr marL="635000" marR="688975" indent="-635000">
              <a:lnSpc>
                <a:spcPct val="143900"/>
              </a:lnSpc>
              <a:spcBef>
                <a:spcPts val="0"/>
              </a:spcBef>
              <a:tabLst>
                <a:tab pos="0" algn="l"/>
              </a:tabLst>
            </a:pPr>
            <a:r>
              <a:rPr lang="en-US" dirty="0">
                <a:ea typeface="Arial"/>
                <a:cs typeface="Arial"/>
                <a:sym typeface="Arial"/>
              </a:rPr>
              <a:t>Interop Tech </a:t>
            </a:r>
          </a:p>
          <a:p>
            <a:pPr marL="635000" marR="688975" indent="-635000">
              <a:lnSpc>
                <a:spcPct val="143900"/>
              </a:lnSpc>
              <a:spcBef>
                <a:spcPts val="0"/>
              </a:spcBef>
              <a:tabLst>
                <a:tab pos="0" algn="l"/>
              </a:tabLst>
            </a:pPr>
            <a:r>
              <a:rPr lang="en-US" sz="2800" dirty="0">
                <a:ea typeface="Arial"/>
                <a:cs typeface="Arial"/>
                <a:sym typeface="Arial"/>
              </a:rPr>
              <a:t>Neustar </a:t>
            </a:r>
          </a:p>
          <a:p>
            <a:pPr marL="630238" marR="474344" indent="-566738">
              <a:lnSpc>
                <a:spcPct val="143900"/>
              </a:lnSpc>
              <a:spcBef>
                <a:spcPts val="0"/>
              </a:spcBef>
              <a:tabLst>
                <a:tab pos="0" algn="l"/>
              </a:tabLst>
            </a:pPr>
            <a:r>
              <a:rPr lang="en-US" dirty="0">
                <a:ea typeface="Arial"/>
                <a:cs typeface="Arial"/>
                <a:sym typeface="Arial"/>
              </a:rPr>
              <a:t>Open X-change </a:t>
            </a:r>
          </a:p>
          <a:p>
            <a:pPr marL="630238" marR="474344" indent="-566738">
              <a:lnSpc>
                <a:spcPct val="143900"/>
              </a:lnSpc>
              <a:spcBef>
                <a:spcPts val="0"/>
              </a:spcBef>
              <a:tabLst>
                <a:tab pos="0" algn="l"/>
              </a:tabLst>
            </a:pPr>
            <a:r>
              <a:rPr lang="en-US" dirty="0" err="1">
                <a:ea typeface="Arial"/>
                <a:cs typeface="Arial"/>
                <a:sym typeface="Arial"/>
              </a:rPr>
              <a:t>Paymentus</a:t>
            </a:r>
            <a:endParaRPr lang="en-US" dirty="0">
              <a:ea typeface="Arial"/>
              <a:cs typeface="Arial"/>
              <a:sym typeface="Arial"/>
            </a:endParaRPr>
          </a:p>
          <a:p>
            <a:pPr marL="482600" marR="474344" lvl="0" indent="-419100" rtl="0">
              <a:lnSpc>
                <a:spcPct val="143900"/>
              </a:lnSpc>
              <a:spcBef>
                <a:spcPts val="0"/>
              </a:spcBef>
              <a:spcAft>
                <a:spcPts val="0"/>
              </a:spcAft>
              <a:buNone/>
              <a:tabLst>
                <a:tab pos="0" algn="l"/>
              </a:tabLst>
            </a:pPr>
            <a:endParaRPr lang="en-US" dirty="0"/>
          </a:p>
        </p:txBody>
      </p:sp>
      <p:sp>
        <p:nvSpPr>
          <p:cNvPr id="7" name="Content Placeholder 3">
            <a:extLst>
              <a:ext uri="{FF2B5EF4-FFF2-40B4-BE49-F238E27FC236}">
                <a16:creationId xmlns:a16="http://schemas.microsoft.com/office/drawing/2014/main" id="{1DE1B3DC-FBB6-AF65-76FB-6F9AF1D32633}"/>
              </a:ext>
            </a:extLst>
          </p:cNvPr>
          <p:cNvSpPr txBox="1">
            <a:spLocks/>
          </p:cNvSpPr>
          <p:nvPr/>
        </p:nvSpPr>
        <p:spPr>
          <a:xfrm>
            <a:off x="6172200" y="1825625"/>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7525" marR="570865" indent="-468313">
              <a:lnSpc>
                <a:spcPct val="143900"/>
              </a:lnSpc>
              <a:spcBef>
                <a:spcPts val="0"/>
              </a:spcBef>
            </a:pPr>
            <a:r>
              <a:rPr lang="en-US" sz="2400" dirty="0">
                <a:ea typeface="Arial"/>
                <a:cs typeface="Arial"/>
                <a:sym typeface="Arial"/>
              </a:rPr>
              <a:t>Unicom</a:t>
            </a:r>
          </a:p>
          <a:p>
            <a:pPr marL="507365" marR="41910" indent="-457200">
              <a:lnSpc>
                <a:spcPct val="143900"/>
              </a:lnSpc>
              <a:spcBef>
                <a:spcPts val="0"/>
              </a:spcBef>
            </a:pPr>
            <a:r>
              <a:rPr lang="en-US" sz="2400" dirty="0" err="1">
                <a:ea typeface="Arial"/>
                <a:cs typeface="Arial"/>
                <a:sym typeface="Arial"/>
              </a:rPr>
              <a:t>Upduo</a:t>
            </a:r>
            <a:r>
              <a:rPr lang="en-US" sz="2400" dirty="0">
                <a:ea typeface="Arial"/>
                <a:cs typeface="Arial"/>
                <a:sym typeface="Arial"/>
              </a:rPr>
              <a:t> </a:t>
            </a:r>
          </a:p>
          <a:p>
            <a:pPr marL="507365" marR="41910" indent="-457200">
              <a:lnSpc>
                <a:spcPct val="143900"/>
              </a:lnSpc>
              <a:spcBef>
                <a:spcPts val="0"/>
              </a:spcBef>
            </a:pPr>
            <a:r>
              <a:rPr lang="en-US" sz="2400" dirty="0">
                <a:ea typeface="Arial"/>
                <a:cs typeface="Arial"/>
                <a:sym typeface="Arial"/>
              </a:rPr>
              <a:t>UPN Fiber </a:t>
            </a:r>
          </a:p>
          <a:p>
            <a:pPr marL="520700" marR="474344" indent="-457200">
              <a:lnSpc>
                <a:spcPct val="143900"/>
              </a:lnSpc>
              <a:spcBef>
                <a:spcPts val="0"/>
              </a:spcBef>
              <a:tabLst>
                <a:tab pos="0" algn="l"/>
              </a:tabLst>
            </a:pPr>
            <a:r>
              <a:rPr lang="en-US" sz="2400" dirty="0" err="1">
                <a:ea typeface="Arial"/>
                <a:cs typeface="Arial"/>
                <a:sym typeface="Arial"/>
              </a:rPr>
              <a:t>Skypeak</a:t>
            </a:r>
            <a:r>
              <a:rPr lang="en-US" sz="2400" dirty="0">
                <a:ea typeface="Arial"/>
                <a:cs typeface="Arial"/>
                <a:sym typeface="Arial"/>
              </a:rPr>
              <a:t> Technologies </a:t>
            </a:r>
          </a:p>
          <a:p>
            <a:pPr marL="520700" marR="474344" indent="-457200">
              <a:lnSpc>
                <a:spcPct val="143900"/>
              </a:lnSpc>
              <a:spcBef>
                <a:spcPts val="0"/>
              </a:spcBef>
              <a:tabLst>
                <a:tab pos="0" algn="l"/>
              </a:tabLst>
            </a:pPr>
            <a:r>
              <a:rPr lang="en-US" sz="2400" dirty="0">
                <a:ea typeface="Arial"/>
                <a:cs typeface="Arial"/>
                <a:sym typeface="Arial"/>
              </a:rPr>
              <a:t>Strand </a:t>
            </a:r>
          </a:p>
          <a:p>
            <a:pPr marL="517525" marR="5080" indent="-506413">
              <a:lnSpc>
                <a:spcPct val="143900"/>
              </a:lnSpc>
              <a:spcBef>
                <a:spcPts val="0"/>
              </a:spcBef>
              <a:tabLst>
                <a:tab pos="0" algn="l"/>
              </a:tabLst>
            </a:pPr>
            <a:r>
              <a:rPr lang="en-US" sz="2400" dirty="0">
                <a:ea typeface="Arial"/>
                <a:cs typeface="Arial"/>
                <a:sym typeface="Arial"/>
              </a:rPr>
              <a:t>Tata Communications</a:t>
            </a:r>
          </a:p>
          <a:p>
            <a:pPr marL="517525" marR="5080" indent="-506413">
              <a:lnSpc>
                <a:spcPct val="143900"/>
              </a:lnSpc>
              <a:spcBef>
                <a:spcPts val="0"/>
              </a:spcBef>
              <a:tabLst>
                <a:tab pos="0" algn="l"/>
              </a:tabLst>
            </a:pPr>
            <a:r>
              <a:rPr lang="en-US" sz="2400" dirty="0">
                <a:ea typeface="Arial"/>
                <a:cs typeface="Arial"/>
                <a:sym typeface="Arial"/>
              </a:rPr>
              <a:t>Tower Systems </a:t>
            </a:r>
          </a:p>
          <a:p>
            <a:pPr marL="517525" marR="5080" indent="-506413">
              <a:lnSpc>
                <a:spcPct val="143900"/>
              </a:lnSpc>
              <a:spcBef>
                <a:spcPts val="0"/>
              </a:spcBef>
              <a:tabLst>
                <a:tab pos="0" algn="l"/>
              </a:tabLst>
            </a:pPr>
            <a:r>
              <a:rPr lang="en-US" sz="2400" dirty="0">
                <a:ea typeface="Arial"/>
                <a:cs typeface="Arial"/>
                <a:sym typeface="Arial"/>
              </a:rPr>
              <a:t>Zillion Technologies </a:t>
            </a:r>
          </a:p>
          <a:p>
            <a:pPr marL="0" indent="0">
              <a:buFont typeface="Arial" panose="020B0604020202020204" pitchFamily="34" charset="0"/>
              <a:buNone/>
            </a:pPr>
            <a:endParaRPr lang="en-US" dirty="0"/>
          </a:p>
        </p:txBody>
      </p:sp>
      <p:sp>
        <p:nvSpPr>
          <p:cNvPr id="9" name="TextBox 8">
            <a:extLst>
              <a:ext uri="{FF2B5EF4-FFF2-40B4-BE49-F238E27FC236}">
                <a16:creationId xmlns:a16="http://schemas.microsoft.com/office/drawing/2014/main" id="{DD2BCA7F-C458-B1EF-6B01-BCFED5AD979E}"/>
              </a:ext>
            </a:extLst>
          </p:cNvPr>
          <p:cNvSpPr txBox="1"/>
          <p:nvPr/>
        </p:nvSpPr>
        <p:spPr>
          <a:xfrm>
            <a:off x="3441995" y="6363593"/>
            <a:ext cx="4980851" cy="307777"/>
          </a:xfrm>
          <a:prstGeom prst="rect">
            <a:avLst/>
          </a:prstGeom>
          <a:noFill/>
        </p:spPr>
        <p:txBody>
          <a:bodyPr wrap="none" rtlCol="0">
            <a:spAutoFit/>
          </a:bodyPr>
          <a:lstStyle/>
          <a:p>
            <a:r>
              <a:rPr lang="en-US" sz="1400" dirty="0">
                <a:latin typeface="Arial"/>
                <a:ea typeface="Arial"/>
                <a:cs typeface="Arial"/>
                <a:sym typeface="Arial"/>
              </a:rPr>
              <a:t>* Nicole has a total of 136 new companies to contact in 2023</a:t>
            </a:r>
            <a:endParaRPr lang="en-US" sz="1400" dirty="0"/>
          </a:p>
        </p:txBody>
      </p:sp>
      <p:sp>
        <p:nvSpPr>
          <p:cNvPr id="11" name="Slide Number Placeholder 10">
            <a:extLst>
              <a:ext uri="{FF2B5EF4-FFF2-40B4-BE49-F238E27FC236}">
                <a16:creationId xmlns:a16="http://schemas.microsoft.com/office/drawing/2014/main" id="{839D3066-A18A-9A73-D71A-69C920CA6A58}"/>
              </a:ext>
            </a:extLst>
          </p:cNvPr>
          <p:cNvSpPr>
            <a:spLocks noGrp="1"/>
          </p:cNvSpPr>
          <p:nvPr>
            <p:ph type="sldNum" sz="quarter" idx="12"/>
          </p:nvPr>
        </p:nvSpPr>
        <p:spPr/>
        <p:txBody>
          <a:bodyPr/>
          <a:lstStyle/>
          <a:p>
            <a:fld id="{330EA680-D336-4FF7-8B7A-9848BB0A1C32}" type="slidenum">
              <a:rPr lang="en-US" smtClean="0"/>
              <a:t>8</a:t>
            </a:fld>
            <a:endParaRPr lang="en-US"/>
          </a:p>
        </p:txBody>
      </p:sp>
    </p:spTree>
    <p:extLst>
      <p:ext uri="{BB962C8B-B14F-4D97-AF65-F5344CB8AC3E}">
        <p14:creationId xmlns:p14="http://schemas.microsoft.com/office/powerpoint/2010/main" val="4236605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6303-1B5A-B548-0560-9E3BB4A41023}"/>
              </a:ext>
            </a:extLst>
          </p:cNvPr>
          <p:cNvSpPr>
            <a:spLocks noGrp="1"/>
          </p:cNvSpPr>
          <p:nvPr>
            <p:ph type="title"/>
          </p:nvPr>
        </p:nvSpPr>
        <p:spPr>
          <a:xfrm>
            <a:off x="1653363" y="365760"/>
            <a:ext cx="9367203" cy="1188720"/>
          </a:xfrm>
        </p:spPr>
        <p:txBody>
          <a:bodyPr>
            <a:normAutofit/>
          </a:bodyPr>
          <a:lstStyle/>
          <a:p>
            <a:r>
              <a:rPr lang="en-US" b="1" dirty="0">
                <a:ea typeface="Calibri Light"/>
                <a:cs typeface="Calibri Light"/>
              </a:rPr>
              <a:t>Revenue Generating Projects for 2023</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8C80916-83C8-496F-9FFA-E83C27634ED7}"/>
              </a:ext>
            </a:extLst>
          </p:cNvPr>
          <p:cNvSpPr>
            <a:spLocks noGrp="1"/>
          </p:cNvSpPr>
          <p:nvPr>
            <p:ph idx="1"/>
          </p:nvPr>
        </p:nvSpPr>
        <p:spPr>
          <a:xfrm>
            <a:off x="1425388" y="1766047"/>
            <a:ext cx="10318377" cy="5091953"/>
          </a:xfrm>
        </p:spPr>
        <p:txBody>
          <a:bodyPr anchor="t">
            <a:normAutofit fontScale="92500" lnSpcReduction="10000"/>
          </a:bodyPr>
          <a:lstStyle/>
          <a:p>
            <a:pPr rtl="0" fontAlgn="base">
              <a:lnSpc>
                <a:spcPct val="120000"/>
              </a:lnSpc>
              <a:spcBef>
                <a:spcPts val="2230"/>
              </a:spcBef>
              <a:spcAft>
                <a:spcPts val="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Continue b</a:t>
            </a:r>
            <a:r>
              <a:rPr lang="en-US" sz="2400" b="0" i="0" u="none" strike="noStrike" dirty="0">
                <a:solidFill>
                  <a:srgbClr val="000000"/>
                </a:solidFill>
                <a:effectLst/>
                <a:latin typeface="Arial" panose="020B0604020202020204" pitchFamily="34" charset="0"/>
                <a:cs typeface="Arial" panose="020B0604020202020204" pitchFamily="34" charset="0"/>
              </a:rPr>
              <a:t>usiness development at 20+ industry conferences using a 2023 CANTO flyer</a:t>
            </a:r>
          </a:p>
          <a:p>
            <a:pPr fontAlgn="base">
              <a:lnSpc>
                <a:spcPct val="120000"/>
              </a:lnSpc>
              <a:spcBef>
                <a:spcPts val="2230"/>
              </a:spcBef>
            </a:pPr>
            <a:r>
              <a:rPr lang="en-US" sz="2400" dirty="0">
                <a:latin typeface="Arial" panose="020B0604020202020204" pitchFamily="34" charset="0"/>
                <a:cs typeface="Arial" panose="020B0604020202020204" pitchFamily="34" charset="0"/>
              </a:rPr>
              <a:t>Exceed 2022 revenues generated by the marketing committee for ACATE 2023 and AGM 2024 </a:t>
            </a:r>
          </a:p>
          <a:p>
            <a:pPr lvl="1" fontAlgn="base">
              <a:lnSpc>
                <a:spcPct val="120000"/>
              </a:lnSpc>
              <a:spcBef>
                <a:spcPts val="2230"/>
              </a:spcBef>
            </a:pPr>
            <a:r>
              <a:rPr lang="en-US" sz="2000" dirty="0">
                <a:latin typeface="Arial" panose="020B0604020202020204" pitchFamily="34" charset="0"/>
                <a:cs typeface="Arial" panose="020B0604020202020204" pitchFamily="34" charset="0"/>
              </a:rPr>
              <a:t>Exceed 2022 potential sponsors, exhibitors, and members generated for ACATE</a:t>
            </a:r>
          </a:p>
          <a:p>
            <a:pPr lvl="1" fontAlgn="base">
              <a:lnSpc>
                <a:spcPct val="120000"/>
              </a:lnSpc>
              <a:spcBef>
                <a:spcPts val="2230"/>
              </a:spcBef>
            </a:pPr>
            <a:r>
              <a:rPr lang="en-US" sz="2000" dirty="0">
                <a:solidFill>
                  <a:srgbClr val="000000"/>
                </a:solidFill>
                <a:latin typeface="Arial" panose="020B0604020202020204" pitchFamily="34" charset="0"/>
                <a:cs typeface="Arial" panose="020B0604020202020204" pitchFamily="34" charset="0"/>
              </a:rPr>
              <a:t>Facilitate sponsored ACATE Sunday afternoon Executive </a:t>
            </a:r>
            <a:r>
              <a:rPr lang="en-US" sz="2000" b="0" i="0" u="none" strike="noStrike" dirty="0">
                <a:solidFill>
                  <a:srgbClr val="000000"/>
                </a:solidFill>
                <a:effectLst/>
                <a:latin typeface="Arial" panose="020B0604020202020204" pitchFamily="34" charset="0"/>
                <a:cs typeface="Arial" panose="020B0604020202020204" pitchFamily="34" charset="0"/>
              </a:rPr>
              <a:t>Summits  </a:t>
            </a:r>
          </a:p>
          <a:p>
            <a:pPr marL="1200150" lvl="2" indent="-285750" fontAlgn="base">
              <a:lnSpc>
                <a:spcPct val="120000"/>
              </a:lnSpc>
              <a:spcBef>
                <a:spcPts val="1775"/>
              </a:spcBef>
            </a:pPr>
            <a:r>
              <a:rPr lang="en-US" sz="1800" b="0" i="0" u="none" strike="noStrike" dirty="0">
                <a:solidFill>
                  <a:srgbClr val="000000"/>
                </a:solidFill>
                <a:effectLst/>
                <a:latin typeface="Arial" panose="020B0604020202020204" pitchFamily="34" charset="0"/>
                <a:cs typeface="Arial" panose="020B0604020202020204" pitchFamily="34" charset="0"/>
              </a:rPr>
              <a:t>CMO/CSMO </a:t>
            </a:r>
          </a:p>
          <a:p>
            <a:pPr marL="1200150" lvl="2" indent="-285750" fontAlgn="base">
              <a:lnSpc>
                <a:spcPct val="120000"/>
              </a:lnSpc>
              <a:spcBef>
                <a:spcPts val="1590"/>
              </a:spcBef>
            </a:pPr>
            <a:r>
              <a:rPr lang="en-US" sz="1800" b="0" i="0" u="none" strike="noStrike" dirty="0">
                <a:solidFill>
                  <a:srgbClr val="000000"/>
                </a:solidFill>
                <a:effectLst/>
                <a:latin typeface="Arial" panose="020B0604020202020204" pitchFamily="34" charset="0"/>
                <a:cs typeface="Arial" panose="020B0604020202020204" pitchFamily="34" charset="0"/>
              </a:rPr>
              <a:t>CTO/CIO/Engineering</a:t>
            </a:r>
          </a:p>
          <a:p>
            <a:pPr marL="742950" lvl="1" indent="-285750" fontAlgn="base">
              <a:lnSpc>
                <a:spcPct val="120000"/>
              </a:lnSpc>
              <a:spcBef>
                <a:spcPts val="1590"/>
              </a:spcBef>
            </a:pPr>
            <a:r>
              <a:rPr lang="en-US" sz="2000" dirty="0">
                <a:latin typeface="Arial" panose="020B0604020202020204" pitchFamily="34" charset="0"/>
                <a:cs typeface="Arial" panose="020B0604020202020204" pitchFamily="34" charset="0"/>
              </a:rPr>
              <a:t>Obtain Welcome Session sponsorship for 2023 ACATE (and 2024 AGM) </a:t>
            </a:r>
          </a:p>
          <a:p>
            <a:pPr marL="742950" lvl="1" indent="-285750" fontAlgn="base">
              <a:lnSpc>
                <a:spcPct val="120000"/>
              </a:lnSpc>
              <a:spcBef>
                <a:spcPts val="1590"/>
              </a:spcBef>
            </a:pPr>
            <a:r>
              <a:rPr lang="en-US" sz="2000" dirty="0">
                <a:latin typeface="Arial" panose="020B0604020202020204" pitchFamily="34" charset="0"/>
                <a:cs typeface="Arial" panose="020B0604020202020204" pitchFamily="34" charset="0"/>
              </a:rPr>
              <a:t>Obtain CANTO Conversations marketing panel presentation sponsorship </a:t>
            </a:r>
          </a:p>
        </p:txBody>
      </p:sp>
      <p:sp>
        <p:nvSpPr>
          <p:cNvPr id="4" name="Slide Number Placeholder 3">
            <a:extLst>
              <a:ext uri="{FF2B5EF4-FFF2-40B4-BE49-F238E27FC236}">
                <a16:creationId xmlns:a16="http://schemas.microsoft.com/office/drawing/2014/main" id="{F18F6B9C-B9A7-255C-232C-532E3D830AD2}"/>
              </a:ext>
            </a:extLst>
          </p:cNvPr>
          <p:cNvSpPr>
            <a:spLocks noGrp="1"/>
          </p:cNvSpPr>
          <p:nvPr>
            <p:ph type="sldNum" sz="quarter" idx="12"/>
          </p:nvPr>
        </p:nvSpPr>
        <p:spPr/>
        <p:txBody>
          <a:bodyPr/>
          <a:lstStyle/>
          <a:p>
            <a:fld id="{330EA680-D336-4FF7-8B7A-9848BB0A1C32}" type="slidenum">
              <a:rPr lang="en-US" smtClean="0"/>
              <a:t>9</a:t>
            </a:fld>
            <a:endParaRPr lang="en-US"/>
          </a:p>
        </p:txBody>
      </p:sp>
    </p:spTree>
    <p:extLst>
      <p:ext uri="{BB962C8B-B14F-4D97-AF65-F5344CB8AC3E}">
        <p14:creationId xmlns:p14="http://schemas.microsoft.com/office/powerpoint/2010/main" val="12783842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8C52D815B62B488465A73036F1B5CF" ma:contentTypeVersion="16" ma:contentTypeDescription="Create a new document." ma:contentTypeScope="" ma:versionID="9c39793eef5b8feadc27aa850edfc402">
  <xsd:schema xmlns:xsd="http://www.w3.org/2001/XMLSchema" xmlns:xs="http://www.w3.org/2001/XMLSchema" xmlns:p="http://schemas.microsoft.com/office/2006/metadata/properties" xmlns:ns2="90238e36-2df5-42ab-a457-98fc3842d0b7" xmlns:ns3="2d1ae080-e173-4c93-986f-dff4d2258dfb" targetNamespace="http://schemas.microsoft.com/office/2006/metadata/properties" ma:root="true" ma:fieldsID="8785d8f04ef534ef9cdb4f24bd8cd2e6" ns2:_="" ns3:_="">
    <xsd:import namespace="90238e36-2df5-42ab-a457-98fc3842d0b7"/>
    <xsd:import namespace="2d1ae080-e173-4c93-986f-dff4d2258df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238e36-2df5-42ab-a457-98fc3842d0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174cf5e-0220-4aef-a6aa-adc8eb50cdde"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1ae080-e173-4c93-986f-dff4d2258df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96dc7c0-3fc8-4d1a-a915-fb56b0e04734}" ma:internalName="TaxCatchAll" ma:showField="CatchAllData" ma:web="2d1ae080-e173-4c93-986f-dff4d2258d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0238e36-2df5-42ab-a457-98fc3842d0b7">
      <Terms xmlns="http://schemas.microsoft.com/office/infopath/2007/PartnerControls"/>
    </lcf76f155ced4ddcb4097134ff3c332f>
    <TaxCatchAll xmlns="2d1ae080-e173-4c93-986f-dff4d2258dfb" xsi:nil="true"/>
  </documentManagement>
</p:properties>
</file>

<file path=customXml/itemProps1.xml><?xml version="1.0" encoding="utf-8"?>
<ds:datastoreItem xmlns:ds="http://schemas.openxmlformats.org/officeDocument/2006/customXml" ds:itemID="{69396DA9-6062-4011-9DFC-66DE8587EB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238e36-2df5-42ab-a457-98fc3842d0b7"/>
    <ds:schemaRef ds:uri="2d1ae080-e173-4c93-986f-dff4d2258d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AA2B7C-E983-4365-A9E6-08A52767B643}">
  <ds:schemaRefs>
    <ds:schemaRef ds:uri="http://schemas.microsoft.com/sharepoint/v3/contenttype/forms"/>
  </ds:schemaRefs>
</ds:datastoreItem>
</file>

<file path=customXml/itemProps3.xml><?xml version="1.0" encoding="utf-8"?>
<ds:datastoreItem xmlns:ds="http://schemas.openxmlformats.org/officeDocument/2006/customXml" ds:itemID="{0266E59C-B155-4CB4-8A15-E495AD5C568D}">
  <ds:schemaRefs>
    <ds:schemaRef ds:uri="http://schemas.microsoft.com/office/2006/metadata/properties"/>
    <ds:schemaRef ds:uri="http://schemas.microsoft.com/office/infopath/2007/PartnerControls"/>
    <ds:schemaRef ds:uri="90238e36-2df5-42ab-a457-98fc3842d0b7"/>
    <ds:schemaRef ds:uri="2d1ae080-e173-4c93-986f-dff4d2258dfb"/>
  </ds:schemaRefs>
</ds:datastoreItem>
</file>

<file path=docProps/app.xml><?xml version="1.0" encoding="utf-8"?>
<Properties xmlns="http://schemas.openxmlformats.org/officeDocument/2006/extended-properties" xmlns:vt="http://schemas.openxmlformats.org/officeDocument/2006/docPropsVTypes">
  <Template>office theme</Template>
  <TotalTime>230</TotalTime>
  <Words>3527</Words>
  <Application>Microsoft Office PowerPoint</Application>
  <PresentationFormat>Widescreen</PresentationFormat>
  <Paragraphs>504</Paragraphs>
  <Slides>56</Slides>
  <Notes>13</Notes>
  <HiddenSlides>1</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Arial</vt:lpstr>
      <vt:lpstr>Arial MT Light</vt:lpstr>
      <vt:lpstr>Calibri</vt:lpstr>
      <vt:lpstr>Calibri Light</vt:lpstr>
      <vt:lpstr>Candara</vt:lpstr>
      <vt:lpstr>Corbel</vt:lpstr>
      <vt:lpstr>Noto Sans Symbols</vt:lpstr>
      <vt:lpstr>Times New Roman</vt:lpstr>
      <vt:lpstr>Wingdings</vt:lpstr>
      <vt:lpstr>office theme</vt:lpstr>
      <vt:lpstr>Marketing Committee</vt:lpstr>
      <vt:lpstr>Core Committee Members</vt:lpstr>
      <vt:lpstr>Summary of Major Successes In 2022</vt:lpstr>
      <vt:lpstr>Business Development at 50 Industry Conferences Using CANTO Flyer</vt:lpstr>
      <vt:lpstr>ACATE Sponsored Summits  </vt:lpstr>
      <vt:lpstr> Welcome / Networking Sessions  </vt:lpstr>
      <vt:lpstr>$37,000 Revenues for ACATE 2022 </vt:lpstr>
      <vt:lpstr>17* Potential Prospects Generated For 2023</vt:lpstr>
      <vt:lpstr>Revenue Generating Projects for 2023</vt:lpstr>
      <vt:lpstr>Additional Plans For 2023</vt:lpstr>
      <vt:lpstr>Summary of Proposed Revenue-Generating Sponsored Events </vt:lpstr>
      <vt:lpstr>VENDORS AND SUPPLIERS COMMITTEE CHAIRPERSON- SHAIKH HOSEIN</vt:lpstr>
      <vt:lpstr>CORE MEMBERS</vt:lpstr>
      <vt:lpstr>PowerPoint Presentation</vt:lpstr>
      <vt:lpstr>MAJOR ACHIEVEMENTS IN 2022</vt:lpstr>
      <vt:lpstr>PowerPoint Presentation</vt:lpstr>
      <vt:lpstr>CHALLENGES TO TELECOMS BUSINESS IN 2022</vt:lpstr>
      <vt:lpstr>ACTIVITIES FOR 2023</vt:lpstr>
      <vt:lpstr>ACTIVITIES FOR 2023 CONT’D</vt:lpstr>
      <vt:lpstr>HIGH LEVEL BENEFITS</vt:lpstr>
      <vt:lpstr>Thank you!</vt:lpstr>
      <vt:lpstr> CORPORATE SOCIAL RESPONSIBILITY (CSR) Committee</vt:lpstr>
      <vt:lpstr>CORE MEMBERS</vt:lpstr>
      <vt:lpstr>MAJOR SUCCESS IN 2022</vt:lpstr>
      <vt:lpstr>ACTIVITIES FOR 2023</vt:lpstr>
      <vt:lpstr>ACTIVITIES FOR 2023</vt:lpstr>
      <vt:lpstr>SDG goals focus CRS Committee</vt:lpstr>
      <vt:lpstr>Disaster Risk Management Committee</vt:lpstr>
      <vt:lpstr>CORE MEMBERS</vt:lpstr>
      <vt:lpstr>SCOPE</vt:lpstr>
      <vt:lpstr>MAJOR SUCCESS IN 2022 </vt:lpstr>
      <vt:lpstr>TOP ACTIVITIES FOR </vt:lpstr>
      <vt:lpstr>Q&amp;A</vt:lpstr>
      <vt:lpstr>PowerPoint Presentation</vt:lpstr>
      <vt:lpstr>FINANCIAL ADVISORY COMMITTEE</vt:lpstr>
      <vt:lpstr>CORE MEMBERS</vt:lpstr>
      <vt:lpstr>MAJOR SUCCESS IN 2022</vt:lpstr>
      <vt:lpstr>ACTIVITIES FOR 2023</vt:lpstr>
      <vt:lpstr>CONCLUSION</vt:lpstr>
      <vt:lpstr>REGULATORY  COMMITTEE</vt:lpstr>
      <vt:lpstr>CORE MEMBERS</vt:lpstr>
      <vt:lpstr>MAJOR SUCCESSES IN 2022</vt:lpstr>
      <vt:lpstr>ACTIVITIES FOR 2023</vt:lpstr>
      <vt:lpstr>TECHNOLOGY TRENDS</vt:lpstr>
      <vt:lpstr>CORE MEMBERS</vt:lpstr>
      <vt:lpstr>Milestones in 2022</vt:lpstr>
      <vt:lpstr>ACTIVITIES FOR 2023</vt:lpstr>
      <vt:lpstr>PowerPoint Presentation</vt:lpstr>
      <vt:lpstr>PowerPoint Presentation</vt:lpstr>
      <vt:lpstr>OUR 2023 SESSION PROPOSAL</vt:lpstr>
      <vt:lpstr>PowerPoint Presentation</vt:lpstr>
      <vt:lpstr>PowerPoint Presentation</vt:lpstr>
      <vt:lpstr>PowerPoint Presentation</vt:lpstr>
      <vt:lpstr>WHO WE ARE!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Lewis</dc:creator>
  <cp:lastModifiedBy>Andrea Lewis</cp:lastModifiedBy>
  <cp:revision>33</cp:revision>
  <cp:lastPrinted>2023-02-02T22:28:39Z</cp:lastPrinted>
  <dcterms:created xsi:type="dcterms:W3CDTF">2023-01-26T17:53:00Z</dcterms:created>
  <dcterms:modified xsi:type="dcterms:W3CDTF">2023-04-19T16:18:31Z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0x010100D78C52D815B62B488465A73036F1B5CF</vt:lpwstr>
  </property>
</Properties>
</file>